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Lst>
  <p:sldSz cx="9144000" cy="5143500" type="screen16x9"/>
  <p:notesSz cx="6858000" cy="9144000"/>
  <p:embeddedFontLst>
    <p:embeddedFont>
      <p:font typeface="Cambria" panose="02040503050406030204" pitchFamily="18" charset="0"/>
      <p:regular r:id="rId34"/>
      <p:bold r:id="rId35"/>
      <p:italic r:id="rId36"/>
      <p:boldItalic r:id="rId37"/>
    </p:embeddedFont>
    <p:embeddedFont>
      <p:font typeface="Tahoma" panose="020B0604030504040204" pitchFamily="34" charset="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3" d="100"/>
          <a:sy n="133" d="100"/>
        </p:scale>
        <p:origin x="906" y="15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 name="Google Shape;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Notes for me:</a:t>
            </a:r>
            <a:endParaRPr/>
          </a:p>
          <a:p>
            <a:pPr marL="0" lvl="0" indent="0" algn="l" rtl="0">
              <a:spcBef>
                <a:spcPts val="0"/>
              </a:spcBef>
              <a:spcAft>
                <a:spcPts val="0"/>
              </a:spcAft>
              <a:buNone/>
            </a:pPr>
            <a:endParaRPr/>
          </a:p>
          <a:p>
            <a:pPr marL="0" lvl="0" indent="0" algn="l" rtl="0">
              <a:spcBef>
                <a:spcPts val="0"/>
              </a:spcBef>
              <a:spcAft>
                <a:spcPts val="0"/>
              </a:spcAft>
              <a:buNone/>
            </a:pPr>
            <a:r>
              <a:rPr lang="en-GB"/>
              <a:t>Orig data is ERA5 at 0.25 deg resolution, here I do POOLING for both rx1d and tx5d, and rx1d is nonstat in mu and sigma. Tx5d is only nonstat in mu. </a:t>
            </a:r>
            <a:endParaRPr/>
          </a:p>
          <a:p>
            <a:pPr marL="0" lvl="0" indent="0" algn="l" rtl="0">
              <a:spcBef>
                <a:spcPts val="0"/>
              </a:spcBef>
              <a:spcAft>
                <a:spcPts val="0"/>
              </a:spcAft>
              <a:buNone/>
            </a:pPr>
            <a:r>
              <a:rPr lang="en-GB"/>
              <a:t>SEAS is at 1 degree, so different. For this, the pooling becomes prohibitively aliasing, so, do just regridded era5 and SEAS5 WITHOUT pooling, and tx5d is ofc still mu only nonstationary. </a:t>
            </a:r>
            <a:br>
              <a:rPr lang="en-GB"/>
            </a:br>
            <a:r>
              <a:rPr lang="en-GB"/>
              <a:t>Then do comparison with naive 1deg data and seas ensemble data. </a:t>
            </a:r>
            <a:endParaRPr/>
          </a:p>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3c7979509f4_0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3c7979509f4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800">
                <a:solidFill>
                  <a:srgbClr val="595959"/>
                </a:solidFill>
                <a:latin typeface="Cambria"/>
                <a:ea typeface="Cambria"/>
                <a:cs typeface="Cambria"/>
                <a:sym typeface="Cambria"/>
              </a:rPr>
              <a:t>One thing that all the probability methods  I mentioned have in common, is that they use some form of aggregation to obtain smooth probability estimates/distributions: they either aggregate data spatially, or distributions are fitted to obtain overall probabilities of breaking any record . I will refer to this as “marginal probabilities”: the overall, unconditional probability of record breaking is determined. </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What is missing from these approaches, is the acknowledgement of our experience: we experience a record when the event is more extreme than the specific event that set the previous record. That specific record can differ greatly from the mean expected record, and therefore also local record-breaking probabilities can greatly differ from the marginal estimate. What I mean by that, is that natural variability can lead to prolonged periods without high records [EX FIG] or to one or a few very high records. In case of absence of high records, the probability of breaking the standing record is high, whereas, in the other case where high records have been set, the probability of breaking the record is lower. In addition, despite disaster resilience efforts, we are often prepared for what we have experienced, and not for the unknown. This adds an exposure/vulnerability aspect: wherever records are low or absent in recent history, risk perception and preparedness might be low, and vulnerability high. </a:t>
            </a:r>
            <a:endParaRPr>
              <a:solidFill>
                <a:schemeClr val="dk1"/>
              </a:solidFill>
            </a:endParaRPr>
          </a:p>
          <a:p>
            <a:pPr marL="0" lvl="0" indent="0" algn="l" rtl="0">
              <a:spcBef>
                <a:spcPts val="120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c7979509f4_0_1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c7979509f4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fa99e719e4_0_1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fa99e719e4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fa99e719e4_0_9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fa99e719e4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fa8edf2f82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fa8edf2f82_0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c7979509f4_0_1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3c7979509f4_0_1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c7979509f4_0_1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3c7979509f4_0_1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a8edf2f82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fa8edf2f82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fa99e719e4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3fa99e719e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fa99e719e4_0_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fa99e719e4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3c7979509f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3c7979509f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800">
                <a:solidFill>
                  <a:srgbClr val="595959"/>
                </a:solidFill>
                <a:latin typeface="Cambria"/>
                <a:ea typeface="Cambria"/>
                <a:cs typeface="Cambria"/>
                <a:sym typeface="Cambria"/>
              </a:rPr>
              <a:t>Records are relevant for impacts, because they are unseen, there is no experience. </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Naturally, also severe but seen events are relevant for impacts, but records are a clean, well defined event type that is unequivocally tied to unknown consequences. </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Therefore, it would be helpful to know where the chances of record-extreme occurrence are high. </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1200"/>
              </a:spcAft>
              <a:buClr>
                <a:schemeClr val="dk1"/>
              </a:buClr>
              <a:buSzPts val="1100"/>
              <a:buFont typeface="Arial"/>
              <a:buNone/>
            </a:pPr>
            <a:r>
              <a:rPr lang="en-GB" sz="1800">
                <a:solidFill>
                  <a:srgbClr val="595959"/>
                </a:solidFill>
                <a:latin typeface="Cambria"/>
                <a:ea typeface="Cambria"/>
                <a:cs typeface="Cambria"/>
                <a:sym typeface="Cambria"/>
              </a:rPr>
              <a:t>As you all know, record event occurrence, or any specific event occurrence, is a stochastic game, so we cannot expect to forecast records at lead times much larger than weather forecasts, but we can create specific maps of relative record risk, which can be of help in prioritisation and adaptation decisions.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fa99e719e4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fa99e719e4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fa99e719e4_0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fa99e719e4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fa99e719e4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5" name="Google Shape;335;g3fa99e719e4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a99e719e4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fa99e719e4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c7979509f4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c7979509f4_0_2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a:t>Questions such as:</a:t>
            </a:r>
            <a:endParaRPr/>
          </a:p>
          <a:p>
            <a:pPr marL="0" lvl="0" indent="0" algn="l" rtl="0">
              <a:spcBef>
                <a:spcPts val="0"/>
              </a:spcBef>
              <a:spcAft>
                <a:spcPts val="0"/>
              </a:spcAft>
              <a:buNone/>
            </a:pPr>
            <a:r>
              <a:rPr lang="en-GB"/>
              <a:t>What was the true probability</a:t>
            </a:r>
            <a:endParaRPr/>
          </a:p>
          <a:p>
            <a:pPr marL="0" lvl="0" indent="0" algn="l" rtl="0">
              <a:spcBef>
                <a:spcPts val="0"/>
              </a:spcBef>
              <a:spcAft>
                <a:spcPts val="0"/>
              </a:spcAft>
              <a:buNone/>
            </a:pPr>
            <a:r>
              <a:rPr lang="en-GB"/>
              <a:t>If no record happened, why? </a:t>
            </a:r>
            <a:endParaRPr/>
          </a:p>
          <a:p>
            <a:pPr marL="0" lvl="0" indent="0" algn="l" rtl="0">
              <a:spcBef>
                <a:spcPts val="0"/>
              </a:spcBef>
              <a:spcAft>
                <a:spcPts val="0"/>
              </a:spcAft>
              <a:buNone/>
            </a:pPr>
            <a:r>
              <a:rPr lang="en-GB"/>
              <a:t>What could break a record?</a:t>
            </a:r>
            <a:endParaRPr/>
          </a:p>
          <a:p>
            <a:pPr marL="0" lvl="0" indent="0" algn="l" rtl="0">
              <a:spcBef>
                <a:spcPts val="0"/>
              </a:spcBef>
              <a:spcAft>
                <a:spcPts val="0"/>
              </a:spcAft>
              <a:buNone/>
            </a:pPr>
            <a:r>
              <a:rPr lang="en-GB"/>
              <a:t>How do we estimate vulnerability? </a:t>
            </a:r>
            <a:endParaRPr/>
          </a:p>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c7979509f4_0_4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1" name="Google Shape;361;g3c7979509f4_0_4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3c7979509f4_0_2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3c7979509f4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fa99e719e4_0_14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3fa99e719e4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800">
                <a:solidFill>
                  <a:srgbClr val="595959"/>
                </a:solidFill>
                <a:latin typeface="Cambria"/>
                <a:ea typeface="Cambria"/>
                <a:cs typeface="Cambria"/>
                <a:sym typeface="Cambria"/>
              </a:rPr>
              <a:t>This is perfect evaluation with distribution fitted to full sample</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Fit distribution to data up to year i-1, so that we have quasi-real info: how is the prediction into the unknown. </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Separate global/ tropics v extratropics? ENSO effect on tropics </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Plus add for temperature : forced response + const var around FR</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1200"/>
              </a:spcAft>
              <a:buClr>
                <a:schemeClr val="dk1"/>
              </a:buClr>
              <a:buSzPts val="1100"/>
              <a:buFont typeface="Arial"/>
              <a:buNone/>
            </a:pPr>
            <a:r>
              <a:rPr lang="en-GB" sz="1800">
                <a:solidFill>
                  <a:srgbClr val="595959"/>
                </a:solidFill>
                <a:latin typeface="Cambria"/>
                <a:ea typeface="Cambria"/>
                <a:cs typeface="Cambria"/>
                <a:sym typeface="Cambria"/>
              </a:rPr>
              <a:t>Local Rx1d mean covratire for LENS models, FR is locally specific</a:t>
            </a:r>
            <a:endParaRPr sz="1800">
              <a:solidFill>
                <a:srgbClr val="595959"/>
              </a:solidFill>
              <a:latin typeface="Cambria"/>
              <a:ea typeface="Cambria"/>
              <a:cs typeface="Cambria"/>
              <a:sym typeface="Cambria"/>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fa99e719e4_0_1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 name="Google Shape;385;g3fa99e719e4_0_1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3c7979509f4_0_3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3c7979509f4_0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3c7979509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3c7979509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GB" sz="1800">
                <a:solidFill>
                  <a:srgbClr val="595959"/>
                </a:solidFill>
                <a:latin typeface="Cambria"/>
                <a:ea typeface="Cambria"/>
                <a:cs typeface="Cambria"/>
                <a:sym typeface="Cambria"/>
              </a:rPr>
              <a:t>First some record breaking background: </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Record rates are increasing – show plot global temp or precip records </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As climate warms, records become more likely. </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We often look at records in two different ways, diagnostic: we count the number of records. In order to obtain probability measures, we have to aggregate over space to get a timeseries of record likelihoods. Or, for single events: we might do counterfactuals to obtain an assessment of increased likelihood of a formerly unseen event, which is not strictly record-breaking probability but related</a:t>
            </a:r>
            <a:endParaRPr sz="1800">
              <a:solidFill>
                <a:srgbClr val="595959"/>
              </a:solidFill>
              <a:latin typeface="Cambria"/>
              <a:ea typeface="Cambria"/>
              <a:cs typeface="Cambria"/>
              <a:sym typeface="Cambria"/>
            </a:endParaRPr>
          </a:p>
          <a:p>
            <a:pPr marL="0" lvl="0" indent="0" algn="l" rtl="0">
              <a:lnSpc>
                <a:spcPct val="115000"/>
              </a:lnSpc>
              <a:spcBef>
                <a:spcPts val="1200"/>
              </a:spcBef>
              <a:spcAft>
                <a:spcPts val="0"/>
              </a:spcAft>
              <a:buClr>
                <a:schemeClr val="dk1"/>
              </a:buClr>
              <a:buSzPts val="1100"/>
              <a:buFont typeface="Arial"/>
              <a:buNone/>
            </a:pPr>
            <a:r>
              <a:rPr lang="en-GB" sz="1800">
                <a:solidFill>
                  <a:srgbClr val="595959"/>
                </a:solidFill>
                <a:latin typeface="Cambria"/>
                <a:ea typeface="Cambria"/>
                <a:cs typeface="Cambria"/>
                <a:sym typeface="Cambria"/>
              </a:rPr>
              <a:t>Or prognostic: we count future records in models, or we compute changes in distributions to determine the marginal probability of record-breaking. In a case sense, we might do single-event studies like Ed’s → the worst-case historical event will break a record in a warming climate, or we assess single-event type distribution shifts. Again, very useful, but not strictly probabilities  </a:t>
            </a:r>
            <a:endParaRPr sz="1800">
              <a:solidFill>
                <a:srgbClr val="595959"/>
              </a:solidFill>
              <a:latin typeface="Cambria"/>
              <a:ea typeface="Cambria"/>
              <a:cs typeface="Cambria"/>
              <a:sym typeface="Cambria"/>
            </a:endParaRPr>
          </a:p>
          <a:p>
            <a:pPr marL="0" lvl="0" indent="0" algn="l" rtl="0">
              <a:spcBef>
                <a:spcPts val="120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c7979509f4_0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3c7979509f4_0_3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g3c7979509f4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2" name="Google Shape;432;g3c7979509f4_0_3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fa8edf2f82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3fa8edf2f82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fa99e719e4_0_1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fa99e719e4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c7979509f4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c7979509f4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fa8edf2f82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fa8edf2f82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faa3c1e2c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faa3c1e2c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c7979509f4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c7979509f4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6"/>
        <p:cNvGrpSpPr/>
        <p:nvPr/>
      </p:nvGrpSpPr>
      <p:grpSpPr>
        <a:xfrm>
          <a:off x="0" y="0"/>
          <a:ext cx="0" cy="0"/>
          <a:chOff x="0" y="0"/>
          <a:chExt cx="0" cy="0"/>
        </a:xfrm>
      </p:grpSpPr>
      <p:sp>
        <p:nvSpPr>
          <p:cNvPr id="47" name="Google Shape;47;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8" name="Google Shape;48;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9" name="Google Shape;49;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20" name="Google Shape;20;p4"/>
          <p:cNvPicPr preferRelativeResize="0"/>
          <p:nvPr/>
        </p:nvPicPr>
        <p:blipFill>
          <a:blip r:embed="rId2">
            <a:alphaModFix/>
          </a:blip>
          <a:stretch>
            <a:fillRect/>
          </a:stretch>
        </p:blipFill>
        <p:spPr>
          <a:xfrm>
            <a:off x="1" y="4752775"/>
            <a:ext cx="442688" cy="3936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3" name="Google Shape;23;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5" name="Google Shape;2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pic>
        <p:nvPicPr>
          <p:cNvPr id="26" name="Google Shape;26;p5"/>
          <p:cNvPicPr preferRelativeResize="0"/>
          <p:nvPr/>
        </p:nvPicPr>
        <p:blipFill>
          <a:blip r:embed="rId2">
            <a:alphaModFix/>
          </a:blip>
          <a:stretch>
            <a:fillRect/>
          </a:stretch>
        </p:blipFill>
        <p:spPr>
          <a:xfrm>
            <a:off x="2" y="4573675"/>
            <a:ext cx="644134" cy="572701"/>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
        <p:cNvGrpSpPr/>
        <p:nvPr/>
      </p:nvGrpSpPr>
      <p:grpSpPr>
        <a:xfrm>
          <a:off x="0" y="0"/>
          <a:ext cx="0" cy="0"/>
          <a:chOff x="0" y="0"/>
          <a:chExt cx="0" cy="0"/>
        </a:xfrm>
      </p:grpSpPr>
      <p:sp>
        <p:nvSpPr>
          <p:cNvPr id="28" name="Google Shape;28;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9" name="Google Shape;29;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0"/>
        <p:cNvGrpSpPr/>
        <p:nvPr/>
      </p:nvGrpSpPr>
      <p:grpSpPr>
        <a:xfrm>
          <a:off x="0" y="0"/>
          <a:ext cx="0" cy="0"/>
          <a:chOff x="0" y="0"/>
          <a:chExt cx="0" cy="0"/>
        </a:xfrm>
      </p:grpSpPr>
      <p:sp>
        <p:nvSpPr>
          <p:cNvPr id="31" name="Google Shape;31;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2" name="Google Shape;32;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3" name="Google Shape;33;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6" name="Google Shape;36;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7"/>
        <p:cNvGrpSpPr/>
        <p:nvPr/>
      </p:nvGrpSpPr>
      <p:grpSpPr>
        <a:xfrm>
          <a:off x="0" y="0"/>
          <a:ext cx="0" cy="0"/>
          <a:chOff x="0" y="0"/>
          <a:chExt cx="0" cy="0"/>
        </a:xfrm>
      </p:grpSpPr>
      <p:sp>
        <p:nvSpPr>
          <p:cNvPr id="38" name="Google Shape;38;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0" name="Google Shape;40;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1" name="Google Shape;41;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2" name="Google Shape;42;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3"/>
        <p:cNvGrpSpPr/>
        <p:nvPr/>
      </p:nvGrpSpPr>
      <p:grpSpPr>
        <a:xfrm>
          <a:off x="0" y="0"/>
          <a:ext cx="0" cy="0"/>
          <a:chOff x="0" y="0"/>
          <a:chExt cx="0" cy="0"/>
        </a:xfrm>
      </p:grpSpPr>
      <p:sp>
        <p:nvSpPr>
          <p:cNvPr id="44" name="Google Shape;44;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5" name="Google Shape;45;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Font typeface="Cambria"/>
              <a:buNone/>
              <a:defRPr sz="2800">
                <a:solidFill>
                  <a:schemeClr val="dk1"/>
                </a:solidFill>
                <a:latin typeface="Cambria"/>
                <a:ea typeface="Cambria"/>
                <a:cs typeface="Cambria"/>
                <a:sym typeface="Cambria"/>
              </a:defRPr>
            </a:lvl1pPr>
            <a:lvl2pPr lvl="1">
              <a:spcBef>
                <a:spcPts val="0"/>
              </a:spcBef>
              <a:spcAft>
                <a:spcPts val="0"/>
              </a:spcAft>
              <a:buClr>
                <a:schemeClr val="dk1"/>
              </a:buClr>
              <a:buSzPts val="2800"/>
              <a:buFont typeface="Cambria"/>
              <a:buNone/>
              <a:defRPr sz="2800">
                <a:solidFill>
                  <a:schemeClr val="dk1"/>
                </a:solidFill>
                <a:latin typeface="Cambria"/>
                <a:ea typeface="Cambria"/>
                <a:cs typeface="Cambria"/>
                <a:sym typeface="Cambria"/>
              </a:defRPr>
            </a:lvl2pPr>
            <a:lvl3pPr lvl="2">
              <a:spcBef>
                <a:spcPts val="0"/>
              </a:spcBef>
              <a:spcAft>
                <a:spcPts val="0"/>
              </a:spcAft>
              <a:buClr>
                <a:schemeClr val="dk1"/>
              </a:buClr>
              <a:buSzPts val="2800"/>
              <a:buFont typeface="Cambria"/>
              <a:buNone/>
              <a:defRPr sz="2800">
                <a:solidFill>
                  <a:schemeClr val="dk1"/>
                </a:solidFill>
                <a:latin typeface="Cambria"/>
                <a:ea typeface="Cambria"/>
                <a:cs typeface="Cambria"/>
                <a:sym typeface="Cambria"/>
              </a:defRPr>
            </a:lvl3pPr>
            <a:lvl4pPr lvl="3">
              <a:spcBef>
                <a:spcPts val="0"/>
              </a:spcBef>
              <a:spcAft>
                <a:spcPts val="0"/>
              </a:spcAft>
              <a:buClr>
                <a:schemeClr val="dk1"/>
              </a:buClr>
              <a:buSzPts val="2800"/>
              <a:buFont typeface="Cambria"/>
              <a:buNone/>
              <a:defRPr sz="2800">
                <a:solidFill>
                  <a:schemeClr val="dk1"/>
                </a:solidFill>
                <a:latin typeface="Cambria"/>
                <a:ea typeface="Cambria"/>
                <a:cs typeface="Cambria"/>
                <a:sym typeface="Cambria"/>
              </a:defRPr>
            </a:lvl4pPr>
            <a:lvl5pPr lvl="4">
              <a:spcBef>
                <a:spcPts val="0"/>
              </a:spcBef>
              <a:spcAft>
                <a:spcPts val="0"/>
              </a:spcAft>
              <a:buClr>
                <a:schemeClr val="dk1"/>
              </a:buClr>
              <a:buSzPts val="2800"/>
              <a:buFont typeface="Cambria"/>
              <a:buNone/>
              <a:defRPr sz="2800">
                <a:solidFill>
                  <a:schemeClr val="dk1"/>
                </a:solidFill>
                <a:latin typeface="Cambria"/>
                <a:ea typeface="Cambria"/>
                <a:cs typeface="Cambria"/>
                <a:sym typeface="Cambria"/>
              </a:defRPr>
            </a:lvl5pPr>
            <a:lvl6pPr lvl="5">
              <a:spcBef>
                <a:spcPts val="0"/>
              </a:spcBef>
              <a:spcAft>
                <a:spcPts val="0"/>
              </a:spcAft>
              <a:buClr>
                <a:schemeClr val="dk1"/>
              </a:buClr>
              <a:buSzPts val="2800"/>
              <a:buFont typeface="Cambria"/>
              <a:buNone/>
              <a:defRPr sz="2800">
                <a:solidFill>
                  <a:schemeClr val="dk1"/>
                </a:solidFill>
                <a:latin typeface="Cambria"/>
                <a:ea typeface="Cambria"/>
                <a:cs typeface="Cambria"/>
                <a:sym typeface="Cambria"/>
              </a:defRPr>
            </a:lvl6pPr>
            <a:lvl7pPr lvl="6">
              <a:spcBef>
                <a:spcPts val="0"/>
              </a:spcBef>
              <a:spcAft>
                <a:spcPts val="0"/>
              </a:spcAft>
              <a:buClr>
                <a:schemeClr val="dk1"/>
              </a:buClr>
              <a:buSzPts val="2800"/>
              <a:buFont typeface="Cambria"/>
              <a:buNone/>
              <a:defRPr sz="2800">
                <a:solidFill>
                  <a:schemeClr val="dk1"/>
                </a:solidFill>
                <a:latin typeface="Cambria"/>
                <a:ea typeface="Cambria"/>
                <a:cs typeface="Cambria"/>
                <a:sym typeface="Cambria"/>
              </a:defRPr>
            </a:lvl7pPr>
            <a:lvl8pPr lvl="7">
              <a:spcBef>
                <a:spcPts val="0"/>
              </a:spcBef>
              <a:spcAft>
                <a:spcPts val="0"/>
              </a:spcAft>
              <a:buClr>
                <a:schemeClr val="dk1"/>
              </a:buClr>
              <a:buSzPts val="2800"/>
              <a:buFont typeface="Cambria"/>
              <a:buNone/>
              <a:defRPr sz="2800">
                <a:solidFill>
                  <a:schemeClr val="dk1"/>
                </a:solidFill>
                <a:latin typeface="Cambria"/>
                <a:ea typeface="Cambria"/>
                <a:cs typeface="Cambria"/>
                <a:sym typeface="Cambria"/>
              </a:defRPr>
            </a:lvl8pPr>
            <a:lvl9pPr lvl="8">
              <a:spcBef>
                <a:spcPts val="0"/>
              </a:spcBef>
              <a:spcAft>
                <a:spcPts val="0"/>
              </a:spcAft>
              <a:buClr>
                <a:schemeClr val="dk1"/>
              </a:buClr>
              <a:buSzPts val="2800"/>
              <a:buFont typeface="Cambria"/>
              <a:buNone/>
              <a:defRPr sz="2800">
                <a:solidFill>
                  <a:schemeClr val="dk1"/>
                </a:solidFill>
                <a:latin typeface="Cambria"/>
                <a:ea typeface="Cambria"/>
                <a:cs typeface="Cambria"/>
                <a:sym typeface="Cambri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Cambria"/>
              <a:buChar char="●"/>
              <a:defRPr sz="1800">
                <a:solidFill>
                  <a:schemeClr val="dk2"/>
                </a:solidFill>
                <a:latin typeface="Cambria"/>
                <a:ea typeface="Cambria"/>
                <a:cs typeface="Cambria"/>
                <a:sym typeface="Cambria"/>
              </a:defRPr>
            </a:lvl1pPr>
            <a:lvl2pPr marL="914400" lvl="1" indent="-317500">
              <a:lnSpc>
                <a:spcPct val="115000"/>
              </a:lnSpc>
              <a:spcBef>
                <a:spcPts val="0"/>
              </a:spcBef>
              <a:spcAft>
                <a:spcPts val="0"/>
              </a:spcAft>
              <a:buClr>
                <a:schemeClr val="dk2"/>
              </a:buClr>
              <a:buSzPts val="1400"/>
              <a:buFont typeface="Cambria"/>
              <a:buChar char="○"/>
              <a:defRPr>
                <a:solidFill>
                  <a:schemeClr val="dk2"/>
                </a:solidFill>
                <a:latin typeface="Cambria"/>
                <a:ea typeface="Cambria"/>
                <a:cs typeface="Cambria"/>
                <a:sym typeface="Cambria"/>
              </a:defRPr>
            </a:lvl2pPr>
            <a:lvl3pPr marL="1371600" lvl="2" indent="-317500">
              <a:lnSpc>
                <a:spcPct val="115000"/>
              </a:lnSpc>
              <a:spcBef>
                <a:spcPts val="0"/>
              </a:spcBef>
              <a:spcAft>
                <a:spcPts val="0"/>
              </a:spcAft>
              <a:buClr>
                <a:schemeClr val="dk2"/>
              </a:buClr>
              <a:buSzPts val="1400"/>
              <a:buFont typeface="Cambria"/>
              <a:buChar char="■"/>
              <a:defRPr>
                <a:solidFill>
                  <a:schemeClr val="dk2"/>
                </a:solidFill>
                <a:latin typeface="Cambria"/>
                <a:ea typeface="Cambria"/>
                <a:cs typeface="Cambria"/>
                <a:sym typeface="Cambria"/>
              </a:defRPr>
            </a:lvl3pPr>
            <a:lvl4pPr marL="1828800" lvl="3" indent="-317500">
              <a:lnSpc>
                <a:spcPct val="115000"/>
              </a:lnSpc>
              <a:spcBef>
                <a:spcPts val="0"/>
              </a:spcBef>
              <a:spcAft>
                <a:spcPts val="0"/>
              </a:spcAft>
              <a:buClr>
                <a:schemeClr val="dk2"/>
              </a:buClr>
              <a:buSzPts val="1400"/>
              <a:buFont typeface="Cambria"/>
              <a:buChar char="●"/>
              <a:defRPr>
                <a:solidFill>
                  <a:schemeClr val="dk2"/>
                </a:solidFill>
                <a:latin typeface="Cambria"/>
                <a:ea typeface="Cambria"/>
                <a:cs typeface="Cambria"/>
                <a:sym typeface="Cambria"/>
              </a:defRPr>
            </a:lvl4pPr>
            <a:lvl5pPr marL="2286000" lvl="4" indent="-317500">
              <a:lnSpc>
                <a:spcPct val="115000"/>
              </a:lnSpc>
              <a:spcBef>
                <a:spcPts val="0"/>
              </a:spcBef>
              <a:spcAft>
                <a:spcPts val="0"/>
              </a:spcAft>
              <a:buClr>
                <a:schemeClr val="dk2"/>
              </a:buClr>
              <a:buSzPts val="1400"/>
              <a:buFont typeface="Cambria"/>
              <a:buChar char="○"/>
              <a:defRPr>
                <a:solidFill>
                  <a:schemeClr val="dk2"/>
                </a:solidFill>
                <a:latin typeface="Cambria"/>
                <a:ea typeface="Cambria"/>
                <a:cs typeface="Cambria"/>
                <a:sym typeface="Cambria"/>
              </a:defRPr>
            </a:lvl5pPr>
            <a:lvl6pPr marL="2743200" lvl="5" indent="-317500">
              <a:lnSpc>
                <a:spcPct val="115000"/>
              </a:lnSpc>
              <a:spcBef>
                <a:spcPts val="0"/>
              </a:spcBef>
              <a:spcAft>
                <a:spcPts val="0"/>
              </a:spcAft>
              <a:buClr>
                <a:schemeClr val="dk2"/>
              </a:buClr>
              <a:buSzPts val="1400"/>
              <a:buFont typeface="Cambria"/>
              <a:buChar char="■"/>
              <a:defRPr>
                <a:solidFill>
                  <a:schemeClr val="dk2"/>
                </a:solidFill>
                <a:latin typeface="Cambria"/>
                <a:ea typeface="Cambria"/>
                <a:cs typeface="Cambria"/>
                <a:sym typeface="Cambria"/>
              </a:defRPr>
            </a:lvl6pPr>
            <a:lvl7pPr marL="3200400" lvl="6" indent="-317500">
              <a:lnSpc>
                <a:spcPct val="115000"/>
              </a:lnSpc>
              <a:spcBef>
                <a:spcPts val="0"/>
              </a:spcBef>
              <a:spcAft>
                <a:spcPts val="0"/>
              </a:spcAft>
              <a:buClr>
                <a:schemeClr val="dk2"/>
              </a:buClr>
              <a:buSzPts val="1400"/>
              <a:buFont typeface="Cambria"/>
              <a:buChar char="●"/>
              <a:defRPr>
                <a:solidFill>
                  <a:schemeClr val="dk2"/>
                </a:solidFill>
                <a:latin typeface="Cambria"/>
                <a:ea typeface="Cambria"/>
                <a:cs typeface="Cambria"/>
                <a:sym typeface="Cambria"/>
              </a:defRPr>
            </a:lvl7pPr>
            <a:lvl8pPr marL="3657600" lvl="7" indent="-317500">
              <a:lnSpc>
                <a:spcPct val="115000"/>
              </a:lnSpc>
              <a:spcBef>
                <a:spcPts val="0"/>
              </a:spcBef>
              <a:spcAft>
                <a:spcPts val="0"/>
              </a:spcAft>
              <a:buClr>
                <a:schemeClr val="dk2"/>
              </a:buClr>
              <a:buSzPts val="1400"/>
              <a:buFont typeface="Cambria"/>
              <a:buChar char="○"/>
              <a:defRPr>
                <a:solidFill>
                  <a:schemeClr val="dk2"/>
                </a:solidFill>
                <a:latin typeface="Cambria"/>
                <a:ea typeface="Cambria"/>
                <a:cs typeface="Cambria"/>
                <a:sym typeface="Cambria"/>
              </a:defRPr>
            </a:lvl8pPr>
            <a:lvl9pPr marL="4114800" lvl="8" indent="-317500">
              <a:lnSpc>
                <a:spcPct val="115000"/>
              </a:lnSpc>
              <a:spcBef>
                <a:spcPts val="0"/>
              </a:spcBef>
              <a:spcAft>
                <a:spcPts val="0"/>
              </a:spcAft>
              <a:buClr>
                <a:schemeClr val="dk2"/>
              </a:buClr>
              <a:buSzPts val="1400"/>
              <a:buFont typeface="Cambria"/>
              <a:buChar char="■"/>
              <a:defRPr>
                <a:solidFill>
                  <a:schemeClr val="dk2"/>
                </a:solidFill>
                <a:latin typeface="Cambria"/>
                <a:ea typeface="Cambria"/>
                <a:cs typeface="Cambria"/>
                <a:sym typeface="Cambria"/>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25.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mailto:iris.de-vries@uni-graz.at"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6.png"/><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
        <p:cNvGrpSpPr/>
        <p:nvPr/>
      </p:nvGrpSpPr>
      <p:grpSpPr>
        <a:xfrm>
          <a:off x="0" y="0"/>
          <a:ext cx="0" cy="0"/>
          <a:chOff x="0" y="0"/>
          <a:chExt cx="0" cy="0"/>
        </a:xfrm>
      </p:grpSpPr>
      <p:pic>
        <p:nvPicPr>
          <p:cNvPr id="56" name="Google Shape;56;p13"/>
          <p:cNvPicPr preferRelativeResize="0"/>
          <p:nvPr/>
        </p:nvPicPr>
        <p:blipFill rotWithShape="1">
          <a:blip r:embed="rId3">
            <a:alphaModFix/>
          </a:blip>
          <a:srcRect l="19497" r="1119"/>
          <a:stretch/>
        </p:blipFill>
        <p:spPr>
          <a:xfrm>
            <a:off x="-36155" y="-109039"/>
            <a:ext cx="9144000" cy="5823120"/>
          </a:xfrm>
          <a:prstGeom prst="rect">
            <a:avLst/>
          </a:prstGeom>
          <a:noFill/>
          <a:ln>
            <a:noFill/>
          </a:ln>
        </p:spPr>
      </p:pic>
      <p:sp>
        <p:nvSpPr>
          <p:cNvPr id="57" name="Google Shape;57;p13"/>
          <p:cNvSpPr txBox="1">
            <a:spLocks noGrp="1"/>
          </p:cNvSpPr>
          <p:nvPr>
            <p:ph type="ctrTitle"/>
          </p:nvPr>
        </p:nvSpPr>
        <p:spPr>
          <a:xfrm>
            <a:off x="311708" y="503436"/>
            <a:ext cx="7975492" cy="20526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GB" sz="4800" dirty="0"/>
              <a:t>Most at-risk regions for   near-term surprise extremes</a:t>
            </a:r>
            <a:endParaRPr sz="4800" dirty="0"/>
          </a:p>
        </p:txBody>
      </p:sp>
      <p:sp>
        <p:nvSpPr>
          <p:cNvPr id="58" name="Google Shape;58;p13"/>
          <p:cNvSpPr txBox="1">
            <a:spLocks noGrp="1"/>
          </p:cNvSpPr>
          <p:nvPr>
            <p:ph type="subTitle" idx="1"/>
          </p:nvPr>
        </p:nvSpPr>
        <p:spPr>
          <a:xfrm>
            <a:off x="2114725" y="2592975"/>
            <a:ext cx="5776200" cy="792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en-GB" sz="1500" b="1"/>
              <a:t>Iris de Vries</a:t>
            </a:r>
            <a:r>
              <a:rPr lang="en-GB" sz="1500"/>
              <a:t> </a:t>
            </a:r>
            <a:r>
              <a:rPr lang="en-GB" sz="1284"/>
              <a:t>[Uni Graz]</a:t>
            </a:r>
            <a:r>
              <a:rPr lang="en-GB" sz="1500"/>
              <a:t>,</a:t>
            </a:r>
            <a:r>
              <a:rPr lang="en-GB" sz="1500" b="1"/>
              <a:t> </a:t>
            </a:r>
            <a:r>
              <a:rPr lang="en-GB" sz="1500"/>
              <a:t>Erich Fischer</a:t>
            </a:r>
            <a:r>
              <a:rPr lang="en-GB" sz="1284"/>
              <a:t> [ETH Zurich]</a:t>
            </a:r>
            <a:r>
              <a:rPr lang="en-GB" sz="1500"/>
              <a:t>, Luke Harrington </a:t>
            </a:r>
            <a:r>
              <a:rPr lang="en-GB" sz="1292"/>
              <a:t>[Uni Waikato]</a:t>
            </a:r>
            <a:r>
              <a:rPr lang="en-GB" sz="1500"/>
              <a:t>, Raphaël Huser </a:t>
            </a:r>
            <a:r>
              <a:rPr lang="en-GB" sz="1250"/>
              <a:t>[KAUST]</a:t>
            </a:r>
            <a:r>
              <a:rPr lang="en-GB" sz="1500"/>
              <a:t>, Sebastian Sippel </a:t>
            </a:r>
            <a:r>
              <a:rPr lang="en-GB" sz="1250"/>
              <a:t>[Uni Leipzig]</a:t>
            </a:r>
            <a:endParaRPr sz="1250"/>
          </a:p>
          <a:p>
            <a:pPr marL="0" lvl="0" indent="0" algn="ctr" rtl="0">
              <a:spcBef>
                <a:spcPts val="0"/>
              </a:spcBef>
              <a:spcAft>
                <a:spcPts val="0"/>
              </a:spcAft>
              <a:buNone/>
            </a:pPr>
            <a:endParaRPr sz="1500" b="1"/>
          </a:p>
        </p:txBody>
      </p:sp>
      <p:sp>
        <p:nvSpPr>
          <p:cNvPr id="59" name="Google Shape;59;p13"/>
          <p:cNvSpPr txBox="1"/>
          <p:nvPr/>
        </p:nvSpPr>
        <p:spPr>
          <a:xfrm>
            <a:off x="397875" y="92800"/>
            <a:ext cx="6040500" cy="65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500">
              <a:solidFill>
                <a:schemeClr val="dk2"/>
              </a:solidFill>
              <a:latin typeface="Cambria"/>
              <a:ea typeface="Cambria"/>
              <a:cs typeface="Cambria"/>
              <a:sym typeface="Cambr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2"/>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GB"/>
              <a:t>Estimating record-breaking probabilities </a:t>
            </a:r>
            <a:endParaRPr/>
          </a:p>
          <a:p>
            <a:pPr marL="0" lvl="0" indent="0" algn="l" rtl="0">
              <a:spcBef>
                <a:spcPts val="0"/>
              </a:spcBef>
              <a:spcAft>
                <a:spcPts val="0"/>
              </a:spcAft>
              <a:buNone/>
            </a:pPr>
            <a:endParaRPr/>
          </a:p>
        </p:txBody>
      </p:sp>
      <p:sp>
        <p:nvSpPr>
          <p:cNvPr id="154" name="Google Shape;154;p2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Clr>
                <a:srgbClr val="B7B7B7"/>
              </a:buClr>
              <a:buSzPts val="1800"/>
              <a:buChar char="●"/>
            </a:pPr>
            <a:r>
              <a:rPr lang="en-GB">
                <a:solidFill>
                  <a:srgbClr val="B7B7B7"/>
                </a:solidFill>
              </a:rPr>
              <a:t>Aggregated/mean record probabilities → marginal / unconditional</a:t>
            </a:r>
            <a:endParaRPr>
              <a:solidFill>
                <a:srgbClr val="B7B7B7"/>
              </a:solidFill>
            </a:endParaRPr>
          </a:p>
          <a:p>
            <a:pPr marL="914400" lvl="1" indent="-317500" algn="l" rtl="0">
              <a:spcBef>
                <a:spcPts val="0"/>
              </a:spcBef>
              <a:spcAft>
                <a:spcPts val="0"/>
              </a:spcAft>
              <a:buClr>
                <a:srgbClr val="B7B7B7"/>
              </a:buClr>
              <a:buSzPts val="1400"/>
              <a:buChar char="○"/>
            </a:pPr>
            <a:r>
              <a:rPr lang="en-GB">
                <a:solidFill>
                  <a:srgbClr val="B7B7B7"/>
                </a:solidFill>
              </a:rPr>
              <a:t>Probability of breaking </a:t>
            </a:r>
            <a:r>
              <a:rPr lang="en-GB" b="1" i="1">
                <a:solidFill>
                  <a:srgbClr val="B7B7B7"/>
                </a:solidFill>
              </a:rPr>
              <a:t>a</a:t>
            </a:r>
            <a:r>
              <a:rPr lang="en-GB">
                <a:solidFill>
                  <a:srgbClr val="B7B7B7"/>
                </a:solidFill>
              </a:rPr>
              <a:t> record </a:t>
            </a:r>
            <a:endParaRPr>
              <a:solidFill>
                <a:srgbClr val="B7B7B7"/>
              </a:solidFill>
            </a:endParaRPr>
          </a:p>
          <a:p>
            <a:pPr marL="914400" lvl="1" indent="-317500" algn="l" rtl="0">
              <a:spcBef>
                <a:spcPts val="0"/>
              </a:spcBef>
              <a:spcAft>
                <a:spcPts val="0"/>
              </a:spcAft>
              <a:buClr>
                <a:srgbClr val="B7B7B7"/>
              </a:buClr>
              <a:buSzPts val="1400"/>
              <a:buChar char="○"/>
            </a:pPr>
            <a:r>
              <a:rPr lang="en-GB">
                <a:solidFill>
                  <a:srgbClr val="B7B7B7"/>
                </a:solidFill>
              </a:rPr>
              <a:t>Indicator of shifts in extreme intensity and likelihood</a:t>
            </a:r>
            <a:endParaRPr>
              <a:solidFill>
                <a:srgbClr val="B7B7B7"/>
              </a:solidFill>
            </a:endParaRPr>
          </a:p>
          <a:p>
            <a:pPr marL="0" lvl="0" indent="0" algn="l" rtl="0">
              <a:spcBef>
                <a:spcPts val="1200"/>
              </a:spcBef>
              <a:spcAft>
                <a:spcPts val="0"/>
              </a:spcAft>
              <a:buNone/>
            </a:pPr>
            <a:r>
              <a:rPr lang="en-GB">
                <a:solidFill>
                  <a:srgbClr val="CC0000"/>
                </a:solidFill>
              </a:rPr>
              <a:t>→ Unused information: which record are we breaking? </a:t>
            </a:r>
            <a:endParaRPr>
              <a:solidFill>
                <a:srgbClr val="CC0000"/>
              </a:solidFill>
            </a:endParaRPr>
          </a:p>
          <a:p>
            <a:pPr marL="914400" lvl="1" indent="-317500" algn="l" rtl="0">
              <a:spcBef>
                <a:spcPts val="0"/>
              </a:spcBef>
              <a:spcAft>
                <a:spcPts val="0"/>
              </a:spcAft>
              <a:buClr>
                <a:srgbClr val="CC0000"/>
              </a:buClr>
              <a:buSzPts val="1400"/>
              <a:buChar char="○"/>
            </a:pPr>
            <a:r>
              <a:rPr lang="en-GB">
                <a:solidFill>
                  <a:srgbClr val="CC0000"/>
                </a:solidFill>
              </a:rPr>
              <a:t>Past observations and experience matter for probability and risk</a:t>
            </a:r>
            <a:endParaRPr>
              <a:solidFill>
                <a:srgbClr val="CC0000"/>
              </a:solidFill>
            </a:endParaRPr>
          </a:p>
          <a:p>
            <a:pPr marL="457200" lvl="0" indent="-342900" algn="l" rtl="0">
              <a:spcBef>
                <a:spcPts val="1000"/>
              </a:spcBef>
              <a:spcAft>
                <a:spcPts val="0"/>
              </a:spcAft>
              <a:buClr>
                <a:schemeClr val="dk1"/>
              </a:buClr>
              <a:buSzPts val="1800"/>
              <a:buChar char="●"/>
            </a:pPr>
            <a:r>
              <a:rPr lang="en-GB">
                <a:solidFill>
                  <a:schemeClr val="dk1"/>
                </a:solidFill>
              </a:rPr>
              <a:t>Specific, local record probabilities → </a:t>
            </a:r>
            <a:r>
              <a:rPr lang="en-GB" b="1">
                <a:solidFill>
                  <a:schemeClr val="dk1"/>
                </a:solidFill>
              </a:rPr>
              <a:t>conditional </a:t>
            </a:r>
            <a:endParaRPr b="1">
              <a:solidFill>
                <a:schemeClr val="dk1"/>
              </a:solidFill>
            </a:endParaRPr>
          </a:p>
          <a:p>
            <a:pPr marL="914400" lvl="1" indent="-317500" algn="l" rtl="0">
              <a:spcBef>
                <a:spcPts val="0"/>
              </a:spcBef>
              <a:spcAft>
                <a:spcPts val="0"/>
              </a:spcAft>
              <a:buClr>
                <a:schemeClr val="dk1"/>
              </a:buClr>
              <a:buSzPts val="1400"/>
              <a:buChar char="○"/>
            </a:pPr>
            <a:r>
              <a:rPr lang="en-GB">
                <a:solidFill>
                  <a:schemeClr val="dk1"/>
                </a:solidFill>
              </a:rPr>
              <a:t>Probability of breaking </a:t>
            </a:r>
            <a:r>
              <a:rPr lang="en-GB" b="1" i="1">
                <a:solidFill>
                  <a:schemeClr val="dk1"/>
                </a:solidFill>
              </a:rPr>
              <a:t>the current</a:t>
            </a:r>
            <a:r>
              <a:rPr lang="en-GB">
                <a:solidFill>
                  <a:schemeClr val="dk1"/>
                </a:solidFill>
              </a:rPr>
              <a:t> record</a:t>
            </a:r>
            <a:endParaRPr>
              <a:solidFill>
                <a:schemeClr val="dk1"/>
              </a:solidFill>
            </a:endParaRPr>
          </a:p>
          <a:p>
            <a:pPr marL="914400" lvl="1" indent="-317500" algn="l" rtl="0">
              <a:spcBef>
                <a:spcPts val="0"/>
              </a:spcBef>
              <a:spcAft>
                <a:spcPts val="0"/>
              </a:spcAft>
              <a:buClr>
                <a:schemeClr val="dk1"/>
              </a:buClr>
              <a:buSzPts val="1400"/>
              <a:buChar char="○"/>
            </a:pPr>
            <a:r>
              <a:rPr lang="en-GB">
                <a:solidFill>
                  <a:schemeClr val="dk1"/>
                </a:solidFill>
              </a:rPr>
              <a:t>Indicator of near-term likelihood of an event worse than ever* </a:t>
            </a:r>
            <a:r>
              <a:rPr lang="en-GB" b="1" i="1">
                <a:solidFill>
                  <a:schemeClr val="dk1"/>
                </a:solidFill>
              </a:rPr>
              <a:t>experienced</a:t>
            </a:r>
            <a:endParaRPr b="1" i="1">
              <a:solidFill>
                <a:schemeClr val="dk1"/>
              </a:solidFill>
            </a:endParaRPr>
          </a:p>
          <a:p>
            <a:pPr marL="914400" lvl="0" indent="0" algn="l" rtl="0">
              <a:spcBef>
                <a:spcPts val="1200"/>
              </a:spcBef>
              <a:spcAft>
                <a:spcPts val="1200"/>
              </a:spcAft>
              <a:buNone/>
            </a:pPr>
            <a:r>
              <a:rPr lang="en-GB" sz="1100">
                <a:solidFill>
                  <a:schemeClr val="dk1"/>
                </a:solidFill>
              </a:rPr>
              <a:t>*within observed period</a:t>
            </a:r>
            <a:endParaRPr sz="150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GB"/>
              <a:t>Observed records </a:t>
            </a:r>
            <a:endParaRPr/>
          </a:p>
          <a:p>
            <a:pPr marL="457200" lvl="0" indent="-342900" algn="l" rtl="0">
              <a:spcBef>
                <a:spcPts val="0"/>
              </a:spcBef>
              <a:spcAft>
                <a:spcPts val="0"/>
              </a:spcAft>
              <a:buSzPts val="1800"/>
              <a:buChar char="●"/>
            </a:pPr>
            <a:r>
              <a:rPr lang="en-GB"/>
              <a:t>True non-stationary observational distribution  → bottleneck</a:t>
            </a:r>
            <a:endParaRPr/>
          </a:p>
          <a:p>
            <a:pPr marL="914400" lvl="1" indent="-317500" algn="l" rtl="0">
              <a:spcBef>
                <a:spcPts val="0"/>
              </a:spcBef>
              <a:spcAft>
                <a:spcPts val="0"/>
              </a:spcAft>
              <a:buSzPts val="1400"/>
              <a:buChar char="○"/>
            </a:pPr>
            <a:r>
              <a:rPr lang="en-GB"/>
              <a:t>Fit distributions with GMST covariate(s) to observations</a:t>
            </a:r>
            <a:endParaRPr/>
          </a:p>
          <a:p>
            <a:pPr marL="914400" lvl="1" indent="-317500" algn="l" rtl="0">
              <a:spcBef>
                <a:spcPts val="0"/>
              </a:spcBef>
              <a:spcAft>
                <a:spcPts val="0"/>
              </a:spcAft>
              <a:buSzPts val="1400"/>
              <a:buChar char="○"/>
            </a:pPr>
            <a:r>
              <a:rPr lang="en-GB"/>
              <a:t>Estimate forced response in observations + assumed/estimated variability</a:t>
            </a:r>
            <a:endParaRPr/>
          </a:p>
        </p:txBody>
      </p:sp>
      <p:sp>
        <p:nvSpPr>
          <p:cNvPr id="160" name="Google Shape;160;p23"/>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6"/>
              <a:buFont typeface="Arial"/>
              <a:buNone/>
            </a:pPr>
            <a:r>
              <a:rPr lang="en-GB"/>
              <a:t>Estimating record-breaking probabilities </a:t>
            </a:r>
            <a:endParaRPr/>
          </a:p>
          <a:p>
            <a:pPr marL="0" lvl="0" indent="0" algn="l" rtl="0">
              <a:spcBef>
                <a:spcPts val="0"/>
              </a:spcBef>
              <a:spcAft>
                <a:spcPts val="0"/>
              </a:spcAft>
              <a:buNone/>
            </a:pPr>
            <a:endParaRPr/>
          </a:p>
        </p:txBody>
      </p:sp>
      <p:pic>
        <p:nvPicPr>
          <p:cNvPr id="161" name="Google Shape;161;p23"/>
          <p:cNvPicPr preferRelativeResize="0"/>
          <p:nvPr/>
        </p:nvPicPr>
        <p:blipFill rotWithShape="1">
          <a:blip r:embed="rId3">
            <a:alphaModFix/>
          </a:blip>
          <a:srcRect l="67672"/>
          <a:stretch/>
        </p:blipFill>
        <p:spPr>
          <a:xfrm>
            <a:off x="4221852" y="3540650"/>
            <a:ext cx="1979148" cy="261393"/>
          </a:xfrm>
          <a:prstGeom prst="rect">
            <a:avLst/>
          </a:prstGeom>
          <a:noFill/>
          <a:ln>
            <a:noFill/>
          </a:ln>
        </p:spPr>
      </p:pic>
      <p:pic>
        <p:nvPicPr>
          <p:cNvPr id="162" name="Google Shape;162;p23"/>
          <p:cNvPicPr preferRelativeResize="0"/>
          <p:nvPr/>
        </p:nvPicPr>
        <p:blipFill>
          <a:blip r:embed="rId4">
            <a:alphaModFix/>
          </a:blip>
          <a:stretch>
            <a:fillRect/>
          </a:stretch>
        </p:blipFill>
        <p:spPr>
          <a:xfrm>
            <a:off x="3080458" y="2772063"/>
            <a:ext cx="4261932" cy="659483"/>
          </a:xfrm>
          <a:prstGeom prst="rect">
            <a:avLst/>
          </a:prstGeom>
          <a:noFill/>
          <a:ln>
            <a:noFill/>
          </a:ln>
        </p:spPr>
      </p:pic>
      <p:sp>
        <p:nvSpPr>
          <p:cNvPr id="163" name="Google Shape;163;p23"/>
          <p:cNvSpPr txBox="1"/>
          <p:nvPr/>
        </p:nvSpPr>
        <p:spPr>
          <a:xfrm>
            <a:off x="3281075" y="3977367"/>
            <a:ext cx="3860700" cy="399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GB" sz="1393" i="1">
                <a:solidFill>
                  <a:schemeClr val="dk2"/>
                </a:solidFill>
                <a:latin typeface="Tahoma"/>
                <a:ea typeface="Tahoma"/>
                <a:cs typeface="Tahoma"/>
                <a:sym typeface="Tahoma"/>
              </a:rPr>
              <a:t>t  </a:t>
            </a:r>
            <a:r>
              <a:rPr lang="en-GB" sz="1393">
                <a:solidFill>
                  <a:schemeClr val="dk2"/>
                </a:solidFill>
                <a:latin typeface="Tahoma"/>
                <a:ea typeface="Tahoma"/>
                <a:cs typeface="Tahoma"/>
                <a:sym typeface="Tahoma"/>
              </a:rPr>
              <a:t>= timestep	</a:t>
            </a:r>
            <a:r>
              <a:rPr lang="en-GB" sz="1393" i="1">
                <a:solidFill>
                  <a:schemeClr val="dk2"/>
                </a:solidFill>
                <a:latin typeface="Tahoma"/>
                <a:ea typeface="Tahoma"/>
                <a:cs typeface="Tahoma"/>
                <a:sym typeface="Tahoma"/>
              </a:rPr>
              <a:t>F(x) </a:t>
            </a:r>
            <a:r>
              <a:rPr lang="en-GB" sz="1393">
                <a:solidFill>
                  <a:schemeClr val="dk2"/>
                </a:solidFill>
                <a:latin typeface="Tahoma"/>
                <a:ea typeface="Tahoma"/>
                <a:cs typeface="Tahoma"/>
                <a:sym typeface="Tahoma"/>
              </a:rPr>
              <a:t>= CDF		</a:t>
            </a:r>
            <a:r>
              <a:rPr lang="en-GB" sz="1393" i="1">
                <a:solidFill>
                  <a:schemeClr val="dk2"/>
                </a:solidFill>
                <a:latin typeface="Tahoma"/>
                <a:ea typeface="Tahoma"/>
                <a:cs typeface="Tahoma"/>
                <a:sym typeface="Tahoma"/>
              </a:rPr>
              <a:t>f(x)</a:t>
            </a:r>
            <a:r>
              <a:rPr lang="en-GB" sz="1393">
                <a:solidFill>
                  <a:schemeClr val="dk2"/>
                </a:solidFill>
                <a:latin typeface="Tahoma"/>
                <a:ea typeface="Tahoma"/>
                <a:cs typeface="Tahoma"/>
                <a:sym typeface="Tahoma"/>
              </a:rPr>
              <a:t> = PDF</a:t>
            </a:r>
            <a:endParaRPr/>
          </a:p>
        </p:txBody>
      </p:sp>
      <p:sp>
        <p:nvSpPr>
          <p:cNvPr id="164" name="Google Shape;164;p23"/>
          <p:cNvSpPr txBox="1"/>
          <p:nvPr/>
        </p:nvSpPr>
        <p:spPr>
          <a:xfrm>
            <a:off x="1240492" y="2834783"/>
            <a:ext cx="30000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GB" sz="1800">
                <a:solidFill>
                  <a:schemeClr val="dk2"/>
                </a:solidFill>
                <a:latin typeface="Cambria"/>
                <a:ea typeface="Cambria"/>
                <a:cs typeface="Cambria"/>
                <a:sym typeface="Cambria"/>
              </a:rPr>
              <a:t>Marginal RBP</a:t>
            </a:r>
            <a:endParaRPr>
              <a:solidFill>
                <a:schemeClr val="dk2"/>
              </a:solidFill>
            </a:endParaRPr>
          </a:p>
        </p:txBody>
      </p:sp>
      <p:sp>
        <p:nvSpPr>
          <p:cNvPr id="165" name="Google Shape;165;p23"/>
          <p:cNvSpPr txBox="1"/>
          <p:nvPr/>
        </p:nvSpPr>
        <p:spPr>
          <a:xfrm>
            <a:off x="1240500" y="3437440"/>
            <a:ext cx="30000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en-GB" sz="1800">
                <a:solidFill>
                  <a:schemeClr val="dk2"/>
                </a:solidFill>
                <a:latin typeface="Cambria"/>
                <a:ea typeface="Cambria"/>
                <a:cs typeface="Cambria"/>
                <a:sym typeface="Cambria"/>
              </a:rPr>
              <a:t>Conditional RBP</a:t>
            </a:r>
            <a:endParaRPr>
              <a:solidFill>
                <a:schemeClr val="dk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8"/>
          <p:cNvSpPr txBox="1">
            <a:spLocks noGrp="1"/>
          </p:cNvSpPr>
          <p:nvPr>
            <p:ph type="title"/>
          </p:nvPr>
        </p:nvSpPr>
        <p:spPr>
          <a:xfrm>
            <a:off x="173650" y="867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Conditional v. marginal record breaking </a:t>
            </a:r>
            <a:endParaRPr/>
          </a:p>
        </p:txBody>
      </p:sp>
      <p:sp>
        <p:nvSpPr>
          <p:cNvPr id="218" name="Google Shape;218;p28"/>
          <p:cNvSpPr txBox="1">
            <a:spLocks noGrp="1"/>
          </p:cNvSpPr>
          <p:nvPr>
            <p:ph type="body" idx="1"/>
          </p:nvPr>
        </p:nvSpPr>
        <p:spPr>
          <a:xfrm>
            <a:off x="311700" y="1083453"/>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19" name="Google Shape;219;p28"/>
          <p:cNvPicPr preferRelativeResize="0"/>
          <p:nvPr/>
        </p:nvPicPr>
        <p:blipFill>
          <a:blip r:embed="rId3">
            <a:alphaModFix/>
          </a:blip>
          <a:stretch>
            <a:fillRect/>
          </a:stretch>
        </p:blipFill>
        <p:spPr>
          <a:xfrm>
            <a:off x="0" y="723251"/>
            <a:ext cx="9144001" cy="2011005"/>
          </a:xfrm>
          <a:prstGeom prst="rect">
            <a:avLst/>
          </a:prstGeom>
          <a:noFill/>
          <a:ln>
            <a:noFill/>
          </a:ln>
        </p:spPr>
      </p:pic>
      <p:sp>
        <p:nvSpPr>
          <p:cNvPr id="220" name="Google Shape;220;p28"/>
          <p:cNvSpPr txBox="1"/>
          <p:nvPr/>
        </p:nvSpPr>
        <p:spPr>
          <a:xfrm>
            <a:off x="0" y="681840"/>
            <a:ext cx="9144000" cy="21240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pic>
        <p:nvPicPr>
          <p:cNvPr id="221" name="Google Shape;221;p28"/>
          <p:cNvPicPr preferRelativeResize="0"/>
          <p:nvPr/>
        </p:nvPicPr>
        <p:blipFill rotWithShape="1">
          <a:blip r:embed="rId3">
            <a:alphaModFix/>
          </a:blip>
          <a:srcRect l="31944" t="51488" r="57540" b="20032"/>
          <a:stretch/>
        </p:blipFill>
        <p:spPr>
          <a:xfrm>
            <a:off x="5959900" y="924075"/>
            <a:ext cx="961576" cy="572700"/>
          </a:xfrm>
          <a:prstGeom prst="rect">
            <a:avLst/>
          </a:prstGeom>
          <a:noFill/>
          <a:ln>
            <a:noFill/>
          </a:ln>
        </p:spPr>
      </p:pic>
      <p:sp>
        <p:nvSpPr>
          <p:cNvPr id="222" name="Google Shape;222;p28"/>
          <p:cNvSpPr txBox="1"/>
          <p:nvPr/>
        </p:nvSpPr>
        <p:spPr>
          <a:xfrm>
            <a:off x="6598225" y="286816"/>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b="1">
                <a:solidFill>
                  <a:srgbClr val="F1C232"/>
                </a:solidFill>
                <a:latin typeface="Cambria"/>
                <a:ea typeface="Cambria"/>
                <a:cs typeface="Cambria"/>
                <a:sym typeface="Cambria"/>
              </a:rPr>
              <a:t>ERA5 Tx5d</a:t>
            </a:r>
            <a:endParaRPr b="1">
              <a:solidFill>
                <a:srgbClr val="F1C23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9"/>
          <p:cNvSpPr txBox="1">
            <a:spLocks noGrp="1"/>
          </p:cNvSpPr>
          <p:nvPr>
            <p:ph type="title"/>
          </p:nvPr>
        </p:nvSpPr>
        <p:spPr>
          <a:xfrm>
            <a:off x="173650" y="867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Conditional v. marginal record breaking </a:t>
            </a:r>
            <a:endParaRPr/>
          </a:p>
        </p:txBody>
      </p:sp>
      <p:sp>
        <p:nvSpPr>
          <p:cNvPr id="228" name="Google Shape;228;p29"/>
          <p:cNvSpPr txBox="1">
            <a:spLocks noGrp="1"/>
          </p:cNvSpPr>
          <p:nvPr>
            <p:ph type="body" idx="1"/>
          </p:nvPr>
        </p:nvSpPr>
        <p:spPr>
          <a:xfrm>
            <a:off x="311700" y="1083453"/>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29" name="Google Shape;229;p29"/>
          <p:cNvPicPr preferRelativeResize="0"/>
          <p:nvPr/>
        </p:nvPicPr>
        <p:blipFill>
          <a:blip r:embed="rId3">
            <a:alphaModFix/>
          </a:blip>
          <a:stretch>
            <a:fillRect/>
          </a:stretch>
        </p:blipFill>
        <p:spPr>
          <a:xfrm>
            <a:off x="0" y="723251"/>
            <a:ext cx="9144001" cy="2011005"/>
          </a:xfrm>
          <a:prstGeom prst="rect">
            <a:avLst/>
          </a:prstGeom>
          <a:noFill/>
          <a:ln>
            <a:noFill/>
          </a:ln>
        </p:spPr>
      </p:pic>
      <p:sp>
        <p:nvSpPr>
          <p:cNvPr id="230" name="Google Shape;230;p29"/>
          <p:cNvSpPr txBox="1"/>
          <p:nvPr/>
        </p:nvSpPr>
        <p:spPr>
          <a:xfrm>
            <a:off x="0" y="681840"/>
            <a:ext cx="9144000" cy="21240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231" name="Google Shape;231;p29"/>
          <p:cNvSpPr txBox="1"/>
          <p:nvPr/>
        </p:nvSpPr>
        <p:spPr>
          <a:xfrm>
            <a:off x="0" y="2925496"/>
            <a:ext cx="9144000" cy="2124000"/>
          </a:xfrm>
          <a:prstGeom prst="rect">
            <a:avLst/>
          </a:prstGeom>
          <a:noFill/>
          <a:ln w="38100" cap="flat" cmpd="sng">
            <a:solidFill>
              <a:srgbClr val="76A5A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pic>
        <p:nvPicPr>
          <p:cNvPr id="232" name="Google Shape;232;p29"/>
          <p:cNvPicPr preferRelativeResize="0"/>
          <p:nvPr/>
        </p:nvPicPr>
        <p:blipFill>
          <a:blip r:embed="rId4">
            <a:alphaModFix/>
          </a:blip>
          <a:stretch>
            <a:fillRect/>
          </a:stretch>
        </p:blipFill>
        <p:spPr>
          <a:xfrm>
            <a:off x="0" y="2948263"/>
            <a:ext cx="9144000" cy="2078474"/>
          </a:xfrm>
          <a:prstGeom prst="rect">
            <a:avLst/>
          </a:prstGeom>
          <a:noFill/>
          <a:ln>
            <a:noFill/>
          </a:ln>
        </p:spPr>
      </p:pic>
      <p:pic>
        <p:nvPicPr>
          <p:cNvPr id="233" name="Google Shape;233;p29"/>
          <p:cNvPicPr preferRelativeResize="0"/>
          <p:nvPr/>
        </p:nvPicPr>
        <p:blipFill rotWithShape="1">
          <a:blip r:embed="rId4">
            <a:alphaModFix/>
          </a:blip>
          <a:srcRect l="32241" t="51061" r="57243" b="21385"/>
          <a:stretch/>
        </p:blipFill>
        <p:spPr>
          <a:xfrm>
            <a:off x="6994050" y="3084303"/>
            <a:ext cx="961576" cy="572700"/>
          </a:xfrm>
          <a:prstGeom prst="rect">
            <a:avLst/>
          </a:prstGeom>
          <a:noFill/>
          <a:ln>
            <a:noFill/>
          </a:ln>
        </p:spPr>
      </p:pic>
      <p:pic>
        <p:nvPicPr>
          <p:cNvPr id="234" name="Google Shape;234;p29"/>
          <p:cNvPicPr preferRelativeResize="0"/>
          <p:nvPr/>
        </p:nvPicPr>
        <p:blipFill rotWithShape="1">
          <a:blip r:embed="rId3">
            <a:alphaModFix/>
          </a:blip>
          <a:srcRect l="31944" t="51488" r="57540" b="20032"/>
          <a:stretch/>
        </p:blipFill>
        <p:spPr>
          <a:xfrm>
            <a:off x="5959900" y="924075"/>
            <a:ext cx="961576" cy="572700"/>
          </a:xfrm>
          <a:prstGeom prst="rect">
            <a:avLst/>
          </a:prstGeom>
          <a:noFill/>
          <a:ln>
            <a:noFill/>
          </a:ln>
        </p:spPr>
      </p:pic>
      <p:sp>
        <p:nvSpPr>
          <p:cNvPr id="235" name="Google Shape;235;p29"/>
          <p:cNvSpPr txBox="1"/>
          <p:nvPr/>
        </p:nvSpPr>
        <p:spPr>
          <a:xfrm>
            <a:off x="6994050" y="605850"/>
            <a:ext cx="1796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500" b="1">
                <a:solidFill>
                  <a:schemeClr val="dk2"/>
                </a:solidFill>
                <a:latin typeface="Cambria"/>
                <a:ea typeface="Cambria"/>
                <a:cs typeface="Cambria"/>
                <a:sym typeface="Cambria"/>
              </a:rPr>
              <a:t>PNW heatwave</a:t>
            </a:r>
            <a:endParaRPr sz="1500" b="1">
              <a:solidFill>
                <a:schemeClr val="dk2"/>
              </a:solidFill>
              <a:latin typeface="Cambria"/>
              <a:ea typeface="Cambria"/>
              <a:cs typeface="Cambria"/>
              <a:sym typeface="Cambria"/>
            </a:endParaRPr>
          </a:p>
        </p:txBody>
      </p:sp>
      <p:sp>
        <p:nvSpPr>
          <p:cNvPr id="236" name="Google Shape;236;p29"/>
          <p:cNvSpPr txBox="1"/>
          <p:nvPr/>
        </p:nvSpPr>
        <p:spPr>
          <a:xfrm>
            <a:off x="6159225" y="3440350"/>
            <a:ext cx="1796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500" b="1">
                <a:solidFill>
                  <a:schemeClr val="dk2"/>
                </a:solidFill>
                <a:latin typeface="Cambria"/>
                <a:ea typeface="Cambria"/>
                <a:cs typeface="Cambria"/>
                <a:sym typeface="Cambria"/>
              </a:rPr>
              <a:t>Katrina</a:t>
            </a:r>
            <a:endParaRPr sz="1500" b="1">
              <a:solidFill>
                <a:schemeClr val="dk2"/>
              </a:solidFill>
              <a:latin typeface="Cambria"/>
              <a:ea typeface="Cambria"/>
              <a:cs typeface="Cambria"/>
              <a:sym typeface="Cambria"/>
            </a:endParaRPr>
          </a:p>
        </p:txBody>
      </p:sp>
      <p:sp>
        <p:nvSpPr>
          <p:cNvPr id="237" name="Google Shape;237;p29"/>
          <p:cNvSpPr txBox="1"/>
          <p:nvPr/>
        </p:nvSpPr>
        <p:spPr>
          <a:xfrm>
            <a:off x="7228800" y="4561950"/>
            <a:ext cx="1796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500" b="1">
                <a:solidFill>
                  <a:schemeClr val="dk2"/>
                </a:solidFill>
                <a:latin typeface="Cambria"/>
                <a:ea typeface="Cambria"/>
                <a:cs typeface="Cambria"/>
                <a:sym typeface="Cambria"/>
              </a:rPr>
              <a:t>European Floods</a:t>
            </a:r>
            <a:endParaRPr sz="1500" b="1">
              <a:solidFill>
                <a:schemeClr val="dk2"/>
              </a:solidFill>
              <a:latin typeface="Cambria"/>
              <a:ea typeface="Cambria"/>
              <a:cs typeface="Cambria"/>
              <a:sym typeface="Cambria"/>
            </a:endParaRPr>
          </a:p>
        </p:txBody>
      </p:sp>
      <p:sp>
        <p:nvSpPr>
          <p:cNvPr id="238" name="Google Shape;238;p29"/>
          <p:cNvSpPr txBox="1"/>
          <p:nvPr/>
        </p:nvSpPr>
        <p:spPr>
          <a:xfrm>
            <a:off x="6598225" y="286816"/>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b="1">
                <a:solidFill>
                  <a:srgbClr val="F1C232"/>
                </a:solidFill>
                <a:latin typeface="Cambria"/>
                <a:ea typeface="Cambria"/>
                <a:cs typeface="Cambria"/>
                <a:sym typeface="Cambria"/>
              </a:rPr>
              <a:t>ERA5 Tx5d</a:t>
            </a:r>
            <a:endParaRPr b="1">
              <a:solidFill>
                <a:srgbClr val="F1C232"/>
              </a:solidFill>
            </a:endParaRPr>
          </a:p>
        </p:txBody>
      </p:sp>
      <p:sp>
        <p:nvSpPr>
          <p:cNvPr id="239" name="Google Shape;239;p29"/>
          <p:cNvSpPr txBox="1"/>
          <p:nvPr/>
        </p:nvSpPr>
        <p:spPr>
          <a:xfrm>
            <a:off x="6598225" y="2560791"/>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b="1">
                <a:solidFill>
                  <a:srgbClr val="45818E"/>
                </a:solidFill>
                <a:latin typeface="Cambria"/>
                <a:ea typeface="Cambria"/>
                <a:cs typeface="Cambria"/>
                <a:sym typeface="Cambria"/>
              </a:rPr>
              <a:t>ERA5 Rx1d</a:t>
            </a:r>
            <a:endParaRPr b="1">
              <a:solidFill>
                <a:srgbClr val="45818E"/>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0"/>
          <p:cNvSpPr txBox="1">
            <a:spLocks noGrp="1"/>
          </p:cNvSpPr>
          <p:nvPr>
            <p:ph type="body" idx="1"/>
          </p:nvPr>
        </p:nvSpPr>
        <p:spPr>
          <a:xfrm>
            <a:off x="311700" y="1083453"/>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245" name="Google Shape;245;p30"/>
          <p:cNvSpPr txBox="1"/>
          <p:nvPr/>
        </p:nvSpPr>
        <p:spPr>
          <a:xfrm>
            <a:off x="0" y="2925496"/>
            <a:ext cx="9144000" cy="2124000"/>
          </a:xfrm>
          <a:prstGeom prst="rect">
            <a:avLst/>
          </a:prstGeom>
          <a:noFill/>
          <a:ln w="38100" cap="flat" cmpd="sng">
            <a:solidFill>
              <a:srgbClr val="76A5A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246" name="Google Shape;246;p30"/>
          <p:cNvSpPr txBox="1"/>
          <p:nvPr/>
        </p:nvSpPr>
        <p:spPr>
          <a:xfrm>
            <a:off x="0" y="681840"/>
            <a:ext cx="9144000" cy="21240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pic>
        <p:nvPicPr>
          <p:cNvPr id="247" name="Google Shape;247;p30"/>
          <p:cNvPicPr preferRelativeResize="0"/>
          <p:nvPr/>
        </p:nvPicPr>
        <p:blipFill>
          <a:blip r:embed="rId3">
            <a:alphaModFix/>
          </a:blip>
          <a:stretch>
            <a:fillRect/>
          </a:stretch>
        </p:blipFill>
        <p:spPr>
          <a:xfrm>
            <a:off x="0" y="2948263"/>
            <a:ext cx="9144000" cy="2078474"/>
          </a:xfrm>
          <a:prstGeom prst="rect">
            <a:avLst/>
          </a:prstGeom>
          <a:noFill/>
          <a:ln>
            <a:noFill/>
          </a:ln>
        </p:spPr>
      </p:pic>
      <p:sp>
        <p:nvSpPr>
          <p:cNvPr id="248" name="Google Shape;248;p30"/>
          <p:cNvSpPr txBox="1">
            <a:spLocks noGrp="1"/>
          </p:cNvSpPr>
          <p:nvPr>
            <p:ph type="title"/>
          </p:nvPr>
        </p:nvSpPr>
        <p:spPr>
          <a:xfrm>
            <a:off x="173650" y="867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Conditional v. marginal record breaking </a:t>
            </a:r>
            <a:endParaRPr/>
          </a:p>
        </p:txBody>
      </p:sp>
      <p:pic>
        <p:nvPicPr>
          <p:cNvPr id="249" name="Google Shape;249;p30"/>
          <p:cNvPicPr preferRelativeResize="0"/>
          <p:nvPr/>
        </p:nvPicPr>
        <p:blipFill>
          <a:blip r:embed="rId4">
            <a:alphaModFix/>
          </a:blip>
          <a:stretch>
            <a:fillRect/>
          </a:stretch>
        </p:blipFill>
        <p:spPr>
          <a:xfrm>
            <a:off x="0" y="723251"/>
            <a:ext cx="9144001" cy="2011005"/>
          </a:xfrm>
          <a:prstGeom prst="rect">
            <a:avLst/>
          </a:prstGeom>
          <a:noFill/>
          <a:ln>
            <a:noFill/>
          </a:ln>
        </p:spPr>
      </p:pic>
      <p:sp>
        <p:nvSpPr>
          <p:cNvPr id="250" name="Google Shape;250;p30"/>
          <p:cNvSpPr txBox="1"/>
          <p:nvPr/>
        </p:nvSpPr>
        <p:spPr>
          <a:xfrm>
            <a:off x="997950" y="1863950"/>
            <a:ext cx="7148100" cy="2185800"/>
          </a:xfrm>
          <a:prstGeom prst="rect">
            <a:avLst/>
          </a:prstGeom>
          <a:solidFill>
            <a:schemeClr val="lt1"/>
          </a:solidFill>
          <a:ln w="19050" cap="flat" cmpd="sng">
            <a:solidFill>
              <a:srgbClr val="CC0000"/>
            </a:solidFill>
            <a:prstDash val="solid"/>
            <a:round/>
            <a:headEnd type="none" w="sm" len="sm"/>
            <a:tailEnd type="none" w="sm" len="sm"/>
          </a:ln>
        </p:spPr>
        <p:txBody>
          <a:bodyPr spcFirstLastPara="1" wrap="square" lIns="91425" tIns="91425" rIns="91425" bIns="91425" anchor="t" anchorCtr="0">
            <a:spAutoFit/>
          </a:bodyPr>
          <a:lstStyle/>
          <a:p>
            <a:pPr marL="457200" lvl="0" indent="-330200" algn="l" rtl="0">
              <a:spcBef>
                <a:spcPts val="0"/>
              </a:spcBef>
              <a:spcAft>
                <a:spcPts val="0"/>
              </a:spcAft>
              <a:buClr>
                <a:schemeClr val="dk2"/>
              </a:buClr>
              <a:buSzPts val="1600"/>
              <a:buFont typeface="Arial" panose="020B0604020202020204" pitchFamily="34" charset="0"/>
              <a:buChar char="•"/>
            </a:pPr>
            <a:r>
              <a:rPr lang="en-GB" sz="1600" dirty="0">
                <a:solidFill>
                  <a:schemeClr val="dk2"/>
                </a:solidFill>
                <a:latin typeface="Cambria"/>
                <a:ea typeface="Cambria"/>
                <a:cs typeface="Cambria"/>
                <a:sym typeface="Cambria"/>
              </a:rPr>
              <a:t>Observed records: update stepwise</a:t>
            </a:r>
            <a:endParaRPr sz="1600" dirty="0">
              <a:solidFill>
                <a:schemeClr val="dk2"/>
              </a:solidFill>
              <a:latin typeface="Cambria"/>
              <a:ea typeface="Cambria"/>
              <a:cs typeface="Cambria"/>
              <a:sym typeface="Cambria"/>
            </a:endParaRPr>
          </a:p>
          <a:p>
            <a:pPr marL="457200" lvl="0" indent="-330200" algn="l" rtl="0">
              <a:spcBef>
                <a:spcPts val="0"/>
              </a:spcBef>
              <a:spcAft>
                <a:spcPts val="0"/>
              </a:spcAft>
              <a:buClr>
                <a:schemeClr val="dk2"/>
              </a:buClr>
              <a:buSzPts val="1600"/>
              <a:buFont typeface="Arial" panose="020B0604020202020204" pitchFamily="34" charset="0"/>
              <a:buChar char="•"/>
            </a:pPr>
            <a:r>
              <a:rPr lang="en-GB" sz="1600" dirty="0">
                <a:solidFill>
                  <a:schemeClr val="dk2"/>
                </a:solidFill>
                <a:latin typeface="Cambria"/>
                <a:ea typeface="Cambria"/>
                <a:cs typeface="Cambria"/>
                <a:sym typeface="Cambria"/>
              </a:rPr>
              <a:t>Marginal expected records: gradual shift with forced response</a:t>
            </a:r>
            <a:endParaRPr sz="1600" dirty="0">
              <a:solidFill>
                <a:schemeClr val="dk2"/>
              </a:solidFill>
              <a:latin typeface="Cambria"/>
              <a:ea typeface="Cambria"/>
              <a:cs typeface="Cambria"/>
              <a:sym typeface="Cambria"/>
            </a:endParaRPr>
          </a:p>
          <a:p>
            <a:pPr marL="457200" lvl="0" indent="-330200" algn="l" rtl="0">
              <a:spcBef>
                <a:spcPts val="0"/>
              </a:spcBef>
              <a:spcAft>
                <a:spcPts val="0"/>
              </a:spcAft>
              <a:buClr>
                <a:schemeClr val="dk2"/>
              </a:buClr>
              <a:buSzPts val="1600"/>
              <a:buFont typeface="Arial" panose="020B0604020202020204" pitchFamily="34" charset="0"/>
              <a:buChar char="•"/>
            </a:pPr>
            <a:r>
              <a:rPr lang="en-GB" sz="1600" dirty="0">
                <a:solidFill>
                  <a:schemeClr val="dk2"/>
                </a:solidFill>
                <a:latin typeface="Cambria"/>
                <a:ea typeface="Cambria"/>
                <a:cs typeface="Cambria"/>
                <a:sym typeface="Cambria"/>
              </a:rPr>
              <a:t>When </a:t>
            </a:r>
            <a:r>
              <a:rPr lang="en-GB" sz="1600" b="1" dirty="0">
                <a:solidFill>
                  <a:schemeClr val="dk2"/>
                </a:solidFill>
                <a:latin typeface="Cambria"/>
                <a:ea typeface="Cambria"/>
                <a:cs typeface="Cambria"/>
                <a:sym typeface="Cambria"/>
              </a:rPr>
              <a:t>observed record </a:t>
            </a:r>
            <a:r>
              <a:rPr lang="en-GB" sz="1600" u="sng" dirty="0">
                <a:solidFill>
                  <a:schemeClr val="dk2"/>
                </a:solidFill>
                <a:latin typeface="Cambria"/>
                <a:ea typeface="Cambria"/>
                <a:cs typeface="Cambria"/>
                <a:sym typeface="Cambria"/>
              </a:rPr>
              <a:t>lags behind </a:t>
            </a:r>
            <a:r>
              <a:rPr lang="en-GB" sz="1600" b="1" dirty="0">
                <a:solidFill>
                  <a:schemeClr val="dk2"/>
                </a:solidFill>
                <a:latin typeface="Cambria"/>
                <a:ea typeface="Cambria"/>
                <a:cs typeface="Cambria"/>
                <a:sym typeface="Cambria"/>
              </a:rPr>
              <a:t>expected record, </a:t>
            </a:r>
            <a:r>
              <a:rPr lang="en-GB" sz="1600" dirty="0">
                <a:solidFill>
                  <a:schemeClr val="dk2"/>
                </a:solidFill>
                <a:latin typeface="Cambria"/>
                <a:ea typeface="Cambria"/>
                <a:cs typeface="Cambria"/>
                <a:sym typeface="Cambria"/>
              </a:rPr>
              <a:t>local conditional record-breaking probability is </a:t>
            </a:r>
            <a:r>
              <a:rPr lang="en-GB" sz="1600" b="1" dirty="0">
                <a:solidFill>
                  <a:schemeClr val="dk2"/>
                </a:solidFill>
                <a:latin typeface="Cambria"/>
                <a:ea typeface="Cambria"/>
                <a:cs typeface="Cambria"/>
                <a:sym typeface="Cambria"/>
              </a:rPr>
              <a:t>high</a:t>
            </a:r>
            <a:endParaRPr sz="2200" b="1" dirty="0">
              <a:solidFill>
                <a:srgbClr val="CC0000"/>
              </a:solidFill>
              <a:latin typeface="Cambria"/>
              <a:ea typeface="Cambria"/>
              <a:cs typeface="Cambria"/>
              <a:sym typeface="Cambria"/>
            </a:endParaRPr>
          </a:p>
          <a:p>
            <a:pPr marL="342900" lvl="0" indent="-342900" algn="l" rtl="0">
              <a:spcBef>
                <a:spcPts val="0"/>
              </a:spcBef>
              <a:spcAft>
                <a:spcPts val="0"/>
              </a:spcAft>
              <a:buFont typeface="Arial" panose="020B0604020202020204" pitchFamily="34" charset="0"/>
              <a:buChar char="•"/>
            </a:pPr>
            <a:endParaRPr sz="2200" b="1" dirty="0">
              <a:solidFill>
                <a:srgbClr val="CC0000"/>
              </a:solidFill>
              <a:latin typeface="Cambria"/>
              <a:ea typeface="Cambria"/>
              <a:cs typeface="Cambria"/>
              <a:sym typeface="Cambria"/>
            </a:endParaRPr>
          </a:p>
          <a:p>
            <a:pPr lvl="0" algn="ctr" rtl="0">
              <a:spcBef>
                <a:spcPts val="0"/>
              </a:spcBef>
              <a:spcAft>
                <a:spcPts val="0"/>
              </a:spcAft>
            </a:pPr>
            <a:r>
              <a:rPr lang="en-GB" sz="2200" b="1" dirty="0">
                <a:solidFill>
                  <a:srgbClr val="CC0000"/>
                </a:solidFill>
                <a:latin typeface="Cambria"/>
                <a:ea typeface="Cambria"/>
                <a:cs typeface="Cambria"/>
                <a:sym typeface="Cambria"/>
              </a:rPr>
              <a:t>Low </a:t>
            </a:r>
            <a:r>
              <a:rPr lang="en-GB" sz="2200" dirty="0">
                <a:solidFill>
                  <a:srgbClr val="CC0000"/>
                </a:solidFill>
                <a:latin typeface="Cambria"/>
                <a:ea typeface="Cambria"/>
                <a:cs typeface="Cambria"/>
                <a:sym typeface="Cambria"/>
              </a:rPr>
              <a:t>current record</a:t>
            </a:r>
            <a:r>
              <a:rPr lang="en-GB" sz="2200" b="1" dirty="0">
                <a:solidFill>
                  <a:srgbClr val="CC0000"/>
                </a:solidFill>
                <a:latin typeface="Cambria"/>
                <a:ea typeface="Cambria"/>
                <a:cs typeface="Cambria"/>
                <a:sym typeface="Cambria"/>
              </a:rPr>
              <a:t> </a:t>
            </a:r>
            <a:r>
              <a:rPr lang="en-GB" sz="2200" dirty="0">
                <a:solidFill>
                  <a:srgbClr val="CC0000"/>
                </a:solidFill>
                <a:latin typeface="Cambria"/>
                <a:ea typeface="Cambria"/>
                <a:cs typeface="Cambria"/>
                <a:sym typeface="Cambria"/>
              </a:rPr>
              <a:t>+ </a:t>
            </a:r>
            <a:r>
              <a:rPr lang="en-GB" sz="2200" b="1" dirty="0">
                <a:solidFill>
                  <a:srgbClr val="CC0000"/>
                </a:solidFill>
                <a:latin typeface="Cambria"/>
                <a:ea typeface="Cambria"/>
                <a:cs typeface="Cambria"/>
                <a:sym typeface="Cambria"/>
              </a:rPr>
              <a:t>strong </a:t>
            </a:r>
            <a:r>
              <a:rPr lang="en-GB" sz="2200" dirty="0">
                <a:solidFill>
                  <a:srgbClr val="CC0000"/>
                </a:solidFill>
                <a:latin typeface="Cambria"/>
                <a:ea typeface="Cambria"/>
                <a:cs typeface="Cambria"/>
                <a:sym typeface="Cambria"/>
              </a:rPr>
              <a:t>climate change</a:t>
            </a:r>
            <a:r>
              <a:rPr lang="en-GB" sz="2200" i="1" dirty="0">
                <a:solidFill>
                  <a:srgbClr val="CC0000"/>
                </a:solidFill>
                <a:latin typeface="Cambria"/>
                <a:ea typeface="Cambria"/>
                <a:cs typeface="Cambria"/>
                <a:sym typeface="Cambria"/>
              </a:rPr>
              <a:t> </a:t>
            </a:r>
            <a:r>
              <a:rPr lang="en-GB" sz="2200" b="1" dirty="0">
                <a:solidFill>
                  <a:srgbClr val="CC0000"/>
                </a:solidFill>
                <a:latin typeface="Cambria"/>
                <a:ea typeface="Cambria"/>
                <a:cs typeface="Cambria"/>
                <a:sym typeface="Cambria"/>
              </a:rPr>
              <a:t>→ </a:t>
            </a:r>
            <a:endParaRPr sz="2200" b="1" dirty="0">
              <a:solidFill>
                <a:srgbClr val="CC0000"/>
              </a:solidFill>
              <a:latin typeface="Cambria"/>
              <a:ea typeface="Cambria"/>
              <a:cs typeface="Cambria"/>
              <a:sym typeface="Cambria"/>
            </a:endParaRPr>
          </a:p>
          <a:p>
            <a:pPr lvl="0" algn="ctr" rtl="0">
              <a:spcBef>
                <a:spcPts val="0"/>
              </a:spcBef>
              <a:spcAft>
                <a:spcPts val="0"/>
              </a:spcAft>
            </a:pPr>
            <a:r>
              <a:rPr lang="en-GB" sz="2200" b="1" dirty="0">
                <a:solidFill>
                  <a:srgbClr val="CC0000"/>
                </a:solidFill>
                <a:latin typeface="Cambria"/>
                <a:ea typeface="Cambria"/>
                <a:cs typeface="Cambria"/>
                <a:sym typeface="Cambria"/>
              </a:rPr>
              <a:t>high </a:t>
            </a:r>
            <a:r>
              <a:rPr lang="en-GB" sz="2200" dirty="0">
                <a:solidFill>
                  <a:srgbClr val="CC0000"/>
                </a:solidFill>
                <a:latin typeface="Cambria"/>
                <a:ea typeface="Cambria"/>
                <a:cs typeface="Cambria"/>
                <a:sym typeface="Cambria"/>
              </a:rPr>
              <a:t>near term record-breaking probability</a:t>
            </a:r>
            <a:endParaRPr sz="2000" dirty="0">
              <a:solidFill>
                <a:srgbClr val="CC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1"/>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Global record breaking probabilities - Tx5d</a:t>
            </a:r>
            <a:endParaRPr/>
          </a:p>
        </p:txBody>
      </p:sp>
      <p:grpSp>
        <p:nvGrpSpPr>
          <p:cNvPr id="256" name="Google Shape;256;p31"/>
          <p:cNvGrpSpPr/>
          <p:nvPr/>
        </p:nvGrpSpPr>
        <p:grpSpPr>
          <a:xfrm>
            <a:off x="626817" y="685652"/>
            <a:ext cx="7773854" cy="3244561"/>
            <a:chOff x="19127325" y="4459025"/>
            <a:chExt cx="18244200" cy="7614553"/>
          </a:xfrm>
        </p:grpSpPr>
        <p:pic>
          <p:nvPicPr>
            <p:cNvPr id="257" name="Google Shape;257;p31" title="tx5d_RBP_ERA5_025deg_2024_POOLED_MUONLY_contours.png"/>
            <p:cNvPicPr preferRelativeResize="0"/>
            <p:nvPr/>
          </p:nvPicPr>
          <p:blipFill rotWithShape="1">
            <a:blip r:embed="rId3">
              <a:alphaModFix/>
            </a:blip>
            <a:srcRect l="6638" t="8932" r="49719" b="58232"/>
            <a:stretch/>
          </p:blipFill>
          <p:spPr>
            <a:xfrm>
              <a:off x="19127325" y="4459025"/>
              <a:ext cx="8513377" cy="3684301"/>
            </a:xfrm>
            <a:prstGeom prst="rect">
              <a:avLst/>
            </a:prstGeom>
            <a:noFill/>
            <a:ln>
              <a:noFill/>
            </a:ln>
          </p:spPr>
        </p:pic>
        <p:pic>
          <p:nvPicPr>
            <p:cNvPr id="258" name="Google Shape;258;p31" title="tx5d_RBP_ERA5_025deg_2024_POOLED_MUONLY_contours.png"/>
            <p:cNvPicPr preferRelativeResize="0"/>
            <p:nvPr/>
          </p:nvPicPr>
          <p:blipFill rotWithShape="1">
            <a:blip r:embed="rId3">
              <a:alphaModFix/>
            </a:blip>
            <a:srcRect l="56357" t="8932" b="58232"/>
            <a:stretch/>
          </p:blipFill>
          <p:spPr>
            <a:xfrm>
              <a:off x="27640700" y="4459025"/>
              <a:ext cx="9252101" cy="4003995"/>
            </a:xfrm>
            <a:prstGeom prst="rect">
              <a:avLst/>
            </a:prstGeom>
            <a:noFill/>
            <a:ln>
              <a:noFill/>
            </a:ln>
          </p:spPr>
        </p:pic>
        <p:pic>
          <p:nvPicPr>
            <p:cNvPr id="259" name="Google Shape;259;p31" title="tx5d_RBP_ERA5_025deg_2024_POOLED_MUONLY_contours.png"/>
            <p:cNvPicPr preferRelativeResize="0"/>
            <p:nvPr/>
          </p:nvPicPr>
          <p:blipFill rotWithShape="1">
            <a:blip r:embed="rId3">
              <a:alphaModFix/>
            </a:blip>
            <a:srcRect l="6638" t="57720" r="49719" b="9444"/>
            <a:stretch/>
          </p:blipFill>
          <p:spPr>
            <a:xfrm>
              <a:off x="19127325" y="8143326"/>
              <a:ext cx="8513377" cy="3684301"/>
            </a:xfrm>
            <a:prstGeom prst="rect">
              <a:avLst/>
            </a:prstGeom>
            <a:noFill/>
            <a:ln>
              <a:noFill/>
            </a:ln>
          </p:spPr>
        </p:pic>
        <p:pic>
          <p:nvPicPr>
            <p:cNvPr id="260" name="Google Shape;260;p31" title="tx5d_RBP_ERA5_025deg_2024_POOLED_MUONLY_contours.png"/>
            <p:cNvPicPr preferRelativeResize="0"/>
            <p:nvPr/>
          </p:nvPicPr>
          <p:blipFill rotWithShape="1">
            <a:blip r:embed="rId3">
              <a:alphaModFix/>
            </a:blip>
            <a:srcRect l="56357" t="61602" b="9442"/>
            <a:stretch/>
          </p:blipFill>
          <p:spPr>
            <a:xfrm>
              <a:off x="27716900" y="8389277"/>
              <a:ext cx="9654625" cy="3684301"/>
            </a:xfrm>
            <a:prstGeom prst="rect">
              <a:avLst/>
            </a:prstGeom>
            <a:noFill/>
            <a:ln>
              <a:noFill/>
            </a:ln>
          </p:spPr>
        </p:pic>
      </p:grpSp>
      <p:sp>
        <p:nvSpPr>
          <p:cNvPr id="261" name="Google Shape;261;p31"/>
          <p:cNvSpPr txBox="1"/>
          <p:nvPr/>
        </p:nvSpPr>
        <p:spPr>
          <a:xfrm>
            <a:off x="626275" y="698201"/>
            <a:ext cx="7773300" cy="3219000"/>
          </a:xfrm>
          <a:prstGeom prst="rect">
            <a:avLst/>
          </a:prstGeom>
          <a:noFill/>
          <a:ln w="32375" cap="flat" cmpd="sng">
            <a:solidFill>
              <a:srgbClr val="F1C232"/>
            </a:solidFill>
            <a:prstDash val="solid"/>
            <a:round/>
            <a:headEnd type="none" w="sm" len="sm"/>
            <a:tailEnd type="none" w="sm" len="sm"/>
          </a:ln>
        </p:spPr>
        <p:txBody>
          <a:bodyPr spcFirstLastPara="1" wrap="square" lIns="77725" tIns="77725" rIns="77725" bIns="77725" anchor="t" anchorCtr="0">
            <a:spAutoFit/>
          </a:bodyPr>
          <a:lstStyle/>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a:p>
            <a:pPr marL="0" lvl="0" indent="0" algn="l" rtl="0">
              <a:spcBef>
                <a:spcPts val="0"/>
              </a:spcBef>
              <a:spcAft>
                <a:spcPts val="0"/>
              </a:spcAft>
              <a:buNone/>
            </a:pPr>
            <a:endParaRPr sz="1530">
              <a:solidFill>
                <a:schemeClr val="dk2"/>
              </a:solidFill>
              <a:latin typeface="Cambria"/>
              <a:ea typeface="Cambria"/>
              <a:cs typeface="Cambria"/>
              <a:sym typeface="Cambria"/>
            </a:endParaRPr>
          </a:p>
        </p:txBody>
      </p:sp>
      <p:sp>
        <p:nvSpPr>
          <p:cNvPr id="262" name="Google Shape;262;p31"/>
          <p:cNvSpPr txBox="1"/>
          <p:nvPr/>
        </p:nvSpPr>
        <p:spPr>
          <a:xfrm>
            <a:off x="6888803" y="691579"/>
            <a:ext cx="4062000" cy="327000"/>
          </a:xfrm>
          <a:prstGeom prst="rect">
            <a:avLst/>
          </a:prstGeom>
          <a:noFill/>
          <a:ln>
            <a:noFill/>
          </a:ln>
        </p:spPr>
        <p:txBody>
          <a:bodyPr spcFirstLastPara="1" wrap="square" lIns="77725" tIns="77725" rIns="77725" bIns="77725" anchor="t" anchorCtr="0">
            <a:spAutoFit/>
          </a:bodyPr>
          <a:lstStyle/>
          <a:p>
            <a:pPr marL="0" lvl="0" indent="0" algn="l" rtl="0">
              <a:spcBef>
                <a:spcPts val="0"/>
              </a:spcBef>
              <a:spcAft>
                <a:spcPts val="0"/>
              </a:spcAft>
              <a:buNone/>
            </a:pPr>
            <a:r>
              <a:rPr lang="en-GB" sz="1105">
                <a:solidFill>
                  <a:schemeClr val="dk2"/>
                </a:solidFill>
              </a:rPr>
              <a:t>log(                 )</a:t>
            </a:r>
            <a:endParaRPr sz="1105">
              <a:solidFill>
                <a:schemeClr val="dk2"/>
              </a:solidFill>
            </a:endParaRPr>
          </a:p>
        </p:txBody>
      </p:sp>
      <p:sp>
        <p:nvSpPr>
          <p:cNvPr id="263" name="Google Shape;263;p31"/>
          <p:cNvSpPr txBox="1"/>
          <p:nvPr/>
        </p:nvSpPr>
        <p:spPr>
          <a:xfrm>
            <a:off x="311700" y="3851114"/>
            <a:ext cx="8520600" cy="12930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2"/>
              </a:buClr>
              <a:buSzPts val="1800"/>
              <a:buFont typeface="Arial" panose="020B0604020202020204" pitchFamily="34" charset="0"/>
              <a:buChar char="•"/>
            </a:pPr>
            <a:r>
              <a:rPr lang="en-GB" sz="1800" dirty="0">
                <a:solidFill>
                  <a:schemeClr val="dk2"/>
                </a:solidFill>
                <a:latin typeface="Cambria"/>
                <a:ea typeface="Cambria"/>
                <a:cs typeface="Cambria"/>
                <a:sym typeface="Cambria"/>
              </a:rPr>
              <a:t>Conditional RBP much more spatial detail</a:t>
            </a:r>
            <a:endParaRPr sz="1800" dirty="0">
              <a:solidFill>
                <a:schemeClr val="dk2"/>
              </a:solidFill>
              <a:latin typeface="Cambria"/>
              <a:ea typeface="Cambria"/>
              <a:cs typeface="Cambria"/>
              <a:sym typeface="Cambria"/>
            </a:endParaRPr>
          </a:p>
          <a:p>
            <a:pPr marL="457200" lvl="0" indent="-342900" algn="l" rtl="0">
              <a:spcBef>
                <a:spcPts val="0"/>
              </a:spcBef>
              <a:spcAft>
                <a:spcPts val="0"/>
              </a:spcAft>
              <a:buClr>
                <a:schemeClr val="dk2"/>
              </a:buClr>
              <a:buSzPts val="1800"/>
              <a:buFont typeface="Arial" panose="020B0604020202020204" pitchFamily="34" charset="0"/>
              <a:buChar char="•"/>
            </a:pPr>
            <a:r>
              <a:rPr lang="en-GB" sz="1800" dirty="0">
                <a:solidFill>
                  <a:schemeClr val="dk2"/>
                </a:solidFill>
                <a:latin typeface="Cambria"/>
                <a:ea typeface="Cambria"/>
                <a:cs typeface="Cambria"/>
                <a:sym typeface="Cambria"/>
              </a:rPr>
              <a:t>Climatological signatures (tropics v. mid lats)</a:t>
            </a:r>
            <a:endParaRPr sz="1800" dirty="0">
              <a:solidFill>
                <a:schemeClr val="dk2"/>
              </a:solidFill>
              <a:latin typeface="Cambria"/>
              <a:ea typeface="Cambria"/>
              <a:cs typeface="Cambria"/>
              <a:sym typeface="Cambria"/>
            </a:endParaRPr>
          </a:p>
          <a:p>
            <a:pPr marL="457200" lvl="0" indent="-342900" algn="l" rtl="0">
              <a:spcBef>
                <a:spcPts val="0"/>
              </a:spcBef>
              <a:spcAft>
                <a:spcPts val="0"/>
              </a:spcAft>
              <a:buClr>
                <a:schemeClr val="dk2"/>
              </a:buClr>
              <a:buSzPts val="1800"/>
              <a:buFont typeface="Arial" panose="020B0604020202020204" pitchFamily="34" charset="0"/>
              <a:buChar char="•"/>
            </a:pPr>
            <a:r>
              <a:rPr lang="en-GB" sz="1800" dirty="0">
                <a:solidFill>
                  <a:schemeClr val="dk2"/>
                </a:solidFill>
                <a:latin typeface="Cambria"/>
                <a:ea typeface="Cambria"/>
                <a:cs typeface="Cambria"/>
                <a:sym typeface="Cambria"/>
              </a:rPr>
              <a:t>Natural variability: recent heat waves </a:t>
            </a:r>
            <a:endParaRPr sz="1800" dirty="0">
              <a:solidFill>
                <a:schemeClr val="dk2"/>
              </a:solidFill>
              <a:latin typeface="Cambria"/>
              <a:ea typeface="Cambria"/>
              <a:cs typeface="Cambria"/>
              <a:sym typeface="Cambria"/>
            </a:endParaRPr>
          </a:p>
          <a:p>
            <a:pPr marL="457200" lvl="0" indent="-342900" algn="l" rtl="0">
              <a:spcBef>
                <a:spcPts val="0"/>
              </a:spcBef>
              <a:spcAft>
                <a:spcPts val="0"/>
              </a:spcAft>
              <a:buClr>
                <a:schemeClr val="dk2"/>
              </a:buClr>
              <a:buSzPts val="1800"/>
              <a:buFont typeface="Arial" panose="020B0604020202020204" pitchFamily="34" charset="0"/>
              <a:buChar char="•"/>
            </a:pPr>
            <a:r>
              <a:rPr lang="en-GB" sz="1800" dirty="0">
                <a:solidFill>
                  <a:schemeClr val="dk2"/>
                </a:solidFill>
                <a:latin typeface="Cambria"/>
                <a:ea typeface="Cambria"/>
                <a:cs typeface="Cambria"/>
                <a:sym typeface="Cambria"/>
              </a:rPr>
              <a:t>Biases</a:t>
            </a:r>
            <a:endParaRPr sz="1800" dirty="0">
              <a:solidFill>
                <a:schemeClr val="dk2"/>
              </a:solidFill>
              <a:latin typeface="Cambria"/>
              <a:ea typeface="Cambria"/>
              <a:cs typeface="Cambria"/>
              <a:sym typeface="Cambria"/>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2"/>
          <p:cNvSpPr txBox="1">
            <a:spLocks noGrp="1"/>
          </p:cNvSpPr>
          <p:nvPr>
            <p:ph type="body" idx="1"/>
          </p:nvPr>
        </p:nvSpPr>
        <p:spPr>
          <a:xfrm>
            <a:off x="1179357" y="959933"/>
            <a:ext cx="7038300" cy="2822100"/>
          </a:xfrm>
          <a:prstGeom prst="rect">
            <a:avLst/>
          </a:prstGeom>
        </p:spPr>
        <p:txBody>
          <a:bodyPr spcFirstLastPara="1" wrap="square" lIns="75500" tIns="75500" rIns="75500" bIns="75500" anchor="t" anchorCtr="0">
            <a:normAutofit/>
          </a:bodyPr>
          <a:lstStyle/>
          <a:p>
            <a:pPr marL="0" lvl="0" indent="0" algn="l" rtl="0">
              <a:spcBef>
                <a:spcPts val="0"/>
              </a:spcBef>
              <a:spcAft>
                <a:spcPts val="991"/>
              </a:spcAft>
              <a:buNone/>
            </a:pPr>
            <a:endParaRPr sz="1487"/>
          </a:p>
        </p:txBody>
      </p:sp>
      <p:grpSp>
        <p:nvGrpSpPr>
          <p:cNvPr id="269" name="Google Shape;269;p32"/>
          <p:cNvGrpSpPr/>
          <p:nvPr/>
        </p:nvGrpSpPr>
        <p:grpSpPr>
          <a:xfrm>
            <a:off x="735618" y="728714"/>
            <a:ext cx="7551695" cy="3449003"/>
            <a:chOff x="18766363" y="17860650"/>
            <a:chExt cx="18822769" cy="8594574"/>
          </a:xfrm>
        </p:grpSpPr>
        <p:pic>
          <p:nvPicPr>
            <p:cNvPr id="270" name="Google Shape;270;p32" title="rx1d_RBP_ERA5_025deg_2024_POOLED_contours (2).png"/>
            <p:cNvPicPr preferRelativeResize="0"/>
            <p:nvPr/>
          </p:nvPicPr>
          <p:blipFill rotWithShape="1">
            <a:blip r:embed="rId3">
              <a:alphaModFix/>
            </a:blip>
            <a:srcRect l="6638" t="58263" r="49719" b="8902"/>
            <a:stretch/>
          </p:blipFill>
          <p:spPr>
            <a:xfrm>
              <a:off x="18766375" y="22065088"/>
              <a:ext cx="8513377" cy="3684301"/>
            </a:xfrm>
            <a:prstGeom prst="rect">
              <a:avLst/>
            </a:prstGeom>
            <a:noFill/>
            <a:ln>
              <a:noFill/>
            </a:ln>
          </p:spPr>
        </p:pic>
        <p:pic>
          <p:nvPicPr>
            <p:cNvPr id="271" name="Google Shape;271;p32" title="rx1d_RBP_ERA5_025deg_2024_POOLED_contours (2).png"/>
            <p:cNvPicPr preferRelativeResize="0"/>
            <p:nvPr/>
          </p:nvPicPr>
          <p:blipFill rotWithShape="1">
            <a:blip r:embed="rId3">
              <a:alphaModFix/>
            </a:blip>
            <a:srcRect l="56357" t="8813" b="58352"/>
            <a:stretch/>
          </p:blipFill>
          <p:spPr>
            <a:xfrm>
              <a:off x="27284600" y="17860650"/>
              <a:ext cx="9420979" cy="4077076"/>
            </a:xfrm>
            <a:prstGeom prst="rect">
              <a:avLst/>
            </a:prstGeom>
            <a:noFill/>
            <a:ln>
              <a:noFill/>
            </a:ln>
          </p:spPr>
        </p:pic>
        <p:pic>
          <p:nvPicPr>
            <p:cNvPr id="272" name="Google Shape;272;p32" title="rx1d_RBP_ERA5_025deg_2024_POOLED_contours (2).png"/>
            <p:cNvPicPr preferRelativeResize="0"/>
            <p:nvPr/>
          </p:nvPicPr>
          <p:blipFill rotWithShape="1">
            <a:blip r:embed="rId3">
              <a:alphaModFix/>
            </a:blip>
            <a:srcRect l="6638" t="8813" r="49719" b="58352"/>
            <a:stretch/>
          </p:blipFill>
          <p:spPr>
            <a:xfrm>
              <a:off x="18766363" y="18081063"/>
              <a:ext cx="8513377" cy="3684301"/>
            </a:xfrm>
            <a:prstGeom prst="rect">
              <a:avLst/>
            </a:prstGeom>
            <a:noFill/>
            <a:ln>
              <a:noFill/>
            </a:ln>
          </p:spPr>
        </p:pic>
        <p:pic>
          <p:nvPicPr>
            <p:cNvPr id="273" name="Google Shape;273;p32" title="rx1d_RBP_ERA5_025deg_2024_POOLED_contours (2).png"/>
            <p:cNvPicPr preferRelativeResize="0"/>
            <p:nvPr/>
          </p:nvPicPr>
          <p:blipFill rotWithShape="1">
            <a:blip r:embed="rId3">
              <a:alphaModFix/>
            </a:blip>
            <a:srcRect l="55901" t="58120" b="6195"/>
            <a:stretch/>
          </p:blipFill>
          <p:spPr>
            <a:xfrm>
              <a:off x="27279750" y="21656800"/>
              <a:ext cx="10309381" cy="4798424"/>
            </a:xfrm>
            <a:prstGeom prst="rect">
              <a:avLst/>
            </a:prstGeom>
            <a:noFill/>
            <a:ln>
              <a:noFill/>
            </a:ln>
          </p:spPr>
        </p:pic>
      </p:grpSp>
      <p:sp>
        <p:nvSpPr>
          <p:cNvPr id="274" name="Google Shape;274;p32"/>
          <p:cNvSpPr txBox="1"/>
          <p:nvPr/>
        </p:nvSpPr>
        <p:spPr>
          <a:xfrm>
            <a:off x="736914" y="721892"/>
            <a:ext cx="7552800" cy="3356400"/>
          </a:xfrm>
          <a:prstGeom prst="rect">
            <a:avLst/>
          </a:prstGeom>
          <a:noFill/>
          <a:ln w="31475" cap="flat" cmpd="sng">
            <a:solidFill>
              <a:srgbClr val="45818E"/>
            </a:solidFill>
            <a:prstDash val="solid"/>
            <a:round/>
            <a:headEnd type="none" w="sm" len="sm"/>
            <a:tailEnd type="none" w="sm" len="sm"/>
          </a:ln>
        </p:spPr>
        <p:txBody>
          <a:bodyPr spcFirstLastPara="1" wrap="square" lIns="75500" tIns="75500" rIns="75500" bIns="75500" anchor="t" anchorCtr="0">
            <a:spAutoFit/>
          </a:bodyPr>
          <a:lstStyle/>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a:p>
            <a:pPr marL="0" lvl="0" indent="0" algn="l" rtl="0">
              <a:spcBef>
                <a:spcPts val="0"/>
              </a:spcBef>
              <a:spcAft>
                <a:spcPts val="0"/>
              </a:spcAft>
              <a:buNone/>
            </a:pPr>
            <a:endParaRPr sz="1487">
              <a:solidFill>
                <a:schemeClr val="dk2"/>
              </a:solidFill>
              <a:latin typeface="Cambria"/>
              <a:ea typeface="Cambria"/>
              <a:cs typeface="Cambria"/>
              <a:sym typeface="Cambria"/>
            </a:endParaRPr>
          </a:p>
        </p:txBody>
      </p:sp>
      <p:sp>
        <p:nvSpPr>
          <p:cNvPr id="275" name="Google Shape;275;p32"/>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Global record breaking probabilities - Rx1d</a:t>
            </a:r>
            <a:endParaRPr/>
          </a:p>
        </p:txBody>
      </p:sp>
      <p:sp>
        <p:nvSpPr>
          <p:cNvPr id="276" name="Google Shape;276;p32"/>
          <p:cNvSpPr txBox="1"/>
          <p:nvPr/>
        </p:nvSpPr>
        <p:spPr>
          <a:xfrm>
            <a:off x="6556977" y="792216"/>
            <a:ext cx="3946800" cy="317700"/>
          </a:xfrm>
          <a:prstGeom prst="rect">
            <a:avLst/>
          </a:prstGeom>
          <a:noFill/>
          <a:ln>
            <a:noFill/>
          </a:ln>
        </p:spPr>
        <p:txBody>
          <a:bodyPr spcFirstLastPara="1" wrap="square" lIns="75500" tIns="75500" rIns="75500" bIns="75500" anchor="t" anchorCtr="0">
            <a:spAutoFit/>
          </a:bodyPr>
          <a:lstStyle/>
          <a:p>
            <a:pPr marL="0" lvl="0" indent="0" algn="l" rtl="0">
              <a:spcBef>
                <a:spcPts val="0"/>
              </a:spcBef>
              <a:spcAft>
                <a:spcPts val="0"/>
              </a:spcAft>
              <a:buNone/>
            </a:pPr>
            <a:r>
              <a:rPr lang="en-GB" sz="1074">
                <a:solidFill>
                  <a:schemeClr val="dk2"/>
                </a:solidFill>
              </a:rPr>
              <a:t>log(                 )</a:t>
            </a:r>
            <a:endParaRPr sz="1074">
              <a:solidFill>
                <a:schemeClr val="dk2"/>
              </a:solidFill>
            </a:endParaRPr>
          </a:p>
        </p:txBody>
      </p:sp>
      <p:sp>
        <p:nvSpPr>
          <p:cNvPr id="277" name="Google Shape;277;p32"/>
          <p:cNvSpPr txBox="1"/>
          <p:nvPr/>
        </p:nvSpPr>
        <p:spPr>
          <a:xfrm>
            <a:off x="311700" y="4066875"/>
            <a:ext cx="8520600" cy="101580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Clr>
                <a:schemeClr val="dk2"/>
              </a:buClr>
              <a:buSzPts val="1800"/>
              <a:buFont typeface="Arial" panose="020B0604020202020204" pitchFamily="34" charset="0"/>
              <a:buChar char="•"/>
            </a:pPr>
            <a:r>
              <a:rPr lang="en-GB" sz="1800" dirty="0">
                <a:solidFill>
                  <a:schemeClr val="dk2"/>
                </a:solidFill>
                <a:latin typeface="Cambria"/>
                <a:ea typeface="Cambria"/>
                <a:cs typeface="Cambria"/>
                <a:sym typeface="Cambria"/>
              </a:rPr>
              <a:t>High spatial variability</a:t>
            </a:r>
            <a:endParaRPr sz="1800" dirty="0">
              <a:solidFill>
                <a:schemeClr val="dk2"/>
              </a:solidFill>
              <a:latin typeface="Cambria"/>
              <a:ea typeface="Cambria"/>
              <a:cs typeface="Cambria"/>
              <a:sym typeface="Cambria"/>
            </a:endParaRPr>
          </a:p>
          <a:p>
            <a:pPr marL="457200" lvl="0" indent="-342900" algn="l" rtl="0">
              <a:spcBef>
                <a:spcPts val="0"/>
              </a:spcBef>
              <a:spcAft>
                <a:spcPts val="0"/>
              </a:spcAft>
              <a:buClr>
                <a:schemeClr val="dk2"/>
              </a:buClr>
              <a:buSzPts val="1800"/>
              <a:buFont typeface="Arial" panose="020B0604020202020204" pitchFamily="34" charset="0"/>
              <a:buChar char="•"/>
            </a:pPr>
            <a:r>
              <a:rPr lang="en-GB" sz="1800" dirty="0">
                <a:solidFill>
                  <a:schemeClr val="dk2"/>
                </a:solidFill>
                <a:latin typeface="Cambria"/>
                <a:ea typeface="Cambria"/>
                <a:cs typeface="Cambria"/>
                <a:sym typeface="Cambria"/>
              </a:rPr>
              <a:t>Climatological signatures</a:t>
            </a:r>
            <a:endParaRPr sz="1800" dirty="0">
              <a:solidFill>
                <a:schemeClr val="dk2"/>
              </a:solidFill>
              <a:latin typeface="Cambria"/>
              <a:ea typeface="Cambria"/>
              <a:cs typeface="Cambria"/>
              <a:sym typeface="Cambria"/>
            </a:endParaRPr>
          </a:p>
          <a:p>
            <a:pPr marL="457200" lvl="0" indent="-342900" algn="l" rtl="0">
              <a:spcBef>
                <a:spcPts val="0"/>
              </a:spcBef>
              <a:spcAft>
                <a:spcPts val="0"/>
              </a:spcAft>
              <a:buClr>
                <a:schemeClr val="dk2"/>
              </a:buClr>
              <a:buSzPts val="1800"/>
              <a:buFont typeface="Arial" panose="020B0604020202020204" pitchFamily="34" charset="0"/>
              <a:buChar char="•"/>
            </a:pPr>
            <a:r>
              <a:rPr lang="en-GB" sz="1800" dirty="0">
                <a:solidFill>
                  <a:schemeClr val="dk2"/>
                </a:solidFill>
                <a:latin typeface="Cambria"/>
                <a:ea typeface="Cambria"/>
                <a:cs typeface="Cambria"/>
                <a:sym typeface="Cambria"/>
              </a:rPr>
              <a:t>Biases</a:t>
            </a:r>
            <a:endParaRPr sz="1800" dirty="0">
              <a:solidFill>
                <a:schemeClr val="dk2"/>
              </a:solidFill>
              <a:latin typeface="Cambria"/>
              <a:ea typeface="Cambria"/>
              <a:cs typeface="Cambria"/>
              <a:sym typeface="Cambri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3"/>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Can we do better? </a:t>
            </a:r>
            <a:endParaRPr/>
          </a:p>
        </p:txBody>
      </p:sp>
      <p:sp>
        <p:nvSpPr>
          <p:cNvPr id="283" name="Google Shape;283;p33"/>
          <p:cNvSpPr txBox="1">
            <a:spLocks noGrp="1"/>
          </p:cNvSpPr>
          <p:nvPr>
            <p:ph type="body" idx="1"/>
          </p:nvPr>
        </p:nvSpPr>
        <p:spPr>
          <a:xfrm>
            <a:off x="311700" y="1124400"/>
            <a:ext cx="8520600" cy="34164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Problem: distributions too sensitive to short observed record </a:t>
            </a:r>
            <a:endParaRPr dirty="0"/>
          </a:p>
          <a:p>
            <a:pPr lvl="0" algn="l" rtl="0">
              <a:spcBef>
                <a:spcPts val="0"/>
              </a:spcBef>
              <a:spcAft>
                <a:spcPts val="0"/>
              </a:spcAft>
              <a:buSzPts val="1800"/>
              <a:buFont typeface="Arial" panose="020B0604020202020204" pitchFamily="34" charset="0"/>
              <a:buChar char="•"/>
            </a:pPr>
            <a:r>
              <a:rPr lang="en-GB" dirty="0"/>
              <a:t>Solution: </a:t>
            </a:r>
            <a:endParaRPr dirty="0"/>
          </a:p>
          <a:p>
            <a:pPr lvl="1" algn="l" rtl="0">
              <a:spcBef>
                <a:spcPts val="0"/>
              </a:spcBef>
              <a:spcAft>
                <a:spcPts val="0"/>
              </a:spcAft>
              <a:buSzPts val="1400"/>
              <a:buFont typeface="Arial" panose="020B0604020202020204" pitchFamily="34" charset="0"/>
              <a:buChar char="•"/>
            </a:pPr>
            <a:r>
              <a:rPr lang="en-GB" dirty="0"/>
              <a:t>Find more observations → SEAS5 re-forecasts</a:t>
            </a:r>
            <a:r>
              <a:rPr lang="en-GB" sz="1100" dirty="0"/>
              <a:t> (Johnson et al. 2019)</a:t>
            </a:r>
            <a:endParaRPr sz="1100" dirty="0"/>
          </a:p>
          <a:p>
            <a:pPr lvl="1" algn="l" rtl="0">
              <a:spcBef>
                <a:spcPts val="0"/>
              </a:spcBef>
              <a:spcAft>
                <a:spcPts val="0"/>
              </a:spcAft>
              <a:buSzPts val="1400"/>
              <a:buFont typeface="Arial" panose="020B0604020202020204" pitchFamily="34" charset="0"/>
              <a:buChar char="•"/>
            </a:pPr>
            <a:r>
              <a:rPr lang="en-GB" dirty="0"/>
              <a:t>Remove natural variability statistically: Fischer et al. (in prep) </a:t>
            </a:r>
            <a:endParaRPr sz="1100" dirty="0"/>
          </a:p>
        </p:txBody>
      </p:sp>
      <p:pic>
        <p:nvPicPr>
          <p:cNvPr id="284" name="Google Shape;284;p33"/>
          <p:cNvPicPr preferRelativeResize="0"/>
          <p:nvPr/>
        </p:nvPicPr>
        <p:blipFill>
          <a:blip r:embed="rId3">
            <a:alphaModFix/>
          </a:blip>
          <a:stretch>
            <a:fillRect/>
          </a:stretch>
        </p:blipFill>
        <p:spPr>
          <a:xfrm>
            <a:off x="1050125" y="2391000"/>
            <a:ext cx="7043749" cy="25221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4"/>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Preliminary SEAS5 results – Tx5d</a:t>
            </a:r>
            <a:endParaRPr/>
          </a:p>
        </p:txBody>
      </p:sp>
      <p:pic>
        <p:nvPicPr>
          <p:cNvPr id="290" name="Google Shape;290;p34"/>
          <p:cNvPicPr preferRelativeResize="0"/>
          <p:nvPr/>
        </p:nvPicPr>
        <p:blipFill>
          <a:blip r:embed="rId3">
            <a:alphaModFix/>
          </a:blip>
          <a:stretch>
            <a:fillRect/>
          </a:stretch>
        </p:blipFill>
        <p:spPr>
          <a:xfrm>
            <a:off x="0" y="1848643"/>
            <a:ext cx="9143999" cy="2934388"/>
          </a:xfrm>
          <a:prstGeom prst="rect">
            <a:avLst/>
          </a:prstGeom>
          <a:noFill/>
          <a:ln>
            <a:noFill/>
          </a:ln>
        </p:spPr>
      </p:pic>
      <p:sp>
        <p:nvSpPr>
          <p:cNvPr id="291" name="Google Shape;291;p34"/>
          <p:cNvSpPr txBox="1"/>
          <p:nvPr/>
        </p:nvSpPr>
        <p:spPr>
          <a:xfrm>
            <a:off x="0" y="1767537"/>
            <a:ext cx="9144000" cy="30966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292" name="Google Shape;292;p34"/>
          <p:cNvSpPr txBox="1">
            <a:spLocks noGrp="1"/>
          </p:cNvSpPr>
          <p:nvPr>
            <p:ph type="body" idx="1"/>
          </p:nvPr>
        </p:nvSpPr>
        <p:spPr>
          <a:xfrm>
            <a:off x="311700" y="836028"/>
            <a:ext cx="8520600" cy="34164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Contains events &gt; observed maxima </a:t>
            </a:r>
          </a:p>
          <a:p>
            <a:pPr lvl="0" algn="l" rtl="0">
              <a:spcBef>
                <a:spcPts val="0"/>
              </a:spcBef>
              <a:spcAft>
                <a:spcPts val="0"/>
              </a:spcAft>
              <a:buSzPts val="1800"/>
              <a:buFont typeface="Arial" panose="020B0604020202020204" pitchFamily="34" charset="0"/>
              <a:buChar char="•"/>
            </a:pPr>
            <a:r>
              <a:rPr lang="en-GB" dirty="0"/>
              <a:t>More constrained record percentile (1 – exceedance prob) estimate</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35"/>
          <p:cNvPicPr preferRelativeResize="0"/>
          <p:nvPr/>
        </p:nvPicPr>
        <p:blipFill>
          <a:blip r:embed="rId3">
            <a:alphaModFix/>
          </a:blip>
          <a:stretch>
            <a:fillRect/>
          </a:stretch>
        </p:blipFill>
        <p:spPr>
          <a:xfrm>
            <a:off x="0" y="1849488"/>
            <a:ext cx="9143999" cy="2932680"/>
          </a:xfrm>
          <a:prstGeom prst="rect">
            <a:avLst/>
          </a:prstGeom>
          <a:noFill/>
          <a:ln>
            <a:noFill/>
          </a:ln>
        </p:spPr>
      </p:pic>
      <p:sp>
        <p:nvSpPr>
          <p:cNvPr id="298" name="Google Shape;298;p35"/>
          <p:cNvSpPr txBox="1"/>
          <p:nvPr/>
        </p:nvSpPr>
        <p:spPr>
          <a:xfrm>
            <a:off x="0" y="1767537"/>
            <a:ext cx="9144000" cy="3096600"/>
          </a:xfrm>
          <a:prstGeom prst="rect">
            <a:avLst/>
          </a:prstGeom>
          <a:noFill/>
          <a:ln w="38100" cap="flat" cmpd="sng">
            <a:solidFill>
              <a:srgbClr val="45818E"/>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299" name="Google Shape;299;p35"/>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Preliminary SEAS5 results – Rx1d</a:t>
            </a:r>
            <a:endParaRPr/>
          </a:p>
        </p:txBody>
      </p:sp>
      <p:sp>
        <p:nvSpPr>
          <p:cNvPr id="3" name="Text Placeholder 2">
            <a:extLst>
              <a:ext uri="{FF2B5EF4-FFF2-40B4-BE49-F238E27FC236}">
                <a16:creationId xmlns:a16="http://schemas.microsoft.com/office/drawing/2014/main" id="{6969E719-601A-FFF9-1B9D-6E6AABB92132}"/>
              </a:ext>
            </a:extLst>
          </p:cNvPr>
          <p:cNvSpPr>
            <a:spLocks noGrp="1"/>
          </p:cNvSpPr>
          <p:nvPr>
            <p:ph type="body" idx="1"/>
          </p:nvPr>
        </p:nvSpPr>
        <p:spPr/>
        <p:txBody>
          <a:bodyPr/>
          <a:lstStyle/>
          <a:p>
            <a:endParaRPr lang="en-GB"/>
          </a:p>
        </p:txBody>
      </p:sp>
      <p:sp>
        <p:nvSpPr>
          <p:cNvPr id="4" name="Google Shape;292;p34">
            <a:extLst>
              <a:ext uri="{FF2B5EF4-FFF2-40B4-BE49-F238E27FC236}">
                <a16:creationId xmlns:a16="http://schemas.microsoft.com/office/drawing/2014/main" id="{60071F4C-513D-5A7D-1DD4-1C699334B55C}"/>
              </a:ext>
            </a:extLst>
          </p:cNvPr>
          <p:cNvSpPr txBox="1">
            <a:spLocks/>
          </p:cNvSpPr>
          <p:nvPr/>
        </p:nvSpPr>
        <p:spPr>
          <a:xfrm>
            <a:off x="311700" y="836028"/>
            <a:ext cx="8520600" cy="34164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Cambria"/>
              <a:buChar char="●"/>
              <a:defRPr sz="1800" b="0" i="0" u="none" strike="noStrike" cap="none" spc="0">
                <a:solidFill>
                  <a:schemeClr val="dk2"/>
                </a:solidFill>
                <a:latin typeface="Cambria"/>
                <a:ea typeface="Cambria"/>
                <a:cs typeface="Cambria"/>
                <a:sym typeface="Cambria"/>
              </a:defRPr>
            </a:lvl1pPr>
            <a:lvl2pPr marL="914400" marR="0" lvl="1" indent="-317500" algn="l" rtl="0">
              <a:lnSpc>
                <a:spcPct val="115000"/>
              </a:lnSpc>
              <a:spcBef>
                <a:spcPts val="0"/>
              </a:spcBef>
              <a:spcAft>
                <a:spcPts val="0"/>
              </a:spcAft>
              <a:buClr>
                <a:schemeClr val="dk2"/>
              </a:buClr>
              <a:buSzPts val="1400"/>
              <a:buFont typeface="Cambria"/>
              <a:buChar char="○"/>
              <a:defRPr sz="1400" b="0" i="0" u="none" strike="noStrike" cap="none" spc="0">
                <a:solidFill>
                  <a:schemeClr val="dk2"/>
                </a:solidFill>
                <a:latin typeface="Cambria"/>
                <a:ea typeface="Cambria"/>
                <a:cs typeface="Cambria"/>
                <a:sym typeface="Cambria"/>
              </a:defRPr>
            </a:lvl2pPr>
            <a:lvl3pPr marL="1371600" marR="0" lvl="2" indent="-317500" algn="l" rtl="0">
              <a:lnSpc>
                <a:spcPct val="115000"/>
              </a:lnSpc>
              <a:spcBef>
                <a:spcPts val="0"/>
              </a:spcBef>
              <a:spcAft>
                <a:spcPts val="0"/>
              </a:spcAft>
              <a:buClr>
                <a:schemeClr val="dk2"/>
              </a:buClr>
              <a:buSzPts val="1400"/>
              <a:buFont typeface="Cambria"/>
              <a:buChar char="■"/>
              <a:defRPr sz="1400" b="0" i="0" u="none" strike="noStrike" cap="none" spc="0">
                <a:solidFill>
                  <a:schemeClr val="dk2"/>
                </a:solidFill>
                <a:latin typeface="Cambria"/>
                <a:ea typeface="Cambria"/>
                <a:cs typeface="Cambria"/>
                <a:sym typeface="Cambria"/>
              </a:defRPr>
            </a:lvl3pPr>
            <a:lvl4pPr marL="1828800" marR="0" lvl="3" indent="-317500" algn="l" rtl="0">
              <a:lnSpc>
                <a:spcPct val="115000"/>
              </a:lnSpc>
              <a:spcBef>
                <a:spcPts val="0"/>
              </a:spcBef>
              <a:spcAft>
                <a:spcPts val="0"/>
              </a:spcAft>
              <a:buClr>
                <a:schemeClr val="dk2"/>
              </a:buClr>
              <a:buSzPts val="1400"/>
              <a:buFont typeface="Cambria"/>
              <a:buChar char="●"/>
              <a:defRPr sz="1400" b="0" i="0" u="none" strike="noStrike" cap="none" spc="0">
                <a:solidFill>
                  <a:schemeClr val="dk2"/>
                </a:solidFill>
                <a:latin typeface="Cambria"/>
                <a:ea typeface="Cambria"/>
                <a:cs typeface="Cambria"/>
                <a:sym typeface="Cambria"/>
              </a:defRPr>
            </a:lvl4pPr>
            <a:lvl5pPr marL="2286000" marR="0" lvl="4" indent="-317500" algn="l" rtl="0">
              <a:lnSpc>
                <a:spcPct val="115000"/>
              </a:lnSpc>
              <a:spcBef>
                <a:spcPts val="0"/>
              </a:spcBef>
              <a:spcAft>
                <a:spcPts val="0"/>
              </a:spcAft>
              <a:buClr>
                <a:schemeClr val="dk2"/>
              </a:buClr>
              <a:buSzPts val="1400"/>
              <a:buFont typeface="Cambria"/>
              <a:buChar char="○"/>
              <a:defRPr sz="1400" b="0" i="0" u="none" strike="noStrike" cap="none" spc="0">
                <a:solidFill>
                  <a:schemeClr val="dk2"/>
                </a:solidFill>
                <a:latin typeface="Cambria"/>
                <a:ea typeface="Cambria"/>
                <a:cs typeface="Cambria"/>
                <a:sym typeface="Cambria"/>
              </a:defRPr>
            </a:lvl5pPr>
            <a:lvl6pPr marL="2743200" marR="0" lvl="5" indent="-317500" algn="l" rtl="0">
              <a:lnSpc>
                <a:spcPct val="115000"/>
              </a:lnSpc>
              <a:spcBef>
                <a:spcPts val="0"/>
              </a:spcBef>
              <a:spcAft>
                <a:spcPts val="0"/>
              </a:spcAft>
              <a:buClr>
                <a:schemeClr val="dk2"/>
              </a:buClr>
              <a:buSzPts val="1400"/>
              <a:buFont typeface="Cambria"/>
              <a:buChar char="■"/>
              <a:defRPr sz="1400" b="0" i="0" u="none" strike="noStrike" cap="none" spc="0">
                <a:solidFill>
                  <a:schemeClr val="dk2"/>
                </a:solidFill>
                <a:latin typeface="Cambria"/>
                <a:ea typeface="Cambria"/>
                <a:cs typeface="Cambria"/>
                <a:sym typeface="Cambria"/>
              </a:defRPr>
            </a:lvl6pPr>
            <a:lvl7pPr marL="3200400" marR="0" lvl="6" indent="-317500" algn="l" rtl="0">
              <a:lnSpc>
                <a:spcPct val="115000"/>
              </a:lnSpc>
              <a:spcBef>
                <a:spcPts val="0"/>
              </a:spcBef>
              <a:spcAft>
                <a:spcPts val="0"/>
              </a:spcAft>
              <a:buClr>
                <a:schemeClr val="dk2"/>
              </a:buClr>
              <a:buSzPts val="1400"/>
              <a:buFont typeface="Cambria"/>
              <a:buChar char="●"/>
              <a:defRPr sz="1400" b="0" i="0" u="none" strike="noStrike" cap="none" spc="0">
                <a:solidFill>
                  <a:schemeClr val="dk2"/>
                </a:solidFill>
                <a:latin typeface="Cambria"/>
                <a:ea typeface="Cambria"/>
                <a:cs typeface="Cambria"/>
                <a:sym typeface="Cambria"/>
              </a:defRPr>
            </a:lvl7pPr>
            <a:lvl8pPr marL="3657600" marR="0" lvl="7" indent="-317500" algn="l" rtl="0">
              <a:lnSpc>
                <a:spcPct val="115000"/>
              </a:lnSpc>
              <a:spcBef>
                <a:spcPts val="0"/>
              </a:spcBef>
              <a:spcAft>
                <a:spcPts val="0"/>
              </a:spcAft>
              <a:buClr>
                <a:schemeClr val="dk2"/>
              </a:buClr>
              <a:buSzPts val="1400"/>
              <a:buFont typeface="Cambria"/>
              <a:buChar char="○"/>
              <a:defRPr sz="1400" b="0" i="0" u="none" strike="noStrike" cap="none" spc="0">
                <a:solidFill>
                  <a:schemeClr val="dk2"/>
                </a:solidFill>
                <a:latin typeface="Cambria"/>
                <a:ea typeface="Cambria"/>
                <a:cs typeface="Cambria"/>
                <a:sym typeface="Cambria"/>
              </a:defRPr>
            </a:lvl8pPr>
            <a:lvl9pPr marL="4114800" marR="0" lvl="8" indent="-317500" algn="l" rtl="0">
              <a:lnSpc>
                <a:spcPct val="115000"/>
              </a:lnSpc>
              <a:spcBef>
                <a:spcPts val="0"/>
              </a:spcBef>
              <a:spcAft>
                <a:spcPts val="0"/>
              </a:spcAft>
              <a:buClr>
                <a:schemeClr val="dk2"/>
              </a:buClr>
              <a:buSzPts val="1400"/>
              <a:buFont typeface="Cambria"/>
              <a:buChar char="■"/>
              <a:defRPr sz="1400" b="0" i="0" u="none" strike="noStrike" cap="none" spc="0">
                <a:solidFill>
                  <a:schemeClr val="dk2"/>
                </a:solidFill>
                <a:latin typeface="Cambria"/>
                <a:ea typeface="Cambria"/>
                <a:cs typeface="Cambria"/>
                <a:sym typeface="Cambria"/>
              </a:defRPr>
            </a:lvl9pPr>
          </a:lstStyle>
          <a:p>
            <a:pPr>
              <a:buFont typeface="Arial" panose="020B0604020202020204" pitchFamily="34" charset="0"/>
              <a:buChar char="•"/>
            </a:pPr>
            <a:r>
              <a:rPr lang="en-GB" dirty="0"/>
              <a:t>Contains events &gt; observed maxima </a:t>
            </a:r>
          </a:p>
          <a:p>
            <a:pPr>
              <a:buFont typeface="Arial" panose="020B0604020202020204" pitchFamily="34" charset="0"/>
              <a:buChar char="•"/>
            </a:pPr>
            <a:r>
              <a:rPr lang="en-GB" dirty="0"/>
              <a:t>More constrained record percentile (1 – exceedance prob) estimate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64" name="Google Shape;64;p14"/>
          <p:cNvPicPr preferRelativeResize="0"/>
          <p:nvPr/>
        </p:nvPicPr>
        <p:blipFill rotWithShape="1">
          <a:blip r:embed="rId3">
            <a:alphaModFix/>
          </a:blip>
          <a:srcRect r="9666"/>
          <a:stretch/>
        </p:blipFill>
        <p:spPr>
          <a:xfrm>
            <a:off x="6145074" y="2630950"/>
            <a:ext cx="2893501" cy="1812625"/>
          </a:xfrm>
          <a:prstGeom prst="rect">
            <a:avLst/>
          </a:prstGeom>
          <a:noFill/>
          <a:ln>
            <a:noFill/>
          </a:ln>
        </p:spPr>
      </p:pic>
      <p:sp>
        <p:nvSpPr>
          <p:cNvPr id="65" name="Google Shape;65;p14"/>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Record-breaking extremes</a:t>
            </a:r>
            <a:endParaRPr/>
          </a:p>
        </p:txBody>
      </p:sp>
      <p:sp>
        <p:nvSpPr>
          <p:cNvPr id="66" name="Google Shape;66;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Unprecedented → unknown impacts </a:t>
            </a:r>
            <a:endParaRPr dirty="0"/>
          </a:p>
          <a:p>
            <a:pPr lvl="0" algn="l" rtl="0">
              <a:spcBef>
                <a:spcPts val="0"/>
              </a:spcBef>
              <a:spcAft>
                <a:spcPts val="0"/>
              </a:spcAft>
              <a:buSzPts val="1800"/>
              <a:buFont typeface="Arial" panose="020B0604020202020204" pitchFamily="34" charset="0"/>
              <a:buChar char="•"/>
            </a:pPr>
            <a:r>
              <a:rPr lang="en-GB" dirty="0"/>
              <a:t>Not predictable</a:t>
            </a:r>
            <a:endParaRPr dirty="0"/>
          </a:p>
          <a:p>
            <a:pPr lvl="0" algn="l" rtl="0">
              <a:spcBef>
                <a:spcPts val="0"/>
              </a:spcBef>
              <a:spcAft>
                <a:spcPts val="0"/>
              </a:spcAft>
              <a:buSzPts val="1800"/>
              <a:buFont typeface="Arial" panose="020B0604020202020204" pitchFamily="34" charset="0"/>
              <a:buChar char="•"/>
            </a:pPr>
            <a:r>
              <a:rPr lang="en-GB" dirty="0"/>
              <a:t>Not fully random either → find relatively riskier regions  </a:t>
            </a:r>
            <a:endParaRPr dirty="0"/>
          </a:p>
          <a:p>
            <a:pPr marL="285750" lvl="0" indent="-285750" algn="l" rtl="0">
              <a:spcBef>
                <a:spcPts val="1200"/>
              </a:spcBef>
              <a:spcAft>
                <a:spcPts val="1200"/>
              </a:spcAft>
              <a:buFont typeface="Arial" panose="020B0604020202020204" pitchFamily="34" charset="0"/>
              <a:buChar char="•"/>
            </a:pPr>
            <a:endParaRPr dirty="0"/>
          </a:p>
        </p:txBody>
      </p:sp>
      <p:pic>
        <p:nvPicPr>
          <p:cNvPr id="67" name="Google Shape;67;p14"/>
          <p:cNvPicPr preferRelativeResize="0"/>
          <p:nvPr/>
        </p:nvPicPr>
        <p:blipFill>
          <a:blip r:embed="rId4">
            <a:alphaModFix/>
          </a:blip>
          <a:stretch>
            <a:fillRect/>
          </a:stretch>
        </p:blipFill>
        <p:spPr>
          <a:xfrm>
            <a:off x="105281" y="2630893"/>
            <a:ext cx="2893666" cy="1812504"/>
          </a:xfrm>
          <a:prstGeom prst="rect">
            <a:avLst/>
          </a:prstGeom>
          <a:noFill/>
          <a:ln>
            <a:noFill/>
          </a:ln>
        </p:spPr>
      </p:pic>
      <p:sp>
        <p:nvSpPr>
          <p:cNvPr id="68" name="Google Shape;68;p14"/>
          <p:cNvSpPr txBox="1"/>
          <p:nvPr/>
        </p:nvSpPr>
        <p:spPr>
          <a:xfrm>
            <a:off x="105281" y="4432845"/>
            <a:ext cx="2893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latin typeface="Cambria"/>
                <a:ea typeface="Cambria"/>
                <a:cs typeface="Cambria"/>
                <a:sym typeface="Cambria"/>
              </a:rPr>
              <a:t>Germany, July 2021, WMO</a:t>
            </a:r>
            <a:endParaRPr sz="1200">
              <a:latin typeface="Cambria"/>
              <a:ea typeface="Cambria"/>
              <a:cs typeface="Cambria"/>
              <a:sym typeface="Cambria"/>
            </a:endParaRPr>
          </a:p>
        </p:txBody>
      </p:sp>
      <p:sp>
        <p:nvSpPr>
          <p:cNvPr id="69" name="Google Shape;69;p14"/>
          <p:cNvSpPr txBox="1"/>
          <p:nvPr/>
        </p:nvSpPr>
        <p:spPr>
          <a:xfrm>
            <a:off x="6145181" y="4432953"/>
            <a:ext cx="2893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latin typeface="Cambria"/>
                <a:ea typeface="Cambria"/>
                <a:cs typeface="Cambria"/>
                <a:sym typeface="Cambria"/>
              </a:rPr>
              <a:t>Western Europe, last June, Euronews</a:t>
            </a:r>
            <a:endParaRPr sz="1200">
              <a:latin typeface="Cambria"/>
              <a:ea typeface="Cambria"/>
              <a:cs typeface="Cambria"/>
              <a:sym typeface="Cambria"/>
            </a:endParaRPr>
          </a:p>
        </p:txBody>
      </p:sp>
      <p:pic>
        <p:nvPicPr>
          <p:cNvPr id="70" name="Google Shape;70;p14"/>
          <p:cNvPicPr preferRelativeResize="0"/>
          <p:nvPr/>
        </p:nvPicPr>
        <p:blipFill rotWithShape="1">
          <a:blip r:embed="rId5">
            <a:alphaModFix/>
          </a:blip>
          <a:srcRect b="6086"/>
          <a:stretch/>
        </p:blipFill>
        <p:spPr>
          <a:xfrm>
            <a:off x="3125163" y="2630950"/>
            <a:ext cx="2893676" cy="1812624"/>
          </a:xfrm>
          <a:prstGeom prst="rect">
            <a:avLst/>
          </a:prstGeom>
          <a:noFill/>
          <a:ln>
            <a:noFill/>
          </a:ln>
        </p:spPr>
      </p:pic>
      <p:sp>
        <p:nvSpPr>
          <p:cNvPr id="71" name="Google Shape;71;p14"/>
          <p:cNvSpPr txBox="1"/>
          <p:nvPr/>
        </p:nvSpPr>
        <p:spPr>
          <a:xfrm>
            <a:off x="3125231" y="4432953"/>
            <a:ext cx="28935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latin typeface="Cambria"/>
                <a:ea typeface="Cambria"/>
                <a:cs typeface="Cambria"/>
                <a:sym typeface="Cambria"/>
              </a:rPr>
              <a:t>Lytton, June 2021, CityNews Toronto</a:t>
            </a:r>
            <a:endParaRPr sz="1200">
              <a:latin typeface="Cambria"/>
              <a:ea typeface="Cambria"/>
              <a:cs typeface="Cambria"/>
              <a:sym typeface="Cambri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p36"/>
          <p:cNvPicPr preferRelativeResize="0"/>
          <p:nvPr/>
        </p:nvPicPr>
        <p:blipFill>
          <a:blip r:embed="rId3">
            <a:alphaModFix/>
          </a:blip>
          <a:stretch>
            <a:fillRect/>
          </a:stretch>
        </p:blipFill>
        <p:spPr>
          <a:xfrm>
            <a:off x="4053897" y="2950616"/>
            <a:ext cx="4963377" cy="2105500"/>
          </a:xfrm>
          <a:prstGeom prst="rect">
            <a:avLst/>
          </a:prstGeom>
          <a:noFill/>
          <a:ln>
            <a:noFill/>
          </a:ln>
        </p:spPr>
      </p:pic>
      <p:sp>
        <p:nvSpPr>
          <p:cNvPr id="306" name="Google Shape;306;p36"/>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Preliminary SEAS5 results - Tx5d</a:t>
            </a:r>
            <a:endParaRPr/>
          </a:p>
        </p:txBody>
      </p:sp>
      <p:sp>
        <p:nvSpPr>
          <p:cNvPr id="307" name="Google Shape;307;p36"/>
          <p:cNvSpPr txBox="1">
            <a:spLocks noGrp="1"/>
          </p:cNvSpPr>
          <p:nvPr>
            <p:ph type="body" idx="1"/>
          </p:nvPr>
        </p:nvSpPr>
        <p:spPr>
          <a:xfrm>
            <a:off x="276746" y="1037015"/>
            <a:ext cx="8520600" cy="3416400"/>
          </a:xfrm>
          <a:prstGeom prst="rect">
            <a:avLst/>
          </a:prstGeom>
        </p:spPr>
        <p:txBody>
          <a:bodyPr spcFirstLastPara="1" wrap="square" lIns="91425" tIns="91425" rIns="91425" bIns="91425" anchor="t" anchorCtr="0">
            <a:normAutofit/>
          </a:bodyPr>
          <a:lstStyle/>
          <a:p>
            <a:pPr marL="457200" lvl="0" indent="0" algn="l" rtl="0">
              <a:spcBef>
                <a:spcPts val="0"/>
              </a:spcBef>
              <a:spcAft>
                <a:spcPts val="1200"/>
              </a:spcAft>
              <a:buNone/>
            </a:pPr>
            <a:endParaRPr/>
          </a:p>
        </p:txBody>
      </p:sp>
      <p:sp>
        <p:nvSpPr>
          <p:cNvPr id="308" name="Google Shape;308;p36"/>
          <p:cNvSpPr txBox="1">
            <a:spLocks noGrp="1"/>
          </p:cNvSpPr>
          <p:nvPr>
            <p:ph type="body" idx="1"/>
          </p:nvPr>
        </p:nvSpPr>
        <p:spPr>
          <a:xfrm>
            <a:off x="276746" y="2950615"/>
            <a:ext cx="4041300" cy="1502700"/>
          </a:xfrm>
          <a:prstGeom prst="rect">
            <a:avLst/>
          </a:prstGeom>
        </p:spPr>
        <p:txBody>
          <a:bodyPr spcFirstLastPara="1" wrap="square" lIns="91425" tIns="91425" rIns="91425" bIns="91425" anchor="t" anchorCtr="0">
            <a:normAutofit lnSpcReduction="10000"/>
          </a:bodyPr>
          <a:lstStyle/>
          <a:p>
            <a:pPr lvl="0" algn="l" rtl="0">
              <a:spcBef>
                <a:spcPts val="0"/>
              </a:spcBef>
              <a:spcAft>
                <a:spcPts val="0"/>
              </a:spcAft>
              <a:buSzPts val="1800"/>
              <a:buFont typeface="Arial" panose="020B0604020202020204" pitchFamily="34" charset="0"/>
              <a:buChar char="•"/>
            </a:pPr>
            <a:r>
              <a:rPr lang="en-GB"/>
              <a:t>Clear hotspots:</a:t>
            </a:r>
            <a:endParaRPr/>
          </a:p>
          <a:p>
            <a:pPr lvl="1" algn="l" rtl="0">
              <a:spcBef>
                <a:spcPts val="0"/>
              </a:spcBef>
              <a:spcAft>
                <a:spcPts val="0"/>
              </a:spcAft>
              <a:buSzPts val="1400"/>
              <a:buFont typeface="Arial" panose="020B0604020202020204" pitchFamily="34" charset="0"/>
              <a:buChar char="•"/>
            </a:pPr>
            <a:r>
              <a:rPr lang="en-GB"/>
              <a:t>US warming hole</a:t>
            </a:r>
            <a:endParaRPr/>
          </a:p>
          <a:p>
            <a:pPr lvl="1" algn="l" rtl="0">
              <a:spcBef>
                <a:spcPts val="0"/>
              </a:spcBef>
              <a:spcAft>
                <a:spcPts val="0"/>
              </a:spcAft>
              <a:buSzPts val="1400"/>
              <a:buFont typeface="Arial" panose="020B0604020202020204" pitchFamily="34" charset="0"/>
              <a:buChar char="•"/>
            </a:pPr>
            <a:r>
              <a:rPr lang="en-GB"/>
              <a:t>Central Asia, India, SE Asia </a:t>
            </a:r>
            <a:endParaRPr/>
          </a:p>
          <a:p>
            <a:pPr lvl="1" algn="l" rtl="0">
              <a:spcBef>
                <a:spcPts val="0"/>
              </a:spcBef>
              <a:spcAft>
                <a:spcPts val="0"/>
              </a:spcAft>
              <a:buSzPts val="1400"/>
              <a:buFont typeface="Arial" panose="020B0604020202020204" pitchFamily="34" charset="0"/>
              <a:buChar char="•"/>
            </a:pPr>
            <a:r>
              <a:rPr lang="en-GB"/>
              <a:t>Sahel</a:t>
            </a:r>
            <a:endParaRPr/>
          </a:p>
          <a:p>
            <a:pPr lvl="0" algn="l" rtl="0">
              <a:spcBef>
                <a:spcPts val="0"/>
              </a:spcBef>
              <a:spcAft>
                <a:spcPts val="0"/>
              </a:spcAft>
              <a:buSzPts val="1800"/>
              <a:buFont typeface="Arial" panose="020B0604020202020204" pitchFamily="34" charset="0"/>
              <a:buChar char="•"/>
            </a:pPr>
            <a:r>
              <a:rPr lang="en-GB"/>
              <a:t>TBD: which is less wrong?</a:t>
            </a:r>
            <a:endParaRPr/>
          </a:p>
        </p:txBody>
      </p:sp>
      <p:grpSp>
        <p:nvGrpSpPr>
          <p:cNvPr id="309" name="Google Shape;309;p36"/>
          <p:cNvGrpSpPr/>
          <p:nvPr/>
        </p:nvGrpSpPr>
        <p:grpSpPr>
          <a:xfrm>
            <a:off x="408788" y="888779"/>
            <a:ext cx="8652180" cy="2105517"/>
            <a:chOff x="187350" y="1124400"/>
            <a:chExt cx="7094277" cy="1726400"/>
          </a:xfrm>
        </p:grpSpPr>
        <p:pic>
          <p:nvPicPr>
            <p:cNvPr id="310" name="Google Shape;310;p36"/>
            <p:cNvPicPr preferRelativeResize="0"/>
            <p:nvPr/>
          </p:nvPicPr>
          <p:blipFill rotWithShape="1">
            <a:blip r:embed="rId4">
              <a:alphaModFix/>
            </a:blip>
            <a:srcRect r="68601"/>
            <a:stretch/>
          </p:blipFill>
          <p:spPr>
            <a:xfrm>
              <a:off x="187350" y="1124400"/>
              <a:ext cx="2871127" cy="1726400"/>
            </a:xfrm>
            <a:prstGeom prst="rect">
              <a:avLst/>
            </a:prstGeom>
            <a:noFill/>
            <a:ln>
              <a:noFill/>
            </a:ln>
          </p:spPr>
        </p:pic>
        <p:pic>
          <p:nvPicPr>
            <p:cNvPr id="311" name="Google Shape;311;p36"/>
            <p:cNvPicPr preferRelativeResize="0"/>
            <p:nvPr/>
          </p:nvPicPr>
          <p:blipFill rotWithShape="1">
            <a:blip r:embed="rId4">
              <a:alphaModFix/>
            </a:blip>
            <a:srcRect l="53815"/>
            <a:stretch/>
          </p:blipFill>
          <p:spPr>
            <a:xfrm>
              <a:off x="3058475" y="1124400"/>
              <a:ext cx="4223152" cy="1726400"/>
            </a:xfrm>
            <a:prstGeom prst="rect">
              <a:avLst/>
            </a:prstGeom>
            <a:noFill/>
            <a:ln>
              <a:noFill/>
            </a:ln>
          </p:spPr>
        </p:pic>
      </p:grpSp>
      <p:sp>
        <p:nvSpPr>
          <p:cNvPr id="312" name="Google Shape;312;p36"/>
          <p:cNvSpPr txBox="1"/>
          <p:nvPr/>
        </p:nvSpPr>
        <p:spPr>
          <a:xfrm>
            <a:off x="1723625" y="799225"/>
            <a:ext cx="899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1"/>
                </a:solidFill>
                <a:highlight>
                  <a:schemeClr val="lt1"/>
                </a:highlight>
              </a:rPr>
              <a:t>CRBP     .</a:t>
            </a:r>
            <a:endParaRPr sz="1100">
              <a:highlight>
                <a:schemeClr val="lt1"/>
              </a:highlight>
            </a:endParaRPr>
          </a:p>
        </p:txBody>
      </p:sp>
      <p:sp>
        <p:nvSpPr>
          <p:cNvPr id="313" name="Google Shape;313;p36"/>
          <p:cNvSpPr txBox="1"/>
          <p:nvPr/>
        </p:nvSpPr>
        <p:spPr>
          <a:xfrm>
            <a:off x="4924900" y="799225"/>
            <a:ext cx="899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1"/>
                </a:solidFill>
                <a:highlight>
                  <a:schemeClr val="lt1"/>
                </a:highlight>
              </a:rPr>
              <a:t>CRBP     .</a:t>
            </a:r>
            <a:endParaRPr sz="1100">
              <a:highlight>
                <a:schemeClr val="lt1"/>
              </a:highlight>
            </a:endParaRPr>
          </a:p>
        </p:txBody>
      </p:sp>
      <p:sp>
        <p:nvSpPr>
          <p:cNvPr id="314" name="Google Shape;314;p36"/>
          <p:cNvSpPr txBox="1"/>
          <p:nvPr/>
        </p:nvSpPr>
        <p:spPr>
          <a:xfrm>
            <a:off x="4458935" y="2879625"/>
            <a:ext cx="8991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1"/>
                </a:solidFill>
                <a:highlight>
                  <a:schemeClr val="lt1"/>
                </a:highlight>
              </a:rPr>
              <a:t>CRBP</a:t>
            </a:r>
            <a:endParaRPr sz="1100">
              <a:highlight>
                <a:schemeClr val="lt1"/>
              </a:highlight>
            </a:endParaRPr>
          </a:p>
        </p:txBody>
      </p:sp>
      <p:sp>
        <p:nvSpPr>
          <p:cNvPr id="315" name="Google Shape;315;p36"/>
          <p:cNvSpPr txBox="1"/>
          <p:nvPr/>
        </p:nvSpPr>
        <p:spPr>
          <a:xfrm>
            <a:off x="7667833" y="1356446"/>
            <a:ext cx="15852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1"/>
                </a:solidFill>
                <a:highlight>
                  <a:schemeClr val="lt1"/>
                </a:highlight>
              </a:rPr>
              <a:t>CRBP                    .</a:t>
            </a:r>
            <a:endParaRPr sz="1100">
              <a:highlight>
                <a:schemeClr val="lt1"/>
              </a:highlight>
            </a:endParaRPr>
          </a:p>
        </p:txBody>
      </p:sp>
      <p:sp>
        <p:nvSpPr>
          <p:cNvPr id="316" name="Google Shape;316;p36"/>
          <p:cNvSpPr txBox="1"/>
          <p:nvPr/>
        </p:nvSpPr>
        <p:spPr>
          <a:xfrm>
            <a:off x="276746" y="888790"/>
            <a:ext cx="8784300" cy="41184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37"/>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dirty="0"/>
              <a:t>Preliminary SEAS5 results - Rx1d</a:t>
            </a:r>
            <a:endParaRPr dirty="0"/>
          </a:p>
        </p:txBody>
      </p:sp>
      <p:sp>
        <p:nvSpPr>
          <p:cNvPr id="322" name="Google Shape;322;p37"/>
          <p:cNvSpPr txBox="1">
            <a:spLocks noGrp="1"/>
          </p:cNvSpPr>
          <p:nvPr>
            <p:ph type="body" idx="1"/>
          </p:nvPr>
        </p:nvSpPr>
        <p:spPr>
          <a:xfrm>
            <a:off x="276746" y="1010799"/>
            <a:ext cx="8520600" cy="3416400"/>
          </a:xfrm>
          <a:prstGeom prst="rect">
            <a:avLst/>
          </a:prstGeom>
        </p:spPr>
        <p:txBody>
          <a:bodyPr spcFirstLastPara="1" wrap="square" lIns="91425" tIns="91425" rIns="91425" bIns="91425" anchor="t" anchorCtr="0">
            <a:normAutofit/>
          </a:bodyPr>
          <a:lstStyle/>
          <a:p>
            <a:pPr marL="742950" lvl="0" indent="-285750" algn="l" rtl="0">
              <a:spcBef>
                <a:spcPts val="0"/>
              </a:spcBef>
              <a:spcAft>
                <a:spcPts val="1200"/>
              </a:spcAft>
              <a:buFont typeface="Arial" panose="020B0604020202020204" pitchFamily="34" charset="0"/>
              <a:buChar char="•"/>
            </a:pPr>
            <a:r>
              <a:rPr lang="en-GB"/>
              <a:t>Large modifications conditional RBP</a:t>
            </a:r>
            <a:endParaRPr/>
          </a:p>
        </p:txBody>
      </p:sp>
      <p:pic>
        <p:nvPicPr>
          <p:cNvPr id="323" name="Google Shape;323;p37"/>
          <p:cNvPicPr preferRelativeResize="0"/>
          <p:nvPr/>
        </p:nvPicPr>
        <p:blipFill>
          <a:blip r:embed="rId3">
            <a:alphaModFix/>
          </a:blip>
          <a:stretch>
            <a:fillRect/>
          </a:stretch>
        </p:blipFill>
        <p:spPr>
          <a:xfrm>
            <a:off x="3969971" y="2924399"/>
            <a:ext cx="5043825" cy="2105500"/>
          </a:xfrm>
          <a:prstGeom prst="rect">
            <a:avLst/>
          </a:prstGeom>
          <a:noFill/>
          <a:ln>
            <a:noFill/>
          </a:ln>
        </p:spPr>
      </p:pic>
      <p:grpSp>
        <p:nvGrpSpPr>
          <p:cNvPr id="324" name="Google Shape;324;p37"/>
          <p:cNvGrpSpPr/>
          <p:nvPr/>
        </p:nvGrpSpPr>
        <p:grpSpPr>
          <a:xfrm>
            <a:off x="492983" y="818902"/>
            <a:ext cx="8520822" cy="2105509"/>
            <a:chOff x="0" y="1693650"/>
            <a:chExt cx="7107200" cy="1756200"/>
          </a:xfrm>
        </p:grpSpPr>
        <p:pic>
          <p:nvPicPr>
            <p:cNvPr id="325" name="Google Shape;325;p37"/>
            <p:cNvPicPr preferRelativeResize="0"/>
            <p:nvPr/>
          </p:nvPicPr>
          <p:blipFill rotWithShape="1">
            <a:blip r:embed="rId4">
              <a:alphaModFix/>
            </a:blip>
            <a:srcRect r="69358"/>
            <a:stretch/>
          </p:blipFill>
          <p:spPr>
            <a:xfrm>
              <a:off x="0" y="1693650"/>
              <a:ext cx="2801900" cy="1756200"/>
            </a:xfrm>
            <a:prstGeom prst="rect">
              <a:avLst/>
            </a:prstGeom>
            <a:noFill/>
            <a:ln>
              <a:noFill/>
            </a:ln>
          </p:spPr>
        </p:pic>
        <p:pic>
          <p:nvPicPr>
            <p:cNvPr id="326" name="Google Shape;326;p37"/>
            <p:cNvPicPr preferRelativeResize="0"/>
            <p:nvPr/>
          </p:nvPicPr>
          <p:blipFill rotWithShape="1">
            <a:blip r:embed="rId4">
              <a:alphaModFix/>
            </a:blip>
            <a:srcRect l="52917"/>
            <a:stretch/>
          </p:blipFill>
          <p:spPr>
            <a:xfrm>
              <a:off x="2801901" y="1693650"/>
              <a:ext cx="4305299" cy="1756200"/>
            </a:xfrm>
            <a:prstGeom prst="rect">
              <a:avLst/>
            </a:prstGeom>
            <a:noFill/>
            <a:ln>
              <a:noFill/>
            </a:ln>
          </p:spPr>
        </p:pic>
      </p:grpSp>
      <p:sp>
        <p:nvSpPr>
          <p:cNvPr id="327" name="Google Shape;327;p37"/>
          <p:cNvSpPr txBox="1">
            <a:spLocks noGrp="1"/>
          </p:cNvSpPr>
          <p:nvPr>
            <p:ph type="body" idx="1"/>
          </p:nvPr>
        </p:nvSpPr>
        <p:spPr>
          <a:xfrm>
            <a:off x="276746" y="2924399"/>
            <a:ext cx="4041300" cy="15027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a:t>Reduced tropical risk</a:t>
            </a:r>
            <a:endParaRPr/>
          </a:p>
          <a:p>
            <a:pPr lvl="0" algn="l" rtl="0">
              <a:spcBef>
                <a:spcPts val="0"/>
              </a:spcBef>
              <a:spcAft>
                <a:spcPts val="0"/>
              </a:spcAft>
              <a:buSzPts val="1800"/>
              <a:buFont typeface="Arial" panose="020B0604020202020204" pitchFamily="34" charset="0"/>
              <a:buChar char="•"/>
            </a:pPr>
            <a:r>
              <a:rPr lang="en-GB"/>
              <a:t>Increased mid-latitude risk</a:t>
            </a:r>
            <a:endParaRPr/>
          </a:p>
          <a:p>
            <a:pPr lvl="0" algn="l" rtl="0">
              <a:spcBef>
                <a:spcPts val="0"/>
              </a:spcBef>
              <a:spcAft>
                <a:spcPts val="0"/>
              </a:spcAft>
              <a:buSzPts val="1800"/>
              <a:buFont typeface="Arial" panose="020B0604020202020204" pitchFamily="34" charset="0"/>
              <a:buChar char="•"/>
            </a:pPr>
            <a:r>
              <a:rPr lang="en-GB"/>
              <a:t>Some hotspots</a:t>
            </a:r>
            <a:endParaRPr/>
          </a:p>
        </p:txBody>
      </p:sp>
      <p:sp>
        <p:nvSpPr>
          <p:cNvPr id="328" name="Google Shape;328;p37"/>
          <p:cNvSpPr txBox="1"/>
          <p:nvPr/>
        </p:nvSpPr>
        <p:spPr>
          <a:xfrm>
            <a:off x="1751847" y="763947"/>
            <a:ext cx="8991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highlight>
                  <a:schemeClr val="lt1"/>
                </a:highlight>
              </a:rPr>
              <a:t>CRBP     .</a:t>
            </a:r>
            <a:endParaRPr sz="1000">
              <a:highlight>
                <a:schemeClr val="lt1"/>
              </a:highlight>
            </a:endParaRPr>
          </a:p>
        </p:txBody>
      </p:sp>
      <p:sp>
        <p:nvSpPr>
          <p:cNvPr id="329" name="Google Shape;329;p37"/>
          <p:cNvSpPr txBox="1"/>
          <p:nvPr/>
        </p:nvSpPr>
        <p:spPr>
          <a:xfrm>
            <a:off x="4953122" y="763947"/>
            <a:ext cx="8991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highlight>
                  <a:schemeClr val="lt1"/>
                </a:highlight>
              </a:rPr>
              <a:t>CRBP     .</a:t>
            </a:r>
            <a:endParaRPr sz="1000">
              <a:highlight>
                <a:schemeClr val="lt1"/>
              </a:highlight>
            </a:endParaRPr>
          </a:p>
        </p:txBody>
      </p:sp>
      <p:sp>
        <p:nvSpPr>
          <p:cNvPr id="330" name="Google Shape;330;p37"/>
          <p:cNvSpPr txBox="1"/>
          <p:nvPr/>
        </p:nvSpPr>
        <p:spPr>
          <a:xfrm>
            <a:off x="7660778" y="1321168"/>
            <a:ext cx="1585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a:solidFill>
                  <a:schemeClr val="dk1"/>
                </a:solidFill>
                <a:highlight>
                  <a:schemeClr val="lt1"/>
                </a:highlight>
              </a:rPr>
              <a:t>CRBP                       .</a:t>
            </a:r>
            <a:endParaRPr sz="1000">
              <a:highlight>
                <a:schemeClr val="lt1"/>
              </a:highlight>
            </a:endParaRPr>
          </a:p>
        </p:txBody>
      </p:sp>
      <p:sp>
        <p:nvSpPr>
          <p:cNvPr id="331" name="Google Shape;331;p37"/>
          <p:cNvSpPr txBox="1"/>
          <p:nvPr/>
        </p:nvSpPr>
        <p:spPr>
          <a:xfrm>
            <a:off x="276746" y="862574"/>
            <a:ext cx="8784300" cy="4118400"/>
          </a:xfrm>
          <a:prstGeom prst="rect">
            <a:avLst/>
          </a:prstGeom>
          <a:noFill/>
          <a:ln w="38100" cap="flat" cmpd="sng">
            <a:solidFill>
              <a:srgbClr val="45818E"/>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p:txBody>
      </p:sp>
      <p:sp>
        <p:nvSpPr>
          <p:cNvPr id="332" name="Google Shape;332;p37"/>
          <p:cNvSpPr txBox="1"/>
          <p:nvPr/>
        </p:nvSpPr>
        <p:spPr>
          <a:xfrm>
            <a:off x="4504245" y="2863515"/>
            <a:ext cx="1585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dirty="0">
                <a:solidFill>
                  <a:schemeClr val="dk1"/>
                </a:solidFill>
                <a:highlight>
                  <a:schemeClr val="lt1"/>
                </a:highlight>
              </a:rPr>
              <a:t>CRBP  </a:t>
            </a:r>
            <a:endParaRPr sz="1000" dirty="0">
              <a:highlight>
                <a:schemeClr val="lt1"/>
              </a:highligh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38"/>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Can we do better? </a:t>
            </a:r>
            <a:endParaRPr/>
          </a:p>
        </p:txBody>
      </p:sp>
      <p:sp>
        <p:nvSpPr>
          <p:cNvPr id="338" name="Google Shape;338;p38"/>
          <p:cNvSpPr txBox="1">
            <a:spLocks noGrp="1"/>
          </p:cNvSpPr>
          <p:nvPr>
            <p:ph type="body" idx="1"/>
          </p:nvPr>
        </p:nvSpPr>
        <p:spPr>
          <a:xfrm>
            <a:off x="311700" y="1124400"/>
            <a:ext cx="8520600" cy="34164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Problem: distributions too sensitive to short observed record </a:t>
            </a:r>
            <a:endParaRPr dirty="0"/>
          </a:p>
          <a:p>
            <a:pPr lvl="0" algn="l" rtl="0">
              <a:spcBef>
                <a:spcPts val="0"/>
              </a:spcBef>
              <a:spcAft>
                <a:spcPts val="0"/>
              </a:spcAft>
              <a:buSzPts val="1800"/>
              <a:buFont typeface="Arial" panose="020B0604020202020204" pitchFamily="34" charset="0"/>
              <a:buChar char="•"/>
            </a:pPr>
            <a:r>
              <a:rPr lang="en-GB" dirty="0"/>
              <a:t>Solution: </a:t>
            </a:r>
            <a:endParaRPr dirty="0"/>
          </a:p>
          <a:p>
            <a:pPr lvl="1" algn="l" rtl="0">
              <a:spcBef>
                <a:spcPts val="0"/>
              </a:spcBef>
              <a:spcAft>
                <a:spcPts val="0"/>
              </a:spcAft>
              <a:buSzPts val="1400"/>
              <a:buFont typeface="Arial" panose="020B0604020202020204" pitchFamily="34" charset="0"/>
              <a:buChar char="•"/>
            </a:pPr>
            <a:r>
              <a:rPr lang="en-GB" dirty="0"/>
              <a:t>Find more observations → SEAS5 re-forecasts</a:t>
            </a:r>
            <a:r>
              <a:rPr lang="en-GB" sz="1100" dirty="0"/>
              <a:t> (Johnson et al. 2019)</a:t>
            </a:r>
            <a:endParaRPr sz="1100" dirty="0"/>
          </a:p>
          <a:p>
            <a:pPr lvl="1" algn="l" rtl="0">
              <a:spcBef>
                <a:spcPts val="0"/>
              </a:spcBef>
              <a:spcAft>
                <a:spcPts val="0"/>
              </a:spcAft>
              <a:buSzPts val="1400"/>
              <a:buFont typeface="Arial" panose="020B0604020202020204" pitchFamily="34" charset="0"/>
              <a:buChar char="•"/>
            </a:pPr>
            <a:r>
              <a:rPr lang="en-GB" b="1" dirty="0"/>
              <a:t>Remove natural variability statistically: Fischer et al. (in prep) </a:t>
            </a:r>
            <a:endParaRPr sz="1100"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pic>
        <p:nvPicPr>
          <p:cNvPr id="343" name="Google Shape;343;p39"/>
          <p:cNvPicPr preferRelativeResize="0"/>
          <p:nvPr/>
        </p:nvPicPr>
        <p:blipFill>
          <a:blip r:embed="rId3">
            <a:alphaModFix/>
          </a:blip>
          <a:stretch>
            <a:fillRect/>
          </a:stretch>
        </p:blipFill>
        <p:spPr>
          <a:xfrm>
            <a:off x="4937275" y="1549339"/>
            <a:ext cx="4206725" cy="3380000"/>
          </a:xfrm>
          <a:prstGeom prst="rect">
            <a:avLst/>
          </a:prstGeom>
          <a:noFill/>
          <a:ln>
            <a:noFill/>
          </a:ln>
        </p:spPr>
      </p:pic>
      <p:sp>
        <p:nvSpPr>
          <p:cNvPr id="344" name="Google Shape;344;p39"/>
          <p:cNvSpPr txBox="1"/>
          <p:nvPr/>
        </p:nvSpPr>
        <p:spPr>
          <a:xfrm>
            <a:off x="2702182" y="937201"/>
            <a:ext cx="18816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1"/>
                </a:solidFill>
                <a:latin typeface="Cambria"/>
                <a:ea typeface="Cambria"/>
                <a:cs typeface="Cambria"/>
                <a:sym typeface="Cambria"/>
              </a:rPr>
              <a:t>GEV based</a:t>
            </a:r>
            <a:endParaRPr sz="1800"/>
          </a:p>
        </p:txBody>
      </p:sp>
      <p:sp>
        <p:nvSpPr>
          <p:cNvPr id="345" name="Google Shape;345;p39"/>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Comparison across methods - Tx5d</a:t>
            </a:r>
            <a:endParaRPr/>
          </a:p>
        </p:txBody>
      </p:sp>
      <p:sp>
        <p:nvSpPr>
          <p:cNvPr id="346" name="Google Shape;346;p39"/>
          <p:cNvSpPr txBox="1"/>
          <p:nvPr/>
        </p:nvSpPr>
        <p:spPr>
          <a:xfrm>
            <a:off x="4937263" y="919737"/>
            <a:ext cx="5061900" cy="69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1"/>
                </a:solidFill>
                <a:latin typeface="Cambria"/>
                <a:ea typeface="Cambria"/>
                <a:cs typeface="Cambria"/>
                <a:sym typeface="Cambria"/>
              </a:rPr>
              <a:t>Forced-response + constant variability</a:t>
            </a:r>
            <a:endParaRPr sz="1800">
              <a:solidFill>
                <a:schemeClr val="dk1"/>
              </a:solidFill>
              <a:latin typeface="Cambria"/>
              <a:ea typeface="Cambria"/>
              <a:cs typeface="Cambria"/>
              <a:sym typeface="Cambria"/>
            </a:endParaRPr>
          </a:p>
          <a:p>
            <a:pPr marL="0" lvl="0" indent="0" algn="l" rtl="0">
              <a:spcBef>
                <a:spcPts val="0"/>
              </a:spcBef>
              <a:spcAft>
                <a:spcPts val="0"/>
              </a:spcAft>
              <a:buNone/>
            </a:pPr>
            <a:r>
              <a:rPr lang="en-GB" sz="1500">
                <a:solidFill>
                  <a:schemeClr val="dk1"/>
                </a:solidFill>
                <a:latin typeface="Cambria"/>
                <a:ea typeface="Cambria"/>
                <a:cs typeface="Cambria"/>
                <a:sym typeface="Cambria"/>
              </a:rPr>
              <a:t>(Fischer et al. (in prep))</a:t>
            </a:r>
            <a:endParaRPr sz="1500"/>
          </a:p>
        </p:txBody>
      </p:sp>
      <p:sp>
        <p:nvSpPr>
          <p:cNvPr id="347" name="Google Shape;347;p39"/>
          <p:cNvSpPr txBox="1">
            <a:spLocks noGrp="1"/>
          </p:cNvSpPr>
          <p:nvPr>
            <p:ph type="body" idx="1"/>
          </p:nvPr>
        </p:nvSpPr>
        <p:spPr>
          <a:xfrm>
            <a:off x="311700" y="850587"/>
            <a:ext cx="2589600" cy="36585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Overall good agreement</a:t>
            </a:r>
            <a:endParaRPr dirty="0"/>
          </a:p>
          <a:p>
            <a:pPr lvl="0" algn="l" rtl="0">
              <a:spcBef>
                <a:spcPts val="0"/>
              </a:spcBef>
              <a:spcAft>
                <a:spcPts val="0"/>
              </a:spcAft>
              <a:buSzPts val="1800"/>
              <a:buFont typeface="Arial" panose="020B0604020202020204" pitchFamily="34" charset="0"/>
              <a:buChar char="•"/>
            </a:pPr>
            <a:r>
              <a:rPr lang="en-GB" dirty="0"/>
              <a:t>Key areas need more research</a:t>
            </a:r>
            <a:endParaRPr dirty="0"/>
          </a:p>
        </p:txBody>
      </p:sp>
      <p:grpSp>
        <p:nvGrpSpPr>
          <p:cNvPr id="348" name="Google Shape;348;p39"/>
          <p:cNvGrpSpPr/>
          <p:nvPr/>
        </p:nvGrpSpPr>
        <p:grpSpPr>
          <a:xfrm>
            <a:off x="2571424" y="1358300"/>
            <a:ext cx="2143124" cy="3619162"/>
            <a:chOff x="2571424" y="1358300"/>
            <a:chExt cx="2143124" cy="3619162"/>
          </a:xfrm>
        </p:grpSpPr>
        <p:pic>
          <p:nvPicPr>
            <p:cNvPr id="349" name="Google Shape;349;p39" title="tx5d_RBP_ERA5_025deg_2024_POOLED_MUONLY_contours.png"/>
            <p:cNvPicPr preferRelativeResize="0"/>
            <p:nvPr/>
          </p:nvPicPr>
          <p:blipFill rotWithShape="1">
            <a:blip r:embed="rId4">
              <a:alphaModFix/>
            </a:blip>
            <a:srcRect l="6637" t="8932" r="61115" b="58232"/>
            <a:stretch/>
          </p:blipFill>
          <p:spPr>
            <a:xfrm>
              <a:off x="2571424" y="1549350"/>
              <a:ext cx="2143124" cy="1255200"/>
            </a:xfrm>
            <a:prstGeom prst="rect">
              <a:avLst/>
            </a:prstGeom>
            <a:noFill/>
            <a:ln>
              <a:noFill/>
            </a:ln>
          </p:spPr>
        </p:pic>
        <p:pic>
          <p:nvPicPr>
            <p:cNvPr id="350" name="Google Shape;350;p39"/>
            <p:cNvPicPr preferRelativeResize="0"/>
            <p:nvPr/>
          </p:nvPicPr>
          <p:blipFill rotWithShape="1">
            <a:blip r:embed="rId5">
              <a:alphaModFix/>
            </a:blip>
            <a:srcRect l="53815" r="14556"/>
            <a:stretch/>
          </p:blipFill>
          <p:spPr>
            <a:xfrm>
              <a:off x="2611718" y="2804537"/>
              <a:ext cx="2102827" cy="1255200"/>
            </a:xfrm>
            <a:prstGeom prst="rect">
              <a:avLst/>
            </a:prstGeom>
            <a:noFill/>
            <a:ln>
              <a:noFill/>
            </a:ln>
          </p:spPr>
        </p:pic>
        <p:pic>
          <p:nvPicPr>
            <p:cNvPr id="351" name="Google Shape;351;p39" title="tx5d_RBP_ERA5_025deg_2024_POOLED_MUONLY_contours.png"/>
            <p:cNvPicPr preferRelativeResize="0"/>
            <p:nvPr/>
          </p:nvPicPr>
          <p:blipFill rotWithShape="1">
            <a:blip r:embed="rId4">
              <a:alphaModFix/>
            </a:blip>
            <a:srcRect l="40997" t="16159" r="49719" b="58233"/>
            <a:stretch/>
          </p:blipFill>
          <p:spPr>
            <a:xfrm>
              <a:off x="3354638" y="3998562"/>
              <a:ext cx="617001" cy="978900"/>
            </a:xfrm>
            <a:prstGeom prst="rect">
              <a:avLst/>
            </a:prstGeom>
            <a:noFill/>
            <a:ln>
              <a:noFill/>
            </a:ln>
          </p:spPr>
        </p:pic>
        <p:sp>
          <p:nvSpPr>
            <p:cNvPr id="352" name="Google Shape;352;p39"/>
            <p:cNvSpPr txBox="1"/>
            <p:nvPr/>
          </p:nvSpPr>
          <p:spPr>
            <a:xfrm>
              <a:off x="2918388" y="1358300"/>
              <a:ext cx="1489500" cy="292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700">
                  <a:solidFill>
                    <a:schemeClr val="dk1"/>
                  </a:solidFill>
                </a:rPr>
                <a:t>ERA5-only GEVs</a:t>
              </a:r>
              <a:endParaRPr sz="60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0"/>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dirty="0"/>
              <a:t>Final notes – preparing for the unexpected</a:t>
            </a:r>
            <a:endParaRPr dirty="0"/>
          </a:p>
        </p:txBody>
      </p:sp>
      <p:sp>
        <p:nvSpPr>
          <p:cNvPr id="358" name="Google Shape;358;p4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Conditional RBP: specific, near-term indication of “worst-ever” event likelihood</a:t>
            </a:r>
            <a:endParaRPr dirty="0"/>
          </a:p>
          <a:p>
            <a:pPr lvl="0" algn="l" rtl="0">
              <a:spcBef>
                <a:spcPts val="0"/>
              </a:spcBef>
              <a:spcAft>
                <a:spcPts val="0"/>
              </a:spcAft>
              <a:buSzPts val="1800"/>
              <a:buFont typeface="Arial" panose="020B0604020202020204" pitchFamily="34" charset="0"/>
              <a:buChar char="•"/>
            </a:pPr>
            <a:r>
              <a:rPr lang="en-GB" dirty="0"/>
              <a:t>Pinpoint priorities for risk assessment and management  </a:t>
            </a:r>
            <a:endParaRPr dirty="0"/>
          </a:p>
          <a:p>
            <a:pPr lvl="0" algn="l" rtl="0">
              <a:spcBef>
                <a:spcPts val="0"/>
              </a:spcBef>
              <a:spcAft>
                <a:spcPts val="0"/>
              </a:spcAft>
              <a:buSzPts val="1800"/>
              <a:buFont typeface="Arial" panose="020B0604020202020204" pitchFamily="34" charset="0"/>
              <a:buChar char="•"/>
            </a:pPr>
            <a:r>
              <a:rPr lang="en-GB" dirty="0"/>
              <a:t>“Record forecast skill” is high, but sensitive to small sample*</a:t>
            </a:r>
            <a:endParaRPr dirty="0"/>
          </a:p>
          <a:p>
            <a:pPr lvl="0" algn="l" rtl="0">
              <a:spcBef>
                <a:spcPts val="0"/>
              </a:spcBef>
              <a:spcAft>
                <a:spcPts val="0"/>
              </a:spcAft>
              <a:buSzPts val="1800"/>
              <a:buFont typeface="Arial" panose="020B0604020202020204" pitchFamily="34" charset="0"/>
              <a:buChar char="•"/>
            </a:pPr>
            <a:r>
              <a:rPr lang="en-GB" dirty="0"/>
              <a:t>True distribution estimation is main caveat </a:t>
            </a:r>
            <a:endParaRPr dirty="0"/>
          </a:p>
          <a:p>
            <a:pPr lvl="1" algn="l" rtl="0">
              <a:spcBef>
                <a:spcPts val="0"/>
              </a:spcBef>
              <a:spcAft>
                <a:spcPts val="0"/>
              </a:spcAft>
              <a:buSzPts val="1400"/>
              <a:buFont typeface="Arial" panose="020B0604020202020204" pitchFamily="34" charset="0"/>
              <a:buChar char="•"/>
            </a:pPr>
            <a:r>
              <a:rPr lang="en-GB" dirty="0"/>
              <a:t>Re-forecasts: theoretically the solution, but biases seem large </a:t>
            </a:r>
            <a:endParaRPr dirty="0"/>
          </a:p>
          <a:p>
            <a:pPr lvl="1" algn="l" rtl="0">
              <a:spcBef>
                <a:spcPts val="0"/>
              </a:spcBef>
              <a:spcAft>
                <a:spcPts val="0"/>
              </a:spcAft>
              <a:buSzPts val="1400"/>
              <a:buFont typeface="Arial" panose="020B0604020202020204" pitchFamily="34" charset="0"/>
              <a:buChar char="•"/>
            </a:pPr>
            <a:r>
              <a:rPr lang="en-GB" dirty="0"/>
              <a:t>Statistical magic </a:t>
            </a:r>
            <a:endParaRPr dirty="0"/>
          </a:p>
          <a:p>
            <a:pPr marL="0" lvl="0" indent="0" algn="l" rtl="0">
              <a:spcBef>
                <a:spcPts val="1200"/>
              </a:spcBef>
              <a:spcAft>
                <a:spcPts val="0"/>
              </a:spcAft>
              <a:buNone/>
            </a:pPr>
            <a:r>
              <a:rPr lang="en-GB" dirty="0"/>
              <a:t>→ Many important open questions! </a:t>
            </a:r>
            <a:endParaRPr dirty="0"/>
          </a:p>
          <a:p>
            <a:pPr marL="285750" lvl="0" indent="-285750" algn="l" rtl="0">
              <a:spcBef>
                <a:spcPts val="1200"/>
              </a:spcBef>
              <a:spcAft>
                <a:spcPts val="1200"/>
              </a:spcAft>
              <a:buFont typeface="Arial" panose="020B0604020202020204" pitchFamily="34" charset="0"/>
              <a:buChar char="•"/>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363" name="Google Shape;363;p41"/>
          <p:cNvPicPr preferRelativeResize="0"/>
          <p:nvPr/>
        </p:nvPicPr>
        <p:blipFill rotWithShape="1">
          <a:blip r:embed="rId3">
            <a:alphaModFix amt="45000"/>
          </a:blip>
          <a:srcRect l="19497" r="1119"/>
          <a:stretch/>
        </p:blipFill>
        <p:spPr>
          <a:xfrm>
            <a:off x="-36155" y="-109039"/>
            <a:ext cx="9144000" cy="5823120"/>
          </a:xfrm>
          <a:prstGeom prst="rect">
            <a:avLst/>
          </a:prstGeom>
          <a:noFill/>
          <a:ln>
            <a:noFill/>
          </a:ln>
        </p:spPr>
      </p:pic>
      <p:sp>
        <p:nvSpPr>
          <p:cNvPr id="364" name="Google Shape;364;p41"/>
          <p:cNvSpPr txBox="1"/>
          <p:nvPr/>
        </p:nvSpPr>
        <p:spPr>
          <a:xfrm>
            <a:off x="397875" y="92800"/>
            <a:ext cx="7152300" cy="651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500" b="1" dirty="0">
                <a:solidFill>
                  <a:schemeClr val="tx1"/>
                </a:solidFill>
                <a:latin typeface="Cambria"/>
                <a:ea typeface="Cambria"/>
                <a:cs typeface="Cambria"/>
                <a:sym typeface="Cambria"/>
              </a:rPr>
              <a:t>Iris de Vries</a:t>
            </a:r>
            <a:r>
              <a:rPr lang="en-GB" sz="1500" dirty="0">
                <a:solidFill>
                  <a:schemeClr val="tx1"/>
                </a:solidFill>
                <a:latin typeface="Cambria"/>
                <a:ea typeface="Cambria"/>
                <a:cs typeface="Cambria"/>
                <a:sym typeface="Cambria"/>
              </a:rPr>
              <a:t> </a:t>
            </a:r>
            <a:r>
              <a:rPr lang="en-GB" sz="1500" u="sng" dirty="0">
                <a:solidFill>
                  <a:schemeClr val="tx1"/>
                </a:solidFill>
                <a:latin typeface="Cambria"/>
                <a:ea typeface="Cambria"/>
                <a:cs typeface="Cambria"/>
                <a:sym typeface="Cambria"/>
                <a:hlinkClick r:id="rId4">
                  <a:extLst>
                    <a:ext uri="{A12FA001-AC4F-418D-AE19-62706E023703}">
                      <ahyp:hlinkClr xmlns:ahyp="http://schemas.microsoft.com/office/drawing/2018/hyperlinkcolor" val="tx"/>
                    </a:ext>
                  </a:extLst>
                </a:hlinkClick>
              </a:rPr>
              <a:t>iris.de-vries@uni-graz.at</a:t>
            </a:r>
            <a:r>
              <a:rPr lang="en-GB" sz="1500" dirty="0">
                <a:solidFill>
                  <a:schemeClr val="tx1"/>
                </a:solidFill>
                <a:latin typeface="Cambria"/>
                <a:ea typeface="Cambria"/>
                <a:cs typeface="Cambria"/>
                <a:sym typeface="Cambria"/>
              </a:rPr>
              <a:t> [Uni Graz], </a:t>
            </a:r>
            <a:r>
              <a:rPr lang="en-GB" sz="1500" dirty="0">
                <a:solidFill>
                  <a:schemeClr val="dk2"/>
                </a:solidFill>
                <a:latin typeface="Cambria"/>
                <a:ea typeface="Cambria"/>
                <a:cs typeface="Cambria"/>
                <a:sym typeface="Cambria"/>
              </a:rPr>
              <a:t>Erich</a:t>
            </a:r>
            <a:r>
              <a:rPr lang="en-GB" sz="1500" b="1" dirty="0">
                <a:solidFill>
                  <a:schemeClr val="dk2"/>
                </a:solidFill>
                <a:latin typeface="Cambria"/>
                <a:ea typeface="Cambria"/>
                <a:cs typeface="Cambria"/>
                <a:sym typeface="Cambria"/>
              </a:rPr>
              <a:t> </a:t>
            </a:r>
            <a:r>
              <a:rPr lang="en-GB" sz="1500" dirty="0">
                <a:solidFill>
                  <a:schemeClr val="dk2"/>
                </a:solidFill>
                <a:latin typeface="Cambria"/>
                <a:ea typeface="Cambria"/>
                <a:cs typeface="Cambria"/>
                <a:sym typeface="Cambria"/>
              </a:rPr>
              <a:t>Fischer [ETH Zürich], Luke Harrington [Uni Waikato], Raphaël Huser [KAUST], Sebastian Sippel [Uni Leipzig]</a:t>
            </a:r>
            <a:endParaRPr sz="1500" dirty="0">
              <a:solidFill>
                <a:srgbClr val="999999"/>
              </a:solidFill>
              <a:latin typeface="Cambria"/>
              <a:ea typeface="Cambria"/>
              <a:cs typeface="Cambria"/>
              <a:sym typeface="Cambria"/>
            </a:endParaRPr>
          </a:p>
        </p:txBody>
      </p:sp>
      <p:sp>
        <p:nvSpPr>
          <p:cNvPr id="365" name="Google Shape;365;p4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Conditional RBP: specific, near-term indication of “worst-ever” event likelihood</a:t>
            </a:r>
            <a:endParaRPr dirty="0"/>
          </a:p>
          <a:p>
            <a:pPr lvl="0" algn="l" rtl="0">
              <a:spcBef>
                <a:spcPts val="0"/>
              </a:spcBef>
              <a:spcAft>
                <a:spcPts val="0"/>
              </a:spcAft>
              <a:buSzPts val="1800"/>
              <a:buFont typeface="Arial" panose="020B0604020202020204" pitchFamily="34" charset="0"/>
              <a:buChar char="•"/>
            </a:pPr>
            <a:r>
              <a:rPr lang="en-GB" dirty="0"/>
              <a:t>Pinpoint priorities for risk assessment and management  </a:t>
            </a:r>
            <a:endParaRPr dirty="0"/>
          </a:p>
          <a:p>
            <a:pPr lvl="0" algn="l" rtl="0">
              <a:spcBef>
                <a:spcPts val="0"/>
              </a:spcBef>
              <a:spcAft>
                <a:spcPts val="0"/>
              </a:spcAft>
              <a:buSzPts val="1800"/>
              <a:buFont typeface="Arial" panose="020B0604020202020204" pitchFamily="34" charset="0"/>
              <a:buChar char="•"/>
            </a:pPr>
            <a:r>
              <a:rPr lang="en-GB" dirty="0"/>
              <a:t>“Record forecast skill” is high, but sensitive to small sample*</a:t>
            </a:r>
            <a:endParaRPr dirty="0"/>
          </a:p>
          <a:p>
            <a:pPr lvl="0" algn="l" rtl="0">
              <a:spcBef>
                <a:spcPts val="0"/>
              </a:spcBef>
              <a:spcAft>
                <a:spcPts val="0"/>
              </a:spcAft>
              <a:buSzPts val="1800"/>
              <a:buFont typeface="Arial" panose="020B0604020202020204" pitchFamily="34" charset="0"/>
              <a:buChar char="•"/>
            </a:pPr>
            <a:r>
              <a:rPr lang="en-GB" dirty="0"/>
              <a:t>True distribution estimation is main caveat </a:t>
            </a:r>
            <a:endParaRPr dirty="0"/>
          </a:p>
          <a:p>
            <a:pPr lvl="1" algn="l" rtl="0">
              <a:spcBef>
                <a:spcPts val="0"/>
              </a:spcBef>
              <a:spcAft>
                <a:spcPts val="0"/>
              </a:spcAft>
              <a:buSzPts val="1400"/>
              <a:buFont typeface="Arial" panose="020B0604020202020204" pitchFamily="34" charset="0"/>
              <a:buChar char="•"/>
            </a:pPr>
            <a:r>
              <a:rPr lang="en-GB" dirty="0"/>
              <a:t>Re-forecasts: theoretically the solution, but biases seem large </a:t>
            </a:r>
            <a:endParaRPr dirty="0"/>
          </a:p>
          <a:p>
            <a:pPr lvl="1" algn="l" rtl="0">
              <a:spcBef>
                <a:spcPts val="0"/>
              </a:spcBef>
              <a:spcAft>
                <a:spcPts val="0"/>
              </a:spcAft>
              <a:buSzPts val="1400"/>
              <a:buFont typeface="Arial" panose="020B0604020202020204" pitchFamily="34" charset="0"/>
              <a:buChar char="•"/>
            </a:pPr>
            <a:r>
              <a:rPr lang="en-GB" dirty="0"/>
              <a:t>Statistical magic </a:t>
            </a:r>
            <a:endParaRPr dirty="0"/>
          </a:p>
          <a:p>
            <a:pPr marL="0" lvl="0" indent="0" algn="l" rtl="0">
              <a:spcBef>
                <a:spcPts val="1200"/>
              </a:spcBef>
              <a:spcAft>
                <a:spcPts val="0"/>
              </a:spcAft>
              <a:buNone/>
            </a:pPr>
            <a:r>
              <a:rPr lang="en-GB" dirty="0"/>
              <a:t>→ Many important open questions! </a:t>
            </a:r>
            <a:endParaRPr dirty="0"/>
          </a:p>
          <a:p>
            <a:pPr marL="285750" lvl="0" indent="-285750" algn="l" rtl="0">
              <a:spcBef>
                <a:spcPts val="1200"/>
              </a:spcBef>
              <a:spcAft>
                <a:spcPts val="0"/>
              </a:spcAft>
              <a:buFont typeface="Arial" panose="020B0604020202020204" pitchFamily="34" charset="0"/>
              <a:buChar char="•"/>
            </a:pPr>
            <a:endParaRPr dirty="0"/>
          </a:p>
          <a:p>
            <a:pPr marL="285750" lvl="0" indent="-285750" algn="l" rtl="0">
              <a:spcBef>
                <a:spcPts val="1200"/>
              </a:spcBef>
              <a:spcAft>
                <a:spcPts val="1200"/>
              </a:spcAft>
              <a:buFont typeface="Arial" panose="020B0604020202020204" pitchFamily="34" charset="0"/>
              <a:buChar char="•"/>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2"/>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371" name="Google Shape;371;p4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43"/>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Forecast skill – ERA5</a:t>
            </a:r>
            <a:endParaRPr/>
          </a:p>
        </p:txBody>
      </p:sp>
      <p:pic>
        <p:nvPicPr>
          <p:cNvPr id="377" name="Google Shape;377;p43"/>
          <p:cNvPicPr preferRelativeResize="0"/>
          <p:nvPr/>
        </p:nvPicPr>
        <p:blipFill rotWithShape="1">
          <a:blip r:embed="rId3">
            <a:alphaModFix/>
          </a:blip>
          <a:srcRect l="50027" t="50125"/>
          <a:stretch/>
        </p:blipFill>
        <p:spPr>
          <a:xfrm>
            <a:off x="413277" y="2377625"/>
            <a:ext cx="3477002" cy="2565401"/>
          </a:xfrm>
          <a:prstGeom prst="rect">
            <a:avLst/>
          </a:prstGeom>
          <a:noFill/>
          <a:ln>
            <a:noFill/>
          </a:ln>
        </p:spPr>
      </p:pic>
      <p:pic>
        <p:nvPicPr>
          <p:cNvPr id="378" name="Google Shape;378;p43"/>
          <p:cNvPicPr preferRelativeResize="0"/>
          <p:nvPr/>
        </p:nvPicPr>
        <p:blipFill rotWithShape="1">
          <a:blip r:embed="rId4">
            <a:alphaModFix/>
          </a:blip>
          <a:srcRect l="50027" t="50125"/>
          <a:stretch/>
        </p:blipFill>
        <p:spPr>
          <a:xfrm>
            <a:off x="4648202" y="2377625"/>
            <a:ext cx="3477002" cy="2565401"/>
          </a:xfrm>
          <a:prstGeom prst="rect">
            <a:avLst/>
          </a:prstGeom>
          <a:noFill/>
          <a:ln>
            <a:noFill/>
          </a:ln>
        </p:spPr>
      </p:pic>
      <p:pic>
        <p:nvPicPr>
          <p:cNvPr id="379" name="Google Shape;379;p43"/>
          <p:cNvPicPr preferRelativeResize="0"/>
          <p:nvPr/>
        </p:nvPicPr>
        <p:blipFill rotWithShape="1">
          <a:blip r:embed="rId4">
            <a:alphaModFix/>
          </a:blip>
          <a:srcRect l="8113" t="47482" r="84095" b="27757"/>
          <a:stretch/>
        </p:blipFill>
        <p:spPr>
          <a:xfrm>
            <a:off x="8533800" y="2321275"/>
            <a:ext cx="542126" cy="1273626"/>
          </a:xfrm>
          <a:prstGeom prst="rect">
            <a:avLst/>
          </a:prstGeom>
          <a:noFill/>
          <a:ln>
            <a:noFill/>
          </a:ln>
        </p:spPr>
      </p:pic>
      <p:sp>
        <p:nvSpPr>
          <p:cNvPr id="380" name="Google Shape;380;p43"/>
          <p:cNvSpPr txBox="1"/>
          <p:nvPr/>
        </p:nvSpPr>
        <p:spPr>
          <a:xfrm>
            <a:off x="311700" y="2321274"/>
            <a:ext cx="3927900" cy="26781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381" name="Google Shape;381;p43"/>
          <p:cNvSpPr txBox="1"/>
          <p:nvPr/>
        </p:nvSpPr>
        <p:spPr>
          <a:xfrm>
            <a:off x="4568400" y="2321274"/>
            <a:ext cx="3927900" cy="2678100"/>
          </a:xfrm>
          <a:prstGeom prst="rect">
            <a:avLst/>
          </a:prstGeom>
          <a:noFill/>
          <a:ln w="38100" cap="flat" cmpd="sng">
            <a:solidFill>
              <a:srgbClr val="45818E"/>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382" name="Google Shape;382;p43"/>
          <p:cNvSpPr txBox="1">
            <a:spLocks noGrp="1"/>
          </p:cNvSpPr>
          <p:nvPr>
            <p:ph type="body" idx="1"/>
          </p:nvPr>
        </p:nvSpPr>
        <p:spPr>
          <a:xfrm>
            <a:off x="311700" y="872842"/>
            <a:ext cx="8520600" cy="34164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Char char="●"/>
            </a:pPr>
            <a:r>
              <a:rPr lang="en-GB" sz="1600"/>
              <a:t>ERA5 conditional record prediction matches true record breaking rate</a:t>
            </a:r>
            <a:endParaRPr sz="1600"/>
          </a:p>
          <a:p>
            <a:pPr marL="457200" lvl="0" indent="-330200" algn="l" rtl="0">
              <a:spcBef>
                <a:spcPts val="0"/>
              </a:spcBef>
              <a:spcAft>
                <a:spcPts val="0"/>
              </a:spcAft>
              <a:buSzPts val="1600"/>
              <a:buChar char="●"/>
            </a:pPr>
            <a:r>
              <a:rPr lang="en-GB" sz="1600"/>
              <a:t>Marginal record prediction non-specific</a:t>
            </a:r>
            <a:endParaRPr sz="1600"/>
          </a:p>
          <a:p>
            <a:pPr marL="457200" lvl="0" indent="-330200" algn="l" rtl="0">
              <a:spcBef>
                <a:spcPts val="0"/>
              </a:spcBef>
              <a:spcAft>
                <a:spcPts val="0"/>
              </a:spcAft>
              <a:buSzPts val="1600"/>
              <a:buChar char="●"/>
            </a:pPr>
            <a:r>
              <a:rPr lang="en-GB" sz="1600"/>
              <a:t>GEV-biases largest for Rx1d – sensitive tails </a:t>
            </a:r>
            <a:endParaRPr sz="1600"/>
          </a:p>
          <a:p>
            <a:pPr marL="457200" lvl="0" indent="-330200" algn="l" rtl="0">
              <a:spcBef>
                <a:spcPts val="0"/>
              </a:spcBef>
              <a:spcAft>
                <a:spcPts val="0"/>
              </a:spcAft>
              <a:buSzPts val="1600"/>
              <a:buChar char="●"/>
            </a:pPr>
            <a:r>
              <a:rPr lang="en-GB" sz="1600"/>
              <a:t>2005 &amp; 2010 Tx5d stand out → distinct events</a:t>
            </a:r>
            <a:endParaRPr sz="1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p44"/>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Forecast skill – model verification </a:t>
            </a:r>
            <a:endParaRPr/>
          </a:p>
        </p:txBody>
      </p:sp>
      <p:pic>
        <p:nvPicPr>
          <p:cNvPr id="388" name="Google Shape;388;p44"/>
          <p:cNvPicPr preferRelativeResize="0"/>
          <p:nvPr/>
        </p:nvPicPr>
        <p:blipFill rotWithShape="1">
          <a:blip r:embed="rId3">
            <a:alphaModFix/>
          </a:blip>
          <a:srcRect l="50000"/>
          <a:stretch/>
        </p:blipFill>
        <p:spPr>
          <a:xfrm>
            <a:off x="464313" y="2321275"/>
            <a:ext cx="3622671" cy="2678099"/>
          </a:xfrm>
          <a:prstGeom prst="rect">
            <a:avLst/>
          </a:prstGeom>
          <a:noFill/>
          <a:ln>
            <a:noFill/>
          </a:ln>
        </p:spPr>
      </p:pic>
      <p:pic>
        <p:nvPicPr>
          <p:cNvPr id="389" name="Google Shape;389;p44"/>
          <p:cNvPicPr preferRelativeResize="0"/>
          <p:nvPr/>
        </p:nvPicPr>
        <p:blipFill rotWithShape="1">
          <a:blip r:embed="rId4">
            <a:alphaModFix/>
          </a:blip>
          <a:srcRect l="50000"/>
          <a:stretch/>
        </p:blipFill>
        <p:spPr>
          <a:xfrm>
            <a:off x="4724625" y="2321287"/>
            <a:ext cx="3622651" cy="2678082"/>
          </a:xfrm>
          <a:prstGeom prst="rect">
            <a:avLst/>
          </a:prstGeom>
          <a:noFill/>
          <a:ln>
            <a:noFill/>
          </a:ln>
        </p:spPr>
      </p:pic>
      <p:sp>
        <p:nvSpPr>
          <p:cNvPr id="390" name="Google Shape;390;p44"/>
          <p:cNvSpPr txBox="1"/>
          <p:nvPr/>
        </p:nvSpPr>
        <p:spPr>
          <a:xfrm>
            <a:off x="311700" y="2321274"/>
            <a:ext cx="3927900" cy="26781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391" name="Google Shape;391;p44"/>
          <p:cNvSpPr txBox="1"/>
          <p:nvPr/>
        </p:nvSpPr>
        <p:spPr>
          <a:xfrm>
            <a:off x="4572000" y="2321274"/>
            <a:ext cx="3927900" cy="2678100"/>
          </a:xfrm>
          <a:prstGeom prst="rect">
            <a:avLst/>
          </a:prstGeom>
          <a:noFill/>
          <a:ln w="38100" cap="flat" cmpd="sng">
            <a:solidFill>
              <a:srgbClr val="45818E"/>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pic>
        <p:nvPicPr>
          <p:cNvPr id="392" name="Google Shape;392;p44"/>
          <p:cNvPicPr preferRelativeResize="0"/>
          <p:nvPr/>
        </p:nvPicPr>
        <p:blipFill rotWithShape="1">
          <a:blip r:embed="rId5">
            <a:alphaModFix/>
          </a:blip>
          <a:srcRect l="8113" t="47482" r="84095" b="27757"/>
          <a:stretch/>
        </p:blipFill>
        <p:spPr>
          <a:xfrm>
            <a:off x="8533800" y="2321275"/>
            <a:ext cx="542126" cy="1273626"/>
          </a:xfrm>
          <a:prstGeom prst="rect">
            <a:avLst/>
          </a:prstGeom>
          <a:noFill/>
          <a:ln>
            <a:noFill/>
          </a:ln>
        </p:spPr>
      </p:pic>
      <p:sp>
        <p:nvSpPr>
          <p:cNvPr id="393" name="Google Shape;393;p44"/>
          <p:cNvSpPr txBox="1">
            <a:spLocks noGrp="1"/>
          </p:cNvSpPr>
          <p:nvPr>
            <p:ph type="body" idx="1"/>
          </p:nvPr>
        </p:nvSpPr>
        <p:spPr>
          <a:xfrm>
            <a:off x="311700" y="1012658"/>
            <a:ext cx="85206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en-GB"/>
              <a:t>Model verification CanESM5 50 member ensemble – “true” GEVs</a:t>
            </a:r>
            <a:endParaRPr/>
          </a:p>
          <a:p>
            <a:pPr marL="457200" lvl="0" indent="-342900" algn="l" rtl="0">
              <a:spcBef>
                <a:spcPts val="0"/>
              </a:spcBef>
              <a:spcAft>
                <a:spcPts val="0"/>
              </a:spcAft>
              <a:buSzPts val="1800"/>
              <a:buChar char="●"/>
            </a:pPr>
            <a:r>
              <a:rPr lang="en-GB"/>
              <a:t>Tighter agreement and lower record ratios</a:t>
            </a:r>
            <a:endParaRPr/>
          </a:p>
          <a:p>
            <a:pPr marL="457200" lvl="0" indent="-342900" algn="l" rtl="0">
              <a:spcBef>
                <a:spcPts val="0"/>
              </a:spcBef>
              <a:spcAft>
                <a:spcPts val="0"/>
              </a:spcAft>
              <a:buSzPts val="1800"/>
              <a:buChar char="●"/>
            </a:pPr>
            <a:r>
              <a:rPr lang="en-GB"/>
              <a:t>Some remaining biases – likely GEV-related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45"/>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Record-breaking probabilities </a:t>
            </a:r>
            <a:endParaRPr/>
          </a:p>
        </p:txBody>
      </p:sp>
      <p:sp>
        <p:nvSpPr>
          <p:cNvPr id="399" name="Google Shape;399;p4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400" name="Google Shape;400;p45"/>
          <p:cNvSpPr txBox="1"/>
          <p:nvPr/>
        </p:nvSpPr>
        <p:spPr>
          <a:xfrm>
            <a:off x="96625" y="1670650"/>
            <a:ext cx="8889900" cy="3202200"/>
          </a:xfrm>
          <a:prstGeom prst="rect">
            <a:avLst/>
          </a:prstGeom>
          <a:noFill/>
          <a:ln>
            <a:noFill/>
          </a:ln>
        </p:spPr>
        <p:txBody>
          <a:bodyPr spcFirstLastPara="1" wrap="square" lIns="39825" tIns="39825" rIns="39825" bIns="39825" anchor="b" anchorCtr="0">
            <a:noAutofit/>
          </a:bodyPr>
          <a:lstStyle/>
          <a:p>
            <a:pPr marL="0" lvl="0" indent="0" algn="ctr" rtl="0">
              <a:spcBef>
                <a:spcPts val="0"/>
              </a:spcBef>
              <a:spcAft>
                <a:spcPts val="0"/>
              </a:spcAft>
              <a:buNone/>
            </a:pPr>
            <a:r>
              <a:rPr lang="en-GB" sz="1393">
                <a:solidFill>
                  <a:srgbClr val="595959"/>
                </a:solidFill>
                <a:latin typeface="Tahoma"/>
                <a:ea typeface="Tahoma"/>
                <a:cs typeface="Tahoma"/>
                <a:sym typeface="Tahoma"/>
              </a:rPr>
              <a:t>RBP = record-breaking probability </a:t>
            </a:r>
            <a:r>
              <a:rPr lang="en-GB" sz="1393" i="1">
                <a:solidFill>
                  <a:srgbClr val="595959"/>
                </a:solidFill>
                <a:latin typeface="Tahoma"/>
                <a:ea typeface="Tahoma"/>
                <a:cs typeface="Tahoma"/>
                <a:sym typeface="Tahoma"/>
              </a:rPr>
              <a:t>		t  </a:t>
            </a:r>
            <a:r>
              <a:rPr lang="en-GB" sz="1393">
                <a:solidFill>
                  <a:srgbClr val="595959"/>
                </a:solidFill>
                <a:latin typeface="Tahoma"/>
                <a:ea typeface="Tahoma"/>
                <a:cs typeface="Tahoma"/>
                <a:sym typeface="Tahoma"/>
              </a:rPr>
              <a:t>= timestep	</a:t>
            </a:r>
            <a:r>
              <a:rPr lang="en-GB" sz="1393" i="1">
                <a:solidFill>
                  <a:srgbClr val="595959"/>
                </a:solidFill>
                <a:latin typeface="Tahoma"/>
                <a:ea typeface="Tahoma"/>
                <a:cs typeface="Tahoma"/>
                <a:sym typeface="Tahoma"/>
              </a:rPr>
              <a:t>F(x) </a:t>
            </a:r>
            <a:r>
              <a:rPr lang="en-GB" sz="1393">
                <a:solidFill>
                  <a:srgbClr val="595959"/>
                </a:solidFill>
                <a:latin typeface="Tahoma"/>
                <a:ea typeface="Tahoma"/>
                <a:cs typeface="Tahoma"/>
                <a:sym typeface="Tahoma"/>
              </a:rPr>
              <a:t>= CDF		</a:t>
            </a:r>
            <a:r>
              <a:rPr lang="en-GB" sz="1393" i="1">
                <a:solidFill>
                  <a:srgbClr val="595959"/>
                </a:solidFill>
                <a:latin typeface="Tahoma"/>
                <a:ea typeface="Tahoma"/>
                <a:cs typeface="Tahoma"/>
                <a:sym typeface="Tahoma"/>
              </a:rPr>
              <a:t>f(x)</a:t>
            </a:r>
            <a:r>
              <a:rPr lang="en-GB" sz="1393">
                <a:solidFill>
                  <a:srgbClr val="595959"/>
                </a:solidFill>
                <a:latin typeface="Tahoma"/>
                <a:ea typeface="Tahoma"/>
                <a:cs typeface="Tahoma"/>
                <a:sym typeface="Tahoma"/>
              </a:rPr>
              <a:t> = PDF	</a:t>
            </a:r>
            <a:endParaRPr sz="1393">
              <a:solidFill>
                <a:srgbClr val="595959"/>
              </a:solidFill>
              <a:latin typeface="Tahoma"/>
              <a:ea typeface="Tahoma"/>
              <a:cs typeface="Tahoma"/>
              <a:sym typeface="Tahoma"/>
            </a:endParaRPr>
          </a:p>
          <a:p>
            <a:pPr marL="0" lvl="0" indent="0" algn="ctr" rtl="0">
              <a:spcBef>
                <a:spcPts val="0"/>
              </a:spcBef>
              <a:spcAft>
                <a:spcPts val="0"/>
              </a:spcAft>
              <a:buNone/>
            </a:pPr>
            <a:endParaRPr sz="1393">
              <a:solidFill>
                <a:srgbClr val="595959"/>
              </a:solidFill>
              <a:latin typeface="Tahoma"/>
              <a:ea typeface="Tahoma"/>
              <a:cs typeface="Tahoma"/>
              <a:sym typeface="Tahoma"/>
            </a:endParaRPr>
          </a:p>
        </p:txBody>
      </p:sp>
      <p:sp>
        <p:nvSpPr>
          <p:cNvPr id="401" name="Google Shape;401;p45"/>
          <p:cNvSpPr/>
          <p:nvPr/>
        </p:nvSpPr>
        <p:spPr>
          <a:xfrm>
            <a:off x="-860400" y="1538933"/>
            <a:ext cx="10864800" cy="3076800"/>
          </a:xfrm>
          <a:prstGeom prst="mathPlus">
            <a:avLst>
              <a:gd name="adj1" fmla="val 0"/>
            </a:avLst>
          </a:prstGeom>
          <a:solidFill>
            <a:srgbClr val="EEEEEE"/>
          </a:solidFill>
          <a:ln w="4150" cap="flat" cmpd="sng">
            <a:solidFill>
              <a:srgbClr val="595959"/>
            </a:solidFill>
            <a:prstDash val="solid"/>
            <a:round/>
            <a:headEnd type="none" w="sm" len="sm"/>
            <a:tailEnd type="none" w="sm" len="sm"/>
          </a:ln>
        </p:spPr>
        <p:txBody>
          <a:bodyPr spcFirstLastPara="1" wrap="square" lIns="39825" tIns="39825" rIns="39825" bIns="39825" anchor="ctr" anchorCtr="0">
            <a:noAutofit/>
          </a:bodyPr>
          <a:lstStyle/>
          <a:p>
            <a:pPr marL="0" lvl="0" indent="0" algn="ctr" rtl="0">
              <a:spcBef>
                <a:spcPts val="0"/>
              </a:spcBef>
              <a:spcAft>
                <a:spcPts val="0"/>
              </a:spcAft>
              <a:buNone/>
            </a:pPr>
            <a:endParaRPr sz="610"/>
          </a:p>
        </p:txBody>
      </p:sp>
      <p:sp>
        <p:nvSpPr>
          <p:cNvPr id="402" name="Google Shape;402;p45"/>
          <p:cNvSpPr txBox="1"/>
          <p:nvPr/>
        </p:nvSpPr>
        <p:spPr>
          <a:xfrm rot="-5400000">
            <a:off x="-583500" y="2065572"/>
            <a:ext cx="1662900" cy="516900"/>
          </a:xfrm>
          <a:prstGeom prst="rect">
            <a:avLst/>
          </a:prstGeom>
          <a:noFill/>
          <a:ln>
            <a:noFill/>
          </a:ln>
        </p:spPr>
        <p:txBody>
          <a:bodyPr spcFirstLastPara="1" wrap="square" lIns="39825" tIns="39825" rIns="39825" bIns="39825" anchor="t" anchorCtr="0">
            <a:noAutofit/>
          </a:bodyPr>
          <a:lstStyle/>
          <a:p>
            <a:pPr marL="0" lvl="0" indent="0" algn="ctr" rtl="0">
              <a:spcBef>
                <a:spcPts val="0"/>
              </a:spcBef>
              <a:spcAft>
                <a:spcPts val="0"/>
              </a:spcAft>
              <a:buNone/>
            </a:pPr>
            <a:r>
              <a:rPr lang="en-GB" sz="1393" b="1">
                <a:solidFill>
                  <a:srgbClr val="595959"/>
                </a:solidFill>
                <a:latin typeface="Tahoma"/>
                <a:ea typeface="Tahoma"/>
                <a:cs typeface="Tahoma"/>
                <a:sym typeface="Tahoma"/>
              </a:rPr>
              <a:t>Marginal RBP </a:t>
            </a:r>
            <a:endParaRPr sz="1393" b="1">
              <a:solidFill>
                <a:srgbClr val="595959"/>
              </a:solidFill>
              <a:latin typeface="Tahoma"/>
              <a:ea typeface="Tahoma"/>
              <a:cs typeface="Tahoma"/>
              <a:sym typeface="Tahoma"/>
            </a:endParaRPr>
          </a:p>
        </p:txBody>
      </p:sp>
      <p:pic>
        <p:nvPicPr>
          <p:cNvPr id="403" name="Google Shape;403;p45"/>
          <p:cNvPicPr preferRelativeResize="0"/>
          <p:nvPr/>
        </p:nvPicPr>
        <p:blipFill>
          <a:blip r:embed="rId3">
            <a:alphaModFix/>
          </a:blip>
          <a:stretch>
            <a:fillRect/>
          </a:stretch>
        </p:blipFill>
        <p:spPr>
          <a:xfrm>
            <a:off x="818397" y="2207794"/>
            <a:ext cx="2726922" cy="454031"/>
          </a:xfrm>
          <a:prstGeom prst="rect">
            <a:avLst/>
          </a:prstGeom>
          <a:noFill/>
          <a:ln>
            <a:noFill/>
          </a:ln>
        </p:spPr>
      </p:pic>
      <p:grpSp>
        <p:nvGrpSpPr>
          <p:cNvPr id="404" name="Google Shape;404;p45"/>
          <p:cNvGrpSpPr/>
          <p:nvPr/>
        </p:nvGrpSpPr>
        <p:grpSpPr>
          <a:xfrm>
            <a:off x="250027" y="3389112"/>
            <a:ext cx="4249495" cy="606465"/>
            <a:chOff x="19354625" y="10755713"/>
            <a:chExt cx="7665033" cy="1093912"/>
          </a:xfrm>
        </p:grpSpPr>
        <p:pic>
          <p:nvPicPr>
            <p:cNvPr id="405" name="Google Shape;405;p45"/>
            <p:cNvPicPr preferRelativeResize="0"/>
            <p:nvPr/>
          </p:nvPicPr>
          <p:blipFill rotWithShape="1">
            <a:blip r:embed="rId4">
              <a:alphaModFix/>
            </a:blip>
            <a:srcRect r="31535"/>
            <a:stretch/>
          </p:blipFill>
          <p:spPr>
            <a:xfrm>
              <a:off x="19354625" y="10755713"/>
              <a:ext cx="7665033" cy="408063"/>
            </a:xfrm>
            <a:prstGeom prst="rect">
              <a:avLst/>
            </a:prstGeom>
            <a:noFill/>
            <a:ln>
              <a:noFill/>
            </a:ln>
          </p:spPr>
        </p:pic>
        <p:pic>
          <p:nvPicPr>
            <p:cNvPr id="406" name="Google Shape;406;p45"/>
            <p:cNvPicPr preferRelativeResize="0"/>
            <p:nvPr/>
          </p:nvPicPr>
          <p:blipFill rotWithShape="1">
            <a:blip r:embed="rId4">
              <a:alphaModFix/>
            </a:blip>
            <a:srcRect l="68057"/>
            <a:stretch/>
          </p:blipFill>
          <p:spPr>
            <a:xfrm>
              <a:off x="21402192" y="11442286"/>
              <a:ext cx="3569897" cy="407339"/>
            </a:xfrm>
            <a:prstGeom prst="rect">
              <a:avLst/>
            </a:prstGeom>
            <a:noFill/>
            <a:ln>
              <a:noFill/>
            </a:ln>
          </p:spPr>
        </p:pic>
      </p:grpSp>
      <p:pic>
        <p:nvPicPr>
          <p:cNvPr id="407" name="Google Shape;407;p45"/>
          <p:cNvPicPr preferRelativeResize="0"/>
          <p:nvPr/>
        </p:nvPicPr>
        <p:blipFill>
          <a:blip r:embed="rId5">
            <a:alphaModFix/>
          </a:blip>
          <a:stretch>
            <a:fillRect/>
          </a:stretch>
        </p:blipFill>
        <p:spPr>
          <a:xfrm>
            <a:off x="4722946" y="2105071"/>
            <a:ext cx="4261932" cy="659483"/>
          </a:xfrm>
          <a:prstGeom prst="rect">
            <a:avLst/>
          </a:prstGeom>
          <a:noFill/>
          <a:ln>
            <a:noFill/>
          </a:ln>
        </p:spPr>
      </p:pic>
      <p:grpSp>
        <p:nvGrpSpPr>
          <p:cNvPr id="408" name="Google Shape;408;p45"/>
          <p:cNvGrpSpPr/>
          <p:nvPr/>
        </p:nvGrpSpPr>
        <p:grpSpPr>
          <a:xfrm>
            <a:off x="4662856" y="3362541"/>
            <a:ext cx="4286737" cy="659611"/>
            <a:chOff x="27370963" y="10724000"/>
            <a:chExt cx="7732210" cy="1189775"/>
          </a:xfrm>
        </p:grpSpPr>
        <p:pic>
          <p:nvPicPr>
            <p:cNvPr id="409" name="Google Shape;409;p45"/>
            <p:cNvPicPr preferRelativeResize="0"/>
            <p:nvPr/>
          </p:nvPicPr>
          <p:blipFill rotWithShape="1">
            <a:blip r:embed="rId6">
              <a:alphaModFix/>
            </a:blip>
            <a:srcRect l="67672"/>
            <a:stretch/>
          </p:blipFill>
          <p:spPr>
            <a:xfrm>
              <a:off x="29485719" y="11442286"/>
              <a:ext cx="3569893" cy="471489"/>
            </a:xfrm>
            <a:prstGeom prst="rect">
              <a:avLst/>
            </a:prstGeom>
            <a:noFill/>
            <a:ln>
              <a:noFill/>
            </a:ln>
          </p:spPr>
        </p:pic>
        <p:pic>
          <p:nvPicPr>
            <p:cNvPr id="410" name="Google Shape;410;p45"/>
            <p:cNvPicPr preferRelativeResize="0"/>
            <p:nvPr/>
          </p:nvPicPr>
          <p:blipFill rotWithShape="1">
            <a:blip r:embed="rId6">
              <a:alphaModFix/>
            </a:blip>
            <a:srcRect r="32327" b="3354"/>
            <a:stretch/>
          </p:blipFill>
          <p:spPr>
            <a:xfrm>
              <a:off x="27370963" y="10724000"/>
              <a:ext cx="7732210" cy="471499"/>
            </a:xfrm>
            <a:prstGeom prst="rect">
              <a:avLst/>
            </a:prstGeom>
            <a:noFill/>
            <a:ln>
              <a:noFill/>
            </a:ln>
          </p:spPr>
        </p:pic>
      </p:grpSp>
      <p:sp>
        <p:nvSpPr>
          <p:cNvPr id="411" name="Google Shape;411;p45"/>
          <p:cNvSpPr txBox="1"/>
          <p:nvPr/>
        </p:nvSpPr>
        <p:spPr>
          <a:xfrm>
            <a:off x="1132454" y="1299015"/>
            <a:ext cx="2098800" cy="294900"/>
          </a:xfrm>
          <a:prstGeom prst="rect">
            <a:avLst/>
          </a:prstGeom>
          <a:noFill/>
          <a:ln>
            <a:noFill/>
          </a:ln>
        </p:spPr>
        <p:txBody>
          <a:bodyPr spcFirstLastPara="1" wrap="square" lIns="39825" tIns="39825" rIns="39825" bIns="39825" anchor="t" anchorCtr="0">
            <a:spAutoFit/>
          </a:bodyPr>
          <a:lstStyle/>
          <a:p>
            <a:pPr marL="0" lvl="0" indent="0" algn="ctr" rtl="0">
              <a:spcBef>
                <a:spcPts val="0"/>
              </a:spcBef>
              <a:spcAft>
                <a:spcPts val="0"/>
              </a:spcAft>
              <a:buNone/>
            </a:pPr>
            <a:r>
              <a:rPr lang="en-GB" sz="1393" b="1">
                <a:solidFill>
                  <a:srgbClr val="595959"/>
                </a:solidFill>
                <a:latin typeface="Tahoma"/>
                <a:ea typeface="Tahoma"/>
                <a:cs typeface="Tahoma"/>
                <a:sym typeface="Tahoma"/>
              </a:rPr>
              <a:t>Stationary climate </a:t>
            </a:r>
            <a:endParaRPr sz="1393" b="1">
              <a:solidFill>
                <a:srgbClr val="595959"/>
              </a:solidFill>
              <a:latin typeface="Tahoma"/>
              <a:ea typeface="Tahoma"/>
              <a:cs typeface="Tahoma"/>
              <a:sym typeface="Tahoma"/>
            </a:endParaRPr>
          </a:p>
        </p:txBody>
      </p:sp>
      <p:sp>
        <p:nvSpPr>
          <p:cNvPr id="412" name="Google Shape;412;p45"/>
          <p:cNvSpPr txBox="1"/>
          <p:nvPr/>
        </p:nvSpPr>
        <p:spPr>
          <a:xfrm rot="-5400000">
            <a:off x="-656250" y="3558843"/>
            <a:ext cx="1808400" cy="495900"/>
          </a:xfrm>
          <a:prstGeom prst="rect">
            <a:avLst/>
          </a:prstGeom>
          <a:noFill/>
          <a:ln>
            <a:noFill/>
          </a:ln>
        </p:spPr>
        <p:txBody>
          <a:bodyPr spcFirstLastPara="1" wrap="square" lIns="39825" tIns="39825" rIns="39825" bIns="39825" anchor="t" anchorCtr="0">
            <a:noAutofit/>
          </a:bodyPr>
          <a:lstStyle/>
          <a:p>
            <a:pPr marL="0" lvl="0" indent="0" algn="ctr" rtl="0">
              <a:spcBef>
                <a:spcPts val="0"/>
              </a:spcBef>
              <a:spcAft>
                <a:spcPts val="0"/>
              </a:spcAft>
              <a:buNone/>
            </a:pPr>
            <a:r>
              <a:rPr lang="en-GB" sz="1393" b="1">
                <a:solidFill>
                  <a:srgbClr val="595959"/>
                </a:solidFill>
                <a:latin typeface="Tahoma"/>
                <a:ea typeface="Tahoma"/>
                <a:cs typeface="Tahoma"/>
                <a:sym typeface="Tahoma"/>
              </a:rPr>
              <a:t>Conditional RBP </a:t>
            </a:r>
            <a:endParaRPr sz="1393" b="1">
              <a:solidFill>
                <a:srgbClr val="595959"/>
              </a:solidFill>
              <a:latin typeface="Tahoma"/>
              <a:ea typeface="Tahoma"/>
              <a:cs typeface="Tahoma"/>
              <a:sym typeface="Tahoma"/>
            </a:endParaRPr>
          </a:p>
        </p:txBody>
      </p:sp>
      <p:sp>
        <p:nvSpPr>
          <p:cNvPr id="413" name="Google Shape;413;p45"/>
          <p:cNvSpPr txBox="1"/>
          <p:nvPr/>
        </p:nvSpPr>
        <p:spPr>
          <a:xfrm>
            <a:off x="5735063" y="1299031"/>
            <a:ext cx="2142300" cy="294900"/>
          </a:xfrm>
          <a:prstGeom prst="rect">
            <a:avLst/>
          </a:prstGeom>
          <a:noFill/>
          <a:ln>
            <a:noFill/>
          </a:ln>
        </p:spPr>
        <p:txBody>
          <a:bodyPr spcFirstLastPara="1" wrap="square" lIns="39825" tIns="39825" rIns="39825" bIns="39825" anchor="t" anchorCtr="0">
            <a:spAutoFit/>
          </a:bodyPr>
          <a:lstStyle/>
          <a:p>
            <a:pPr marL="0" lvl="0" indent="0" algn="ctr" rtl="0">
              <a:spcBef>
                <a:spcPts val="0"/>
              </a:spcBef>
              <a:spcAft>
                <a:spcPts val="0"/>
              </a:spcAft>
              <a:buNone/>
            </a:pPr>
            <a:r>
              <a:rPr lang="en-GB" sz="1393" b="1">
                <a:solidFill>
                  <a:srgbClr val="595959"/>
                </a:solidFill>
                <a:latin typeface="Tahoma"/>
                <a:ea typeface="Tahoma"/>
                <a:cs typeface="Tahoma"/>
                <a:sym typeface="Tahoma"/>
              </a:rPr>
              <a:t>Non-stationary climate </a:t>
            </a:r>
            <a:endParaRPr sz="1393" b="1">
              <a:solidFill>
                <a:srgbClr val="595959"/>
              </a:solidFill>
              <a:latin typeface="Tahoma"/>
              <a:ea typeface="Tahoma"/>
              <a:cs typeface="Tahoma"/>
              <a:sym typeface="Tahoma"/>
            </a:endParaRPr>
          </a:p>
        </p:txBody>
      </p:sp>
      <p:pic>
        <p:nvPicPr>
          <p:cNvPr id="414" name="Google Shape;414;p45"/>
          <p:cNvPicPr preferRelativeResize="0"/>
          <p:nvPr/>
        </p:nvPicPr>
        <p:blipFill rotWithShape="1">
          <a:blip r:embed="rId6">
            <a:alphaModFix/>
          </a:blip>
          <a:srcRect l="67672"/>
          <a:stretch/>
        </p:blipFill>
        <p:spPr>
          <a:xfrm>
            <a:off x="5271314" y="6204684"/>
            <a:ext cx="1979148" cy="261393"/>
          </a:xfrm>
          <a:prstGeom prst="rect">
            <a:avLst/>
          </a:prstGeom>
          <a:noFill/>
          <a:ln>
            <a:noFill/>
          </a:ln>
        </p:spPr>
      </p:pic>
      <p:pic>
        <p:nvPicPr>
          <p:cNvPr id="415" name="Google Shape;415;p45"/>
          <p:cNvPicPr preferRelativeResize="0"/>
          <p:nvPr/>
        </p:nvPicPr>
        <p:blipFill>
          <a:blip r:embed="rId5">
            <a:alphaModFix/>
          </a:blip>
          <a:stretch>
            <a:fillRect/>
          </a:stretch>
        </p:blipFill>
        <p:spPr>
          <a:xfrm>
            <a:off x="4129921" y="5420271"/>
            <a:ext cx="4261932" cy="65948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148275" y="1095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Observed record breaking</a:t>
            </a:r>
            <a:endParaRPr/>
          </a:p>
        </p:txBody>
      </p:sp>
      <p:sp>
        <p:nvSpPr>
          <p:cNvPr id="77" name="Google Shape;77;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78" name="Google Shape;78;p15"/>
          <p:cNvPicPr preferRelativeResize="0"/>
          <p:nvPr/>
        </p:nvPicPr>
        <p:blipFill>
          <a:blip r:embed="rId3">
            <a:alphaModFix/>
          </a:blip>
          <a:stretch>
            <a:fillRect/>
          </a:stretch>
        </p:blipFill>
        <p:spPr>
          <a:xfrm>
            <a:off x="71975" y="1263975"/>
            <a:ext cx="5613401" cy="3286276"/>
          </a:xfrm>
          <a:prstGeom prst="rect">
            <a:avLst/>
          </a:prstGeom>
          <a:noFill/>
          <a:ln>
            <a:noFill/>
          </a:ln>
        </p:spPr>
      </p:pic>
      <p:pic>
        <p:nvPicPr>
          <p:cNvPr id="79" name="Google Shape;79;p15"/>
          <p:cNvPicPr preferRelativeResize="0"/>
          <p:nvPr/>
        </p:nvPicPr>
        <p:blipFill>
          <a:blip r:embed="rId4">
            <a:alphaModFix/>
          </a:blip>
          <a:stretch>
            <a:fillRect/>
          </a:stretch>
        </p:blipFill>
        <p:spPr>
          <a:xfrm>
            <a:off x="6013849" y="1056650"/>
            <a:ext cx="3130151" cy="3700924"/>
          </a:xfrm>
          <a:prstGeom prst="rect">
            <a:avLst/>
          </a:prstGeom>
          <a:noFill/>
          <a:ln>
            <a:noFill/>
          </a:ln>
        </p:spPr>
      </p:pic>
      <p:sp>
        <p:nvSpPr>
          <p:cNvPr id="80" name="Google Shape;80;p15"/>
          <p:cNvSpPr txBox="1"/>
          <p:nvPr/>
        </p:nvSpPr>
        <p:spPr>
          <a:xfrm>
            <a:off x="0" y="682275"/>
            <a:ext cx="5857200" cy="40635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800" dirty="0">
                <a:solidFill>
                  <a:srgbClr val="FFC000"/>
                </a:solidFill>
                <a:latin typeface="Cambria"/>
                <a:ea typeface="Cambria"/>
                <a:cs typeface="Cambria"/>
                <a:sym typeface="Cambria"/>
              </a:rPr>
              <a:t>Temperature</a:t>
            </a:r>
            <a:endParaRPr sz="1800" dirty="0">
              <a:solidFill>
                <a:srgbClr val="FFC000"/>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p:txBody>
      </p:sp>
      <p:sp>
        <p:nvSpPr>
          <p:cNvPr id="81" name="Google Shape;81;p15"/>
          <p:cNvSpPr txBox="1"/>
          <p:nvPr/>
        </p:nvSpPr>
        <p:spPr>
          <a:xfrm>
            <a:off x="5952000" y="682275"/>
            <a:ext cx="3192000" cy="4063500"/>
          </a:xfrm>
          <a:prstGeom prst="rect">
            <a:avLst/>
          </a:prstGeom>
          <a:noFill/>
          <a:ln w="38100" cap="flat" cmpd="sng">
            <a:solidFill>
              <a:srgbClr val="76A5A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800" dirty="0">
                <a:solidFill>
                  <a:schemeClr val="accent5"/>
                </a:solidFill>
                <a:latin typeface="Cambria"/>
                <a:ea typeface="Cambria"/>
                <a:cs typeface="Cambria"/>
                <a:sym typeface="Cambria"/>
              </a:rPr>
              <a:t>Precipitation</a:t>
            </a:r>
            <a:endParaRPr sz="1800" dirty="0">
              <a:solidFill>
                <a:schemeClr val="accent5"/>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a:p>
            <a:pPr marL="0" lvl="0" indent="0" algn="l" rtl="0">
              <a:spcBef>
                <a:spcPts val="0"/>
              </a:spcBef>
              <a:spcAft>
                <a:spcPts val="0"/>
              </a:spcAft>
              <a:buNone/>
            </a:pPr>
            <a:endParaRPr sz="1800" dirty="0">
              <a:solidFill>
                <a:schemeClr val="dk2"/>
              </a:solidFill>
              <a:latin typeface="Cambria"/>
              <a:ea typeface="Cambria"/>
              <a:cs typeface="Cambria"/>
              <a:sym typeface="Cambria"/>
            </a:endParaRPr>
          </a:p>
        </p:txBody>
      </p:sp>
      <p:sp>
        <p:nvSpPr>
          <p:cNvPr id="82" name="Google Shape;82;p15"/>
          <p:cNvSpPr txBox="1"/>
          <p:nvPr/>
        </p:nvSpPr>
        <p:spPr>
          <a:xfrm>
            <a:off x="434051" y="4568875"/>
            <a:ext cx="9144000" cy="63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2"/>
                </a:solidFill>
                <a:latin typeface="Cambria"/>
                <a:ea typeface="Cambria"/>
                <a:cs typeface="Cambria"/>
                <a:sym typeface="Cambria"/>
              </a:rPr>
              <a:t>Fischer et al. (2025)</a:t>
            </a:r>
            <a:r>
              <a:rPr lang="en-GB" sz="1800">
                <a:solidFill>
                  <a:schemeClr val="dk2"/>
                </a:solidFill>
                <a:latin typeface="Cambria"/>
                <a:ea typeface="Cambria"/>
                <a:cs typeface="Cambria"/>
                <a:sym typeface="Cambria"/>
              </a:rPr>
              <a:t> </a:t>
            </a:r>
            <a:endParaRPr sz="1800">
              <a:solidFill>
                <a:schemeClr val="dk2"/>
              </a:solidFill>
              <a:latin typeface="Cambria"/>
              <a:ea typeface="Cambria"/>
              <a:cs typeface="Cambria"/>
              <a:sym typeface="Cambria"/>
            </a:endParaRPr>
          </a:p>
          <a:p>
            <a:pPr marL="0" lvl="0" indent="0" algn="l" rtl="0">
              <a:spcBef>
                <a:spcPts val="0"/>
              </a:spcBef>
              <a:spcAft>
                <a:spcPts val="0"/>
              </a:spcAft>
              <a:buNone/>
            </a:pPr>
            <a:r>
              <a:rPr lang="en-GB" sz="1100">
                <a:solidFill>
                  <a:schemeClr val="dk2"/>
                </a:solidFill>
                <a:latin typeface="Cambria"/>
                <a:ea typeface="Cambria"/>
                <a:cs typeface="Cambria"/>
                <a:sym typeface="Cambria"/>
              </a:rPr>
              <a:t>see also e.g. Rahmstorf &amp; Coumou (2011), Coumou et al. (2013), Lehmann et al. (2015, 2018), Fischer et al. (2021), De Vries et al (2024)</a:t>
            </a:r>
            <a:endParaRPr sz="7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4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421" name="Google Shape;421;p46" title="idv_Fig5.png"/>
          <p:cNvPicPr preferRelativeResize="0"/>
          <p:nvPr/>
        </p:nvPicPr>
        <p:blipFill rotWithShape="1">
          <a:blip r:embed="rId3">
            <a:alphaModFix/>
          </a:blip>
          <a:srcRect l="21601" t="4925" r="-1665"/>
          <a:stretch/>
        </p:blipFill>
        <p:spPr>
          <a:xfrm>
            <a:off x="1670825" y="1445200"/>
            <a:ext cx="7320975" cy="3162700"/>
          </a:xfrm>
          <a:prstGeom prst="rect">
            <a:avLst/>
          </a:prstGeom>
          <a:noFill/>
          <a:ln>
            <a:noFill/>
          </a:ln>
        </p:spPr>
      </p:pic>
      <p:sp>
        <p:nvSpPr>
          <p:cNvPr id="422" name="Google Shape;422;p46"/>
          <p:cNvSpPr/>
          <p:nvPr/>
        </p:nvSpPr>
        <p:spPr>
          <a:xfrm>
            <a:off x="734100" y="1445188"/>
            <a:ext cx="1497600" cy="148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p:txBody>
      </p:sp>
      <p:sp>
        <p:nvSpPr>
          <p:cNvPr id="423" name="Google Shape;423;p46"/>
          <p:cNvSpPr txBox="1"/>
          <p:nvPr/>
        </p:nvSpPr>
        <p:spPr>
          <a:xfrm>
            <a:off x="7395350" y="1719450"/>
            <a:ext cx="1796700" cy="4713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GB" sz="1100">
                <a:solidFill>
                  <a:schemeClr val="dk2"/>
                </a:solidFill>
                <a:highlight>
                  <a:schemeClr val="lt1"/>
                </a:highlight>
              </a:rPr>
              <a:t>State likelihood (“preparedness”)</a:t>
            </a:r>
            <a:endParaRPr sz="1100" b="0" i="0" u="none" strike="noStrike" cap="none">
              <a:solidFill>
                <a:schemeClr val="dk2"/>
              </a:solidFill>
              <a:highlight>
                <a:schemeClr val="lt1"/>
              </a:highlight>
              <a:latin typeface="Arial"/>
              <a:ea typeface="Arial"/>
              <a:cs typeface="Arial"/>
              <a:sym typeface="Arial"/>
            </a:endParaRPr>
          </a:p>
        </p:txBody>
      </p:sp>
      <p:pic>
        <p:nvPicPr>
          <p:cNvPr id="424" name="Google Shape;424;p46"/>
          <p:cNvPicPr preferRelativeResize="0"/>
          <p:nvPr/>
        </p:nvPicPr>
        <p:blipFill>
          <a:blip r:embed="rId4">
            <a:alphaModFix/>
          </a:blip>
          <a:stretch>
            <a:fillRect/>
          </a:stretch>
        </p:blipFill>
        <p:spPr>
          <a:xfrm>
            <a:off x="112400" y="2503627"/>
            <a:ext cx="4182252" cy="2252450"/>
          </a:xfrm>
          <a:prstGeom prst="rect">
            <a:avLst/>
          </a:prstGeom>
          <a:noFill/>
          <a:ln w="28575" cap="flat" cmpd="sng">
            <a:solidFill>
              <a:srgbClr val="CC0000"/>
            </a:solidFill>
            <a:prstDash val="solid"/>
            <a:round/>
            <a:headEnd type="none" w="sm" len="sm"/>
            <a:tailEnd type="none" w="sm" len="sm"/>
          </a:ln>
        </p:spPr>
      </p:pic>
      <p:sp>
        <p:nvSpPr>
          <p:cNvPr id="425" name="Google Shape;425;p46"/>
          <p:cNvSpPr txBox="1"/>
          <p:nvPr/>
        </p:nvSpPr>
        <p:spPr>
          <a:xfrm>
            <a:off x="112400" y="1399150"/>
            <a:ext cx="4182300" cy="1104600"/>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None/>
            </a:pPr>
            <a:r>
              <a:rPr lang="en-GB" sz="1500">
                <a:solidFill>
                  <a:srgbClr val="595959"/>
                </a:solidFill>
                <a:latin typeface="Cambria"/>
                <a:ea typeface="Cambria"/>
                <a:cs typeface="Cambria"/>
                <a:sym typeface="Cambria"/>
              </a:rPr>
              <a:t>“</a:t>
            </a:r>
            <a:r>
              <a:rPr lang="en-GB" sz="1500">
                <a:solidFill>
                  <a:schemeClr val="dk1"/>
                </a:solidFill>
                <a:highlight>
                  <a:srgbClr val="EA9999"/>
                </a:highlight>
                <a:latin typeface="Cambria"/>
                <a:ea typeface="Cambria"/>
                <a:cs typeface="Cambria"/>
                <a:sym typeface="Cambria"/>
              </a:rPr>
              <a:t>Irene brings Vermont worst flooding in a century, governor says</a:t>
            </a:r>
            <a:r>
              <a:rPr lang="en-GB" sz="1500">
                <a:solidFill>
                  <a:srgbClr val="595959"/>
                </a:solidFill>
                <a:latin typeface="Cambria"/>
                <a:ea typeface="Cambria"/>
                <a:cs typeface="Cambria"/>
                <a:sym typeface="Cambria"/>
              </a:rPr>
              <a:t>”</a:t>
            </a:r>
            <a:endParaRPr sz="1500">
              <a:solidFill>
                <a:srgbClr val="595959"/>
              </a:solidFill>
              <a:latin typeface="Cambria"/>
              <a:ea typeface="Cambria"/>
              <a:cs typeface="Cambria"/>
              <a:sym typeface="Cambria"/>
            </a:endParaRPr>
          </a:p>
          <a:p>
            <a:pPr marL="0" lvl="0" indent="0" algn="l" rtl="0">
              <a:lnSpc>
                <a:spcPct val="115000"/>
              </a:lnSpc>
              <a:spcBef>
                <a:spcPts val="1200"/>
              </a:spcBef>
              <a:spcAft>
                <a:spcPts val="1200"/>
              </a:spcAft>
              <a:buNone/>
            </a:pPr>
            <a:r>
              <a:rPr lang="en-GB" sz="1200">
                <a:solidFill>
                  <a:srgbClr val="595959"/>
                </a:solidFill>
                <a:latin typeface="Cambria"/>
                <a:ea typeface="Cambria"/>
                <a:cs typeface="Cambria"/>
                <a:sym typeface="Cambria"/>
              </a:rPr>
              <a:t>Washington Post, August 2011</a:t>
            </a:r>
            <a:endParaRPr sz="1200">
              <a:solidFill>
                <a:srgbClr val="595959"/>
              </a:solidFill>
              <a:latin typeface="Cambria"/>
              <a:ea typeface="Cambria"/>
              <a:cs typeface="Cambria"/>
              <a:sym typeface="Cambria"/>
            </a:endParaRPr>
          </a:p>
        </p:txBody>
      </p:sp>
      <p:sp>
        <p:nvSpPr>
          <p:cNvPr id="426" name="Google Shape;426;p46"/>
          <p:cNvSpPr/>
          <p:nvPr/>
        </p:nvSpPr>
        <p:spPr>
          <a:xfrm>
            <a:off x="3127100" y="1940550"/>
            <a:ext cx="250800" cy="250200"/>
          </a:xfrm>
          <a:prstGeom prst="rect">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p:txBody>
      </p:sp>
      <p:sp>
        <p:nvSpPr>
          <p:cNvPr id="427" name="Google Shape;427;p46"/>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Disaster memory and risk perception</a:t>
            </a:r>
            <a:endParaRPr/>
          </a:p>
        </p:txBody>
      </p:sp>
      <p:sp>
        <p:nvSpPr>
          <p:cNvPr id="428" name="Google Shape;428;p46"/>
          <p:cNvSpPr txBox="1"/>
          <p:nvPr/>
        </p:nvSpPr>
        <p:spPr>
          <a:xfrm>
            <a:off x="7184325" y="4361700"/>
            <a:ext cx="1691700" cy="32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dirty="0">
                <a:solidFill>
                  <a:schemeClr val="dk2"/>
                </a:solidFill>
                <a:latin typeface="Cambria"/>
                <a:ea typeface="Cambria"/>
                <a:cs typeface="Cambria"/>
                <a:sym typeface="Cambria"/>
              </a:rPr>
              <a:t>De Vries et al. (2026)</a:t>
            </a:r>
            <a:endParaRPr sz="1000" dirty="0">
              <a:solidFill>
                <a:schemeClr val="dk2"/>
              </a:solidFill>
              <a:latin typeface="Cambria"/>
              <a:ea typeface="Cambria"/>
              <a:cs typeface="Cambria"/>
              <a:sym typeface="Cambria"/>
            </a:endParaRPr>
          </a:p>
        </p:txBody>
      </p:sp>
      <p:sp>
        <p:nvSpPr>
          <p:cNvPr id="429" name="Google Shape;429;p4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Google Shape;434;p4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435" name="Google Shape;435;p47" title="idv_Fig5.png"/>
          <p:cNvPicPr preferRelativeResize="0"/>
          <p:nvPr/>
        </p:nvPicPr>
        <p:blipFill rotWithShape="1">
          <a:blip r:embed="rId3">
            <a:alphaModFix/>
          </a:blip>
          <a:srcRect l="21601" t="4925" r="-1665"/>
          <a:stretch/>
        </p:blipFill>
        <p:spPr>
          <a:xfrm>
            <a:off x="1670825" y="1445200"/>
            <a:ext cx="7320975" cy="3162700"/>
          </a:xfrm>
          <a:prstGeom prst="rect">
            <a:avLst/>
          </a:prstGeom>
          <a:noFill/>
          <a:ln>
            <a:noFill/>
          </a:ln>
        </p:spPr>
      </p:pic>
      <p:sp>
        <p:nvSpPr>
          <p:cNvPr id="436" name="Google Shape;436;p47"/>
          <p:cNvSpPr/>
          <p:nvPr/>
        </p:nvSpPr>
        <p:spPr>
          <a:xfrm>
            <a:off x="734100" y="1445188"/>
            <a:ext cx="1497600" cy="148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p:txBody>
      </p:sp>
      <p:sp>
        <p:nvSpPr>
          <p:cNvPr id="437" name="Google Shape;437;p47"/>
          <p:cNvSpPr txBox="1"/>
          <p:nvPr/>
        </p:nvSpPr>
        <p:spPr>
          <a:xfrm>
            <a:off x="7395350" y="1719450"/>
            <a:ext cx="1796700" cy="471300"/>
          </a:xfrm>
          <a:prstGeom prst="rect">
            <a:avLst/>
          </a:prstGeom>
          <a:solidFill>
            <a:schemeClr val="lt1"/>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GB" sz="1100">
                <a:solidFill>
                  <a:schemeClr val="dk2"/>
                </a:solidFill>
                <a:highlight>
                  <a:schemeClr val="lt1"/>
                </a:highlight>
              </a:rPr>
              <a:t>State likelihood (“preparedness”)</a:t>
            </a:r>
            <a:endParaRPr sz="1100" b="0" i="0" u="none" strike="noStrike" cap="none">
              <a:solidFill>
                <a:schemeClr val="dk2"/>
              </a:solidFill>
              <a:highlight>
                <a:schemeClr val="lt1"/>
              </a:highlight>
              <a:latin typeface="Arial"/>
              <a:ea typeface="Arial"/>
              <a:cs typeface="Arial"/>
              <a:sym typeface="Arial"/>
            </a:endParaRPr>
          </a:p>
        </p:txBody>
      </p:sp>
      <p:pic>
        <p:nvPicPr>
          <p:cNvPr id="438" name="Google Shape;438;p47"/>
          <p:cNvPicPr preferRelativeResize="0"/>
          <p:nvPr/>
        </p:nvPicPr>
        <p:blipFill rotWithShape="1">
          <a:blip r:embed="rId4">
            <a:alphaModFix/>
          </a:blip>
          <a:srcRect/>
          <a:stretch/>
        </p:blipFill>
        <p:spPr>
          <a:xfrm>
            <a:off x="112400" y="2432122"/>
            <a:ext cx="4182250" cy="2395465"/>
          </a:xfrm>
          <a:prstGeom prst="rect">
            <a:avLst/>
          </a:prstGeom>
          <a:noFill/>
          <a:ln w="28575" cap="flat" cmpd="sng">
            <a:solidFill>
              <a:srgbClr val="CC0000"/>
            </a:solidFill>
            <a:prstDash val="solid"/>
            <a:round/>
            <a:headEnd type="none" w="sm" len="sm"/>
            <a:tailEnd type="none" w="sm" len="sm"/>
          </a:ln>
        </p:spPr>
      </p:pic>
      <p:sp>
        <p:nvSpPr>
          <p:cNvPr id="439" name="Google Shape;439;p47"/>
          <p:cNvSpPr/>
          <p:nvPr/>
        </p:nvSpPr>
        <p:spPr>
          <a:xfrm>
            <a:off x="7267525" y="3664500"/>
            <a:ext cx="390900" cy="212700"/>
          </a:xfrm>
          <a:prstGeom prst="rect">
            <a:avLst/>
          </a:prstGeom>
          <a:noFill/>
          <a:ln w="28575" cap="flat" cmpd="sng">
            <a:solidFill>
              <a:srgbClr val="CC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p:txBody>
      </p:sp>
      <p:sp>
        <p:nvSpPr>
          <p:cNvPr id="440" name="Google Shape;440;p47"/>
          <p:cNvSpPr txBox="1"/>
          <p:nvPr/>
        </p:nvSpPr>
        <p:spPr>
          <a:xfrm>
            <a:off x="112400" y="1079025"/>
            <a:ext cx="8908800" cy="1714500"/>
          </a:xfrm>
          <a:prstGeom prst="rect">
            <a:avLst/>
          </a:prstGeom>
          <a:noFill/>
          <a:ln>
            <a:noFill/>
          </a:ln>
        </p:spPr>
        <p:txBody>
          <a:bodyPr spcFirstLastPara="1" wrap="square" lIns="91425" tIns="91425" rIns="91425" bIns="91425" anchor="t" anchorCtr="0">
            <a:normAutofit/>
          </a:bodyPr>
          <a:lstStyle/>
          <a:p>
            <a:pPr marL="0" marR="0" lvl="0" indent="0" algn="l" rtl="0">
              <a:lnSpc>
                <a:spcPct val="105000"/>
              </a:lnSpc>
              <a:spcBef>
                <a:spcPts val="0"/>
              </a:spcBef>
              <a:spcAft>
                <a:spcPts val="0"/>
              </a:spcAft>
              <a:buClr>
                <a:srgbClr val="000000"/>
              </a:buClr>
              <a:buSzPts val="1400"/>
              <a:buFont typeface="Arial"/>
              <a:buNone/>
            </a:pPr>
            <a:r>
              <a:rPr lang="en-GB" sz="1400" b="0" i="0" u="none" strike="noStrike" cap="none">
                <a:solidFill>
                  <a:srgbClr val="000000"/>
                </a:solidFill>
                <a:latin typeface="Cambria"/>
                <a:ea typeface="Cambria"/>
                <a:cs typeface="Cambria"/>
                <a:sym typeface="Cambria"/>
              </a:rPr>
              <a:t>“</a:t>
            </a:r>
            <a:r>
              <a:rPr lang="en-GB" sz="1400" b="0" i="0" u="none" strike="noStrike" cap="none">
                <a:solidFill>
                  <a:srgbClr val="000000"/>
                </a:solidFill>
                <a:highlight>
                  <a:srgbClr val="EA9999"/>
                </a:highlight>
                <a:latin typeface="Cambria"/>
                <a:ea typeface="Cambria"/>
                <a:cs typeface="Cambria"/>
                <a:sym typeface="Cambria"/>
              </a:rPr>
              <a:t>the disastrous floods which struck south-east Queensland [...] were unprecedented, in many places completely unexpected, and struck at so many points at once that no government could be expected to have the capacity to respond seamlessly and immediately everywhere, and in all ways needed.</a:t>
            </a:r>
            <a:r>
              <a:rPr lang="en-GB" sz="1400" b="0" i="0" u="none" strike="noStrike" cap="none">
                <a:solidFill>
                  <a:srgbClr val="000000"/>
                </a:solidFill>
                <a:latin typeface="Cambria"/>
                <a:ea typeface="Cambria"/>
                <a:cs typeface="Cambria"/>
                <a:sym typeface="Cambria"/>
              </a:rPr>
              <a:t>”</a:t>
            </a:r>
            <a:endParaRPr sz="1400" b="0" i="0" u="none" strike="noStrike" cap="none">
              <a:solidFill>
                <a:srgbClr val="000000"/>
              </a:solidFill>
              <a:latin typeface="Cambria"/>
              <a:ea typeface="Cambria"/>
              <a:cs typeface="Cambria"/>
              <a:sym typeface="Cambria"/>
            </a:endParaRPr>
          </a:p>
          <a:p>
            <a:pPr marL="0" marR="0" lvl="0" indent="0" algn="l" rtl="0">
              <a:lnSpc>
                <a:spcPct val="105000"/>
              </a:lnSpc>
              <a:spcBef>
                <a:spcPts val="1200"/>
              </a:spcBef>
              <a:spcAft>
                <a:spcPts val="1200"/>
              </a:spcAft>
              <a:buClr>
                <a:srgbClr val="000000"/>
              </a:buClr>
              <a:buSzPts val="1100"/>
              <a:buFont typeface="Arial"/>
              <a:buNone/>
            </a:pPr>
            <a:r>
              <a:rPr lang="en-GB" sz="1100" b="0" i="0" u="none" strike="noStrike" cap="none">
                <a:solidFill>
                  <a:srgbClr val="000000"/>
                </a:solidFill>
                <a:latin typeface="Cambria"/>
                <a:ea typeface="Cambria"/>
                <a:cs typeface="Cambria"/>
                <a:sym typeface="Cambria"/>
              </a:rPr>
              <a:t>Queensland Floods Commission of Inquiry </a:t>
            </a:r>
            <a:br>
              <a:rPr lang="en-GB" sz="1100" b="0" i="0" u="none" strike="noStrike" cap="none">
                <a:solidFill>
                  <a:srgbClr val="000000"/>
                </a:solidFill>
                <a:latin typeface="Cambria"/>
                <a:ea typeface="Cambria"/>
                <a:cs typeface="Cambria"/>
                <a:sym typeface="Cambria"/>
              </a:rPr>
            </a:br>
            <a:r>
              <a:rPr lang="en-GB" sz="1100" b="0" i="0" u="none" strike="noStrike" cap="none">
                <a:solidFill>
                  <a:srgbClr val="000000"/>
                </a:solidFill>
                <a:latin typeface="Cambria"/>
                <a:ea typeface="Cambria"/>
                <a:cs typeface="Cambria"/>
                <a:sym typeface="Cambria"/>
              </a:rPr>
              <a:t>Final Report, March 2012</a:t>
            </a:r>
            <a:endParaRPr sz="1100" b="0" i="0" u="none" strike="noStrike" cap="none">
              <a:solidFill>
                <a:srgbClr val="000000"/>
              </a:solidFill>
              <a:latin typeface="Cambria"/>
              <a:ea typeface="Cambria"/>
              <a:cs typeface="Cambria"/>
              <a:sym typeface="Cambria"/>
            </a:endParaRPr>
          </a:p>
        </p:txBody>
      </p:sp>
      <p:sp>
        <p:nvSpPr>
          <p:cNvPr id="441" name="Google Shape;441;p47"/>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Disaster memory and risk perception</a:t>
            </a:r>
            <a:endParaRPr/>
          </a:p>
        </p:txBody>
      </p:sp>
      <p:sp>
        <p:nvSpPr>
          <p:cNvPr id="442" name="Google Shape;442;p47"/>
          <p:cNvSpPr txBox="1"/>
          <p:nvPr/>
        </p:nvSpPr>
        <p:spPr>
          <a:xfrm>
            <a:off x="7184325" y="4361700"/>
            <a:ext cx="1691700" cy="32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1000" dirty="0">
                <a:solidFill>
                  <a:schemeClr val="dk2"/>
                </a:solidFill>
                <a:latin typeface="Cambria"/>
                <a:ea typeface="Cambria"/>
                <a:cs typeface="Cambria"/>
                <a:sym typeface="Cambria"/>
              </a:rPr>
              <a:t>De Vries et al. (2026)</a:t>
            </a:r>
            <a:endParaRPr sz="1000" dirty="0">
              <a:solidFill>
                <a:schemeClr val="dk2"/>
              </a:solidFill>
              <a:latin typeface="Cambria"/>
              <a:ea typeface="Cambria"/>
              <a:cs typeface="Cambria"/>
              <a:sym typeface="Cambria"/>
            </a:endParaRPr>
          </a:p>
        </p:txBody>
      </p:sp>
      <p:sp>
        <p:nvSpPr>
          <p:cNvPr id="443" name="Google Shape;443;p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p>
            <a:pPr marL="0" lvl="0" indent="0" algn="r" rtl="0">
              <a:spcBef>
                <a:spcPts val="0"/>
              </a:spcBef>
              <a:spcAft>
                <a:spcPts val="0"/>
              </a:spcAft>
              <a:buNone/>
            </a:pPr>
            <a:fld id="{00000000-1234-1234-1234-123412341234}" type="slidenum">
              <a:rPr lang="en-GB"/>
              <a:t>31</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110775" y="375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Projected record breaking </a:t>
            </a:r>
            <a:endParaRPr/>
          </a:p>
        </p:txBody>
      </p:sp>
      <p:sp>
        <p:nvSpPr>
          <p:cNvPr id="88" name="Google Shape;88;p16"/>
          <p:cNvSpPr txBox="1">
            <a:spLocks noGrp="1"/>
          </p:cNvSpPr>
          <p:nvPr>
            <p:ph type="body" idx="1"/>
          </p:nvPr>
        </p:nvSpPr>
        <p:spPr>
          <a:xfrm>
            <a:off x="311700" y="1274814"/>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grpSp>
        <p:nvGrpSpPr>
          <p:cNvPr id="89" name="Google Shape;89;p16"/>
          <p:cNvGrpSpPr/>
          <p:nvPr/>
        </p:nvGrpSpPr>
        <p:grpSpPr>
          <a:xfrm>
            <a:off x="829377" y="830947"/>
            <a:ext cx="7801674" cy="4063346"/>
            <a:chOff x="707675" y="750100"/>
            <a:chExt cx="7923699" cy="4126900"/>
          </a:xfrm>
        </p:grpSpPr>
        <p:pic>
          <p:nvPicPr>
            <p:cNvPr id="90" name="Google Shape;90;p16"/>
            <p:cNvPicPr preferRelativeResize="0"/>
            <p:nvPr/>
          </p:nvPicPr>
          <p:blipFill rotWithShape="1">
            <a:blip r:embed="rId3">
              <a:alphaModFix/>
            </a:blip>
            <a:srcRect t="3279"/>
            <a:stretch/>
          </p:blipFill>
          <p:spPr>
            <a:xfrm>
              <a:off x="707675" y="750100"/>
              <a:ext cx="7728651" cy="4126900"/>
            </a:xfrm>
            <a:prstGeom prst="rect">
              <a:avLst/>
            </a:prstGeom>
            <a:noFill/>
            <a:ln>
              <a:noFill/>
            </a:ln>
          </p:spPr>
        </p:pic>
        <p:pic>
          <p:nvPicPr>
            <p:cNvPr id="91" name="Google Shape;91;p16"/>
            <p:cNvPicPr preferRelativeResize="0"/>
            <p:nvPr/>
          </p:nvPicPr>
          <p:blipFill rotWithShape="1">
            <a:blip r:embed="rId4">
              <a:alphaModFix/>
            </a:blip>
            <a:srcRect t="5874" b="1628"/>
            <a:stretch/>
          </p:blipFill>
          <p:spPr>
            <a:xfrm>
              <a:off x="4637025" y="750100"/>
              <a:ext cx="3994349" cy="3818775"/>
            </a:xfrm>
            <a:prstGeom prst="rect">
              <a:avLst/>
            </a:prstGeom>
            <a:noFill/>
            <a:ln>
              <a:noFill/>
            </a:ln>
          </p:spPr>
        </p:pic>
      </p:grpSp>
      <p:sp>
        <p:nvSpPr>
          <p:cNvPr id="92" name="Google Shape;92;p16"/>
          <p:cNvSpPr txBox="1"/>
          <p:nvPr/>
        </p:nvSpPr>
        <p:spPr>
          <a:xfrm>
            <a:off x="707675" y="552986"/>
            <a:ext cx="3926700" cy="40635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rgbClr val="F1C232"/>
                </a:solidFill>
                <a:latin typeface="Cambria"/>
                <a:ea typeface="Cambria"/>
                <a:cs typeface="Cambria"/>
                <a:sym typeface="Cambria"/>
              </a:rPr>
              <a:t>Temperature</a:t>
            </a:r>
            <a:endParaRPr sz="1800">
              <a:solidFill>
                <a:srgbClr val="F1C23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93" name="Google Shape;93;p16"/>
          <p:cNvSpPr txBox="1"/>
          <p:nvPr/>
        </p:nvSpPr>
        <p:spPr>
          <a:xfrm>
            <a:off x="4704675" y="552986"/>
            <a:ext cx="3926700" cy="4063500"/>
          </a:xfrm>
          <a:prstGeom prst="rect">
            <a:avLst/>
          </a:prstGeom>
          <a:noFill/>
          <a:ln w="38100" cap="flat" cmpd="sng">
            <a:solidFill>
              <a:srgbClr val="76A5A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rgbClr val="45818E"/>
                </a:solidFill>
                <a:latin typeface="Cambria"/>
                <a:ea typeface="Cambria"/>
                <a:cs typeface="Cambria"/>
                <a:sym typeface="Cambria"/>
              </a:rPr>
              <a:t>Precipitation</a:t>
            </a:r>
            <a:endParaRPr sz="1800">
              <a:solidFill>
                <a:srgbClr val="45818E"/>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94" name="Google Shape;94;p16"/>
          <p:cNvSpPr txBox="1"/>
          <p:nvPr/>
        </p:nvSpPr>
        <p:spPr>
          <a:xfrm>
            <a:off x="397880" y="4681800"/>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2"/>
                </a:solidFill>
                <a:latin typeface="Cambria"/>
                <a:ea typeface="Cambria"/>
                <a:cs typeface="Cambria"/>
                <a:sym typeface="Cambria"/>
              </a:rPr>
              <a:t>Fischer et al. (2025)</a:t>
            </a:r>
            <a:r>
              <a:rPr lang="en-GB" sz="1800">
                <a:solidFill>
                  <a:schemeClr val="dk2"/>
                </a:solidFill>
                <a:latin typeface="Cambria"/>
                <a:ea typeface="Cambria"/>
                <a:cs typeface="Cambria"/>
                <a:sym typeface="Cambria"/>
              </a:rPr>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grpSp>
        <p:nvGrpSpPr>
          <p:cNvPr id="99" name="Google Shape;99;p17"/>
          <p:cNvGrpSpPr/>
          <p:nvPr/>
        </p:nvGrpSpPr>
        <p:grpSpPr>
          <a:xfrm>
            <a:off x="829377" y="830947"/>
            <a:ext cx="7801674" cy="4063346"/>
            <a:chOff x="707675" y="750100"/>
            <a:chExt cx="7923699" cy="4126900"/>
          </a:xfrm>
        </p:grpSpPr>
        <p:pic>
          <p:nvPicPr>
            <p:cNvPr id="100" name="Google Shape;100;p17"/>
            <p:cNvPicPr preferRelativeResize="0"/>
            <p:nvPr/>
          </p:nvPicPr>
          <p:blipFill rotWithShape="1">
            <a:blip r:embed="rId3">
              <a:alphaModFix/>
            </a:blip>
            <a:srcRect t="3279"/>
            <a:stretch/>
          </p:blipFill>
          <p:spPr>
            <a:xfrm>
              <a:off x="707675" y="750100"/>
              <a:ext cx="7728651" cy="4126900"/>
            </a:xfrm>
            <a:prstGeom prst="rect">
              <a:avLst/>
            </a:prstGeom>
            <a:noFill/>
            <a:ln>
              <a:noFill/>
            </a:ln>
          </p:spPr>
        </p:pic>
        <p:pic>
          <p:nvPicPr>
            <p:cNvPr id="101" name="Google Shape;101;p17"/>
            <p:cNvPicPr preferRelativeResize="0"/>
            <p:nvPr/>
          </p:nvPicPr>
          <p:blipFill rotWithShape="1">
            <a:blip r:embed="rId4">
              <a:alphaModFix/>
            </a:blip>
            <a:srcRect t="5874" b="1628"/>
            <a:stretch/>
          </p:blipFill>
          <p:spPr>
            <a:xfrm>
              <a:off x="4637025" y="750100"/>
              <a:ext cx="3994349" cy="3818775"/>
            </a:xfrm>
            <a:prstGeom prst="rect">
              <a:avLst/>
            </a:prstGeom>
            <a:noFill/>
            <a:ln>
              <a:noFill/>
            </a:ln>
          </p:spPr>
        </p:pic>
      </p:grpSp>
      <p:sp>
        <p:nvSpPr>
          <p:cNvPr id="102" name="Google Shape;102;p17"/>
          <p:cNvSpPr txBox="1">
            <a:spLocks noGrp="1"/>
          </p:cNvSpPr>
          <p:nvPr>
            <p:ph type="title"/>
          </p:nvPr>
        </p:nvSpPr>
        <p:spPr>
          <a:xfrm>
            <a:off x="110775" y="3757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Projected record breaking </a:t>
            </a:r>
            <a:endParaRPr/>
          </a:p>
        </p:txBody>
      </p:sp>
      <p:sp>
        <p:nvSpPr>
          <p:cNvPr id="103" name="Google Shape;103;p17"/>
          <p:cNvSpPr txBox="1">
            <a:spLocks noGrp="1"/>
          </p:cNvSpPr>
          <p:nvPr>
            <p:ph type="body" idx="1"/>
          </p:nvPr>
        </p:nvSpPr>
        <p:spPr>
          <a:xfrm>
            <a:off x="311700" y="1274814"/>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
        <p:nvSpPr>
          <p:cNvPr id="104" name="Google Shape;104;p17"/>
          <p:cNvSpPr txBox="1"/>
          <p:nvPr/>
        </p:nvSpPr>
        <p:spPr>
          <a:xfrm>
            <a:off x="707675" y="552986"/>
            <a:ext cx="3926700" cy="40635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rgbClr val="F1C232"/>
                </a:solidFill>
                <a:latin typeface="Cambria"/>
                <a:ea typeface="Cambria"/>
                <a:cs typeface="Cambria"/>
                <a:sym typeface="Cambria"/>
              </a:rPr>
              <a:t>Temperature</a:t>
            </a:r>
            <a:endParaRPr sz="1800">
              <a:solidFill>
                <a:srgbClr val="F1C23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105" name="Google Shape;105;p17"/>
          <p:cNvSpPr txBox="1"/>
          <p:nvPr/>
        </p:nvSpPr>
        <p:spPr>
          <a:xfrm>
            <a:off x="4704675" y="552986"/>
            <a:ext cx="3926700" cy="4063500"/>
          </a:xfrm>
          <a:prstGeom prst="rect">
            <a:avLst/>
          </a:prstGeom>
          <a:noFill/>
          <a:ln w="38100" cap="flat" cmpd="sng">
            <a:solidFill>
              <a:srgbClr val="76A5AF"/>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rgbClr val="45818E"/>
                </a:solidFill>
                <a:latin typeface="Cambria"/>
                <a:ea typeface="Cambria"/>
                <a:cs typeface="Cambria"/>
                <a:sym typeface="Cambria"/>
              </a:rPr>
              <a:t>Precipitation</a:t>
            </a:r>
            <a:endParaRPr sz="1800">
              <a:solidFill>
                <a:srgbClr val="45818E"/>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106" name="Google Shape;106;p17"/>
          <p:cNvSpPr txBox="1"/>
          <p:nvPr/>
        </p:nvSpPr>
        <p:spPr>
          <a:xfrm>
            <a:off x="397880" y="4681800"/>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2"/>
                </a:solidFill>
                <a:latin typeface="Cambria"/>
                <a:ea typeface="Cambria"/>
                <a:cs typeface="Cambria"/>
                <a:sym typeface="Cambria"/>
              </a:rPr>
              <a:t>Fischer et al. (2025)</a:t>
            </a:r>
            <a:r>
              <a:rPr lang="en-GB" sz="1800">
                <a:solidFill>
                  <a:schemeClr val="dk2"/>
                </a:solidFill>
                <a:latin typeface="Cambria"/>
                <a:ea typeface="Cambria"/>
                <a:cs typeface="Cambria"/>
                <a:sym typeface="Cambria"/>
              </a:rPr>
              <a:t> </a:t>
            </a:r>
            <a:endParaRPr/>
          </a:p>
        </p:txBody>
      </p:sp>
      <p:cxnSp>
        <p:nvCxnSpPr>
          <p:cNvPr id="107" name="Google Shape;107;p17"/>
          <p:cNvCxnSpPr/>
          <p:nvPr/>
        </p:nvCxnSpPr>
        <p:spPr>
          <a:xfrm>
            <a:off x="6224027" y="3148496"/>
            <a:ext cx="411600" cy="458100"/>
          </a:xfrm>
          <a:prstGeom prst="straightConnector1">
            <a:avLst/>
          </a:prstGeom>
          <a:noFill/>
          <a:ln w="28575" cap="flat" cmpd="sng">
            <a:solidFill>
              <a:srgbClr val="CC0000"/>
            </a:solidFill>
            <a:prstDash val="solid"/>
            <a:round/>
            <a:headEnd type="none" w="med" len="med"/>
            <a:tailEnd type="triangle" w="med" len="med"/>
          </a:ln>
        </p:spPr>
      </p:cxnSp>
      <p:cxnSp>
        <p:nvCxnSpPr>
          <p:cNvPr id="108" name="Google Shape;108;p17"/>
          <p:cNvCxnSpPr/>
          <p:nvPr/>
        </p:nvCxnSpPr>
        <p:spPr>
          <a:xfrm>
            <a:off x="2249826" y="3319596"/>
            <a:ext cx="411600" cy="458100"/>
          </a:xfrm>
          <a:prstGeom prst="straightConnector1">
            <a:avLst/>
          </a:prstGeom>
          <a:noFill/>
          <a:ln w="28575" cap="flat" cmpd="sng">
            <a:solidFill>
              <a:srgbClr val="CC0000"/>
            </a:solidFill>
            <a:prstDash val="solid"/>
            <a:round/>
            <a:headEnd type="none" w="med" len="med"/>
            <a:tailEnd type="triangle" w="med" len="med"/>
          </a:ln>
        </p:spPr>
      </p:cxnSp>
      <p:sp>
        <p:nvSpPr>
          <p:cNvPr id="109" name="Google Shape;109;p17"/>
          <p:cNvSpPr txBox="1"/>
          <p:nvPr/>
        </p:nvSpPr>
        <p:spPr>
          <a:xfrm>
            <a:off x="1844899" y="2952118"/>
            <a:ext cx="673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rgbClr val="CC0000"/>
                </a:solidFill>
                <a:latin typeface="Cambria"/>
                <a:ea typeface="Cambria"/>
                <a:cs typeface="Cambria"/>
                <a:sym typeface="Cambria"/>
              </a:rPr>
              <a:t>Now</a:t>
            </a:r>
            <a:endParaRPr>
              <a:solidFill>
                <a:srgbClr val="CC0000"/>
              </a:solidFill>
            </a:endParaRPr>
          </a:p>
        </p:txBody>
      </p:sp>
      <p:sp>
        <p:nvSpPr>
          <p:cNvPr id="110" name="Google Shape;110;p17"/>
          <p:cNvSpPr txBox="1"/>
          <p:nvPr/>
        </p:nvSpPr>
        <p:spPr>
          <a:xfrm>
            <a:off x="5843370" y="2758493"/>
            <a:ext cx="6732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rgbClr val="CC0000"/>
                </a:solidFill>
                <a:latin typeface="Cambria"/>
                <a:ea typeface="Cambria"/>
                <a:cs typeface="Cambria"/>
                <a:sym typeface="Cambria"/>
              </a:rPr>
              <a:t>Now</a:t>
            </a:r>
            <a:endParaRPr>
              <a:solidFill>
                <a:srgbClr val="CC0000"/>
              </a:solidFill>
            </a:endParaRPr>
          </a:p>
        </p:txBody>
      </p:sp>
      <p:sp>
        <p:nvSpPr>
          <p:cNvPr id="111" name="Google Shape;111;p17"/>
          <p:cNvSpPr txBox="1"/>
          <p:nvPr/>
        </p:nvSpPr>
        <p:spPr>
          <a:xfrm>
            <a:off x="2821650" y="1265000"/>
            <a:ext cx="3500700" cy="461700"/>
          </a:xfrm>
          <a:prstGeom prst="rect">
            <a:avLst/>
          </a:prstGeom>
          <a:solidFill>
            <a:srgbClr val="FFFFFF">
              <a:alpha val="65190"/>
            </a:srgb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b="1">
                <a:solidFill>
                  <a:srgbClr val="CC0000"/>
                </a:solidFill>
                <a:latin typeface="Cambria"/>
                <a:ea typeface="Cambria"/>
                <a:cs typeface="Cambria"/>
                <a:sym typeface="Cambria"/>
              </a:rPr>
              <a:t>Prepare for more record events</a:t>
            </a:r>
            <a:endParaRPr sz="1800" b="1">
              <a:solidFill>
                <a:srgbClr val="CC0000"/>
              </a:solidFill>
              <a:latin typeface="Cambria"/>
              <a:ea typeface="Cambria"/>
              <a:cs typeface="Cambria"/>
              <a:sym typeface="Cambri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8"/>
          <p:cNvSpPr txBox="1">
            <a:spLocks noGrp="1"/>
          </p:cNvSpPr>
          <p:nvPr>
            <p:ph type="title"/>
          </p:nvPr>
        </p:nvSpPr>
        <p:spPr>
          <a:xfrm>
            <a:off x="311700" y="21782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Estimating record-breaking probabilities </a:t>
            </a:r>
            <a:endParaRPr/>
          </a:p>
        </p:txBody>
      </p:sp>
      <p:sp>
        <p:nvSpPr>
          <p:cNvPr id="117" name="Google Shape;117;p18"/>
          <p:cNvSpPr txBox="1">
            <a:spLocks noGrp="1"/>
          </p:cNvSpPr>
          <p:nvPr>
            <p:ph type="body" idx="1"/>
          </p:nvPr>
        </p:nvSpPr>
        <p:spPr>
          <a:xfrm>
            <a:off x="311700" y="1152475"/>
            <a:ext cx="5070000" cy="34164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Empirical: # record-breaking </a:t>
            </a:r>
            <a:r>
              <a:rPr lang="en-GB" dirty="0" err="1"/>
              <a:t>gridcells</a:t>
            </a:r>
            <a:r>
              <a:rPr lang="en-GB" dirty="0"/>
              <a:t> / N </a:t>
            </a:r>
            <a:endParaRPr dirty="0"/>
          </a:p>
          <a:p>
            <a:pPr lvl="1" algn="l" rtl="0">
              <a:spcBef>
                <a:spcPts val="0"/>
              </a:spcBef>
              <a:spcAft>
                <a:spcPts val="0"/>
              </a:spcAft>
              <a:buSzPts val="1400"/>
              <a:buFont typeface="Arial" panose="020B0604020202020204" pitchFamily="34" charset="0"/>
              <a:buChar char="•"/>
            </a:pPr>
            <a:r>
              <a:rPr lang="en-GB" dirty="0"/>
              <a:t>Spatial aggregation </a:t>
            </a:r>
            <a:endParaRPr dirty="0"/>
          </a:p>
          <a:p>
            <a:pPr lvl="0" algn="l" rtl="0">
              <a:spcBef>
                <a:spcPts val="0"/>
              </a:spcBef>
              <a:spcAft>
                <a:spcPts val="0"/>
              </a:spcAft>
              <a:buSzPts val="1800"/>
              <a:buFont typeface="Arial" panose="020B0604020202020204" pitchFamily="34" charset="0"/>
              <a:buChar char="•"/>
            </a:pPr>
            <a:r>
              <a:rPr lang="en-GB" dirty="0"/>
              <a:t>Analytical: shifting probability distributions</a:t>
            </a:r>
            <a:endParaRPr dirty="0"/>
          </a:p>
          <a:p>
            <a:pPr lvl="1" algn="l" rtl="0">
              <a:spcBef>
                <a:spcPts val="0"/>
              </a:spcBef>
              <a:spcAft>
                <a:spcPts val="0"/>
              </a:spcAft>
              <a:buSzPts val="1400"/>
              <a:buFont typeface="Arial" panose="020B0604020202020204" pitchFamily="34" charset="0"/>
              <a:buChar char="•"/>
            </a:pPr>
            <a:r>
              <a:rPr lang="en-GB" dirty="0"/>
              <a:t>“Temporal aggregation”</a:t>
            </a:r>
            <a:endParaRPr dirty="0"/>
          </a:p>
        </p:txBody>
      </p:sp>
      <p:sp>
        <p:nvSpPr>
          <p:cNvPr id="118" name="Google Shape;118;p18"/>
          <p:cNvSpPr txBox="1"/>
          <p:nvPr/>
        </p:nvSpPr>
        <p:spPr>
          <a:xfrm>
            <a:off x="656100" y="2997800"/>
            <a:ext cx="4457400" cy="708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latin typeface="Cambria"/>
                <a:ea typeface="Cambria"/>
                <a:cs typeface="Cambria"/>
                <a:sym typeface="Cambria"/>
              </a:rPr>
              <a:t>Result: smooth marginal probabilities </a:t>
            </a:r>
            <a:endParaRPr sz="1800">
              <a:solidFill>
                <a:schemeClr val="dk2"/>
              </a:solidFill>
              <a:latin typeface="Cambria"/>
              <a:ea typeface="Cambria"/>
              <a:cs typeface="Cambria"/>
              <a:sym typeface="Cambria"/>
            </a:endParaRPr>
          </a:p>
          <a:p>
            <a:pPr marL="0" lvl="0" indent="0" algn="l" rtl="0">
              <a:spcBef>
                <a:spcPts val="0"/>
              </a:spcBef>
              <a:spcAft>
                <a:spcPts val="0"/>
              </a:spcAft>
              <a:buNone/>
            </a:pPr>
            <a:r>
              <a:rPr lang="en-GB" sz="1600">
                <a:solidFill>
                  <a:schemeClr val="dk2"/>
                </a:solidFill>
                <a:latin typeface="Cambria"/>
                <a:ea typeface="Cambria"/>
                <a:cs typeface="Cambria"/>
                <a:sym typeface="Cambria"/>
              </a:rPr>
              <a:t>Reflecting gradual “unlocking of new potential”</a:t>
            </a:r>
            <a:endParaRPr sz="1600">
              <a:solidFill>
                <a:schemeClr val="dk2"/>
              </a:solidFill>
              <a:latin typeface="Cambria"/>
              <a:ea typeface="Cambria"/>
              <a:cs typeface="Cambria"/>
              <a:sym typeface="Cambria"/>
            </a:endParaRPr>
          </a:p>
        </p:txBody>
      </p:sp>
      <p:sp>
        <p:nvSpPr>
          <p:cNvPr id="119" name="Google Shape;119;p18"/>
          <p:cNvSpPr txBox="1"/>
          <p:nvPr/>
        </p:nvSpPr>
        <p:spPr>
          <a:xfrm>
            <a:off x="656100" y="3973150"/>
            <a:ext cx="44574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200">
                <a:solidFill>
                  <a:srgbClr val="CC0000"/>
                </a:solidFill>
                <a:latin typeface="Cambria"/>
                <a:ea typeface="Cambria"/>
                <a:cs typeface="Cambria"/>
                <a:sym typeface="Cambria"/>
              </a:rPr>
              <a:t>But which record are we breaking? </a:t>
            </a:r>
            <a:endParaRPr sz="2000">
              <a:solidFill>
                <a:srgbClr val="CC0000"/>
              </a:solidFill>
              <a:latin typeface="Cambria"/>
              <a:ea typeface="Cambria"/>
              <a:cs typeface="Cambria"/>
              <a:sym typeface="Cambria"/>
            </a:endParaRPr>
          </a:p>
        </p:txBody>
      </p:sp>
      <p:pic>
        <p:nvPicPr>
          <p:cNvPr id="120" name="Google Shape;120;p18"/>
          <p:cNvPicPr preferRelativeResize="0"/>
          <p:nvPr/>
        </p:nvPicPr>
        <p:blipFill>
          <a:blip r:embed="rId3">
            <a:alphaModFix/>
          </a:blip>
          <a:stretch>
            <a:fillRect/>
          </a:stretch>
        </p:blipFill>
        <p:spPr>
          <a:xfrm>
            <a:off x="5381625" y="790525"/>
            <a:ext cx="3514725" cy="3809375"/>
          </a:xfrm>
          <a:prstGeom prst="rect">
            <a:avLst/>
          </a:prstGeom>
          <a:noFill/>
          <a:ln>
            <a:noFill/>
          </a:ln>
        </p:spPr>
      </p:pic>
      <p:sp>
        <p:nvSpPr>
          <p:cNvPr id="121" name="Google Shape;121;p18"/>
          <p:cNvSpPr txBox="1"/>
          <p:nvPr/>
        </p:nvSpPr>
        <p:spPr>
          <a:xfrm>
            <a:off x="7324725" y="4681800"/>
            <a:ext cx="15075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200">
                <a:solidFill>
                  <a:schemeClr val="dk2"/>
                </a:solidFill>
                <a:latin typeface="Cambria"/>
                <a:ea typeface="Cambria"/>
                <a:cs typeface="Cambria"/>
                <a:sym typeface="Cambria"/>
              </a:rPr>
              <a:t>Fischer et al. (2021)</a:t>
            </a:r>
            <a:r>
              <a:rPr lang="en-GB" sz="1800">
                <a:solidFill>
                  <a:schemeClr val="dk2"/>
                </a:solidFill>
                <a:latin typeface="Cambria"/>
                <a:ea typeface="Cambria"/>
                <a:cs typeface="Cambria"/>
                <a:sym typeface="Cambria"/>
              </a:rPr>
              <a:t>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pic>
        <p:nvPicPr>
          <p:cNvPr id="126" name="Google Shape;126;p19"/>
          <p:cNvPicPr preferRelativeResize="0"/>
          <p:nvPr/>
        </p:nvPicPr>
        <p:blipFill>
          <a:blip r:embed="rId3">
            <a:alphaModFix/>
          </a:blip>
          <a:stretch>
            <a:fillRect/>
          </a:stretch>
        </p:blipFill>
        <p:spPr>
          <a:xfrm>
            <a:off x="584138" y="1255925"/>
            <a:ext cx="5759074" cy="456625"/>
          </a:xfrm>
          <a:prstGeom prst="rect">
            <a:avLst/>
          </a:prstGeom>
          <a:noFill/>
          <a:ln>
            <a:noFill/>
          </a:ln>
        </p:spPr>
      </p:pic>
      <p:sp>
        <p:nvSpPr>
          <p:cNvPr id="127" name="Google Shape;127;p19"/>
          <p:cNvSpPr txBox="1"/>
          <p:nvPr/>
        </p:nvSpPr>
        <p:spPr>
          <a:xfrm>
            <a:off x="2343300" y="386375"/>
            <a:ext cx="4457400" cy="52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200">
                <a:solidFill>
                  <a:srgbClr val="CC0000"/>
                </a:solidFill>
                <a:latin typeface="Cambria"/>
                <a:ea typeface="Cambria"/>
                <a:cs typeface="Cambria"/>
                <a:sym typeface="Cambria"/>
              </a:rPr>
              <a:t>But which record are we breaking? </a:t>
            </a:r>
            <a:endParaRPr sz="2000">
              <a:solidFill>
                <a:srgbClr val="CC0000"/>
              </a:solidFill>
              <a:latin typeface="Cambria"/>
              <a:ea typeface="Cambria"/>
              <a:cs typeface="Cambria"/>
              <a:sym typeface="Cambria"/>
            </a:endParaRPr>
          </a:p>
        </p:txBody>
      </p:sp>
      <p:pic>
        <p:nvPicPr>
          <p:cNvPr id="128" name="Google Shape;128;p19"/>
          <p:cNvPicPr preferRelativeResize="0"/>
          <p:nvPr/>
        </p:nvPicPr>
        <p:blipFill>
          <a:blip r:embed="rId4">
            <a:alphaModFix/>
          </a:blip>
          <a:stretch>
            <a:fillRect/>
          </a:stretch>
        </p:blipFill>
        <p:spPr>
          <a:xfrm>
            <a:off x="3602511" y="1954750"/>
            <a:ext cx="4957350" cy="996300"/>
          </a:xfrm>
          <a:prstGeom prst="rect">
            <a:avLst/>
          </a:prstGeom>
          <a:noFill/>
          <a:ln>
            <a:noFill/>
          </a:ln>
        </p:spPr>
      </p:pic>
      <p:sp>
        <p:nvSpPr>
          <p:cNvPr id="129" name="Google Shape;129;p19"/>
          <p:cNvSpPr txBox="1"/>
          <p:nvPr/>
        </p:nvSpPr>
        <p:spPr>
          <a:xfrm>
            <a:off x="655388" y="1688625"/>
            <a:ext cx="33804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2"/>
                </a:solidFill>
                <a:latin typeface="Cambria"/>
                <a:ea typeface="Cambria"/>
                <a:cs typeface="Cambria"/>
                <a:sym typeface="Cambria"/>
              </a:rPr>
              <a:t>The Guardian</a:t>
            </a:r>
            <a:endParaRPr>
              <a:solidFill>
                <a:schemeClr val="dk2"/>
              </a:solidFill>
              <a:latin typeface="Cambria"/>
              <a:ea typeface="Cambria"/>
              <a:cs typeface="Cambria"/>
              <a:sym typeface="Cambria"/>
            </a:endParaRPr>
          </a:p>
        </p:txBody>
      </p:sp>
      <p:sp>
        <p:nvSpPr>
          <p:cNvPr id="130" name="Google Shape;130;p19"/>
          <p:cNvSpPr txBox="1"/>
          <p:nvPr/>
        </p:nvSpPr>
        <p:spPr>
          <a:xfrm>
            <a:off x="3602513" y="2872403"/>
            <a:ext cx="33804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2"/>
                </a:solidFill>
                <a:latin typeface="Cambria"/>
                <a:ea typeface="Cambria"/>
                <a:cs typeface="Cambria"/>
                <a:sym typeface="Cambria"/>
              </a:rPr>
              <a:t>CBS news</a:t>
            </a:r>
            <a:endParaRPr>
              <a:solidFill>
                <a:schemeClr val="dk2"/>
              </a:solidFill>
              <a:latin typeface="Cambria"/>
              <a:ea typeface="Cambria"/>
              <a:cs typeface="Cambria"/>
              <a:sym typeface="Cambria"/>
            </a:endParaRPr>
          </a:p>
        </p:txBody>
      </p:sp>
      <p:pic>
        <p:nvPicPr>
          <p:cNvPr id="131" name="Google Shape;131;p19"/>
          <p:cNvPicPr preferRelativeResize="0"/>
          <p:nvPr/>
        </p:nvPicPr>
        <p:blipFill>
          <a:blip r:embed="rId5">
            <a:alphaModFix/>
          </a:blip>
          <a:stretch>
            <a:fillRect/>
          </a:stretch>
        </p:blipFill>
        <p:spPr>
          <a:xfrm>
            <a:off x="655388" y="3357897"/>
            <a:ext cx="5759075" cy="431701"/>
          </a:xfrm>
          <a:prstGeom prst="rect">
            <a:avLst/>
          </a:prstGeom>
          <a:noFill/>
          <a:ln>
            <a:noFill/>
          </a:ln>
        </p:spPr>
      </p:pic>
      <p:sp>
        <p:nvSpPr>
          <p:cNvPr id="132" name="Google Shape;132;p19"/>
          <p:cNvSpPr txBox="1"/>
          <p:nvPr/>
        </p:nvSpPr>
        <p:spPr>
          <a:xfrm>
            <a:off x="655388" y="3789597"/>
            <a:ext cx="3380400" cy="378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a:solidFill>
                  <a:schemeClr val="dk2"/>
                </a:solidFill>
                <a:latin typeface="Cambria"/>
                <a:ea typeface="Cambria"/>
                <a:cs typeface="Cambria"/>
                <a:sym typeface="Cambria"/>
              </a:rPr>
              <a:t>The Guardian</a:t>
            </a:r>
            <a:endParaRPr>
              <a:solidFill>
                <a:schemeClr val="dk2"/>
              </a:solidFill>
              <a:latin typeface="Cambria"/>
              <a:ea typeface="Cambria"/>
              <a:cs typeface="Cambria"/>
              <a:sym typeface="Cambri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0"/>
          <p:cNvSpPr txBox="1">
            <a:spLocks noGrp="1"/>
          </p:cNvSpPr>
          <p:nvPr>
            <p:ph type="title"/>
          </p:nvPr>
        </p:nvSpPr>
        <p:spPr>
          <a:xfrm>
            <a:off x="311700" y="17801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History-aware record-breaking estimates are useful</a:t>
            </a:r>
            <a:endParaRPr/>
          </a:p>
        </p:txBody>
      </p:sp>
      <p:sp>
        <p:nvSpPr>
          <p:cNvPr id="138" name="Google Shape;138;p20"/>
          <p:cNvSpPr txBox="1">
            <a:spLocks noGrp="1"/>
          </p:cNvSpPr>
          <p:nvPr>
            <p:ph type="body" idx="1"/>
          </p:nvPr>
        </p:nvSpPr>
        <p:spPr>
          <a:xfrm>
            <a:off x="311700" y="885463"/>
            <a:ext cx="8520600" cy="34164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Natural variability: long-term (multidecadal) masking/amplification</a:t>
            </a:r>
            <a:endParaRPr dirty="0"/>
          </a:p>
          <a:p>
            <a:pPr lvl="1" algn="l" rtl="0">
              <a:spcBef>
                <a:spcPts val="0"/>
              </a:spcBef>
              <a:spcAft>
                <a:spcPts val="0"/>
              </a:spcAft>
              <a:buSzPts val="1400"/>
              <a:buFont typeface="Arial" panose="020B0604020202020204" pitchFamily="34" charset="0"/>
              <a:buChar char="•"/>
            </a:pPr>
            <a:r>
              <a:rPr lang="en-GB" dirty="0"/>
              <a:t>Low record = high record-breaking  probability and vice versa</a:t>
            </a:r>
            <a:endParaRPr dirty="0"/>
          </a:p>
          <a:p>
            <a:pPr lvl="0" algn="l" rtl="0">
              <a:spcBef>
                <a:spcPts val="0"/>
              </a:spcBef>
              <a:spcAft>
                <a:spcPts val="0"/>
              </a:spcAft>
              <a:buSzPts val="1800"/>
              <a:buFont typeface="Arial" panose="020B0604020202020204" pitchFamily="34" charset="0"/>
              <a:buChar char="•"/>
            </a:pPr>
            <a:r>
              <a:rPr lang="en-GB" dirty="0"/>
              <a:t>Psychological risk awareness component </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42"/>
        <p:cNvGrpSpPr/>
        <p:nvPr/>
      </p:nvGrpSpPr>
      <p:grpSpPr>
        <a:xfrm>
          <a:off x="0" y="0"/>
          <a:ext cx="0" cy="0"/>
          <a:chOff x="0" y="0"/>
          <a:chExt cx="0" cy="0"/>
        </a:xfrm>
      </p:grpSpPr>
      <p:pic>
        <p:nvPicPr>
          <p:cNvPr id="143" name="Google Shape;143;p21"/>
          <p:cNvPicPr preferRelativeResize="0"/>
          <p:nvPr/>
        </p:nvPicPr>
        <p:blipFill>
          <a:blip r:embed="rId3">
            <a:alphaModFix/>
          </a:blip>
          <a:stretch>
            <a:fillRect/>
          </a:stretch>
        </p:blipFill>
        <p:spPr>
          <a:xfrm>
            <a:off x="1169200" y="1996862"/>
            <a:ext cx="6620067" cy="2955300"/>
          </a:xfrm>
          <a:prstGeom prst="rect">
            <a:avLst/>
          </a:prstGeom>
          <a:noFill/>
          <a:ln>
            <a:noFill/>
          </a:ln>
        </p:spPr>
      </p:pic>
      <p:sp>
        <p:nvSpPr>
          <p:cNvPr id="144" name="Google Shape;144;p21"/>
          <p:cNvSpPr txBox="1">
            <a:spLocks noGrp="1"/>
          </p:cNvSpPr>
          <p:nvPr>
            <p:ph type="title"/>
          </p:nvPr>
        </p:nvSpPr>
        <p:spPr>
          <a:xfrm>
            <a:off x="311700" y="17801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GB"/>
              <a:t>History-aware record-breaking estimates are useful</a:t>
            </a:r>
            <a:endParaRPr/>
          </a:p>
        </p:txBody>
      </p:sp>
      <p:sp>
        <p:nvSpPr>
          <p:cNvPr id="145" name="Google Shape;145;p21"/>
          <p:cNvSpPr txBox="1">
            <a:spLocks noGrp="1"/>
          </p:cNvSpPr>
          <p:nvPr>
            <p:ph type="body" idx="1"/>
          </p:nvPr>
        </p:nvSpPr>
        <p:spPr>
          <a:xfrm>
            <a:off x="311700" y="885463"/>
            <a:ext cx="8520600" cy="3416400"/>
          </a:xfrm>
          <a:prstGeom prst="rect">
            <a:avLst/>
          </a:prstGeom>
        </p:spPr>
        <p:txBody>
          <a:bodyPr spcFirstLastPara="1" wrap="square" lIns="91425" tIns="91425" rIns="91425" bIns="91425" anchor="t" anchorCtr="0">
            <a:normAutofit/>
          </a:bodyPr>
          <a:lstStyle/>
          <a:p>
            <a:pPr lvl="0" algn="l" rtl="0">
              <a:spcBef>
                <a:spcPts val="0"/>
              </a:spcBef>
              <a:spcAft>
                <a:spcPts val="0"/>
              </a:spcAft>
              <a:buSzPts val="1800"/>
              <a:buFont typeface="Arial" panose="020B0604020202020204" pitchFamily="34" charset="0"/>
              <a:buChar char="•"/>
            </a:pPr>
            <a:r>
              <a:rPr lang="en-GB" dirty="0"/>
              <a:t>Natural variability: long-term (multidecadal) masking/amplification</a:t>
            </a:r>
            <a:endParaRPr dirty="0"/>
          </a:p>
          <a:p>
            <a:pPr lvl="1" algn="l" rtl="0">
              <a:spcBef>
                <a:spcPts val="0"/>
              </a:spcBef>
              <a:spcAft>
                <a:spcPts val="0"/>
              </a:spcAft>
              <a:buSzPts val="1400"/>
              <a:buFont typeface="Arial" panose="020B0604020202020204" pitchFamily="34" charset="0"/>
              <a:buChar char="•"/>
            </a:pPr>
            <a:r>
              <a:rPr lang="en-GB" dirty="0"/>
              <a:t>Low record = high record-breaking  probability and vice versa</a:t>
            </a:r>
            <a:endParaRPr dirty="0"/>
          </a:p>
          <a:p>
            <a:pPr lvl="0" algn="l" rtl="0">
              <a:spcBef>
                <a:spcPts val="0"/>
              </a:spcBef>
              <a:spcAft>
                <a:spcPts val="0"/>
              </a:spcAft>
              <a:buSzPts val="1800"/>
              <a:buFont typeface="Arial" panose="020B0604020202020204" pitchFamily="34" charset="0"/>
              <a:buChar char="•"/>
            </a:pPr>
            <a:r>
              <a:rPr lang="en-GB" dirty="0"/>
              <a:t>Disaster memory component </a:t>
            </a:r>
            <a:endParaRPr dirty="0"/>
          </a:p>
        </p:txBody>
      </p:sp>
      <p:sp>
        <p:nvSpPr>
          <p:cNvPr id="146" name="Google Shape;146;p21"/>
          <p:cNvSpPr txBox="1"/>
          <p:nvPr/>
        </p:nvSpPr>
        <p:spPr>
          <a:xfrm>
            <a:off x="6239575" y="1960691"/>
            <a:ext cx="30000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800">
                <a:solidFill>
                  <a:schemeClr val="dk2"/>
                </a:solidFill>
                <a:latin typeface="Cambria"/>
                <a:ea typeface="Cambria"/>
                <a:cs typeface="Cambria"/>
                <a:sym typeface="Cambria"/>
              </a:rPr>
              <a:t>ERA5 Tx5d</a:t>
            </a:r>
            <a:endParaRPr/>
          </a:p>
        </p:txBody>
      </p:sp>
      <p:sp>
        <p:nvSpPr>
          <p:cNvPr id="147" name="Google Shape;147;p21"/>
          <p:cNvSpPr txBox="1"/>
          <p:nvPr/>
        </p:nvSpPr>
        <p:spPr>
          <a:xfrm>
            <a:off x="976625" y="2008919"/>
            <a:ext cx="6998100" cy="2955300"/>
          </a:xfrm>
          <a:prstGeom prst="rect">
            <a:avLst/>
          </a:prstGeom>
          <a:noFill/>
          <a:ln w="38100" cap="flat" cmpd="sng">
            <a:solidFill>
              <a:srgbClr val="F1C232"/>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a:p>
            <a:pPr marL="0" lvl="0" indent="0" algn="l" rtl="0">
              <a:spcBef>
                <a:spcPts val="0"/>
              </a:spcBef>
              <a:spcAft>
                <a:spcPts val="0"/>
              </a:spcAft>
              <a:buNone/>
            </a:pPr>
            <a:endParaRPr sz="1800">
              <a:solidFill>
                <a:schemeClr val="dk2"/>
              </a:solidFill>
              <a:latin typeface="Cambria"/>
              <a:ea typeface="Cambria"/>
              <a:cs typeface="Cambria"/>
              <a:sym typeface="Cambria"/>
            </a:endParaRPr>
          </a:p>
        </p:txBody>
      </p:sp>
      <p:sp>
        <p:nvSpPr>
          <p:cNvPr id="148" name="Google Shape;148;p21"/>
          <p:cNvSpPr txBox="1"/>
          <p:nvPr/>
        </p:nvSpPr>
        <p:spPr>
          <a:xfrm>
            <a:off x="4750450" y="3146850"/>
            <a:ext cx="1796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500" b="1">
                <a:solidFill>
                  <a:schemeClr val="dk2"/>
                </a:solidFill>
                <a:latin typeface="Cambria"/>
                <a:ea typeface="Cambria"/>
                <a:cs typeface="Cambria"/>
                <a:sym typeface="Cambria"/>
              </a:rPr>
              <a:t>PNW heatwave</a:t>
            </a:r>
            <a:endParaRPr sz="1500" b="1">
              <a:solidFill>
                <a:schemeClr val="dk2"/>
              </a:solidFill>
              <a:latin typeface="Cambria"/>
              <a:ea typeface="Cambria"/>
              <a:cs typeface="Cambria"/>
              <a:sym typeface="Cambri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1834</Words>
  <Application>Microsoft Office PowerPoint</Application>
  <PresentationFormat>On-screen Show (16:9)</PresentationFormat>
  <Paragraphs>380</Paragraphs>
  <Slides>31</Slides>
  <Notes>31</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Cambria</vt:lpstr>
      <vt:lpstr>Tahoma</vt:lpstr>
      <vt:lpstr>Simple Light</vt:lpstr>
      <vt:lpstr>Most at-risk regions for   near-term surprise extremes</vt:lpstr>
      <vt:lpstr>Record-breaking extremes</vt:lpstr>
      <vt:lpstr>Observed record breaking</vt:lpstr>
      <vt:lpstr>Projected record breaking </vt:lpstr>
      <vt:lpstr>Projected record breaking </vt:lpstr>
      <vt:lpstr>Estimating record-breaking probabilities </vt:lpstr>
      <vt:lpstr>PowerPoint Presentation</vt:lpstr>
      <vt:lpstr>History-aware record-breaking estimates are useful</vt:lpstr>
      <vt:lpstr>History-aware record-breaking estimates are useful</vt:lpstr>
      <vt:lpstr>Estimating record-breaking probabilities  </vt:lpstr>
      <vt:lpstr>Estimating record-breaking probabilities  </vt:lpstr>
      <vt:lpstr>Conditional v. marginal record breaking </vt:lpstr>
      <vt:lpstr>Conditional v. marginal record breaking </vt:lpstr>
      <vt:lpstr>Conditional v. marginal record breaking </vt:lpstr>
      <vt:lpstr>Global record breaking probabilities - Tx5d</vt:lpstr>
      <vt:lpstr>Global record breaking probabilities - Rx1d</vt:lpstr>
      <vt:lpstr>Can we do better? </vt:lpstr>
      <vt:lpstr>Preliminary SEAS5 results – Tx5d</vt:lpstr>
      <vt:lpstr>Preliminary SEAS5 results – Rx1d</vt:lpstr>
      <vt:lpstr>Preliminary SEAS5 results - Tx5d</vt:lpstr>
      <vt:lpstr>Preliminary SEAS5 results - Rx1d</vt:lpstr>
      <vt:lpstr>Can we do better? </vt:lpstr>
      <vt:lpstr>Comparison across methods - Tx5d</vt:lpstr>
      <vt:lpstr>Final notes – preparing for the unexpected</vt:lpstr>
      <vt:lpstr>PowerPoint Presentation</vt:lpstr>
      <vt:lpstr>PowerPoint Presentation</vt:lpstr>
      <vt:lpstr>Forecast skill – ERA5</vt:lpstr>
      <vt:lpstr>Forecast skill – model verification </vt:lpstr>
      <vt:lpstr>Record-breaking probabilities </vt:lpstr>
      <vt:lpstr>Disaster memory and risk perception</vt:lpstr>
      <vt:lpstr>Disaster memory and risk perception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Iris de Vries</cp:lastModifiedBy>
  <cp:revision>3</cp:revision>
  <dcterms:modified xsi:type="dcterms:W3CDTF">2026-09-11T07:49:38Z</dcterms:modified>
</cp:coreProperties>
</file>