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8" r:id="rId2"/>
    <p:sldId id="290" r:id="rId3"/>
    <p:sldId id="291" r:id="rId4"/>
    <p:sldId id="292" r:id="rId5"/>
    <p:sldId id="293" r:id="rId6"/>
    <p:sldId id="259" r:id="rId7"/>
    <p:sldId id="294" r:id="rId8"/>
    <p:sldId id="295" r:id="rId9"/>
    <p:sldId id="298" r:id="rId10"/>
    <p:sldId id="296" r:id="rId11"/>
    <p:sldId id="297" r:id="rId12"/>
    <p:sldId id="299" r:id="rId13"/>
    <p:sldId id="300" r:id="rId14"/>
    <p:sldId id="301" r:id="rId15"/>
    <p:sldId id="302" r:id="rId16"/>
    <p:sldId id="304" r:id="rId17"/>
    <p:sldId id="303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3333FF"/>
    <a:srgbClr val="003D69"/>
    <a:srgbClr val="04406B"/>
    <a:srgbClr val="E9A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4712" autoAdjust="0"/>
  </p:normalViewPr>
  <p:slideViewPr>
    <p:cSldViewPr>
      <p:cViewPr>
        <p:scale>
          <a:sx n="75" d="100"/>
          <a:sy n="75" d="100"/>
        </p:scale>
        <p:origin x="-10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72" y="-6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STCE Annual Meeting - 11/05/2010</a:t>
            </a: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461135-DBC4-45A9-A03A-47B407A5A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7628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STCE Annual Meeting - 11/05/2010</a:t>
            </a:r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3000E9-1EDC-4FE9-A34E-F050CEF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76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STCE Annual Meeting - 11/05/2010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8DEC07-46F9-46D1-8360-C033E3036BAA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459788" y="836613"/>
            <a:ext cx="4667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Line 31"/>
          <p:cNvSpPr>
            <a:spLocks noChangeShapeType="1"/>
          </p:cNvSpPr>
          <p:nvPr userDrawn="1"/>
        </p:nvSpPr>
        <p:spPr bwMode="auto">
          <a:xfrm>
            <a:off x="0" y="908050"/>
            <a:ext cx="8101013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8" name="Picture 3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43888" y="104775"/>
            <a:ext cx="7921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2" name="Text Box 40"/>
          <p:cNvSpPr txBox="1">
            <a:spLocks noChangeArrowheads="1"/>
          </p:cNvSpPr>
          <p:nvPr userDrawn="1"/>
        </p:nvSpPr>
        <p:spPr bwMode="auto">
          <a:xfrm>
            <a:off x="719138" y="6259513"/>
            <a:ext cx="752475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BE" sz="1400">
                <a:solidFill>
                  <a:srgbClr val="3333FF"/>
                </a:solidFill>
                <a:cs typeface="+mn-cs"/>
              </a:rPr>
              <a:t>European Planetary Science Congress 2012 – Madrid – 23-28 September 2012</a:t>
            </a:r>
            <a:endParaRPr lang="en-US" sz="1400">
              <a:solidFill>
                <a:srgbClr val="3333FF"/>
              </a:solidFill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69" y="6279356"/>
            <a:ext cx="762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468313" y="1341438"/>
            <a:ext cx="7704137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BRAMS: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a Belgian Am-Pro collaboration to detect and characterize meteors with radio techniques</a:t>
            </a:r>
            <a:endParaRPr lang="fr-BE" sz="32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BE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Hervé Lamy</a:t>
            </a:r>
          </a:p>
          <a:p>
            <a:pPr algn="ctr">
              <a:spcBef>
                <a:spcPct val="50000"/>
              </a:spcBef>
              <a:defRPr/>
            </a:pPr>
            <a:endParaRPr lang="fr-BE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BE" sz="2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Belgian Institute for Space Aeronomy</a:t>
            </a:r>
          </a:p>
          <a:p>
            <a:pPr algn="ctr">
              <a:spcBef>
                <a:spcPct val="50000"/>
              </a:spcBef>
              <a:defRPr/>
            </a:pPr>
            <a:r>
              <a:rPr lang="fr-BE" sz="2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Brussels, Belgium</a:t>
            </a:r>
            <a:endParaRPr lang="en-US" sz="20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7064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BRAMS provide to amateurs?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smtClean="0"/>
              <a:t>Provide all material for free (identical in all stations)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Access to data from all stations &amp; archive of the data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Real-time observations to show to the public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A possibility to educate the public to meteors &amp; radio science (BISA provides posters and articles)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amateurs provide to BRAMS ?</a:t>
            </a:r>
            <a:endParaRPr lang="en-US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002588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smtClean="0"/>
              <a:t>Host of most of BRAMS stations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Save data locally on hard disks &amp; make a copy on USB sticks (64 GB) sent every month to BISA for archiving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/>
              <a:t>Electricity bill supported by BRAMS participants</a:t>
            </a:r>
          </a:p>
          <a:p>
            <a:pPr eaLnBrk="1" hangingPunct="1"/>
            <a:endParaRPr lang="fr-BE" smtClean="0"/>
          </a:p>
          <a:p>
            <a:pPr eaLnBrk="1" hangingPunct="1"/>
            <a:r>
              <a:rPr lang="fr-BE" smtClean="0">
                <a:solidFill>
                  <a:srgbClr val="FF0000"/>
                </a:solidFill>
              </a:rPr>
              <a:t>Multi-stations observations allowing to retrieve meteor trajectories</a:t>
            </a:r>
          </a:p>
          <a:p>
            <a:pPr eaLnBrk="1" hangingPunct="1"/>
            <a:endParaRPr lang="fr-BE" smtClean="0">
              <a:solidFill>
                <a:srgbClr val="FF0000"/>
              </a:solidFill>
            </a:endParaRPr>
          </a:p>
          <a:p>
            <a:pPr eaLnBrk="1" hangingPunct="1"/>
            <a:r>
              <a:rPr lang="fr-BE" smtClean="0"/>
              <a:t>Participation to some projects (e.g. automatic detection of meteors in spectrograms)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b="0" smtClean="0"/>
              <a:t>BRAMS viewer</a:t>
            </a:r>
            <a:endParaRPr lang="en-US" b="0" smtClean="0"/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35113"/>
            <a:ext cx="818038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95288" y="2060575"/>
            <a:ext cx="7207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b="0" smtClean="0"/>
              <a:t>BRAMS viewer</a:t>
            </a:r>
            <a:endParaRPr lang="en-US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1438"/>
            <a:ext cx="84089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003800" y="1052513"/>
            <a:ext cx="288925" cy="5762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209675"/>
            <a:ext cx="4206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555750" y="1133475"/>
            <a:ext cx="288925" cy="57626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4675" y="1844675"/>
            <a:ext cx="1647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b="0" smtClean="0"/>
              <a:t>BRAMS viewer</a:t>
            </a:r>
            <a:endParaRPr lang="en-US" smtClean="0"/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96975"/>
            <a:ext cx="872648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b="0" smtClean="0"/>
              <a:t>BRAMS viewer</a:t>
            </a:r>
            <a:endParaRPr lang="en-US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7852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sz="2800">
                <a:solidFill>
                  <a:srgbClr val="333399"/>
                </a:solidFill>
              </a:rPr>
              <a:t>Summary</a:t>
            </a:r>
            <a:endParaRPr lang="en-US" sz="2800" b="1">
              <a:solidFill>
                <a:srgbClr val="333399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343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Tx/>
              <a:buChar char="o"/>
            </a:pPr>
            <a:r>
              <a:rPr lang="nl-BE" sz="2400">
                <a:latin typeface="Calibri" pitchFamily="34" charset="0"/>
              </a:rPr>
              <a:t> </a:t>
            </a:r>
            <a:r>
              <a:rPr lang="nl-BE" sz="2400">
                <a:solidFill>
                  <a:srgbClr val="0000CC"/>
                </a:solidFill>
                <a:latin typeface="Calibri" pitchFamily="34" charset="0"/>
              </a:rPr>
              <a:t>BRAMS is a new tool to observe &amp; characterize meteors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Tx/>
              <a:buChar char="o"/>
            </a:pPr>
            <a:r>
              <a:rPr lang="nl-BE" sz="2400">
                <a:solidFill>
                  <a:srgbClr val="0000CC"/>
                </a:solidFill>
                <a:latin typeface="Calibri" pitchFamily="34" charset="0"/>
              </a:rPr>
              <a:t> It is the result of an active Pro-Am collaboration with mutual benefit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Tx/>
              <a:buChar char="o"/>
            </a:pPr>
            <a:r>
              <a:rPr lang="nl-BE" sz="2400">
                <a:solidFill>
                  <a:srgbClr val="0000CC"/>
                </a:solidFill>
                <a:latin typeface="Calibri" pitchFamily="34" charset="0"/>
              </a:rPr>
              <a:t> In the future BRAMS should be extended outside of Belgium as meteors do know anything about frontiers …</a:t>
            </a:r>
            <a:endParaRPr lang="nl-NL" sz="240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D:\Dust-Meteors\Photos BRAMS\scan_webs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54451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795963" y="2492375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>
                <a:solidFill>
                  <a:srgbClr val="FF0000"/>
                </a:solidFill>
              </a:rPr>
              <a:t>brams.aeronomy.be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900113" y="4797425"/>
            <a:ext cx="7499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BE" sz="6000">
                <a:solidFill>
                  <a:srgbClr val="3333FF"/>
                </a:solidFill>
                <a:latin typeface="Brush Script MT" pitchFamily="66" charset="0"/>
              </a:rPr>
              <a:t>THANKS !</a:t>
            </a:r>
            <a:endParaRPr lang="en-US" sz="6000">
              <a:solidFill>
                <a:srgbClr val="3333FF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 forward scattering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59102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Specular reflection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3" y="1196975"/>
            <a:ext cx="491648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357563"/>
            <a:ext cx="441166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 of trajectory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3" y="1971675"/>
            <a:ext cx="63404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BRAMS network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2063"/>
            <a:ext cx="5648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BE" b="0">
                <a:effectLst>
                  <a:outerShdw blurRad="38100" dist="38100" dir="2700000" algn="tl">
                    <a:srgbClr val="C0C0C0"/>
                  </a:outerShdw>
                </a:effectLst>
              </a:rPr>
              <a:t>BEACON</a:t>
            </a:r>
            <a:endParaRPr 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0" name="Picture 5" descr="P8229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96975"/>
            <a:ext cx="570388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66700" y="2349500"/>
            <a:ext cx="2016125" cy="1400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fr-BE">
                <a:solidFill>
                  <a:srgbClr val="3333FF"/>
                </a:solidFill>
              </a:rPr>
              <a:t>49.97 MHz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fr-BE">
                <a:solidFill>
                  <a:srgbClr val="3333FF"/>
                </a:solidFill>
              </a:rPr>
              <a:t>150 W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fr-BE" sz="1600">
                <a:solidFill>
                  <a:srgbClr val="3333FF"/>
                </a:solidFill>
              </a:rPr>
              <a:t>Right-handed circularly polarized</a:t>
            </a:r>
            <a:endParaRPr lang="en-US" sz="16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b="0" smtClean="0"/>
              <a:t>A typical receiving station</a:t>
            </a:r>
            <a:endParaRPr lang="en-US" b="0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6408737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BE" b="0" smtClean="0"/>
              <a:t>A typical receiving station</a:t>
            </a:r>
            <a:endParaRPr lang="en-U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353218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949450"/>
            <a:ext cx="4367213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87450" y="5229225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>
                <a:solidFill>
                  <a:srgbClr val="3333FF"/>
                </a:solidFill>
                <a:latin typeface="Calibri" pitchFamily="34" charset="0"/>
              </a:rPr>
              <a:t>Data are saved in audio WAV files every 5 minutes</a:t>
            </a:r>
            <a:endParaRPr lang="nl-NL" sz="2400">
              <a:solidFill>
                <a:srgbClr val="3333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analysis : spectrograms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6905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7722</TotalTime>
  <Words>245</Words>
  <Application>Microsoft Office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1_Default Design</vt:lpstr>
      <vt:lpstr>PowerPoint Presentation</vt:lpstr>
      <vt:lpstr>Meteor forward scattering</vt:lpstr>
      <vt:lpstr>Specular reflection</vt:lpstr>
      <vt:lpstr>Retrieval of trajectory</vt:lpstr>
      <vt:lpstr>The BRAMS network</vt:lpstr>
      <vt:lpstr>BEACON</vt:lpstr>
      <vt:lpstr>A typical receiving station</vt:lpstr>
      <vt:lpstr>A typical receiving station</vt:lpstr>
      <vt:lpstr>Signal analysis : spectrograms</vt:lpstr>
      <vt:lpstr>What does BRAMS provide to amateurs?</vt:lpstr>
      <vt:lpstr>What do amateurs provide to BRAMS ?</vt:lpstr>
      <vt:lpstr>BRAMS viewer</vt:lpstr>
      <vt:lpstr>BRAMS viewer</vt:lpstr>
      <vt:lpstr>BRAMS viewer</vt:lpstr>
      <vt:lpstr>BRAMS viewer</vt:lpstr>
      <vt:lpstr>PowerPoint Presentation</vt:lpstr>
      <vt:lpstr>Website</vt:lpstr>
    </vt:vector>
  </TitlesOfParts>
  <Company> BIRA-IASB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etiennel</dc:creator>
  <cp:lastModifiedBy>herlam</cp:lastModifiedBy>
  <cp:revision>175</cp:revision>
  <dcterms:created xsi:type="dcterms:W3CDTF">2004-06-24T13:17:52Z</dcterms:created>
  <dcterms:modified xsi:type="dcterms:W3CDTF">2012-10-14T14:48:33Z</dcterms:modified>
</cp:coreProperties>
</file>