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</p:sldIdLst>
  <p:sldSz cx="32404050" cy="43205400"/>
  <p:notesSz cx="6858000" cy="9144000"/>
  <p:defaultTextStyle>
    <a:defPPr>
      <a:defRPr lang="es-ES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21" d="100"/>
          <a:sy n="21" d="100"/>
        </p:scale>
        <p:origin x="-2424" y="-16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59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8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77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36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95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54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13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72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2E21-17EF-42A8-9BD8-D8258310C50B}" type="datetimeFigureOut">
              <a:rPr lang="es-ES" smtClean="0"/>
              <a:pPr/>
              <a:t>13/12/2012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7463-8DE9-4B5B-81B4-DC00A0A06A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2178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2E21-17EF-42A8-9BD8-D8258310C50B}" type="datetimeFigureOut">
              <a:rPr lang="es-ES" smtClean="0"/>
              <a:pPr/>
              <a:t>13/12/2012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7463-8DE9-4B5B-81B4-DC00A0A06A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9936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743850" y="10901365"/>
            <a:ext cx="76970870" cy="2322490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2E21-17EF-42A8-9BD8-D8258310C50B}" type="datetimeFigureOut">
              <a:rPr lang="es-ES" smtClean="0"/>
              <a:pPr/>
              <a:t>13/12/2012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7463-8DE9-4B5B-81B4-DC00A0A06A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7681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2E21-17EF-42A8-9BD8-D8258310C50B}" type="datetimeFigureOut">
              <a:rPr lang="es-ES" smtClean="0"/>
              <a:pPr/>
              <a:t>13/12/2012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7463-8DE9-4B5B-81B4-DC00A0A06A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2359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9696" y="27763492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59037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18074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77115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3616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795198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54235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13272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72308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2E21-17EF-42A8-9BD8-D8258310C50B}" type="datetimeFigureOut">
              <a:rPr lang="es-ES" smtClean="0"/>
              <a:pPr/>
              <a:t>13/12/2012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7463-8DE9-4B5B-81B4-DC00A0A06A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29275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743846" y="63507959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7685960" y="63507959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2E21-17EF-42A8-9BD8-D8258310C50B}" type="datetimeFigureOut">
              <a:rPr lang="es-ES" smtClean="0"/>
              <a:pPr/>
              <a:t>13/12/2012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7463-8DE9-4B5B-81B4-DC00A0A06A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84110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9037" indent="0">
              <a:buNone/>
              <a:defRPr sz="9500" b="1"/>
            </a:lvl2pPr>
            <a:lvl3pPr marL="4318074" indent="0">
              <a:buNone/>
              <a:defRPr sz="8500" b="1"/>
            </a:lvl3pPr>
            <a:lvl4pPr marL="6477115" indent="0">
              <a:buNone/>
              <a:defRPr sz="7600" b="1"/>
            </a:lvl4pPr>
            <a:lvl5pPr marL="8636161" indent="0">
              <a:buNone/>
              <a:defRPr sz="7600" b="1"/>
            </a:lvl5pPr>
            <a:lvl6pPr marL="10795198" indent="0">
              <a:buNone/>
              <a:defRPr sz="7600" b="1"/>
            </a:lvl6pPr>
            <a:lvl7pPr marL="12954235" indent="0">
              <a:buNone/>
              <a:defRPr sz="7600" b="1"/>
            </a:lvl7pPr>
            <a:lvl8pPr marL="15113272" indent="0">
              <a:buNone/>
              <a:defRPr sz="7600" b="1"/>
            </a:lvl8pPr>
            <a:lvl9pPr marL="17272308" indent="0">
              <a:buNone/>
              <a:defRPr sz="7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9037" indent="0">
              <a:buNone/>
              <a:defRPr sz="9500" b="1"/>
            </a:lvl2pPr>
            <a:lvl3pPr marL="4318074" indent="0">
              <a:buNone/>
              <a:defRPr sz="8500" b="1"/>
            </a:lvl3pPr>
            <a:lvl4pPr marL="6477115" indent="0">
              <a:buNone/>
              <a:defRPr sz="7600" b="1"/>
            </a:lvl4pPr>
            <a:lvl5pPr marL="8636161" indent="0">
              <a:buNone/>
              <a:defRPr sz="7600" b="1"/>
            </a:lvl5pPr>
            <a:lvl6pPr marL="10795198" indent="0">
              <a:buNone/>
              <a:defRPr sz="7600" b="1"/>
            </a:lvl6pPr>
            <a:lvl7pPr marL="12954235" indent="0">
              <a:buNone/>
              <a:defRPr sz="7600" b="1"/>
            </a:lvl7pPr>
            <a:lvl8pPr marL="15113272" indent="0">
              <a:buNone/>
              <a:defRPr sz="7600" b="1"/>
            </a:lvl8pPr>
            <a:lvl9pPr marL="17272308" indent="0">
              <a:buNone/>
              <a:defRPr sz="7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2E21-17EF-42A8-9BD8-D8258310C50B}" type="datetimeFigureOut">
              <a:rPr lang="es-ES" smtClean="0"/>
              <a:pPr/>
              <a:t>13/12/2012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7463-8DE9-4B5B-81B4-DC00A0A06A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54628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2E21-17EF-42A8-9BD8-D8258310C50B}" type="datetimeFigureOut">
              <a:rPr lang="es-ES" smtClean="0"/>
              <a:pPr/>
              <a:t>13/12/2012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7463-8DE9-4B5B-81B4-DC00A0A06A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9606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2E21-17EF-42A8-9BD8-D8258310C50B}" type="datetimeFigureOut">
              <a:rPr lang="es-ES" smtClean="0"/>
              <a:pPr/>
              <a:t>13/12/2012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7463-8DE9-4B5B-81B4-DC00A0A06A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5779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15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20215" y="9041152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59037" indent="0">
              <a:buNone/>
              <a:defRPr sz="5700"/>
            </a:lvl2pPr>
            <a:lvl3pPr marL="4318074" indent="0">
              <a:buNone/>
              <a:defRPr sz="4700"/>
            </a:lvl3pPr>
            <a:lvl4pPr marL="6477115" indent="0">
              <a:buNone/>
              <a:defRPr sz="4300"/>
            </a:lvl4pPr>
            <a:lvl5pPr marL="8636161" indent="0">
              <a:buNone/>
              <a:defRPr sz="4300"/>
            </a:lvl5pPr>
            <a:lvl6pPr marL="10795198" indent="0">
              <a:buNone/>
              <a:defRPr sz="4300"/>
            </a:lvl6pPr>
            <a:lvl7pPr marL="12954235" indent="0">
              <a:buNone/>
              <a:defRPr sz="4300"/>
            </a:lvl7pPr>
            <a:lvl8pPr marL="15113272" indent="0">
              <a:buNone/>
              <a:defRPr sz="4300"/>
            </a:lvl8pPr>
            <a:lvl9pPr marL="17272308" indent="0">
              <a:buNone/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2E21-17EF-42A8-9BD8-D8258310C50B}" type="datetimeFigureOut">
              <a:rPr lang="es-ES" smtClean="0"/>
              <a:pPr/>
              <a:t>13/12/2012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7463-8DE9-4B5B-81B4-DC00A0A06A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799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59037" indent="0">
              <a:buNone/>
              <a:defRPr sz="13200"/>
            </a:lvl2pPr>
            <a:lvl3pPr marL="4318074" indent="0">
              <a:buNone/>
              <a:defRPr sz="11300"/>
            </a:lvl3pPr>
            <a:lvl4pPr marL="6477115" indent="0">
              <a:buNone/>
              <a:defRPr sz="9500"/>
            </a:lvl4pPr>
            <a:lvl5pPr marL="8636161" indent="0">
              <a:buNone/>
              <a:defRPr sz="9500"/>
            </a:lvl5pPr>
            <a:lvl6pPr marL="10795198" indent="0">
              <a:buNone/>
              <a:defRPr sz="9500"/>
            </a:lvl6pPr>
            <a:lvl7pPr marL="12954235" indent="0">
              <a:buNone/>
              <a:defRPr sz="9500"/>
            </a:lvl7pPr>
            <a:lvl8pPr marL="15113272" indent="0">
              <a:buNone/>
              <a:defRPr sz="9500"/>
            </a:lvl8pPr>
            <a:lvl9pPr marL="17272308" indent="0">
              <a:buNone/>
              <a:defRPr sz="95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59037" indent="0">
              <a:buNone/>
              <a:defRPr sz="5700"/>
            </a:lvl2pPr>
            <a:lvl3pPr marL="4318074" indent="0">
              <a:buNone/>
              <a:defRPr sz="4700"/>
            </a:lvl3pPr>
            <a:lvl4pPr marL="6477115" indent="0">
              <a:buNone/>
              <a:defRPr sz="4300"/>
            </a:lvl4pPr>
            <a:lvl5pPr marL="8636161" indent="0">
              <a:buNone/>
              <a:defRPr sz="4300"/>
            </a:lvl5pPr>
            <a:lvl6pPr marL="10795198" indent="0">
              <a:buNone/>
              <a:defRPr sz="4300"/>
            </a:lvl6pPr>
            <a:lvl7pPr marL="12954235" indent="0">
              <a:buNone/>
              <a:defRPr sz="4300"/>
            </a:lvl7pPr>
            <a:lvl8pPr marL="15113272" indent="0">
              <a:buNone/>
              <a:defRPr sz="4300"/>
            </a:lvl8pPr>
            <a:lvl9pPr marL="17272308" indent="0">
              <a:buNone/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2E21-17EF-42A8-9BD8-D8258310C50B}" type="datetimeFigureOut">
              <a:rPr lang="es-ES" smtClean="0"/>
              <a:pPr/>
              <a:t>13/12/2012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7463-8DE9-4B5B-81B4-DC00A0A06A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9662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1813" tIns="215899" rIns="431813" bIns="215899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10081282"/>
            <a:ext cx="29163645" cy="28513567"/>
          </a:xfrm>
          <a:prstGeom prst="rect">
            <a:avLst/>
          </a:prstGeom>
        </p:spPr>
        <p:txBody>
          <a:bodyPr vert="horz" lIns="431813" tIns="215899" rIns="431813" bIns="21589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620203" y="40045014"/>
            <a:ext cx="7560945" cy="2300288"/>
          </a:xfrm>
          <a:prstGeom prst="rect">
            <a:avLst/>
          </a:prstGeom>
        </p:spPr>
        <p:txBody>
          <a:bodyPr vert="horz" lIns="431813" tIns="215899" rIns="431813" bIns="215899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D2E21-17EF-42A8-9BD8-D8258310C50B}" type="datetimeFigureOut">
              <a:rPr lang="es-ES" smtClean="0"/>
              <a:pPr/>
              <a:t>13/12/2012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1071384" y="40045014"/>
            <a:ext cx="10261283" cy="2300288"/>
          </a:xfrm>
          <a:prstGeom prst="rect">
            <a:avLst/>
          </a:prstGeom>
        </p:spPr>
        <p:txBody>
          <a:bodyPr vert="horz" lIns="431813" tIns="215899" rIns="431813" bIns="215899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3222903" y="40045014"/>
            <a:ext cx="7560945" cy="2300288"/>
          </a:xfrm>
          <a:prstGeom prst="rect">
            <a:avLst/>
          </a:prstGeom>
        </p:spPr>
        <p:txBody>
          <a:bodyPr vert="horz" lIns="431813" tIns="215899" rIns="431813" bIns="215899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C7463-8DE9-4B5B-81B4-DC00A0A06A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22414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4318074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9281" indent="-1619281" algn="l" defTabSz="4318074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8440" indent="-1349403" algn="l" defTabSz="4318074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99" indent="-1079525" algn="l" defTabSz="4318074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6636" indent="-1079525" algn="l" defTabSz="4318074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15673" indent="-1079525" algn="l" defTabSz="4318074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74709" indent="-1079525" algn="l" defTabSz="4318074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33751" indent="-1079525" algn="l" defTabSz="4318074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192792" indent="-1079525" algn="l" defTabSz="4318074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51834" indent="-1079525" algn="l" defTabSz="4318074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31807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59037" algn="l" defTabSz="431807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18074" algn="l" defTabSz="431807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77115" algn="l" defTabSz="431807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36161" algn="l" defTabSz="431807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5198" algn="l" defTabSz="431807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4235" algn="l" defTabSz="431807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13272" algn="l" defTabSz="431807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72308" algn="l" defTabSz="431807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48943" y="648108"/>
            <a:ext cx="27543443" cy="4752528"/>
          </a:xfrm>
        </p:spPr>
        <p:txBody>
          <a:bodyPr>
            <a:normAutofit/>
          </a:bodyPr>
          <a:lstStyle/>
          <a:p>
            <a:r>
              <a:rPr lang="en-US" sz="12000" b="1" dirty="0" smtClean="0"/>
              <a:t>The Dust Environment of </a:t>
            </a:r>
            <a:r>
              <a:rPr lang="en-US" sz="12000" b="1" dirty="0" smtClean="0"/>
              <a:t>Comet </a:t>
            </a:r>
            <a:r>
              <a:rPr lang="en-US" sz="12000" b="1" dirty="0" smtClean="0"/>
              <a:t/>
            </a:r>
            <a:br>
              <a:rPr lang="en-US" sz="12000" b="1" dirty="0" smtClean="0"/>
            </a:br>
            <a:r>
              <a:rPr lang="en-US" sz="12000" b="1" dirty="0" smtClean="0"/>
              <a:t>81P/Wild </a:t>
            </a:r>
            <a:r>
              <a:rPr lang="en-US" sz="12000" b="1" dirty="0" smtClean="0"/>
              <a:t>2</a:t>
            </a:r>
            <a:endParaRPr lang="en-US" sz="12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1512393" y="5294840"/>
            <a:ext cx="293792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 smtClean="0"/>
              <a:t>F. Pozuelos (1), F. Moreno(1) </a:t>
            </a:r>
            <a:r>
              <a:rPr lang="es-ES" sz="5400" dirty="0" smtClean="0"/>
              <a:t>, F. Aceituno (1), V. Casanova (1), A. Sota (1) J. Castellano(2) and E. Reina (2)</a:t>
            </a:r>
          </a:p>
          <a:p>
            <a:pPr marL="1371600" indent="-1371600">
              <a:buAutoNum type="arabicParenBoth"/>
            </a:pPr>
            <a:r>
              <a:rPr lang="es-ES" sz="3600" dirty="0" smtClean="0"/>
              <a:t>Instituto de Astrofísica de Andalucía, CSIC, PO Box 3004, 18008 Granada, Spain.</a:t>
            </a:r>
          </a:p>
          <a:p>
            <a:pPr marL="1371600" indent="-1371600">
              <a:buAutoNum type="arabicParenBoth"/>
            </a:pPr>
            <a:r>
              <a:rPr lang="es-ES" sz="3600" dirty="0" smtClean="0"/>
              <a:t>Amateur </a:t>
            </a:r>
            <a:r>
              <a:rPr lang="en-US" sz="3600" dirty="0" smtClean="0"/>
              <a:t>Association</a:t>
            </a:r>
            <a:r>
              <a:rPr lang="es-ES" sz="3600" dirty="0" smtClean="0"/>
              <a:t> Cometas-</a:t>
            </a:r>
            <a:r>
              <a:rPr lang="es-ES" sz="3600" dirty="0" err="1" smtClean="0"/>
              <a:t>Obs</a:t>
            </a:r>
            <a:endParaRPr lang="en-US" sz="3600" dirty="0"/>
          </a:p>
        </p:txBody>
      </p:sp>
      <p:sp>
        <p:nvSpPr>
          <p:cNvPr id="4" name="3 Redondear rectángulo de esquina diagonal"/>
          <p:cNvSpPr/>
          <p:nvPr/>
        </p:nvSpPr>
        <p:spPr>
          <a:xfrm>
            <a:off x="383272" y="7561140"/>
            <a:ext cx="31444487" cy="6552729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0" b="100000" l="0" r="99752">
                        <a14:foregroundMark x1="21978" y1="10016" x2="21978" y2="10016"/>
                        <a14:foregroundMark x1="9644" y1="16909" x2="9644" y2="16909"/>
                        <a14:foregroundMark x1="11175" y1="14970" x2="11175" y2="14970"/>
                        <a14:foregroundMark x1="16308" y1="12224" x2="16308" y2="12224"/>
                        <a14:foregroundMark x1="19123" y1="10770" x2="19123" y2="10770"/>
                        <a14:foregroundMark x1="23882" y1="7324" x2="23882" y2="7324"/>
                        <a14:foregroundMark x1="27070" y1="8562" x2="27070" y2="8562"/>
                        <a14:foregroundMark x1="31457" y1="5600" x2="31457" y2="5600"/>
                        <a14:foregroundMark x1="36755" y1="6839" x2="36755" y2="6839"/>
                        <a14:foregroundMark x1="42798" y1="5600" x2="42798" y2="5600"/>
                        <a14:foregroundMark x1="46399" y1="5600" x2="46399" y2="5600"/>
                        <a14:foregroundMark x1="50207" y1="5816" x2="50207" y2="5816"/>
                        <a14:foregroundMark x1="54553" y1="5600" x2="54553" y2="5600"/>
                        <a14:foregroundMark x1="57781" y1="6085" x2="57781" y2="6085"/>
                        <a14:foregroundMark x1="60430" y1="6570" x2="60430" y2="6570"/>
                        <a14:foregroundMark x1="64570" y1="6570" x2="64570" y2="6570"/>
                        <a14:foregroundMark x1="68543" y1="10016" x2="68543" y2="10016"/>
                        <a14:foregroundMark x1="71606" y1="11255" x2="71606" y2="11255"/>
                        <a14:foregroundMark x1="74048" y1="12224" x2="74048" y2="12224"/>
                        <a14:foregroundMark x1="76904" y1="12978" x2="76904" y2="12978"/>
                        <a14:foregroundMark x1="79346" y1="14216" x2="79346" y2="14216"/>
                        <a14:foregroundMark x1="81457" y1="18148" x2="81457" y2="18148"/>
                        <a14:foregroundMark x1="86548" y1="22348" x2="86548" y2="22348"/>
                        <a14:foregroundMark x1="88452" y1="26548" x2="88452" y2="26548"/>
                        <a14:foregroundMark x1="92053" y1="31933" x2="92053" y2="31933"/>
                        <a14:foregroundMark x1="94123" y1="37103" x2="94123" y2="37103"/>
                        <a14:foregroundMark x1="96192" y1="43296" x2="96192" y2="43296"/>
                        <a14:foregroundMark x1="95075" y1="49219" x2="95075" y2="49219"/>
                        <a14:foregroundMark x1="95820" y1="54873" x2="95820" y2="54873"/>
                        <a14:foregroundMark x1="93377" y1="58805" x2="93377" y2="58805"/>
                        <a14:foregroundMark x1="92632" y1="64243" x2="92632" y2="64243"/>
                        <a14:foregroundMark x1="90149" y1="67690" x2="90149" y2="67690"/>
                        <a14:foregroundMark x1="88618" y1="68659" x2="88618" y2="68659"/>
                        <a14:foregroundMark x1="59851" y1="93807" x2="59851" y2="93807"/>
                        <a14:foregroundMark x1="62127" y1="93538" x2="62127" y2="93538"/>
                        <a14:foregroundMark x1="65356" y1="92838" x2="65356" y2="92838"/>
                        <a14:foregroundMark x1="70281" y1="93538" x2="70281" y2="93538"/>
                        <a14:foregroundMark x1="74793" y1="93323" x2="74793" y2="93323"/>
                        <a14:foregroundMark x1="69702" y1="84922" x2="69702" y2="84922"/>
                        <a14:foregroundMark x1="12315" y1="37179" x2="12315" y2="37179"/>
                        <a14:foregroundMark x1="8473" y1="38077" x2="8473" y2="38077"/>
                        <a14:backgroundMark x1="35803" y1="5600" x2="35803" y2="5600"/>
                        <a14:backgroundMark x1="61755" y1="6085" x2="61755" y2="6085"/>
                        <a14:backgroundMark x1="65728" y1="8562" x2="65728" y2="8562"/>
                        <a14:backgroundMark x1="82575" y1="18632" x2="82575" y2="18632"/>
                        <a14:backgroundMark x1="86548" y1="24286" x2="86548" y2="24286"/>
                        <a14:backgroundMark x1="89776" y1="26764" x2="89776" y2="26764"/>
                        <a14:backgroundMark x1="93171" y1="33172" x2="93171" y2="33172"/>
                        <a14:backgroundMark x1="96192" y1="45504" x2="96192" y2="45504"/>
                        <a14:backgroundMark x1="96026" y1="50673" x2="96026" y2="50673"/>
                        <a14:backgroundMark x1="88825" y1="71621" x2="88825" y2="71621"/>
                        <a14:backgroundMark x1="51325" y1="4362" x2="51325" y2="4362"/>
                        <a14:backgroundMark x1="41680" y1="6085" x2="41680" y2="6085"/>
                        <a14:backgroundMark x1="45447" y1="4847" x2="45447" y2="4847"/>
                        <a14:backgroundMark x1="66308" y1="94076" x2="66308" y2="94076"/>
                        <a14:backgroundMark x1="73882" y1="94292" x2="73882" y2="942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8368" y="974840"/>
            <a:ext cx="4215315" cy="3240000"/>
          </a:xfrm>
          <a:prstGeom prst="rect">
            <a:avLst/>
          </a:prstGeom>
        </p:spPr>
      </p:pic>
      <p:sp>
        <p:nvSpPr>
          <p:cNvPr id="23" name="22 Redondear rectángulo de esquina sencilla"/>
          <p:cNvSpPr/>
          <p:nvPr/>
        </p:nvSpPr>
        <p:spPr>
          <a:xfrm>
            <a:off x="19702487" y="37747688"/>
            <a:ext cx="12099449" cy="4785297"/>
          </a:xfrm>
          <a:prstGeom prst="round1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28 CuadroTexto"/>
          <p:cNvSpPr txBox="1"/>
          <p:nvPr/>
        </p:nvSpPr>
        <p:spPr>
          <a:xfrm>
            <a:off x="19773925" y="38033440"/>
            <a:ext cx="1207625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   References</a:t>
            </a:r>
          </a:p>
          <a:p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[</a:t>
            </a:r>
            <a:r>
              <a:rPr lang="en-US" sz="2000" dirty="0"/>
              <a:t>1] Ishiguro, M., </a:t>
            </a:r>
            <a:r>
              <a:rPr lang="en-US" sz="2000" dirty="0" err="1"/>
              <a:t>Sarugaku</a:t>
            </a:r>
            <a:r>
              <a:rPr lang="en-US" sz="2000" dirty="0"/>
              <a:t>, Y., Ueno, M., Miura, N., </a:t>
            </a:r>
            <a:r>
              <a:rPr lang="en-US" sz="2000" dirty="0" err="1"/>
              <a:t>Usui</a:t>
            </a:r>
            <a:r>
              <a:rPr lang="en-US" sz="2000" dirty="0"/>
              <a:t>, F., Chun, M.-Y., and Kwon, S.M., 2007, Icarus, 189, 169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[</a:t>
            </a:r>
            <a:r>
              <a:rPr lang="en-US" sz="2000" dirty="0"/>
              <a:t>2] </a:t>
            </a:r>
            <a:r>
              <a:rPr lang="en-US" sz="2000" dirty="0" err="1"/>
              <a:t>Lamy</a:t>
            </a:r>
            <a:r>
              <a:rPr lang="en-US" sz="2000" dirty="0"/>
              <a:t>, P.L., </a:t>
            </a:r>
            <a:r>
              <a:rPr lang="en-US" sz="2000" dirty="0" err="1"/>
              <a:t>Toth</a:t>
            </a:r>
            <a:r>
              <a:rPr lang="en-US" sz="2000" dirty="0"/>
              <a:t>, I., </a:t>
            </a:r>
            <a:r>
              <a:rPr lang="en-US" sz="2000" dirty="0" err="1"/>
              <a:t>Jorda</a:t>
            </a:r>
            <a:r>
              <a:rPr lang="en-US" sz="2000" dirty="0"/>
              <a:t>, L.,</a:t>
            </a:r>
            <a:r>
              <a:rPr lang="en-US" sz="2000" dirty="0" err="1"/>
              <a:t>Groussin</a:t>
            </a:r>
            <a:r>
              <a:rPr lang="en-US" sz="2000" dirty="0"/>
              <a:t>, O., </a:t>
            </a:r>
            <a:r>
              <a:rPr lang="en-US" sz="2000" dirty="0" err="1"/>
              <a:t>A'Hearn</a:t>
            </a:r>
            <a:r>
              <a:rPr lang="en-US" sz="2000" dirty="0"/>
              <a:t>, M.F, Weaver, H.A., 2002, Icarus, 156, 442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[3] </a:t>
            </a:r>
            <a:r>
              <a:rPr lang="en-US" sz="2000" dirty="0"/>
              <a:t>Lowry, S.C., </a:t>
            </a:r>
            <a:r>
              <a:rPr lang="en-US" sz="2000" dirty="0" err="1"/>
              <a:t>Weissman</a:t>
            </a:r>
            <a:r>
              <a:rPr lang="en-US" sz="2000" dirty="0"/>
              <a:t>, P.R., 2003, Icarus, 164, 492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[4] </a:t>
            </a:r>
            <a:r>
              <a:rPr lang="en-US" sz="2000" dirty="0"/>
              <a:t>Davis, J.K., Sykes, M.V., Reach, W.T., et al., 1997, Icarus, 127, 251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[5] </a:t>
            </a:r>
            <a:r>
              <a:rPr lang="en-US" sz="2000" dirty="0"/>
              <a:t>Sykes, M.V., &amp; Walker, R.G., 1992, Icarus, 95, </a:t>
            </a:r>
            <a:r>
              <a:rPr lang="en-US" sz="2000" dirty="0" smtClean="0"/>
              <a:t>180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[</a:t>
            </a:r>
            <a:r>
              <a:rPr lang="fr-FR" sz="2000" dirty="0"/>
              <a:t>6] </a:t>
            </a:r>
            <a:r>
              <a:rPr lang="fr-FR" sz="2000" dirty="0" err="1"/>
              <a:t>Brownlee</a:t>
            </a:r>
            <a:r>
              <a:rPr lang="fr-FR" sz="2000" dirty="0"/>
              <a:t>, D.E., et al., 2004, Science, 304, 1764</a:t>
            </a:r>
          </a:p>
          <a:p>
            <a:pPr>
              <a:lnSpc>
                <a:spcPct val="150000"/>
              </a:lnSpc>
            </a:pPr>
            <a:r>
              <a:rPr lang="es-ES" sz="2000" dirty="0" smtClean="0"/>
              <a:t>[7] </a:t>
            </a:r>
            <a:r>
              <a:rPr lang="es-ES" sz="2000" dirty="0" err="1" smtClean="0"/>
              <a:t>Muller</a:t>
            </a:r>
            <a:r>
              <a:rPr lang="es-ES" sz="2000" dirty="0" smtClean="0"/>
              <a:t>, B.E.A., et al., 2010, BAAS, 42, </a:t>
            </a:r>
            <a:r>
              <a:rPr lang="es-ES" sz="2000" dirty="0" smtClean="0"/>
              <a:t>966</a:t>
            </a:r>
            <a:endParaRPr lang="en-US" dirty="0"/>
          </a:p>
        </p:txBody>
      </p:sp>
      <p:pic>
        <p:nvPicPr>
          <p:cNvPr id="37" name="3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149347" y="1192905"/>
            <a:ext cx="4734306" cy="1831467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2855" y="27603492"/>
            <a:ext cx="8408753" cy="12001584"/>
          </a:xfrm>
          <a:prstGeom prst="rect">
            <a:avLst/>
          </a:prstGeom>
        </p:spPr>
      </p:pic>
      <p:sp>
        <p:nvSpPr>
          <p:cNvPr id="18" name="17 Rectángulo"/>
          <p:cNvSpPr/>
          <p:nvPr/>
        </p:nvSpPr>
        <p:spPr>
          <a:xfrm>
            <a:off x="13987447" y="16173412"/>
            <a:ext cx="455846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Fig. </a:t>
            </a:r>
            <a:r>
              <a:rPr lang="en-US" sz="3600" b="1" dirty="0" smtClean="0">
                <a:solidFill>
                  <a:schemeClr val="bg1"/>
                </a:solidFill>
              </a:rPr>
              <a:t>1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81P/Wild 2.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Anisotropic </a:t>
            </a:r>
            <a:r>
              <a:rPr lang="en-US" sz="3600" dirty="0">
                <a:solidFill>
                  <a:schemeClr val="bg1"/>
                </a:solidFill>
              </a:rPr>
              <a:t>and asymmetric model. Thin (black) contours are the observations and thick </a:t>
            </a:r>
            <a:r>
              <a:rPr lang="en-US" sz="3600" dirty="0" smtClean="0">
                <a:solidFill>
                  <a:schemeClr val="bg1"/>
                </a:solidFill>
              </a:rPr>
              <a:t>(</a:t>
            </a:r>
            <a:r>
              <a:rPr lang="en-US" sz="3600" dirty="0" smtClean="0">
                <a:solidFill>
                  <a:schemeClr val="bg1"/>
                </a:solidFill>
              </a:rPr>
              <a:t>colored</a:t>
            </a:r>
            <a:r>
              <a:rPr lang="en-US" sz="3600" dirty="0" smtClean="0">
                <a:solidFill>
                  <a:schemeClr val="bg1"/>
                </a:solidFill>
              </a:rPr>
              <a:t>) </a:t>
            </a:r>
            <a:r>
              <a:rPr lang="en-US" sz="3600" dirty="0">
                <a:solidFill>
                  <a:schemeClr val="bg1"/>
                </a:solidFill>
              </a:rPr>
              <a:t>contours, the model. </a:t>
            </a:r>
            <a:r>
              <a:rPr lang="en-US" sz="3600" dirty="0" smtClean="0">
                <a:solidFill>
                  <a:schemeClr val="bg1"/>
                </a:solidFill>
              </a:rPr>
              <a:t>The image corresponds </a:t>
            </a:r>
            <a:r>
              <a:rPr lang="en-US" sz="3600" dirty="0">
                <a:solidFill>
                  <a:schemeClr val="bg1"/>
                </a:solidFill>
              </a:rPr>
              <a:t>to the </a:t>
            </a:r>
            <a:r>
              <a:rPr lang="en-US" sz="3600" dirty="0" smtClean="0">
                <a:solidFill>
                  <a:schemeClr val="bg1"/>
                </a:solidFill>
              </a:rPr>
              <a:t>2010 apparition</a:t>
            </a:r>
            <a:r>
              <a:rPr lang="en-US" sz="3600" dirty="0" smtClean="0">
                <a:solidFill>
                  <a:schemeClr val="bg1"/>
                </a:solidFill>
              </a:rPr>
              <a:t>,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and </a:t>
            </a:r>
            <a:r>
              <a:rPr lang="en-US" sz="3600" dirty="0" smtClean="0">
                <a:solidFill>
                  <a:schemeClr val="bg1"/>
                </a:solidFill>
              </a:rPr>
              <a:t> were </a:t>
            </a:r>
            <a:r>
              <a:rPr lang="en-US" sz="3600" dirty="0">
                <a:solidFill>
                  <a:schemeClr val="bg1"/>
                </a:solidFill>
              </a:rPr>
              <a:t>taken at Sierra Nevada Observatory. The </a:t>
            </a:r>
            <a:r>
              <a:rPr lang="en-US" sz="3600" dirty="0" smtClean="0">
                <a:solidFill>
                  <a:schemeClr val="bg1"/>
                </a:solidFill>
              </a:rPr>
              <a:t>observation </a:t>
            </a:r>
            <a:r>
              <a:rPr lang="en-US" sz="3600" dirty="0">
                <a:solidFill>
                  <a:schemeClr val="bg1"/>
                </a:solidFill>
              </a:rPr>
              <a:t>date </a:t>
            </a:r>
            <a:r>
              <a:rPr lang="en-US" sz="3600" dirty="0" smtClean="0">
                <a:solidFill>
                  <a:schemeClr val="bg1"/>
                </a:solidFill>
              </a:rPr>
              <a:t>are</a:t>
            </a:r>
            <a:r>
              <a:rPr lang="en-US" sz="3600" dirty="0" smtClean="0">
                <a:solidFill>
                  <a:schemeClr val="bg1"/>
                </a:solidFill>
              </a:rPr>
              <a:t> 2010-04-08 (right) and 2010-04-20 (left).</a:t>
            </a:r>
            <a:endParaRPr lang="en-US" sz="3600" dirty="0"/>
          </a:p>
        </p:txBody>
      </p:sp>
      <p:sp>
        <p:nvSpPr>
          <p:cNvPr id="38" name="37 CuadroTexto"/>
          <p:cNvSpPr txBox="1"/>
          <p:nvPr/>
        </p:nvSpPr>
        <p:spPr>
          <a:xfrm>
            <a:off x="10129795" y="28460748"/>
            <a:ext cx="5572164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Fig. </a:t>
            </a:r>
            <a:r>
              <a:rPr lang="en-US" sz="3600" b="1" dirty="0" smtClean="0">
                <a:solidFill>
                  <a:schemeClr val="bg1"/>
                </a:solidFill>
              </a:rPr>
              <a:t>2. </a:t>
            </a:r>
            <a:r>
              <a:rPr lang="en-US" sz="3600" dirty="0" smtClean="0">
                <a:solidFill>
                  <a:schemeClr val="bg1"/>
                </a:solidFill>
              </a:rPr>
              <a:t>81P/Wild 2.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endParaRPr lang="en-US" sz="3600" b="1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Lower </a:t>
            </a:r>
            <a:r>
              <a:rPr lang="en-US" sz="3600" dirty="0" smtClean="0">
                <a:solidFill>
                  <a:schemeClr val="bg1"/>
                </a:solidFill>
              </a:rPr>
              <a:t>panel: Dust mass 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loss </a:t>
            </a:r>
            <a:r>
              <a:rPr lang="en-US" sz="3600" dirty="0" smtClean="0">
                <a:solidFill>
                  <a:schemeClr val="bg1"/>
                </a:solidFill>
              </a:rPr>
              <a:t>rate </a:t>
            </a:r>
            <a:r>
              <a:rPr lang="en-US" sz="3600" dirty="0" err="1" smtClean="0">
                <a:solidFill>
                  <a:schemeClr val="bg1"/>
                </a:solidFill>
              </a:rPr>
              <a:t>vs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heliocentric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distance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U</a:t>
            </a:r>
            <a:r>
              <a:rPr lang="en-US" sz="3600" dirty="0" smtClean="0">
                <a:solidFill>
                  <a:schemeClr val="bg1"/>
                </a:solidFill>
              </a:rPr>
              <a:t>pper </a:t>
            </a:r>
            <a:r>
              <a:rPr lang="en-US" sz="3600" dirty="0" smtClean="0">
                <a:solidFill>
                  <a:schemeClr val="bg1"/>
                </a:solidFill>
              </a:rPr>
              <a:t>panel: ejection 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velocity </a:t>
            </a:r>
            <a:r>
              <a:rPr lang="en-US" sz="3600" dirty="0" smtClean="0">
                <a:solidFill>
                  <a:schemeClr val="bg1"/>
                </a:solidFill>
              </a:rPr>
              <a:t>of r=1 cm 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glassy </a:t>
            </a:r>
            <a:r>
              <a:rPr lang="en-US" sz="3600" dirty="0" smtClean="0">
                <a:solidFill>
                  <a:schemeClr val="bg1"/>
                </a:solidFill>
              </a:rPr>
              <a:t>carbon spheres 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as </a:t>
            </a:r>
            <a:r>
              <a:rPr lang="en-US" sz="3600" dirty="0" smtClean="0">
                <a:solidFill>
                  <a:schemeClr val="bg1"/>
                </a:solidFill>
              </a:rPr>
              <a:t>a function of heliocentric distance. In both panel, 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the </a:t>
            </a:r>
            <a:r>
              <a:rPr lang="en-US" sz="3600" dirty="0" smtClean="0">
                <a:solidFill>
                  <a:schemeClr val="bg1"/>
                </a:solidFill>
              </a:rPr>
              <a:t>solid line corresponds 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to </a:t>
            </a:r>
            <a:r>
              <a:rPr lang="en-US" sz="3600" dirty="0" smtClean="0">
                <a:solidFill>
                  <a:schemeClr val="bg1"/>
                </a:solidFill>
              </a:rPr>
              <a:t>pre-perihelion, 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and </a:t>
            </a:r>
            <a:r>
              <a:rPr lang="en-US" sz="3600" dirty="0" smtClean="0">
                <a:solidFill>
                  <a:schemeClr val="bg1"/>
                </a:solidFill>
              </a:rPr>
              <a:t>the dashed line 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to </a:t>
            </a:r>
            <a:r>
              <a:rPr lang="en-US" sz="3600" dirty="0" smtClean="0">
                <a:solidFill>
                  <a:schemeClr val="bg1"/>
                </a:solidFill>
              </a:rPr>
              <a:t>post-perihelion.</a:t>
            </a:r>
            <a:endParaRPr lang="en-US" sz="3600" dirty="0">
              <a:solidFill>
                <a:schemeClr val="bg1"/>
              </a:solidFill>
            </a:endParaRPr>
          </a:p>
        </p:txBody>
      </p:sp>
      <p:cxnSp>
        <p:nvCxnSpPr>
          <p:cNvPr id="41" name="40 Conector recto de flecha"/>
          <p:cNvCxnSpPr/>
          <p:nvPr/>
        </p:nvCxnSpPr>
        <p:spPr>
          <a:xfrm>
            <a:off x="8772473" y="28746500"/>
            <a:ext cx="1071570" cy="158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 descr="20abril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773925" y="15101842"/>
            <a:ext cx="10501386" cy="11259749"/>
          </a:xfrm>
          <a:prstGeom prst="rect">
            <a:avLst/>
          </a:prstGeom>
        </p:spPr>
      </p:pic>
      <p:pic>
        <p:nvPicPr>
          <p:cNvPr id="46" name="Picture 45" descr="8abril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42921" y="15101842"/>
            <a:ext cx="11215766" cy="10758912"/>
          </a:xfrm>
          <a:prstGeom prst="rect">
            <a:avLst/>
          </a:prstGeom>
        </p:spPr>
      </p:pic>
      <p:cxnSp>
        <p:nvCxnSpPr>
          <p:cNvPr id="47" name="38 Conector recto de flecha"/>
          <p:cNvCxnSpPr/>
          <p:nvPr/>
        </p:nvCxnSpPr>
        <p:spPr>
          <a:xfrm flipV="1">
            <a:off x="17630785" y="24174468"/>
            <a:ext cx="2357454" cy="7143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38 Conector recto de flecha"/>
          <p:cNvCxnSpPr/>
          <p:nvPr/>
        </p:nvCxnSpPr>
        <p:spPr>
          <a:xfrm flipV="1">
            <a:off x="11772869" y="16459164"/>
            <a:ext cx="1785950" cy="7143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52" descr="CreativeCommons_Attribution_License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7103" y="41748216"/>
            <a:ext cx="2539683" cy="888889"/>
          </a:xfrm>
          <a:prstGeom prst="rect">
            <a:avLst/>
          </a:prstGeom>
        </p:spPr>
      </p:pic>
      <p:sp>
        <p:nvSpPr>
          <p:cNvPr id="56" name="3 Redondear rectángulo de esquina diagonal"/>
          <p:cNvSpPr/>
          <p:nvPr/>
        </p:nvSpPr>
        <p:spPr>
          <a:xfrm>
            <a:off x="15487645" y="27103426"/>
            <a:ext cx="16144988" cy="9644130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5701959" y="27174864"/>
            <a:ext cx="15716360" cy="9156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Results</a:t>
            </a:r>
          </a:p>
          <a:p>
            <a:endParaRPr lang="en-US" sz="3600" dirty="0" smtClean="0"/>
          </a:p>
          <a:p>
            <a:r>
              <a:rPr lang="en-US" sz="3600" dirty="0" smtClean="0"/>
              <a:t>-Only preliminary results are reported because the work is still going on.</a:t>
            </a:r>
          </a:p>
          <a:p>
            <a:endParaRPr lang="en-US" sz="3600" dirty="0" smtClean="0"/>
          </a:p>
          <a:p>
            <a:r>
              <a:rPr lang="en-US" sz="3600" dirty="0" smtClean="0"/>
              <a:t>-The nucleus size near </a:t>
            </a:r>
            <a:r>
              <a:rPr lang="en-US" sz="3600" dirty="0" err="1" smtClean="0"/>
              <a:t>Rn</a:t>
            </a:r>
            <a:r>
              <a:rPr lang="en-US" sz="3600" dirty="0" smtClean="0"/>
              <a:t>=2.1Km and geometric </a:t>
            </a:r>
            <a:r>
              <a:rPr lang="en-US" sz="3600" dirty="0" err="1" smtClean="0"/>
              <a:t>albedo</a:t>
            </a:r>
            <a:r>
              <a:rPr lang="en-US" sz="3600" dirty="0" smtClean="0"/>
              <a:t> is </a:t>
            </a:r>
            <a:r>
              <a:rPr lang="en-US" sz="3600" dirty="0" err="1" smtClean="0"/>
              <a:t>Pv</a:t>
            </a:r>
            <a:r>
              <a:rPr lang="en-US" sz="3600" dirty="0" smtClean="0"/>
              <a:t>=0.04[6].</a:t>
            </a:r>
          </a:p>
          <a:p>
            <a:endParaRPr lang="en-US" sz="3600" dirty="0" smtClean="0"/>
          </a:p>
          <a:p>
            <a:r>
              <a:rPr lang="en-US" sz="3600" dirty="0" smtClean="0"/>
              <a:t>-With an isotropic and symmetrical particle emission model we obtain the dust loss rate in range 1000-2000 Kg/s, a maximum size of particle around 1-3 cm, and ejection velocities for particles of 1 cm between 2-4 m/s at perihelion.</a:t>
            </a:r>
          </a:p>
          <a:p>
            <a:endParaRPr lang="en-US" sz="3600" dirty="0" smtClean="0"/>
          </a:p>
          <a:p>
            <a:r>
              <a:rPr lang="en-US" sz="3600" dirty="0" smtClean="0"/>
              <a:t>-An anisotropic and asymmetrical ejection model will be implemented to improve the results. We include a rotating nucleus with active areas on it with a rotation period of 13.7 hours [7]. The fit shown in figure 1 corresponds to rotational parameters ф=180  ̊and I=-30  ̊   with an active area located between  0  ̊- 30  ̊ and characterized  by a constant power index of -3</a:t>
            </a:r>
            <a:endParaRPr lang="en-US" sz="3600" dirty="0"/>
          </a:p>
        </p:txBody>
      </p:sp>
      <p:sp>
        <p:nvSpPr>
          <p:cNvPr id="58" name="TextBox 57"/>
          <p:cNvSpPr txBox="1"/>
          <p:nvPr/>
        </p:nvSpPr>
        <p:spPr>
          <a:xfrm>
            <a:off x="1128607" y="7672290"/>
            <a:ext cx="30646902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Abstract</a:t>
            </a:r>
          </a:p>
          <a:p>
            <a:r>
              <a:rPr lang="en-US" sz="4400" dirty="0" smtClean="0"/>
              <a:t>In this work we present a optical observations and Monte Carlo model of the dust environment  of comet 81P/Wild 2. We run more than 8000 parameters combination for isotropic particle emission pattern in a first step but an anisotropic ejection model is required to fit the complex structure shown by the comet. We include a rotating nucleus with active areas on it. In addition, we also include the asymmetry in the dust parameters respect to perihelion.</a:t>
            </a:r>
          </a:p>
          <a:p>
            <a:r>
              <a:rPr lang="en-US" sz="4400" dirty="0" smtClean="0"/>
              <a:t>The observations of the comet were taken by 1.52m telescope of Sierra Nevada Observatory (OSN) in Granada, Spain. We also benefited from amateur observations  carried out by astronomical association </a:t>
            </a:r>
            <a:r>
              <a:rPr lang="en-US" sz="4400" dirty="0" err="1" smtClean="0"/>
              <a:t>Cometas-Obs</a:t>
            </a:r>
            <a:r>
              <a:rPr lang="en-US" sz="4400" dirty="0" smtClean="0"/>
              <a:t>, providing us a CCD </a:t>
            </a:r>
            <a:r>
              <a:rPr lang="en-US" sz="4400" dirty="0" err="1" smtClean="0"/>
              <a:t>lightcurve</a:t>
            </a:r>
            <a:r>
              <a:rPr lang="en-US" sz="4400" dirty="0" smtClean="0"/>
              <a:t> and AF</a:t>
            </a:r>
            <a:r>
              <a:rPr lang="el-GR" sz="4400" dirty="0" smtClean="0"/>
              <a:t>ρ</a:t>
            </a:r>
            <a:r>
              <a:rPr lang="en-US" sz="4400" dirty="0" smtClean="0"/>
              <a:t> measurements as a function of heliocentric distance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5692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2404</TotalTime>
  <Words>628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The Dust Environment of Comet  81P/Wild 2</vt:lpstr>
    </vt:vector>
  </TitlesOfParts>
  <Company>CSIC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Dust Environmet of Comets  22P/Kopff and 81P/Wild 2</dc:title>
  <dc:creator>IAA</dc:creator>
  <cp:lastModifiedBy>Instituto de Astrofisica de Andalucia</cp:lastModifiedBy>
  <cp:revision>105</cp:revision>
  <cp:lastPrinted>2012-06-25T10:11:06Z</cp:lastPrinted>
  <dcterms:created xsi:type="dcterms:W3CDTF">2012-06-18T12:12:17Z</dcterms:created>
  <dcterms:modified xsi:type="dcterms:W3CDTF">2012-12-13T19:25:56Z</dcterms:modified>
</cp:coreProperties>
</file>