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4710" r:id="rId2"/>
    <p:sldMasterId id="2147484726" r:id="rId3"/>
    <p:sldMasterId id="2147484742" r:id="rId4"/>
    <p:sldMasterId id="2147484758" r:id="rId5"/>
    <p:sldMasterId id="2147484776" r:id="rId6"/>
    <p:sldMasterId id="2147485126" r:id="rId7"/>
    <p:sldMasterId id="2147485128" r:id="rId8"/>
    <p:sldMasterId id="2147485132" r:id="rId9"/>
    <p:sldMasterId id="2147485134" r:id="rId10"/>
    <p:sldMasterId id="2147485137" r:id="rId11"/>
    <p:sldMasterId id="2147485139" r:id="rId12"/>
    <p:sldMasterId id="2147485669" r:id="rId13"/>
    <p:sldMasterId id="2147485671" r:id="rId14"/>
    <p:sldMasterId id="2147485673" r:id="rId15"/>
    <p:sldMasterId id="2147485675" r:id="rId16"/>
    <p:sldMasterId id="2147485677" r:id="rId17"/>
    <p:sldMasterId id="2147485679" r:id="rId18"/>
    <p:sldMasterId id="2147485682" r:id="rId19"/>
    <p:sldMasterId id="2147486055" r:id="rId20"/>
    <p:sldMasterId id="2147486057" r:id="rId21"/>
    <p:sldMasterId id="2147486059" r:id="rId22"/>
  </p:sldMasterIdLst>
  <p:notesMasterIdLst>
    <p:notesMasterId r:id="rId44"/>
  </p:notesMasterIdLst>
  <p:sldIdLst>
    <p:sldId id="1015" r:id="rId23"/>
    <p:sldId id="1155" r:id="rId24"/>
    <p:sldId id="1160" r:id="rId25"/>
    <p:sldId id="1156" r:id="rId26"/>
    <p:sldId id="1157" r:id="rId27"/>
    <p:sldId id="696" r:id="rId28"/>
    <p:sldId id="1113" r:id="rId29"/>
    <p:sldId id="956" r:id="rId30"/>
    <p:sldId id="1145" r:id="rId31"/>
    <p:sldId id="1150" r:id="rId32"/>
    <p:sldId id="1148" r:id="rId33"/>
    <p:sldId id="1149" r:id="rId34"/>
    <p:sldId id="1147" r:id="rId35"/>
    <p:sldId id="1163" r:id="rId36"/>
    <p:sldId id="1096" r:id="rId37"/>
    <p:sldId id="1180" r:id="rId38"/>
    <p:sldId id="1097" r:id="rId39"/>
    <p:sldId id="1167" r:id="rId40"/>
    <p:sldId id="1166" r:id="rId41"/>
    <p:sldId id="1050" r:id="rId42"/>
    <p:sldId id="117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merican Typewriter Light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417"/>
    <a:srgbClr val="517AB6"/>
    <a:srgbClr val="1B64D8"/>
    <a:srgbClr val="FFB72F"/>
    <a:srgbClr val="B14BFF"/>
    <a:srgbClr val="DCB9FF"/>
    <a:srgbClr val="FFF4AF"/>
    <a:srgbClr val="00AE00"/>
    <a:srgbClr val="00D100"/>
    <a:srgbClr val="C67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8" y="-536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</a:defRPr>
            </a:lvl1pPr>
          </a:lstStyle>
          <a:p>
            <a:fld id="{4E718599-7199-814F-AE70-470D63F4D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 Typewriter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 Typewriter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 Typewriter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 Typewriter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merican Typewriter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F46DC7E1-862B-4B4F-9B74-A3F588D8F865}" type="slidenum">
              <a:rPr lang="en-US" sz="1200">
                <a:latin typeface="American Typewriter" charset="0"/>
              </a:rPr>
              <a:pPr eaLnBrk="1" hangingPunct="1"/>
              <a:t>1</a:t>
            </a:fld>
            <a:endParaRPr lang="en-US" sz="1200">
              <a:latin typeface="American Typewriter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>
              <a:latin typeface="American Typewriter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7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merican Typewriter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4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3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DA0D411-664D-CC4C-85B4-6151A5DEDB87}" type="slidenum">
              <a:rPr lang="en-US" sz="1200">
                <a:solidFill>
                  <a:srgbClr val="000000"/>
                </a:solidFill>
                <a:latin typeface="American Typewriter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American Typewriter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60F82"/>
              </a:solidFill>
              <a:latin typeface="American Typewriter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>
              <a:latin typeface="American Typewrite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3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8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8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18599-7199-814F-AE70-470D63F4DF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6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5AEB57-777C-4143-952F-A41066A9B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606B1F-D168-4241-AD2B-D15165796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E84B5-288F-2140-A8D1-935F19CDC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385559-38D4-714C-ABFF-2E8D27CB2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595A73-2EE2-B549-A30D-C67EF8C21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579128-2E33-644D-96D4-36400A01A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E67E89-8502-9141-A03C-37AD7CDE3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FF465-A131-C240-B1C4-85A2553C5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46286-3EC2-8045-8FF6-531A2AB08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8C5D4-F30F-1B45-ACCB-5A9C549DE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7AA26-5883-994C-BDF6-D5E2F78EF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98B2C-FB7E-2D42-A63E-2FEC7490D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BC9A-611A-454D-920E-3673DD4CA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883C5-6ABD-E74C-9BB3-1D9F31E58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54747-2BF7-E045-A7A7-8537F48B8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C2B62-A17E-F445-B705-76C47181C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707F9-4DB0-5C4D-B377-0C9B2CAC5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11A16-8773-8547-B136-F500D512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CE991-13A3-A441-A8F7-3EA258DFB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AB3E3-6996-634D-9A74-454EDC4F4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7B0D6B-A476-E24B-8FED-64E12CA75E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CDD7B-E7C3-C740-85BF-01690EA746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DA8D3-A88C-1C49-B862-FB9DBEB70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A91AA-9B1F-0D41-9B59-E540FCC00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28963-A78E-E149-886A-0794D9523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3DA708-2C76-0D46-A156-BBACC0D78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A683D-541E-B74B-A060-CF0BF1724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4845F-FEB8-7D49-BAAE-79AD2EA07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32DF-C2D6-3C4E-B29F-EB6A385DB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F248D-FF02-CC4D-9A12-BCF3018A2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DD5C1-17E3-714B-B4EC-AA8665FCC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00B1B-8E38-8D4C-B9F0-2F02B25A6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62B51-E0A4-D94E-8652-C4E06E88B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550A70-BD3D-4049-872B-E70DB6B55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C76AB2-5FBD-1D4F-8443-C3E200583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77FCF-46EF-9040-BE29-4324B1117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F43219-90F7-554C-BFC2-1F05D6529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1EE26-C9CD-0E46-BA58-E623D7B1B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2F84E-3026-504C-8D85-A2581324F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0C752-BC8F-3349-9176-04DB6867B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0BEF92-7528-C44A-BBC3-E3B2EAB1A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D26AD-B16B-CD44-85F0-56246F172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C5443-F0CF-C846-882A-F3ADF30AE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F7949-465A-4E4E-8BD1-FAD4ABCEC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B8094E-72F2-B540-B114-97B8608B6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5CADC-35E0-514D-AF41-01FCDE6F8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ECF64-CC12-144B-B7A4-D33E268B3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D9D99-7267-9C46-A828-4FBA3507D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7A3EB-2514-B440-89A9-ECBBC3816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EC3D11-26BC-AE46-A467-FCC0D3A9A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609652-1CE8-6447-AB04-CD10D62CA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1DF7D0-2B92-6341-8DA9-BF6B50CEC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85E7F-2A03-E541-91BE-9469DDBCA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5696D-BC80-B64E-A2C9-EDDCFBD18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B0D99-AC5B-454A-AE08-4EF889798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ACDFB-8AD3-A448-A216-F04A23816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32F2C-30D6-DB48-8B03-CEA8D66B6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78D996-DA2A-5748-921F-A180313D7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0BFCB-314F-3147-B20A-4AC671116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FBAD70-C65F-BD40-9B2F-CE07787D4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BA184D-EB9F-3D48-9BDA-7810786EC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3CAD3F-0FC1-F847-BF33-01A5E7338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66133-3EA8-5748-91C1-56E9499B3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A421C0-1B6E-F042-B54D-32E07B305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F48470-99E3-1347-BE1E-0E22CBDFD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4D04B7-F662-9D49-9A17-982E2CB21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51EC8-9506-F147-BC42-8D56A74CF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465DC4-405D-AC45-BC4B-9FA8C4385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54C262-EDE9-AD4D-928D-609894025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4F7A-F4DC-EC47-A1D6-9C46CE131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3CDEE-CFE2-F84F-B6FB-83BFA0CA5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FA9FB4-36AB-8B45-B65E-C7B2DBE19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2FC3D-5305-BC4B-A943-1EEE90089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DF427B-9FF5-F145-81F9-D0EA56D56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FB399-394A-7A4E-A401-7A491259D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88B312-881E-8D49-9339-F54AA0D02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B04ED8-1119-884F-BA35-B57A74EB0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DABB1-F33E-4B4B-B3D6-CEB6B7711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471980-1072-7146-8155-AEA5FF78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72174B-C1E8-104C-BB90-A0E6C39CD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5AB21-610C-E64F-8D4A-BBF3D2354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EA7BFF-EC7A-E843-81F4-91139DC65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6A7C82-D838-3347-8FB7-2AC78AB4D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8C36E-6983-624E-8C96-5C912D4D1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5D91EC-D3BE-FC41-83A7-E5D4E360D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theme" Target="../theme/theme4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76.xml"/><Relationship Id="rId16" Type="http://schemas.openxmlformats.org/officeDocument/2006/relationships/theme" Target="../theme/theme5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1.xml"/><Relationship Id="rId16" Type="http://schemas.openxmlformats.org/officeDocument/2006/relationships/theme" Target="../theme/theme6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theme" Target="../theme/theme9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1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inetti_etal_2007-04-03706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504056" cy="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reativeCommons_Attribution_Licens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517940"/>
            <a:ext cx="971600" cy="340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17" r:id="rId1"/>
    <p:sldLayoutId id="2147486540" r:id="rId2"/>
    <p:sldLayoutId id="2147486541" r:id="rId3"/>
    <p:sldLayoutId id="2147486542" r:id="rId4"/>
    <p:sldLayoutId id="2147486543" r:id="rId5"/>
    <p:sldLayoutId id="2147486544" r:id="rId6"/>
    <p:sldLayoutId id="2147486545" r:id="rId7"/>
    <p:sldLayoutId id="2147486546" r:id="rId8"/>
    <p:sldLayoutId id="2147486547" r:id="rId9"/>
    <p:sldLayoutId id="2147486548" r:id="rId10"/>
    <p:sldLayoutId id="2147486549" r:id="rId11"/>
    <p:sldLayoutId id="2147486550" r:id="rId12"/>
    <p:sldLayoutId id="2147486551" r:id="rId13"/>
    <p:sldLayoutId id="2147486552" r:id="rId14"/>
    <p:sldLayoutId id="2147486553" r:id="rId15"/>
    <p:sldLayoutId id="2147486554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E902A829-16D2-7440-9464-F1F462C165B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8549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ＭＳ Ｐゴシック" pitchFamily="1" charset="-128"/>
          <a:cs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7689AD91-D1AF-A347-8E29-6D271D98875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9573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C5DA27CE-BC3A-D147-8059-D0CFDE348C9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1621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DD952BD8-852A-5B44-A033-02CC70F1127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645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AE881FC2-B1EC-DB4C-9D45-6760BF7B60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4693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7E18BAFC-5E69-7542-BC5B-32CC3030C09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6741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1F899CE3-0447-604E-8821-64BA57FCCB8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7765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D940EE6F-1DEC-AE47-ACF7-121D1633D32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8789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DA1BF0FB-7AF9-344C-8F4C-7BB45B7B3B2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0837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E8CAE268-5544-6642-A621-1155F27AD77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3909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merican Typewriter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393EC80B-134B-AC4E-95E8-E09B97128C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  <p:sldLayoutId id="2147486523" r:id="rId7"/>
    <p:sldLayoutId id="2147486524" r:id="rId8"/>
    <p:sldLayoutId id="2147486525" r:id="rId9"/>
    <p:sldLayoutId id="2147486526" r:id="rId10"/>
    <p:sldLayoutId id="2147486527" r:id="rId11"/>
    <p:sldLayoutId id="2147486528" r:id="rId12"/>
    <p:sldLayoutId id="2147486529" r:id="rId13"/>
    <p:sldLayoutId id="2147486530" r:id="rId14"/>
    <p:sldLayoutId id="2147486531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 Light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 Light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 Light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 Typewriter Light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merican Typewriter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2531A98C-8245-7A48-B8F9-AEB3EC73B8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6981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ＭＳ Ｐゴシック" pitchFamily="1" charset="-128"/>
          <a:cs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8629DC36-C486-254E-8214-0C34EE8F728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9029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CDEC646A-C11F-014E-A1B3-AEE96CD8C96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1077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2159CEF3-4951-E942-82AF-1EF824C392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797" name="Picture 12" descr="Black102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  <p:sldLayoutId id="2147486568" r:id="rId14"/>
    <p:sldLayoutId id="214748656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4E8948C5-E85F-C149-9E63-CC2955D7C1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0181" name="Picture 12" descr="Black102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2" r:id="rId13"/>
    <p:sldLayoutId id="2147486583" r:id="rId14"/>
    <p:sldLayoutId id="2147486584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ED71079D-1E9A-4E41-A99E-58CB16762D1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6565" name="Picture 12" descr="Black102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85" r:id="rId1"/>
    <p:sldLayoutId id="2147486586" r:id="rId2"/>
    <p:sldLayoutId id="2147486587" r:id="rId3"/>
    <p:sldLayoutId id="2147486588" r:id="rId4"/>
    <p:sldLayoutId id="2147486589" r:id="rId5"/>
    <p:sldLayoutId id="2147486590" r:id="rId6"/>
    <p:sldLayoutId id="2147486591" r:id="rId7"/>
    <p:sldLayoutId id="2147486592" r:id="rId8"/>
    <p:sldLayoutId id="2147486593" r:id="rId9"/>
    <p:sldLayoutId id="2147486594" r:id="rId10"/>
    <p:sldLayoutId id="2147486595" r:id="rId11"/>
    <p:sldLayoutId id="2147486596" r:id="rId12"/>
    <p:sldLayoutId id="2147486597" r:id="rId13"/>
    <p:sldLayoutId id="2147486598" r:id="rId14"/>
    <p:sldLayoutId id="214748659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36EC8463-C6DD-6942-BBBB-2333770449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2949" name="Picture 12" descr="Black102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00" r:id="rId1"/>
    <p:sldLayoutId id="2147486601" r:id="rId2"/>
    <p:sldLayoutId id="2147486602" r:id="rId3"/>
    <p:sldLayoutId id="2147486603" r:id="rId4"/>
    <p:sldLayoutId id="2147486604" r:id="rId5"/>
    <p:sldLayoutId id="2147486605" r:id="rId6"/>
    <p:sldLayoutId id="2147486606" r:id="rId7"/>
    <p:sldLayoutId id="2147486607" r:id="rId8"/>
    <p:sldLayoutId id="2147486608" r:id="rId9"/>
    <p:sldLayoutId id="2147486609" r:id="rId10"/>
    <p:sldLayoutId id="2147486610" r:id="rId11"/>
    <p:sldLayoutId id="2147486611" r:id="rId12"/>
    <p:sldLayoutId id="2147486612" r:id="rId13"/>
    <p:sldLayoutId id="2147486613" r:id="rId14"/>
    <p:sldLayoutId id="2147486614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7BBA2550-F931-E249-AD08-045B936ECB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9333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D2A10620-7A28-E04D-A236-B304B22AB52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1381" name="Picture 12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merican Typewriter" charset="0"/>
              </a:defRPr>
            </a:lvl1pPr>
          </a:lstStyle>
          <a:p>
            <a:fld id="{5F5BB99E-E869-294E-8E3A-1613314D55E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477" name="Picture 12" descr="Black102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1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merican Typewriter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merican Typewriter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merican Typewriter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Typewriter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Tinetti_etal_2007-04-037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851" r="1579" b="24386"/>
          <a:stretch/>
        </p:blipFill>
        <p:spPr bwMode="auto">
          <a:xfrm>
            <a:off x="0" y="-7864"/>
            <a:ext cx="9144000" cy="686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9184" y="44624"/>
            <a:ext cx="7344816" cy="3259524"/>
            <a:chOff x="1799184" y="-603448"/>
            <a:chExt cx="7344816" cy="3259524"/>
          </a:xfrm>
        </p:grpSpPr>
        <p:sp>
          <p:nvSpPr>
            <p:cNvPr id="6" name="Rectangle 5"/>
            <p:cNvSpPr/>
            <p:nvPr/>
          </p:nvSpPr>
          <p:spPr>
            <a:xfrm>
              <a:off x="4789062" y="1628800"/>
              <a:ext cx="43549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M. Hollis</a:t>
              </a:r>
              <a:r>
                <a:rPr lang="en-GB" sz="280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, G. </a:t>
              </a:r>
              <a:r>
                <a:rPr lang="en-GB" sz="2800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Tinetti</a:t>
              </a:r>
              <a:r>
                <a:rPr lang="en-GB" sz="28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;</a:t>
              </a:r>
              <a:r>
                <a:rPr lang="en-GB" sz="280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GB" sz="2800" i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UCL</a:t>
              </a:r>
              <a:endParaRPr lang="en-GB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799184" y="-603448"/>
              <a:ext cx="7344816" cy="2129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6981" tIns="48491" rIns="96981" bIns="48491">
              <a:spAutoFit/>
            </a:bodyPr>
            <a:lstStyle/>
            <a:p>
              <a:pPr algn="ctr" defTabSz="969963" eaLnBrk="0" hangingPunct="0">
                <a:defRPr/>
              </a:pPr>
              <a:r>
                <a:rPr lang="en-US" sz="4400" dirty="0" smtClean="0">
                  <a:ln>
                    <a:solidFill>
                      <a:srgbClr val="FFDB2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merican Typewriter"/>
                  <a:ea typeface="Arial" charset="0"/>
                  <a:cs typeface="Arial" charset="0"/>
                </a:rPr>
                <a:t>Closing in on Compositions</a:t>
              </a:r>
              <a:r>
                <a:rPr lang="en-US" sz="4400" dirty="0">
                  <a:ln>
                    <a:solidFill>
                      <a:srgbClr val="FFDB2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merican Typewriter"/>
                  <a:ea typeface="Arial" charset="0"/>
                  <a:cs typeface="Arial" charset="0"/>
                </a:rPr>
                <a:t> </a:t>
              </a:r>
              <a:r>
                <a:rPr lang="en-US" sz="4400" dirty="0" smtClean="0">
                  <a:ln>
                    <a:solidFill>
                      <a:srgbClr val="FFDB2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merican Typewriter"/>
                  <a:ea typeface="Arial" charset="0"/>
                  <a:cs typeface="Arial" charset="0"/>
                </a:rPr>
                <a:t>of Highly-Irradiated </a:t>
              </a:r>
              <a:r>
                <a:rPr lang="en-US" sz="4400" dirty="0" err="1" smtClean="0">
                  <a:ln>
                    <a:solidFill>
                      <a:srgbClr val="FFDB2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merican Typewriter"/>
                  <a:ea typeface="Arial" charset="0"/>
                  <a:cs typeface="Arial" charset="0"/>
                </a:rPr>
                <a:t>Exoplanet</a:t>
              </a:r>
              <a:r>
                <a:rPr lang="en-US" sz="4400" dirty="0" smtClean="0">
                  <a:ln>
                    <a:solidFill>
                      <a:srgbClr val="FFDB2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merican Typewriter"/>
                  <a:ea typeface="Arial" charset="0"/>
                  <a:cs typeface="Arial" charset="0"/>
                </a:rPr>
                <a:t> Atmospheres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68945" y="2132856"/>
              <a:ext cx="417505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M. Swain, P. </a:t>
              </a:r>
              <a:r>
                <a:rPr lang="en-GB" sz="28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Deroo</a:t>
              </a:r>
              <a:r>
                <a:rPr lang="en-GB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;</a:t>
              </a:r>
              <a:r>
                <a:rPr lang="en-GB" sz="280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GB" sz="2800" i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JPL</a:t>
              </a:r>
              <a:endParaRPr lang="en-GB" sz="2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81"/>
            <a:ext cx="8136904" cy="5976664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55576" y="6093296"/>
            <a:ext cx="3370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S.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Yurchenko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(in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prep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.)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803845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 new methane line list</a:t>
            </a:r>
          </a:p>
        </p:txBody>
      </p:sp>
    </p:spTree>
    <p:extLst>
      <p:ext uri="{BB962C8B-B14F-4D97-AF65-F5344CB8AC3E}">
        <p14:creationId xmlns:p14="http://schemas.microsoft.com/office/powerpoint/2010/main" val="36975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80"/>
            <a:ext cx="8136904" cy="5976664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55576" y="6093296"/>
            <a:ext cx="3370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S.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Yurchenko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 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(in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prep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.)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803845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 new methane line list</a:t>
            </a:r>
          </a:p>
        </p:txBody>
      </p:sp>
    </p:spTree>
    <p:extLst>
      <p:ext uri="{BB962C8B-B14F-4D97-AF65-F5344CB8AC3E}">
        <p14:creationId xmlns:p14="http://schemas.microsoft.com/office/powerpoint/2010/main" val="112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80"/>
            <a:ext cx="8136904" cy="5976664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55576" y="6093296"/>
            <a:ext cx="3370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S.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Yurchenko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 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(in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prep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.)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803845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 new methane line list</a:t>
            </a:r>
          </a:p>
        </p:txBody>
      </p:sp>
    </p:spTree>
    <p:extLst>
      <p:ext uri="{BB962C8B-B14F-4D97-AF65-F5344CB8AC3E}">
        <p14:creationId xmlns:p14="http://schemas.microsoft.com/office/powerpoint/2010/main" val="24550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2o_ch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76672"/>
            <a:ext cx="8892480" cy="635177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5071389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Application: HD189733b</a:t>
            </a:r>
          </a:p>
        </p:txBody>
      </p:sp>
    </p:spTree>
    <p:extLst>
      <p:ext uri="{BB962C8B-B14F-4D97-AF65-F5344CB8AC3E}">
        <p14:creationId xmlns:p14="http://schemas.microsoft.com/office/powerpoint/2010/main" val="7652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1196752"/>
            <a:ext cx="6552728" cy="1759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6981" tIns="48491" rIns="96981" bIns="48491">
            <a:spAutoFit/>
          </a:bodyPr>
          <a:lstStyle/>
          <a:p>
            <a:pPr algn="ctr" defTabSz="969963" eaLnBrk="0" hangingPunct="0">
              <a:defRPr/>
            </a:pPr>
            <a:r>
              <a:rPr lang="en-US" sz="54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APPLICATION: WASP-12b</a:t>
            </a:r>
            <a:endParaRPr lang="en-US" sz="5400" dirty="0">
              <a:ln>
                <a:solidFill>
                  <a:srgbClr val="FFDB21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merican Typewriter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43324" y="0"/>
            <a:ext cx="1802784" cy="6518170"/>
            <a:chOff x="7343324" y="0"/>
            <a:chExt cx="1802784" cy="6518170"/>
          </a:xfrm>
        </p:grpSpPr>
        <p:sp>
          <p:nvSpPr>
            <p:cNvPr id="17" name="Rectangle 16"/>
            <p:cNvSpPr/>
            <p:nvPr/>
          </p:nvSpPr>
          <p:spPr>
            <a:xfrm>
              <a:off x="7452320" y="116632"/>
              <a:ext cx="36004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43324" y="0"/>
              <a:ext cx="1802784" cy="6518170"/>
              <a:chOff x="7257258" y="10496"/>
              <a:chExt cx="1802784" cy="6518170"/>
            </a:xfrm>
          </p:grpSpPr>
          <p:pic>
            <p:nvPicPr>
              <p:cNvPr id="9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79" b="97879" l="47376" r="74703">
                            <a14:foregroundMark x1="74752" y1="10000" x2="74752" y2="10000"/>
                            <a14:foregroundMark x1="47376" y1="93333" x2="47376" y2="9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30" r="24663"/>
              <a:stretch/>
            </p:blipFill>
            <p:spPr bwMode="auto">
              <a:xfrm rot="5400000">
                <a:off x="7355684" y="3139672"/>
                <a:ext cx="1605929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46"/>
              <a:stretch/>
            </p:blipFill>
            <p:spPr bwMode="auto">
              <a:xfrm rot="5400000">
                <a:off x="7864754" y="-596998"/>
                <a:ext cx="587791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4" r="84400"/>
              <a:stretch/>
            </p:blipFill>
            <p:spPr bwMode="auto">
              <a:xfrm rot="5400000">
                <a:off x="8022197" y="-124659"/>
                <a:ext cx="272906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30" r="79072"/>
              <a:stretch/>
            </p:blipFill>
            <p:spPr bwMode="auto">
              <a:xfrm rot="5400000">
                <a:off x="7995958" y="226968"/>
                <a:ext cx="32538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6" r="75268"/>
              <a:stretch/>
            </p:blipFill>
            <p:spPr bwMode="auto">
              <a:xfrm rot="5400000">
                <a:off x="8027446" y="541858"/>
                <a:ext cx="26240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93" t="29254" r="16673"/>
              <a:stretch/>
            </p:blipFill>
            <p:spPr bwMode="auto">
              <a:xfrm rot="5400000">
                <a:off x="7590561" y="4699652"/>
                <a:ext cx="608787" cy="1275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1" r="49014"/>
              <a:stretch/>
            </p:blipFill>
            <p:spPr bwMode="auto">
              <a:xfrm rot="5400000">
                <a:off x="7418662" y="1549489"/>
                <a:ext cx="1479974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18" r="6399"/>
              <a:stretch/>
            </p:blipFill>
            <p:spPr bwMode="auto">
              <a:xfrm rot="5400000">
                <a:off x="7880497" y="5349125"/>
                <a:ext cx="556302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5536" y="6021288"/>
            <a:ext cx="2197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Hebb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(2009)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47664" y="692696"/>
            <a:ext cx="6768752" cy="5832648"/>
            <a:chOff x="1907704" y="692696"/>
            <a:chExt cx="6845794" cy="5902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122" t="5926"/>
            <a:stretch/>
          </p:blipFill>
          <p:spPr>
            <a:xfrm>
              <a:off x="3131840" y="692696"/>
              <a:ext cx="5621658" cy="590292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932040" y="836712"/>
              <a:ext cx="144016" cy="14401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4" idx="2"/>
            </p:cNvCxnSpPr>
            <p:nvPr/>
          </p:nvCxnSpPr>
          <p:spPr>
            <a:xfrm flipV="1">
              <a:off x="1907704" y="908720"/>
              <a:ext cx="302433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528" y="1527175"/>
            <a:ext cx="185178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6600"/>
                </a:solidFill>
                <a:latin typeface="American Typewriter" charset="0"/>
              </a:rPr>
              <a:t>WASP-12b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latin typeface="American Typewriter" charset="0"/>
              </a:rPr>
              <a:t>M ≈ 1.4 </a:t>
            </a:r>
            <a:r>
              <a:rPr lang="en-US" sz="1800" dirty="0" err="1" smtClean="0">
                <a:latin typeface="American Typewriter" charset="0"/>
              </a:rPr>
              <a:t>M</a:t>
            </a:r>
            <a:r>
              <a:rPr lang="en-US" sz="1800" baseline="-25000" dirty="0" err="1" smtClean="0">
                <a:latin typeface="American Typewriter" charset="0"/>
              </a:rPr>
              <a:t>Jup</a:t>
            </a:r>
            <a:endParaRPr lang="en-US" sz="1800" baseline="-25000" dirty="0" smtClean="0">
              <a:latin typeface="American Typewriter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latin typeface="American Typewriter" charset="0"/>
              </a:rPr>
              <a:t>R ≈ 1.7 </a:t>
            </a:r>
            <a:r>
              <a:rPr lang="en-US" sz="1800" dirty="0" err="1" smtClean="0">
                <a:latin typeface="American Typewriter" charset="0"/>
              </a:rPr>
              <a:t>R</a:t>
            </a:r>
            <a:r>
              <a:rPr lang="en-US" sz="1800" baseline="-25000" dirty="0" err="1" smtClean="0">
                <a:latin typeface="American Typewriter" charset="0"/>
              </a:rPr>
              <a:t>Jup</a:t>
            </a:r>
            <a:endParaRPr lang="en-US" sz="1800" baseline="-25000" dirty="0" smtClean="0">
              <a:latin typeface="American Typewriter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latin typeface="American Typewriter" charset="0"/>
              </a:rPr>
              <a:t>a ≈ 0.02 AU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err="1" smtClean="0">
                <a:latin typeface="American Typewriter" charset="0"/>
              </a:rPr>
              <a:t>T</a:t>
            </a:r>
            <a:r>
              <a:rPr lang="en-US" sz="1800" baseline="-25000" dirty="0" err="1" smtClean="0">
                <a:latin typeface="American Typewriter" charset="0"/>
              </a:rPr>
              <a:t>eq</a:t>
            </a:r>
            <a:r>
              <a:rPr lang="en-US" sz="1800" dirty="0" smtClean="0">
                <a:latin typeface="American Typewriter" charset="0"/>
              </a:rPr>
              <a:t> ≈ 2500K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1800" dirty="0">
              <a:latin typeface="American Typewriter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04248" y="6165304"/>
            <a:ext cx="212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Burgasser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(2011)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520" y="5077053"/>
            <a:ext cx="144016" cy="144016"/>
          </a:xfrm>
          <a:prstGeom prst="ellipse">
            <a:avLst/>
          </a:prstGeom>
          <a:solidFill>
            <a:srgbClr val="517A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9552" y="4933037"/>
            <a:ext cx="25918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 smtClean="0">
                <a:latin typeface="American Typewriter" charset="0"/>
              </a:rPr>
              <a:t>EGPs</a:t>
            </a:r>
          </a:p>
          <a:p>
            <a:pPr eaLnBrk="1" hangingPunct="1"/>
            <a:r>
              <a:rPr lang="en-US" sz="1400" dirty="0" smtClean="0">
                <a:latin typeface="American Typewriter" charset="0"/>
              </a:rPr>
              <a:t>see e.g. Torres et al. (2008),</a:t>
            </a:r>
          </a:p>
          <a:p>
            <a:pPr eaLnBrk="1" hangingPunct="1"/>
            <a:r>
              <a:rPr lang="en-US" sz="1400" dirty="0" err="1" smtClean="0">
                <a:latin typeface="American Typewriter" charset="0"/>
              </a:rPr>
              <a:t>Marois</a:t>
            </a:r>
            <a:r>
              <a:rPr lang="en-US" sz="1400" dirty="0" smtClean="0">
                <a:latin typeface="American Typewriter" charset="0"/>
              </a:rPr>
              <a:t> et al. (2008)</a:t>
            </a:r>
          </a:p>
        </p:txBody>
      </p:sp>
      <p:sp>
        <p:nvSpPr>
          <p:cNvPr id="20" name="Oval 19"/>
          <p:cNvSpPr/>
          <p:nvPr/>
        </p:nvSpPr>
        <p:spPr>
          <a:xfrm>
            <a:off x="251520" y="5867980"/>
            <a:ext cx="144016" cy="144016"/>
          </a:xfrm>
          <a:prstGeom prst="ellipse">
            <a:avLst/>
          </a:prstGeom>
          <a:solidFill>
            <a:srgbClr val="F72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39552" y="5723964"/>
            <a:ext cx="302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 smtClean="0">
                <a:latin typeface="American Typewriter" charset="0"/>
              </a:rPr>
              <a:t>BDs</a:t>
            </a:r>
          </a:p>
          <a:p>
            <a:pPr eaLnBrk="1" hangingPunct="1"/>
            <a:r>
              <a:rPr lang="en-US" sz="1400" dirty="0" smtClean="0">
                <a:latin typeface="American Typewriter" charset="0"/>
              </a:rPr>
              <a:t>see e.g. Kirkpatrick et al. (2001),</a:t>
            </a:r>
          </a:p>
          <a:p>
            <a:pPr eaLnBrk="1" hangingPunct="1"/>
            <a:r>
              <a:rPr lang="en-US" sz="1400" dirty="0" smtClean="0">
                <a:latin typeface="American Typewriter" charset="0"/>
              </a:rPr>
              <a:t>Wilson et al. (2001)</a:t>
            </a:r>
            <a:endParaRPr lang="en-US" sz="1200" dirty="0">
              <a:latin typeface="American Typewriter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716007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Application: WASP-12b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5577775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Transmission spectroscopy</a:t>
            </a:r>
          </a:p>
        </p:txBody>
      </p:sp>
      <p:pic>
        <p:nvPicPr>
          <p:cNvPr id="2" name="Picture 1" descr="geometr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7052"/>
          <a:stretch/>
        </p:blipFill>
        <p:spPr>
          <a:xfrm>
            <a:off x="3563888" y="620688"/>
            <a:ext cx="5405967" cy="338437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36256" cy="85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2849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</a:rPr>
              <a:t>Line-by-line radiative transfer</a:t>
            </a:r>
          </a:p>
          <a:p>
            <a:endParaRPr lang="en-US" sz="2000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</a:rPr>
              <a:t>Inputs: atmospheric T-P profile, absorption cross-sections, </a:t>
            </a:r>
            <a:r>
              <a:rPr lang="en-US" sz="2000" dirty="0" smtClean="0"/>
              <a:t>basic 			system parameters, modelled abundances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+mn-lt"/>
              </a:rPr>
              <a:t>Output: absorption depth, </a:t>
            </a:r>
            <a:r>
              <a:rPr lang="en-US" dirty="0" err="1" smtClean="0">
                <a:latin typeface="+mn-lt"/>
              </a:rPr>
              <a:t>κ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λ</a:t>
            </a:r>
            <a:r>
              <a:rPr lang="en-US" dirty="0" smtClean="0">
                <a:latin typeface="+mn-lt"/>
              </a:rPr>
              <a:t>)</a:t>
            </a:r>
          </a:p>
          <a:p>
            <a:endParaRPr lang="en-US" sz="2000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Assume cloud-free, but include Rayleigh (</a:t>
            </a:r>
            <a:r>
              <a:rPr lang="en-US" sz="2000" dirty="0" err="1"/>
              <a:t>Liou</a:t>
            </a:r>
            <a:r>
              <a:rPr lang="en-US" sz="2000" dirty="0"/>
              <a:t>, 2002) and H2-H2</a:t>
            </a:r>
          </a:p>
          <a:p>
            <a:pPr lvl="1"/>
            <a:r>
              <a:rPr lang="en-US" sz="2000" dirty="0"/>
              <a:t>CIA (</a:t>
            </a:r>
            <a:r>
              <a:rPr lang="en-US" sz="2000" dirty="0" err="1" smtClean="0"/>
              <a:t>Borysow</a:t>
            </a:r>
            <a:r>
              <a:rPr lang="en-US" sz="2000" dirty="0" smtClean="0"/>
              <a:t>, </a:t>
            </a:r>
            <a:r>
              <a:rPr lang="en-US" sz="2000" dirty="0"/>
              <a:t>2002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71800" y="6165304"/>
            <a:ext cx="394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dirty="0" err="1" smtClean="0">
                <a:latin typeface="+mn-lt"/>
              </a:rPr>
              <a:t>see</a:t>
            </a:r>
            <a:r>
              <a:rPr lang="it-IT" dirty="0" smtClean="0">
                <a:latin typeface="+mn-lt"/>
              </a:rPr>
              <a:t> </a:t>
            </a:r>
            <a:r>
              <a:rPr lang="it-IT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dirty="0" err="1" smtClean="0">
                <a:solidFill>
                  <a:srgbClr val="FF6600"/>
                </a:solidFill>
                <a:latin typeface="American Typewriter" charset="0"/>
              </a:rPr>
              <a:t>Hollis</a:t>
            </a:r>
            <a:r>
              <a:rPr lang="it-IT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i="1" dirty="0">
                <a:solidFill>
                  <a:srgbClr val="FF6600"/>
                </a:solidFill>
                <a:latin typeface="American Typewriter" charset="0"/>
              </a:rPr>
              <a:t>et al</a:t>
            </a:r>
            <a:r>
              <a:rPr lang="it-IT" i="1" dirty="0" smtClean="0">
                <a:solidFill>
                  <a:srgbClr val="FF6600"/>
                </a:solidFill>
                <a:latin typeface="American Typewriter" charset="0"/>
              </a:rPr>
              <a:t>.</a:t>
            </a:r>
            <a:r>
              <a:rPr lang="it-IT" i="1" dirty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i="1" dirty="0" smtClean="0">
                <a:solidFill>
                  <a:srgbClr val="FF6600"/>
                </a:solidFill>
                <a:latin typeface="American Typewriter" charset="0"/>
              </a:rPr>
              <a:t>(</a:t>
            </a:r>
            <a:r>
              <a:rPr lang="it-IT" dirty="0" smtClean="0">
                <a:solidFill>
                  <a:srgbClr val="FF6600"/>
                </a:solidFill>
                <a:latin typeface="American Typewriter" charset="0"/>
              </a:rPr>
              <a:t>in </a:t>
            </a:r>
            <a:r>
              <a:rPr lang="it-IT" dirty="0" err="1" smtClean="0">
                <a:solidFill>
                  <a:srgbClr val="FF6600"/>
                </a:solidFill>
                <a:latin typeface="American Typewriter" charset="0"/>
              </a:rPr>
              <a:t>prep</a:t>
            </a:r>
            <a:r>
              <a:rPr lang="it-IT" dirty="0" smtClean="0">
                <a:solidFill>
                  <a:srgbClr val="FF6600"/>
                </a:solidFill>
                <a:latin typeface="American Typewriter" charset="0"/>
              </a:rPr>
              <a:t>.)</a:t>
            </a:r>
            <a:endParaRPr lang="it-IT" dirty="0">
              <a:solidFill>
                <a:srgbClr val="FF6600"/>
              </a:solidFill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692696"/>
            <a:ext cx="2172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Swain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(sub.)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716007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Application: WASP-12b</a:t>
            </a:r>
          </a:p>
        </p:txBody>
      </p:sp>
      <p:pic>
        <p:nvPicPr>
          <p:cNvPr id="13" name="Picture 12" descr="v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1400"/>
            <a:ext cx="8064896" cy="56379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520" y="692696"/>
            <a:ext cx="8601054" cy="5976664"/>
            <a:chOff x="251520" y="692696"/>
            <a:chExt cx="8601054" cy="5976664"/>
          </a:xfrm>
        </p:grpSpPr>
        <p:sp>
          <p:nvSpPr>
            <p:cNvPr id="18" name="Rectangle 17"/>
            <p:cNvSpPr/>
            <p:nvPr/>
          </p:nvSpPr>
          <p:spPr>
            <a:xfrm>
              <a:off x="251520" y="692696"/>
              <a:ext cx="8601054" cy="5976664"/>
            </a:xfrm>
            <a:prstGeom prst="rect">
              <a:avLst/>
            </a:pr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268760"/>
              <a:ext cx="6892207" cy="479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692696"/>
            <a:ext cx="2172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Swain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(sub.)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716007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Application: WASP-12b</a:t>
            </a:r>
          </a:p>
        </p:txBody>
      </p:sp>
      <p:pic>
        <p:nvPicPr>
          <p:cNvPr id="3" name="Picture 2" descr="hydrid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4066"/>
            <a:ext cx="8064896" cy="56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95693" cy="37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259632" y="1196752"/>
            <a:ext cx="6927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6600"/>
                </a:solidFill>
                <a:latin typeface="+mn-lt"/>
              </a:rPr>
              <a:t>day</a:t>
            </a:r>
            <a:r>
              <a:rPr lang="en-US" sz="2800" dirty="0">
                <a:solidFill>
                  <a:srgbClr val="FF6600"/>
                </a:solidFill>
                <a:latin typeface="+mn-lt"/>
              </a:rPr>
              <a:t>-</a:t>
            </a:r>
            <a:r>
              <a:rPr lang="en-US" sz="2800" dirty="0" smtClean="0">
                <a:solidFill>
                  <a:srgbClr val="FF6600"/>
                </a:solidFill>
                <a:latin typeface="+mn-lt"/>
              </a:rPr>
              <a:t>side			terminator</a:t>
            </a:r>
            <a:endParaRPr lang="en-US" sz="28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1014" name="Text Box 3"/>
          <p:cNvSpPr txBox="1">
            <a:spLocks noChangeArrowheads="1"/>
          </p:cNvSpPr>
          <p:nvPr/>
        </p:nvSpPr>
        <p:spPr bwMode="auto">
          <a:xfrm>
            <a:off x="1619672" y="5797128"/>
            <a:ext cx="6005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3200" dirty="0">
                <a:solidFill>
                  <a:srgbClr val="F72417"/>
                </a:solidFill>
                <a:latin typeface="American Typewriter" charset="0"/>
              </a:rPr>
              <a:t>Metal </a:t>
            </a:r>
            <a:r>
              <a:rPr lang="it-IT" sz="3200" dirty="0" err="1">
                <a:solidFill>
                  <a:srgbClr val="F72417"/>
                </a:solidFill>
                <a:latin typeface="American Typewriter" charset="0"/>
              </a:rPr>
              <a:t>hydrides</a:t>
            </a:r>
            <a:r>
              <a:rPr lang="it-IT" sz="3200" dirty="0">
                <a:solidFill>
                  <a:srgbClr val="F72417"/>
                </a:solidFill>
                <a:latin typeface="American Typewriter" charset="0"/>
              </a:rPr>
              <a:t>? T </a:t>
            </a:r>
            <a:r>
              <a:rPr lang="it-IT" sz="3200" dirty="0" err="1">
                <a:solidFill>
                  <a:srgbClr val="F72417"/>
                </a:solidFill>
                <a:latin typeface="American Typewriter" charset="0"/>
              </a:rPr>
              <a:t>inversion</a:t>
            </a:r>
            <a:r>
              <a:rPr lang="it-IT" sz="3200" dirty="0">
                <a:solidFill>
                  <a:srgbClr val="F72417"/>
                </a:solidFill>
                <a:latin typeface="American Typewriter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692696"/>
            <a:ext cx="2172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Swain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(sub.)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716007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Application: WASP-12b</a:t>
            </a:r>
          </a:p>
        </p:txBody>
      </p:sp>
    </p:spTree>
    <p:extLst>
      <p:ext uri="{BB962C8B-B14F-4D97-AF65-F5344CB8AC3E}">
        <p14:creationId xmlns:p14="http://schemas.microsoft.com/office/powerpoint/2010/main" val="22930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2048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Probing classes of hot-Jupiters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atmospheric chemistry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unresolved degeneracies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</a:t>
            </a:r>
            <a:r>
              <a:rPr lang="en-US" dirty="0">
                <a:solidFill>
                  <a:srgbClr val="FFFFFF"/>
                </a:solidFill>
              </a:rPr>
              <a:t>a new methane line </a:t>
            </a:r>
            <a:r>
              <a:rPr lang="en-US" dirty="0" smtClean="0">
                <a:solidFill>
                  <a:srgbClr val="FFFFFF"/>
                </a:solidFill>
              </a:rPr>
              <a:t>list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71877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FFFFFF"/>
                </a:solidFill>
              </a:rPr>
              <a:t>Application – HD189733b</a:t>
            </a:r>
          </a:p>
          <a:p>
            <a:r>
              <a:rPr lang="en-US" dirty="0">
                <a:solidFill>
                  <a:srgbClr val="FFFFFF"/>
                </a:solidFill>
              </a:rPr>
              <a:t>		</a:t>
            </a:r>
            <a:r>
              <a:rPr lang="en-US" dirty="0" smtClean="0">
                <a:solidFill>
                  <a:srgbClr val="FFFFFF"/>
                </a:solidFill>
              </a:rPr>
              <a:t>- constraining abundances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65313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3. Application – WASP-12b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-  a new transmission spectroscopy code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 </a:t>
            </a:r>
            <a:r>
              <a:rPr lang="en-US" dirty="0">
                <a:solidFill>
                  <a:srgbClr val="FFFFFF"/>
                </a:solidFill>
              </a:rPr>
              <a:t>birth of the Super-hot Jupiter class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5616" y="1124744"/>
            <a:ext cx="3384376" cy="713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6981" tIns="48491" rIns="96981" bIns="48491">
            <a:spAutoFit/>
          </a:bodyPr>
          <a:lstStyle/>
          <a:p>
            <a:pPr algn="ctr" defTabSz="969963" eaLnBrk="0" hangingPunct="0">
              <a:defRPr/>
            </a:pPr>
            <a:r>
              <a:rPr lang="en-US" sz="40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CONTENTS</a:t>
            </a:r>
            <a:endParaRPr lang="en-US" sz="4000" dirty="0">
              <a:ln>
                <a:solidFill>
                  <a:srgbClr val="FFDB21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merican Typewriter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43324" y="0"/>
            <a:ext cx="1802784" cy="6518170"/>
            <a:chOff x="7343324" y="0"/>
            <a:chExt cx="1802784" cy="6518170"/>
          </a:xfrm>
        </p:grpSpPr>
        <p:sp>
          <p:nvSpPr>
            <p:cNvPr id="17" name="Rectangle 16"/>
            <p:cNvSpPr/>
            <p:nvPr/>
          </p:nvSpPr>
          <p:spPr>
            <a:xfrm>
              <a:off x="7452320" y="116632"/>
              <a:ext cx="36004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43324" y="0"/>
              <a:ext cx="1802784" cy="6518170"/>
              <a:chOff x="7257258" y="10496"/>
              <a:chExt cx="1802784" cy="6518170"/>
            </a:xfrm>
          </p:grpSpPr>
          <p:pic>
            <p:nvPicPr>
              <p:cNvPr id="9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79" b="97879" l="47376" r="74703">
                            <a14:foregroundMark x1="74752" y1="10000" x2="74752" y2="10000"/>
                            <a14:foregroundMark x1="47376" y1="93333" x2="47376" y2="9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30" r="24663"/>
              <a:stretch/>
            </p:blipFill>
            <p:spPr bwMode="auto">
              <a:xfrm rot="5400000">
                <a:off x="7355684" y="3139672"/>
                <a:ext cx="1605929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46"/>
              <a:stretch/>
            </p:blipFill>
            <p:spPr bwMode="auto">
              <a:xfrm rot="5400000">
                <a:off x="7864754" y="-596998"/>
                <a:ext cx="587791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4" r="84400"/>
              <a:stretch/>
            </p:blipFill>
            <p:spPr bwMode="auto">
              <a:xfrm rot="5400000">
                <a:off x="8022197" y="-124659"/>
                <a:ext cx="272906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30" r="79072"/>
              <a:stretch/>
            </p:blipFill>
            <p:spPr bwMode="auto">
              <a:xfrm rot="5400000">
                <a:off x="7995958" y="226968"/>
                <a:ext cx="32538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6" r="75268"/>
              <a:stretch/>
            </p:blipFill>
            <p:spPr bwMode="auto">
              <a:xfrm rot="5400000">
                <a:off x="8027446" y="541858"/>
                <a:ext cx="26240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93" t="29254" r="16673"/>
              <a:stretch/>
            </p:blipFill>
            <p:spPr bwMode="auto">
              <a:xfrm rot="5400000">
                <a:off x="7590561" y="4699652"/>
                <a:ext cx="608787" cy="1275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1" r="49014"/>
              <a:stretch/>
            </p:blipFill>
            <p:spPr bwMode="auto">
              <a:xfrm rot="5400000">
                <a:off x="7418662" y="1549489"/>
                <a:ext cx="1479974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18" r="6399"/>
              <a:stretch/>
            </p:blipFill>
            <p:spPr bwMode="auto">
              <a:xfrm rot="5400000">
                <a:off x="7880497" y="5349125"/>
                <a:ext cx="556302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403648" y="3645024"/>
            <a:ext cx="4968552" cy="864096"/>
            <a:chOff x="1403648" y="3645024"/>
            <a:chExt cx="4968552" cy="86409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403648" y="3645024"/>
              <a:ext cx="4968552" cy="864096"/>
            </a:xfrm>
            <a:prstGeom prst="line">
              <a:avLst/>
            </a:prstGeom>
            <a:ln>
              <a:solidFill>
                <a:srgbClr val="F7241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403648" y="3645024"/>
              <a:ext cx="4968552" cy="864096"/>
            </a:xfrm>
            <a:prstGeom prst="line">
              <a:avLst/>
            </a:prstGeom>
            <a:ln>
              <a:solidFill>
                <a:srgbClr val="F7241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3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5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7"/>
          <p:cNvSpPr>
            <a:spLocks noChangeArrowheads="1"/>
          </p:cNvSpPr>
          <p:nvPr/>
        </p:nvSpPr>
        <p:spPr bwMode="auto">
          <a:xfrm>
            <a:off x="14288" y="1484784"/>
            <a:ext cx="92964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47688">
              <a:buFont typeface="Wingdings" charset="0"/>
              <a:buChar char="Ø"/>
            </a:pP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H</a:t>
            </a:r>
            <a:r>
              <a:rPr lang="en-US" sz="2400" baseline="-25000" dirty="0" smtClean="0">
                <a:solidFill>
                  <a:srgbClr val="260F82"/>
                </a:solidFill>
                <a:latin typeface="American Typewriter" charset="0"/>
              </a:rPr>
              <a:t>2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O, CH</a:t>
            </a:r>
            <a:r>
              <a:rPr lang="en-US" sz="2400" baseline="-25000" dirty="0" smtClean="0">
                <a:solidFill>
                  <a:srgbClr val="260F82"/>
                </a:solidFill>
                <a:latin typeface="American Typewriter" charset="0"/>
              </a:rPr>
              <a:t>4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, 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CO, CO</a:t>
            </a:r>
            <a:r>
              <a:rPr lang="en-US" sz="2400" baseline="-25000" dirty="0">
                <a:solidFill>
                  <a:srgbClr val="260F82"/>
                </a:solidFill>
                <a:latin typeface="American Typewriter" charset="0"/>
              </a:rPr>
              <a:t>2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 present in most Hot-Jupiters </a:t>
            </a:r>
            <a:r>
              <a:rPr lang="en-US" sz="2400" dirty="0" err="1">
                <a:solidFill>
                  <a:srgbClr val="260F82"/>
                </a:solidFill>
                <a:latin typeface="American Typewriter" charset="0"/>
              </a:rPr>
              <a:t>analysed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 with T &lt; 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1500 K.</a:t>
            </a:r>
            <a:endParaRPr lang="en-US" sz="2400" dirty="0">
              <a:solidFill>
                <a:srgbClr val="260F82"/>
              </a:solidFill>
              <a:latin typeface="American Typewriter" charset="0"/>
            </a:endParaRPr>
          </a:p>
          <a:p>
            <a:endParaRPr lang="en-US" sz="2400" dirty="0">
              <a:solidFill>
                <a:srgbClr val="260F82"/>
              </a:solidFill>
              <a:latin typeface="American Typewriter" charset="0"/>
            </a:endParaRPr>
          </a:p>
          <a:p>
            <a:pPr indent="547688">
              <a:buFont typeface="Wingdings" charset="0"/>
              <a:buChar char="Ø"/>
            </a:pP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Degeneracies exist between interpretations, 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mixing 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ratios, radii, thermal 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profiles. </a:t>
            </a:r>
          </a:p>
          <a:p>
            <a:pPr indent="547688">
              <a:buFont typeface="Wingdings" charset="0"/>
              <a:buChar char="Ø"/>
            </a:pPr>
            <a:endParaRPr lang="en-US" sz="2400" dirty="0">
              <a:solidFill>
                <a:srgbClr val="260F82"/>
              </a:solidFill>
              <a:latin typeface="American Typewriter" charset="0"/>
            </a:endParaRPr>
          </a:p>
          <a:p>
            <a:pPr indent="547688">
              <a:buFont typeface="Wingdings" charset="0"/>
              <a:buChar char="Ø"/>
            </a:pP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More data at higher 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resolution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/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SNR, and over broader wavelength 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range, 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desirable 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to break the 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degeneracy (also </a:t>
            </a:r>
            <a:r>
              <a:rPr lang="en-US" sz="2400" dirty="0">
                <a:solidFill>
                  <a:srgbClr val="260F82"/>
                </a:solidFill>
                <a:latin typeface="American Typewriter" charset="0"/>
              </a:rPr>
              <a:t>better line lists for methane, 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metal hydrides, hydrocarbons etc.)</a:t>
            </a:r>
          </a:p>
          <a:p>
            <a:pPr indent="547688">
              <a:buFont typeface="Wingdings" charset="0"/>
              <a:buChar char="Ø"/>
            </a:pPr>
            <a:endParaRPr lang="en-US" sz="2400" dirty="0">
              <a:solidFill>
                <a:srgbClr val="260F82"/>
              </a:solidFill>
              <a:latin typeface="American Typewriter" charset="0"/>
            </a:endParaRPr>
          </a:p>
          <a:p>
            <a:pPr indent="547688">
              <a:buFont typeface="Wingdings" charset="0"/>
              <a:buChar char="Ø"/>
            </a:pP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Super-hot Jupiters, with more exotic compositions towards L- and T-dwarfs (‘</a:t>
            </a:r>
            <a:r>
              <a:rPr lang="en-US" sz="2400" dirty="0" err="1" smtClean="0">
                <a:solidFill>
                  <a:srgbClr val="260F82"/>
                </a:solidFill>
                <a:latin typeface="American Typewriter" charset="0"/>
              </a:rPr>
              <a:t>pM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’ and ‘</a:t>
            </a:r>
            <a:r>
              <a:rPr lang="en-US" sz="2400" dirty="0" err="1" smtClean="0">
                <a:solidFill>
                  <a:srgbClr val="260F82"/>
                </a:solidFill>
                <a:latin typeface="American Typewriter" charset="0"/>
              </a:rPr>
              <a:t>pL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’ class planets e.g. Fortney </a:t>
            </a:r>
            <a:r>
              <a:rPr lang="en-US" sz="2400" i="1" dirty="0" smtClean="0">
                <a:solidFill>
                  <a:srgbClr val="260F82"/>
                </a:solidFill>
                <a:latin typeface="American Typewriter" charset="0"/>
              </a:rPr>
              <a:t>et al.</a:t>
            </a:r>
            <a:r>
              <a:rPr lang="en-US" sz="2400" dirty="0" smtClean="0">
                <a:solidFill>
                  <a:srgbClr val="260F82"/>
                </a:solidFill>
                <a:latin typeface="American Typewriter" charset="0"/>
              </a:rPr>
              <a:t> (2008))? </a:t>
            </a:r>
          </a:p>
          <a:p>
            <a:endParaRPr lang="en-US" sz="2400" dirty="0">
              <a:solidFill>
                <a:srgbClr val="260F82"/>
              </a:solidFill>
              <a:latin typeface="American Typewriter" charset="0"/>
            </a:endParaRPr>
          </a:p>
        </p:txBody>
      </p:sp>
      <p:sp>
        <p:nvSpPr>
          <p:cNvPr id="243716" name="Rectangle 5"/>
          <p:cNvSpPr>
            <a:spLocks noChangeArrowheads="1"/>
          </p:cNvSpPr>
          <p:nvPr/>
        </p:nvSpPr>
        <p:spPr bwMode="auto">
          <a:xfrm>
            <a:off x="381000" y="-381000"/>
            <a:ext cx="8686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700">
                <a:solidFill>
                  <a:srgbClr val="260F82"/>
                </a:solidFill>
                <a:latin typeface="American Typewriter" charset="0"/>
              </a:rPr>
              <a:t>Conclusions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2373258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45063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Sharp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ApJ.SS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168 </a:t>
            </a:r>
            <a:r>
              <a:rPr lang="en-US" dirty="0" smtClean="0">
                <a:latin typeface="+mn-lt"/>
              </a:rPr>
              <a:t>(2007)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+mn-lt"/>
              </a:rPr>
              <a:t>Hubeny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594</a:t>
            </a:r>
            <a:r>
              <a:rPr lang="en-US" dirty="0" smtClean="0">
                <a:latin typeface="+mn-lt"/>
              </a:rPr>
              <a:t> (2003)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Fortney</a:t>
            </a:r>
            <a:r>
              <a:rPr lang="en-US" dirty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678</a:t>
            </a:r>
            <a:r>
              <a:rPr lang="en-US" dirty="0" smtClean="0">
                <a:latin typeface="+mn-lt"/>
              </a:rPr>
              <a:t> (2008)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Moses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737 </a:t>
            </a:r>
            <a:r>
              <a:rPr lang="en-US" dirty="0" smtClean="0">
                <a:latin typeface="+mn-lt"/>
              </a:rPr>
              <a:t>(2011)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Liang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596</a:t>
            </a:r>
            <a:r>
              <a:rPr lang="en-US" dirty="0" smtClean="0">
                <a:latin typeface="+mn-lt"/>
              </a:rPr>
              <a:t> (2003)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Line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738</a:t>
            </a:r>
            <a:r>
              <a:rPr lang="en-US" dirty="0" smtClean="0">
                <a:latin typeface="+mn-lt"/>
              </a:rPr>
              <a:t> (2011)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+mn-lt"/>
              </a:rPr>
              <a:t>Venot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/>
              <a:t>arXiv:</a:t>
            </a:r>
            <a:r>
              <a:rPr lang="en-US" dirty="0" smtClean="0"/>
              <a:t>1208.0560 (2012)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Swain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Nature </a:t>
            </a:r>
            <a:r>
              <a:rPr lang="en-US" b="1" dirty="0" smtClean="0">
                <a:latin typeface="+mn-lt"/>
              </a:rPr>
              <a:t>463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(2010)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+mn-lt"/>
              </a:rPr>
              <a:t>Madhusudhan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707</a:t>
            </a:r>
            <a:r>
              <a:rPr lang="en-US" dirty="0" smtClean="0">
                <a:latin typeface="+mn-lt"/>
              </a:rPr>
              <a:t> (2009)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Lee</a:t>
            </a:r>
            <a:r>
              <a:rPr lang="en-US" dirty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MNRAS </a:t>
            </a:r>
            <a:r>
              <a:rPr lang="en-US" b="1" dirty="0" smtClean="0">
                <a:latin typeface="+mn-lt"/>
              </a:rPr>
              <a:t>420</a:t>
            </a:r>
            <a:r>
              <a:rPr lang="en-US" dirty="0" smtClean="0">
                <a:latin typeface="+mn-lt"/>
              </a:rPr>
              <a:t> (2012)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Line</a:t>
            </a:r>
            <a:r>
              <a:rPr lang="en-US" dirty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749</a:t>
            </a:r>
            <a:r>
              <a:rPr lang="en-US" dirty="0" smtClean="0">
                <a:latin typeface="+mn-lt"/>
              </a:rPr>
              <a:t> (2012)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+mn-lt"/>
              </a:rPr>
              <a:t>Madhusudhan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al.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ApJ</a:t>
            </a:r>
            <a:r>
              <a:rPr lang="en-US" dirty="0" smtClean="0">
                <a:latin typeface="+mn-lt"/>
              </a:rPr>
              <a:t>. </a:t>
            </a:r>
            <a:r>
              <a:rPr lang="en-US" b="1" dirty="0" smtClean="0">
                <a:latin typeface="+mn-lt"/>
              </a:rPr>
              <a:t>725</a:t>
            </a:r>
            <a:r>
              <a:rPr lang="en-US" dirty="0" smtClean="0">
                <a:latin typeface="+mn-lt"/>
              </a:rPr>
              <a:t> (2010)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Swain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err="1" smtClean="0"/>
              <a:t>ApJ.L</a:t>
            </a:r>
            <a:r>
              <a:rPr lang="en-US" dirty="0" smtClean="0"/>
              <a:t>. </a:t>
            </a:r>
            <a:r>
              <a:rPr lang="en-US" b="1" dirty="0" smtClean="0"/>
              <a:t>690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2009a)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4526" y="620688"/>
            <a:ext cx="45191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Tennyson </a:t>
            </a:r>
            <a:r>
              <a:rPr lang="en-US" i="1" dirty="0"/>
              <a:t>et al.</a:t>
            </a:r>
            <a:r>
              <a:rPr lang="en-US" dirty="0"/>
              <a:t>, MNRAS sub.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Swain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err="1"/>
              <a:t>ApJ</a:t>
            </a:r>
            <a:r>
              <a:rPr lang="en-US" dirty="0"/>
              <a:t>. </a:t>
            </a:r>
            <a:r>
              <a:rPr lang="en-US" b="1" dirty="0"/>
              <a:t>704</a:t>
            </a:r>
            <a:r>
              <a:rPr lang="en-US" dirty="0"/>
              <a:t> (2009b)</a:t>
            </a:r>
            <a:endParaRPr lang="en-US" dirty="0">
              <a:cs typeface="American Typewrite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merican Typewriter"/>
              </a:rPr>
              <a:t>Waldmann</a:t>
            </a:r>
            <a:r>
              <a:rPr lang="en-US" dirty="0">
                <a:cs typeface="American Typewriter"/>
              </a:rPr>
              <a:t> </a:t>
            </a:r>
            <a:r>
              <a:rPr lang="en-US" i="1" dirty="0">
                <a:cs typeface="American Typewriter"/>
              </a:rPr>
              <a:t>et al.</a:t>
            </a:r>
            <a:r>
              <a:rPr lang="en-US" dirty="0">
                <a:cs typeface="American Typewriter"/>
              </a:rPr>
              <a:t>, (submitted)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merican Typewriter"/>
              </a:rPr>
              <a:t>Marley </a:t>
            </a:r>
            <a:r>
              <a:rPr lang="en-US" i="1" dirty="0">
                <a:cs typeface="American Typewriter"/>
              </a:rPr>
              <a:t>et al.</a:t>
            </a:r>
            <a:r>
              <a:rPr lang="en-US" dirty="0">
                <a:cs typeface="American Typewriter"/>
              </a:rPr>
              <a:t>, </a:t>
            </a:r>
            <a:r>
              <a:rPr lang="en-US" dirty="0"/>
              <a:t>arXiv:0803.1476 (2008</a:t>
            </a:r>
            <a:r>
              <a:rPr lang="en-US" dirty="0" smtClean="0"/>
              <a:t>)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Yurchenko</a:t>
            </a:r>
            <a:r>
              <a:rPr lang="it-IT" dirty="0" smtClean="0"/>
              <a:t> </a:t>
            </a:r>
            <a:r>
              <a:rPr lang="it-IT" i="1" dirty="0"/>
              <a:t>et al.,</a:t>
            </a:r>
            <a:r>
              <a:rPr lang="it-IT" dirty="0"/>
              <a:t> (in </a:t>
            </a:r>
            <a:r>
              <a:rPr lang="it-IT" dirty="0" err="1"/>
              <a:t>prep</a:t>
            </a:r>
            <a:r>
              <a:rPr lang="it-IT" dirty="0"/>
              <a:t>.)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merican Typewriter"/>
              </a:rPr>
              <a:t>Rothman </a:t>
            </a:r>
            <a:r>
              <a:rPr lang="en-US" i="1" dirty="0">
                <a:cs typeface="American Typewriter"/>
              </a:rPr>
              <a:t>et al.</a:t>
            </a:r>
            <a:r>
              <a:rPr lang="en-US" dirty="0">
                <a:cs typeface="American Typewriter"/>
              </a:rPr>
              <a:t>, </a:t>
            </a:r>
            <a:r>
              <a:rPr lang="en-US" dirty="0" err="1">
                <a:cs typeface="American Typewriter"/>
              </a:rPr>
              <a:t>App.Opt</a:t>
            </a:r>
            <a:r>
              <a:rPr lang="en-US" dirty="0">
                <a:cs typeface="American Typewriter"/>
              </a:rPr>
              <a:t>. </a:t>
            </a:r>
            <a:r>
              <a:rPr lang="en-US" b="1" dirty="0">
                <a:cs typeface="American Typewriter"/>
              </a:rPr>
              <a:t>26</a:t>
            </a:r>
            <a:r>
              <a:rPr lang="en-US" dirty="0">
                <a:cs typeface="American Typewriter"/>
              </a:rPr>
              <a:t> (1987)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merican Typewriter"/>
              </a:rPr>
              <a:t>Hebb</a:t>
            </a:r>
            <a:r>
              <a:rPr lang="en-US" dirty="0">
                <a:cs typeface="American Typewriter"/>
              </a:rPr>
              <a:t> </a:t>
            </a:r>
            <a:r>
              <a:rPr lang="en-US" i="1" dirty="0">
                <a:cs typeface="American Typewriter"/>
              </a:rPr>
              <a:t>et al.</a:t>
            </a:r>
            <a:r>
              <a:rPr lang="en-US" dirty="0">
                <a:cs typeface="American Typewriter"/>
              </a:rPr>
              <a:t>, </a:t>
            </a:r>
            <a:r>
              <a:rPr lang="en-US" dirty="0" err="1">
                <a:cs typeface="American Typewriter"/>
              </a:rPr>
              <a:t>ApJ</a:t>
            </a:r>
            <a:r>
              <a:rPr lang="en-US" dirty="0">
                <a:cs typeface="American Typewriter"/>
              </a:rPr>
              <a:t>. </a:t>
            </a:r>
            <a:r>
              <a:rPr lang="en-US" b="1" dirty="0">
                <a:cs typeface="American Typewriter"/>
              </a:rPr>
              <a:t>693</a:t>
            </a:r>
            <a:r>
              <a:rPr lang="en-US" dirty="0">
                <a:cs typeface="American Typewriter"/>
              </a:rPr>
              <a:t> (2009)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American Typewriter"/>
              </a:rPr>
              <a:t>Burgasser</a:t>
            </a:r>
            <a:r>
              <a:rPr lang="en-US" dirty="0">
                <a:cs typeface="American Typewriter"/>
              </a:rPr>
              <a:t>, PASP </a:t>
            </a:r>
            <a:r>
              <a:rPr lang="en-US" b="1" dirty="0">
                <a:cs typeface="American Typewriter"/>
              </a:rPr>
              <a:t>450</a:t>
            </a:r>
            <a:r>
              <a:rPr lang="en-US" dirty="0">
                <a:cs typeface="American Typewriter"/>
              </a:rPr>
              <a:t> (2011)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Torres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err="1"/>
              <a:t>ApJ</a:t>
            </a:r>
            <a:r>
              <a:rPr lang="en-US" dirty="0"/>
              <a:t>. </a:t>
            </a:r>
            <a:r>
              <a:rPr lang="en-US" b="1" dirty="0"/>
              <a:t>677</a:t>
            </a:r>
            <a:r>
              <a:rPr lang="en-US" dirty="0"/>
              <a:t> (2008)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Marois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Science </a:t>
            </a:r>
            <a:r>
              <a:rPr lang="en-US" b="1" dirty="0"/>
              <a:t>322</a:t>
            </a:r>
            <a:r>
              <a:rPr lang="en-US" dirty="0"/>
              <a:t> (2008)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Kirkpatrick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err="1"/>
              <a:t>ApJ.SS</a:t>
            </a:r>
            <a:r>
              <a:rPr lang="en-US" dirty="0"/>
              <a:t>. </a:t>
            </a:r>
            <a:r>
              <a:rPr lang="en-US" b="1" dirty="0"/>
              <a:t>197 </a:t>
            </a:r>
            <a:r>
              <a:rPr lang="en-US" dirty="0"/>
              <a:t>(2001)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Wilson </a:t>
            </a:r>
            <a:r>
              <a:rPr lang="en-US" i="1" dirty="0"/>
              <a:t>et al.</a:t>
            </a:r>
            <a:r>
              <a:rPr lang="en-US" dirty="0"/>
              <a:t>, AJ. </a:t>
            </a:r>
            <a:r>
              <a:rPr lang="en-US" b="1" dirty="0"/>
              <a:t>122</a:t>
            </a:r>
            <a:r>
              <a:rPr lang="en-US" dirty="0"/>
              <a:t> (2001)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Swain </a:t>
            </a:r>
            <a:r>
              <a:rPr lang="en-US" i="1" dirty="0"/>
              <a:t>et al.</a:t>
            </a:r>
            <a:r>
              <a:rPr lang="en-US" dirty="0"/>
              <a:t>, (Icarus sub.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1196752"/>
            <a:ext cx="6552728" cy="2590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6981" tIns="48491" rIns="96981" bIns="48491">
            <a:spAutoFit/>
          </a:bodyPr>
          <a:lstStyle/>
          <a:p>
            <a:pPr algn="ctr" defTabSz="969963" eaLnBrk="0" hangingPunct="0">
              <a:defRPr/>
            </a:pPr>
            <a:r>
              <a:rPr lang="en-US" sz="54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PROBING CLASSES OF HOT-JUPITERS</a:t>
            </a:r>
            <a:endParaRPr lang="en-US" sz="5400" dirty="0">
              <a:ln>
                <a:solidFill>
                  <a:srgbClr val="FFDB21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merican Typewriter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43324" y="0"/>
            <a:ext cx="1802784" cy="6518170"/>
            <a:chOff x="7343324" y="0"/>
            <a:chExt cx="1802784" cy="6518170"/>
          </a:xfrm>
        </p:grpSpPr>
        <p:sp>
          <p:nvSpPr>
            <p:cNvPr id="17" name="Rectangle 16"/>
            <p:cNvSpPr/>
            <p:nvPr/>
          </p:nvSpPr>
          <p:spPr>
            <a:xfrm>
              <a:off x="7452320" y="116632"/>
              <a:ext cx="36004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43324" y="0"/>
              <a:ext cx="1802784" cy="6518170"/>
              <a:chOff x="7257258" y="10496"/>
              <a:chExt cx="1802784" cy="6518170"/>
            </a:xfrm>
          </p:grpSpPr>
          <p:pic>
            <p:nvPicPr>
              <p:cNvPr id="9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79" b="97879" l="47376" r="74703">
                            <a14:foregroundMark x1="74752" y1="10000" x2="74752" y2="10000"/>
                            <a14:foregroundMark x1="47376" y1="93333" x2="47376" y2="9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30" r="24663"/>
              <a:stretch/>
            </p:blipFill>
            <p:spPr bwMode="auto">
              <a:xfrm rot="5400000">
                <a:off x="7355684" y="3139672"/>
                <a:ext cx="1605929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46"/>
              <a:stretch/>
            </p:blipFill>
            <p:spPr bwMode="auto">
              <a:xfrm rot="5400000">
                <a:off x="7864754" y="-596998"/>
                <a:ext cx="587791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4" r="84400"/>
              <a:stretch/>
            </p:blipFill>
            <p:spPr bwMode="auto">
              <a:xfrm rot="5400000">
                <a:off x="8022197" y="-124659"/>
                <a:ext cx="272906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30" r="79072"/>
              <a:stretch/>
            </p:blipFill>
            <p:spPr bwMode="auto">
              <a:xfrm rot="5400000">
                <a:off x="7995958" y="226968"/>
                <a:ext cx="32538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6" r="75268"/>
              <a:stretch/>
            </p:blipFill>
            <p:spPr bwMode="auto">
              <a:xfrm rot="5400000">
                <a:off x="8027446" y="541858"/>
                <a:ext cx="26240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93" t="29254" r="16673"/>
              <a:stretch/>
            </p:blipFill>
            <p:spPr bwMode="auto">
              <a:xfrm rot="5400000">
                <a:off x="7590561" y="4699652"/>
                <a:ext cx="608787" cy="1275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1" r="49014"/>
              <a:stretch/>
            </p:blipFill>
            <p:spPr bwMode="auto">
              <a:xfrm rot="5400000">
                <a:off x="7418662" y="1549489"/>
                <a:ext cx="1479974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18" r="6399"/>
              <a:stretch/>
            </p:blipFill>
            <p:spPr bwMode="auto">
              <a:xfrm rot="5400000">
                <a:off x="7880497" y="5349125"/>
                <a:ext cx="556302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172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343324" y="0"/>
            <a:ext cx="1802784" cy="6518170"/>
            <a:chOff x="7343324" y="0"/>
            <a:chExt cx="1802784" cy="6518170"/>
          </a:xfrm>
        </p:grpSpPr>
        <p:sp>
          <p:nvSpPr>
            <p:cNvPr id="17" name="Rectangle 16"/>
            <p:cNvSpPr/>
            <p:nvPr/>
          </p:nvSpPr>
          <p:spPr>
            <a:xfrm>
              <a:off x="7452320" y="116632"/>
              <a:ext cx="36004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43324" y="0"/>
              <a:ext cx="1802784" cy="6518170"/>
              <a:chOff x="7257258" y="10496"/>
              <a:chExt cx="1802784" cy="6518170"/>
            </a:xfrm>
          </p:grpSpPr>
          <p:pic>
            <p:nvPicPr>
              <p:cNvPr id="9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79" b="97879" l="47376" r="74703">
                            <a14:foregroundMark x1="74752" y1="10000" x2="74752" y2="10000"/>
                            <a14:foregroundMark x1="47376" y1="93333" x2="47376" y2="9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30" r="24663"/>
              <a:stretch/>
            </p:blipFill>
            <p:spPr bwMode="auto">
              <a:xfrm rot="5400000">
                <a:off x="7355684" y="3139672"/>
                <a:ext cx="1605929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46"/>
              <a:stretch/>
            </p:blipFill>
            <p:spPr bwMode="auto">
              <a:xfrm rot="5400000">
                <a:off x="7864754" y="-596998"/>
                <a:ext cx="587791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4" r="84400"/>
              <a:stretch/>
            </p:blipFill>
            <p:spPr bwMode="auto">
              <a:xfrm rot="5400000">
                <a:off x="8022197" y="-124659"/>
                <a:ext cx="272906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30" r="79072"/>
              <a:stretch/>
            </p:blipFill>
            <p:spPr bwMode="auto">
              <a:xfrm rot="5400000">
                <a:off x="7995958" y="226968"/>
                <a:ext cx="32538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6" r="75268"/>
              <a:stretch/>
            </p:blipFill>
            <p:spPr bwMode="auto">
              <a:xfrm rot="5400000">
                <a:off x="8027446" y="541858"/>
                <a:ext cx="26240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93" t="29254" r="16673"/>
              <a:stretch/>
            </p:blipFill>
            <p:spPr bwMode="auto">
              <a:xfrm rot="5400000">
                <a:off x="7590561" y="4699652"/>
                <a:ext cx="608787" cy="1275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1" r="49014"/>
              <a:stretch/>
            </p:blipFill>
            <p:spPr bwMode="auto">
              <a:xfrm rot="5400000">
                <a:off x="7418662" y="1549489"/>
                <a:ext cx="1479974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18" r="6399"/>
              <a:stretch/>
            </p:blipFill>
            <p:spPr bwMode="auto">
              <a:xfrm rot="5400000">
                <a:off x="7880497" y="5349125"/>
                <a:ext cx="556302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0825" y="3573463"/>
            <a:ext cx="314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fr-FR" sz="1800">
              <a:solidFill>
                <a:srgbClr val="000000"/>
              </a:solidFill>
            </a:endParaRPr>
          </a:p>
          <a:p>
            <a:pPr eaLnBrk="1" hangingPunct="1"/>
            <a:r>
              <a:rPr lang="fr-FR" sz="1800">
                <a:solidFill>
                  <a:srgbClr val="000000"/>
                </a:solidFill>
              </a:rPr>
              <a:t>IRIS / Voyager R = 4.3 cm-1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33400" y="4191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</a:rPr>
              <a:t>Voyager /UVS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2252" y="764704"/>
            <a:ext cx="7267575" cy="5720869"/>
            <a:chOff x="82252" y="764704"/>
            <a:chExt cx="7267575" cy="5720869"/>
          </a:xfrm>
        </p:grpSpPr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1738808" y="764704"/>
              <a:ext cx="3769296" cy="4672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6981" tIns="48491" rIns="96981" bIns="48491">
              <a:spAutoFit/>
            </a:bodyPr>
            <a:lstStyle/>
            <a:p>
              <a:pPr defTabSz="969963" eaLnBrk="0" hangingPunct="0">
                <a:defRPr/>
              </a:pPr>
              <a:r>
                <a:rPr lang="en-US" sz="2400" dirty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merican Typewriter"/>
                  <a:ea typeface="Arial" charset="0"/>
                  <a:cs typeface="Arial" charset="0"/>
                </a:rPr>
                <a:t>Equilibrium Chemistry</a:t>
              </a:r>
            </a:p>
          </p:txBody>
        </p:sp>
        <p:pic>
          <p:nvPicPr>
            <p:cNvPr id="24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2" y="1424623"/>
              <a:ext cx="7267575" cy="506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844877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Atmospheric chemistry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88024" y="6444044"/>
            <a:ext cx="2971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Sharp &amp; </a:t>
            </a:r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Burrows</a:t>
            </a:r>
            <a:r>
              <a:rPr lang="it-IT" sz="1800" dirty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(2007)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920" y="4653136"/>
            <a:ext cx="2948015" cy="656784"/>
            <a:chOff x="3851920" y="4653136"/>
            <a:chExt cx="2948015" cy="656784"/>
          </a:xfrm>
        </p:grpSpPr>
        <p:sp>
          <p:nvSpPr>
            <p:cNvPr id="27" name="Rectangle 26"/>
            <p:cNvSpPr/>
            <p:nvPr/>
          </p:nvSpPr>
          <p:spPr>
            <a:xfrm>
              <a:off x="4139952" y="4725144"/>
              <a:ext cx="265998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e.g. </a:t>
              </a:r>
              <a:r>
                <a:rPr lang="en-US" sz="1600" dirty="0" err="1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Hubeny</a:t>
              </a:r>
              <a:r>
                <a:rPr lang="en-US" sz="1600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 </a:t>
              </a:r>
              <a:r>
                <a:rPr lang="en-US" sz="1600" i="1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et al.</a:t>
              </a:r>
              <a:r>
                <a:rPr lang="en-US" sz="1600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 (2003);</a:t>
              </a:r>
            </a:p>
            <a:p>
              <a:pPr>
                <a:defRPr/>
              </a:pPr>
              <a:r>
                <a:rPr lang="en-US" sz="1600" dirty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 </a:t>
              </a:r>
              <a:r>
                <a:rPr lang="en-US" sz="1600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       Fortney </a:t>
              </a:r>
              <a:r>
                <a:rPr lang="en-US" sz="1600" i="1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et al. </a:t>
              </a:r>
              <a:r>
                <a:rPr lang="en-US" sz="1600" dirty="0" smtClean="0">
                  <a:ln>
                    <a:solidFill>
                      <a:srgbClr val="008000"/>
                    </a:solidFill>
                  </a:ln>
                  <a:solidFill>
                    <a:srgbClr val="FF6600"/>
                  </a:solidFill>
                  <a:latin typeface="American Typewriter"/>
                </a:rPr>
                <a:t>(2008)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3923928" y="4653136"/>
              <a:ext cx="216024" cy="288032"/>
            </a:xfrm>
            <a:prstGeom prst="straightConnector1">
              <a:avLst/>
            </a:prstGeom>
            <a:ln>
              <a:solidFill>
                <a:srgbClr val="00AE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851920" y="4941168"/>
              <a:ext cx="288032" cy="144016"/>
            </a:xfrm>
            <a:prstGeom prst="straightConnector1">
              <a:avLst/>
            </a:prstGeom>
            <a:ln>
              <a:solidFill>
                <a:srgbClr val="00AE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7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343324" y="0"/>
            <a:ext cx="1802784" cy="6518170"/>
            <a:chOff x="7343324" y="0"/>
            <a:chExt cx="1802784" cy="6518170"/>
          </a:xfrm>
        </p:grpSpPr>
        <p:sp>
          <p:nvSpPr>
            <p:cNvPr id="17" name="Rectangle 16"/>
            <p:cNvSpPr/>
            <p:nvPr/>
          </p:nvSpPr>
          <p:spPr>
            <a:xfrm>
              <a:off x="7452320" y="116632"/>
              <a:ext cx="36004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43324" y="0"/>
              <a:ext cx="1802784" cy="6518170"/>
              <a:chOff x="7257258" y="10496"/>
              <a:chExt cx="1802784" cy="6518170"/>
            </a:xfrm>
          </p:grpSpPr>
          <p:pic>
            <p:nvPicPr>
              <p:cNvPr id="9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79" b="97879" l="47376" r="74703">
                            <a14:foregroundMark x1="74752" y1="10000" x2="74752" y2="10000"/>
                            <a14:foregroundMark x1="47376" y1="93333" x2="47376" y2="9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30" r="24663"/>
              <a:stretch/>
            </p:blipFill>
            <p:spPr bwMode="auto">
              <a:xfrm rot="5400000">
                <a:off x="7355684" y="3139672"/>
                <a:ext cx="1605929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46"/>
              <a:stretch/>
            </p:blipFill>
            <p:spPr bwMode="auto">
              <a:xfrm rot="5400000">
                <a:off x="7864754" y="-596998"/>
                <a:ext cx="587791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54" r="84400"/>
              <a:stretch/>
            </p:blipFill>
            <p:spPr bwMode="auto">
              <a:xfrm rot="5400000">
                <a:off x="8022197" y="-124659"/>
                <a:ext cx="272906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30" r="79072"/>
              <a:stretch/>
            </p:blipFill>
            <p:spPr bwMode="auto">
              <a:xfrm rot="5400000">
                <a:off x="7995958" y="226968"/>
                <a:ext cx="32538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6" r="75268"/>
              <a:stretch/>
            </p:blipFill>
            <p:spPr bwMode="auto">
              <a:xfrm rot="5400000">
                <a:off x="8027446" y="541858"/>
                <a:ext cx="262407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93" t="29254" r="16673"/>
              <a:stretch/>
            </p:blipFill>
            <p:spPr bwMode="auto">
              <a:xfrm rot="5400000">
                <a:off x="7590561" y="4699652"/>
                <a:ext cx="608787" cy="1275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1" r="49014"/>
              <a:stretch/>
            </p:blipFill>
            <p:spPr bwMode="auto">
              <a:xfrm rot="5400000">
                <a:off x="7418662" y="1549489"/>
                <a:ext cx="1479974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Tailles de toutes les planètes (Lunar &amp; Planetary Institute)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18" r="6399"/>
              <a:stretch/>
            </p:blipFill>
            <p:spPr bwMode="auto">
              <a:xfrm rot="5400000">
                <a:off x="7880497" y="5349125"/>
                <a:ext cx="556302" cy="180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4844877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Atmospheric chemistry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6200" y="5562600"/>
            <a:ext cx="891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6E20FF"/>
                </a:solidFill>
                <a:latin typeface="American Typewriter" charset="0"/>
              </a:rPr>
              <a:t>Moses </a:t>
            </a:r>
            <a:r>
              <a:rPr lang="fr-FR" i="1" dirty="0" smtClean="0">
                <a:solidFill>
                  <a:srgbClr val="6E20FF"/>
                </a:solidFill>
                <a:latin typeface="American Typewriter" charset="0"/>
              </a:rPr>
              <a:t>et al.</a:t>
            </a:r>
            <a:r>
              <a:rPr lang="fr-FR" dirty="0" smtClean="0">
                <a:solidFill>
                  <a:srgbClr val="6E20FF"/>
                </a:solidFill>
                <a:latin typeface="American Typewriter" charset="0"/>
              </a:rPr>
              <a:t> (2011)</a:t>
            </a:r>
            <a:endParaRPr lang="fr-FR" dirty="0">
              <a:solidFill>
                <a:srgbClr val="6E20FF"/>
              </a:solidFill>
              <a:latin typeface="American Typewriter" charset="0"/>
            </a:endParaRPr>
          </a:p>
          <a:p>
            <a:pPr eaLnBrk="1" hangingPunct="1"/>
            <a:endParaRPr lang="fr-FR" dirty="0">
              <a:solidFill>
                <a:srgbClr val="FFFFFF"/>
              </a:solidFill>
              <a:latin typeface="American Typewriter" charset="0"/>
            </a:endParaRPr>
          </a:p>
          <a:p>
            <a:pPr eaLnBrk="1" hangingPunct="1"/>
            <a:r>
              <a:rPr lang="fr-FR" sz="2000" dirty="0" err="1">
                <a:solidFill>
                  <a:srgbClr val="FFFFFF"/>
                </a:solidFill>
                <a:latin typeface="American Typewriter" charset="0"/>
              </a:rPr>
              <a:t>A</a:t>
            </a:r>
            <a:r>
              <a:rPr lang="fr-FR" sz="2000" dirty="0" err="1" smtClean="0">
                <a:solidFill>
                  <a:srgbClr val="FFFFFF"/>
                </a:solidFill>
                <a:latin typeface="American Typewriter" charset="0"/>
              </a:rPr>
              <a:t>lso</a:t>
            </a:r>
            <a:r>
              <a:rPr lang="fr-FR" sz="2000" dirty="0">
                <a:solidFill>
                  <a:srgbClr val="FFFFFF"/>
                </a:solidFill>
                <a:latin typeface="American Typewriter" charset="0"/>
              </a:rPr>
              <a:t>: </a:t>
            </a:r>
            <a:r>
              <a:rPr lang="fr-FR" sz="2000" dirty="0" err="1">
                <a:solidFill>
                  <a:srgbClr val="FFFFFF"/>
                </a:solidFill>
                <a:latin typeface="American Typewriter" charset="0"/>
              </a:rPr>
              <a:t>Liang</a:t>
            </a:r>
            <a:r>
              <a:rPr lang="fr-FR" sz="2000" dirty="0">
                <a:solidFill>
                  <a:srgbClr val="FFFFFF"/>
                </a:solidFill>
                <a:latin typeface="American Typewriter" charset="0"/>
              </a:rPr>
              <a:t> </a:t>
            </a:r>
            <a:r>
              <a:rPr lang="fr-FR" sz="2000" i="1" dirty="0">
                <a:solidFill>
                  <a:srgbClr val="FFFFFF"/>
                </a:solidFill>
                <a:latin typeface="American Typewriter" charset="0"/>
              </a:rPr>
              <a:t>et al</a:t>
            </a:r>
            <a:r>
              <a:rPr lang="fr-FR" sz="2000" i="1" dirty="0" smtClean="0">
                <a:solidFill>
                  <a:srgbClr val="FFFFFF"/>
                </a:solidFill>
                <a:latin typeface="American Typewriter" charset="0"/>
              </a:rPr>
              <a:t>.</a:t>
            </a:r>
            <a:r>
              <a:rPr lang="fr-FR" sz="2000" dirty="0" smtClean="0">
                <a:solidFill>
                  <a:srgbClr val="FFFFFF"/>
                </a:solidFill>
                <a:latin typeface="American Typewriter" charset="0"/>
              </a:rPr>
              <a:t> (2003), </a:t>
            </a:r>
            <a:r>
              <a:rPr lang="fr-FR" sz="2000" dirty="0">
                <a:solidFill>
                  <a:srgbClr val="FFFFFF"/>
                </a:solidFill>
                <a:latin typeface="American Typewriter" charset="0"/>
              </a:rPr>
              <a:t>Line </a:t>
            </a:r>
            <a:r>
              <a:rPr lang="fr-FR" sz="2000" i="1" dirty="0" smtClean="0">
                <a:solidFill>
                  <a:srgbClr val="FFFFFF"/>
                </a:solidFill>
                <a:latin typeface="American Typewriter" charset="0"/>
              </a:rPr>
              <a:t>et al.</a:t>
            </a:r>
            <a:r>
              <a:rPr lang="fr-FR" sz="2000" dirty="0" smtClean="0">
                <a:solidFill>
                  <a:srgbClr val="FFFFFF"/>
                </a:solidFill>
                <a:latin typeface="American Typewriter" charset="0"/>
              </a:rPr>
              <a:t> (2011), </a:t>
            </a:r>
            <a:r>
              <a:rPr lang="fr-FR" sz="2000" dirty="0" err="1">
                <a:solidFill>
                  <a:srgbClr val="FFFFFF"/>
                </a:solidFill>
                <a:latin typeface="American Typewriter" charset="0"/>
              </a:rPr>
              <a:t>Venot</a:t>
            </a:r>
            <a:r>
              <a:rPr lang="fr-FR" sz="2000" dirty="0">
                <a:solidFill>
                  <a:srgbClr val="FFFFFF"/>
                </a:solidFill>
                <a:latin typeface="American Typewriter" charset="0"/>
              </a:rPr>
              <a:t> </a:t>
            </a:r>
            <a:r>
              <a:rPr lang="fr-FR" sz="2000" i="1" dirty="0">
                <a:solidFill>
                  <a:srgbClr val="FFFFFF"/>
                </a:solidFill>
                <a:latin typeface="American Typewriter" charset="0"/>
              </a:rPr>
              <a:t>et al.</a:t>
            </a:r>
            <a:r>
              <a:rPr lang="fr-FR" sz="2000" dirty="0">
                <a:solidFill>
                  <a:srgbClr val="FFFFFF"/>
                </a:solidFill>
                <a:latin typeface="American Typewriter" charset="0"/>
              </a:rPr>
              <a:t> </a:t>
            </a:r>
            <a:r>
              <a:rPr lang="fr-FR" sz="2000" dirty="0" smtClean="0">
                <a:solidFill>
                  <a:srgbClr val="FFFFFF"/>
                </a:solidFill>
                <a:latin typeface="American Typewriter" charset="0"/>
              </a:rPr>
              <a:t>(2012)</a:t>
            </a:r>
            <a:endParaRPr lang="fr-FR" sz="2000" dirty="0">
              <a:solidFill>
                <a:srgbClr val="FFFFFF"/>
              </a:solidFill>
              <a:latin typeface="American Typewriter" charset="0"/>
            </a:endParaRPr>
          </a:p>
        </p:txBody>
      </p:sp>
      <p:pic>
        <p:nvPicPr>
          <p:cNvPr id="28" name="Picture 4" descr="moses189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6"/>
          <a:stretch/>
        </p:blipFill>
        <p:spPr bwMode="auto">
          <a:xfrm>
            <a:off x="251520" y="1196752"/>
            <a:ext cx="45085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635896" y="692696"/>
            <a:ext cx="2016224" cy="4672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HD189733b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merican Typewriter"/>
              <a:ea typeface="Arial" charset="0"/>
              <a:cs typeface="Arial" charset="0"/>
            </a:endParaRPr>
          </a:p>
        </p:txBody>
      </p:sp>
      <p:pic>
        <p:nvPicPr>
          <p:cNvPr id="30" name="Picture 4" descr="moses189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1"/>
          <a:stretch/>
        </p:blipFill>
        <p:spPr bwMode="auto">
          <a:xfrm>
            <a:off x="3275856" y="2852936"/>
            <a:ext cx="449897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395536" y="6453336"/>
            <a:ext cx="7349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400" dirty="0" err="1">
                <a:latin typeface="American Typewriter" charset="0"/>
              </a:rPr>
              <a:t>Swain</a:t>
            </a:r>
            <a:r>
              <a:rPr lang="it-IT" sz="1400" dirty="0">
                <a:latin typeface="American Typewriter" charset="0"/>
              </a:rPr>
              <a:t> </a:t>
            </a:r>
            <a:r>
              <a:rPr lang="it-IT" sz="1400" i="1" dirty="0">
                <a:latin typeface="American Typewriter" charset="0"/>
              </a:rPr>
              <a:t>et al</a:t>
            </a:r>
            <a:r>
              <a:rPr lang="it-IT" sz="1400" dirty="0" smtClean="0">
                <a:latin typeface="American Typewriter" charset="0"/>
              </a:rPr>
              <a:t>. (2010); </a:t>
            </a:r>
            <a:r>
              <a:rPr lang="it-IT" sz="1400" dirty="0" err="1" smtClean="0">
                <a:latin typeface="American Typewriter" charset="0"/>
              </a:rPr>
              <a:t>Madhusudhan</a:t>
            </a:r>
            <a:r>
              <a:rPr lang="it-IT" sz="1400" dirty="0" smtClean="0">
                <a:latin typeface="American Typewriter" charset="0"/>
              </a:rPr>
              <a:t> </a:t>
            </a:r>
            <a:r>
              <a:rPr lang="it-IT" sz="1400" i="1" dirty="0" smtClean="0">
                <a:latin typeface="American Typewriter" charset="0"/>
              </a:rPr>
              <a:t>et al.</a:t>
            </a:r>
            <a:r>
              <a:rPr lang="it-IT" sz="1400" dirty="0" smtClean="0">
                <a:latin typeface="American Typewriter" charset="0"/>
              </a:rPr>
              <a:t> (2009); Lee </a:t>
            </a:r>
            <a:r>
              <a:rPr lang="it-IT" sz="1400" i="1" dirty="0" smtClean="0">
                <a:latin typeface="American Typewriter" charset="0"/>
              </a:rPr>
              <a:t>et al. </a:t>
            </a:r>
            <a:r>
              <a:rPr lang="it-IT" sz="1400" dirty="0" smtClean="0">
                <a:latin typeface="American Typewriter" charset="0"/>
              </a:rPr>
              <a:t>(2012); </a:t>
            </a:r>
            <a:r>
              <a:rPr lang="it-IT" sz="1400" dirty="0">
                <a:latin typeface="American Typewriter" charset="0"/>
              </a:rPr>
              <a:t>Line </a:t>
            </a:r>
            <a:r>
              <a:rPr lang="it-IT" sz="1400" i="1" dirty="0">
                <a:latin typeface="American Typewriter" charset="0"/>
              </a:rPr>
              <a:t>et </a:t>
            </a:r>
            <a:r>
              <a:rPr lang="it-IT" sz="1400" i="1" dirty="0" smtClean="0">
                <a:latin typeface="American Typewriter" charset="0"/>
              </a:rPr>
              <a:t>al.</a:t>
            </a:r>
            <a:r>
              <a:rPr lang="it-IT" sz="1400" dirty="0" smtClean="0">
                <a:latin typeface="American Typewriter" charset="0"/>
              </a:rPr>
              <a:t> (2012)</a:t>
            </a:r>
            <a:endParaRPr lang="it-IT" sz="1400" dirty="0">
              <a:latin typeface="American Typewriter" charset="0"/>
            </a:endParaRPr>
          </a:p>
        </p:txBody>
      </p: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2430463" y="466725"/>
            <a:ext cx="389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latin typeface="American Typewriter" charset="0"/>
              </a:rPr>
              <a:t>HD189733b, day-side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8750" y="1066800"/>
            <a:ext cx="3836987" cy="2858273"/>
            <a:chOff x="735013" y="1066800"/>
            <a:chExt cx="3836987" cy="2858273"/>
          </a:xfrm>
        </p:grpSpPr>
        <p:pic>
          <p:nvPicPr>
            <p:cNvPr id="166918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13" y="1066800"/>
              <a:ext cx="3836987" cy="285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1986389" y="1124744"/>
              <a:ext cx="2317474" cy="2210762"/>
              <a:chOff x="1986389" y="1124744"/>
              <a:chExt cx="2317474" cy="2210762"/>
            </a:xfrm>
          </p:grpSpPr>
          <p:sp>
            <p:nvSpPr>
              <p:cNvPr id="166919" name="Text Box 12"/>
              <p:cNvSpPr txBox="1">
                <a:spLocks noChangeArrowheads="1"/>
              </p:cNvSpPr>
              <p:nvPr/>
            </p:nvSpPr>
            <p:spPr bwMode="auto">
              <a:xfrm>
                <a:off x="3599755" y="1124744"/>
                <a:ext cx="54373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600" b="1" dirty="0">
                    <a:solidFill>
                      <a:srgbClr val="000000"/>
                    </a:solidFill>
                  </a:rPr>
                  <a:t>CO</a:t>
                </a:r>
                <a:r>
                  <a:rPr lang="en-US" sz="16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66920" name="Text Box 12"/>
              <p:cNvSpPr txBox="1">
                <a:spLocks noChangeArrowheads="1"/>
              </p:cNvSpPr>
              <p:nvPr/>
            </p:nvSpPr>
            <p:spPr bwMode="auto">
              <a:xfrm>
                <a:off x="2987824" y="2276872"/>
                <a:ext cx="5693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600" b="1" dirty="0">
                    <a:solidFill>
                      <a:srgbClr val="000000"/>
                    </a:solidFill>
                  </a:rPr>
                  <a:t>H</a:t>
                </a:r>
                <a:r>
                  <a:rPr lang="en-US" sz="16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O </a:t>
                </a:r>
              </a:p>
            </p:txBody>
          </p:sp>
          <p:sp>
            <p:nvSpPr>
              <p:cNvPr id="166921" name="Text Box 12"/>
              <p:cNvSpPr txBox="1">
                <a:spLocks noChangeArrowheads="1"/>
              </p:cNvSpPr>
              <p:nvPr/>
            </p:nvSpPr>
            <p:spPr bwMode="auto">
              <a:xfrm>
                <a:off x="1986389" y="2010326"/>
                <a:ext cx="5693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600" b="1" dirty="0">
                    <a:solidFill>
                      <a:srgbClr val="000000"/>
                    </a:solidFill>
                  </a:rPr>
                  <a:t>CH</a:t>
                </a:r>
                <a:r>
                  <a:rPr lang="en-US" sz="1600" b="1" baseline="-25000" dirty="0">
                    <a:solidFill>
                      <a:srgbClr val="000000"/>
                    </a:solidFill>
                  </a:rPr>
                  <a:t>4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66922" name="Text Box 9"/>
              <p:cNvSpPr txBox="1">
                <a:spLocks noChangeArrowheads="1"/>
              </p:cNvSpPr>
              <p:nvPr/>
            </p:nvSpPr>
            <p:spPr bwMode="auto">
              <a:xfrm>
                <a:off x="2987824" y="2996952"/>
                <a:ext cx="131603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merican Typewriter Light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it-IT" sz="1600" dirty="0">
                    <a:solidFill>
                      <a:srgbClr val="008000"/>
                    </a:solidFill>
                    <a:latin typeface="American Typewriter" charset="0"/>
                  </a:rPr>
                  <a:t>Model:</a:t>
                </a:r>
                <a:r>
                  <a:rPr lang="it-IT" sz="1600" dirty="0">
                    <a:latin typeface="American Typewriter" charset="0"/>
                  </a:rPr>
                  <a:t>  </a:t>
                </a:r>
                <a:r>
                  <a:rPr lang="it-IT" sz="1600" dirty="0" smtClean="0">
                    <a:latin typeface="American Typewriter" charset="0"/>
                  </a:rPr>
                  <a:t>S10</a:t>
                </a:r>
                <a:endParaRPr lang="it-IT" sz="1600" dirty="0">
                  <a:latin typeface="American Typewriter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755777" y="980728"/>
            <a:ext cx="3776663" cy="2755900"/>
            <a:chOff x="4932040" y="1052736"/>
            <a:chExt cx="3776663" cy="2755900"/>
          </a:xfrm>
        </p:grpSpPr>
        <p:pic>
          <p:nvPicPr>
            <p:cNvPr id="16691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052736"/>
              <a:ext cx="3776663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3" name="Text Box 9"/>
            <p:cNvSpPr txBox="1">
              <a:spLocks noChangeArrowheads="1"/>
            </p:cNvSpPr>
            <p:nvPr/>
          </p:nvSpPr>
          <p:spPr bwMode="auto">
            <a:xfrm>
              <a:off x="7164288" y="3068960"/>
              <a:ext cx="14001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it-IT" sz="1600" dirty="0">
                  <a:solidFill>
                    <a:srgbClr val="FFB72F"/>
                  </a:solidFill>
                  <a:latin typeface="American Typewriter" charset="0"/>
                </a:rPr>
                <a:t>Model:  </a:t>
              </a:r>
              <a:r>
                <a:rPr lang="it-IT" sz="1600" dirty="0" smtClean="0">
                  <a:latin typeface="American Typewriter" charset="0"/>
                </a:rPr>
                <a:t>M09</a:t>
              </a:r>
              <a:endParaRPr lang="it-IT" sz="1600" dirty="0">
                <a:latin typeface="American Typewriter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329" y="3915122"/>
            <a:ext cx="3543300" cy="2466206"/>
            <a:chOff x="899592" y="3975100"/>
            <a:chExt cx="3543300" cy="2466206"/>
          </a:xfrm>
        </p:grpSpPr>
        <p:pic>
          <p:nvPicPr>
            <p:cNvPr id="16692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"/>
            <a:stretch/>
          </p:blipFill>
          <p:spPr bwMode="auto">
            <a:xfrm>
              <a:off x="899592" y="3975100"/>
              <a:ext cx="3543300" cy="246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6" name="Text Box 9"/>
            <p:cNvSpPr txBox="1">
              <a:spLocks noChangeArrowheads="1"/>
            </p:cNvSpPr>
            <p:nvPr/>
          </p:nvSpPr>
          <p:spPr bwMode="auto">
            <a:xfrm>
              <a:off x="2771800" y="5721226"/>
              <a:ext cx="15446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it-IT" sz="1600" dirty="0">
                  <a:solidFill>
                    <a:srgbClr val="008000"/>
                  </a:solidFill>
                  <a:latin typeface="American Typewriter" charset="0"/>
                </a:rPr>
                <a:t>Model:</a:t>
              </a:r>
              <a:r>
                <a:rPr lang="it-IT" sz="1600" dirty="0">
                  <a:latin typeface="American Typewriter" charset="0"/>
                </a:rPr>
                <a:t>  </a:t>
              </a:r>
              <a:r>
                <a:rPr lang="it-IT" sz="1600" dirty="0" smtClean="0">
                  <a:latin typeface="American Typewriter" charset="0"/>
                </a:rPr>
                <a:t>Lee12</a:t>
              </a:r>
              <a:endParaRPr lang="it-IT" sz="1600" dirty="0">
                <a:latin typeface="American Typewriter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4048" y="3789040"/>
            <a:ext cx="3384376" cy="2601912"/>
            <a:chOff x="5148065" y="3789040"/>
            <a:chExt cx="3384376" cy="2601912"/>
          </a:xfrm>
        </p:grpSpPr>
        <p:pic>
          <p:nvPicPr>
            <p:cNvPr id="16692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5" y="3789040"/>
              <a:ext cx="3384376" cy="260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7" name="Text Box 9"/>
            <p:cNvSpPr txBox="1">
              <a:spLocks noChangeArrowheads="1"/>
            </p:cNvSpPr>
            <p:nvPr/>
          </p:nvSpPr>
          <p:spPr bwMode="auto">
            <a:xfrm>
              <a:off x="6732240" y="5661248"/>
              <a:ext cx="16305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merican Typewriter Light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it-IT" sz="1600" dirty="0">
                  <a:solidFill>
                    <a:srgbClr val="FF6600"/>
                  </a:solidFill>
                  <a:latin typeface="American Typewriter" charset="0"/>
                </a:rPr>
                <a:t>Model:</a:t>
              </a:r>
              <a:r>
                <a:rPr lang="it-IT" sz="1600" dirty="0">
                  <a:latin typeface="American Typewriter" charset="0"/>
                </a:rPr>
                <a:t>  </a:t>
              </a:r>
              <a:r>
                <a:rPr lang="it-IT" sz="1600" dirty="0" smtClean="0">
                  <a:latin typeface="American Typewriter" charset="0"/>
                </a:rPr>
                <a:t>Line12</a:t>
              </a:r>
              <a:endParaRPr lang="it-IT" sz="1600" dirty="0">
                <a:latin typeface="American Typewriter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5581946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Observations: spectroscopy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3"/>
          <p:cNvSpPr txBox="1">
            <a:spLocks noChangeArrowheads="1"/>
          </p:cNvSpPr>
          <p:nvPr/>
        </p:nvSpPr>
        <p:spPr bwMode="auto">
          <a:xfrm>
            <a:off x="3665493" y="4725144"/>
            <a:ext cx="5568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Madhusudhan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et al. 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(</a:t>
            </a:r>
            <a:r>
              <a:rPr lang="it-IT" sz="1800" dirty="0">
                <a:solidFill>
                  <a:srgbClr val="FF6600"/>
                </a:solidFill>
                <a:latin typeface="American Typewriter" charset="0"/>
              </a:rPr>
              <a:t>2010); </a:t>
            </a:r>
            <a:r>
              <a:rPr lang="it-IT" sz="1800" dirty="0" err="1">
                <a:solidFill>
                  <a:srgbClr val="FF6600"/>
                </a:solidFill>
                <a:latin typeface="American Typewriter" charset="0"/>
              </a:rPr>
              <a:t>Swain</a:t>
            </a:r>
            <a:r>
              <a:rPr lang="it-IT" sz="1800" dirty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>
                <a:solidFill>
                  <a:srgbClr val="FF6600"/>
                </a:solidFill>
                <a:latin typeface="American Typewriter" charset="0"/>
              </a:rPr>
              <a:t>et al</a:t>
            </a:r>
            <a:r>
              <a:rPr lang="it-IT" sz="1800" dirty="0">
                <a:solidFill>
                  <a:srgbClr val="FF6600"/>
                </a:solidFill>
                <a:latin typeface="American Typewriter" charset="0"/>
              </a:rPr>
              <a:t>. (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2009a)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168964" name="Text Box 5"/>
          <p:cNvSpPr txBox="1">
            <a:spLocks noChangeArrowheads="1"/>
          </p:cNvSpPr>
          <p:nvPr/>
        </p:nvSpPr>
        <p:spPr bwMode="auto">
          <a:xfrm>
            <a:off x="228600" y="714375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900" dirty="0">
                <a:latin typeface="American Typewriter" charset="0"/>
              </a:rPr>
              <a:t>HD189733b, HD209458b </a:t>
            </a:r>
            <a:r>
              <a:rPr lang="en-US" sz="3900" dirty="0" smtClean="0">
                <a:latin typeface="American Typewriter" charset="0"/>
              </a:rPr>
              <a:t>…</a:t>
            </a:r>
            <a:endParaRPr lang="en-US" sz="3900" dirty="0">
              <a:latin typeface="American Typewriter" charset="0"/>
            </a:endParaRPr>
          </a:p>
          <a:p>
            <a:pPr algn="ctr" eaLnBrk="1" hangingPunct="1"/>
            <a:endParaRPr lang="en-US" dirty="0">
              <a:latin typeface="American Typewriter" charset="0"/>
            </a:endParaRPr>
          </a:p>
          <a:p>
            <a:pPr algn="ctr" eaLnBrk="1" hangingPunct="1"/>
            <a:r>
              <a:rPr lang="en-US" dirty="0">
                <a:solidFill>
                  <a:srgbClr val="FF6600"/>
                </a:solidFill>
                <a:latin typeface="American Typewriter" charset="0"/>
              </a:rPr>
              <a:t>Models agree on composition</a:t>
            </a:r>
            <a:r>
              <a:rPr lang="en-US" dirty="0" smtClean="0">
                <a:solidFill>
                  <a:srgbClr val="FF6600"/>
                </a:solidFill>
                <a:latin typeface="American Typewriter" charset="0"/>
              </a:rPr>
              <a:t>, </a:t>
            </a:r>
            <a:r>
              <a:rPr lang="en-US" dirty="0">
                <a:solidFill>
                  <a:srgbClr val="FF6600"/>
                </a:solidFill>
                <a:latin typeface="American Typewriter" charset="0"/>
              </a:rPr>
              <a:t>differences in mixing ratios </a:t>
            </a:r>
            <a:r>
              <a:rPr lang="en-US" dirty="0" smtClean="0">
                <a:solidFill>
                  <a:srgbClr val="FF6600"/>
                </a:solidFill>
                <a:latin typeface="American Typewriter" charset="0"/>
              </a:rPr>
              <a:t>are </a:t>
            </a:r>
            <a:r>
              <a:rPr lang="en-US" dirty="0">
                <a:solidFill>
                  <a:srgbClr val="FF6600"/>
                </a:solidFill>
                <a:latin typeface="American Typewriter" charset="0"/>
              </a:rPr>
              <a:t>often due to different </a:t>
            </a:r>
            <a:r>
              <a:rPr lang="en-US" dirty="0" smtClean="0">
                <a:solidFill>
                  <a:srgbClr val="FF6600"/>
                </a:solidFill>
                <a:latin typeface="American Typewriter" charset="0"/>
              </a:rPr>
              <a:t>line lists</a:t>
            </a:r>
            <a:endParaRPr lang="en-US" dirty="0">
              <a:solidFill>
                <a:srgbClr val="FF6600"/>
              </a:solidFill>
              <a:latin typeface="American Typewriter" charset="0"/>
            </a:endParaRPr>
          </a:p>
        </p:txBody>
      </p:sp>
      <p:pic>
        <p:nvPicPr>
          <p:cNvPr id="16896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13"/>
            <a:ext cx="90693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Rectangle 14"/>
          <p:cNvSpPr>
            <a:spLocks noChangeArrowheads="1"/>
          </p:cNvSpPr>
          <p:nvPr/>
        </p:nvSpPr>
        <p:spPr bwMode="auto">
          <a:xfrm>
            <a:off x="2915816" y="5445224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merican Typewriter" charset="0"/>
              </a:rPr>
              <a:t>H</a:t>
            </a:r>
            <a:r>
              <a:rPr lang="en-US" sz="3200" baseline="-25000" dirty="0">
                <a:latin typeface="American Typewriter" charset="0"/>
              </a:rPr>
              <a:t>2</a:t>
            </a:r>
            <a:r>
              <a:rPr lang="en-US" sz="3200" dirty="0">
                <a:latin typeface="American Typewriter" charset="0"/>
              </a:rPr>
              <a:t>O, CH</a:t>
            </a:r>
            <a:r>
              <a:rPr lang="en-US" sz="3200" baseline="-25000" dirty="0">
                <a:latin typeface="American Typewriter" charset="0"/>
              </a:rPr>
              <a:t>4</a:t>
            </a:r>
            <a:r>
              <a:rPr lang="en-US" sz="3200" dirty="0">
                <a:latin typeface="American Typewriter" charset="0"/>
              </a:rPr>
              <a:t>, CO, CO</a:t>
            </a:r>
            <a:r>
              <a:rPr lang="en-US" sz="3200" baseline="-25000" dirty="0">
                <a:latin typeface="American Typewriter" charset="0"/>
              </a:rPr>
              <a:t>2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5581946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Observations: spectroscopy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Content Placeholder 3" descr="degenerate-2-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7130" r="11718" b="7781"/>
          <a:stretch/>
        </p:blipFill>
        <p:spPr>
          <a:xfrm>
            <a:off x="6039296" y="548680"/>
            <a:ext cx="3102496" cy="2458582"/>
          </a:xfr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4320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DEGENERACIES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T-P profiles/</a:t>
            </a:r>
            <a:r>
              <a:rPr lang="en-US" dirty="0" smtClean="0"/>
              <a:t>inversions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radii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abundances (mixing ratio retrieval)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5545778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Exploring parameter space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40152" y="4653136"/>
            <a:ext cx="27735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it-IT" sz="2000" dirty="0" smtClean="0">
                <a:latin typeface="American Typewriter" charset="0"/>
              </a:rPr>
              <a:t>HD209458b, </a:t>
            </a:r>
            <a:r>
              <a:rPr lang="it-IT" sz="2000" dirty="0" err="1" smtClean="0">
                <a:latin typeface="American Typewriter" charset="0"/>
              </a:rPr>
              <a:t>dayside</a:t>
            </a:r>
            <a:endParaRPr lang="it-IT" sz="2000" dirty="0" smtClean="0">
              <a:latin typeface="American Typewriter" charset="0"/>
            </a:endParaRPr>
          </a:p>
          <a:p>
            <a:pPr algn="r" eaLnBrk="1" hangingPunct="1"/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  <a:p>
            <a:pPr algn="r" eaLnBrk="1" hangingPunct="1"/>
            <a:r>
              <a:rPr lang="it-IT" sz="1800" dirty="0" err="1" smtClean="0">
                <a:solidFill>
                  <a:srgbClr val="FF6600"/>
                </a:solidFill>
                <a:latin typeface="American Typewriter" charset="0"/>
              </a:rPr>
              <a:t>Swain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</a:t>
            </a:r>
            <a:r>
              <a:rPr lang="it-IT" sz="1800" i="1" dirty="0">
                <a:solidFill>
                  <a:srgbClr val="FF6600"/>
                </a:solidFill>
                <a:latin typeface="American Typewriter" charset="0"/>
              </a:rPr>
              <a:t>et al</a:t>
            </a:r>
            <a:r>
              <a:rPr lang="it-IT" sz="1800" i="1" dirty="0" smtClean="0">
                <a:solidFill>
                  <a:srgbClr val="FF6600"/>
                </a:solidFill>
                <a:latin typeface="American Typewriter" charset="0"/>
              </a:rPr>
              <a:t>.</a:t>
            </a:r>
            <a:r>
              <a:rPr lang="it-IT" sz="1800" dirty="0" smtClean="0">
                <a:solidFill>
                  <a:srgbClr val="FF6600"/>
                </a:solidFill>
                <a:latin typeface="American Typewriter" charset="0"/>
              </a:rPr>
              <a:t> (2009b)</a:t>
            </a:r>
            <a:endParaRPr lang="it-IT" sz="1800" dirty="0">
              <a:solidFill>
                <a:srgbClr val="FF6600"/>
              </a:solidFill>
              <a:latin typeface="American Typewrite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52" r="7880"/>
          <a:stretch/>
        </p:blipFill>
        <p:spPr>
          <a:xfrm>
            <a:off x="107504" y="2867196"/>
            <a:ext cx="5904656" cy="391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y_h2o_ch4_ra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" y="403359"/>
            <a:ext cx="9036496" cy="6454641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1560" y="620688"/>
            <a:ext cx="5878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merican Typewriter Light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6600"/>
                </a:solidFill>
                <a:latin typeface="American Typewriter" charset="0"/>
              </a:rPr>
              <a:t>What is </a:t>
            </a:r>
            <a:r>
              <a:rPr lang="en-US" sz="2800" dirty="0" err="1">
                <a:solidFill>
                  <a:srgbClr val="FF6600"/>
                </a:solidFill>
                <a:latin typeface="American Typewriter" charset="0"/>
              </a:rPr>
              <a:t>R</a:t>
            </a:r>
            <a:r>
              <a:rPr lang="en-US" sz="2800" baseline="-25000" dirty="0" err="1">
                <a:solidFill>
                  <a:srgbClr val="FF6600"/>
                </a:solidFill>
                <a:latin typeface="American Typewriter" charset="0"/>
              </a:rPr>
              <a:t>p</a:t>
            </a:r>
            <a:r>
              <a:rPr lang="en-US" sz="2800" dirty="0">
                <a:solidFill>
                  <a:srgbClr val="FF6600"/>
                </a:solidFill>
                <a:latin typeface="American Typewriter" charset="0"/>
              </a:rPr>
              <a:t> @ 1 bar?</a:t>
            </a:r>
          </a:p>
          <a:p>
            <a:pPr algn="ctr" eaLnBrk="1" hangingPunct="1"/>
            <a:r>
              <a:rPr lang="en-US" sz="2800" dirty="0" smtClean="0">
                <a:solidFill>
                  <a:srgbClr val="FF6600"/>
                </a:solidFill>
                <a:latin typeface="American Typewriter" charset="0"/>
              </a:rPr>
              <a:t>Degeneracy with mixing ratios!</a:t>
            </a:r>
            <a:endParaRPr lang="en-US" sz="2800" dirty="0">
              <a:solidFill>
                <a:srgbClr val="FF6600"/>
              </a:solidFill>
              <a:latin typeface="American Typewriter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-61192"/>
            <a:ext cx="6219605" cy="59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 eaLnBrk="0" hangingPunct="0">
              <a:defRPr/>
            </a:pPr>
            <a:r>
              <a:rPr lang="en-US" sz="3200" dirty="0" smtClean="0">
                <a:ln>
                  <a:solidFill>
                    <a:srgbClr val="FFDB2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merican Typewriter"/>
                <a:ea typeface="Arial" charset="0"/>
                <a:cs typeface="Arial" charset="0"/>
              </a:rPr>
              <a:t>Degeneracy: radii, abundances</a:t>
            </a:r>
          </a:p>
        </p:txBody>
      </p:sp>
    </p:spTree>
    <p:extLst>
      <p:ext uri="{BB962C8B-B14F-4D97-AF65-F5344CB8AC3E}">
        <p14:creationId xmlns:p14="http://schemas.microsoft.com/office/powerpoint/2010/main" val="18856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merican Typewriter Light"/>
        <a:ea typeface=""/>
        <a:cs typeface=""/>
      </a:majorFont>
      <a:minorFont>
        <a:latin typeface="American Typewri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16295</TotalTime>
  <Words>875</Words>
  <Application>Microsoft Macintosh PowerPoint</Application>
  <PresentationFormat>On-screen Show (4:3)</PresentationFormat>
  <Paragraphs>150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Custom Design</vt:lpstr>
      <vt:lpstr>Default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8_Custom Design</vt:lpstr>
      <vt:lpstr>7_Custom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Morgan Hollis</cp:lastModifiedBy>
  <cp:revision>1270</cp:revision>
  <dcterms:created xsi:type="dcterms:W3CDTF">2012-07-04T06:39:28Z</dcterms:created>
  <dcterms:modified xsi:type="dcterms:W3CDTF">2012-10-03T10:04:24Z</dcterms:modified>
</cp:coreProperties>
</file>