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1" r:id="rId3"/>
    <p:sldId id="262" r:id="rId4"/>
    <p:sldId id="263" r:id="rId5"/>
    <p:sldId id="256" r:id="rId6"/>
    <p:sldId id="280" r:id="rId7"/>
    <p:sldId id="264" r:id="rId8"/>
    <p:sldId id="265" r:id="rId9"/>
    <p:sldId id="281" r:id="rId10"/>
    <p:sldId id="267" r:id="rId11"/>
    <p:sldId id="275" r:id="rId12"/>
    <p:sldId id="268" r:id="rId13"/>
    <p:sldId id="277" r:id="rId14"/>
    <p:sldId id="278" r:id="rId15"/>
    <p:sldId id="279" r:id="rId16"/>
    <p:sldId id="282" r:id="rId17"/>
    <p:sldId id="269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1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192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5193-5AFF-5942-8AAE-CBB9A8688157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66708-6795-044B-BD68-7828898B0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3073-4009-BE49-9B30-DB85F4A39412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39CA9-3444-6341-8DA3-21CFF9E1E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hot/cold.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39CA9-3444-6341-8DA3-21CFF9E1E0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2197A-9B90-8541-B057-866F0359D6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43AC-1B1E-E147-9B7B-5A0FFD50C8CD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1A9-ED3D-5444-AEF0-6FA49EF7AD73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E54-248B-1043-89E7-D5DA57777AE8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51BC-8D09-F34D-84EA-C889BCD8FFDA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C15-3D10-4C46-8182-6E2CE10D7EB1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7920-DE42-E549-AA0F-72F477DA083D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1AB7-B3F4-A841-8ABD-4A9841F5E152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0EEA-F224-FC41-9A27-790DEDBA6D24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9C99-7A38-EA4C-90EA-41851FEF725D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F9B9-AFD4-144F-BD02-E4EDA16CCEC4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03B-1BDA-844F-9240-EBDA4514E677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D6C6-6D10-8B4D-AC2B-204953157481}" type="datetime1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18EF-0782-7C4D-B7C2-80F91D2E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df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0" Type="http://schemas.openxmlformats.org/officeDocument/2006/relationships/image" Target="../media/image26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186" y="279400"/>
            <a:ext cx="5259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Sputtering at </a:t>
            </a:r>
            <a:r>
              <a:rPr lang="en-US" sz="3600" dirty="0" err="1" smtClean="0"/>
              <a:t>Europa</a:t>
            </a:r>
            <a:endParaRPr lang="en-US" sz="3600" dirty="0" smtClean="0"/>
          </a:p>
          <a:p>
            <a:pPr algn="ctr"/>
            <a:r>
              <a:rPr lang="en-US" dirty="0" smtClean="0"/>
              <a:t>History and Outlook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Tim Cassidy, with help from Fran </a:t>
            </a:r>
            <a:r>
              <a:rPr lang="en-US" sz="2400" dirty="0" err="1" smtClean="0"/>
              <a:t>Bagenal</a:t>
            </a:r>
            <a:r>
              <a:rPr lang="en-US" sz="2400" dirty="0" smtClean="0"/>
              <a:t>, Ben </a:t>
            </a:r>
            <a:r>
              <a:rPr lang="en-US" sz="2400" dirty="0" err="1" smtClean="0"/>
              <a:t>Teolis</a:t>
            </a:r>
            <a:r>
              <a:rPr lang="en-US" sz="2400" dirty="0" smtClean="0"/>
              <a:t>, Chris Paranicas</a:t>
            </a:r>
            <a:endParaRPr lang="en-US" sz="2400" dirty="0"/>
          </a:p>
        </p:txBody>
      </p:sp>
      <p:pic>
        <p:nvPicPr>
          <p:cNvPr id="3" name="Picture 2" descr="fig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85" y="2483134"/>
            <a:ext cx="6033215" cy="4298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7" y="1358900"/>
            <a:ext cx="6565900" cy="5252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>
            <a:off x="4468127" y="3982720"/>
            <a:ext cx="2286000" cy="134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89027" y="4692888"/>
            <a:ext cx="273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yield plateaus where total yield takes off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772927" y="3195320"/>
            <a:ext cx="17907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924" y="178238"/>
            <a:ext cx="496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</a:t>
            </a:r>
            <a:r>
              <a:rPr lang="en-US" dirty="0" err="1" smtClean="0"/>
              <a:t>Teolis</a:t>
            </a:r>
            <a:r>
              <a:rPr lang="en-US" dirty="0" smtClean="0"/>
              <a:t> et al. (2010) showed that the O</a:t>
            </a:r>
            <a:r>
              <a:rPr lang="en-US" baseline="-25000" dirty="0" smtClean="0"/>
              <a:t>2</a:t>
            </a:r>
            <a:r>
              <a:rPr lang="en-US" dirty="0" smtClean="0"/>
              <a:t> yield is </a:t>
            </a:r>
            <a:r>
              <a:rPr lang="en-US" i="1" dirty="0" smtClean="0"/>
              <a:t>not</a:t>
            </a:r>
            <a:r>
              <a:rPr lang="en-US" dirty="0" smtClean="0"/>
              <a:t> a fixed fraction of the total yield: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xygen_differential_sputtering_rat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7802" y="0"/>
            <a:ext cx="8128000" cy="650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3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the resulting sputtering rate (O</a:t>
            </a:r>
            <a:r>
              <a:rPr lang="en-US" baseline="-25000" dirty="0" smtClean="0"/>
              <a:t>2</a:t>
            </a:r>
            <a:r>
              <a:rPr lang="en-US" dirty="0" smtClean="0"/>
              <a:t> only this time):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875" y="6317734"/>
            <a:ext cx="725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Cold ions (especially oxygen ions) responsible for O</a:t>
            </a:r>
            <a:r>
              <a:rPr lang="en-US" baseline="-25000" dirty="0" smtClean="0"/>
              <a:t>2</a:t>
            </a:r>
            <a:r>
              <a:rPr lang="en-US" dirty="0" smtClean="0"/>
              <a:t> production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48503" y="3531930"/>
            <a:ext cx="4369950" cy="1201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2808" y="6685478"/>
            <a:ext cx="59208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5642" y="876338"/>
            <a:ext cx="2621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“Cold” ions (~100 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dirty="0" err="1" smtClean="0"/>
              <a:t>Maxwellian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44889" y="1192696"/>
            <a:ext cx="17168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9485" y="1732340"/>
            <a:ext cx="193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“Hot”/non-thermal ions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15521" y="2136556"/>
            <a:ext cx="3801330" cy="25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227" y="685800"/>
            <a:ext cx="7875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</a:t>
            </a:r>
            <a:r>
              <a:rPr lang="en-US" baseline="-25000" dirty="0" smtClean="0"/>
              <a:t>2</a:t>
            </a:r>
            <a:r>
              <a:rPr lang="en-US" dirty="0" smtClean="0"/>
              <a:t> sputtering rate with the new O</a:t>
            </a:r>
            <a:r>
              <a:rPr lang="en-US" baseline="-25000" dirty="0" smtClean="0"/>
              <a:t>2</a:t>
            </a:r>
            <a:r>
              <a:rPr lang="en-US" dirty="0" smtClean="0"/>
              <a:t> sputtering yields, calculated assuming that </a:t>
            </a:r>
            <a:r>
              <a:rPr lang="en-US" dirty="0" err="1" smtClean="0"/>
              <a:t>Europa</a:t>
            </a:r>
            <a:r>
              <a:rPr lang="en-US" dirty="0" smtClean="0"/>
              <a:t> is electromagnetically inert, is 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26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which is really quite small, an order of magnitude smaller than previous estimates (e.g., Saur et al., 1998, Smyth and Marconi, 2006).</a:t>
            </a:r>
          </a:p>
          <a:p>
            <a:endParaRPr lang="en-US" dirty="0" smtClean="0"/>
          </a:p>
          <a:p>
            <a:r>
              <a:rPr lang="en-US" dirty="0" smtClean="0"/>
              <a:t>These cold ions are also susceptible to flow diversion/slowing will only make this smaller.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16078"/>
          <a:stretch>
            <a:fillRect/>
          </a:stretch>
        </p:blipFill>
        <p:spPr>
          <a:xfrm>
            <a:off x="1852494" y="3496027"/>
            <a:ext cx="5272206" cy="3076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8305" y="6572503"/>
            <a:ext cx="1520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Schilling et al. (2008)</a:t>
            </a:r>
            <a:endParaRPr lang="en-US" sz="1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xygen_sputtering_yield_vs_energ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26590" y="1632455"/>
            <a:ext cx="4946768" cy="3957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064" y="358327"/>
            <a:ext cx="71971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Saur et al. (1998) estimated that only 1/5</a:t>
            </a:r>
            <a:r>
              <a:rPr lang="en-US" baseline="30000" dirty="0" smtClean="0"/>
              <a:t>th</a:t>
            </a:r>
            <a:r>
              <a:rPr lang="en-US" dirty="0" smtClean="0"/>
              <a:t> of these cold ions reach the surface.</a:t>
            </a:r>
          </a:p>
          <a:p>
            <a:endParaRPr lang="en-US" dirty="0" smtClean="0"/>
          </a:p>
          <a:p>
            <a:r>
              <a:rPr lang="en-US" dirty="0" smtClean="0"/>
              <a:t>So we have an interesting feedback process:</a:t>
            </a:r>
          </a:p>
          <a:p>
            <a:r>
              <a:rPr lang="en-US" dirty="0" smtClean="0"/>
              <a:t>cold ions create the exosphere but they also divert/slow plasma flow because they create the ionosphere.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160706" y="3901184"/>
            <a:ext cx="846719" cy="467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88758" y="4252759"/>
            <a:ext cx="1860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Cold ions hit with this energy, slowing flow will lower yield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84180" y="2209509"/>
            <a:ext cx="284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sputtering yield by O 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064" y="5435600"/>
            <a:ext cx="796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how do we get enough O</a:t>
            </a:r>
            <a:r>
              <a:rPr lang="en-US" baseline="-25000" dirty="0" smtClean="0"/>
              <a:t>2</a:t>
            </a:r>
            <a:r>
              <a:rPr lang="en-US" dirty="0" smtClean="0"/>
              <a:t> to account for observations? 10</a:t>
            </a:r>
            <a:r>
              <a:rPr lang="en-US" baseline="30000" dirty="0" smtClean="0"/>
              <a:t>26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is probably likely the upper limit (since it was calculated without diversion/slowing)</a:t>
            </a:r>
          </a:p>
          <a:p>
            <a:r>
              <a:rPr lang="en-US" dirty="0" smtClean="0"/>
              <a:t>	Lower loss rates? </a:t>
            </a:r>
          </a:p>
          <a:p>
            <a:r>
              <a:rPr lang="en-US" dirty="0" smtClean="0"/>
              <a:t>	Re-sputtering?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295" y="434456"/>
            <a:ext cx="684059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With new O</a:t>
            </a:r>
            <a:r>
              <a:rPr lang="en-US" baseline="-25000" dirty="0" smtClean="0"/>
              <a:t>2</a:t>
            </a:r>
            <a:r>
              <a:rPr lang="en-US" dirty="0" smtClean="0"/>
              <a:t> sputtering yields (</a:t>
            </a:r>
            <a:r>
              <a:rPr lang="en-US" dirty="0" err="1" smtClean="0"/>
              <a:t>Teolis</a:t>
            </a:r>
            <a:r>
              <a:rPr lang="en-US" dirty="0" smtClean="0"/>
              <a:t> et al., 2010) we have a clear idea of what species create Europa’s exosphere.</a:t>
            </a:r>
          </a:p>
          <a:p>
            <a:endParaRPr lang="en-US" dirty="0" smtClean="0"/>
          </a:p>
          <a:p>
            <a:r>
              <a:rPr lang="en-US" dirty="0" smtClean="0"/>
              <a:t>We are now in a position to model a fascinating system:</a:t>
            </a:r>
          </a:p>
          <a:p>
            <a:endParaRPr lang="en-US" dirty="0" smtClean="0"/>
          </a:p>
          <a:p>
            <a:r>
              <a:rPr lang="en-US" dirty="0" smtClean="0"/>
              <a:t>Plasma flux creates the exosphere </a:t>
            </a:r>
            <a:r>
              <a:rPr lang="en-US" i="1" dirty="0" smtClean="0"/>
              <a:t>and</a:t>
            </a:r>
            <a:r>
              <a:rPr lang="en-US" dirty="0" smtClean="0"/>
              <a:t> limits plasma flux. This interesting idea has not been adequately explored.</a:t>
            </a:r>
          </a:p>
          <a:p>
            <a:endParaRPr lang="en-US" dirty="0" smtClean="0"/>
          </a:p>
          <a:p>
            <a:r>
              <a:rPr lang="en-US" dirty="0" smtClean="0"/>
              <a:t>But the modeling community is divided between people who </a:t>
            </a:r>
          </a:p>
          <a:p>
            <a:pPr>
              <a:buFont typeface="Arial"/>
              <a:buChar char="•"/>
            </a:pPr>
            <a:r>
              <a:rPr lang="en-US" dirty="0" smtClean="0"/>
              <a:t> work on plasma (</a:t>
            </a:r>
            <a:r>
              <a:rPr lang="en-US" dirty="0" err="1" smtClean="0"/>
              <a:t>Kabin</a:t>
            </a:r>
            <a:r>
              <a:rPr lang="en-US" dirty="0" smtClean="0"/>
              <a:t> et al., Schilling et al., </a:t>
            </a:r>
            <a:r>
              <a:rPr lang="en-US" dirty="0" err="1" smtClean="0"/>
              <a:t>Lipatov</a:t>
            </a:r>
            <a:r>
              <a:rPr lang="en-US" dirty="0" smtClean="0"/>
              <a:t> et al.)</a:t>
            </a:r>
            <a:r>
              <a:rPr lang="en-US" baseline="30000" dirty="0" smtClean="0"/>
              <a:t>**</a:t>
            </a:r>
            <a:r>
              <a:rPr lang="en-US" dirty="0" smtClean="0"/>
              <a:t> and assume static atmospheres </a:t>
            </a:r>
          </a:p>
          <a:p>
            <a:r>
              <a:rPr lang="en-US" dirty="0" smtClean="0"/>
              <a:t>&amp;</a:t>
            </a:r>
          </a:p>
          <a:p>
            <a:pPr>
              <a:buFont typeface="Arial"/>
              <a:buChar char="•"/>
            </a:pPr>
            <a:r>
              <a:rPr lang="en-US" dirty="0" smtClean="0"/>
              <a:t> people who work on atmospheres (</a:t>
            </a:r>
            <a:r>
              <a:rPr lang="en-US" dirty="0" err="1" smtClean="0"/>
              <a:t>Shematovich</a:t>
            </a:r>
            <a:r>
              <a:rPr lang="en-US" dirty="0" smtClean="0"/>
              <a:t> et al., Cassidy et al., </a:t>
            </a:r>
            <a:r>
              <a:rPr lang="en-US" dirty="0" err="1" smtClean="0"/>
              <a:t>Plainaki</a:t>
            </a:r>
            <a:r>
              <a:rPr lang="en-US" dirty="0" smtClean="0"/>
              <a:t> et al.,) but assume static plasma.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069568"/>
            <a:ext cx="351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**Saur et al. (1998) is an exception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from fr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6856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736600"/>
            <a:ext cx="123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62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That’s the pattern of the dominant cold ions, but the energetic ions have </a:t>
            </a:r>
            <a:r>
              <a:rPr lang="en-US" i="1" dirty="0" smtClean="0"/>
              <a:t>much</a:t>
            </a:r>
            <a:r>
              <a:rPr lang="en-US" dirty="0" smtClean="0"/>
              <a:t> larger sputtering yields</a:t>
            </a:r>
          </a:p>
        </p:txBody>
      </p:sp>
      <p:pic>
        <p:nvPicPr>
          <p:cNvPr id="3" name="Picture 2" descr="bob's fit vs theory--hydrogen.eps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964393"/>
            <a:ext cx="2311400" cy="1511300"/>
          </a:xfrm>
          <a:prstGeom prst="rect">
            <a:avLst/>
          </a:prstGeom>
        </p:spPr>
      </p:pic>
      <p:pic>
        <p:nvPicPr>
          <p:cNvPr id="4" name="Picture 3" descr="bob's fit vs theory--helium.eps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3531" y="964393"/>
            <a:ext cx="2311400" cy="1537970"/>
          </a:xfrm>
          <a:prstGeom prst="rect">
            <a:avLst/>
          </a:prstGeom>
        </p:spPr>
      </p:pic>
      <p:pic>
        <p:nvPicPr>
          <p:cNvPr id="5" name="Picture 4" descr="bob's fit vs theory--nitrogen.eps"/>
          <p:cNvPicPr/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95400" y="2889949"/>
            <a:ext cx="2311400" cy="1493520"/>
          </a:xfrm>
          <a:prstGeom prst="rect">
            <a:avLst/>
          </a:prstGeom>
        </p:spPr>
      </p:pic>
      <p:pic>
        <p:nvPicPr>
          <p:cNvPr id="6" name="Picture 5" descr="bob's fit vs theory--oxygen.eps"/>
          <p:cNvPicPr/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03531" y="2889949"/>
            <a:ext cx="2311400" cy="1493520"/>
          </a:xfrm>
          <a:prstGeom prst="rect">
            <a:avLst/>
          </a:prstGeom>
        </p:spPr>
      </p:pic>
      <p:pic>
        <p:nvPicPr>
          <p:cNvPr id="7" name="Picture 6" descr="bob's fit vs theory--sulfur.eps"/>
          <p:cNvPicPr/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295400" y="4906532"/>
            <a:ext cx="2311400" cy="1484630"/>
          </a:xfrm>
          <a:prstGeom prst="rect">
            <a:avLst/>
          </a:prstGeom>
        </p:spPr>
      </p:pic>
      <p:pic>
        <p:nvPicPr>
          <p:cNvPr id="8" name="Picture 7" descr="bob's fit vs theory--argon.eps"/>
          <p:cNvPicPr/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503531" y="4915422"/>
            <a:ext cx="2311400" cy="1475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0339" y="765436"/>
            <a:ext cx="89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Hydrogen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13729" y="765436"/>
            <a:ext cx="706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Helium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0339" y="2582172"/>
            <a:ext cx="822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Nitrogen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3729" y="2582172"/>
            <a:ext cx="72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Oxygen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2224" y="4607645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Sulfur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3729" y="4607645"/>
            <a:ext cx="620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Argon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5301" y="6581001"/>
            <a:ext cx="1138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Ion Energy (</a:t>
            </a:r>
            <a:r>
              <a:rPr lang="en-US" sz="1200" dirty="0" err="1" smtClean="0"/>
              <a:t>eV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9731" y="3395862"/>
            <a:ext cx="1168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Sputtering Yield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16536" y="6581001"/>
            <a:ext cx="10355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60894" y="3483132"/>
            <a:ext cx="8536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05036" y="3195500"/>
            <a:ext cx="263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sputtering yield</a:t>
            </a:r>
          </a:p>
          <a:p>
            <a:r>
              <a:rPr lang="en-US" dirty="0" smtClean="0"/>
              <a:t>Blue: </a:t>
            </a:r>
            <a:r>
              <a:rPr lang="en-US" dirty="0" err="1" smtClean="0"/>
              <a:t>Fama</a:t>
            </a:r>
            <a:r>
              <a:rPr lang="en-US" dirty="0" smtClean="0"/>
              <a:t> (2008)</a:t>
            </a:r>
            <a:endParaRPr lang="en-US" dirty="0"/>
          </a:p>
          <a:p>
            <a:r>
              <a:rPr lang="en-US" dirty="0" smtClean="0"/>
              <a:t>Red: Johnson (2004, 2009)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14931" y="6581001"/>
            <a:ext cx="1622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Cassidy et al., 2012</a:t>
            </a:r>
            <a:endParaRPr lang="en-US" sz="1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lfur_differential_sputtering_rat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5625" y="815520"/>
            <a:ext cx="7180468" cy="5744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620" y="1573046"/>
            <a:ext cx="2621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“Cold” ions (~100 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dirty="0" err="1" smtClean="0"/>
              <a:t>Maxwellian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55788" y="1896397"/>
            <a:ext cx="150230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89351" y="2154287"/>
            <a:ext cx="193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“Hot”/non-thermal ions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95387" y="2462064"/>
            <a:ext cx="3801330" cy="25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lfur_cumulative_sputtering_rat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26060"/>
            <a:ext cx="7942674" cy="6354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7575" y="0"/>
            <a:ext cx="382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plot indicates that 100 </a:t>
            </a:r>
            <a:r>
              <a:rPr lang="en-US" dirty="0" err="1" smtClean="0"/>
              <a:t>keV</a:t>
            </a:r>
            <a:r>
              <a:rPr lang="en-US" dirty="0" smtClean="0"/>
              <a:t> to several </a:t>
            </a:r>
            <a:r>
              <a:rPr lang="en-US" dirty="0" err="1" smtClean="0"/>
              <a:t>MeV</a:t>
            </a:r>
            <a:r>
              <a:rPr lang="en-US" dirty="0" smtClean="0"/>
              <a:t> ions do most sputtering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-121974" y="3975686"/>
            <a:ext cx="4374992" cy="424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6800" y="6375234"/>
            <a:ext cx="668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ion contribution: a slight bump to the cumulative sputtering rate.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6800" y="1265268"/>
            <a:ext cx="2621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“Cold” ions (~100 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dirty="0" err="1" smtClean="0"/>
              <a:t>Maxwellian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48872" y="1590207"/>
            <a:ext cx="92840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8531" y="2180027"/>
            <a:ext cx="193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“Hot”/non-thermal ions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53181" y="2487804"/>
            <a:ext cx="3262716" cy="25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lfur_sputtering_yield_vs_energ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91682" y="2604563"/>
            <a:ext cx="4441852" cy="3553481"/>
          </a:xfrm>
          <a:prstGeom prst="rect">
            <a:avLst/>
          </a:prstGeom>
        </p:spPr>
      </p:pic>
      <p:pic>
        <p:nvPicPr>
          <p:cNvPr id="10" name="Picture 9" descr="sulfur_differential_flu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" y="2506664"/>
            <a:ext cx="4391682" cy="3513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928" y="660400"/>
            <a:ext cx="6349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Europa’s O</a:t>
            </a:r>
            <a:r>
              <a:rPr lang="en-US" baseline="-25000" dirty="0" smtClean="0"/>
              <a:t>2</a:t>
            </a:r>
            <a:r>
              <a:rPr lang="en-US" dirty="0" smtClean="0"/>
              <a:t> atmosphere is created by ion sputtering of its surface.</a:t>
            </a:r>
          </a:p>
          <a:p>
            <a:r>
              <a:rPr lang="en-US" dirty="0" smtClean="0"/>
              <a:t>Ions eject H</a:t>
            </a:r>
            <a:r>
              <a:rPr lang="en-US" baseline="-25000" dirty="0" smtClean="0"/>
              <a:t>2</a:t>
            </a:r>
            <a:r>
              <a:rPr lang="en-US" dirty="0" smtClean="0"/>
              <a:t>O, O</a:t>
            </a:r>
            <a:r>
              <a:rPr lang="en-US" baseline="-25000" dirty="0" smtClean="0"/>
              <a:t>2</a:t>
            </a:r>
            <a:r>
              <a:rPr lang="en-US" dirty="0" smtClean="0"/>
              <a:t> &amp; H</a:t>
            </a:r>
            <a:r>
              <a:rPr lang="en-US" baseline="-25000" dirty="0" smtClean="0"/>
              <a:t>2</a:t>
            </a:r>
            <a:r>
              <a:rPr lang="en-US" dirty="0" smtClean="0"/>
              <a:t> but only the O</a:t>
            </a:r>
            <a:r>
              <a:rPr lang="en-US" baseline="-25000" dirty="0" smtClean="0"/>
              <a:t>2</a:t>
            </a:r>
            <a:r>
              <a:rPr lang="en-US" dirty="0" smtClean="0"/>
              <a:t> sticks around.</a:t>
            </a:r>
          </a:p>
          <a:p>
            <a:endParaRPr lang="en-US" dirty="0" smtClean="0"/>
          </a:p>
          <a:p>
            <a:r>
              <a:rPr lang="en-US" dirty="0" smtClean="0"/>
              <a:t>To get the sputtering rate, multiply ion flux by sputtering yield.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0179" y="5004427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“Cold” ions (~100 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dirty="0" err="1" smtClean="0"/>
              <a:t>Maxwellian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most of the flux comes from these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1747" y="3619779"/>
            <a:ext cx="10791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5770" y="3692418"/>
            <a:ext cx="1205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Energetic ions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45770" y="4000195"/>
            <a:ext cx="2076499" cy="25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721118" y="4308694"/>
            <a:ext cx="1401129" cy="168578"/>
          </a:xfrm>
          <a:prstGeom prst="straightConnector1">
            <a:avLst/>
          </a:prstGeom>
          <a:ln w="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0928" y="2506664"/>
            <a:ext cx="103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ion flux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66545" y="2604563"/>
            <a:ext cx="214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ion sputtering yield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ygen_cumulative_sputtering_rat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900" y="9936"/>
            <a:ext cx="8128000" cy="650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" y="141036"/>
            <a:ext cx="46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cumulative plot shows that it’s the cold 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369621" y="3421827"/>
            <a:ext cx="2683178" cy="120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5943" y="4823480"/>
            <a:ext cx="453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Steep slope means that most of the sputtering takes place around 1 </a:t>
            </a:r>
            <a:r>
              <a:rPr lang="en-US" sz="1400" dirty="0" err="1" smtClean="0"/>
              <a:t>keV</a:t>
            </a:r>
            <a:r>
              <a:rPr lang="en-US" sz="1400" dirty="0" smtClean="0"/>
              <a:t>, the cold ion ram energy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0643" y="6509434"/>
            <a:ext cx="648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comparison the hot ions only produce about 1/5</a:t>
            </a:r>
            <a:r>
              <a:rPr lang="en-US" baseline="30000" dirty="0" smtClean="0"/>
              <a:t>th</a:t>
            </a:r>
            <a:r>
              <a:rPr lang="en-US" dirty="0" smtClean="0"/>
              <a:t> that much 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211" y="1105254"/>
            <a:ext cx="6953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that ion flux shown above assumes that the ions flow straight onto Europa’s surface…</a:t>
            </a:r>
          </a:p>
          <a:p>
            <a:endParaRPr lang="en-US" dirty="0" smtClean="0"/>
          </a:p>
          <a:p>
            <a:r>
              <a:rPr lang="en-US" dirty="0" smtClean="0"/>
              <a:t>which modeling suggests does not happen: cold ions are diverted around </a:t>
            </a:r>
            <a:r>
              <a:rPr lang="en-US" dirty="0" err="1" smtClean="0"/>
              <a:t>Europa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0" y="2635911"/>
            <a:ext cx="3165972" cy="3716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94" y="2635911"/>
            <a:ext cx="5272206" cy="3665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510" y="6263501"/>
            <a:ext cx="128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Saur et al. (1998)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67605" y="6214290"/>
            <a:ext cx="1520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Schilling et al. (2008)</a:t>
            </a:r>
            <a:endParaRPr lang="en-US" sz="1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823" y="850900"/>
            <a:ext cx="783383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plasma must reach surface to produce the observed O</a:t>
            </a:r>
            <a:r>
              <a:rPr lang="en-US" baseline="-25000" dirty="0" smtClean="0"/>
              <a:t>2</a:t>
            </a:r>
            <a:r>
              <a:rPr lang="en-US" dirty="0" smtClean="0"/>
              <a:t> atmosphere.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it a feedback?:</a:t>
            </a:r>
          </a:p>
          <a:p>
            <a:r>
              <a:rPr lang="en-US" dirty="0" smtClean="0"/>
              <a:t>  Plasma (ions) creates exosphere</a:t>
            </a:r>
          </a:p>
          <a:p>
            <a:endParaRPr lang="en-US" dirty="0" smtClean="0"/>
          </a:p>
          <a:p>
            <a:r>
              <a:rPr lang="en-US" dirty="0" smtClean="0"/>
              <a:t>  Plasma (electrons) creates ionosphere from exosphere</a:t>
            </a:r>
          </a:p>
          <a:p>
            <a:endParaRPr lang="en-US" dirty="0" smtClean="0"/>
          </a:p>
          <a:p>
            <a:r>
              <a:rPr lang="en-US" dirty="0" smtClean="0"/>
              <a:t>  Ionosphere limits plasma bombardment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Curved Right Arrow 7"/>
          <p:cNvSpPr/>
          <p:nvPr/>
        </p:nvSpPr>
        <p:spPr>
          <a:xfrm rot="10800000" flipH="1">
            <a:off x="486257" y="2352674"/>
            <a:ext cx="321132" cy="126206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98700" y="4191000"/>
            <a:ext cx="177800" cy="800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2700" y="5372100"/>
            <a:ext cx="284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equilibrium is reached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148"/>
          <a:stretch>
            <a:fillRect/>
          </a:stretch>
        </p:blipFill>
        <p:spPr>
          <a:xfrm>
            <a:off x="1687324" y="1177596"/>
            <a:ext cx="7270476" cy="437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4931" y="5563438"/>
            <a:ext cx="1787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Paranicas et al., 2000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219" y="49497"/>
            <a:ext cx="8084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maybe O</a:t>
            </a:r>
            <a:r>
              <a:rPr lang="en-US" baseline="-25000" dirty="0" smtClean="0"/>
              <a:t>2</a:t>
            </a:r>
            <a:r>
              <a:rPr lang="en-US" dirty="0" smtClean="0"/>
              <a:t> is created energetic particles that are less affected by plasma diversion?</a:t>
            </a:r>
          </a:p>
          <a:p>
            <a:endParaRPr lang="en-US" dirty="0" smtClean="0"/>
          </a:p>
          <a:p>
            <a:r>
              <a:rPr lang="en-US" dirty="0" smtClean="0"/>
              <a:t>Energetic (10s – 100s </a:t>
            </a:r>
            <a:r>
              <a:rPr lang="en-US" dirty="0" err="1" smtClean="0"/>
              <a:t>keV</a:t>
            </a:r>
            <a:r>
              <a:rPr lang="en-US" dirty="0" smtClean="0"/>
              <a:t>) electron &amp; ion wake: </a:t>
            </a:r>
          </a:p>
          <a:p>
            <a:r>
              <a:rPr lang="en-US" dirty="0" smtClean="0"/>
              <a:t>suggests that these energetic particles are absorbed by body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7946" y="876300"/>
            <a:ext cx="6684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figure this out we need to understand the sputtering yield (number of ions ejected per incident particle).</a:t>
            </a:r>
          </a:p>
          <a:p>
            <a:endParaRPr lang="en-US" dirty="0" smtClean="0"/>
          </a:p>
          <a:p>
            <a:r>
              <a:rPr lang="en-US" dirty="0" smtClean="0"/>
              <a:t>What creates O</a:t>
            </a:r>
            <a:r>
              <a:rPr lang="en-US" baseline="-25000" dirty="0" smtClean="0"/>
              <a:t>2</a:t>
            </a:r>
            <a:r>
              <a:rPr lang="en-US" dirty="0" smtClean="0"/>
              <a:t>? Cold ions? Energetic ions? Which species? O, S, H?</a:t>
            </a:r>
          </a:p>
          <a:p>
            <a:endParaRPr lang="en-US" dirty="0" smtClean="0"/>
          </a:p>
          <a:p>
            <a:r>
              <a:rPr lang="en-US" dirty="0" smtClean="0"/>
              <a:t>We are now in a position to address this problem because of recent breakthroughs in sputtering.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spoiler: “cold” ions, mostly O</a:t>
            </a:r>
            <a:r>
              <a:rPr lang="en-US" baseline="30000" dirty="0" smtClean="0"/>
              <a:t>n+</a:t>
            </a:r>
            <a:r>
              <a:rPr lang="en-US" dirty="0" smtClean="0"/>
              <a:t>, produce the O</a:t>
            </a:r>
            <a:r>
              <a:rPr lang="en-US" baseline="-25000" dirty="0" smtClean="0"/>
              <a:t>2</a:t>
            </a:r>
            <a:r>
              <a:rPr lang="en-US" dirty="0" smtClean="0"/>
              <a:t> exosphere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8" y="172522"/>
            <a:ext cx="736127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little history:</a:t>
            </a:r>
          </a:p>
          <a:p>
            <a:endParaRPr lang="en-US" dirty="0" smtClean="0"/>
          </a:p>
          <a:p>
            <a:r>
              <a:rPr lang="en-US" b="1" dirty="0" smtClean="0"/>
              <a:t>Brown et al. (1978) </a:t>
            </a:r>
            <a:r>
              <a:rPr lang="en-US" dirty="0" smtClean="0"/>
              <a:t>discover electronic sputtering, that ice is very effectively eroded by energetic 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Johnson et al. (1982) </a:t>
            </a:r>
            <a:r>
              <a:rPr lang="en-US" dirty="0" smtClean="0"/>
              <a:t>predict that the result will be an O</a:t>
            </a:r>
            <a:r>
              <a:rPr lang="en-US" baseline="-25000" dirty="0" smtClean="0"/>
              <a:t>2</a:t>
            </a:r>
            <a:r>
              <a:rPr lang="en-US" dirty="0" smtClean="0"/>
              <a:t> exosphere: sputtering ejects mostly H</a:t>
            </a:r>
            <a:r>
              <a:rPr lang="en-US" baseline="-25000" dirty="0" smtClean="0"/>
              <a:t>2</a:t>
            </a:r>
            <a:r>
              <a:rPr lang="en-US" dirty="0" smtClean="0"/>
              <a:t>O from ice, along with a small fraction of H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. But the O</a:t>
            </a:r>
            <a:r>
              <a:rPr lang="en-US" baseline="-25000" dirty="0" smtClean="0"/>
              <a:t>2</a:t>
            </a:r>
            <a:r>
              <a:rPr lang="en-US" dirty="0" smtClean="0"/>
              <a:t> will stick around to make an exosphere while the H</a:t>
            </a:r>
            <a:r>
              <a:rPr lang="en-US" baseline="-25000" dirty="0" smtClean="0"/>
              <a:t>2</a:t>
            </a:r>
            <a:r>
              <a:rPr lang="en-US" dirty="0" smtClean="0"/>
              <a:t>O freezes to the surface and the H</a:t>
            </a:r>
            <a:r>
              <a:rPr lang="en-US" baseline="-25000" dirty="0" smtClean="0"/>
              <a:t>2</a:t>
            </a:r>
            <a:r>
              <a:rPr lang="en-US" dirty="0" smtClean="0"/>
              <a:t> escapes.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40" y="2996947"/>
            <a:ext cx="3714750" cy="45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698" y="3213770"/>
            <a:ext cx="7131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This paper also introduced the idea of a self-limiting exosphere:</a:t>
            </a:r>
          </a:p>
          <a:p>
            <a:r>
              <a:rPr lang="en-US" dirty="0" smtClean="0"/>
              <a:t>	the exosphere will build up until ion/neutral collisions stop sputtering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Hall et al. (1995)</a:t>
            </a:r>
            <a:r>
              <a:rPr lang="en-US" dirty="0" smtClean="0"/>
              <a:t> OI emission from O</a:t>
            </a:r>
            <a:r>
              <a:rPr lang="en-US" baseline="-25000" dirty="0" smtClean="0"/>
              <a:t>2</a:t>
            </a:r>
            <a:r>
              <a:rPr lang="en-US" dirty="0" smtClean="0"/>
              <a:t> detected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1" y="330200"/>
            <a:ext cx="770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came actual models of the O</a:t>
            </a:r>
            <a:r>
              <a:rPr lang="en-US" baseline="-25000" dirty="0" smtClean="0"/>
              <a:t>2</a:t>
            </a:r>
            <a:r>
              <a:rPr lang="en-US" dirty="0" smtClean="0"/>
              <a:t> atmosphere, what did they use for ion flux and sputtering yields?</a:t>
            </a:r>
          </a:p>
          <a:p>
            <a:endParaRPr lang="en-US" dirty="0" smtClean="0"/>
          </a:p>
          <a:p>
            <a:r>
              <a:rPr lang="en-US" dirty="0" smtClean="0"/>
              <a:t>The O</a:t>
            </a:r>
            <a:r>
              <a:rPr lang="en-US" baseline="-25000" dirty="0" smtClean="0"/>
              <a:t>2</a:t>
            </a:r>
            <a:r>
              <a:rPr lang="en-US" dirty="0" smtClean="0"/>
              <a:t> production was assumed to be some fraction of the total sputtering yield (which is mostly H</a:t>
            </a:r>
            <a:r>
              <a:rPr lang="en-US" baseline="-25000" dirty="0" smtClean="0"/>
              <a:t>2</a:t>
            </a:r>
            <a:r>
              <a:rPr lang="en-US" dirty="0" smtClean="0"/>
              <a:t>O)  </a:t>
            </a:r>
          </a:p>
          <a:p>
            <a:endParaRPr lang="en-US" dirty="0" smtClean="0"/>
          </a:p>
          <a:p>
            <a:r>
              <a:rPr lang="en-US" dirty="0" smtClean="0"/>
              <a:t>Total yields were estimated by Shi et al. (1995) and others. The total H</a:t>
            </a:r>
            <a:r>
              <a:rPr lang="en-US" baseline="-25000" dirty="0" smtClean="0"/>
              <a:t>2</a:t>
            </a:r>
            <a:r>
              <a:rPr lang="en-US" dirty="0" smtClean="0"/>
              <a:t>O yield is dominated by energetic S ions, which have low flux but large sputtering yields.</a:t>
            </a:r>
          </a:p>
        </p:txBody>
      </p:sp>
      <p:pic>
        <p:nvPicPr>
          <p:cNvPr id="21" name="Picture 20" descr="sulfur_sputtering_yield_vs_energ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05983" y="3097194"/>
            <a:ext cx="4441852" cy="3553481"/>
          </a:xfrm>
          <a:prstGeom prst="rect">
            <a:avLst/>
          </a:prstGeom>
        </p:spPr>
      </p:pic>
      <p:pic>
        <p:nvPicPr>
          <p:cNvPr id="22" name="Picture 21" descr="sulfur_differential_flu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302" y="2999295"/>
            <a:ext cx="4391682" cy="35133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4480" y="5497058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“Cold” ions (~100 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dirty="0" err="1" smtClean="0"/>
              <a:t>Maxwellian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most of the flux comes from these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56048" y="4112410"/>
            <a:ext cx="10791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60071" y="4185049"/>
            <a:ext cx="1205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Energetic ions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60071" y="4492826"/>
            <a:ext cx="2076499" cy="25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835419" y="4801325"/>
            <a:ext cx="1401129" cy="168578"/>
          </a:xfrm>
          <a:prstGeom prst="straightConnector1">
            <a:avLst/>
          </a:prstGeom>
          <a:ln w="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5229" y="2999295"/>
            <a:ext cx="103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ion flux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80846" y="3097194"/>
            <a:ext cx="214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ion sputtering yield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501"/>
            <a:ext cx="7701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note: </a:t>
            </a:r>
            <a:r>
              <a:rPr lang="en-US" sz="1600" dirty="0" smtClean="0"/>
              <a:t>they assumed that the pattern of sputtering followed the  ‘</a:t>
            </a:r>
            <a:r>
              <a:rPr lang="en-US" sz="1600" dirty="0" err="1" smtClean="0"/>
              <a:t>bullseye</a:t>
            </a:r>
            <a:r>
              <a:rPr lang="en-US" sz="1600" dirty="0" smtClean="0"/>
              <a:t>’ of cold ion bombardment (E.g., Pospieszalska and Johnson, 1989)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89" y="1202650"/>
            <a:ext cx="2102158" cy="20409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3839" y="1416010"/>
            <a:ext cx="1162050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39" y="1913850"/>
            <a:ext cx="1162050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39" y="2421850"/>
            <a:ext cx="1162050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39" y="2940010"/>
            <a:ext cx="1162050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2939" y="996811"/>
            <a:ext cx="25679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Partial list of papers based on </a:t>
            </a:r>
          </a:p>
          <a:p>
            <a:r>
              <a:rPr lang="en-US" sz="1400" dirty="0" smtClean="0"/>
              <a:t>this picture of 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production: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Ip</a:t>
            </a:r>
            <a:r>
              <a:rPr lang="en-US" sz="1400" dirty="0" smtClean="0"/>
              <a:t> (1996)</a:t>
            </a:r>
          </a:p>
          <a:p>
            <a:r>
              <a:rPr lang="en-US" sz="1400" dirty="0" smtClean="0"/>
              <a:t>Saur et al. (1998)</a:t>
            </a:r>
          </a:p>
          <a:p>
            <a:r>
              <a:rPr lang="en-US" sz="1400" dirty="0" smtClean="0"/>
              <a:t>Smyth and Marconi (2006)</a:t>
            </a:r>
          </a:p>
          <a:p>
            <a:r>
              <a:rPr lang="en-US" sz="1400" dirty="0" smtClean="0"/>
              <a:t>Cassidy et al. (2007)</a:t>
            </a:r>
          </a:p>
          <a:p>
            <a:r>
              <a:rPr lang="en-US" sz="1400" dirty="0" smtClean="0"/>
              <a:t>Schilling et al. (2008)</a:t>
            </a:r>
          </a:p>
          <a:p>
            <a:r>
              <a:rPr lang="en-US" sz="1400" dirty="0" err="1" smtClean="0"/>
              <a:t>Plainaki</a:t>
            </a:r>
            <a:r>
              <a:rPr lang="en-US" sz="1400" dirty="0" smtClean="0"/>
              <a:t> et al. (2012)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8" y="3972878"/>
            <a:ext cx="6957561" cy="2859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526" y="3491488"/>
            <a:ext cx="89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energetic ions hit the surface more uniformly so the sputtering rate actually looks like this: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7804" y="6488211"/>
            <a:ext cx="1622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Cassidy et al., 2012</a:t>
            </a:r>
            <a:endParaRPr lang="en-US" sz="1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1171</Words>
  <Application>Microsoft Macintosh PowerPoint</Application>
  <PresentationFormat>On-screen Show (4:3)</PresentationFormat>
  <Paragraphs>144</Paragraphs>
  <Slides>20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Cassidy</dc:creator>
  <cp:lastModifiedBy>Tim Cassidy</cp:lastModifiedBy>
  <cp:revision>15</cp:revision>
  <dcterms:created xsi:type="dcterms:W3CDTF">2012-09-25T14:28:26Z</dcterms:created>
  <dcterms:modified xsi:type="dcterms:W3CDTF">2012-09-25T17:47:18Z</dcterms:modified>
</cp:coreProperties>
</file>