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13"/>
  </p:notesMasterIdLst>
  <p:sldIdLst>
    <p:sldId id="256" r:id="rId3"/>
    <p:sldId id="285" r:id="rId4"/>
    <p:sldId id="289" r:id="rId5"/>
    <p:sldId id="284" r:id="rId6"/>
    <p:sldId id="297" r:id="rId7"/>
    <p:sldId id="296" r:id="rId8"/>
    <p:sldId id="294" r:id="rId9"/>
    <p:sldId id="288" r:id="rId10"/>
    <p:sldId id="257" r:id="rId11"/>
    <p:sldId id="292" r:id="rId12"/>
  </p:sldIdLst>
  <p:sldSz cx="16256000" cy="9753600"/>
  <p:notesSz cx="6858000" cy="9144000"/>
  <p:defaultTextStyle>
    <a:defPPr>
      <a:defRPr lang="en-US"/>
    </a:defPPr>
    <a:lvl1pPr algn="l" rtl="0" fontAlgn="base">
      <a:lnSpc>
        <a:spcPct val="120000"/>
      </a:lnSpc>
      <a:spcBef>
        <a:spcPts val="1800"/>
      </a:spcBef>
      <a:spcAft>
        <a:spcPct val="0"/>
      </a:spcAft>
      <a:defRPr sz="2400" kern="1200">
        <a:solidFill>
          <a:srgbClr val="FFFDEB"/>
        </a:solidFill>
        <a:latin typeface="Minion Pro" charset="0"/>
        <a:ea typeface="ヒラギノ角ゴ ProN W3" charset="0"/>
        <a:cs typeface="ヒラギノ角ゴ ProN W3" charset="0"/>
        <a:sym typeface="Minion Pro" charset="0"/>
      </a:defRPr>
    </a:lvl1pPr>
    <a:lvl2pPr marL="457200" algn="l" rtl="0" fontAlgn="base">
      <a:lnSpc>
        <a:spcPct val="120000"/>
      </a:lnSpc>
      <a:spcBef>
        <a:spcPts val="1800"/>
      </a:spcBef>
      <a:spcAft>
        <a:spcPct val="0"/>
      </a:spcAft>
      <a:defRPr sz="2400" kern="1200">
        <a:solidFill>
          <a:srgbClr val="FFFDEB"/>
        </a:solidFill>
        <a:latin typeface="Minion Pro" charset="0"/>
        <a:ea typeface="ヒラギノ角ゴ ProN W3" charset="0"/>
        <a:cs typeface="ヒラギノ角ゴ ProN W3" charset="0"/>
        <a:sym typeface="Minion Pro" charset="0"/>
      </a:defRPr>
    </a:lvl2pPr>
    <a:lvl3pPr marL="914400" algn="l" rtl="0" fontAlgn="base">
      <a:lnSpc>
        <a:spcPct val="120000"/>
      </a:lnSpc>
      <a:spcBef>
        <a:spcPts val="1800"/>
      </a:spcBef>
      <a:spcAft>
        <a:spcPct val="0"/>
      </a:spcAft>
      <a:defRPr sz="2400" kern="1200">
        <a:solidFill>
          <a:srgbClr val="FFFDEB"/>
        </a:solidFill>
        <a:latin typeface="Minion Pro" charset="0"/>
        <a:ea typeface="ヒラギノ角ゴ ProN W3" charset="0"/>
        <a:cs typeface="ヒラギノ角ゴ ProN W3" charset="0"/>
        <a:sym typeface="Minion Pro" charset="0"/>
      </a:defRPr>
    </a:lvl3pPr>
    <a:lvl4pPr marL="1371600" algn="l" rtl="0" fontAlgn="base">
      <a:lnSpc>
        <a:spcPct val="120000"/>
      </a:lnSpc>
      <a:spcBef>
        <a:spcPts val="1800"/>
      </a:spcBef>
      <a:spcAft>
        <a:spcPct val="0"/>
      </a:spcAft>
      <a:defRPr sz="2400" kern="1200">
        <a:solidFill>
          <a:srgbClr val="FFFDEB"/>
        </a:solidFill>
        <a:latin typeface="Minion Pro" charset="0"/>
        <a:ea typeface="ヒラギノ角ゴ ProN W3" charset="0"/>
        <a:cs typeface="ヒラギノ角ゴ ProN W3" charset="0"/>
        <a:sym typeface="Minion Pro" charset="0"/>
      </a:defRPr>
    </a:lvl4pPr>
    <a:lvl5pPr marL="1828800" algn="l" rtl="0" fontAlgn="base">
      <a:lnSpc>
        <a:spcPct val="120000"/>
      </a:lnSpc>
      <a:spcBef>
        <a:spcPts val="1800"/>
      </a:spcBef>
      <a:spcAft>
        <a:spcPct val="0"/>
      </a:spcAft>
      <a:defRPr sz="2400" kern="1200">
        <a:solidFill>
          <a:srgbClr val="FFFDEB"/>
        </a:solidFill>
        <a:latin typeface="Minion Pro" charset="0"/>
        <a:ea typeface="ヒラギノ角ゴ ProN W3" charset="0"/>
        <a:cs typeface="ヒラギノ角ゴ ProN W3" charset="0"/>
        <a:sym typeface="Minion Pro" charset="0"/>
      </a:defRPr>
    </a:lvl5pPr>
    <a:lvl6pPr marL="2286000" algn="l" defTabSz="457200" rtl="0" eaLnBrk="1" latinLnBrk="0" hangingPunct="1">
      <a:defRPr sz="2400" kern="1200">
        <a:solidFill>
          <a:srgbClr val="FFFDEB"/>
        </a:solidFill>
        <a:latin typeface="Minion Pro" charset="0"/>
        <a:ea typeface="ヒラギノ角ゴ ProN W3" charset="0"/>
        <a:cs typeface="ヒラギノ角ゴ ProN W3" charset="0"/>
        <a:sym typeface="Minion Pro" charset="0"/>
      </a:defRPr>
    </a:lvl6pPr>
    <a:lvl7pPr marL="2743200" algn="l" defTabSz="457200" rtl="0" eaLnBrk="1" latinLnBrk="0" hangingPunct="1">
      <a:defRPr sz="2400" kern="1200">
        <a:solidFill>
          <a:srgbClr val="FFFDEB"/>
        </a:solidFill>
        <a:latin typeface="Minion Pro" charset="0"/>
        <a:ea typeface="ヒラギノ角ゴ ProN W3" charset="0"/>
        <a:cs typeface="ヒラギノ角ゴ ProN W3" charset="0"/>
        <a:sym typeface="Minion Pro" charset="0"/>
      </a:defRPr>
    </a:lvl7pPr>
    <a:lvl8pPr marL="3200400" algn="l" defTabSz="457200" rtl="0" eaLnBrk="1" latinLnBrk="0" hangingPunct="1">
      <a:defRPr sz="2400" kern="1200">
        <a:solidFill>
          <a:srgbClr val="FFFDEB"/>
        </a:solidFill>
        <a:latin typeface="Minion Pro" charset="0"/>
        <a:ea typeface="ヒラギノ角ゴ ProN W3" charset="0"/>
        <a:cs typeface="ヒラギノ角ゴ ProN W3" charset="0"/>
        <a:sym typeface="Minion Pro" charset="0"/>
      </a:defRPr>
    </a:lvl8pPr>
    <a:lvl9pPr marL="3657600" algn="l" defTabSz="457200" rtl="0" eaLnBrk="1" latinLnBrk="0" hangingPunct="1">
      <a:defRPr sz="2400" kern="1200">
        <a:solidFill>
          <a:srgbClr val="FFFDEB"/>
        </a:solidFill>
        <a:latin typeface="Minion Pro" charset="0"/>
        <a:ea typeface="ヒラギノ角ゴ ProN W3" charset="0"/>
        <a:cs typeface="ヒラギノ角ゴ ProN W3" charset="0"/>
        <a:sym typeface="Minion Pro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1122"/>
    <a:srgbClr val="551111"/>
    <a:srgbClr val="881111"/>
    <a:srgbClr val="DD2233"/>
    <a:srgbClr val="FFFFCC"/>
    <a:srgbClr val="FFC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440" autoAdjust="0"/>
  </p:normalViewPr>
  <p:slideViewPr>
    <p:cSldViewPr snapToGrid="0">
      <p:cViewPr>
        <p:scale>
          <a:sx n="100" d="100"/>
          <a:sy n="100" d="100"/>
        </p:scale>
        <p:origin x="-296" y="-136"/>
      </p:cViewPr>
      <p:guideLst>
        <p:guide orient="horz" pos="3072"/>
        <p:guide pos="5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03943-7F3C-4842-A59C-D9A6C5B21549}" type="datetimeFigureOut">
              <a:rPr lang="en-GB" smtClean="0"/>
              <a:t>11/10/2012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71C0E-80E1-441B-9D76-D7C8F7197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9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1C0E-80E1-441B-9D76-D7C8F7197A9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48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1C0E-80E1-441B-9D76-D7C8F7197A9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908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1C0E-80E1-441B-9D76-D7C8F7197A9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416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1C0E-80E1-441B-9D76-D7C8F7197A9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45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1C0E-80E1-441B-9D76-D7C8F7197A9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100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030538"/>
            <a:ext cx="13817600" cy="2090737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527675"/>
            <a:ext cx="11379200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2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90525"/>
            <a:ext cx="1463040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276475"/>
            <a:ext cx="1463040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8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390525"/>
            <a:ext cx="3657600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90525"/>
            <a:ext cx="10820400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6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030538"/>
            <a:ext cx="1381760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527675"/>
            <a:ext cx="11379200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C6A761-AB8C-C445-8EFD-86906352D8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2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F74DFAA-EF9E-E04E-A573-DC4760A578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6267450"/>
            <a:ext cx="13817600" cy="19367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4133850"/>
            <a:ext cx="13817600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FFEF63-4489-E04F-8595-3A15E56DE1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143000"/>
            <a:ext cx="7353300" cy="822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4200" y="1143000"/>
            <a:ext cx="7353300" cy="822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A8C104-9810-904E-9349-E2D30D1C8E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2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90525"/>
            <a:ext cx="1463040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82813"/>
            <a:ext cx="71818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3092450"/>
            <a:ext cx="7181850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182813"/>
            <a:ext cx="7185025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3092450"/>
            <a:ext cx="7185025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883C68F-D648-B740-97F3-958B01DA4D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4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E05855-02F0-DB41-BE6B-234024D878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0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842D841-7494-3040-8760-C9EB8AEFF6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7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88938"/>
            <a:ext cx="5348288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88938"/>
            <a:ext cx="9086850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041525"/>
            <a:ext cx="5348288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D05440-8F46-4044-9B53-85266409E9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1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90525"/>
            <a:ext cx="1463040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2276475"/>
            <a:ext cx="1463040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4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827838"/>
            <a:ext cx="9753600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71538"/>
            <a:ext cx="9753600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634288"/>
            <a:ext cx="9753600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1D508B-134E-C741-856B-5CEB74695D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6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31C2C8-CA63-0F45-8D71-0CCE47DDFA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42750" y="0"/>
            <a:ext cx="3714750" cy="93726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0"/>
            <a:ext cx="10991850" cy="93726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8206B1-86AA-E047-AD5B-269D70C6EF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3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6267450"/>
            <a:ext cx="13817600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4133850"/>
            <a:ext cx="13817600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65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90525"/>
            <a:ext cx="1463040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276475"/>
            <a:ext cx="7239000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4200" y="2276475"/>
            <a:ext cx="7239000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8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90525"/>
            <a:ext cx="1463040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82813"/>
            <a:ext cx="7181850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3092450"/>
            <a:ext cx="7181850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182813"/>
            <a:ext cx="7185025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3092450"/>
            <a:ext cx="7185025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8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90525"/>
            <a:ext cx="1463040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85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88938"/>
            <a:ext cx="5348288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88938"/>
            <a:ext cx="9086850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041525"/>
            <a:ext cx="5348288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82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827838"/>
            <a:ext cx="9753600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71538"/>
            <a:ext cx="9753600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634288"/>
            <a:ext cx="9753600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982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6.png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200" y="254000"/>
            <a:ext cx="23939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5400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74100"/>
            <a:ext cx="16256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6" descr="CreativeCommons_Attribution_License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792" y="9413304"/>
            <a:ext cx="1028571" cy="36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69850" indent="-69850" algn="ctr" rtl="0" fontAlgn="base">
        <a:lnSpc>
          <a:spcPts val="56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marL="69850" indent="-69850" algn="ctr" rtl="0" fontAlgn="base">
        <a:lnSpc>
          <a:spcPts val="56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69850" indent="-69850" algn="ctr" rtl="0" fontAlgn="base">
        <a:lnSpc>
          <a:spcPts val="56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69850" indent="-69850" algn="ctr" rtl="0" fontAlgn="base">
        <a:lnSpc>
          <a:spcPts val="56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69850" indent="-69850" algn="ctr" rtl="0" fontAlgn="base">
        <a:lnSpc>
          <a:spcPts val="56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527050" indent="-69850" algn="ctr" rtl="0" fontAlgn="base">
        <a:lnSpc>
          <a:spcPts val="56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84250" indent="-69850" algn="ctr" rtl="0" fontAlgn="base">
        <a:lnSpc>
          <a:spcPts val="56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41450" indent="-69850" algn="ctr" rtl="0" fontAlgn="base">
        <a:lnSpc>
          <a:spcPts val="56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98650" indent="-69850" algn="ctr" rtl="0" fontAlgn="base">
        <a:lnSpc>
          <a:spcPts val="56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50800" algn="l" rtl="0" fontAlgn="base">
        <a:lnSpc>
          <a:spcPts val="2200"/>
        </a:lnSpc>
        <a:spcBef>
          <a:spcPct val="0"/>
        </a:spcBef>
        <a:spcAft>
          <a:spcPct val="0"/>
        </a:spcAft>
        <a:defRPr sz="1200">
          <a:solidFill>
            <a:srgbClr val="081452"/>
          </a:solidFill>
          <a:latin typeface="+mn-lt"/>
          <a:ea typeface="+mn-ea"/>
          <a:cs typeface="+mn-cs"/>
          <a:sym typeface="Arial" charset="0"/>
        </a:defRPr>
      </a:lvl1pPr>
      <a:lvl2pPr marL="393700" algn="ctr" rtl="0" fontAlgn="base">
        <a:lnSpc>
          <a:spcPts val="2900"/>
        </a:lnSpc>
        <a:spcBef>
          <a:spcPts val="400"/>
        </a:spcBef>
        <a:spcAft>
          <a:spcPct val="0"/>
        </a:spcAft>
        <a:defRPr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2pPr>
      <a:lvl3pPr marL="736600" algn="ctr" rtl="0" fontAlgn="base">
        <a:lnSpc>
          <a:spcPts val="2900"/>
        </a:lnSpc>
        <a:spcBef>
          <a:spcPts val="200"/>
        </a:spcBef>
        <a:spcAft>
          <a:spcPct val="0"/>
        </a:spcAft>
        <a:defRPr sz="10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3pPr>
      <a:lvl4pPr marL="1079500" algn="ctr" rtl="0" fontAlgn="base">
        <a:lnSpc>
          <a:spcPts val="2400"/>
        </a:lnSpc>
        <a:spcBef>
          <a:spcPts val="30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4pPr>
      <a:lvl5pPr marL="1422400" algn="ctr" rtl="0" fontAlgn="base">
        <a:lnSpc>
          <a:spcPts val="24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5pPr>
      <a:lvl6pPr marL="1879600" algn="ctr" rtl="0" fontAlgn="base">
        <a:lnSpc>
          <a:spcPts val="24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6pPr>
      <a:lvl7pPr marL="2336800" algn="ctr" rtl="0" fontAlgn="base">
        <a:lnSpc>
          <a:spcPts val="24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7pPr>
      <a:lvl8pPr marL="2794000" algn="ctr" rtl="0" fontAlgn="base">
        <a:lnSpc>
          <a:spcPts val="24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8pPr>
      <a:lvl9pPr marL="3251200" algn="ctr" rtl="0" fontAlgn="base">
        <a:lnSpc>
          <a:spcPts val="24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/>
          </p:cNvSpPr>
          <p:nvPr/>
        </p:nvSpPr>
        <p:spPr bwMode="auto">
          <a:xfrm>
            <a:off x="0" y="812800"/>
            <a:ext cx="16256000" cy="101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127000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30487" bIns="0" numCol="1" anchor="t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lang="en-US" dirty="0">
                <a:sym typeface="Cambria Italic" charset="0"/>
              </a:rPr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143000"/>
            <a:ext cx="148590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68596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Corbel" charset="0"/>
              </a:rPr>
              <a:t>Click to edit Master text styles</a:t>
            </a:r>
          </a:p>
          <a:p>
            <a:pPr lvl="1"/>
            <a:r>
              <a:rPr lang="en-US" dirty="0">
                <a:sym typeface="Corbel" charset="0"/>
              </a:rPr>
              <a:t>Second level</a:t>
            </a:r>
          </a:p>
          <a:p>
            <a:pPr lvl="2"/>
            <a:r>
              <a:rPr lang="en-US" dirty="0">
                <a:sym typeface="Corbel" charset="0"/>
              </a:rPr>
              <a:t>Third level</a:t>
            </a:r>
          </a:p>
          <a:p>
            <a:pPr lvl="3"/>
            <a:r>
              <a:rPr lang="en-US" dirty="0">
                <a:sym typeface="Corbel" charset="0"/>
              </a:rPr>
              <a:t>Fourth level</a:t>
            </a:r>
          </a:p>
          <a:p>
            <a:pPr lvl="4"/>
            <a:r>
              <a:rPr lang="en-US" dirty="0">
                <a:sym typeface="Corbel Italic" charset="0"/>
              </a:rPr>
              <a:t>Fifth level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0" y="9423400"/>
            <a:ext cx="16256000" cy="355600"/>
          </a:xfrm>
          <a:prstGeom prst="rect">
            <a:avLst/>
          </a:prstGeom>
          <a:solidFill>
            <a:srgbClr val="881122"/>
          </a:solidFill>
          <a:ln>
            <a:noFill/>
          </a:ln>
          <a:extLst/>
        </p:spPr>
        <p:txBody>
          <a:bodyPr lIns="0" tIns="0" rIns="0" bIns="0" anchor="ctr"/>
          <a:lstStyle/>
          <a:p>
            <a:pPr marL="406400" lvl="4">
              <a:lnSpc>
                <a:spcPct val="100000"/>
              </a:lnSpc>
              <a:spcBef>
                <a:spcPct val="0"/>
              </a:spcBef>
              <a:tabLst>
                <a:tab pos="5200650" algn="ctr"/>
                <a:tab pos="8382000" algn="l"/>
                <a:tab pos="9398000" algn="l"/>
                <a:tab pos="15240000" algn="r"/>
                <a:tab pos="15930563" algn="r"/>
              </a:tabLst>
            </a:pPr>
            <a:r>
              <a:rPr lang="en-US" sz="1800" dirty="0" smtClean="0">
                <a:solidFill>
                  <a:srgbClr val="FFFFCC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EPSC 2012</a:t>
            </a:r>
            <a:r>
              <a:rPr lang="en-US" sz="1800" dirty="0">
                <a:solidFill>
                  <a:srgbClr val="FFFFCC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	</a:t>
            </a:r>
            <a:r>
              <a:rPr lang="en-US" sz="1800" dirty="0" smtClean="0">
                <a:solidFill>
                  <a:srgbClr val="FFFFCC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27 </a:t>
            </a:r>
            <a:r>
              <a:rPr lang="en-US" sz="1800" dirty="0">
                <a:solidFill>
                  <a:srgbClr val="FFFFCC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September 2012	Slide	of </a:t>
            </a:r>
            <a:r>
              <a:rPr lang="en-US" sz="1800" dirty="0" smtClean="0">
                <a:solidFill>
                  <a:srgbClr val="FFFFCC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10</a:t>
            </a:r>
            <a:r>
              <a:rPr lang="en-US" sz="1800" baseline="0" dirty="0">
                <a:solidFill>
                  <a:srgbClr val="FFFFCC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 </a:t>
            </a:r>
            <a:r>
              <a:rPr lang="en-US" sz="1800" baseline="0" dirty="0" smtClean="0">
                <a:solidFill>
                  <a:srgbClr val="FFFFCC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                                        </a:t>
            </a:r>
            <a:r>
              <a:rPr lang="en-US" sz="1800" dirty="0" smtClean="0">
                <a:solidFill>
                  <a:srgbClr val="FFFFCC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© </a:t>
            </a:r>
            <a:r>
              <a:rPr lang="en-US" sz="1800" dirty="0">
                <a:solidFill>
                  <a:srgbClr val="FFFFCC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Imperial College London</a:t>
            </a:r>
          </a:p>
        </p:txBody>
      </p:sp>
      <p:sp>
        <p:nvSpPr>
          <p:cNvPr id="2054" name="Text Box 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991600" y="9423400"/>
            <a:ext cx="30956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800">
                <a:solidFill>
                  <a:srgbClr val="FFFFCC"/>
                </a:solidFill>
                <a:latin typeface="+mn-lt"/>
                <a:ea typeface="ＭＳ Ｐゴシック" charset="0"/>
                <a:cs typeface="Corbel" charset="0"/>
                <a:sym typeface="Corbel" charset="0"/>
              </a:defRPr>
            </a:lvl1pPr>
            <a:lvl2pPr>
              <a:spcBef>
                <a:spcPct val="0"/>
              </a:spcBef>
              <a:defRPr sz="1200">
                <a:solidFill>
                  <a:schemeClr val="tx1"/>
                </a:solidFill>
                <a:latin typeface="Minion Pro" charset="0"/>
                <a:ea typeface="ＭＳ Ｐゴシック" charset="0"/>
              </a:defRPr>
            </a:lvl2pPr>
            <a:lvl3pPr>
              <a:spcBef>
                <a:spcPct val="0"/>
              </a:spcBef>
              <a:defRPr sz="1200">
                <a:solidFill>
                  <a:schemeClr val="tx1"/>
                </a:solidFill>
                <a:latin typeface="Minion Pro" charset="0"/>
                <a:ea typeface="ＭＳ Ｐゴシック" charset="0"/>
              </a:defRPr>
            </a:lvl3pPr>
            <a:lvl4pPr>
              <a:spcBef>
                <a:spcPct val="0"/>
              </a:spcBef>
              <a:defRPr sz="1200">
                <a:solidFill>
                  <a:schemeClr val="tx1"/>
                </a:solidFill>
                <a:latin typeface="Minion Pro" charset="0"/>
                <a:ea typeface="ＭＳ Ｐゴシック" charset="0"/>
              </a:defRPr>
            </a:lvl4pPr>
            <a:lvl5pPr>
              <a:spcBef>
                <a:spcPct val="0"/>
              </a:spcBef>
              <a:defRPr sz="1200">
                <a:solidFill>
                  <a:schemeClr val="tx1"/>
                </a:solidFill>
                <a:latin typeface="Minion Pro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nion Pro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nion Pro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nion Pro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nion Pro" charset="0"/>
                <a:ea typeface="ＭＳ Ｐゴシック" charset="0"/>
              </a:defRPr>
            </a:lvl9pPr>
          </a:lstStyle>
          <a:p>
            <a:fld id="{542D615D-E015-2747-B9FF-B3672874C62D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" name="Picture 1" descr="CreativeCommons_Attribution_License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792" y="9413304"/>
            <a:ext cx="1028571" cy="36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marL="69850" indent="-69850" algn="l" rtl="0" fontAlgn="base">
        <a:lnSpc>
          <a:spcPts val="6300"/>
        </a:lnSpc>
        <a:spcBef>
          <a:spcPct val="0"/>
        </a:spcBef>
        <a:spcAft>
          <a:spcPct val="0"/>
        </a:spcAft>
        <a:defRPr sz="4800" i="1">
          <a:gradFill flip="none" rotWithShape="1">
            <a:gsLst>
              <a:gs pos="25000">
                <a:srgbClr val="DD2233"/>
              </a:gs>
              <a:gs pos="100000">
                <a:srgbClr val="FFCC22"/>
              </a:gs>
            </a:gsLst>
            <a:lin ang="0" scaled="1"/>
            <a:tileRect/>
          </a:gradFill>
          <a:effectLst/>
          <a:latin typeface="Cambria"/>
          <a:ea typeface="+mj-ea"/>
          <a:cs typeface="Cambria"/>
          <a:sym typeface="Cambria Italic" charset="0"/>
        </a:defRPr>
      </a:lvl1pPr>
      <a:lvl2pPr marL="69850" indent="-69850" algn="l" rtl="0" fontAlgn="base">
        <a:lnSpc>
          <a:spcPts val="6300"/>
        </a:lnSpc>
        <a:spcBef>
          <a:spcPct val="0"/>
        </a:spcBef>
        <a:spcAft>
          <a:spcPct val="0"/>
        </a:spcAft>
        <a:defRPr sz="4800">
          <a:solidFill>
            <a:srgbClr val="881122"/>
          </a:solidFill>
          <a:effectLst>
            <a:outerShdw blurRad="38100" dist="38100" dir="2700000" algn="tl">
              <a:srgbClr val="000000"/>
            </a:outerShdw>
          </a:effectLst>
          <a:latin typeface="Cambria Italic" charset="0"/>
          <a:ea typeface="ヒラギノ明朝 ProN W3" charset="0"/>
          <a:cs typeface="ヒラギノ明朝 ProN W3" charset="0"/>
          <a:sym typeface="Cambria Italic" charset="0"/>
        </a:defRPr>
      </a:lvl2pPr>
      <a:lvl3pPr marL="69850" indent="-69850" algn="l" rtl="0" fontAlgn="base">
        <a:lnSpc>
          <a:spcPts val="6300"/>
        </a:lnSpc>
        <a:spcBef>
          <a:spcPct val="0"/>
        </a:spcBef>
        <a:spcAft>
          <a:spcPct val="0"/>
        </a:spcAft>
        <a:defRPr sz="4800">
          <a:solidFill>
            <a:srgbClr val="881122"/>
          </a:solidFill>
          <a:effectLst>
            <a:outerShdw blurRad="38100" dist="38100" dir="2700000" algn="tl">
              <a:srgbClr val="000000"/>
            </a:outerShdw>
          </a:effectLst>
          <a:latin typeface="Cambria Italic" charset="0"/>
          <a:ea typeface="ヒラギノ明朝 ProN W3" charset="0"/>
          <a:cs typeface="ヒラギノ明朝 ProN W3" charset="0"/>
          <a:sym typeface="Cambria Italic" charset="0"/>
        </a:defRPr>
      </a:lvl3pPr>
      <a:lvl4pPr marL="69850" indent="-69850" algn="l" rtl="0" fontAlgn="base">
        <a:lnSpc>
          <a:spcPts val="6300"/>
        </a:lnSpc>
        <a:spcBef>
          <a:spcPct val="0"/>
        </a:spcBef>
        <a:spcAft>
          <a:spcPct val="0"/>
        </a:spcAft>
        <a:defRPr sz="4800">
          <a:solidFill>
            <a:srgbClr val="881122"/>
          </a:solidFill>
          <a:effectLst>
            <a:outerShdw blurRad="38100" dist="38100" dir="2700000" algn="tl">
              <a:srgbClr val="000000"/>
            </a:outerShdw>
          </a:effectLst>
          <a:latin typeface="Cambria Italic" charset="0"/>
          <a:ea typeface="ヒラギノ明朝 ProN W3" charset="0"/>
          <a:cs typeface="ヒラギノ明朝 ProN W3" charset="0"/>
          <a:sym typeface="Cambria Italic" charset="0"/>
        </a:defRPr>
      </a:lvl4pPr>
      <a:lvl5pPr marL="69850" indent="-69850" algn="l" rtl="0" fontAlgn="base">
        <a:lnSpc>
          <a:spcPts val="6300"/>
        </a:lnSpc>
        <a:spcBef>
          <a:spcPct val="0"/>
        </a:spcBef>
        <a:spcAft>
          <a:spcPct val="0"/>
        </a:spcAft>
        <a:defRPr sz="4800">
          <a:solidFill>
            <a:srgbClr val="881122"/>
          </a:solidFill>
          <a:effectLst>
            <a:outerShdw blurRad="38100" dist="38100" dir="2700000" algn="tl">
              <a:srgbClr val="000000"/>
            </a:outerShdw>
          </a:effectLst>
          <a:latin typeface="Cambria Italic" charset="0"/>
          <a:ea typeface="ヒラギノ明朝 ProN W3" charset="0"/>
          <a:cs typeface="ヒラギノ明朝 ProN W3" charset="0"/>
          <a:sym typeface="Cambria Italic" charset="0"/>
        </a:defRPr>
      </a:lvl5pPr>
      <a:lvl6pPr marL="527050" indent="-69850" algn="l" rtl="0" fontAlgn="base">
        <a:lnSpc>
          <a:spcPts val="6300"/>
        </a:lnSpc>
        <a:spcBef>
          <a:spcPct val="0"/>
        </a:spcBef>
        <a:spcAft>
          <a:spcPct val="0"/>
        </a:spcAft>
        <a:defRPr sz="4800">
          <a:solidFill>
            <a:srgbClr val="881122"/>
          </a:solidFill>
          <a:effectLst>
            <a:outerShdw blurRad="38100" dist="38100" dir="2700000" algn="tl">
              <a:srgbClr val="000000"/>
            </a:outerShdw>
          </a:effectLst>
          <a:latin typeface="Cambria Italic" charset="0"/>
          <a:ea typeface="ヒラギノ明朝 ProN W3" charset="0"/>
          <a:cs typeface="ヒラギノ明朝 ProN W3" charset="0"/>
          <a:sym typeface="Cambria Italic" charset="0"/>
        </a:defRPr>
      </a:lvl6pPr>
      <a:lvl7pPr marL="984250" indent="-69850" algn="l" rtl="0" fontAlgn="base">
        <a:lnSpc>
          <a:spcPts val="6300"/>
        </a:lnSpc>
        <a:spcBef>
          <a:spcPct val="0"/>
        </a:spcBef>
        <a:spcAft>
          <a:spcPct val="0"/>
        </a:spcAft>
        <a:defRPr sz="4800">
          <a:solidFill>
            <a:srgbClr val="881122"/>
          </a:solidFill>
          <a:effectLst>
            <a:outerShdw blurRad="38100" dist="38100" dir="2700000" algn="tl">
              <a:srgbClr val="000000"/>
            </a:outerShdw>
          </a:effectLst>
          <a:latin typeface="Cambria Italic" charset="0"/>
          <a:ea typeface="ヒラギノ明朝 ProN W3" charset="0"/>
          <a:cs typeface="ヒラギノ明朝 ProN W3" charset="0"/>
          <a:sym typeface="Cambria Italic" charset="0"/>
        </a:defRPr>
      </a:lvl7pPr>
      <a:lvl8pPr marL="1441450" indent="-69850" algn="l" rtl="0" fontAlgn="base">
        <a:lnSpc>
          <a:spcPts val="6300"/>
        </a:lnSpc>
        <a:spcBef>
          <a:spcPct val="0"/>
        </a:spcBef>
        <a:spcAft>
          <a:spcPct val="0"/>
        </a:spcAft>
        <a:defRPr sz="4800">
          <a:solidFill>
            <a:srgbClr val="881122"/>
          </a:solidFill>
          <a:effectLst>
            <a:outerShdw blurRad="38100" dist="38100" dir="2700000" algn="tl">
              <a:srgbClr val="000000"/>
            </a:outerShdw>
          </a:effectLst>
          <a:latin typeface="Cambria Italic" charset="0"/>
          <a:ea typeface="ヒラギノ明朝 ProN W3" charset="0"/>
          <a:cs typeface="ヒラギノ明朝 ProN W3" charset="0"/>
          <a:sym typeface="Cambria Italic" charset="0"/>
        </a:defRPr>
      </a:lvl8pPr>
      <a:lvl9pPr marL="1898650" indent="-69850" algn="l" rtl="0" fontAlgn="base">
        <a:lnSpc>
          <a:spcPts val="6300"/>
        </a:lnSpc>
        <a:spcBef>
          <a:spcPct val="0"/>
        </a:spcBef>
        <a:spcAft>
          <a:spcPct val="0"/>
        </a:spcAft>
        <a:defRPr sz="4800">
          <a:solidFill>
            <a:srgbClr val="881122"/>
          </a:solidFill>
          <a:effectLst>
            <a:outerShdw blurRad="38100" dist="38100" dir="2700000" algn="tl">
              <a:srgbClr val="000000"/>
            </a:outerShdw>
          </a:effectLst>
          <a:latin typeface="Cambria Italic" charset="0"/>
          <a:ea typeface="ヒラギノ明朝 ProN W3" charset="0"/>
          <a:cs typeface="ヒラギノ明朝 ProN W3" charset="0"/>
          <a:sym typeface="Cambria Italic" charset="0"/>
        </a:defRPr>
      </a:lvl9pPr>
    </p:titleStyle>
    <p:bodyStyle>
      <a:lvl1pPr marL="50800" algn="l" rtl="0" fontAlgn="base">
        <a:lnSpc>
          <a:spcPts val="4500"/>
        </a:lnSpc>
        <a:spcBef>
          <a:spcPts val="900"/>
        </a:spcBef>
        <a:spcAft>
          <a:spcPct val="0"/>
        </a:spcAft>
        <a:defRPr sz="3600">
          <a:solidFill>
            <a:srgbClr val="111177"/>
          </a:solidFill>
          <a:latin typeface="Corbel"/>
          <a:ea typeface="+mn-ea"/>
          <a:cs typeface="Corbel"/>
          <a:sym typeface="Corbel" charset="0"/>
        </a:defRPr>
      </a:lvl1pPr>
      <a:lvl2pPr marL="436563" algn="l" rtl="0" fontAlgn="base">
        <a:lnSpc>
          <a:spcPts val="4400"/>
        </a:lnSpc>
        <a:spcBef>
          <a:spcPts val="1000"/>
        </a:spcBef>
        <a:spcAft>
          <a:spcPct val="0"/>
        </a:spcAft>
        <a:defRPr sz="3200">
          <a:solidFill>
            <a:srgbClr val="111177"/>
          </a:solidFill>
          <a:latin typeface="Corbel"/>
          <a:ea typeface="+mn-ea"/>
          <a:cs typeface="Corbel"/>
          <a:sym typeface="Corbel" charset="0"/>
        </a:defRPr>
      </a:lvl2pPr>
      <a:lvl3pPr algn="l" rtl="0" fontAlgn="base">
        <a:lnSpc>
          <a:spcPts val="2900"/>
        </a:lnSpc>
        <a:spcBef>
          <a:spcPts val="200"/>
        </a:spcBef>
        <a:spcAft>
          <a:spcPct val="0"/>
        </a:spcAft>
        <a:defRPr sz="2400">
          <a:solidFill>
            <a:srgbClr val="111177"/>
          </a:solidFill>
          <a:latin typeface="Corbel"/>
          <a:ea typeface="+mn-ea"/>
          <a:cs typeface="Corbel"/>
          <a:sym typeface="Corbel" charset="0"/>
        </a:defRPr>
      </a:lvl3pPr>
      <a:lvl4pPr algn="l" rtl="0" fontAlgn="base">
        <a:lnSpc>
          <a:spcPts val="2400"/>
        </a:lnSpc>
        <a:spcBef>
          <a:spcPts val="300"/>
        </a:spcBef>
        <a:spcAft>
          <a:spcPct val="0"/>
        </a:spcAft>
        <a:defRPr sz="2400">
          <a:solidFill>
            <a:srgbClr val="111177"/>
          </a:solidFill>
          <a:latin typeface="Corbel"/>
          <a:ea typeface="+mn-ea"/>
          <a:cs typeface="Corbel"/>
          <a:sym typeface="Corbel" charset="0"/>
        </a:defRPr>
      </a:lvl4pPr>
      <a:lvl5pPr algn="r" rtl="0" fontAlgn="base">
        <a:lnSpc>
          <a:spcPts val="2400"/>
        </a:lnSpc>
        <a:spcBef>
          <a:spcPct val="0"/>
        </a:spcBef>
        <a:spcAft>
          <a:spcPct val="0"/>
        </a:spcAft>
        <a:defRPr sz="2400">
          <a:solidFill>
            <a:srgbClr val="111177"/>
          </a:solidFill>
          <a:latin typeface="Corbel"/>
          <a:ea typeface="+mn-ea"/>
          <a:cs typeface="Corbel"/>
          <a:sym typeface="Corbel Italic" charset="0"/>
        </a:defRPr>
      </a:lvl5pPr>
      <a:lvl6pPr marL="457200" algn="r" rtl="0" fontAlgn="base">
        <a:lnSpc>
          <a:spcPts val="2400"/>
        </a:lnSpc>
        <a:spcBef>
          <a:spcPct val="0"/>
        </a:spcBef>
        <a:spcAft>
          <a:spcPct val="0"/>
        </a:spcAft>
        <a:defRPr sz="2400">
          <a:solidFill>
            <a:srgbClr val="111177"/>
          </a:solidFill>
          <a:latin typeface="Corbel Italic" charset="0"/>
          <a:ea typeface="+mn-ea"/>
          <a:cs typeface="+mn-cs"/>
          <a:sym typeface="Corbel Italic" charset="0"/>
        </a:defRPr>
      </a:lvl6pPr>
      <a:lvl7pPr marL="914400" algn="r" rtl="0" fontAlgn="base">
        <a:lnSpc>
          <a:spcPts val="2400"/>
        </a:lnSpc>
        <a:spcBef>
          <a:spcPct val="0"/>
        </a:spcBef>
        <a:spcAft>
          <a:spcPct val="0"/>
        </a:spcAft>
        <a:defRPr sz="2400">
          <a:solidFill>
            <a:srgbClr val="111177"/>
          </a:solidFill>
          <a:latin typeface="Corbel Italic" charset="0"/>
          <a:ea typeface="+mn-ea"/>
          <a:cs typeface="+mn-cs"/>
          <a:sym typeface="Corbel Italic" charset="0"/>
        </a:defRPr>
      </a:lvl7pPr>
      <a:lvl8pPr marL="1371600" algn="r" rtl="0" fontAlgn="base">
        <a:lnSpc>
          <a:spcPts val="2400"/>
        </a:lnSpc>
        <a:spcBef>
          <a:spcPct val="0"/>
        </a:spcBef>
        <a:spcAft>
          <a:spcPct val="0"/>
        </a:spcAft>
        <a:defRPr sz="2400">
          <a:solidFill>
            <a:srgbClr val="111177"/>
          </a:solidFill>
          <a:latin typeface="Corbel Italic" charset="0"/>
          <a:ea typeface="+mn-ea"/>
          <a:cs typeface="+mn-cs"/>
          <a:sym typeface="Corbel Italic" charset="0"/>
        </a:defRPr>
      </a:lvl8pPr>
      <a:lvl9pPr marL="1828800" algn="r" rtl="0" fontAlgn="base">
        <a:lnSpc>
          <a:spcPts val="2400"/>
        </a:lnSpc>
        <a:spcBef>
          <a:spcPct val="0"/>
        </a:spcBef>
        <a:spcAft>
          <a:spcPct val="0"/>
        </a:spcAft>
        <a:defRPr sz="2400">
          <a:solidFill>
            <a:srgbClr val="111177"/>
          </a:solidFill>
          <a:latin typeface="Corbel Italic" charset="0"/>
          <a:ea typeface="+mn-ea"/>
          <a:cs typeface="+mn-cs"/>
          <a:sym typeface="Corbel Italic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4" Type="http://schemas.openxmlformats.org/officeDocument/2006/relationships/video" Target="../media/media3.wmv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1905000"/>
            <a:ext cx="1463040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89999"/>
                  </a:srgbClr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/>
          </p:cNvSpPr>
          <p:nvPr/>
        </p:nvSpPr>
        <p:spPr bwMode="auto">
          <a:xfrm>
            <a:off x="1435100" y="2489200"/>
            <a:ext cx="142875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152400" tIns="152400" rIns="152400" bIns="152400">
            <a:scene3d>
              <a:camera prst="orthographicFront"/>
              <a:lightRig rig="soft" dir="t">
                <a:rot lat="0" lon="0" rev="2700000"/>
              </a:lightRig>
            </a:scene3d>
            <a:sp3d extrusionH="38100" contourW="12700" prstMaterial="matte">
              <a:bevelT w="38100" h="38100"/>
              <a:extrusionClr>
                <a:srgbClr val="551111"/>
              </a:extrusionClr>
              <a:contourClr>
                <a:srgbClr val="551111"/>
              </a:contourClr>
            </a:sp3d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10800" i="1" dirty="0" err="1">
                <a:gradFill flip="none" rotWithShape="1">
                  <a:gsLst>
                    <a:gs pos="24000">
                      <a:srgbClr val="881122"/>
                    </a:gs>
                    <a:gs pos="100000">
                      <a:srgbClr val="FFCC22"/>
                    </a:gs>
                  </a:gsLst>
                  <a:lin ang="0" scaled="1"/>
                  <a:tileRect/>
                </a:gradFill>
                <a:effectLst/>
                <a:latin typeface="Cambria"/>
                <a:ea typeface="ＭＳ Ｐゴシック" charset="0"/>
                <a:cs typeface="Cambria"/>
                <a:sym typeface="Cambria Italic" charset="0"/>
              </a:rPr>
              <a:t>EnVision</a:t>
            </a:r>
            <a:endParaRPr lang="en-US" sz="10800" i="1" dirty="0">
              <a:gradFill flip="none" rotWithShape="1">
                <a:gsLst>
                  <a:gs pos="24000">
                    <a:srgbClr val="881122"/>
                  </a:gs>
                  <a:gs pos="100000">
                    <a:srgbClr val="FFCC22"/>
                  </a:gs>
                </a:gsLst>
                <a:lin ang="0" scaled="1"/>
                <a:tileRect/>
              </a:gradFill>
              <a:effectLst/>
              <a:latin typeface="Cambria"/>
              <a:ea typeface="ＭＳ Ｐゴシック" charset="0"/>
              <a:cs typeface="Cambria"/>
              <a:sym typeface="Cambria Italic" charset="0"/>
            </a:endParaRPr>
          </a:p>
        </p:txBody>
      </p:sp>
      <p:sp>
        <p:nvSpPr>
          <p:cNvPr id="3075" name="Rectangle 3"/>
          <p:cNvSpPr>
            <a:spLocks/>
          </p:cNvSpPr>
          <p:nvPr/>
        </p:nvSpPr>
        <p:spPr bwMode="auto">
          <a:xfrm>
            <a:off x="1384300" y="6350000"/>
            <a:ext cx="135001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0487" bIns="0"/>
          <a:lstStyle/>
          <a:p>
            <a:pPr marL="30163">
              <a:lnSpc>
                <a:spcPct val="110000"/>
              </a:lnSpc>
              <a:spcBef>
                <a:spcPts val="1200"/>
              </a:spcBef>
            </a:pPr>
            <a:r>
              <a:rPr lang="en-US" sz="4800">
                <a:solidFill>
                  <a:srgbClr val="AF202F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Taking the Pulse of our Twin Planet</a:t>
            </a:r>
          </a:p>
        </p:txBody>
      </p:sp>
    </p:spTree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A5786-6674-6344-9CCB-AE5E715647F1}" type="slidenum">
              <a:rPr lang="en-US"/>
              <a:pPr/>
              <a:t>10</a:t>
            </a:fld>
            <a:endParaRPr lang="en-US"/>
          </a:p>
        </p:txBody>
      </p:sp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60974"/>
          <a:lstStyle/>
          <a:p>
            <a:pPr marL="0" indent="0"/>
            <a:r>
              <a:rPr lang="en-US"/>
              <a:t>Opportunities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7192"/>
          <a:lstStyle/>
          <a:p>
            <a:endParaRPr lang="en-US" dirty="0">
              <a:solidFill>
                <a:srgbClr val="AF202F"/>
              </a:solidFill>
              <a:latin typeface="Gabriola" charset="0"/>
              <a:sym typeface="Gabriola" charset="0"/>
            </a:endParaRPr>
          </a:p>
          <a:p>
            <a:pPr marL="893763" lvl="1" indent="-457200">
              <a:lnSpc>
                <a:spcPts val="4500"/>
              </a:lnSpc>
              <a:buSzPct val="77000"/>
              <a:buFontTx/>
              <a:buBlip>
                <a:blip r:embed="rId2"/>
              </a:buBlip>
            </a:pPr>
            <a:r>
              <a:rPr lang="en-GB" sz="3600" dirty="0"/>
              <a:t>Europe is a global leader in radar remote sensing but </a:t>
            </a:r>
            <a:r>
              <a:rPr lang="en-GB" sz="3600" dirty="0" err="1"/>
              <a:t>InSAR</a:t>
            </a:r>
            <a:r>
              <a:rPr lang="en-GB" sz="3600" dirty="0"/>
              <a:t> has never been attempted around another </a:t>
            </a:r>
            <a:r>
              <a:rPr lang="en-GB" sz="3600" dirty="0" smtClean="0"/>
              <a:t>planet.</a:t>
            </a:r>
            <a:endParaRPr lang="en-GB" sz="3600" dirty="0"/>
          </a:p>
          <a:p>
            <a:pPr marL="893763" lvl="1" indent="-457200">
              <a:lnSpc>
                <a:spcPts val="4500"/>
              </a:lnSpc>
              <a:buSzPct val="77000"/>
              <a:buFontTx/>
              <a:buBlip>
                <a:blip r:embed="rId2"/>
              </a:buBlip>
            </a:pPr>
            <a:r>
              <a:rPr lang="en-GB" sz="3600" dirty="0" err="1"/>
              <a:t>EnVision</a:t>
            </a:r>
            <a:r>
              <a:rPr lang="en-GB" sz="3600" dirty="0"/>
              <a:t> will demonstrate Europe’s leading scientific, technological and logistical </a:t>
            </a:r>
            <a:r>
              <a:rPr lang="en-GB" sz="3600" dirty="0" smtClean="0"/>
              <a:t>capabilities.</a:t>
            </a:r>
            <a:endParaRPr lang="en-GB" sz="3600" dirty="0"/>
          </a:p>
          <a:p>
            <a:pPr marL="893763" lvl="1" indent="-457200">
              <a:lnSpc>
                <a:spcPts val="4500"/>
              </a:lnSpc>
              <a:buSzPct val="77000"/>
              <a:buFontTx/>
              <a:buBlip>
                <a:blip r:embed="rId2"/>
              </a:buBlip>
            </a:pPr>
            <a:r>
              <a:rPr lang="en-GB" sz="3600" dirty="0" err="1"/>
              <a:t>EnVision</a:t>
            </a:r>
            <a:r>
              <a:rPr lang="en-GB" sz="3600" dirty="0"/>
              <a:t> is intended to be a comprehensive, holistic mission dedicated to understanding our nearest ‘</a:t>
            </a:r>
            <a:r>
              <a:rPr lang="en-GB" sz="3600" dirty="0" err="1"/>
              <a:t>exo</a:t>
            </a:r>
            <a:r>
              <a:rPr lang="en-GB" sz="3600" dirty="0"/>
              <a:t>-Earth’.</a:t>
            </a:r>
          </a:p>
          <a:p>
            <a:pPr marL="893763" lvl="1" indent="-457200">
              <a:lnSpc>
                <a:spcPts val="4500"/>
              </a:lnSpc>
              <a:buSzPct val="77000"/>
              <a:buFontTx/>
              <a:buBlip>
                <a:blip r:embed="rId2"/>
              </a:buBlip>
            </a:pPr>
            <a:r>
              <a:rPr lang="en-GB" sz="3600" dirty="0"/>
              <a:t>A new proposal is planned in response to the next call, expected in </a:t>
            </a:r>
            <a:r>
              <a:rPr lang="en-GB" sz="3600" dirty="0" smtClean="0"/>
              <a:t>2014.</a:t>
            </a:r>
            <a:endParaRPr lang="en-US" sz="3600" dirty="0"/>
          </a:p>
          <a:p>
            <a:pPr marL="893763" lvl="1" indent="-457200">
              <a:lnSpc>
                <a:spcPts val="4500"/>
              </a:lnSpc>
              <a:spcBef>
                <a:spcPts val="900"/>
              </a:spcBef>
              <a:buSzPct val="77000"/>
              <a:buFontTx/>
              <a:buBlip>
                <a:blip r:embed="rId2"/>
              </a:buBlip>
            </a:pPr>
            <a:endParaRPr lang="en-US" sz="3600" dirty="0"/>
          </a:p>
          <a:p>
            <a:r>
              <a:rPr lang="en-US" i="1" dirty="0">
                <a:solidFill>
                  <a:srgbClr val="881122"/>
                </a:solidFill>
                <a:latin typeface="Cambria"/>
                <a:cs typeface="Cambria"/>
                <a:sym typeface="Corbel Italic" charset="0"/>
              </a:rPr>
              <a:t>Now</a:t>
            </a:r>
            <a:r>
              <a:rPr lang="en-US" dirty="0"/>
              <a:t> is the </a:t>
            </a:r>
            <a:r>
              <a:rPr lang="en-US" dirty="0" smtClean="0"/>
              <a:t>time </a:t>
            </a:r>
            <a:r>
              <a:rPr lang="en-US" dirty="0"/>
              <a:t>to put forward </a:t>
            </a:r>
            <a:r>
              <a:rPr lang="en-US" dirty="0" smtClean="0"/>
              <a:t>suggestions</a:t>
            </a:r>
            <a:r>
              <a:rPr lang="en-US" dirty="0"/>
              <a:t>, </a:t>
            </a:r>
            <a:r>
              <a:rPr lang="en-US" dirty="0" smtClean="0"/>
              <a:t>wish-lists and instruments:</a:t>
            </a:r>
            <a:endParaRPr lang="en-US" dirty="0"/>
          </a:p>
          <a:p>
            <a:pPr algn="ctr">
              <a:spcBef>
                <a:spcPts val="2100"/>
              </a:spcBef>
            </a:pPr>
            <a:r>
              <a:rPr lang="en-GB" sz="4000" i="1" dirty="0">
                <a:solidFill>
                  <a:srgbClr val="881122"/>
                </a:solidFill>
                <a:latin typeface="Cambria"/>
                <a:cs typeface="Cambria"/>
                <a:sym typeface="Cambria Italic" charset="0"/>
              </a:rPr>
              <a:t>Get involved and make this mission a European success story</a:t>
            </a:r>
            <a:endParaRPr lang="en-US" sz="4000" i="1" dirty="0">
              <a:solidFill>
                <a:srgbClr val="881122"/>
              </a:solidFill>
              <a:latin typeface="Cambria"/>
              <a:ea typeface="ヒラギノ明朝 ProN W3" charset="0"/>
              <a:cs typeface="Cambria"/>
              <a:sym typeface="Cambria Italic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0088" y="1924472"/>
            <a:ext cx="6895362" cy="68953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AC28E-AAF9-4B46-8EB1-31BEF3350422}" type="slidenum">
              <a:rPr lang="en-US"/>
              <a:pPr/>
              <a:t>2</a:t>
            </a:fld>
            <a:endParaRPr lang="en-US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60974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/>
            <a:r>
              <a:rPr lang="en-US" dirty="0">
                <a:gradFill flip="none" rotWithShape="1">
                  <a:gsLst>
                    <a:gs pos="25000">
                      <a:srgbClr val="881122"/>
                    </a:gs>
                    <a:gs pos="100000">
                      <a:srgbClr val="FFCC22"/>
                    </a:gs>
                  </a:gsLst>
                  <a:lin ang="0" scaled="1"/>
                  <a:tileRect/>
                </a:gradFill>
                <a:effectLst/>
              </a:rPr>
              <a:t>The History of </a:t>
            </a:r>
            <a:r>
              <a:rPr lang="en-US" dirty="0" err="1">
                <a:gradFill flip="none" rotWithShape="1">
                  <a:gsLst>
                    <a:gs pos="25000">
                      <a:srgbClr val="881122"/>
                    </a:gs>
                    <a:gs pos="100000">
                      <a:srgbClr val="FFCC22"/>
                    </a:gs>
                  </a:gsLst>
                  <a:lin ang="0" scaled="1"/>
                  <a:tileRect/>
                </a:gradFill>
                <a:effectLst/>
              </a:rPr>
              <a:t>EnVision</a:t>
            </a:r>
            <a:endParaRPr lang="en-US" dirty="0">
              <a:gradFill flip="none" rotWithShape="1">
                <a:gsLst>
                  <a:gs pos="25000">
                    <a:srgbClr val="881122"/>
                  </a:gs>
                  <a:gs pos="100000">
                    <a:srgbClr val="FFCC22"/>
                  </a:gs>
                </a:gsLst>
                <a:lin ang="0" scaled="1"/>
                <a:tileRect/>
              </a:gradFill>
              <a:effectLst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7192"/>
          <a:lstStyle/>
          <a:p>
            <a:r>
              <a:rPr lang="en-US" sz="3800" i="1" dirty="0" err="1">
                <a:solidFill>
                  <a:srgbClr val="881122"/>
                </a:solidFill>
                <a:latin typeface="Cambria"/>
                <a:cs typeface="Cambria"/>
                <a:sym typeface="Cambria Italic" charset="0"/>
              </a:rPr>
              <a:t>EnVision</a:t>
            </a:r>
            <a:r>
              <a:rPr lang="en-US" dirty="0"/>
              <a:t> </a:t>
            </a:r>
            <a:r>
              <a:rPr lang="en-US" dirty="0">
                <a:latin typeface="Corbel"/>
                <a:cs typeface="Corbel"/>
              </a:rPr>
              <a:t>is the </a:t>
            </a:r>
            <a:r>
              <a:rPr lang="en-US" i="1" dirty="0">
                <a:solidFill>
                  <a:srgbClr val="881122"/>
                </a:solidFill>
                <a:latin typeface="Corbel"/>
                <a:cs typeface="Corbel"/>
                <a:sym typeface="Corbel Italic" charset="0"/>
              </a:rPr>
              <a:t>E</a:t>
            </a:r>
            <a:r>
              <a:rPr lang="en-US" dirty="0">
                <a:latin typeface="Corbel"/>
                <a:cs typeface="Corbel"/>
              </a:rPr>
              <a:t>uropea</a:t>
            </a:r>
            <a:r>
              <a:rPr lang="en-US" i="1" dirty="0">
                <a:solidFill>
                  <a:srgbClr val="881122"/>
                </a:solidFill>
                <a:latin typeface="Corbel"/>
                <a:cs typeface="Corbel"/>
                <a:sym typeface="Corbel Italic" charset="0"/>
              </a:rPr>
              <a:t>n</a:t>
            </a:r>
            <a:r>
              <a:rPr lang="en-US" dirty="0">
                <a:solidFill>
                  <a:srgbClr val="881122"/>
                </a:solidFill>
                <a:latin typeface="Corbel"/>
                <a:cs typeface="Corbel"/>
                <a:sym typeface="Corbel Italic" charset="0"/>
              </a:rPr>
              <a:t> </a:t>
            </a:r>
            <a:r>
              <a:rPr lang="en-US" i="1" dirty="0">
                <a:solidFill>
                  <a:srgbClr val="881122"/>
                </a:solidFill>
                <a:latin typeface="Corbel"/>
                <a:cs typeface="Corbel"/>
                <a:sym typeface="Corbel Italic" charset="0"/>
              </a:rPr>
              <a:t>V</a:t>
            </a:r>
            <a:r>
              <a:rPr lang="en-US" dirty="0">
                <a:latin typeface="Corbel"/>
                <a:cs typeface="Corbel"/>
              </a:rPr>
              <a:t>enus </a:t>
            </a:r>
            <a:r>
              <a:rPr lang="en-US" i="1" dirty="0" err="1">
                <a:solidFill>
                  <a:srgbClr val="881122"/>
                </a:solidFill>
                <a:latin typeface="Corbel"/>
                <a:cs typeface="Corbel"/>
                <a:sym typeface="Corbel Italic" charset="0"/>
              </a:rPr>
              <a:t>I</a:t>
            </a:r>
            <a:r>
              <a:rPr lang="en-US" dirty="0" err="1">
                <a:latin typeface="Corbel"/>
                <a:cs typeface="Corbel"/>
              </a:rPr>
              <a:t>n</a:t>
            </a:r>
            <a:r>
              <a:rPr lang="en-US" i="1" dirty="0" err="1">
                <a:solidFill>
                  <a:srgbClr val="881122"/>
                </a:solidFill>
                <a:latin typeface="Corbel"/>
                <a:cs typeface="Corbel"/>
                <a:sym typeface="Corbel Italic" charset="0"/>
              </a:rPr>
              <a:t>S</a:t>
            </a:r>
            <a:r>
              <a:rPr lang="en-US" dirty="0" err="1">
                <a:latin typeface="Corbel"/>
                <a:cs typeface="Corbel"/>
              </a:rPr>
              <a:t>AR</a:t>
            </a:r>
            <a:r>
              <a:rPr lang="en-US" dirty="0">
                <a:latin typeface="Corbel"/>
                <a:cs typeface="Corbel"/>
              </a:rPr>
              <a:t> </a:t>
            </a:r>
            <a:r>
              <a:rPr lang="en-US" dirty="0" smtClean="0">
                <a:latin typeface="Corbel"/>
                <a:cs typeface="Corbel"/>
              </a:rPr>
              <a:t>Miss</a:t>
            </a:r>
            <a:r>
              <a:rPr lang="en-US" i="1" dirty="0" smtClean="0">
                <a:solidFill>
                  <a:srgbClr val="881122"/>
                </a:solidFill>
                <a:latin typeface="Corbel"/>
                <a:cs typeface="Corbel"/>
                <a:sym typeface="Corbel Italic" charset="0"/>
              </a:rPr>
              <a:t>ion</a:t>
            </a:r>
            <a:endParaRPr lang="en-US" dirty="0">
              <a:solidFill>
                <a:srgbClr val="AF202F"/>
              </a:solidFill>
            </a:endParaRPr>
          </a:p>
          <a:p>
            <a:pPr marL="893763" lvl="1" indent="-457200">
              <a:lnSpc>
                <a:spcPts val="4500"/>
              </a:lnSpc>
              <a:buSzPct val="77000"/>
              <a:buFontTx/>
              <a:buBlip>
                <a:blip r:embed="rId3"/>
              </a:buBlip>
            </a:pPr>
            <a:r>
              <a:rPr lang="en-GB" sz="2800" dirty="0" smtClean="0"/>
              <a:t>Proposed in </a:t>
            </a:r>
            <a:r>
              <a:rPr lang="en-GB" sz="2800" dirty="0"/>
              <a:t>response to the </a:t>
            </a:r>
            <a:r>
              <a:rPr lang="en-GB" sz="2800" dirty="0" smtClean="0"/>
              <a:t>2010</a:t>
            </a:r>
            <a:br>
              <a:rPr lang="en-GB" sz="2800" dirty="0" smtClean="0"/>
            </a:br>
            <a:r>
              <a:rPr lang="en-GB" sz="2800" dirty="0" smtClean="0"/>
              <a:t>ESA </a:t>
            </a:r>
            <a:r>
              <a:rPr lang="en-GB" sz="2800" dirty="0"/>
              <a:t>Medium </a:t>
            </a:r>
            <a:r>
              <a:rPr lang="en-GB" sz="2800" dirty="0" smtClean="0"/>
              <a:t>Class mission call.</a:t>
            </a:r>
            <a:endParaRPr lang="en-GB" sz="2800" dirty="0"/>
          </a:p>
          <a:p>
            <a:pPr marL="893763" lvl="1" indent="-457200">
              <a:lnSpc>
                <a:spcPts val="4500"/>
              </a:lnSpc>
              <a:buSzPct val="77000"/>
              <a:buFontTx/>
              <a:buBlip>
                <a:blip r:embed="rId3"/>
              </a:buBlip>
            </a:pPr>
            <a:r>
              <a:rPr lang="en-GB" sz="2800" dirty="0"/>
              <a:t>Originally planned to launch in 2021 or </a:t>
            </a:r>
            <a:r>
              <a:rPr lang="en-GB" sz="2800" dirty="0" smtClean="0"/>
              <a:t>2023.</a:t>
            </a:r>
            <a:endParaRPr lang="en-GB" sz="2800" dirty="0"/>
          </a:p>
          <a:p>
            <a:pPr marL="893763" lvl="1" indent="-457200">
              <a:lnSpc>
                <a:spcPts val="4500"/>
              </a:lnSpc>
              <a:buSzPct val="77000"/>
              <a:buFontTx/>
              <a:buBlip>
                <a:blip r:embed="rId3"/>
              </a:buBlip>
            </a:pPr>
            <a:r>
              <a:rPr lang="en-GB" sz="2800" dirty="0"/>
              <a:t>Designed to operate for 5 years, and </a:t>
            </a:r>
            <a:r>
              <a:rPr lang="en-GB" sz="2800" dirty="0" smtClean="0"/>
              <a:t>possibly</a:t>
            </a:r>
            <a:br>
              <a:rPr lang="en-GB" sz="2800" dirty="0" smtClean="0"/>
            </a:br>
            <a:r>
              <a:rPr lang="en-GB" sz="2800" dirty="0" smtClean="0"/>
              <a:t>up to </a:t>
            </a:r>
            <a:r>
              <a:rPr lang="en-GB" sz="2800" dirty="0"/>
              <a:t>10 </a:t>
            </a:r>
            <a:r>
              <a:rPr lang="en-GB" sz="2800" dirty="0" smtClean="0"/>
              <a:t>years.</a:t>
            </a:r>
            <a:endParaRPr lang="en-GB" sz="2800" dirty="0"/>
          </a:p>
          <a:p>
            <a:pPr marL="893763" lvl="1" indent="-457200">
              <a:lnSpc>
                <a:spcPts val="4500"/>
              </a:lnSpc>
              <a:buSzPct val="77000"/>
              <a:buFontTx/>
              <a:buBlip>
                <a:blip r:embed="rId3"/>
              </a:buBlip>
            </a:pPr>
            <a:r>
              <a:rPr lang="en-GB" sz="2800" dirty="0"/>
              <a:t>A fully European mission but </a:t>
            </a:r>
            <a:r>
              <a:rPr lang="en-GB" sz="2800" dirty="0" smtClean="0"/>
              <a:t>open to</a:t>
            </a:r>
            <a:br>
              <a:rPr lang="en-GB" sz="2800" dirty="0" smtClean="0"/>
            </a:br>
            <a:r>
              <a:rPr lang="en-GB" sz="2800" dirty="0" smtClean="0"/>
              <a:t>collaboration.</a:t>
            </a:r>
            <a:endParaRPr lang="en-GB" sz="2800" dirty="0"/>
          </a:p>
          <a:p>
            <a:pPr marL="893763" lvl="1" indent="-457200">
              <a:lnSpc>
                <a:spcPts val="4500"/>
              </a:lnSpc>
              <a:buSzPct val="77000"/>
              <a:buFontTx/>
              <a:buBlip>
                <a:blip r:embed="rId3"/>
              </a:buBlip>
            </a:pPr>
            <a:r>
              <a:rPr lang="en-GB" sz="2800" dirty="0"/>
              <a:t>Based primarily on Sentinel-1 </a:t>
            </a:r>
            <a:r>
              <a:rPr lang="en-GB" sz="2800" dirty="0" smtClean="0"/>
              <a:t>technology.</a:t>
            </a:r>
            <a:endParaRPr lang="en-GB" sz="2800" dirty="0"/>
          </a:p>
          <a:p>
            <a:pPr marL="893763" lvl="1" indent="-457200">
              <a:lnSpc>
                <a:spcPts val="4500"/>
              </a:lnSpc>
              <a:buSzPct val="77000"/>
              <a:buFontTx/>
              <a:buBlip>
                <a:blip r:embed="rId3"/>
              </a:buBlip>
            </a:pPr>
            <a:r>
              <a:rPr lang="en-GB" sz="2800" dirty="0"/>
              <a:t>Showcases </a:t>
            </a:r>
            <a:r>
              <a:rPr lang="en-GB" sz="2800" i="1" dirty="0">
                <a:solidFill>
                  <a:srgbClr val="881122"/>
                </a:solidFill>
              </a:rPr>
              <a:t>ESA’s capability</a:t>
            </a:r>
            <a:r>
              <a:rPr lang="en-GB" sz="2800" dirty="0"/>
              <a:t> </a:t>
            </a:r>
            <a:r>
              <a:rPr lang="en-GB" sz="2800" dirty="0" smtClean="0"/>
              <a:t>in</a:t>
            </a:r>
            <a:br>
              <a:rPr lang="en-GB" sz="2800" dirty="0" smtClean="0"/>
            </a:br>
            <a:r>
              <a:rPr lang="en-GB" sz="2800" dirty="0" smtClean="0"/>
              <a:t>Earth </a:t>
            </a:r>
            <a:r>
              <a:rPr lang="en-GB" sz="2800" dirty="0"/>
              <a:t>Observation.</a:t>
            </a:r>
            <a:endParaRPr lang="en-US" sz="2800" dirty="0"/>
          </a:p>
        </p:txBody>
      </p:sp>
    </p:spTree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9DACF-753A-3245-A092-CEA6A4C3A224}" type="slidenum">
              <a:rPr lang="en-US"/>
              <a:pPr/>
              <a:t>3</a:t>
            </a:fld>
            <a:endParaRPr lang="en-US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60974"/>
          <a:lstStyle/>
          <a:p>
            <a:pPr marL="0" indent="0"/>
            <a:r>
              <a:rPr lang="en-US" dirty="0"/>
              <a:t>Why Return to Venus?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8500" y="1143000"/>
            <a:ext cx="14859000" cy="7839448"/>
          </a:xfrm>
          <a:ln/>
        </p:spPr>
        <p:txBody>
          <a:bodyPr rIns="137192"/>
          <a:lstStyle/>
          <a:p>
            <a:endParaRPr lang="en-US" sz="2800" dirty="0">
              <a:solidFill>
                <a:srgbClr val="AF202F"/>
              </a:solidFill>
            </a:endParaRPr>
          </a:p>
          <a:p>
            <a:pPr marL="893763" lvl="1" indent="-457200">
              <a:lnSpc>
                <a:spcPts val="4500"/>
              </a:lnSpc>
              <a:spcBef>
                <a:spcPts val="900"/>
              </a:spcBef>
              <a:buSzPct val="77000"/>
              <a:buFontTx/>
              <a:buBlip>
                <a:blip r:embed="rId2"/>
              </a:buBlip>
            </a:pPr>
            <a:r>
              <a:rPr lang="en-US" sz="2800" dirty="0" smtClean="0"/>
              <a:t>On launch, </a:t>
            </a:r>
            <a:r>
              <a:rPr lang="en-US" sz="2800" dirty="0" err="1" smtClean="0"/>
              <a:t>EnVision</a:t>
            </a:r>
            <a:r>
              <a:rPr lang="en-US" sz="2800" dirty="0" smtClean="0"/>
              <a:t> will be the first radar to return to Venus in the 30 years since Magellan, and will be as transformative as Mars Express was to Viking.</a:t>
            </a:r>
            <a:endParaRPr lang="en-US" sz="2800" dirty="0"/>
          </a:p>
          <a:p>
            <a:pPr marL="893763" lvl="1" indent="-457200">
              <a:lnSpc>
                <a:spcPts val="4500"/>
              </a:lnSpc>
              <a:spcBef>
                <a:spcPts val="900"/>
              </a:spcBef>
              <a:buSzPct val="77000"/>
              <a:buFontTx/>
              <a:buBlip>
                <a:blip r:embed="rId2"/>
              </a:buBlip>
            </a:pPr>
            <a:r>
              <a:rPr lang="en-GB" sz="2800" dirty="0" smtClean="0"/>
              <a:t>In the search for life (</a:t>
            </a:r>
            <a:r>
              <a:rPr lang="en-GB" sz="2800" i="1" dirty="0" err="1" smtClean="0">
                <a:solidFill>
                  <a:srgbClr val="881122"/>
                </a:solidFill>
              </a:rPr>
              <a:t>exo</a:t>
            </a:r>
            <a:r>
              <a:rPr lang="en-GB" sz="2800" i="1" dirty="0" smtClean="0">
                <a:solidFill>
                  <a:srgbClr val="881122"/>
                </a:solidFill>
              </a:rPr>
              <a:t>-Earth’s</a:t>
            </a:r>
            <a:r>
              <a:rPr lang="en-GB" sz="2800" dirty="0" smtClean="0"/>
              <a:t>), Mars has had unprecedented attention but new missions to the red planet now bring only an incremental change in understanding.</a:t>
            </a:r>
          </a:p>
          <a:p>
            <a:pPr marL="893763" lvl="1" indent="-457200">
              <a:lnSpc>
                <a:spcPts val="4500"/>
              </a:lnSpc>
              <a:spcBef>
                <a:spcPts val="900"/>
              </a:spcBef>
              <a:buSzPct val="77000"/>
              <a:buFontTx/>
              <a:buBlip>
                <a:blip r:embed="rId2"/>
              </a:buBlip>
            </a:pPr>
            <a:r>
              <a:rPr lang="en-GB" sz="2800" dirty="0" err="1" smtClean="0"/>
              <a:t>EnVision</a:t>
            </a:r>
            <a:r>
              <a:rPr lang="en-GB" sz="2800" dirty="0" smtClean="0"/>
              <a:t> offers </a:t>
            </a:r>
            <a:r>
              <a:rPr lang="en-GB" sz="2800" i="1" dirty="0" smtClean="0">
                <a:solidFill>
                  <a:srgbClr val="881122"/>
                </a:solidFill>
              </a:rPr>
              <a:t>paradigm-changing</a:t>
            </a:r>
            <a:r>
              <a:rPr lang="en-GB" sz="2800" dirty="0" smtClean="0"/>
              <a:t> new data</a:t>
            </a:r>
            <a:r>
              <a:rPr lang="en-US" sz="2800" dirty="0"/>
              <a:t> </a:t>
            </a:r>
            <a:r>
              <a:rPr lang="en-US" sz="2800" dirty="0" smtClean="0"/>
              <a:t>using</a:t>
            </a:r>
            <a:br>
              <a:rPr lang="en-US" sz="2800" dirty="0" smtClean="0"/>
            </a:br>
            <a:r>
              <a:rPr lang="en-US" sz="2800" dirty="0" smtClean="0"/>
              <a:t>technological </a:t>
            </a:r>
            <a:r>
              <a:rPr lang="en-US" sz="2800" dirty="0"/>
              <a:t>advances in Earth </a:t>
            </a:r>
            <a:r>
              <a:rPr lang="en-US" sz="2800" dirty="0" smtClean="0"/>
              <a:t>Observation applied</a:t>
            </a:r>
            <a:br>
              <a:rPr lang="en-US" sz="2800" dirty="0" smtClean="0"/>
            </a:br>
            <a:r>
              <a:rPr lang="en-US" sz="2800" dirty="0" smtClean="0"/>
              <a:t>cost effectively to Venus.</a:t>
            </a:r>
          </a:p>
          <a:p>
            <a:pPr marL="893763" lvl="1" indent="-457200">
              <a:lnSpc>
                <a:spcPts val="4500"/>
              </a:lnSpc>
              <a:spcBef>
                <a:spcPts val="900"/>
              </a:spcBef>
              <a:buSzPct val="77000"/>
              <a:buFontTx/>
              <a:buBlip>
                <a:blip r:embed="rId2"/>
              </a:buBlip>
            </a:pPr>
            <a:r>
              <a:rPr lang="en-US" sz="2800" dirty="0" smtClean="0"/>
              <a:t>It will help reveal whether newly discovered</a:t>
            </a:r>
            <a:br>
              <a:rPr lang="en-US" sz="2800" dirty="0" smtClean="0"/>
            </a:br>
            <a:r>
              <a:rPr lang="en-US" sz="2800" dirty="0" err="1" smtClean="0"/>
              <a:t>exo</a:t>
            </a:r>
            <a:r>
              <a:rPr lang="en-US" sz="2800" dirty="0" smtClean="0"/>
              <a:t>-Earth’s are more</a:t>
            </a:r>
            <a:r>
              <a:rPr lang="en-US" sz="2800" dirty="0"/>
              <a:t> </a:t>
            </a:r>
            <a:r>
              <a:rPr lang="en-US" sz="2800" dirty="0" smtClean="0"/>
              <a:t>similar to Venus than Earth.</a:t>
            </a:r>
            <a:endParaRPr lang="en-US" sz="2800" dirty="0"/>
          </a:p>
          <a:p>
            <a:pPr marL="893763" lvl="1" indent="-457200">
              <a:lnSpc>
                <a:spcPts val="4500"/>
              </a:lnSpc>
              <a:spcBef>
                <a:spcPts val="900"/>
              </a:spcBef>
              <a:buSzPct val="77000"/>
              <a:buFontTx/>
              <a:buBlip>
                <a:blip r:embed="rId2"/>
              </a:buBlip>
            </a:pPr>
            <a:r>
              <a:rPr lang="en-US" sz="2800" dirty="0" err="1" smtClean="0"/>
              <a:t>EnVision</a:t>
            </a:r>
            <a:r>
              <a:rPr lang="en-US" sz="2800" dirty="0" smtClean="0"/>
              <a:t> will answer many of the remaining</a:t>
            </a:r>
            <a:r>
              <a:rPr lang="en-US" sz="2800" dirty="0" smtClean="0">
                <a:solidFill>
                  <a:srgbClr val="AF202F"/>
                </a:solidFill>
              </a:rPr>
              <a:t> </a:t>
            </a:r>
            <a:r>
              <a:rPr lang="en-US" sz="2800" i="1" dirty="0" smtClean="0">
                <a:solidFill>
                  <a:srgbClr val="881111"/>
                </a:solidFill>
                <a:sym typeface="Corbel Italic" charset="0"/>
              </a:rPr>
              <a:t>unknowns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about our nearest and strangest twin.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39" t="2922" r="6092" b="2922"/>
          <a:stretch/>
        </p:blipFill>
        <p:spPr bwMode="auto">
          <a:xfrm>
            <a:off x="9942337" y="4588768"/>
            <a:ext cx="5706969" cy="4393680"/>
          </a:xfrm>
          <a:prstGeom prst="rect">
            <a:avLst/>
          </a:prstGeom>
          <a:noFill/>
          <a:ln w="19050">
            <a:solidFill>
              <a:srgbClr val="88112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42337" y="8668516"/>
            <a:ext cx="840295" cy="299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+mn-lt"/>
              </a:rPr>
              <a:t>NASA/JPL</a:t>
            </a:r>
            <a:endParaRPr lang="en-GB" sz="1200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psf\Host\Imperial\Planetary Research\VE26771 EnVision\T03 Reporting\T3.8 EPSC 23-28 September 2012\Rifts Subcrustal Ridges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216" y="1996480"/>
            <a:ext cx="138642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7862-5A0B-6446-BAFF-B459CC13E2B9}" type="slidenum">
              <a:rPr lang="en-US"/>
              <a:pPr/>
              <a:t>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919826"/>
            <a:ext cx="4968000" cy="4968000"/>
            <a:chOff x="10789633" y="1276400"/>
            <a:chExt cx="4968000" cy="4968000"/>
          </a:xfrm>
        </p:grpSpPr>
        <p:pic>
          <p:nvPicPr>
            <p:cNvPr id="15" name="Picture 2" descr="\\psf\Host\Imperial\Planetary Research\VE26771 EnVision\T03 Reporting\T3.8 EPSC 23-28 September 2012\VEx Polar Vortex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9633" y="1276400"/>
              <a:ext cx="4968000" cy="4968000"/>
            </a:xfrm>
            <a:prstGeom prst="rect">
              <a:avLst/>
            </a:prstGeom>
            <a:noFill/>
            <a:ln w="12700">
              <a:solidFill>
                <a:srgbClr val="88112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0789633" y="1276400"/>
              <a:ext cx="3137462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+mn-lt"/>
                </a:rPr>
                <a:t>Venus South Polar Vortex, Venus Express (ESA)</a:t>
              </a:r>
              <a:endParaRPr lang="en-GB" sz="1200" dirty="0">
                <a:latin typeface="+mn-lt"/>
              </a:endParaRPr>
            </a:p>
          </p:txBody>
        </p:sp>
      </p:grp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60974"/>
          <a:lstStyle/>
          <a:p>
            <a:pPr marL="0" indent="0"/>
            <a:r>
              <a:rPr lang="en-US" dirty="0" smtClean="0"/>
              <a:t>The Mystery Lady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541000" y="4855600"/>
            <a:ext cx="5715000" cy="4572000"/>
            <a:chOff x="10541000" y="4855600"/>
            <a:chExt cx="5715000" cy="4572000"/>
          </a:xfrm>
        </p:grpSpPr>
        <p:pic>
          <p:nvPicPr>
            <p:cNvPr id="1026" name="Picture 2" descr="\\psf\Host\Imperial\Planetary Research\VE26771 EnVision\T03 Reporting\T3.7 RAS Meeting 9 December 2011\Theia Impact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1000" y="4855600"/>
              <a:ext cx="5715000" cy="4572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0610987" y="9041842"/>
              <a:ext cx="5722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+mn-lt"/>
                </a:rPr>
                <a:t>NASA</a:t>
              </a:r>
              <a:endParaRPr lang="en-US" sz="1200" dirty="0">
                <a:latin typeface="+mn-lt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psf\Host\Imperial\Planetary Research\VE26771 EnVision\T03 Reporting\T3.8 EPSC 23-28 September 2012\OF.SFS.03N087.3d.8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7" y="942797"/>
            <a:ext cx="16256000" cy="586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psf\Host\Imperial\Planetary Research\ICS-11669 Subcrustal Plates\T06 Publication\T6.1 Icarus Revision\Revised Submission\Figures\Figure 15 110501 Vir Ava Chasma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36" y="1474258"/>
            <a:ext cx="5543419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67862-5A0B-6446-BAFF-B459CC13E2B9}" type="slidenum">
              <a:rPr lang="en-US"/>
              <a:pPr/>
              <a:t>5</a:t>
            </a:fld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60974"/>
          <a:lstStyle/>
          <a:p>
            <a:pPr marL="0" indent="0"/>
            <a:r>
              <a:rPr lang="en-US" dirty="0" smtClean="0"/>
              <a:t>How Active is Venus?</a:t>
            </a:r>
            <a:endParaRPr lang="en-US" dirty="0"/>
          </a:p>
        </p:txBody>
      </p:sp>
      <p:pic>
        <p:nvPicPr>
          <p:cNvPr id="1029" name="Picture 5" descr="\\psf\Host\Imperial\Planetary Research\VE26771 EnVision\T03 Reporting\T3.8 EPSC 23-28 September 2012\SFS19N067dem.012.fft.4m.unli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7" y="4859894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281204" y="5598190"/>
            <a:ext cx="9964446" cy="3821852"/>
            <a:chOff x="6281204" y="5598190"/>
            <a:chExt cx="9964446" cy="3821852"/>
          </a:xfrm>
        </p:grpSpPr>
        <p:pic>
          <p:nvPicPr>
            <p:cNvPr id="2050" name="Picture 2" descr="\\psf\Host\Imperial\Planetary Research\VE26771 EnVision\T03 Reporting\T3.7 RAS Meeting 9 December 2011\Venera 1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1204" y="5598190"/>
              <a:ext cx="4969565" cy="3810000"/>
            </a:xfrm>
            <a:prstGeom prst="rect">
              <a:avLst/>
            </a:prstGeom>
            <a:noFill/>
            <a:ln>
              <a:solidFill>
                <a:srgbClr val="88112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0464222" y="9106110"/>
              <a:ext cx="800027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err="1" smtClean="0">
                  <a:latin typeface="+mn-lt"/>
                </a:rPr>
                <a:t>Venera</a:t>
              </a:r>
              <a:r>
                <a:rPr lang="en-GB" sz="1200" dirty="0" smtClean="0">
                  <a:latin typeface="+mn-lt"/>
                </a:rPr>
                <a:t> 13</a:t>
              </a:r>
              <a:endParaRPr lang="en-GB" sz="1200" dirty="0">
                <a:latin typeface="+mn-lt"/>
              </a:endParaRPr>
            </a:p>
          </p:txBody>
        </p:sp>
        <p:pic>
          <p:nvPicPr>
            <p:cNvPr id="3" name="Picture 2" descr="\\psf\Host\Imperial\Planetary Research\VE26771 EnVision\T03 Reporting\T3.7 RAS Meeting 9 December 2011\Venera 14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4249" y="5599390"/>
              <a:ext cx="4968000" cy="3808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5432222" y="9094258"/>
              <a:ext cx="813428" cy="299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err="1" smtClean="0">
                  <a:latin typeface="+mn-lt"/>
                </a:rPr>
                <a:t>Venera</a:t>
              </a:r>
              <a:r>
                <a:rPr lang="en-GB" sz="1200" dirty="0" smtClean="0">
                  <a:latin typeface="+mn-lt"/>
                </a:rPr>
                <a:t> 14</a:t>
              </a:r>
              <a:endParaRPr lang="en-GB" sz="12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375602"/>
      </p:ext>
    </p:extLst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776" y="1132384"/>
            <a:ext cx="10290736" cy="8229600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3B5E-2BAA-6C4E-9905-CB545CE84652}" type="slidenum">
              <a:rPr lang="en-US"/>
              <a:pPr/>
              <a:t>6</a:t>
            </a:fld>
            <a:endParaRPr lang="en-US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60974"/>
          <a:lstStyle/>
          <a:p>
            <a:pPr marL="0" indent="0"/>
            <a:r>
              <a:rPr lang="en-US" dirty="0" smtClean="0"/>
              <a:t>Change Detection</a:t>
            </a:r>
            <a:endParaRPr lang="en-US" dirty="0"/>
          </a:p>
        </p:txBody>
      </p:sp>
      <p:sp>
        <p:nvSpPr>
          <p:cNvPr id="10244" name="Rectangle 4"/>
          <p:cNvSpPr>
            <a:spLocks/>
          </p:cNvSpPr>
          <p:nvPr/>
        </p:nvSpPr>
        <p:spPr bwMode="auto">
          <a:xfrm>
            <a:off x="423144" y="1132384"/>
            <a:ext cx="10700000" cy="780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8596" bIns="0"/>
          <a:lstStyle/>
          <a:p>
            <a:pPr marL="50800">
              <a:lnSpc>
                <a:spcPts val="3600"/>
              </a:lnSpc>
              <a:spcBef>
                <a:spcPct val="0"/>
              </a:spcBef>
            </a:pPr>
            <a:r>
              <a:rPr lang="en-GB" sz="2800" dirty="0" err="1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EnVision’s</a:t>
            </a:r>
            <a:r>
              <a:rPr lang="en-GB" sz="28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 primary aim </a:t>
            </a:r>
            <a:r>
              <a:rPr lang="en-GB" sz="2800" dirty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is to determine </a:t>
            </a:r>
            <a:r>
              <a:rPr lang="en-GB" sz="2800" i="1" dirty="0" smtClean="0">
                <a:solidFill>
                  <a:srgbClr val="881122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rates </a:t>
            </a:r>
            <a:r>
              <a:rPr lang="en-GB" sz="2800" i="1" dirty="0">
                <a:solidFill>
                  <a:srgbClr val="881122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of </a:t>
            </a:r>
            <a:r>
              <a:rPr lang="en-GB" sz="2800" i="1" dirty="0" smtClean="0">
                <a:solidFill>
                  <a:srgbClr val="881122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change</a:t>
            </a:r>
            <a:r>
              <a:rPr lang="en-GB" sz="28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 and their causes; solar, atmospheric and geological.</a:t>
            </a:r>
          </a:p>
          <a:p>
            <a:pPr marL="50800">
              <a:lnSpc>
                <a:spcPts val="3600"/>
              </a:lnSpc>
              <a:spcBef>
                <a:spcPct val="0"/>
              </a:spcBef>
            </a:pPr>
            <a:endParaRPr lang="en-GB" dirty="0" smtClean="0">
              <a:solidFill>
                <a:srgbClr val="111177"/>
              </a:solidFill>
              <a:latin typeface="Corbel" charset="0"/>
              <a:ea typeface="ＭＳ Ｐゴシック" charset="0"/>
              <a:cs typeface="Corbel" charset="0"/>
              <a:sym typeface="Corbel" charset="0"/>
            </a:endParaRPr>
          </a:p>
          <a:p>
            <a:pPr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At its core is an </a:t>
            </a:r>
            <a:r>
              <a:rPr lang="en-GB" sz="2600" dirty="0" err="1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InSAR</a:t>
            </a:r>
            <a: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 system that will:</a:t>
            </a:r>
            <a:endParaRPr lang="en-US" sz="2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893763" lvl="1" indent="-457200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SzPct val="77000"/>
              <a:buBlip>
                <a:blip r:embed="rId4"/>
              </a:buBlip>
            </a:pPr>
            <a: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Obtain repeated 30-m resolution </a:t>
            </a:r>
            <a:r>
              <a:rPr lang="en-GB" sz="2600" dirty="0" err="1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InSAR</a:t>
            </a:r>
            <a: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/>
            </a:r>
            <a:b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</a:br>
            <a: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imaging;</a:t>
            </a:r>
          </a:p>
          <a:p>
            <a:pPr marL="893763" lvl="1" indent="-457200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SzPct val="77000"/>
              <a:buBlip>
                <a:blip r:embed="rId4"/>
              </a:buBlip>
            </a:pPr>
            <a: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Produce </a:t>
            </a:r>
            <a:r>
              <a:rPr lang="en-GB" sz="2600" dirty="0" err="1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interferometric</a:t>
            </a:r>
            <a: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 baseline DEMs</a:t>
            </a:r>
            <a:b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</a:br>
            <a: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with </a:t>
            </a:r>
            <a:r>
              <a:rPr lang="en-GB" sz="2600" dirty="0" err="1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millimetric</a:t>
            </a:r>
            <a: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 vertical accuracy;</a:t>
            </a:r>
          </a:p>
          <a:p>
            <a:pPr marL="893763" lvl="1" indent="-457200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SzPct val="77000"/>
              <a:buBlip>
                <a:blip r:embed="rId4"/>
              </a:buBlip>
            </a:pPr>
            <a: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Detect surface elevation changes</a:t>
            </a:r>
            <a:b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</a:br>
            <a: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of </a:t>
            </a:r>
            <a:r>
              <a:rPr lang="en-GB" sz="2600" i="1" dirty="0">
                <a:solidFill>
                  <a:srgbClr val="881122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a </a:t>
            </a:r>
            <a:r>
              <a:rPr lang="en-GB" sz="2600" i="1" dirty="0" smtClean="0">
                <a:solidFill>
                  <a:srgbClr val="881122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few mm</a:t>
            </a:r>
            <a: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 over </a:t>
            </a:r>
            <a:r>
              <a:rPr lang="en-GB" sz="2600" dirty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a 5 year </a:t>
            </a:r>
            <a: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period;</a:t>
            </a:r>
          </a:p>
          <a:p>
            <a:pPr marL="893763" lvl="1" indent="-457200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SzPct val="77000"/>
              <a:buBlip>
                <a:blip r:embed="rId4"/>
              </a:buBlip>
            </a:pPr>
            <a: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Estimate </a:t>
            </a:r>
            <a:r>
              <a:rPr lang="en-GB" sz="2600" dirty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rates of </a:t>
            </a:r>
            <a: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weathering</a:t>
            </a:r>
            <a:b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</a:br>
            <a: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and </a:t>
            </a:r>
            <a:r>
              <a:rPr lang="en-GB" sz="2600" dirty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surface alteration </a:t>
            </a:r>
            <a: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from </a:t>
            </a:r>
            <a:r>
              <a:rPr lang="en-GB" sz="2600" dirty="0" err="1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InSAR</a:t>
            </a:r>
            <a: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 </a:t>
            </a:r>
            <a:r>
              <a:rPr lang="en-GB" sz="2600" dirty="0" err="1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decoherence</a:t>
            </a:r>
            <a:r>
              <a:rPr lang="en-GB" sz="2600" dirty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 data</a:t>
            </a:r>
            <a:r>
              <a:rPr lang="en-GB" sz="26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.</a:t>
            </a:r>
            <a:endParaRPr lang="en-GB" sz="2600" dirty="0">
              <a:solidFill>
                <a:srgbClr val="111177"/>
              </a:solidFill>
              <a:latin typeface="Corbel" charset="0"/>
              <a:ea typeface="ＭＳ Ｐゴシック" charset="0"/>
              <a:cs typeface="Corbel" charset="0"/>
              <a:sym typeface="Corbel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3904" y="1101232"/>
            <a:ext cx="8229600" cy="8229600"/>
          </a:xfrm>
          <a:prstGeom prst="rect">
            <a:avLst/>
          </a:prstGeom>
          <a:noFill/>
          <a:ln w="9525">
            <a:solidFill>
              <a:srgbClr val="88112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263904" y="1619000"/>
            <a:ext cx="7577138" cy="7251700"/>
            <a:chOff x="7263904" y="1619000"/>
            <a:chExt cx="7577138" cy="7251700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3904" y="1619000"/>
              <a:ext cx="7577138" cy="725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0573163" y="8479903"/>
              <a:ext cx="713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+mn-lt"/>
                </a:rPr>
                <a:t>© USGS</a:t>
              </a:r>
              <a:endParaRPr lang="en-GB" sz="1200" dirty="0">
                <a:latin typeface="+mn-lt"/>
              </a:endParaRPr>
            </a:p>
          </p:txBody>
        </p:sp>
      </p:grp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E1267-E0D6-DE47-92D1-3BB162F4AE9C}" type="slidenum">
              <a:rPr lang="en-US"/>
              <a:pPr/>
              <a:t>7</a:t>
            </a:fld>
            <a:endParaRPr lang="en-US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60974"/>
          <a:lstStyle/>
          <a:p>
            <a:pPr marL="0" indent="0"/>
            <a:r>
              <a:rPr lang="en-US"/>
              <a:t>What Can InSAR Do?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8500" y="1143000"/>
            <a:ext cx="6421388" cy="2832100"/>
          </a:xfrm>
          <a:ln/>
        </p:spPr>
        <p:txBody>
          <a:bodyPr rIns="137192"/>
          <a:lstStyle/>
          <a:p>
            <a:pPr>
              <a:lnSpc>
                <a:spcPts val="4000"/>
              </a:lnSpc>
            </a:pPr>
            <a:r>
              <a:rPr lang="en-US" sz="2800" dirty="0"/>
              <a:t>The principal benefit of </a:t>
            </a:r>
            <a:r>
              <a:rPr lang="en-US" sz="2800" dirty="0" err="1"/>
              <a:t>InSAR</a:t>
            </a:r>
            <a:r>
              <a:rPr lang="en-US" sz="2800" dirty="0"/>
              <a:t> is that it can detect very small changes in the relative position of the ground over a wide area and over many years.</a:t>
            </a:r>
          </a:p>
        </p:txBody>
      </p:sp>
      <p:sp>
        <p:nvSpPr>
          <p:cNvPr id="9221" name="Rectangle 5"/>
          <p:cNvSpPr>
            <a:spLocks/>
          </p:cNvSpPr>
          <p:nvPr/>
        </p:nvSpPr>
        <p:spPr bwMode="auto">
          <a:xfrm>
            <a:off x="698500" y="3379179"/>
            <a:ext cx="627737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8596" bIns="0"/>
          <a:lstStyle/>
          <a:p>
            <a:pPr marL="50800">
              <a:lnSpc>
                <a:spcPts val="4000"/>
              </a:lnSpc>
              <a:spcBef>
                <a:spcPct val="0"/>
              </a:spcBef>
            </a:pPr>
            <a:r>
              <a:rPr lang="en-US" sz="28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The Yellowstone </a:t>
            </a:r>
            <a:r>
              <a:rPr lang="en-US" sz="2800" dirty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National </a:t>
            </a:r>
            <a:r>
              <a:rPr lang="en-US" sz="28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Park caldera is </a:t>
            </a:r>
            <a:r>
              <a:rPr lang="en-US" sz="2800" i="1" dirty="0" smtClean="0">
                <a:solidFill>
                  <a:srgbClr val="881111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clearly </a:t>
            </a:r>
            <a:r>
              <a:rPr lang="en-US" sz="2800" i="1" dirty="0">
                <a:solidFill>
                  <a:srgbClr val="881111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visible</a:t>
            </a:r>
            <a:r>
              <a:rPr lang="en-US" sz="2800" dirty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 </a:t>
            </a:r>
            <a:r>
              <a:rPr lang="en-US" sz="28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using </a:t>
            </a:r>
            <a:r>
              <a:rPr lang="en-US" sz="2800" dirty="0" err="1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InSAR</a:t>
            </a:r>
            <a:r>
              <a:rPr lang="en-US" sz="2800" dirty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 data as a rising dome.</a:t>
            </a:r>
          </a:p>
        </p:txBody>
      </p:sp>
      <p:sp>
        <p:nvSpPr>
          <p:cNvPr id="9223" name="Rectangle 7"/>
          <p:cNvSpPr>
            <a:spLocks/>
          </p:cNvSpPr>
          <p:nvPr/>
        </p:nvSpPr>
        <p:spPr bwMode="auto">
          <a:xfrm>
            <a:off x="698500" y="5043936"/>
            <a:ext cx="6277372" cy="168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8596" bIns="0"/>
          <a:lstStyle/>
          <a:p>
            <a:pPr marL="50800">
              <a:lnSpc>
                <a:spcPts val="4000"/>
              </a:lnSpc>
              <a:spcBef>
                <a:spcPct val="0"/>
              </a:spcBef>
            </a:pPr>
            <a:r>
              <a:rPr lang="en-US" sz="2800" dirty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The movie shows </a:t>
            </a:r>
            <a:r>
              <a:rPr lang="en-US" sz="28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periodic </a:t>
            </a:r>
            <a:r>
              <a:rPr lang="en-US" sz="2800" dirty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inflation and deflation of Mount Etna during its eruption cycles.</a:t>
            </a:r>
          </a:p>
        </p:txBody>
      </p:sp>
      <p:pic>
        <p:nvPicPr>
          <p:cNvPr id="2" name="Etna InSA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68160" y="3328000"/>
            <a:ext cx="5078400" cy="3808800"/>
          </a:xfrm>
          <a:prstGeom prst="rect">
            <a:avLst/>
          </a:prstGeom>
        </p:spPr>
      </p:pic>
      <p:sp>
        <p:nvSpPr>
          <p:cNvPr id="12" name="Rectangle 7"/>
          <p:cNvSpPr>
            <a:spLocks/>
          </p:cNvSpPr>
          <p:nvPr/>
        </p:nvSpPr>
        <p:spPr bwMode="auto">
          <a:xfrm>
            <a:off x="689721" y="6727872"/>
            <a:ext cx="6277372" cy="214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8596" bIns="0"/>
          <a:lstStyle/>
          <a:p>
            <a:pPr marL="50800">
              <a:lnSpc>
                <a:spcPts val="4000"/>
              </a:lnSpc>
              <a:spcBef>
                <a:spcPct val="0"/>
              </a:spcBef>
            </a:pPr>
            <a:r>
              <a:rPr lang="en-GB" sz="2800" dirty="0" err="1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InSAR</a:t>
            </a:r>
            <a:r>
              <a:rPr lang="en-GB" sz="28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 spots </a:t>
            </a:r>
            <a:r>
              <a:rPr lang="en-GB" sz="2800" i="1" dirty="0" smtClean="0">
                <a:solidFill>
                  <a:srgbClr val="881122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fault line deformation</a:t>
            </a:r>
            <a:r>
              <a:rPr lang="en-GB" sz="28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 </a:t>
            </a:r>
            <a:r>
              <a:rPr lang="en-GB" sz="2800" dirty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associated with the Bam </a:t>
            </a:r>
            <a:r>
              <a:rPr lang="en-GB" sz="28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earthquake, Iran, while wind-blown sand is detected as </a:t>
            </a:r>
            <a:r>
              <a:rPr lang="en-GB" sz="2800" i="1" dirty="0" err="1" smtClean="0">
                <a:solidFill>
                  <a:srgbClr val="881122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decoherent</a:t>
            </a:r>
            <a:r>
              <a:rPr lang="en-GB" sz="2800" dirty="0" smtClean="0">
                <a:solidFill>
                  <a:srgbClr val="881122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 </a:t>
            </a:r>
            <a:r>
              <a:rPr lang="en-GB" sz="28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features</a:t>
            </a:r>
            <a:r>
              <a:rPr lang="en-US" sz="2800" dirty="0" smtClean="0">
                <a:solidFill>
                  <a:srgbClr val="111177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.</a:t>
            </a:r>
            <a:endParaRPr lang="en-US" sz="2800" dirty="0">
              <a:solidFill>
                <a:srgbClr val="111177"/>
              </a:solidFill>
              <a:latin typeface="Corbel" charset="0"/>
              <a:ea typeface="ＭＳ Ｐゴシック" charset="0"/>
              <a:cs typeface="Corbel" charset="0"/>
              <a:sym typeface="Corbe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63904" y="9016900"/>
            <a:ext cx="393697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+mn-lt"/>
              </a:rPr>
              <a:t>Magellan SAR image of volcanic deposits in Aphrodite Terra</a:t>
            </a:r>
            <a:endParaRPr lang="en-GB" sz="12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15130" y="6737806"/>
            <a:ext cx="1677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+mn-lt"/>
              </a:rPr>
              <a:t>ESA/NASA/JPL-Caltech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951536" y="1564432"/>
            <a:ext cx="11887200" cy="6464300"/>
            <a:chOff x="3951536" y="1564432"/>
            <a:chExt cx="11887200" cy="64643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1536" y="1564432"/>
              <a:ext cx="11887200" cy="646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223161" y="5613465"/>
              <a:ext cx="15728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+mn-lt"/>
                </a:rPr>
                <a:t>© ESA / </a:t>
              </a:r>
              <a:r>
                <a:rPr lang="en-GB" sz="1200" dirty="0" err="1" smtClean="0">
                  <a:latin typeface="+mn-lt"/>
                </a:rPr>
                <a:t>Envisat</a:t>
              </a:r>
              <a:r>
                <a:rPr lang="en-GB" sz="1200" dirty="0" smtClean="0">
                  <a:latin typeface="+mn-lt"/>
                </a:rPr>
                <a:t> ASAR</a:t>
              </a:r>
              <a:endParaRPr lang="en-GB" sz="1200" dirty="0">
                <a:latin typeface="+mn-lt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221" grpId="0" autoUpdateAnimBg="0"/>
      <p:bldP spid="9223" grpId="0"/>
      <p:bldP spid="12" grpId="0" autoUpdateAnimBg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enus Express Cloud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1176" y="3329199"/>
            <a:ext cx="4572000" cy="3429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B659E-AFCC-AF49-B59E-CE0FB17BFB52}" type="slidenum">
              <a:rPr lang="en-US"/>
              <a:pPr/>
              <a:t>8</a:t>
            </a:fld>
            <a:endParaRPr lang="en-US"/>
          </a:p>
        </p:txBody>
      </p:sp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60974"/>
          <a:lstStyle/>
          <a:p>
            <a:pPr marL="0" indent="0"/>
            <a:r>
              <a:rPr lang="en-US" dirty="0" err="1"/>
              <a:t>EnVision</a:t>
            </a:r>
            <a:r>
              <a:rPr lang="en-US" dirty="0"/>
              <a:t> is </a:t>
            </a:r>
            <a:r>
              <a:rPr lang="en-US" dirty="0" smtClean="0"/>
              <a:t>an </a:t>
            </a:r>
            <a:r>
              <a:rPr lang="en-US" dirty="0"/>
              <a:t>holistic mission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859" y="4660776"/>
            <a:ext cx="9144000" cy="4572000"/>
          </a:xfrm>
          <a:prstGeom prst="rect">
            <a:avLst/>
          </a:prstGeom>
          <a:ln>
            <a:solidFill>
              <a:srgbClr val="881122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711176" y="1779195"/>
            <a:ext cx="45720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>
                <a:solidFill>
                  <a:srgbClr val="111177"/>
                </a:solidFill>
                <a:latin typeface="Corbel"/>
                <a:sym typeface="Corbel" charset="0"/>
              </a:rPr>
              <a:t>UV, IR and </a:t>
            </a:r>
            <a:r>
              <a:rPr lang="en-US" kern="0" dirty="0" err="1">
                <a:solidFill>
                  <a:srgbClr val="111177"/>
                </a:solidFill>
                <a:latin typeface="Corbel"/>
                <a:sym typeface="Corbel" charset="0"/>
              </a:rPr>
              <a:t>Lidar</a:t>
            </a:r>
            <a:r>
              <a:rPr lang="en-US" kern="0" dirty="0">
                <a:solidFill>
                  <a:srgbClr val="111177"/>
                </a:solidFill>
                <a:latin typeface="Corbel"/>
                <a:sym typeface="Corbel" charset="0"/>
              </a:rPr>
              <a:t> will resolve cloud topography, structure and wind speed, day and night</a:t>
            </a:r>
            <a:endParaRPr lang="en-GB" dirty="0">
              <a:solidFill>
                <a:srgbClr val="881122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7240" y="7702806"/>
            <a:ext cx="525658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>
                <a:solidFill>
                  <a:srgbClr val="111177"/>
                </a:solidFill>
                <a:latin typeface="Corbel"/>
                <a:sym typeface="Corbel" charset="0"/>
              </a:rPr>
              <a:t>SAR altimetry, imaging and tracking will provide geologically-meaningful gravity and geoid data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648280" y="1020875"/>
            <a:ext cx="5184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>
                <a:solidFill>
                  <a:srgbClr val="111177"/>
                </a:solidFill>
                <a:latin typeface="Corbel"/>
                <a:sym typeface="Corbel" charset="0"/>
              </a:rPr>
              <a:t>A double Langmuir probe, neutral ion spectrometer and a </a:t>
            </a:r>
            <a:r>
              <a:rPr lang="en-US" kern="0" dirty="0" err="1">
                <a:solidFill>
                  <a:srgbClr val="111177"/>
                </a:solidFill>
                <a:latin typeface="Corbel"/>
                <a:sym typeface="Corbel" charset="0"/>
              </a:rPr>
              <a:t>triaxial</a:t>
            </a:r>
            <a:r>
              <a:rPr lang="en-US" kern="0" dirty="0">
                <a:solidFill>
                  <a:srgbClr val="111177"/>
                </a:solidFill>
                <a:latin typeface="Corbel"/>
                <a:sym typeface="Corbel" charset="0"/>
              </a:rPr>
              <a:t> magnetometer, will continuously monitor the space environment from </a:t>
            </a:r>
            <a:r>
              <a:rPr lang="en-US" kern="0" dirty="0" err="1">
                <a:solidFill>
                  <a:srgbClr val="111177"/>
                </a:solidFill>
                <a:latin typeface="Corbel"/>
                <a:sym typeface="Corbel" charset="0"/>
              </a:rPr>
              <a:t>EnVision’s</a:t>
            </a:r>
            <a:r>
              <a:rPr lang="en-US" kern="0" dirty="0">
                <a:solidFill>
                  <a:srgbClr val="111177"/>
                </a:solidFill>
                <a:latin typeface="Corbel"/>
                <a:sym typeface="Corbel" charset="0"/>
              </a:rPr>
              <a:t> unique 300-km circular orbit</a:t>
            </a:r>
            <a:endParaRPr lang="en-GB" dirty="0"/>
          </a:p>
        </p:txBody>
      </p:sp>
      <p:pic>
        <p:nvPicPr>
          <p:cNvPr id="13" name="Solar Wind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70736" y="1103700"/>
            <a:ext cx="4572000" cy="3429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859" y="4660776"/>
            <a:ext cx="9144000" cy="4572000"/>
          </a:xfrm>
          <a:prstGeom prst="rect">
            <a:avLst/>
          </a:prstGeom>
          <a:ln>
            <a:solidFill>
              <a:srgbClr val="881122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847050" y="4235036"/>
            <a:ext cx="452368" cy="299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+mn-lt"/>
              </a:rPr>
              <a:t>ESA</a:t>
            </a:r>
            <a:endParaRPr lang="en-GB" sz="12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5044" y="6459015"/>
            <a:ext cx="452368" cy="299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+mn-lt"/>
              </a:rPr>
              <a:t>ESA</a:t>
            </a:r>
            <a:endParaRPr lang="en-GB" sz="12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4859" y="8933592"/>
            <a:ext cx="328968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+mn-lt"/>
              </a:rPr>
              <a:t>Synthesised illustration of improvement in </a:t>
            </a:r>
            <a:r>
              <a:rPr lang="en-GB" sz="1200" dirty="0" err="1" smtClean="0">
                <a:latin typeface="+mn-lt"/>
              </a:rPr>
              <a:t>goeid</a:t>
            </a:r>
            <a:r>
              <a:rPr lang="en-GB" sz="1200" dirty="0" smtClean="0">
                <a:latin typeface="+mn-lt"/>
              </a:rPr>
              <a:t> </a:t>
            </a:r>
            <a:endParaRPr lang="en-GB" sz="1200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5FE2D-92FC-AA46-8A24-E50325A2131E}" type="slidenum">
              <a:rPr lang="en-US"/>
              <a:pPr/>
              <a:t>9</a:t>
            </a:fld>
            <a:endParaRPr lang="en-US"/>
          </a:p>
        </p:txBody>
      </p:sp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60974"/>
          <a:lstStyle/>
          <a:p>
            <a:pPr marL="0" indent="0"/>
            <a:r>
              <a:rPr lang="en-US" dirty="0" smtClean="0"/>
              <a:t>ESA Review of the M3 Proposal</a:t>
            </a:r>
            <a:endParaRPr lang="en-US" dirty="0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05516" y="1143000"/>
            <a:ext cx="9155332" cy="2978624"/>
          </a:xfrm>
          <a:ln/>
        </p:spPr>
        <p:txBody>
          <a:bodyPr rIns="137192"/>
          <a:lstStyle/>
          <a:p>
            <a:pPr>
              <a:lnSpc>
                <a:spcPct val="110000"/>
              </a:lnSpc>
            </a:pPr>
            <a:r>
              <a:rPr lang="en-GB" sz="2800" dirty="0"/>
              <a:t>Technical issues raised include the use of </a:t>
            </a:r>
            <a:r>
              <a:rPr lang="en-GB" sz="2800" dirty="0" err="1"/>
              <a:t>aerobraking</a:t>
            </a:r>
            <a:r>
              <a:rPr lang="en-GB" sz="2800" dirty="0"/>
              <a:t> to circularise the orbit, cooling of the </a:t>
            </a:r>
            <a:r>
              <a:rPr lang="en-GB" sz="2800" dirty="0" err="1"/>
              <a:t>InSAR</a:t>
            </a:r>
            <a:r>
              <a:rPr lang="en-GB" sz="2800" dirty="0"/>
              <a:t> to permit global coverage, and the high data return </a:t>
            </a:r>
            <a:r>
              <a:rPr lang="en-GB" sz="2800" dirty="0" smtClean="0"/>
              <a:t>rates.</a:t>
            </a:r>
          </a:p>
          <a:p>
            <a:pPr>
              <a:lnSpc>
                <a:spcPct val="110000"/>
              </a:lnSpc>
            </a:pPr>
            <a:r>
              <a:rPr lang="en-GB" sz="2800" dirty="0" smtClean="0"/>
              <a:t>However, it raised </a:t>
            </a:r>
            <a:r>
              <a:rPr lang="en-GB" sz="2800" dirty="0"/>
              <a:t>a lot of interest in the </a:t>
            </a:r>
            <a:r>
              <a:rPr lang="en-GB" sz="2800" dirty="0" smtClean="0"/>
              <a:t>M3 science review and with </a:t>
            </a:r>
            <a:r>
              <a:rPr lang="en-GB" sz="2800" i="1" dirty="0">
                <a:solidFill>
                  <a:srgbClr val="881122"/>
                </a:solidFill>
              </a:rPr>
              <a:t>spare mass </a:t>
            </a:r>
            <a:r>
              <a:rPr lang="en-GB" sz="2800" dirty="0"/>
              <a:t>and</a:t>
            </a:r>
            <a:r>
              <a:rPr lang="en-GB" sz="2800" i="1" dirty="0">
                <a:solidFill>
                  <a:srgbClr val="881122"/>
                </a:solidFill>
              </a:rPr>
              <a:t> plentiful power</a:t>
            </a:r>
            <a:r>
              <a:rPr lang="en-GB" sz="2800" dirty="0" smtClean="0"/>
              <a:t>,</a:t>
            </a:r>
            <a:r>
              <a:rPr lang="en-GB" sz="2800" dirty="0"/>
              <a:t> </a:t>
            </a:r>
            <a:r>
              <a:rPr lang="en-GB" sz="2800" dirty="0" smtClean="0"/>
              <a:t>your suggestions and involvement are very welcome.</a:t>
            </a:r>
            <a:endParaRPr lang="en-US" sz="28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522" y="1186706"/>
            <a:ext cx="6191251" cy="2857500"/>
          </a:xfrm>
          <a:prstGeom prst="rect">
            <a:avLst/>
          </a:prstGeom>
          <a:noFill/>
          <a:ln w="12700" cap="flat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192" y="4203509"/>
            <a:ext cx="9556013" cy="4929689"/>
          </a:xfrm>
          <a:prstGeom prst="rect">
            <a:avLst/>
          </a:prstGeom>
        </p:spPr>
      </p:pic>
      <p:pic>
        <p:nvPicPr>
          <p:cNvPr id="1026" name="Picture 2" descr="\\psf\Host\Imperial\Planetary Research\VE26771 EnVision\T00 Management\T0.2 Proposal\InSAR Design\Swath Selection Diagra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521" y="4462817"/>
            <a:ext cx="5700679" cy="411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">
  <a:themeElements>
    <a:clrScheme name="">
      <a:dk1>
        <a:srgbClr val="FFFDEB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8C9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Slide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20000"/>
          </a:lnSpc>
          <a:spcBef>
            <a:spcPts val="18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DEB"/>
            </a:solidFill>
            <a:effectLst/>
            <a:latin typeface="Minion Pro" charset="0"/>
            <a:ea typeface="ヒラギノ角ゴ ProN W3" charset="0"/>
            <a:cs typeface="ヒラギノ角ゴ ProN W3" charset="0"/>
            <a:sym typeface="Minion Pr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20000"/>
          </a:lnSpc>
          <a:spcBef>
            <a:spcPts val="18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DEB"/>
            </a:solidFill>
            <a:effectLst/>
            <a:latin typeface="Minion Pro" charset="0"/>
            <a:ea typeface="ヒラギノ角ゴ ProN W3" charset="0"/>
            <a:cs typeface="ヒラギノ角ゴ ProN W3" charset="0"/>
            <a:sym typeface="Minion Pro" charset="0"/>
          </a:defRPr>
        </a:defPPr>
      </a:lstStyle>
    </a:lnDef>
  </a:objectDefaults>
  <a:extraClrSchemeLst>
    <a:extraClrScheme>
      <a:clrScheme name="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ain Slides">
  <a:themeElements>
    <a:clrScheme name="">
      <a:dk1>
        <a:srgbClr val="0B0B2D"/>
      </a:dk1>
      <a:lt1>
        <a:srgbClr val="F4F4D2"/>
      </a:lt1>
      <a:dk2>
        <a:srgbClr val="000000"/>
      </a:dk2>
      <a:lt2>
        <a:srgbClr val="808080"/>
      </a:lt2>
      <a:accent1>
        <a:srgbClr val="881122"/>
      </a:accent1>
      <a:accent2>
        <a:srgbClr val="333399"/>
      </a:accent2>
      <a:accent3>
        <a:srgbClr val="F8F8E5"/>
      </a:accent3>
      <a:accent4>
        <a:srgbClr val="080825"/>
      </a:accent4>
      <a:accent5>
        <a:srgbClr val="C3AAAB"/>
      </a:accent5>
      <a:accent6>
        <a:srgbClr val="2D2D8A"/>
      </a:accent6>
      <a:hlink>
        <a:srgbClr val="009999"/>
      </a:hlink>
      <a:folHlink>
        <a:srgbClr val="99CC00"/>
      </a:folHlink>
    </a:clrScheme>
    <a:fontScheme name="Main Slides">
      <a:majorFont>
        <a:latin typeface="Cambria Italic"/>
        <a:ea typeface="ヒラギノ明朝 ProN W3"/>
        <a:cs typeface="ヒラギノ明朝 ProN W3"/>
      </a:majorFont>
      <a:minorFont>
        <a:latin typeface="Corbe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20000"/>
          </a:lnSpc>
          <a:spcBef>
            <a:spcPts val="18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DEB"/>
            </a:solidFill>
            <a:effectLst/>
            <a:latin typeface="Minion Pro" charset="0"/>
            <a:ea typeface="ヒラギノ角ゴ ProN W3" charset="0"/>
            <a:cs typeface="ヒラギノ角ゴ ProN W3" charset="0"/>
            <a:sym typeface="Minion Pr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20000"/>
          </a:lnSpc>
          <a:spcBef>
            <a:spcPts val="18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DEB"/>
            </a:solidFill>
            <a:effectLst/>
            <a:latin typeface="Minion Pro" charset="0"/>
            <a:ea typeface="ヒラギノ角ゴ ProN W3" charset="0"/>
            <a:cs typeface="ヒラギノ角ゴ ProN W3" charset="0"/>
            <a:sym typeface="Minion Pro" charset="0"/>
          </a:defRPr>
        </a:defPPr>
      </a:lstStyle>
    </a:lnDef>
  </a:objectDefaults>
  <a:extraClrSchemeLst>
    <a:extraClrScheme>
      <a:clrScheme name="Main 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Pages>0</Pages>
  <Words>523</Words>
  <Characters>0</Characters>
  <Application>Microsoft Macintosh PowerPoint</Application>
  <PresentationFormat>Custom</PresentationFormat>
  <Lines>0</Lines>
  <Paragraphs>74</Paragraphs>
  <Slides>10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Title Slide</vt:lpstr>
      <vt:lpstr>Main Slides</vt:lpstr>
      <vt:lpstr>PowerPoint Presentation</vt:lpstr>
      <vt:lpstr>The History of EnVision</vt:lpstr>
      <vt:lpstr>Why Return to Venus?</vt:lpstr>
      <vt:lpstr>The Mystery Lady</vt:lpstr>
      <vt:lpstr>How Active is Venus?</vt:lpstr>
      <vt:lpstr>Change Detection</vt:lpstr>
      <vt:lpstr>What Can InSAR Do?</vt:lpstr>
      <vt:lpstr>EnVision is an holistic mission</vt:lpstr>
      <vt:lpstr>ESA Review of the M3 Proposal</vt:lpstr>
      <vt:lpstr>Opportunities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</dc:creator>
  <cp:lastModifiedBy>Richard Ghail</cp:lastModifiedBy>
  <cp:revision>69</cp:revision>
  <dcterms:modified xsi:type="dcterms:W3CDTF">2012-10-11T08:29:43Z</dcterms:modified>
</cp:coreProperties>
</file>