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65" r:id="rId5"/>
    <p:sldId id="269" r:id="rId6"/>
    <p:sldId id="261" r:id="rId7"/>
    <p:sldId id="270" r:id="rId8"/>
    <p:sldId id="263" r:id="rId9"/>
    <p:sldId id="271" r:id="rId10"/>
    <p:sldId id="264" r:id="rId11"/>
    <p:sldId id="27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33"/>
    <a:srgbClr val="00CC00"/>
    <a:srgbClr val="FF9900"/>
    <a:srgbClr val="00FFFF"/>
    <a:srgbClr val="FF7171"/>
    <a:srgbClr val="00FFCC"/>
    <a:srgbClr val="FFFF00"/>
    <a:srgbClr val="CC6600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4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0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0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172B-CAE1-8844-80E5-7305A94A479F}" type="datetimeFigureOut">
              <a:rPr lang="en-US" smtClean="0"/>
              <a:t>10/19/13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D97D-A989-6A4E-9AD7-2B44DC74C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tif"/><Relationship Id="rId8" Type="http://schemas.openxmlformats.org/officeDocument/2006/relationships/image" Target="../media/image16.jp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5048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Comparative global energy budgets for Earth, Mars and Venus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2051050"/>
            <a:ext cx="74295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P. L. </a:t>
            </a:r>
            <a:r>
              <a:rPr lang="en-US" dirty="0" smtClean="0">
                <a:solidFill>
                  <a:srgbClr val="3366FF"/>
                </a:solidFill>
              </a:rPr>
              <a:t>Read, </a:t>
            </a:r>
            <a:r>
              <a:rPr lang="en-US" dirty="0">
                <a:solidFill>
                  <a:srgbClr val="3366FF"/>
                </a:solidFill>
              </a:rPr>
              <a:t>S. </a:t>
            </a:r>
            <a:r>
              <a:rPr lang="en-US" dirty="0" err="1" smtClean="0">
                <a:solidFill>
                  <a:srgbClr val="3366FF"/>
                </a:solidFill>
              </a:rPr>
              <a:t>Chelvaniththilan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smtClean="0">
                <a:solidFill>
                  <a:srgbClr val="3366FF"/>
                </a:solidFill>
              </a:rPr>
              <a:t>P. G. J. Irwin, </a:t>
            </a:r>
          </a:p>
          <a:p>
            <a:r>
              <a:rPr lang="en-US" dirty="0">
                <a:solidFill>
                  <a:srgbClr val="3366FF"/>
                </a:solidFill>
              </a:rPr>
              <a:t>S. </a:t>
            </a:r>
            <a:r>
              <a:rPr lang="en-US" dirty="0" smtClean="0">
                <a:solidFill>
                  <a:srgbClr val="3366FF"/>
                </a:solidFill>
              </a:rPr>
              <a:t>Knight, S</a:t>
            </a:r>
            <a:r>
              <a:rPr lang="en-US" dirty="0">
                <a:solidFill>
                  <a:srgbClr val="3366FF"/>
                </a:solidFill>
              </a:rPr>
              <a:t>. R. Lewis, J</a:t>
            </a:r>
            <a:r>
              <a:rPr lang="en-US" dirty="0">
                <a:solidFill>
                  <a:srgbClr val="3366FF"/>
                </a:solidFill>
              </a:rPr>
              <a:t>. </a:t>
            </a:r>
            <a:r>
              <a:rPr lang="en-US" dirty="0" err="1" smtClean="0">
                <a:solidFill>
                  <a:srgbClr val="3366FF"/>
                </a:solidFill>
              </a:rPr>
              <a:t>Mendonça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L</a:t>
            </a:r>
            <a:r>
              <a:rPr lang="en-US" dirty="0">
                <a:solidFill>
                  <a:srgbClr val="3366FF"/>
                </a:solidFill>
              </a:rPr>
              <a:t>. </a:t>
            </a:r>
            <a:r>
              <a:rPr lang="en-US" dirty="0" err="1" smtClean="0">
                <a:solidFill>
                  <a:srgbClr val="3366FF"/>
                </a:solidFill>
              </a:rPr>
              <a:t>Montabone</a:t>
            </a:r>
            <a:r>
              <a:rPr lang="en-US" dirty="0" smtClean="0">
                <a:solidFill>
                  <a:srgbClr val="3366FF"/>
                </a:solidFill>
              </a:rPr>
              <a:t> and </a:t>
            </a:r>
            <a:r>
              <a:rPr lang="en-US" dirty="0">
                <a:solidFill>
                  <a:srgbClr val="3366FF"/>
                </a:solidFill>
              </a:rPr>
              <a:t>the MCD Team.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601" y="667237"/>
            <a:ext cx="5754742" cy="4132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001" y="819637"/>
            <a:ext cx="5754742" cy="413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401" y="972037"/>
            <a:ext cx="5754742" cy="4132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4101177"/>
            <a:ext cx="1782714" cy="2130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448" y="4101177"/>
            <a:ext cx="2804752" cy="2013985"/>
          </a:xfrm>
          <a:prstGeom prst="rect">
            <a:avLst/>
          </a:prstGeom>
        </p:spPr>
      </p:pic>
      <p:pic>
        <p:nvPicPr>
          <p:cNvPr id="9" name="Picture 8" descr="rmets_me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74" y="4558049"/>
            <a:ext cx="2324100" cy="787400"/>
          </a:xfrm>
          <a:prstGeom prst="rect">
            <a:avLst/>
          </a:prstGeom>
        </p:spPr>
      </p:pic>
      <p:pic>
        <p:nvPicPr>
          <p:cNvPr id="10" name="Picture 9" descr="CreativeCommons_Attribution_Licen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62316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466417" y="2247900"/>
            <a:ext cx="1248483" cy="1102106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èche droite 51"/>
          <p:cNvSpPr/>
          <p:nvPr/>
        </p:nvSpPr>
        <p:spPr>
          <a:xfrm rot="16200000">
            <a:off x="4341770" y="3073047"/>
            <a:ext cx="2082375" cy="3006208"/>
          </a:xfrm>
          <a:prstGeom prst="rightArrow">
            <a:avLst>
              <a:gd name="adj1" fmla="val 66438"/>
              <a:gd name="adj2" fmla="val 31873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/>
          <p:nvPr/>
        </p:nvCxnSpPr>
        <p:spPr>
          <a:xfrm rot="-480000">
            <a:off x="1924195" y="3608801"/>
            <a:ext cx="0" cy="473126"/>
          </a:xfrm>
          <a:prstGeom prst="line">
            <a:avLst/>
          </a:prstGeom>
          <a:ln w="41275">
            <a:solidFill>
              <a:srgbClr val="00B0F0"/>
            </a:solidFill>
            <a:head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 rot="10219253">
            <a:off x="1995048" y="3065201"/>
            <a:ext cx="540775" cy="2558621"/>
          </a:xfrm>
          <a:prstGeom prst="arc">
            <a:avLst>
              <a:gd name="adj1" fmla="val 17019199"/>
              <a:gd name="adj2" fmla="val 3391055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/>
          <p:cNvSpPr/>
          <p:nvPr/>
        </p:nvSpPr>
        <p:spPr>
          <a:xfrm rot="5074525">
            <a:off x="1987136" y="4208834"/>
            <a:ext cx="1564471" cy="1267785"/>
          </a:xfrm>
          <a:prstGeom prst="arc">
            <a:avLst>
              <a:gd name="adj1" fmla="val 17019199"/>
              <a:gd name="adj2" fmla="val 4515021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rganigramme : Connecteur 90"/>
          <p:cNvSpPr>
            <a:spLocks noChangeAspect="1"/>
          </p:cNvSpPr>
          <p:nvPr/>
        </p:nvSpPr>
        <p:spPr>
          <a:xfrm>
            <a:off x="6915028" y="3406455"/>
            <a:ext cx="2155362" cy="2046230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eur en arc 86"/>
          <p:cNvCxnSpPr>
            <a:cxnSpLocks noChangeAspect="1"/>
          </p:cNvCxnSpPr>
          <p:nvPr/>
        </p:nvCxnSpPr>
        <p:spPr>
          <a:xfrm rot="15480000" flipH="1">
            <a:off x="6671201" y="1777943"/>
            <a:ext cx="1475700" cy="1080000"/>
          </a:xfrm>
          <a:prstGeom prst="curvedConnector3">
            <a:avLst>
              <a:gd name="adj1" fmla="val 50000"/>
            </a:avLst>
          </a:prstGeom>
          <a:ln w="349250">
            <a:solidFill>
              <a:srgbClr val="FF7171"/>
            </a:solidFill>
            <a:headEnd type="none" w="med" len="med"/>
            <a:tailEnd type="oval" w="sm" len="sm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cxnSpLocks noChangeAspect="1"/>
          </p:cNvCxnSpPr>
          <p:nvPr/>
        </p:nvCxnSpPr>
        <p:spPr>
          <a:xfrm rot="15780000" flipH="1">
            <a:off x="3640459" y="1076391"/>
            <a:ext cx="629366" cy="612000"/>
          </a:xfrm>
          <a:prstGeom prst="curvedConnector3">
            <a:avLst>
              <a:gd name="adj1" fmla="val 50000"/>
            </a:avLst>
          </a:prstGeom>
          <a:ln w="323850" cap="sq" cmpd="sng">
            <a:solidFill>
              <a:srgbClr val="00B0F0"/>
            </a:solidFill>
            <a:prstDash val="solid"/>
            <a:round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6313535" y="1"/>
            <a:ext cx="866100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45648" y="1819880"/>
            <a:ext cx="75619" cy="1728000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3297398" y="-5"/>
            <a:ext cx="252000" cy="5617343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57214" y="447639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160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12482" y="0"/>
            <a:ext cx="1001019" cy="11679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73445" y="-5"/>
            <a:ext cx="806414" cy="14445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4637" y="52030"/>
            <a:ext cx="19413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  <a:r>
              <a:rPr lang="en-US" b="1" dirty="0" smtClean="0">
                <a:solidFill>
                  <a:srgbClr val="FFFF00"/>
                </a:solidFill>
              </a:rPr>
              <a:t> 543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2935954" y="6197106"/>
            <a:ext cx="993600" cy="252000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19311" y="588019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>
                <a:solidFill>
                  <a:schemeClr val="bg1"/>
                </a:solidFill>
              </a:rPr>
              <a:t>Absorbed                            by surface</a:t>
            </a:r>
          </a:p>
          <a:p>
            <a:pPr algn="ctr"/>
            <a:r>
              <a:rPr lang="en-US" b="1" spc="-150" dirty="0">
                <a:solidFill>
                  <a:srgbClr val="FFFF00"/>
                </a:solidFill>
              </a:rPr>
              <a:t>6</a:t>
            </a:r>
            <a:r>
              <a:rPr lang="en-US" b="1" spc="-150" dirty="0" smtClean="0">
                <a:solidFill>
                  <a:srgbClr val="FFFF00"/>
                </a:solidFill>
              </a:rPr>
              <a:t>  W m</a:t>
            </a:r>
            <a:r>
              <a:rPr lang="en-US" b="1" spc="-150" baseline="30000" dirty="0" smtClean="0">
                <a:solidFill>
                  <a:srgbClr val="FFFF00"/>
                </a:solidFill>
              </a:rPr>
              <a:t>-2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 rot="4740000">
            <a:off x="4077493" y="1538345"/>
            <a:ext cx="491296" cy="525467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1145" y="972490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Absorbed by</a:t>
            </a:r>
          </a:p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154 W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7559802" y="5130989"/>
            <a:ext cx="936266" cy="2326901"/>
          </a:xfrm>
          <a:prstGeom prst="stripedRightArrow">
            <a:avLst>
              <a:gd name="adj1" fmla="val 76785"/>
              <a:gd name="adj2" fmla="val 3565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7172477" y="586355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19007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3" name="Flèche droite 52"/>
          <p:cNvSpPr/>
          <p:nvPr/>
        </p:nvSpPr>
        <p:spPr>
          <a:xfrm rot="5400000">
            <a:off x="7141856" y="3578126"/>
            <a:ext cx="1726504" cy="2372556"/>
          </a:xfrm>
          <a:prstGeom prst="rightArrow">
            <a:avLst>
              <a:gd name="adj1" fmla="val 78030"/>
              <a:gd name="adj2" fmla="val 20015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15"/>
          <p:cNvSpPr txBox="1"/>
          <p:nvPr/>
        </p:nvSpPr>
        <p:spPr>
          <a:xfrm>
            <a:off x="7241349" y="3660144"/>
            <a:ext cx="15863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 to surface        </a:t>
            </a:r>
            <a:r>
              <a:rPr lang="en-US" b="1" dirty="0" smtClean="0">
                <a:solidFill>
                  <a:srgbClr val="FFFF00"/>
                </a:solidFill>
              </a:rPr>
              <a:t>19007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6" name="TextBox 15"/>
          <p:cNvSpPr txBox="1"/>
          <p:nvPr/>
        </p:nvSpPr>
        <p:spPr>
          <a:xfrm>
            <a:off x="4595993" y="3879725"/>
            <a:ext cx="159819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and absorbed by atmosphere     </a:t>
            </a:r>
            <a:r>
              <a:rPr lang="en-US" b="1" dirty="0" smtClean="0">
                <a:solidFill>
                  <a:srgbClr val="FFFF00"/>
                </a:solidFill>
              </a:rPr>
              <a:t>19015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7" name="TextBox 17"/>
          <p:cNvSpPr txBox="1"/>
          <p:nvPr/>
        </p:nvSpPr>
        <p:spPr>
          <a:xfrm>
            <a:off x="1195150" y="4163762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0.5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2881757" y="4107111"/>
            <a:ext cx="1141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</a:rPr>
              <a:t>hortwave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flux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t</a:t>
            </a:r>
            <a:r>
              <a:rPr lang="en-GB" sz="1600" b="1" dirty="0" smtClean="0">
                <a:solidFill>
                  <a:schemeClr val="bg1"/>
                </a:solidFill>
              </a:rPr>
              <a:t>o surface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6.5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042120" y="2658285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Reflected by                atmosphere to space</a:t>
            </a:r>
          </a:p>
        </p:txBody>
      </p:sp>
      <p:sp>
        <p:nvSpPr>
          <p:cNvPr id="58" name="Arc 57"/>
          <p:cNvSpPr/>
          <p:nvPr/>
        </p:nvSpPr>
        <p:spPr>
          <a:xfrm rot="5400000">
            <a:off x="368714" y="258415"/>
            <a:ext cx="2932735" cy="1798083"/>
          </a:xfrm>
          <a:prstGeom prst="arc">
            <a:avLst>
              <a:gd name="adj1" fmla="val 16057143"/>
              <a:gd name="adj2" fmla="val 5604662"/>
            </a:avLst>
          </a:prstGeom>
          <a:ln w="127952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28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697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9" name="Flèche droite 58"/>
          <p:cNvSpPr/>
          <p:nvPr/>
        </p:nvSpPr>
        <p:spPr>
          <a:xfrm rot="16200000">
            <a:off x="727259" y="171935"/>
            <a:ext cx="467965" cy="1991760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rganigramme : Connecteur 61"/>
          <p:cNvSpPr>
            <a:spLocks noChangeAspect="1"/>
          </p:cNvSpPr>
          <p:nvPr/>
        </p:nvSpPr>
        <p:spPr>
          <a:xfrm>
            <a:off x="6442709" y="3457790"/>
            <a:ext cx="252000" cy="239240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6" name="TextBox 17"/>
          <p:cNvSpPr txBox="1"/>
          <p:nvPr/>
        </p:nvSpPr>
        <p:spPr>
          <a:xfrm>
            <a:off x="7579534" y="2509332"/>
            <a:ext cx="102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Emitted by                atmosphere</a:t>
            </a:r>
          </a:p>
          <a:p>
            <a:pPr algn="ctr"/>
            <a:r>
              <a:rPr lang="en-GB" sz="1100" b="1" dirty="0"/>
              <a:t> </a:t>
            </a:r>
            <a:r>
              <a:rPr lang="en-GB" sz="1100" b="1" dirty="0" smtClean="0"/>
              <a:t>to space</a:t>
            </a:r>
          </a:p>
          <a:p>
            <a:pPr algn="ctr"/>
            <a:r>
              <a:rPr lang="en-GB" sz="1100" b="1" dirty="0" smtClean="0">
                <a:solidFill>
                  <a:srgbClr val="FFFF00"/>
                </a:solidFill>
              </a:rPr>
              <a:t>158 W m</a:t>
            </a:r>
            <a:r>
              <a:rPr lang="en-GB" sz="1100" b="1" baseline="30000" dirty="0" smtClean="0">
                <a:solidFill>
                  <a:srgbClr val="FFFF00"/>
                </a:solidFill>
              </a:rPr>
              <a:t>-2</a:t>
            </a:r>
            <a:endParaRPr lang="en-US" sz="1100" b="1" dirty="0" smtClean="0">
              <a:solidFill>
                <a:srgbClr val="FFFF00"/>
              </a:solidFill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5724743" y="2788709"/>
            <a:ext cx="17501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Emitted by      deep atmosphere      to space                 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5" name="Nuage 64"/>
          <p:cNvSpPr/>
          <p:nvPr/>
        </p:nvSpPr>
        <p:spPr>
          <a:xfrm>
            <a:off x="0" y="2123669"/>
            <a:ext cx="9023628" cy="673533"/>
          </a:xfrm>
          <a:prstGeom prst="cloud">
            <a:avLst/>
          </a:prstGeom>
          <a:gradFill>
            <a:gsLst>
              <a:gs pos="0">
                <a:schemeClr val="accent6">
                  <a:lumMod val="75000"/>
                  <a:alpha val="55000"/>
                </a:schemeClr>
              </a:gs>
              <a:gs pos="98000">
                <a:schemeClr val="accent6">
                  <a:lumMod val="20000"/>
                  <a:lumOff val="80000"/>
                  <a:alpha val="79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17"/>
          <p:cNvSpPr txBox="1"/>
          <p:nvPr/>
        </p:nvSpPr>
        <p:spPr>
          <a:xfrm>
            <a:off x="987320" y="2154782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Scattered              by clouds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539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46416" y="280683"/>
            <a:ext cx="1723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  <a:latin typeface="Comic Sans MS Bold"/>
                <a:cs typeface="Comic Sans MS Bold"/>
              </a:rPr>
              <a:t>Venus</a:t>
            </a:r>
            <a:endParaRPr lang="en-US" sz="4400" dirty="0">
              <a:solidFill>
                <a:schemeClr val="accent6"/>
              </a:solidFill>
              <a:latin typeface="Comic Sans MS Bold"/>
              <a:cs typeface="Comic Sans MS Bold"/>
            </a:endParaRPr>
          </a:p>
        </p:txBody>
      </p:sp>
      <p:pic>
        <p:nvPicPr>
          <p:cNvPr id="41" name="Picture 40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5826306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466417" y="2247900"/>
            <a:ext cx="1248483" cy="1102106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èche droite 51"/>
          <p:cNvSpPr/>
          <p:nvPr/>
        </p:nvSpPr>
        <p:spPr>
          <a:xfrm rot="16200000">
            <a:off x="4341770" y="3073047"/>
            <a:ext cx="2082375" cy="3006208"/>
          </a:xfrm>
          <a:prstGeom prst="rightArrow">
            <a:avLst>
              <a:gd name="adj1" fmla="val 66438"/>
              <a:gd name="adj2" fmla="val 31873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/>
          <p:cNvCxnSpPr/>
          <p:nvPr/>
        </p:nvCxnSpPr>
        <p:spPr>
          <a:xfrm rot="-480000">
            <a:off x="1924195" y="3608801"/>
            <a:ext cx="0" cy="473126"/>
          </a:xfrm>
          <a:prstGeom prst="line">
            <a:avLst/>
          </a:prstGeom>
          <a:ln w="41275">
            <a:solidFill>
              <a:srgbClr val="00B0F0"/>
            </a:solidFill>
            <a:head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 rot="10219253">
            <a:off x="1995048" y="3065201"/>
            <a:ext cx="540775" cy="2558621"/>
          </a:xfrm>
          <a:prstGeom prst="arc">
            <a:avLst>
              <a:gd name="adj1" fmla="val 17019199"/>
              <a:gd name="adj2" fmla="val 3391055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/>
          <p:cNvSpPr/>
          <p:nvPr/>
        </p:nvSpPr>
        <p:spPr>
          <a:xfrm rot="5074525">
            <a:off x="1987136" y="4208834"/>
            <a:ext cx="1564471" cy="1267785"/>
          </a:xfrm>
          <a:prstGeom prst="arc">
            <a:avLst>
              <a:gd name="adj1" fmla="val 17019199"/>
              <a:gd name="adj2" fmla="val 4515021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rganigramme : Connecteur 90"/>
          <p:cNvSpPr>
            <a:spLocks noChangeAspect="1"/>
          </p:cNvSpPr>
          <p:nvPr/>
        </p:nvSpPr>
        <p:spPr>
          <a:xfrm>
            <a:off x="6915028" y="3406455"/>
            <a:ext cx="2155362" cy="2046230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eur en arc 86"/>
          <p:cNvCxnSpPr>
            <a:cxnSpLocks noChangeAspect="1"/>
          </p:cNvCxnSpPr>
          <p:nvPr/>
        </p:nvCxnSpPr>
        <p:spPr>
          <a:xfrm rot="15480000" flipH="1">
            <a:off x="6671201" y="1777943"/>
            <a:ext cx="1475700" cy="1080000"/>
          </a:xfrm>
          <a:prstGeom prst="curvedConnector3">
            <a:avLst>
              <a:gd name="adj1" fmla="val 50000"/>
            </a:avLst>
          </a:prstGeom>
          <a:ln w="349250">
            <a:solidFill>
              <a:srgbClr val="FF7171"/>
            </a:solidFill>
            <a:headEnd type="none" w="med" len="med"/>
            <a:tailEnd type="oval" w="sm" len="sm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cxnSpLocks noChangeAspect="1"/>
          </p:cNvCxnSpPr>
          <p:nvPr/>
        </p:nvCxnSpPr>
        <p:spPr>
          <a:xfrm rot="15780000" flipH="1">
            <a:off x="3640459" y="1076391"/>
            <a:ext cx="629366" cy="612000"/>
          </a:xfrm>
          <a:prstGeom prst="curvedConnector3">
            <a:avLst>
              <a:gd name="adj1" fmla="val 50000"/>
            </a:avLst>
          </a:prstGeom>
          <a:ln w="323850" cap="sq" cmpd="sng">
            <a:solidFill>
              <a:srgbClr val="00B0F0"/>
            </a:solidFill>
            <a:prstDash val="solid"/>
            <a:round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6313535" y="1"/>
            <a:ext cx="866100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45648" y="1819880"/>
            <a:ext cx="75619" cy="1728000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3297398" y="-5"/>
            <a:ext cx="252000" cy="5617343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57214" y="447639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23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12482" y="0"/>
            <a:ext cx="1001019" cy="11679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73445" y="-5"/>
            <a:ext cx="806414" cy="14445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4637" y="52030"/>
            <a:ext cx="19413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  <a:r>
              <a:rPr lang="en-US" b="1" dirty="0" smtClean="0">
                <a:solidFill>
                  <a:srgbClr val="FFFF00"/>
                </a:solidFill>
              </a:rPr>
              <a:t> 78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2935954" y="6197106"/>
            <a:ext cx="993600" cy="252000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19311" y="588019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>
                <a:solidFill>
                  <a:schemeClr val="bg1"/>
                </a:solidFill>
              </a:rPr>
              <a:t>Absorbed                            by surface</a:t>
            </a:r>
          </a:p>
          <a:p>
            <a:pPr algn="ctr"/>
            <a:r>
              <a:rPr lang="en-US" b="1" spc="-150" dirty="0" smtClean="0">
                <a:solidFill>
                  <a:srgbClr val="FFFF00"/>
                </a:solidFill>
              </a:rPr>
              <a:t>0.86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 rot="4740000">
            <a:off x="4077493" y="1538345"/>
            <a:ext cx="491296" cy="525467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1145" y="972490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Absorbed by</a:t>
            </a:r>
          </a:p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7559802" y="5130989"/>
            <a:ext cx="936266" cy="2326901"/>
          </a:xfrm>
          <a:prstGeom prst="stripedRightArrow">
            <a:avLst>
              <a:gd name="adj1" fmla="val 76785"/>
              <a:gd name="adj2" fmla="val 3565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7172477" y="586355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2727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3" name="Flèche droite 52"/>
          <p:cNvSpPr/>
          <p:nvPr/>
        </p:nvSpPr>
        <p:spPr>
          <a:xfrm rot="5400000">
            <a:off x="7141856" y="3578126"/>
            <a:ext cx="1726504" cy="2372556"/>
          </a:xfrm>
          <a:prstGeom prst="rightArrow">
            <a:avLst>
              <a:gd name="adj1" fmla="val 78030"/>
              <a:gd name="adj2" fmla="val 20015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15"/>
          <p:cNvSpPr txBox="1"/>
          <p:nvPr/>
        </p:nvSpPr>
        <p:spPr>
          <a:xfrm>
            <a:off x="7241349" y="3660144"/>
            <a:ext cx="1586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 to surface        </a:t>
            </a:r>
            <a:r>
              <a:rPr lang="en-US" b="1" dirty="0" smtClean="0">
                <a:solidFill>
                  <a:srgbClr val="FFFF00"/>
                </a:solidFill>
              </a:rPr>
              <a:t>2727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6" name="TextBox 15"/>
          <p:cNvSpPr txBox="1"/>
          <p:nvPr/>
        </p:nvSpPr>
        <p:spPr>
          <a:xfrm>
            <a:off x="4595993" y="3879725"/>
            <a:ext cx="15981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and absorbed by atmosphere     </a:t>
            </a:r>
            <a:r>
              <a:rPr lang="en-US" b="1" dirty="0" smtClean="0">
                <a:solidFill>
                  <a:srgbClr val="FFFF00"/>
                </a:solidFill>
              </a:rPr>
              <a:t>2728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7" name="TextBox 17"/>
          <p:cNvSpPr txBox="1"/>
          <p:nvPr/>
        </p:nvSpPr>
        <p:spPr>
          <a:xfrm>
            <a:off x="1195150" y="4163762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0.14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2881757" y="4107111"/>
            <a:ext cx="1141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</a:rPr>
              <a:t>hortwave 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flux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t</a:t>
            </a:r>
            <a:r>
              <a:rPr lang="en-GB" sz="1600" b="1" dirty="0" smtClean="0">
                <a:solidFill>
                  <a:schemeClr val="bg1"/>
                </a:solidFill>
              </a:rPr>
              <a:t>o surface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042120" y="2658285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Reflected by                atmosphere to space</a:t>
            </a:r>
          </a:p>
        </p:txBody>
      </p:sp>
      <p:sp>
        <p:nvSpPr>
          <p:cNvPr id="58" name="Arc 57"/>
          <p:cNvSpPr/>
          <p:nvPr/>
        </p:nvSpPr>
        <p:spPr>
          <a:xfrm rot="5400000">
            <a:off x="368714" y="258415"/>
            <a:ext cx="2932735" cy="1798083"/>
          </a:xfrm>
          <a:prstGeom prst="arc">
            <a:avLst>
              <a:gd name="adj1" fmla="val 16057143"/>
              <a:gd name="adj2" fmla="val 5604662"/>
            </a:avLst>
          </a:prstGeom>
          <a:ln w="127952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428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9" name="Flèche droite 58"/>
          <p:cNvSpPr/>
          <p:nvPr/>
        </p:nvSpPr>
        <p:spPr>
          <a:xfrm rot="16200000">
            <a:off x="727259" y="171935"/>
            <a:ext cx="467965" cy="1991760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rganigramme : Connecteur 61"/>
          <p:cNvSpPr>
            <a:spLocks noChangeAspect="1"/>
          </p:cNvSpPr>
          <p:nvPr/>
        </p:nvSpPr>
        <p:spPr>
          <a:xfrm>
            <a:off x="6442709" y="3457790"/>
            <a:ext cx="252000" cy="239240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6" name="TextBox 17"/>
          <p:cNvSpPr txBox="1"/>
          <p:nvPr/>
        </p:nvSpPr>
        <p:spPr>
          <a:xfrm>
            <a:off x="7466418" y="2395899"/>
            <a:ext cx="1135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Emitted by                atmosphere</a:t>
            </a:r>
          </a:p>
          <a:p>
            <a:pPr algn="ctr"/>
            <a:r>
              <a:rPr lang="en-GB" sz="1400" b="1" dirty="0"/>
              <a:t> </a:t>
            </a:r>
            <a:r>
              <a:rPr lang="en-GB" sz="1400" b="1" dirty="0" smtClean="0"/>
              <a:t>to space</a:t>
            </a:r>
          </a:p>
          <a:p>
            <a:pPr algn="ctr"/>
            <a:r>
              <a:rPr lang="en-GB" sz="1400" b="1" dirty="0" smtClean="0">
                <a:solidFill>
                  <a:srgbClr val="FFFF00"/>
                </a:solidFill>
              </a:rPr>
              <a:t>23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5724743" y="2788709"/>
            <a:ext cx="17501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Emitted by      deep atmosphere      to space                 </a:t>
            </a:r>
            <a:r>
              <a:rPr lang="en-US" b="1" dirty="0" smtClean="0">
                <a:solidFill>
                  <a:srgbClr val="FFFF00"/>
                </a:solidFill>
              </a:rPr>
              <a:t>0.3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5" name="Nuage 64"/>
          <p:cNvSpPr/>
          <p:nvPr/>
        </p:nvSpPr>
        <p:spPr>
          <a:xfrm>
            <a:off x="0" y="2123669"/>
            <a:ext cx="9023628" cy="673533"/>
          </a:xfrm>
          <a:prstGeom prst="cloud">
            <a:avLst/>
          </a:prstGeom>
          <a:gradFill>
            <a:gsLst>
              <a:gs pos="0">
                <a:schemeClr val="accent6">
                  <a:lumMod val="75000"/>
                  <a:alpha val="55000"/>
                </a:schemeClr>
              </a:gs>
              <a:gs pos="98000">
                <a:schemeClr val="accent6">
                  <a:lumMod val="20000"/>
                  <a:lumOff val="80000"/>
                  <a:alpha val="79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17"/>
          <p:cNvSpPr txBox="1"/>
          <p:nvPr/>
        </p:nvSpPr>
        <p:spPr>
          <a:xfrm>
            <a:off x="987320" y="2154782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Scattered              by clouds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46416" y="280683"/>
            <a:ext cx="1723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/>
                </a:solidFill>
                <a:latin typeface="Comic Sans MS Bold"/>
                <a:cs typeface="Comic Sans MS Bold"/>
              </a:rPr>
              <a:t>Venus</a:t>
            </a:r>
            <a:endParaRPr lang="en-US" sz="4400" dirty="0">
              <a:solidFill>
                <a:schemeClr val="accent6"/>
              </a:solidFill>
              <a:latin typeface="Comic Sans MS Bold"/>
              <a:cs typeface="Comic Sans MS Bold"/>
            </a:endParaRPr>
          </a:p>
        </p:txBody>
      </p:sp>
      <p:pic>
        <p:nvPicPr>
          <p:cNvPr id="41" name="Picture 40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5826306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1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Conclusions/future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Comprehensive GCMs with accurate RT schemes provide a good approach for computing detailed global energy budgets</a:t>
            </a:r>
          </a:p>
          <a:p>
            <a:pPr lvl="1"/>
            <a:r>
              <a:rPr lang="en-US" sz="1600" dirty="0" smtClean="0"/>
              <a:t>Verified against observations where possible [use of Mars reanalysis in progress]</a:t>
            </a:r>
          </a:p>
          <a:p>
            <a:pPr lvl="1"/>
            <a:r>
              <a:rPr lang="en-US" sz="1600" dirty="0" smtClean="0"/>
              <a:t>Energetically self-consistent</a:t>
            </a:r>
          </a:p>
          <a:p>
            <a:pPr lvl="1"/>
            <a:r>
              <a:rPr lang="en-US" sz="1600" dirty="0" smtClean="0"/>
              <a:t>Easy to compare different planets</a:t>
            </a:r>
          </a:p>
          <a:p>
            <a:r>
              <a:rPr lang="en-US" sz="2000" dirty="0" smtClean="0"/>
              <a:t>Places Earth in context</a:t>
            </a:r>
          </a:p>
          <a:p>
            <a:pPr lvl="1"/>
            <a:r>
              <a:rPr lang="en-US" sz="1600" dirty="0" smtClean="0"/>
              <a:t>Mars surface </a:t>
            </a:r>
            <a:r>
              <a:rPr lang="en-US" sz="1600" i="1" dirty="0" smtClean="0">
                <a:solidFill>
                  <a:srgbClr val="0000FF"/>
                </a:solidFill>
              </a:rPr>
              <a:t>strongly coupled </a:t>
            </a:r>
            <a:r>
              <a:rPr lang="en-US" sz="1600" dirty="0" smtClean="0"/>
              <a:t>to TOA and space </a:t>
            </a:r>
            <a:r>
              <a:rPr lang="en-US" sz="1600" b="1" dirty="0" smtClean="0">
                <a:solidFill>
                  <a:srgbClr val="FF0000"/>
                </a:solidFill>
              </a:rPr>
              <a:t>except during major dust storms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Venus surface &amp; deep atmosphere </a:t>
            </a:r>
            <a:r>
              <a:rPr lang="en-US" sz="1600" i="1" dirty="0" smtClean="0">
                <a:solidFill>
                  <a:srgbClr val="0000FF"/>
                </a:solidFill>
              </a:rPr>
              <a:t>almost decoupled energetically</a:t>
            </a:r>
            <a:r>
              <a:rPr lang="en-US" sz="1600" dirty="0" smtClean="0">
                <a:solidFill>
                  <a:srgbClr val="000000"/>
                </a:solidFill>
              </a:rPr>
              <a:t> from middle atmosphere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Surface energy budget dominated by thermal emission to/from atmosphere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Middle atmosphere heated directly by sunlight and cools directly to space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Earth in intermediate situation with </a:t>
            </a:r>
            <a:r>
              <a:rPr lang="en-US" sz="1600" i="1" dirty="0" smtClean="0">
                <a:solidFill>
                  <a:srgbClr val="0000FF"/>
                </a:solidFill>
              </a:rPr>
              <a:t>surface, deep and middle atmosphere closely coupled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Complex and hard to model and predict accurately!</a:t>
            </a:r>
          </a:p>
          <a:p>
            <a:r>
              <a:rPr lang="en-US" sz="2000" dirty="0" smtClean="0"/>
              <a:t>Other planets?</a:t>
            </a:r>
          </a:p>
          <a:p>
            <a:pPr lvl="1"/>
            <a:r>
              <a:rPr lang="en-US" sz="1600" dirty="0" smtClean="0"/>
              <a:t>Titan</a:t>
            </a:r>
          </a:p>
          <a:p>
            <a:pPr lvl="1"/>
            <a:r>
              <a:rPr lang="en-US" sz="1600" dirty="0" smtClean="0"/>
              <a:t>Gas and ice giants (Jupiter, Saturn, Uranus, Neptune…..)</a:t>
            </a:r>
            <a:endParaRPr lang="en-US" sz="1600" dirty="0"/>
          </a:p>
        </p:txBody>
      </p:sp>
      <p:pic>
        <p:nvPicPr>
          <p:cNvPr id="5" name="Picture 1" descr="MACDA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52" y="2286000"/>
            <a:ext cx="98430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-Up Arrow 5"/>
          <p:cNvSpPr/>
          <p:nvPr/>
        </p:nvSpPr>
        <p:spPr>
          <a:xfrm rot="5400000">
            <a:off x="6004792" y="2225040"/>
            <a:ext cx="609600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A077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7" t="20671" r="11482" b="34260"/>
          <a:stretch/>
        </p:blipFill>
        <p:spPr>
          <a:xfrm>
            <a:off x="2672183" y="5377421"/>
            <a:ext cx="642518" cy="628003"/>
          </a:xfrm>
          <a:prstGeom prst="ellipse">
            <a:avLst/>
          </a:prstGeom>
        </p:spPr>
      </p:pic>
      <p:pic>
        <p:nvPicPr>
          <p:cNvPr id="9" name="Picture 8" descr="PIA01462_modest_Earth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5371" r="2441" b="2778"/>
          <a:stretch/>
        </p:blipFill>
        <p:spPr>
          <a:xfrm>
            <a:off x="7897584" y="3517900"/>
            <a:ext cx="1094015" cy="1111670"/>
          </a:xfrm>
          <a:prstGeom prst="ellipse">
            <a:avLst/>
          </a:prstGeom>
        </p:spPr>
      </p:pic>
      <p:pic>
        <p:nvPicPr>
          <p:cNvPr id="10" name="Picture 9" descr="PIA0034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005" r="3519" b="4260"/>
          <a:stretch/>
        </p:blipFill>
        <p:spPr>
          <a:xfrm>
            <a:off x="5536858" y="4945621"/>
            <a:ext cx="1138494" cy="1155700"/>
          </a:xfrm>
          <a:prstGeom prst="ellipse">
            <a:avLst/>
          </a:prstGeom>
        </p:spPr>
      </p:pic>
      <p:pic>
        <p:nvPicPr>
          <p:cNvPr id="11" name="Picture 10" descr="PIA0598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52" y="4818106"/>
            <a:ext cx="2159000" cy="1118629"/>
          </a:xfrm>
          <a:prstGeom prst="rect">
            <a:avLst/>
          </a:prstGeom>
        </p:spPr>
      </p:pic>
      <p:pic>
        <p:nvPicPr>
          <p:cNvPr id="12" name="Picture 11" descr="PIA02245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20671" r="22037" b="20000"/>
          <a:stretch/>
        </p:blipFill>
        <p:spPr>
          <a:xfrm>
            <a:off x="8038757" y="5808663"/>
            <a:ext cx="952842" cy="981565"/>
          </a:xfrm>
          <a:prstGeom prst="ellipse">
            <a:avLst/>
          </a:prstGeom>
        </p:spPr>
      </p:pic>
      <p:pic>
        <p:nvPicPr>
          <p:cNvPr id="13" name="Picture 12" descr="PIA01360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6941" r="61527" b="32998"/>
          <a:stretch/>
        </p:blipFill>
        <p:spPr>
          <a:xfrm>
            <a:off x="6489358" y="5808663"/>
            <a:ext cx="855802" cy="876300"/>
          </a:xfrm>
          <a:prstGeom prst="ellipse">
            <a:avLst/>
          </a:prstGeom>
        </p:spPr>
      </p:pic>
      <p:pic>
        <p:nvPicPr>
          <p:cNvPr id="14" name="Picture 13" descr="CreativeCommons_Attribution_Licens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6332393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Global energy budgets and climate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limate</a:t>
            </a:r>
            <a:r>
              <a:rPr lang="en-GB" sz="2000" dirty="0"/>
              <a:t>, weather and global circulation in a planetary atmosphere are largely determined by the amount and distribution of incoming radiation from the Sun. </a:t>
            </a:r>
            <a:endParaRPr lang="en-GB" sz="2000" dirty="0" smtClean="0"/>
          </a:p>
          <a:p>
            <a:r>
              <a:rPr lang="en-GB" sz="2000" dirty="0" smtClean="0"/>
              <a:t>In </a:t>
            </a:r>
            <a:r>
              <a:rPr lang="en-GB" sz="2000" dirty="0"/>
              <a:t>equilibrium, </a:t>
            </a:r>
            <a:r>
              <a:rPr lang="en-GB" sz="2000" dirty="0" smtClean="0"/>
              <a:t>OLR (mostly </a:t>
            </a:r>
            <a:r>
              <a:rPr lang="en-GB" sz="2000" dirty="0"/>
              <a:t>in the thermal infrared) must balance the absorbed solar radiation (ASR), but </a:t>
            </a:r>
            <a:r>
              <a:rPr lang="en-GB" sz="2000" dirty="0" smtClean="0"/>
              <a:t>circulation </a:t>
            </a:r>
            <a:r>
              <a:rPr lang="en-GB" sz="2000" dirty="0"/>
              <a:t>couples the two in ways that may differ greatly between different planetary atmospheres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The global energy flow through the Earth’s climate system has been studied and quantified for many </a:t>
            </a:r>
            <a:r>
              <a:rPr lang="en-GB" sz="2000" dirty="0" smtClean="0"/>
              <a:t>years</a:t>
            </a:r>
            <a:endParaRPr lang="en-GB" sz="2000" dirty="0"/>
          </a:p>
          <a:p>
            <a:pPr lvl="1"/>
            <a:r>
              <a:rPr lang="en-GB" sz="1600" dirty="0" smtClean="0"/>
              <a:t>Now </a:t>
            </a:r>
            <a:r>
              <a:rPr lang="en-GB" sz="1600" dirty="0"/>
              <a:t>based on </a:t>
            </a:r>
            <a:r>
              <a:rPr lang="en-GB" sz="1600" dirty="0" smtClean="0"/>
              <a:t>satellite </a:t>
            </a:r>
            <a:r>
              <a:rPr lang="en-GB" sz="1600" dirty="0"/>
              <a:t>and </a:t>
            </a:r>
            <a:r>
              <a:rPr lang="en-GB" sz="1600" i="1" dirty="0"/>
              <a:t>in situ</a:t>
            </a:r>
            <a:r>
              <a:rPr lang="en-GB" sz="1600" dirty="0"/>
              <a:t> measurements, and numerical model </a:t>
            </a:r>
            <a:r>
              <a:rPr lang="en-GB" sz="1600" dirty="0" smtClean="0"/>
              <a:t>simulations (</a:t>
            </a:r>
            <a:r>
              <a:rPr lang="en-GB" sz="1600" dirty="0"/>
              <a:t>e.g. </a:t>
            </a:r>
            <a:r>
              <a:rPr lang="en-GB" sz="1600" dirty="0" err="1"/>
              <a:t>Trenberth</a:t>
            </a:r>
            <a:r>
              <a:rPr lang="en-GB" sz="1600" dirty="0"/>
              <a:t> et al. 2009</a:t>
            </a:r>
            <a:r>
              <a:rPr lang="en-GB" sz="1600" dirty="0" smtClean="0"/>
              <a:t>)</a:t>
            </a:r>
            <a:r>
              <a:rPr lang="en-GB" sz="1600" dirty="0"/>
              <a:t> </a:t>
            </a:r>
            <a:r>
              <a:rPr lang="en-GB" sz="1600" dirty="0" smtClean="0"/>
              <a:t>to around </a:t>
            </a:r>
            <a:r>
              <a:rPr lang="en-GB" sz="1600" dirty="0"/>
              <a:t>±</a:t>
            </a:r>
            <a:r>
              <a:rPr lang="en-GB" sz="1600" dirty="0" smtClean="0"/>
              <a:t>1 </a:t>
            </a:r>
            <a:r>
              <a:rPr lang="en-GB" sz="1600" dirty="0"/>
              <a:t>W m</a:t>
            </a:r>
            <a:r>
              <a:rPr lang="en-GB" sz="1600" baseline="30000" dirty="0"/>
              <a:t>-2</a:t>
            </a:r>
            <a:r>
              <a:rPr lang="en-GB" sz="1600" dirty="0" smtClean="0"/>
              <a:t>.</a:t>
            </a:r>
          </a:p>
          <a:p>
            <a:r>
              <a:rPr lang="en-GB" sz="2000" dirty="0" smtClean="0"/>
              <a:t> </a:t>
            </a:r>
            <a:r>
              <a:rPr lang="en-GB" sz="2000" dirty="0"/>
              <a:t>Global energy budgets for other planets of the Solar System have received rather less systematic attention, </a:t>
            </a:r>
            <a:r>
              <a:rPr lang="en-GB" sz="2000" dirty="0" smtClean="0"/>
              <a:t>however.</a:t>
            </a:r>
          </a:p>
          <a:p>
            <a:pPr lvl="1"/>
            <a:r>
              <a:rPr lang="en-GB" sz="1600" dirty="0"/>
              <a:t>A</a:t>
            </a:r>
            <a:r>
              <a:rPr lang="en-GB" sz="1600" dirty="0" smtClean="0"/>
              <a:t>vailable </a:t>
            </a:r>
            <a:r>
              <a:rPr lang="en-GB" sz="1600" dirty="0"/>
              <a:t>estimates (based primarily on limited available observations) are so far at best incomplete. </a:t>
            </a:r>
            <a:endParaRPr lang="en-GB" sz="1600" dirty="0" smtClean="0"/>
          </a:p>
          <a:p>
            <a:r>
              <a:rPr lang="en-GB" sz="2000" dirty="0" smtClean="0"/>
              <a:t>New estimates </a:t>
            </a:r>
            <a:r>
              <a:rPr lang="en-GB" sz="2000" dirty="0"/>
              <a:t>of the </a:t>
            </a:r>
            <a:r>
              <a:rPr lang="en-GB" sz="2000" i="1" dirty="0" smtClean="0">
                <a:solidFill>
                  <a:srgbClr val="FF6600"/>
                </a:solidFill>
              </a:rPr>
              <a:t>key globally averaged </a:t>
            </a:r>
            <a:r>
              <a:rPr lang="en-GB" sz="2000" i="1" dirty="0">
                <a:solidFill>
                  <a:srgbClr val="FF6600"/>
                </a:solidFill>
              </a:rPr>
              <a:t>fluxes </a:t>
            </a:r>
            <a:r>
              <a:rPr lang="en-GB" sz="2000" dirty="0" smtClean="0"/>
              <a:t>for </a:t>
            </a:r>
            <a:r>
              <a:rPr lang="en-GB" sz="2000" dirty="0"/>
              <a:t>both Mars and Venus </a:t>
            </a:r>
            <a:r>
              <a:rPr lang="en-GB" sz="2000" dirty="0" smtClean="0"/>
              <a:t>derived from state</a:t>
            </a:r>
            <a:r>
              <a:rPr lang="en-GB" sz="2000" dirty="0"/>
              <a:t>-of-the-art global climate </a:t>
            </a:r>
            <a:r>
              <a:rPr lang="en-GB" sz="2000" dirty="0" smtClean="0"/>
              <a:t>models</a:t>
            </a:r>
          </a:p>
          <a:p>
            <a:pPr lvl="1"/>
            <a:r>
              <a:rPr lang="en-GB" sz="1600" dirty="0" smtClean="0"/>
              <a:t>Verified </a:t>
            </a:r>
            <a:r>
              <a:rPr lang="en-GB" sz="1600" dirty="0"/>
              <a:t>as closely as possible with available observations. </a:t>
            </a:r>
            <a:endParaRPr lang="en-US" sz="1600" dirty="0"/>
          </a:p>
        </p:txBody>
      </p:sp>
      <p:pic>
        <p:nvPicPr>
          <p:cNvPr id="4" name="Picture 3" descr="CreativeCommons_Attribution_Lic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2316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 Sources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018"/>
            <a:ext cx="8229600" cy="5308600"/>
          </a:xfrm>
        </p:spPr>
        <p:txBody>
          <a:bodyPr>
            <a:noAutofit/>
          </a:bodyPr>
          <a:lstStyle/>
          <a:p>
            <a:pPr marL="457200" lvl="0" indent="-457200"/>
            <a:r>
              <a:rPr lang="en-GB" sz="2400" b="1" dirty="0" smtClean="0">
                <a:solidFill>
                  <a:srgbClr val="FF0000"/>
                </a:solidFill>
              </a:rPr>
              <a:t>Earth</a:t>
            </a:r>
            <a:endParaRPr lang="en-GB" sz="2400" dirty="0" smtClean="0"/>
          </a:p>
          <a:p>
            <a:pPr marL="857250" lvl="1" indent="-457200"/>
            <a:r>
              <a:rPr lang="en-GB" sz="1600" dirty="0" smtClean="0"/>
              <a:t>Based on </a:t>
            </a:r>
            <a:r>
              <a:rPr lang="en-GB" sz="1600" dirty="0"/>
              <a:t>combinations of ERBE and CERES satellite data and atmosphere-ocean reanalyses (</a:t>
            </a:r>
            <a:r>
              <a:rPr lang="en-GB" sz="1600" dirty="0" err="1"/>
              <a:t>Trenberth</a:t>
            </a:r>
            <a:r>
              <a:rPr lang="en-GB" sz="1600" dirty="0"/>
              <a:t> et al 2009</a:t>
            </a:r>
            <a:r>
              <a:rPr lang="en-GB" sz="1600" dirty="0" smtClean="0"/>
              <a:t>), averaged </a:t>
            </a:r>
            <a:r>
              <a:rPr lang="en-GB" sz="1600" dirty="0"/>
              <a:t>globally and over the years 2000-</a:t>
            </a:r>
            <a:r>
              <a:rPr lang="en-GB" sz="1600" dirty="0" smtClean="0"/>
              <a:t>2004</a:t>
            </a:r>
          </a:p>
          <a:p>
            <a:pPr marL="457200" indent="-457200"/>
            <a:r>
              <a:rPr lang="en-GB" sz="2400" b="1" dirty="0" smtClean="0">
                <a:solidFill>
                  <a:srgbClr val="FF0000"/>
                </a:solidFill>
              </a:rPr>
              <a:t>Mars</a:t>
            </a:r>
            <a:endParaRPr lang="en-GB" sz="1400" b="1" dirty="0"/>
          </a:p>
          <a:p>
            <a:pPr marL="857250" lvl="1" indent="-457200"/>
            <a:r>
              <a:rPr lang="en-GB" sz="1600" dirty="0"/>
              <a:t>D</a:t>
            </a:r>
            <a:r>
              <a:rPr lang="en-GB" sz="1600" dirty="0" smtClean="0"/>
              <a:t>erived </a:t>
            </a:r>
            <a:r>
              <a:rPr lang="en-GB" sz="1600" dirty="0"/>
              <a:t>from version 5 of the ESA Mars Climate </a:t>
            </a:r>
            <a:r>
              <a:rPr lang="en-GB" sz="1600" dirty="0" smtClean="0"/>
              <a:t>Database, based </a:t>
            </a:r>
            <a:r>
              <a:rPr lang="en-GB" sz="1600" dirty="0"/>
              <a:t>on comprehensive global climate model simulations that represent detailed </a:t>
            </a:r>
            <a:r>
              <a:rPr lang="en-GB" sz="1600" dirty="0" err="1"/>
              <a:t>radiative</a:t>
            </a:r>
            <a:r>
              <a:rPr lang="en-GB" sz="1600" dirty="0"/>
              <a:t> transfer and dynamical processes. </a:t>
            </a:r>
            <a:endParaRPr lang="en-GB" sz="1600" dirty="0" smtClean="0"/>
          </a:p>
          <a:p>
            <a:pPr marL="857250" lvl="1" indent="-457200"/>
            <a:r>
              <a:rPr lang="en-GB" sz="1600" dirty="0" smtClean="0"/>
              <a:t>Cases </a:t>
            </a:r>
            <a:r>
              <a:rPr lang="en-GB" sz="1600" dirty="0"/>
              <a:t>analysed for the climatological mean state </a:t>
            </a:r>
            <a:r>
              <a:rPr lang="en-GB" sz="1600" dirty="0" smtClean="0"/>
              <a:t>outside </a:t>
            </a:r>
            <a:r>
              <a:rPr lang="en-GB" sz="1600" dirty="0"/>
              <a:t>major dust storms </a:t>
            </a:r>
            <a:r>
              <a:rPr lang="en-GB" sz="1600" dirty="0" smtClean="0"/>
              <a:t>and </a:t>
            </a:r>
            <a:r>
              <a:rPr lang="en-GB" sz="1600" dirty="0"/>
              <a:t>a high dust loading typical of a planet-encircling dust storm (visible optical depth </a:t>
            </a:r>
            <a:r>
              <a:rPr lang="en-GB" sz="1600" i="1" dirty="0" err="1">
                <a:latin typeface="Symbol" charset="2"/>
                <a:cs typeface="Symbol" charset="2"/>
              </a:rPr>
              <a:t>t</a:t>
            </a:r>
            <a:r>
              <a:rPr lang="en-GB" sz="1600" i="1" baseline="-25000" dirty="0" err="1"/>
              <a:t>v</a:t>
            </a:r>
            <a:r>
              <a:rPr lang="en-GB" sz="1600" dirty="0"/>
              <a:t> ~ 5) around perihelion.</a:t>
            </a:r>
          </a:p>
          <a:p>
            <a:pPr marL="457200" lvl="0" indent="-457200"/>
            <a:r>
              <a:rPr lang="en-GB" sz="2400" b="1" dirty="0" smtClean="0">
                <a:solidFill>
                  <a:srgbClr val="FF0000"/>
                </a:solidFill>
              </a:rPr>
              <a:t>Venus</a:t>
            </a:r>
            <a:endParaRPr lang="en-GB" sz="2400" b="1" dirty="0" smtClean="0"/>
          </a:p>
          <a:p>
            <a:pPr marL="857250" lvl="1" indent="-457200"/>
            <a:r>
              <a:rPr lang="en-GB" sz="1600" dirty="0" smtClean="0"/>
              <a:t>Derived </a:t>
            </a:r>
            <a:r>
              <a:rPr lang="en-GB" sz="1600" dirty="0"/>
              <a:t>from a new and detailed atmospheric circulation model for Venus’s atmosphere (</a:t>
            </a:r>
            <a:r>
              <a:rPr lang="en-GB" sz="1600" dirty="0" err="1"/>
              <a:t>Mendonca</a:t>
            </a:r>
            <a:r>
              <a:rPr lang="en-GB" sz="1600" dirty="0"/>
              <a:t> </a:t>
            </a:r>
            <a:r>
              <a:rPr lang="en-GB" sz="1600" dirty="0" smtClean="0"/>
              <a:t>2013)</a:t>
            </a:r>
          </a:p>
          <a:p>
            <a:pPr marL="857250" lvl="1" indent="-457200"/>
            <a:r>
              <a:rPr lang="en-GB" sz="1600" dirty="0" err="1" smtClean="0"/>
              <a:t>Radiative</a:t>
            </a:r>
            <a:r>
              <a:rPr lang="en-GB" sz="1600" dirty="0" smtClean="0"/>
              <a:t> </a:t>
            </a:r>
            <a:r>
              <a:rPr lang="en-GB" sz="1600" dirty="0"/>
              <a:t>transfer </a:t>
            </a:r>
            <a:r>
              <a:rPr lang="en-GB" sz="1600" dirty="0" smtClean="0"/>
              <a:t>computed </a:t>
            </a:r>
            <a:r>
              <a:rPr lang="en-GB" sz="1600" dirty="0"/>
              <a:t>across the visible and infrared spectrum using a correlated-k scheme (</a:t>
            </a:r>
            <a:r>
              <a:rPr lang="en-GB" sz="1600" dirty="0" err="1"/>
              <a:t>Mendonca</a:t>
            </a:r>
            <a:r>
              <a:rPr lang="en-GB" sz="1600" dirty="0"/>
              <a:t> 2013) based on </a:t>
            </a:r>
            <a:r>
              <a:rPr lang="en-GB" sz="1600" dirty="0" err="1"/>
              <a:t>radiative</a:t>
            </a:r>
            <a:r>
              <a:rPr lang="en-GB" sz="1600" dirty="0"/>
              <a:t> computations of Venus’s atmosphere</a:t>
            </a:r>
            <a:r>
              <a:rPr lang="en-GB" sz="1600" b="1" i="1" dirty="0"/>
              <a:t>, including clouds</a:t>
            </a:r>
            <a:r>
              <a:rPr lang="en-GB" sz="1600" dirty="0"/>
              <a:t>, by Lee &amp; Richardson (2011</a:t>
            </a:r>
            <a:r>
              <a:rPr lang="en-GB" sz="1600" dirty="0" smtClean="0"/>
              <a:t>)</a:t>
            </a:r>
            <a:endParaRPr lang="en-GB" sz="1600" dirty="0"/>
          </a:p>
          <a:p>
            <a:pPr marL="857250" lvl="1" indent="-457200"/>
            <a:r>
              <a:rPr lang="en-GB" sz="1600" dirty="0" err="1" smtClean="0"/>
              <a:t>Gridpoint</a:t>
            </a:r>
            <a:r>
              <a:rPr lang="en-GB" sz="1600" dirty="0" smtClean="0"/>
              <a:t> dynamical </a:t>
            </a:r>
            <a:r>
              <a:rPr lang="en-GB" sz="1600" dirty="0"/>
              <a:t>core </a:t>
            </a:r>
            <a:r>
              <a:rPr lang="en-GB" sz="1600" dirty="0" smtClean="0"/>
              <a:t>based on </a:t>
            </a:r>
            <a:r>
              <a:rPr lang="en-GB" sz="1600" dirty="0"/>
              <a:t>Lee et al. (2007</a:t>
            </a:r>
            <a:r>
              <a:rPr lang="en-GB" sz="1600" dirty="0" smtClean="0"/>
              <a:t>), </a:t>
            </a:r>
            <a:r>
              <a:rPr lang="en-GB" sz="1600" dirty="0"/>
              <a:t>extended to take into account the temperature dependence of </a:t>
            </a:r>
            <a:r>
              <a:rPr lang="en-GB" sz="1600" i="1" dirty="0"/>
              <a:t>C</a:t>
            </a:r>
            <a:r>
              <a:rPr lang="en-GB" sz="1600" i="1" baseline="-25000" dirty="0"/>
              <a:t>p</a:t>
            </a:r>
            <a:r>
              <a:rPr lang="en-GB" sz="1600" dirty="0"/>
              <a:t>. </a:t>
            </a:r>
            <a:endParaRPr lang="en-GB" sz="1600" dirty="0" smtClean="0"/>
          </a:p>
          <a:p>
            <a:pPr marL="857250" lvl="1" indent="-457200"/>
            <a:r>
              <a:rPr lang="en-GB" sz="1600" dirty="0" smtClean="0"/>
              <a:t>Simulations </a:t>
            </a:r>
            <a:r>
              <a:rPr lang="en-GB" sz="1600" dirty="0"/>
              <a:t>run for 25,000 Earth days </a:t>
            </a:r>
            <a:r>
              <a:rPr lang="en-GB" sz="1600" dirty="0" smtClean="0"/>
              <a:t>and statistics </a:t>
            </a:r>
            <a:r>
              <a:rPr lang="en-GB" sz="1600" dirty="0"/>
              <a:t>were averaged over </a:t>
            </a:r>
            <a:endParaRPr lang="en-GB" sz="1600" dirty="0" smtClean="0"/>
          </a:p>
          <a:p>
            <a:pPr marL="400050" lvl="1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  </a:t>
            </a:r>
            <a:r>
              <a:rPr lang="en-GB" sz="1600" dirty="0" smtClean="0"/>
              <a:t>the </a:t>
            </a:r>
            <a:r>
              <a:rPr lang="en-GB" sz="1600" dirty="0"/>
              <a:t>last 5 Venus </a:t>
            </a:r>
            <a:r>
              <a:rPr lang="en-GB" sz="1600" dirty="0" smtClean="0"/>
              <a:t>sols </a:t>
            </a:r>
          </a:p>
        </p:txBody>
      </p:sp>
      <p:pic>
        <p:nvPicPr>
          <p:cNvPr id="4" name="Picture 3" descr="CreativeCommons_Attribution_Lic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2316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2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èche en arc 40"/>
          <p:cNvSpPr/>
          <p:nvPr/>
        </p:nvSpPr>
        <p:spPr>
          <a:xfrm rot="10800000">
            <a:off x="600608" y="1955840"/>
            <a:ext cx="2296732" cy="3659964"/>
          </a:xfrm>
          <a:prstGeom prst="circularArrow">
            <a:avLst>
              <a:gd name="adj1" fmla="val 25942"/>
              <a:gd name="adj2" fmla="val 754"/>
              <a:gd name="adj3" fmla="val 16204023"/>
              <a:gd name="adj4" fmla="val 14664739"/>
              <a:gd name="adj5" fmla="val 5066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rganigramme : Connecteur 90"/>
          <p:cNvSpPr>
            <a:spLocks noChangeAspect="1"/>
          </p:cNvSpPr>
          <p:nvPr/>
        </p:nvSpPr>
        <p:spPr>
          <a:xfrm>
            <a:off x="7378937" y="3579016"/>
            <a:ext cx="1667390" cy="1582965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orme libre 89"/>
          <p:cNvSpPr/>
          <p:nvPr/>
        </p:nvSpPr>
        <p:spPr>
          <a:xfrm>
            <a:off x="5277332" y="1749355"/>
            <a:ext cx="1249694" cy="384248"/>
          </a:xfrm>
          <a:custGeom>
            <a:avLst/>
            <a:gdLst>
              <a:gd name="connsiteX0" fmla="*/ 1123475 w 1249694"/>
              <a:gd name="connsiteY0" fmla="*/ 370393 h 384248"/>
              <a:gd name="connsiteX1" fmla="*/ 1123475 w 1249694"/>
              <a:gd name="connsiteY1" fmla="*/ 370393 h 384248"/>
              <a:gd name="connsiteX2" fmla="*/ 1012638 w 1249694"/>
              <a:gd name="connsiteY2" fmla="*/ 328830 h 384248"/>
              <a:gd name="connsiteX3" fmla="*/ 984929 w 1249694"/>
              <a:gd name="connsiteY3" fmla="*/ 301120 h 384248"/>
              <a:gd name="connsiteX4" fmla="*/ 887948 w 1249694"/>
              <a:gd name="connsiteY4" fmla="*/ 287266 h 384248"/>
              <a:gd name="connsiteX5" fmla="*/ 583148 w 1249694"/>
              <a:gd name="connsiteY5" fmla="*/ 259557 h 384248"/>
              <a:gd name="connsiteX6" fmla="*/ 153657 w 1249694"/>
              <a:gd name="connsiteY6" fmla="*/ 245702 h 384248"/>
              <a:gd name="connsiteX7" fmla="*/ 28966 w 1249694"/>
              <a:gd name="connsiteY7" fmla="*/ 190284 h 384248"/>
              <a:gd name="connsiteX8" fmla="*/ 1257 w 1249694"/>
              <a:gd name="connsiteY8" fmla="*/ 79448 h 384248"/>
              <a:gd name="connsiteX9" fmla="*/ 222929 w 1249694"/>
              <a:gd name="connsiteY9" fmla="*/ 37884 h 384248"/>
              <a:gd name="connsiteX10" fmla="*/ 1206602 w 1249694"/>
              <a:gd name="connsiteY10" fmla="*/ 51739 h 384248"/>
              <a:gd name="connsiteX11" fmla="*/ 1192748 w 1249694"/>
              <a:gd name="connsiteY11" fmla="*/ 384248 h 384248"/>
              <a:gd name="connsiteX12" fmla="*/ 1123475 w 1249694"/>
              <a:gd name="connsiteY12" fmla="*/ 370393 h 3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9694" h="384248">
                <a:moveTo>
                  <a:pt x="1123475" y="370393"/>
                </a:moveTo>
                <a:lnTo>
                  <a:pt x="1123475" y="370393"/>
                </a:lnTo>
                <a:cubicBezTo>
                  <a:pt x="1086529" y="356539"/>
                  <a:pt x="1047930" y="346476"/>
                  <a:pt x="1012638" y="328830"/>
                </a:cubicBezTo>
                <a:cubicBezTo>
                  <a:pt x="1000955" y="322988"/>
                  <a:pt x="997321" y="305251"/>
                  <a:pt x="984929" y="301120"/>
                </a:cubicBezTo>
                <a:cubicBezTo>
                  <a:pt x="953950" y="290793"/>
                  <a:pt x="920223" y="292231"/>
                  <a:pt x="887948" y="287266"/>
                </a:cubicBezTo>
                <a:cubicBezTo>
                  <a:pt x="730778" y="263086"/>
                  <a:pt x="835532" y="270297"/>
                  <a:pt x="583148" y="259557"/>
                </a:cubicBezTo>
                <a:cubicBezTo>
                  <a:pt x="440039" y="253467"/>
                  <a:pt x="296821" y="250320"/>
                  <a:pt x="153657" y="245702"/>
                </a:cubicBezTo>
                <a:cubicBezTo>
                  <a:pt x="54733" y="212728"/>
                  <a:pt x="94832" y="234195"/>
                  <a:pt x="28966" y="190284"/>
                </a:cubicBezTo>
                <a:cubicBezTo>
                  <a:pt x="22746" y="171625"/>
                  <a:pt x="-6343" y="90088"/>
                  <a:pt x="1257" y="79448"/>
                </a:cubicBezTo>
                <a:cubicBezTo>
                  <a:pt x="24080" y="47496"/>
                  <a:pt x="221111" y="38066"/>
                  <a:pt x="222929" y="37884"/>
                </a:cubicBezTo>
                <a:cubicBezTo>
                  <a:pt x="550820" y="42502"/>
                  <a:pt x="897783" y="-58554"/>
                  <a:pt x="1206602" y="51739"/>
                </a:cubicBezTo>
                <a:cubicBezTo>
                  <a:pt x="1311072" y="89050"/>
                  <a:pt x="1192748" y="384248"/>
                  <a:pt x="1192748" y="384248"/>
                </a:cubicBezTo>
                <a:lnTo>
                  <a:pt x="1123475" y="370393"/>
                </a:lnTo>
                <a:close/>
              </a:path>
            </a:pathLst>
          </a:cu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eur en arc 86"/>
          <p:cNvCxnSpPr>
            <a:cxnSpLocks noChangeAspect="1"/>
          </p:cNvCxnSpPr>
          <p:nvPr/>
        </p:nvCxnSpPr>
        <p:spPr>
          <a:xfrm rot="16200000" flipH="1">
            <a:off x="6325668" y="1917980"/>
            <a:ext cx="583921" cy="427346"/>
          </a:xfrm>
          <a:prstGeom prst="curvedConnector3">
            <a:avLst>
              <a:gd name="adj1" fmla="val 50000"/>
            </a:avLst>
          </a:prstGeom>
          <a:ln w="244475">
            <a:solidFill>
              <a:srgbClr val="FF7171"/>
            </a:solidFill>
            <a:headEnd type="none" w="med" len="med"/>
            <a:tailEnd type="oval" w="sm" len="sm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cxnSpLocks noChangeAspect="1"/>
          </p:cNvCxnSpPr>
          <p:nvPr/>
        </p:nvCxnSpPr>
        <p:spPr>
          <a:xfrm rot="15780000" flipH="1">
            <a:off x="3358126" y="1558739"/>
            <a:ext cx="629366" cy="612000"/>
          </a:xfrm>
          <a:prstGeom prst="curvedConnector3">
            <a:avLst>
              <a:gd name="adj1" fmla="val 50000"/>
            </a:avLst>
          </a:prstGeom>
          <a:ln w="434975" cap="sq" cmpd="sng">
            <a:solidFill>
              <a:srgbClr val="33CCFF"/>
            </a:solidFill>
            <a:prstDash val="solid"/>
            <a:round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cxnSpLocks noChangeAspect="1"/>
          </p:cNvCxnSpPr>
          <p:nvPr/>
        </p:nvCxnSpPr>
        <p:spPr>
          <a:xfrm rot="11880000">
            <a:off x="-44684" y="1553995"/>
            <a:ext cx="1170000" cy="468000"/>
          </a:xfrm>
          <a:prstGeom prst="curvedConnector3">
            <a:avLst>
              <a:gd name="adj1" fmla="val 42359"/>
            </a:avLst>
          </a:prstGeom>
          <a:ln w="200025">
            <a:solidFill>
              <a:srgbClr val="33CCFF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4290704" y="1"/>
            <a:ext cx="2761261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3887" y="1819879"/>
            <a:ext cx="298549" cy="381150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1824055" y="-5"/>
            <a:ext cx="1681125" cy="5631391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33CCFF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9935" y="352334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239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35382" y="1"/>
            <a:ext cx="1001019" cy="1444536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10200" y="-5"/>
            <a:ext cx="538255" cy="1444541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4637" y="52030"/>
            <a:ext cx="1941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102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2177485" y="5652798"/>
            <a:ext cx="993600" cy="1340616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10200" y="5867435"/>
            <a:ext cx="172068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/>
              <a:t>Absorbed                            by surface</a:t>
            </a:r>
          </a:p>
          <a:p>
            <a:pPr algn="ctr"/>
            <a:r>
              <a:rPr lang="en-US" b="1" spc="-150" dirty="0" smtClean="0">
                <a:solidFill>
                  <a:srgbClr val="FFFF00"/>
                </a:solidFill>
              </a:rPr>
              <a:t>161  W m</a:t>
            </a:r>
            <a:r>
              <a:rPr lang="en-US" b="1" spc="-150" baseline="30000" dirty="0" smtClean="0">
                <a:solidFill>
                  <a:srgbClr val="FFFF00"/>
                </a:solidFill>
              </a:rPr>
              <a:t>-2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 rot="4740000">
            <a:off x="3743696" y="2127568"/>
            <a:ext cx="684000" cy="684000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2626" y="1474895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Absorbed by</a:t>
            </a:r>
          </a:p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78 W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7701781" y="5184775"/>
            <a:ext cx="936266" cy="2235898"/>
          </a:xfrm>
          <a:prstGeom prst="stripedRightArrow">
            <a:avLst>
              <a:gd name="adj1" fmla="val 69091"/>
              <a:gd name="adj2" fmla="val 3565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7378936" y="5899547"/>
            <a:ext cx="1681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333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2" name="Flèche droite 51"/>
          <p:cNvSpPr/>
          <p:nvPr/>
        </p:nvSpPr>
        <p:spPr>
          <a:xfrm rot="18004971">
            <a:off x="6045777" y="2014267"/>
            <a:ext cx="756000" cy="2460876"/>
          </a:xfrm>
          <a:prstGeom prst="rightArrow">
            <a:avLst>
              <a:gd name="adj1" fmla="val 66438"/>
              <a:gd name="adj2" fmla="val 61827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 vers le bas 37"/>
          <p:cNvSpPr/>
          <p:nvPr/>
        </p:nvSpPr>
        <p:spPr>
          <a:xfrm rot="10800000">
            <a:off x="581890" y="965358"/>
            <a:ext cx="1147872" cy="730606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33CCFF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en arc 32"/>
          <p:cNvSpPr/>
          <p:nvPr/>
        </p:nvSpPr>
        <p:spPr>
          <a:xfrm rot="10800000">
            <a:off x="739490" y="-2119745"/>
            <a:ext cx="2063676" cy="7876776"/>
          </a:xfrm>
          <a:prstGeom prst="circularArrow">
            <a:avLst>
              <a:gd name="adj1" fmla="val 11998"/>
              <a:gd name="adj2" fmla="val 754"/>
              <a:gd name="adj3" fmla="val 688316"/>
              <a:gd name="adj4" fmla="val 16210472"/>
              <a:gd name="adj5" fmla="val 12500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emi-tour 33"/>
          <p:cNvSpPr/>
          <p:nvPr/>
        </p:nvSpPr>
        <p:spPr>
          <a:xfrm rot="10800000">
            <a:off x="936040" y="1101936"/>
            <a:ext cx="1322249" cy="1575675"/>
          </a:xfrm>
          <a:prstGeom prst="uturnArrow">
            <a:avLst>
              <a:gd name="adj1" fmla="val 33096"/>
              <a:gd name="adj2" fmla="val 21598"/>
              <a:gd name="adj3" fmla="val 0"/>
              <a:gd name="adj4" fmla="val 43750"/>
              <a:gd name="adj5" fmla="val 66119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-54358" y="4338735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23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2128685" y="3802274"/>
            <a:ext cx="11641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hortwave </a:t>
            </a:r>
          </a:p>
          <a:p>
            <a:pPr algn="ctr"/>
            <a:r>
              <a:rPr lang="en-GB" sz="1600" b="1" dirty="0" smtClean="0"/>
              <a:t>flux</a:t>
            </a:r>
            <a:endParaRPr lang="en-US" sz="1600" b="1" dirty="0" smtClean="0"/>
          </a:p>
          <a:p>
            <a:pPr algn="ctr"/>
            <a:r>
              <a:rPr lang="en-GB" sz="1600" b="1" dirty="0"/>
              <a:t>t</a:t>
            </a:r>
            <a:r>
              <a:rPr lang="en-GB" sz="1600" b="1" dirty="0" smtClean="0"/>
              <a:t>o surface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184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-86208" y="1829062"/>
            <a:ext cx="1022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Absorbed by                atmosphere</a:t>
            </a:r>
          </a:p>
        </p:txBody>
      </p:sp>
      <p:cxnSp>
        <p:nvCxnSpPr>
          <p:cNvPr id="92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57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341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8" name="Nuage 57"/>
          <p:cNvSpPr/>
          <p:nvPr/>
        </p:nvSpPr>
        <p:spPr>
          <a:xfrm>
            <a:off x="311737" y="2601405"/>
            <a:ext cx="2674285" cy="673533"/>
          </a:xfrm>
          <a:prstGeom prst="cloud">
            <a:avLst/>
          </a:prstGeom>
          <a:gradFill>
            <a:gsLst>
              <a:gs pos="0">
                <a:schemeClr val="bg1">
                  <a:lumMod val="65000"/>
                  <a:alpha val="51000"/>
                </a:schemeClr>
              </a:gs>
              <a:gs pos="98000">
                <a:schemeClr val="bg1">
                  <a:alpha val="78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17"/>
          <p:cNvSpPr txBox="1"/>
          <p:nvPr/>
        </p:nvSpPr>
        <p:spPr>
          <a:xfrm>
            <a:off x="809190" y="1542315"/>
            <a:ext cx="1780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Scattered by                clouds and atmosphere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79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0" name="Flèche droite 59"/>
          <p:cNvSpPr/>
          <p:nvPr/>
        </p:nvSpPr>
        <p:spPr>
          <a:xfrm rot="5400000">
            <a:off x="7575901" y="3903667"/>
            <a:ext cx="1276893" cy="2147030"/>
          </a:xfrm>
          <a:prstGeom prst="rightArrow">
            <a:avLst>
              <a:gd name="adj1" fmla="val 74914"/>
              <a:gd name="adj2" fmla="val 28040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15"/>
          <p:cNvSpPr txBox="1"/>
          <p:nvPr/>
        </p:nvSpPr>
        <p:spPr>
          <a:xfrm>
            <a:off x="7378937" y="3774490"/>
            <a:ext cx="15863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 to surface        </a:t>
            </a:r>
            <a:r>
              <a:rPr lang="en-US" b="1" dirty="0" smtClean="0">
                <a:solidFill>
                  <a:srgbClr val="FFFF00"/>
                </a:solidFill>
              </a:rPr>
              <a:t>333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292435" y="4356272"/>
            <a:ext cx="1653125" cy="1261264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5"/>
          <p:cNvSpPr txBox="1"/>
          <p:nvPr/>
        </p:nvSpPr>
        <p:spPr>
          <a:xfrm>
            <a:off x="5362054" y="4419146"/>
            <a:ext cx="12122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 </a:t>
            </a:r>
            <a:r>
              <a:rPr lang="en-US" b="1" dirty="0" smtClean="0">
                <a:solidFill>
                  <a:srgbClr val="FFFF00"/>
                </a:solidFill>
              </a:rPr>
              <a:t>396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2" name="TextBox 15"/>
          <p:cNvSpPr txBox="1"/>
          <p:nvPr/>
        </p:nvSpPr>
        <p:spPr>
          <a:xfrm>
            <a:off x="4460679" y="1942364"/>
            <a:ext cx="14105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Longwave</a:t>
            </a:r>
            <a:r>
              <a:rPr lang="en-US" sz="1600" b="1" dirty="0" smtClean="0">
                <a:solidFill>
                  <a:schemeClr val="bg1"/>
                </a:solidFill>
              </a:rPr>
              <a:t> flux from surface to space       </a:t>
            </a:r>
            <a:r>
              <a:rPr lang="en-US" b="1" dirty="0" smtClean="0">
                <a:solidFill>
                  <a:srgbClr val="FFFF00"/>
                </a:solidFill>
              </a:rPr>
              <a:t>40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4" name="Flèche vers le bas 63"/>
          <p:cNvSpPr/>
          <p:nvPr/>
        </p:nvSpPr>
        <p:spPr>
          <a:xfrm rot="10800000">
            <a:off x="4083119" y="3902770"/>
            <a:ext cx="885166" cy="1726505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CC0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16"/>
          <p:cNvSpPr txBox="1"/>
          <p:nvPr/>
        </p:nvSpPr>
        <p:spPr>
          <a:xfrm>
            <a:off x="3716705" y="4036856"/>
            <a:ext cx="16698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Evapo</a:t>
            </a:r>
            <a:r>
              <a:rPr lang="en-US" sz="1600" b="1" dirty="0" smtClean="0"/>
              <a:t>-transpiration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80 W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3" name="Arc 2"/>
          <p:cNvSpPr/>
          <p:nvPr/>
        </p:nvSpPr>
        <p:spPr>
          <a:xfrm flipH="1">
            <a:off x="6118997" y="3274937"/>
            <a:ext cx="826564" cy="2397613"/>
          </a:xfrm>
          <a:prstGeom prst="arc">
            <a:avLst>
              <a:gd name="adj1" fmla="val 16806972"/>
              <a:gd name="adj2" fmla="val 0"/>
            </a:avLst>
          </a:prstGeom>
          <a:ln w="1638300">
            <a:solidFill>
              <a:srgbClr val="FF717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15"/>
          <p:cNvSpPr txBox="1"/>
          <p:nvPr/>
        </p:nvSpPr>
        <p:spPr>
          <a:xfrm>
            <a:off x="5554444" y="2981468"/>
            <a:ext cx="1586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Absorbed by atmosphere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Connecteur en arc 5"/>
          <p:cNvCxnSpPr/>
          <p:nvPr/>
        </p:nvCxnSpPr>
        <p:spPr>
          <a:xfrm rot="5220000" flipH="1" flipV="1">
            <a:off x="3235991" y="4848626"/>
            <a:ext cx="1080000" cy="432000"/>
          </a:xfrm>
          <a:prstGeom prst="curvedConnector3">
            <a:avLst/>
          </a:prstGeom>
          <a:ln w="146050">
            <a:solidFill>
              <a:srgbClr val="FF9900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 rot="16320000" flipV="1">
            <a:off x="3362438" y="4048382"/>
            <a:ext cx="813982" cy="438761"/>
          </a:xfrm>
          <a:prstGeom prst="curvedConnector3">
            <a:avLst/>
          </a:prstGeom>
          <a:ln w="146050">
            <a:solidFill>
              <a:srgbClr val="FF9900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rc 68"/>
          <p:cNvCxnSpPr/>
          <p:nvPr/>
        </p:nvCxnSpPr>
        <p:spPr>
          <a:xfrm rot="4860000" flipH="1" flipV="1">
            <a:off x="3172126" y="3250009"/>
            <a:ext cx="1080000" cy="432000"/>
          </a:xfrm>
          <a:prstGeom prst="curvedConnector3">
            <a:avLst/>
          </a:prstGeom>
          <a:ln w="146050">
            <a:solidFill>
              <a:srgbClr val="FF9900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6"/>
          <p:cNvSpPr txBox="1"/>
          <p:nvPr/>
        </p:nvSpPr>
        <p:spPr>
          <a:xfrm>
            <a:off x="2867500" y="3434328"/>
            <a:ext cx="16698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Thermals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17 W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85618" y="7291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403954" y="1749355"/>
            <a:ext cx="1273997" cy="1232113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17"/>
          <p:cNvSpPr txBox="1"/>
          <p:nvPr/>
        </p:nvSpPr>
        <p:spPr>
          <a:xfrm>
            <a:off x="6563369" y="2077447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Emitted by                atmosphere to space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6618" y="144363"/>
            <a:ext cx="1688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Earth</a:t>
            </a:r>
            <a:endParaRPr lang="en-US" sz="4400" dirty="0">
              <a:solidFill>
                <a:srgbClr val="80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49" name="Picture 48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" y="6271374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èche en arc 40"/>
          <p:cNvSpPr/>
          <p:nvPr/>
        </p:nvSpPr>
        <p:spPr>
          <a:xfrm rot="10800000">
            <a:off x="600608" y="1955840"/>
            <a:ext cx="2296732" cy="3659964"/>
          </a:xfrm>
          <a:prstGeom prst="circularArrow">
            <a:avLst>
              <a:gd name="adj1" fmla="val 25942"/>
              <a:gd name="adj2" fmla="val 754"/>
              <a:gd name="adj3" fmla="val 16204023"/>
              <a:gd name="adj4" fmla="val 14664739"/>
              <a:gd name="adj5" fmla="val 5066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rganigramme : Connecteur 90"/>
          <p:cNvSpPr>
            <a:spLocks noChangeAspect="1"/>
          </p:cNvSpPr>
          <p:nvPr/>
        </p:nvSpPr>
        <p:spPr>
          <a:xfrm>
            <a:off x="7378937" y="3579016"/>
            <a:ext cx="1667390" cy="1582965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orme libre 89"/>
          <p:cNvSpPr/>
          <p:nvPr/>
        </p:nvSpPr>
        <p:spPr>
          <a:xfrm>
            <a:off x="5277332" y="1749355"/>
            <a:ext cx="1249694" cy="384248"/>
          </a:xfrm>
          <a:custGeom>
            <a:avLst/>
            <a:gdLst>
              <a:gd name="connsiteX0" fmla="*/ 1123475 w 1249694"/>
              <a:gd name="connsiteY0" fmla="*/ 370393 h 384248"/>
              <a:gd name="connsiteX1" fmla="*/ 1123475 w 1249694"/>
              <a:gd name="connsiteY1" fmla="*/ 370393 h 384248"/>
              <a:gd name="connsiteX2" fmla="*/ 1012638 w 1249694"/>
              <a:gd name="connsiteY2" fmla="*/ 328830 h 384248"/>
              <a:gd name="connsiteX3" fmla="*/ 984929 w 1249694"/>
              <a:gd name="connsiteY3" fmla="*/ 301120 h 384248"/>
              <a:gd name="connsiteX4" fmla="*/ 887948 w 1249694"/>
              <a:gd name="connsiteY4" fmla="*/ 287266 h 384248"/>
              <a:gd name="connsiteX5" fmla="*/ 583148 w 1249694"/>
              <a:gd name="connsiteY5" fmla="*/ 259557 h 384248"/>
              <a:gd name="connsiteX6" fmla="*/ 153657 w 1249694"/>
              <a:gd name="connsiteY6" fmla="*/ 245702 h 384248"/>
              <a:gd name="connsiteX7" fmla="*/ 28966 w 1249694"/>
              <a:gd name="connsiteY7" fmla="*/ 190284 h 384248"/>
              <a:gd name="connsiteX8" fmla="*/ 1257 w 1249694"/>
              <a:gd name="connsiteY8" fmla="*/ 79448 h 384248"/>
              <a:gd name="connsiteX9" fmla="*/ 222929 w 1249694"/>
              <a:gd name="connsiteY9" fmla="*/ 37884 h 384248"/>
              <a:gd name="connsiteX10" fmla="*/ 1206602 w 1249694"/>
              <a:gd name="connsiteY10" fmla="*/ 51739 h 384248"/>
              <a:gd name="connsiteX11" fmla="*/ 1192748 w 1249694"/>
              <a:gd name="connsiteY11" fmla="*/ 384248 h 384248"/>
              <a:gd name="connsiteX12" fmla="*/ 1123475 w 1249694"/>
              <a:gd name="connsiteY12" fmla="*/ 370393 h 3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9694" h="384248">
                <a:moveTo>
                  <a:pt x="1123475" y="370393"/>
                </a:moveTo>
                <a:lnTo>
                  <a:pt x="1123475" y="370393"/>
                </a:lnTo>
                <a:cubicBezTo>
                  <a:pt x="1086529" y="356539"/>
                  <a:pt x="1047930" y="346476"/>
                  <a:pt x="1012638" y="328830"/>
                </a:cubicBezTo>
                <a:cubicBezTo>
                  <a:pt x="1000955" y="322988"/>
                  <a:pt x="997321" y="305251"/>
                  <a:pt x="984929" y="301120"/>
                </a:cubicBezTo>
                <a:cubicBezTo>
                  <a:pt x="953950" y="290793"/>
                  <a:pt x="920223" y="292231"/>
                  <a:pt x="887948" y="287266"/>
                </a:cubicBezTo>
                <a:cubicBezTo>
                  <a:pt x="730778" y="263086"/>
                  <a:pt x="835532" y="270297"/>
                  <a:pt x="583148" y="259557"/>
                </a:cubicBezTo>
                <a:cubicBezTo>
                  <a:pt x="440039" y="253467"/>
                  <a:pt x="296821" y="250320"/>
                  <a:pt x="153657" y="245702"/>
                </a:cubicBezTo>
                <a:cubicBezTo>
                  <a:pt x="54733" y="212728"/>
                  <a:pt x="94832" y="234195"/>
                  <a:pt x="28966" y="190284"/>
                </a:cubicBezTo>
                <a:cubicBezTo>
                  <a:pt x="22746" y="171625"/>
                  <a:pt x="-6343" y="90088"/>
                  <a:pt x="1257" y="79448"/>
                </a:cubicBezTo>
                <a:cubicBezTo>
                  <a:pt x="24080" y="47496"/>
                  <a:pt x="221111" y="38066"/>
                  <a:pt x="222929" y="37884"/>
                </a:cubicBezTo>
                <a:cubicBezTo>
                  <a:pt x="550820" y="42502"/>
                  <a:pt x="897783" y="-58554"/>
                  <a:pt x="1206602" y="51739"/>
                </a:cubicBezTo>
                <a:cubicBezTo>
                  <a:pt x="1311072" y="89050"/>
                  <a:pt x="1192748" y="384248"/>
                  <a:pt x="1192748" y="384248"/>
                </a:cubicBezTo>
                <a:lnTo>
                  <a:pt x="1123475" y="370393"/>
                </a:lnTo>
                <a:close/>
              </a:path>
            </a:pathLst>
          </a:cu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eur en arc 86"/>
          <p:cNvCxnSpPr>
            <a:cxnSpLocks noChangeAspect="1"/>
          </p:cNvCxnSpPr>
          <p:nvPr/>
        </p:nvCxnSpPr>
        <p:spPr>
          <a:xfrm rot="16200000" flipH="1">
            <a:off x="6325668" y="1917980"/>
            <a:ext cx="583921" cy="427346"/>
          </a:xfrm>
          <a:prstGeom prst="curvedConnector3">
            <a:avLst>
              <a:gd name="adj1" fmla="val 50000"/>
            </a:avLst>
          </a:prstGeom>
          <a:ln w="244475">
            <a:solidFill>
              <a:srgbClr val="FF7171"/>
            </a:solidFill>
            <a:headEnd type="none" w="med" len="med"/>
            <a:tailEnd type="oval" w="sm" len="sm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cxnSpLocks noChangeAspect="1"/>
          </p:cNvCxnSpPr>
          <p:nvPr/>
        </p:nvCxnSpPr>
        <p:spPr>
          <a:xfrm rot="15780000" flipH="1">
            <a:off x="3358126" y="1558739"/>
            <a:ext cx="629366" cy="612000"/>
          </a:xfrm>
          <a:prstGeom prst="curvedConnector3">
            <a:avLst>
              <a:gd name="adj1" fmla="val 50000"/>
            </a:avLst>
          </a:prstGeom>
          <a:ln w="434975" cap="sq" cmpd="sng">
            <a:solidFill>
              <a:srgbClr val="33CCFF"/>
            </a:solidFill>
            <a:prstDash val="solid"/>
            <a:round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cxnSpLocks noChangeAspect="1"/>
          </p:cNvCxnSpPr>
          <p:nvPr/>
        </p:nvCxnSpPr>
        <p:spPr>
          <a:xfrm rot="11880000">
            <a:off x="-44684" y="1553995"/>
            <a:ext cx="1170000" cy="468000"/>
          </a:xfrm>
          <a:prstGeom prst="curvedConnector3">
            <a:avLst>
              <a:gd name="adj1" fmla="val 42359"/>
            </a:avLst>
          </a:prstGeom>
          <a:ln w="200025">
            <a:solidFill>
              <a:srgbClr val="33CCFF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4290704" y="1"/>
            <a:ext cx="2761261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3887" y="1819879"/>
            <a:ext cx="298549" cy="381150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1824055" y="-5"/>
            <a:ext cx="1681125" cy="5631391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33CCFF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9935" y="352334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70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35382" y="1"/>
            <a:ext cx="1001019" cy="1444536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10200" y="-5"/>
            <a:ext cx="538255" cy="1444541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4637" y="52030"/>
            <a:ext cx="1941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2177485" y="5652798"/>
            <a:ext cx="993600" cy="1340616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10200" y="5867435"/>
            <a:ext cx="172068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/>
              <a:t>Absorbed                            by surface</a:t>
            </a:r>
          </a:p>
          <a:p>
            <a:pPr algn="ctr"/>
            <a:r>
              <a:rPr lang="en-US" b="1" spc="-150" dirty="0" smtClean="0">
                <a:solidFill>
                  <a:srgbClr val="FFFF00"/>
                </a:solidFill>
              </a:rPr>
              <a:t>47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 rot="4740000">
            <a:off x="3743696" y="2127568"/>
            <a:ext cx="684000" cy="684000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2626" y="1474895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Absorbed by</a:t>
            </a:r>
          </a:p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23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7701781" y="5184775"/>
            <a:ext cx="936266" cy="2235898"/>
          </a:xfrm>
          <a:prstGeom prst="stripedRightArrow">
            <a:avLst>
              <a:gd name="adj1" fmla="val 69091"/>
              <a:gd name="adj2" fmla="val 3565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7378936" y="5899547"/>
            <a:ext cx="1681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98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2" name="Flèche droite 51"/>
          <p:cNvSpPr/>
          <p:nvPr/>
        </p:nvSpPr>
        <p:spPr>
          <a:xfrm rot="18004971">
            <a:off x="6045777" y="2014267"/>
            <a:ext cx="756000" cy="2460876"/>
          </a:xfrm>
          <a:prstGeom prst="rightArrow">
            <a:avLst>
              <a:gd name="adj1" fmla="val 66438"/>
              <a:gd name="adj2" fmla="val 61827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 vers le bas 37"/>
          <p:cNvSpPr/>
          <p:nvPr/>
        </p:nvSpPr>
        <p:spPr>
          <a:xfrm rot="10800000">
            <a:off x="581890" y="965358"/>
            <a:ext cx="1147872" cy="730606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33CCFF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en arc 32"/>
          <p:cNvSpPr/>
          <p:nvPr/>
        </p:nvSpPr>
        <p:spPr>
          <a:xfrm rot="10800000">
            <a:off x="739490" y="-2119745"/>
            <a:ext cx="2063676" cy="7876776"/>
          </a:xfrm>
          <a:prstGeom prst="circularArrow">
            <a:avLst>
              <a:gd name="adj1" fmla="val 11998"/>
              <a:gd name="adj2" fmla="val 754"/>
              <a:gd name="adj3" fmla="val 688316"/>
              <a:gd name="adj4" fmla="val 16210472"/>
              <a:gd name="adj5" fmla="val 12500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emi-tour 33"/>
          <p:cNvSpPr/>
          <p:nvPr/>
        </p:nvSpPr>
        <p:spPr>
          <a:xfrm rot="10800000">
            <a:off x="936040" y="1101936"/>
            <a:ext cx="1322249" cy="1575675"/>
          </a:xfrm>
          <a:prstGeom prst="uturnArrow">
            <a:avLst>
              <a:gd name="adj1" fmla="val 33096"/>
              <a:gd name="adj2" fmla="val 21598"/>
              <a:gd name="adj3" fmla="val 0"/>
              <a:gd name="adj4" fmla="val 43750"/>
              <a:gd name="adj5" fmla="val 66119"/>
            </a:avLst>
          </a:prstGeom>
          <a:solidFill>
            <a:srgbClr val="33CCFF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-54358" y="4338735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2160394" y="3802274"/>
            <a:ext cx="11006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hortwave </a:t>
            </a:r>
          </a:p>
          <a:p>
            <a:pPr algn="ctr"/>
            <a:r>
              <a:rPr lang="en-GB" sz="1600" b="1" dirty="0" smtClean="0"/>
              <a:t>flux</a:t>
            </a:r>
            <a:endParaRPr lang="en-US" sz="1600" b="1" dirty="0" smtClean="0"/>
          </a:p>
          <a:p>
            <a:pPr algn="ctr"/>
            <a:r>
              <a:rPr lang="en-GB" sz="1600" b="1" dirty="0"/>
              <a:t>t</a:t>
            </a:r>
            <a:r>
              <a:rPr lang="en-GB" sz="1600" b="1" dirty="0" smtClean="0"/>
              <a:t>o surface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-86208" y="1829062"/>
            <a:ext cx="1022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Absorbed by                atmosphere</a:t>
            </a:r>
          </a:p>
        </p:txBody>
      </p:sp>
      <p:cxnSp>
        <p:nvCxnSpPr>
          <p:cNvPr id="92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57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8" name="Nuage 57"/>
          <p:cNvSpPr/>
          <p:nvPr/>
        </p:nvSpPr>
        <p:spPr>
          <a:xfrm>
            <a:off x="311737" y="2601405"/>
            <a:ext cx="2674285" cy="673533"/>
          </a:xfrm>
          <a:prstGeom prst="cloud">
            <a:avLst/>
          </a:prstGeom>
          <a:gradFill>
            <a:gsLst>
              <a:gs pos="0">
                <a:schemeClr val="bg1">
                  <a:lumMod val="65000"/>
                  <a:alpha val="51000"/>
                </a:schemeClr>
              </a:gs>
              <a:gs pos="98000">
                <a:schemeClr val="bg1">
                  <a:alpha val="78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17"/>
          <p:cNvSpPr txBox="1"/>
          <p:nvPr/>
        </p:nvSpPr>
        <p:spPr>
          <a:xfrm>
            <a:off x="809190" y="1542315"/>
            <a:ext cx="1780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Scattered by                clouds and atmosphere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0" name="Flèche droite 59"/>
          <p:cNvSpPr/>
          <p:nvPr/>
        </p:nvSpPr>
        <p:spPr>
          <a:xfrm rot="5400000">
            <a:off x="7575901" y="3903667"/>
            <a:ext cx="1276893" cy="2147030"/>
          </a:xfrm>
          <a:prstGeom prst="rightArrow">
            <a:avLst>
              <a:gd name="adj1" fmla="val 74914"/>
              <a:gd name="adj2" fmla="val 28040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15"/>
          <p:cNvSpPr txBox="1"/>
          <p:nvPr/>
        </p:nvSpPr>
        <p:spPr>
          <a:xfrm>
            <a:off x="7378937" y="3774490"/>
            <a:ext cx="1586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 to surface        </a:t>
            </a:r>
            <a:r>
              <a:rPr lang="en-US" b="1" dirty="0" smtClean="0">
                <a:solidFill>
                  <a:srgbClr val="FFFF00"/>
                </a:solidFill>
              </a:rPr>
              <a:t>98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292435" y="4356272"/>
            <a:ext cx="1653125" cy="1261264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15"/>
          <p:cNvSpPr txBox="1"/>
          <p:nvPr/>
        </p:nvSpPr>
        <p:spPr>
          <a:xfrm>
            <a:off x="5362054" y="4419146"/>
            <a:ext cx="121229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 </a:t>
            </a:r>
            <a:r>
              <a:rPr lang="en-US" b="1" dirty="0" smtClean="0">
                <a:solidFill>
                  <a:srgbClr val="FFFF00"/>
                </a:solidFill>
              </a:rPr>
              <a:t>116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2" name="TextBox 15"/>
          <p:cNvSpPr txBox="1"/>
          <p:nvPr/>
        </p:nvSpPr>
        <p:spPr>
          <a:xfrm>
            <a:off x="4460679" y="1942364"/>
            <a:ext cx="1410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Longwave</a:t>
            </a:r>
            <a:r>
              <a:rPr lang="en-US" sz="1600" b="1" dirty="0" smtClean="0">
                <a:solidFill>
                  <a:schemeClr val="bg1"/>
                </a:solidFill>
              </a:rPr>
              <a:t> flux from surface to space       </a:t>
            </a:r>
            <a:r>
              <a:rPr lang="en-US" b="1" dirty="0" smtClean="0">
                <a:solidFill>
                  <a:srgbClr val="FFFF00"/>
                </a:solidFill>
              </a:rPr>
              <a:t>12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4" name="Flèche vers le bas 63"/>
          <p:cNvSpPr/>
          <p:nvPr/>
        </p:nvSpPr>
        <p:spPr>
          <a:xfrm rot="10800000">
            <a:off x="4083119" y="3902770"/>
            <a:ext cx="885166" cy="1726505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CC0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16"/>
          <p:cNvSpPr txBox="1"/>
          <p:nvPr/>
        </p:nvSpPr>
        <p:spPr>
          <a:xfrm>
            <a:off x="3716705" y="4036856"/>
            <a:ext cx="16698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Evapo</a:t>
            </a:r>
            <a:r>
              <a:rPr lang="en-US" sz="1600" b="1" dirty="0" smtClean="0"/>
              <a:t>-transpiration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23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3" name="Arc 2"/>
          <p:cNvSpPr/>
          <p:nvPr/>
        </p:nvSpPr>
        <p:spPr>
          <a:xfrm flipH="1">
            <a:off x="6118997" y="3274937"/>
            <a:ext cx="826564" cy="2397613"/>
          </a:xfrm>
          <a:prstGeom prst="arc">
            <a:avLst>
              <a:gd name="adj1" fmla="val 16806972"/>
              <a:gd name="adj2" fmla="val 0"/>
            </a:avLst>
          </a:prstGeom>
          <a:ln w="1638300">
            <a:solidFill>
              <a:srgbClr val="FF717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15"/>
          <p:cNvSpPr txBox="1"/>
          <p:nvPr/>
        </p:nvSpPr>
        <p:spPr>
          <a:xfrm>
            <a:off x="5554444" y="2981468"/>
            <a:ext cx="1586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Absorbed by atmosphere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Connecteur en arc 5"/>
          <p:cNvCxnSpPr/>
          <p:nvPr/>
        </p:nvCxnSpPr>
        <p:spPr>
          <a:xfrm rot="5220000" flipH="1" flipV="1">
            <a:off x="3235991" y="4848626"/>
            <a:ext cx="1080000" cy="432000"/>
          </a:xfrm>
          <a:prstGeom prst="curvedConnector3">
            <a:avLst/>
          </a:prstGeom>
          <a:ln w="146050">
            <a:solidFill>
              <a:srgbClr val="FF9900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 rot="16320000" flipV="1">
            <a:off x="3362438" y="4048382"/>
            <a:ext cx="813982" cy="438761"/>
          </a:xfrm>
          <a:prstGeom prst="curvedConnector3">
            <a:avLst/>
          </a:prstGeom>
          <a:ln w="146050">
            <a:solidFill>
              <a:srgbClr val="FF9900"/>
            </a:solidFill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rc 68"/>
          <p:cNvCxnSpPr/>
          <p:nvPr/>
        </p:nvCxnSpPr>
        <p:spPr>
          <a:xfrm rot="4860000" flipH="1" flipV="1">
            <a:off x="3172126" y="3250009"/>
            <a:ext cx="1080000" cy="432000"/>
          </a:xfrm>
          <a:prstGeom prst="curvedConnector3">
            <a:avLst/>
          </a:prstGeom>
          <a:ln w="146050">
            <a:solidFill>
              <a:srgbClr val="FF9900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16"/>
          <p:cNvSpPr txBox="1"/>
          <p:nvPr/>
        </p:nvSpPr>
        <p:spPr>
          <a:xfrm>
            <a:off x="2867500" y="3434328"/>
            <a:ext cx="16698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Thermals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85618" y="7291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403954" y="1749355"/>
            <a:ext cx="1273997" cy="1232113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17"/>
          <p:cNvSpPr txBox="1"/>
          <p:nvPr/>
        </p:nvSpPr>
        <p:spPr>
          <a:xfrm>
            <a:off x="6563369" y="2077447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Emitted by                atmosphere to space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76618" y="144363"/>
            <a:ext cx="1688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Earth</a:t>
            </a:r>
            <a:endParaRPr lang="en-US" sz="4400" dirty="0">
              <a:solidFill>
                <a:srgbClr val="80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49" name="Picture 48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" y="62316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rganigramme : Connecteur 67"/>
          <p:cNvSpPr/>
          <p:nvPr/>
        </p:nvSpPr>
        <p:spPr>
          <a:xfrm>
            <a:off x="8223286" y="2283210"/>
            <a:ext cx="568800" cy="569386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onnecteur en arc 56"/>
          <p:cNvCxnSpPr>
            <a:cxnSpLocks noChangeAspect="1"/>
          </p:cNvCxnSpPr>
          <p:nvPr/>
        </p:nvCxnSpPr>
        <p:spPr>
          <a:xfrm rot="11880000">
            <a:off x="24591" y="1553995"/>
            <a:ext cx="1170000" cy="468000"/>
          </a:xfrm>
          <a:prstGeom prst="curvedConnector3">
            <a:avLst>
              <a:gd name="adj1" fmla="val 42359"/>
            </a:avLst>
          </a:prstGeom>
          <a:ln w="117475">
            <a:solidFill>
              <a:srgbClr val="00B0F0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rc 55"/>
          <p:cNvCxnSpPr>
            <a:cxnSpLocks noChangeAspect="1"/>
          </p:cNvCxnSpPr>
          <p:nvPr/>
        </p:nvCxnSpPr>
        <p:spPr>
          <a:xfrm rot="1440000">
            <a:off x="3147815" y="1666749"/>
            <a:ext cx="1620000" cy="648000"/>
          </a:xfrm>
          <a:prstGeom prst="curvedConnector3">
            <a:avLst>
              <a:gd name="adj1" fmla="val 42359"/>
            </a:avLst>
          </a:prstGeom>
          <a:ln w="196850">
            <a:solidFill>
              <a:srgbClr val="00B0F0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en arc 2"/>
          <p:cNvCxnSpPr>
            <a:cxnSpLocks noChangeAspect="1"/>
          </p:cNvCxnSpPr>
          <p:nvPr/>
        </p:nvCxnSpPr>
        <p:spPr>
          <a:xfrm rot="-3960000">
            <a:off x="6160727" y="3298926"/>
            <a:ext cx="1260000" cy="504000"/>
          </a:xfrm>
          <a:prstGeom prst="curvedConnector3">
            <a:avLst>
              <a:gd name="adj1" fmla="val 42359"/>
            </a:avLst>
          </a:prstGeom>
          <a:ln w="460375">
            <a:solidFill>
              <a:srgbClr val="FF7171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4249139" y="1"/>
            <a:ext cx="2880000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80031" y="1819879"/>
            <a:ext cx="1324238" cy="381150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89279" y="3945879"/>
            <a:ext cx="1135860" cy="167165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1191490" y="-5"/>
            <a:ext cx="2923310" cy="5617343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9935" y="352334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110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20401" y="0"/>
            <a:ext cx="216000" cy="134934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10201" y="-5"/>
            <a:ext cx="144000" cy="14445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en arc 5"/>
          <p:cNvSpPr/>
          <p:nvPr/>
        </p:nvSpPr>
        <p:spPr>
          <a:xfrm rot="10800000">
            <a:off x="748144" y="-2119745"/>
            <a:ext cx="1648686" cy="7876776"/>
          </a:xfrm>
          <a:prstGeom prst="circularArrow">
            <a:avLst>
              <a:gd name="adj1" fmla="val 16368"/>
              <a:gd name="adj2" fmla="val 176333"/>
              <a:gd name="adj3" fmla="val 20169031"/>
              <a:gd name="adj4" fmla="val 12006871"/>
              <a:gd name="adj5" fmla="val 16754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214754" y="3883244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29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2087119" y="4079374"/>
            <a:ext cx="11641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hortwave </a:t>
            </a:r>
          </a:p>
          <a:p>
            <a:pPr algn="ctr"/>
            <a:r>
              <a:rPr lang="en-GB" sz="1600" b="1" dirty="0" smtClean="0"/>
              <a:t>flux</a:t>
            </a:r>
            <a:endParaRPr lang="en-US" sz="1600" b="1" dirty="0" smtClean="0"/>
          </a:p>
          <a:p>
            <a:pPr algn="ctr"/>
            <a:r>
              <a:rPr lang="en-GB" sz="1600" b="1" dirty="0"/>
              <a:t>t</a:t>
            </a:r>
            <a:r>
              <a:rPr lang="en-GB" sz="1600" b="1" dirty="0" smtClean="0"/>
              <a:t>o surface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125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2191579" y="5244906"/>
            <a:ext cx="993600" cy="2156400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29576" y="590790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/>
              <a:t>Absorbed                            by surface</a:t>
            </a:r>
          </a:p>
          <a:p>
            <a:pPr algn="ctr"/>
            <a:r>
              <a:rPr lang="en-US" b="1" spc="-150" dirty="0" smtClean="0">
                <a:solidFill>
                  <a:srgbClr val="FFFF00"/>
                </a:solidFill>
              </a:rPr>
              <a:t>95 W m</a:t>
            </a:r>
            <a:r>
              <a:rPr lang="en-US" b="1" spc="-150" baseline="30000" dirty="0" smtClean="0">
                <a:solidFill>
                  <a:srgbClr val="FFFF00"/>
                </a:solidFill>
              </a:rPr>
              <a:t>-2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4724" y="2568049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</a:rPr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14 W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8059334" y="5816457"/>
            <a:ext cx="936266" cy="928255"/>
          </a:xfrm>
          <a:prstGeom prst="stripedRightArrow">
            <a:avLst>
              <a:gd name="adj1" fmla="val 30217"/>
              <a:gd name="adj2" fmla="val 3417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6749766" y="5854901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28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Flèche en arc 49"/>
          <p:cNvSpPr/>
          <p:nvPr/>
        </p:nvSpPr>
        <p:spPr>
          <a:xfrm rot="10800000">
            <a:off x="7637972" y="674672"/>
            <a:ext cx="1057865" cy="5138664"/>
          </a:xfrm>
          <a:prstGeom prst="circularArrow">
            <a:avLst>
              <a:gd name="adj1" fmla="val 12500"/>
              <a:gd name="adj2" fmla="val 1286343"/>
              <a:gd name="adj3" fmla="val 20457681"/>
              <a:gd name="adj4" fmla="val 14905388"/>
              <a:gd name="adj5" fmla="val 21177"/>
            </a:avLst>
          </a:prstGeom>
          <a:solidFill>
            <a:srgbClr val="FF717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Flèche droite 52"/>
          <p:cNvSpPr/>
          <p:nvPr/>
        </p:nvSpPr>
        <p:spPr>
          <a:xfrm rot="5400000">
            <a:off x="7061385" y="3811073"/>
            <a:ext cx="2892603" cy="625699"/>
          </a:xfrm>
          <a:prstGeom prst="right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17"/>
          <p:cNvSpPr txBox="1"/>
          <p:nvPr/>
        </p:nvSpPr>
        <p:spPr>
          <a:xfrm>
            <a:off x="7224024" y="3845364"/>
            <a:ext cx="1317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   by surface        to space          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7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148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5146915" y="4370279"/>
            <a:ext cx="1309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 </a:t>
            </a:r>
            <a:r>
              <a:rPr lang="en-US" b="1" dirty="0" smtClean="0">
                <a:solidFill>
                  <a:srgbClr val="FFFF00"/>
                </a:solidFill>
              </a:rPr>
              <a:t>123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8" name="Flèche vers le bas 37"/>
          <p:cNvSpPr/>
          <p:nvPr/>
        </p:nvSpPr>
        <p:spPr>
          <a:xfrm rot="10800000">
            <a:off x="706577" y="909938"/>
            <a:ext cx="730804" cy="1196722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emi-tour 41"/>
          <p:cNvSpPr/>
          <p:nvPr/>
        </p:nvSpPr>
        <p:spPr>
          <a:xfrm rot="10800000">
            <a:off x="954000" y="1101945"/>
            <a:ext cx="1018160" cy="1575675"/>
          </a:xfrm>
          <a:prstGeom prst="uturnArrow">
            <a:avLst>
              <a:gd name="adj1" fmla="val 15416"/>
              <a:gd name="adj2" fmla="val 21598"/>
              <a:gd name="adj3" fmla="val 0"/>
              <a:gd name="adj4" fmla="val 43750"/>
              <a:gd name="adj5" fmla="val 6611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1042120" y="2658285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Reflected by                atmosphere to space</a:t>
            </a:r>
          </a:p>
        </p:txBody>
      </p:sp>
      <p:sp>
        <p:nvSpPr>
          <p:cNvPr id="58" name="TextBox 17"/>
          <p:cNvSpPr txBox="1"/>
          <p:nvPr/>
        </p:nvSpPr>
        <p:spPr>
          <a:xfrm>
            <a:off x="-80140" y="1868545"/>
            <a:ext cx="1022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Absorbed by                atmosphere</a:t>
            </a:r>
          </a:p>
        </p:txBody>
      </p:sp>
      <p:cxnSp>
        <p:nvCxnSpPr>
          <p:cNvPr id="59" name="Connecteur en arc 58"/>
          <p:cNvCxnSpPr>
            <a:cxnSpLocks noChangeAspect="1"/>
          </p:cNvCxnSpPr>
          <p:nvPr/>
        </p:nvCxnSpPr>
        <p:spPr>
          <a:xfrm rot="16680000" flipH="1">
            <a:off x="6244145" y="1806400"/>
            <a:ext cx="522340" cy="507931"/>
          </a:xfrm>
          <a:prstGeom prst="curvedConnector3">
            <a:avLst>
              <a:gd name="adj1" fmla="val 50000"/>
            </a:avLst>
          </a:prstGeom>
          <a:ln w="244475">
            <a:solidFill>
              <a:srgbClr val="FF7171"/>
            </a:solidFill>
            <a:headEnd type="none" w="med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lèche droite 69"/>
          <p:cNvSpPr/>
          <p:nvPr/>
        </p:nvSpPr>
        <p:spPr>
          <a:xfrm rot="17813759">
            <a:off x="7066822" y="2588299"/>
            <a:ext cx="481169" cy="892419"/>
          </a:xfrm>
          <a:prstGeom prst="right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15"/>
          <p:cNvSpPr txBox="1"/>
          <p:nvPr/>
        </p:nvSpPr>
        <p:spPr>
          <a:xfrm>
            <a:off x="6064802" y="3032711"/>
            <a:ext cx="1586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Absorbed by atmosphere      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3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4" name="TextBox 17"/>
          <p:cNvSpPr txBox="1"/>
          <p:nvPr/>
        </p:nvSpPr>
        <p:spPr>
          <a:xfrm>
            <a:off x="6168031" y="2058121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Emitted by                atmosphere to space</a:t>
            </a:r>
          </a:p>
        </p:txBody>
      </p:sp>
      <p:sp>
        <p:nvSpPr>
          <p:cNvPr id="55" name="TextBox 15"/>
          <p:cNvSpPr txBox="1"/>
          <p:nvPr/>
        </p:nvSpPr>
        <p:spPr>
          <a:xfrm>
            <a:off x="7748816" y="2035071"/>
            <a:ext cx="15863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to surface         </a:t>
            </a:r>
            <a:r>
              <a:rPr lang="en-US" b="1" dirty="0" smtClean="0">
                <a:solidFill>
                  <a:srgbClr val="FFFF00"/>
                </a:solidFill>
              </a:rPr>
              <a:t>29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7591" y="1196347"/>
            <a:ext cx="1941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38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0280" y="144363"/>
            <a:ext cx="19113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Mars</a:t>
            </a:r>
          </a:p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(clear)</a:t>
            </a:r>
            <a:endParaRPr lang="en-US" sz="4400" dirty="0">
              <a:solidFill>
                <a:srgbClr val="80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43" name="Picture 42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1" y="61173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rganigramme : Connecteur 67"/>
          <p:cNvSpPr/>
          <p:nvPr/>
        </p:nvSpPr>
        <p:spPr>
          <a:xfrm>
            <a:off x="8223286" y="2283210"/>
            <a:ext cx="568800" cy="569386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onnecteur en arc 56"/>
          <p:cNvCxnSpPr>
            <a:cxnSpLocks noChangeAspect="1"/>
          </p:cNvCxnSpPr>
          <p:nvPr/>
        </p:nvCxnSpPr>
        <p:spPr>
          <a:xfrm rot="11880000">
            <a:off x="24591" y="1553995"/>
            <a:ext cx="1170000" cy="468000"/>
          </a:xfrm>
          <a:prstGeom prst="curvedConnector3">
            <a:avLst>
              <a:gd name="adj1" fmla="val 42359"/>
            </a:avLst>
          </a:prstGeom>
          <a:ln w="117475">
            <a:solidFill>
              <a:srgbClr val="00B0F0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rc 55"/>
          <p:cNvCxnSpPr>
            <a:cxnSpLocks noChangeAspect="1"/>
          </p:cNvCxnSpPr>
          <p:nvPr/>
        </p:nvCxnSpPr>
        <p:spPr>
          <a:xfrm rot="1440000">
            <a:off x="3147815" y="1666749"/>
            <a:ext cx="1620000" cy="648000"/>
          </a:xfrm>
          <a:prstGeom prst="curvedConnector3">
            <a:avLst>
              <a:gd name="adj1" fmla="val 42359"/>
            </a:avLst>
          </a:prstGeom>
          <a:ln w="196850">
            <a:solidFill>
              <a:srgbClr val="00B0F0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en arc 2"/>
          <p:cNvCxnSpPr>
            <a:cxnSpLocks noChangeAspect="1"/>
          </p:cNvCxnSpPr>
          <p:nvPr/>
        </p:nvCxnSpPr>
        <p:spPr>
          <a:xfrm rot="-3960000">
            <a:off x="6160727" y="3298926"/>
            <a:ext cx="1260000" cy="504000"/>
          </a:xfrm>
          <a:prstGeom prst="curvedConnector3">
            <a:avLst>
              <a:gd name="adj1" fmla="val 42359"/>
            </a:avLst>
          </a:prstGeom>
          <a:ln w="460375">
            <a:solidFill>
              <a:srgbClr val="FF7171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4249139" y="1"/>
            <a:ext cx="2880000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80031" y="1819879"/>
            <a:ext cx="1324238" cy="381150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89279" y="3945879"/>
            <a:ext cx="1135860" cy="167165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1191490" y="-5"/>
            <a:ext cx="2923310" cy="5617343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9935" y="352334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74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20401" y="0"/>
            <a:ext cx="216000" cy="134934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10201" y="-5"/>
            <a:ext cx="144000" cy="14445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en arc 5"/>
          <p:cNvSpPr/>
          <p:nvPr/>
        </p:nvSpPr>
        <p:spPr>
          <a:xfrm rot="10800000">
            <a:off x="748144" y="-2119745"/>
            <a:ext cx="1648686" cy="7876776"/>
          </a:xfrm>
          <a:prstGeom prst="circularArrow">
            <a:avLst>
              <a:gd name="adj1" fmla="val 16368"/>
              <a:gd name="adj2" fmla="val 176333"/>
              <a:gd name="adj3" fmla="val 20169031"/>
              <a:gd name="adj4" fmla="val 12006871"/>
              <a:gd name="adj5" fmla="val 16754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214754" y="3883244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2118828" y="4079374"/>
            <a:ext cx="11006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hortwave </a:t>
            </a:r>
          </a:p>
          <a:p>
            <a:pPr algn="ctr"/>
            <a:r>
              <a:rPr lang="en-GB" sz="1600" b="1" dirty="0" smtClean="0"/>
              <a:t>flux</a:t>
            </a:r>
            <a:endParaRPr lang="en-US" sz="1600" b="1" dirty="0" smtClean="0"/>
          </a:p>
          <a:p>
            <a:pPr algn="ctr"/>
            <a:r>
              <a:rPr lang="en-GB" sz="1600" b="1" dirty="0"/>
              <a:t>t</a:t>
            </a:r>
            <a:r>
              <a:rPr lang="en-GB" sz="1600" b="1" dirty="0" smtClean="0"/>
              <a:t>o surface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2191579" y="5244906"/>
            <a:ext cx="993600" cy="2156400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29576" y="590790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/>
              <a:t>Absorbed                            by surface</a:t>
            </a:r>
          </a:p>
          <a:p>
            <a:pPr algn="ctr"/>
            <a:r>
              <a:rPr lang="en-US" b="1" spc="-150" dirty="0" smtClean="0">
                <a:solidFill>
                  <a:srgbClr val="FFFF00"/>
                </a:solidFill>
              </a:rPr>
              <a:t>64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4724" y="2568049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</a:rPr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14 W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8059334" y="5816457"/>
            <a:ext cx="936266" cy="928255"/>
          </a:xfrm>
          <a:prstGeom prst="stripedRightArrow">
            <a:avLst>
              <a:gd name="adj1" fmla="val 30217"/>
              <a:gd name="adj2" fmla="val 3417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6749766" y="5854901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Flèche en arc 49"/>
          <p:cNvSpPr/>
          <p:nvPr/>
        </p:nvSpPr>
        <p:spPr>
          <a:xfrm rot="10800000">
            <a:off x="7637972" y="674672"/>
            <a:ext cx="1057865" cy="5138664"/>
          </a:xfrm>
          <a:prstGeom prst="circularArrow">
            <a:avLst>
              <a:gd name="adj1" fmla="val 12500"/>
              <a:gd name="adj2" fmla="val 1286343"/>
              <a:gd name="adj3" fmla="val 20457681"/>
              <a:gd name="adj4" fmla="val 14905388"/>
              <a:gd name="adj5" fmla="val 21177"/>
            </a:avLst>
          </a:prstGeom>
          <a:solidFill>
            <a:srgbClr val="FF717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Flèche droite 52"/>
          <p:cNvSpPr/>
          <p:nvPr/>
        </p:nvSpPr>
        <p:spPr>
          <a:xfrm rot="5400000">
            <a:off x="7061385" y="3811073"/>
            <a:ext cx="2892603" cy="625699"/>
          </a:xfrm>
          <a:prstGeom prst="right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17"/>
          <p:cNvSpPr txBox="1"/>
          <p:nvPr/>
        </p:nvSpPr>
        <p:spPr>
          <a:xfrm>
            <a:off x="7224024" y="3845364"/>
            <a:ext cx="1317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   by surface        to space          </a:t>
            </a:r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7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5146915" y="4370279"/>
            <a:ext cx="1309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 </a:t>
            </a:r>
            <a:r>
              <a:rPr lang="en-US" b="1" dirty="0" smtClean="0">
                <a:solidFill>
                  <a:srgbClr val="FFFF00"/>
                </a:solidFill>
              </a:rPr>
              <a:t>83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8" name="Flèche vers le bas 37"/>
          <p:cNvSpPr/>
          <p:nvPr/>
        </p:nvSpPr>
        <p:spPr>
          <a:xfrm rot="10800000">
            <a:off x="706577" y="909938"/>
            <a:ext cx="730804" cy="1196722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emi-tour 41"/>
          <p:cNvSpPr/>
          <p:nvPr/>
        </p:nvSpPr>
        <p:spPr>
          <a:xfrm rot="10800000">
            <a:off x="954000" y="1101945"/>
            <a:ext cx="1018160" cy="1575675"/>
          </a:xfrm>
          <a:prstGeom prst="uturnArrow">
            <a:avLst>
              <a:gd name="adj1" fmla="val 15416"/>
              <a:gd name="adj2" fmla="val 21598"/>
              <a:gd name="adj3" fmla="val 0"/>
              <a:gd name="adj4" fmla="val 43750"/>
              <a:gd name="adj5" fmla="val 6611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17"/>
          <p:cNvSpPr txBox="1"/>
          <p:nvPr/>
        </p:nvSpPr>
        <p:spPr>
          <a:xfrm>
            <a:off x="1042120" y="2658285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Reflected by                atmosphere to space</a:t>
            </a:r>
          </a:p>
        </p:txBody>
      </p:sp>
      <p:sp>
        <p:nvSpPr>
          <p:cNvPr id="58" name="TextBox 17"/>
          <p:cNvSpPr txBox="1"/>
          <p:nvPr/>
        </p:nvSpPr>
        <p:spPr>
          <a:xfrm>
            <a:off x="-80140" y="1868545"/>
            <a:ext cx="1022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Absorbed by                atmosphere</a:t>
            </a:r>
          </a:p>
        </p:txBody>
      </p:sp>
      <p:cxnSp>
        <p:nvCxnSpPr>
          <p:cNvPr id="59" name="Connecteur en arc 58"/>
          <p:cNvCxnSpPr>
            <a:cxnSpLocks noChangeAspect="1"/>
          </p:cNvCxnSpPr>
          <p:nvPr/>
        </p:nvCxnSpPr>
        <p:spPr>
          <a:xfrm rot="16680000" flipH="1">
            <a:off x="6244145" y="1806400"/>
            <a:ext cx="522340" cy="507931"/>
          </a:xfrm>
          <a:prstGeom prst="curvedConnector3">
            <a:avLst>
              <a:gd name="adj1" fmla="val 50000"/>
            </a:avLst>
          </a:prstGeom>
          <a:ln w="244475">
            <a:solidFill>
              <a:srgbClr val="FF7171"/>
            </a:solidFill>
            <a:headEnd type="none" w="med" len="med"/>
            <a:tail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lèche droite 69"/>
          <p:cNvSpPr/>
          <p:nvPr/>
        </p:nvSpPr>
        <p:spPr>
          <a:xfrm rot="17813759">
            <a:off x="7066822" y="2588299"/>
            <a:ext cx="481169" cy="892419"/>
          </a:xfrm>
          <a:prstGeom prst="right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15"/>
          <p:cNvSpPr txBox="1"/>
          <p:nvPr/>
        </p:nvSpPr>
        <p:spPr>
          <a:xfrm>
            <a:off x="6064802" y="3032711"/>
            <a:ext cx="1586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Absorbed by atmosphere      </a:t>
            </a:r>
            <a:r>
              <a:rPr lang="en-US" b="1" dirty="0" smtClean="0">
                <a:solidFill>
                  <a:srgbClr val="FFFF00"/>
                </a:solidFill>
              </a:rPr>
              <a:t>15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4" name="TextBox 17"/>
          <p:cNvSpPr txBox="1"/>
          <p:nvPr/>
        </p:nvSpPr>
        <p:spPr>
          <a:xfrm>
            <a:off x="6168031" y="2058121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Emitted by                atmosphere to space</a:t>
            </a:r>
          </a:p>
        </p:txBody>
      </p:sp>
      <p:sp>
        <p:nvSpPr>
          <p:cNvPr id="55" name="TextBox 15"/>
          <p:cNvSpPr txBox="1"/>
          <p:nvPr/>
        </p:nvSpPr>
        <p:spPr>
          <a:xfrm>
            <a:off x="7748816" y="2035071"/>
            <a:ext cx="1586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to surface         </a:t>
            </a:r>
            <a:r>
              <a:rPr lang="en-US" b="1" dirty="0" smtClean="0">
                <a:solidFill>
                  <a:srgbClr val="FFFF00"/>
                </a:solidFill>
              </a:rPr>
              <a:t>20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5079" y="1196347"/>
            <a:ext cx="1941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0280" y="144363"/>
            <a:ext cx="19113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Mars</a:t>
            </a:r>
          </a:p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(clear)</a:t>
            </a:r>
            <a:endParaRPr lang="en-US" sz="4400" dirty="0">
              <a:solidFill>
                <a:srgbClr val="80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43" name="Picture 42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" y="61427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6109893" y="1574801"/>
            <a:ext cx="1268807" cy="1234342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rganigramme : Connecteur 90"/>
          <p:cNvSpPr>
            <a:spLocks noChangeAspect="1"/>
          </p:cNvSpPr>
          <p:nvPr/>
        </p:nvSpPr>
        <p:spPr>
          <a:xfrm>
            <a:off x="7999258" y="2065716"/>
            <a:ext cx="1080778" cy="1026055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orme libre 89"/>
          <p:cNvSpPr/>
          <p:nvPr/>
        </p:nvSpPr>
        <p:spPr>
          <a:xfrm>
            <a:off x="5069507" y="1666225"/>
            <a:ext cx="1249694" cy="384248"/>
          </a:xfrm>
          <a:custGeom>
            <a:avLst/>
            <a:gdLst>
              <a:gd name="connsiteX0" fmla="*/ 1123475 w 1249694"/>
              <a:gd name="connsiteY0" fmla="*/ 370393 h 384248"/>
              <a:gd name="connsiteX1" fmla="*/ 1123475 w 1249694"/>
              <a:gd name="connsiteY1" fmla="*/ 370393 h 384248"/>
              <a:gd name="connsiteX2" fmla="*/ 1012638 w 1249694"/>
              <a:gd name="connsiteY2" fmla="*/ 328830 h 384248"/>
              <a:gd name="connsiteX3" fmla="*/ 984929 w 1249694"/>
              <a:gd name="connsiteY3" fmla="*/ 301120 h 384248"/>
              <a:gd name="connsiteX4" fmla="*/ 887948 w 1249694"/>
              <a:gd name="connsiteY4" fmla="*/ 287266 h 384248"/>
              <a:gd name="connsiteX5" fmla="*/ 583148 w 1249694"/>
              <a:gd name="connsiteY5" fmla="*/ 259557 h 384248"/>
              <a:gd name="connsiteX6" fmla="*/ 153657 w 1249694"/>
              <a:gd name="connsiteY6" fmla="*/ 245702 h 384248"/>
              <a:gd name="connsiteX7" fmla="*/ 28966 w 1249694"/>
              <a:gd name="connsiteY7" fmla="*/ 190284 h 384248"/>
              <a:gd name="connsiteX8" fmla="*/ 1257 w 1249694"/>
              <a:gd name="connsiteY8" fmla="*/ 79448 h 384248"/>
              <a:gd name="connsiteX9" fmla="*/ 222929 w 1249694"/>
              <a:gd name="connsiteY9" fmla="*/ 37884 h 384248"/>
              <a:gd name="connsiteX10" fmla="*/ 1206602 w 1249694"/>
              <a:gd name="connsiteY10" fmla="*/ 51739 h 384248"/>
              <a:gd name="connsiteX11" fmla="*/ 1192748 w 1249694"/>
              <a:gd name="connsiteY11" fmla="*/ 384248 h 384248"/>
              <a:gd name="connsiteX12" fmla="*/ 1123475 w 1249694"/>
              <a:gd name="connsiteY12" fmla="*/ 370393 h 3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9694" h="384248">
                <a:moveTo>
                  <a:pt x="1123475" y="370393"/>
                </a:moveTo>
                <a:lnTo>
                  <a:pt x="1123475" y="370393"/>
                </a:lnTo>
                <a:cubicBezTo>
                  <a:pt x="1086529" y="356539"/>
                  <a:pt x="1047930" y="346476"/>
                  <a:pt x="1012638" y="328830"/>
                </a:cubicBezTo>
                <a:cubicBezTo>
                  <a:pt x="1000955" y="322988"/>
                  <a:pt x="997321" y="305251"/>
                  <a:pt x="984929" y="301120"/>
                </a:cubicBezTo>
                <a:cubicBezTo>
                  <a:pt x="953950" y="290793"/>
                  <a:pt x="920223" y="292231"/>
                  <a:pt x="887948" y="287266"/>
                </a:cubicBezTo>
                <a:cubicBezTo>
                  <a:pt x="730778" y="263086"/>
                  <a:pt x="835532" y="270297"/>
                  <a:pt x="583148" y="259557"/>
                </a:cubicBezTo>
                <a:cubicBezTo>
                  <a:pt x="440039" y="253467"/>
                  <a:pt x="296821" y="250320"/>
                  <a:pt x="153657" y="245702"/>
                </a:cubicBezTo>
                <a:cubicBezTo>
                  <a:pt x="54733" y="212728"/>
                  <a:pt x="94832" y="234195"/>
                  <a:pt x="28966" y="190284"/>
                </a:cubicBezTo>
                <a:cubicBezTo>
                  <a:pt x="22746" y="171625"/>
                  <a:pt x="-6343" y="90088"/>
                  <a:pt x="1257" y="79448"/>
                </a:cubicBezTo>
                <a:cubicBezTo>
                  <a:pt x="24080" y="47496"/>
                  <a:pt x="221111" y="38066"/>
                  <a:pt x="222929" y="37884"/>
                </a:cubicBezTo>
                <a:cubicBezTo>
                  <a:pt x="550820" y="42502"/>
                  <a:pt x="897783" y="-58554"/>
                  <a:pt x="1206602" y="51739"/>
                </a:cubicBezTo>
                <a:cubicBezTo>
                  <a:pt x="1311072" y="89050"/>
                  <a:pt x="1192748" y="384248"/>
                  <a:pt x="1192748" y="384248"/>
                </a:cubicBezTo>
                <a:lnTo>
                  <a:pt x="1123475" y="370393"/>
                </a:lnTo>
                <a:close/>
              </a:path>
            </a:pathLst>
          </a:cu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eur en arc 86"/>
          <p:cNvCxnSpPr>
            <a:cxnSpLocks noChangeAspect="1"/>
          </p:cNvCxnSpPr>
          <p:nvPr/>
        </p:nvCxnSpPr>
        <p:spPr>
          <a:xfrm rot="16680000" flipH="1">
            <a:off x="6188725" y="1806400"/>
            <a:ext cx="522340" cy="507931"/>
          </a:xfrm>
          <a:prstGeom prst="curvedConnector3">
            <a:avLst>
              <a:gd name="adj1" fmla="val 50000"/>
            </a:avLst>
          </a:prstGeom>
          <a:ln w="244475">
            <a:solidFill>
              <a:srgbClr val="FF7171"/>
            </a:solidFill>
            <a:headEnd type="none" w="med" len="med"/>
            <a:tailEnd type="oval" w="sm" len="sm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cxnSpLocks noChangeAspect="1"/>
          </p:cNvCxnSpPr>
          <p:nvPr/>
        </p:nvCxnSpPr>
        <p:spPr>
          <a:xfrm rot="5400000" flipH="1" flipV="1">
            <a:off x="5314758" y="3755026"/>
            <a:ext cx="1807436" cy="1062580"/>
          </a:xfrm>
          <a:prstGeom prst="curvedConnector3">
            <a:avLst>
              <a:gd name="adj1" fmla="val 50000"/>
            </a:avLst>
          </a:prstGeom>
          <a:ln w="1273175">
            <a:solidFill>
              <a:srgbClr val="FF7171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cxnSpLocks noChangeAspect="1"/>
          </p:cNvCxnSpPr>
          <p:nvPr/>
        </p:nvCxnSpPr>
        <p:spPr>
          <a:xfrm rot="15780000" flipH="1">
            <a:off x="3191866" y="2500879"/>
            <a:ext cx="629366" cy="612000"/>
          </a:xfrm>
          <a:prstGeom prst="curvedConnector3">
            <a:avLst>
              <a:gd name="adj1" fmla="val 50000"/>
            </a:avLst>
          </a:prstGeom>
          <a:ln w="873125" cap="sq" cmpd="sng">
            <a:solidFill>
              <a:srgbClr val="00B0F0"/>
            </a:solidFill>
            <a:prstDash val="solid"/>
            <a:round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cxnSpLocks noChangeAspect="1"/>
          </p:cNvCxnSpPr>
          <p:nvPr/>
        </p:nvCxnSpPr>
        <p:spPr>
          <a:xfrm rot="11880000">
            <a:off x="24591" y="1553995"/>
            <a:ext cx="1170000" cy="468000"/>
          </a:xfrm>
          <a:prstGeom prst="curvedConnector3">
            <a:avLst>
              <a:gd name="adj1" fmla="val 42359"/>
            </a:avLst>
          </a:prstGeom>
          <a:ln w="200025">
            <a:solidFill>
              <a:srgbClr val="00B0F0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4290704" y="1"/>
            <a:ext cx="2761261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3886" y="1819879"/>
            <a:ext cx="804223" cy="381150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91495" y="4910270"/>
            <a:ext cx="1267715" cy="707266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1706210" y="-5"/>
            <a:ext cx="1272479" cy="5617343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9935" y="352334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106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35382" y="0"/>
            <a:ext cx="1001019" cy="22014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10200" y="-5"/>
            <a:ext cx="230367" cy="14445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4637" y="52030"/>
            <a:ext cx="1941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43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1851655" y="5791702"/>
            <a:ext cx="993600" cy="1062808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10911" y="590790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/>
              <a:t>Absorbed                            by surface</a:t>
            </a:r>
          </a:p>
          <a:p>
            <a:pPr algn="ctr"/>
            <a:r>
              <a:rPr lang="en-US" b="1" spc="-150" dirty="0">
                <a:solidFill>
                  <a:srgbClr val="FFFF00"/>
                </a:solidFill>
              </a:rPr>
              <a:t>2</a:t>
            </a:r>
            <a:r>
              <a:rPr lang="en-US" b="1" spc="-150" dirty="0" smtClean="0">
                <a:solidFill>
                  <a:srgbClr val="FFFF00"/>
                </a:solidFill>
              </a:rPr>
              <a:t>5 W m</a:t>
            </a:r>
            <a:r>
              <a:rPr lang="en-US" b="1" spc="-150" baseline="30000" dirty="0" smtClean="0">
                <a:solidFill>
                  <a:srgbClr val="FFFF00"/>
                </a:solidFill>
              </a:rPr>
              <a:t>-2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 rot="4740000">
            <a:off x="3601950" y="2820675"/>
            <a:ext cx="684000" cy="1368000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87378" y="2374898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Absorbed by</a:t>
            </a:r>
          </a:p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81 W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8065392" y="5747927"/>
            <a:ext cx="936266" cy="1093026"/>
          </a:xfrm>
          <a:prstGeom prst="stripedRightArrow">
            <a:avLst>
              <a:gd name="adj1" fmla="val 56078"/>
              <a:gd name="adj2" fmla="val 3565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6749766" y="5896466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74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Flèche en arc 49"/>
          <p:cNvSpPr/>
          <p:nvPr/>
        </p:nvSpPr>
        <p:spPr>
          <a:xfrm rot="10800000">
            <a:off x="7513277" y="1167941"/>
            <a:ext cx="1057865" cy="4603829"/>
          </a:xfrm>
          <a:prstGeom prst="circularArrow">
            <a:avLst>
              <a:gd name="adj1" fmla="val 17236"/>
              <a:gd name="adj2" fmla="val 1286343"/>
              <a:gd name="adj3" fmla="val 19844475"/>
              <a:gd name="adj4" fmla="val 14905388"/>
              <a:gd name="adj5" fmla="val 21177"/>
            </a:avLst>
          </a:prstGeom>
          <a:solidFill>
            <a:srgbClr val="FF717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lèche droite 51"/>
          <p:cNvSpPr/>
          <p:nvPr/>
        </p:nvSpPr>
        <p:spPr>
          <a:xfrm rot="16920000">
            <a:off x="6379033" y="2285053"/>
            <a:ext cx="756000" cy="1800000"/>
          </a:xfrm>
          <a:prstGeom prst="rightArrow">
            <a:avLst>
              <a:gd name="adj1" fmla="val 66438"/>
              <a:gd name="adj2" fmla="val 61827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èche droite 52"/>
          <p:cNvSpPr/>
          <p:nvPr/>
        </p:nvSpPr>
        <p:spPr>
          <a:xfrm rot="5400000">
            <a:off x="7087220" y="3577408"/>
            <a:ext cx="2892607" cy="1093025"/>
          </a:xfrm>
          <a:prstGeom prst="right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17"/>
          <p:cNvSpPr txBox="1"/>
          <p:nvPr/>
        </p:nvSpPr>
        <p:spPr>
          <a:xfrm>
            <a:off x="7154749" y="3845364"/>
            <a:ext cx="1317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    by surface    to space          </a:t>
            </a:r>
            <a:r>
              <a:rPr lang="en-US" b="1" dirty="0">
                <a:solidFill>
                  <a:srgbClr val="FFFF00"/>
                </a:solidFill>
              </a:rPr>
              <a:t>4</a:t>
            </a:r>
            <a:r>
              <a:rPr lang="en-US" b="1" dirty="0" smtClean="0">
                <a:solidFill>
                  <a:srgbClr val="FFFF00"/>
                </a:solidFill>
              </a:rPr>
              <a:t>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5" name="TextBox 15"/>
          <p:cNvSpPr txBox="1"/>
          <p:nvPr/>
        </p:nvSpPr>
        <p:spPr>
          <a:xfrm>
            <a:off x="7777947" y="2147199"/>
            <a:ext cx="15863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 to surface        </a:t>
            </a:r>
            <a:r>
              <a:rPr lang="en-US" b="1" dirty="0" smtClean="0">
                <a:solidFill>
                  <a:srgbClr val="FFFF00"/>
                </a:solidFill>
              </a:rPr>
              <a:t>78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57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147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5926888" y="3217498"/>
            <a:ext cx="1586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Absorbed by atmosphere       </a:t>
            </a:r>
            <a:r>
              <a:rPr lang="en-US" b="1" dirty="0" smtClean="0">
                <a:solidFill>
                  <a:srgbClr val="FFFF00"/>
                </a:solidFill>
              </a:rPr>
              <a:t>48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6" name="TextBox 15"/>
          <p:cNvSpPr txBox="1"/>
          <p:nvPr/>
        </p:nvSpPr>
        <p:spPr>
          <a:xfrm>
            <a:off x="5069507" y="4441312"/>
            <a:ext cx="1212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 </a:t>
            </a:r>
            <a:r>
              <a:rPr lang="en-US" b="1" dirty="0" smtClean="0">
                <a:solidFill>
                  <a:srgbClr val="FFFF00"/>
                </a:solidFill>
              </a:rPr>
              <a:t>100 </a:t>
            </a:r>
            <a:r>
              <a:rPr lang="en-US" b="1" dirty="0">
                <a:solidFill>
                  <a:srgbClr val="FFFF00"/>
                </a:solidFill>
              </a:rPr>
              <a:t>W m</a:t>
            </a:r>
            <a:r>
              <a:rPr lang="en-US" b="1" baseline="30000" dirty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8" name="Flèche vers le bas 37"/>
          <p:cNvSpPr/>
          <p:nvPr/>
        </p:nvSpPr>
        <p:spPr>
          <a:xfrm rot="10800000">
            <a:off x="706577" y="909938"/>
            <a:ext cx="755544" cy="1196722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en arc 32"/>
          <p:cNvSpPr/>
          <p:nvPr/>
        </p:nvSpPr>
        <p:spPr>
          <a:xfrm rot="10800000">
            <a:off x="789709" y="-2119745"/>
            <a:ext cx="1648686" cy="7876776"/>
          </a:xfrm>
          <a:prstGeom prst="circularArrow">
            <a:avLst>
              <a:gd name="adj1" fmla="val 12500"/>
              <a:gd name="adj2" fmla="val 38926"/>
              <a:gd name="adj3" fmla="val 20457681"/>
              <a:gd name="adj4" fmla="val 12006871"/>
              <a:gd name="adj5" fmla="val 12500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emi-tour 33"/>
          <p:cNvSpPr/>
          <p:nvPr/>
        </p:nvSpPr>
        <p:spPr>
          <a:xfrm rot="10800000">
            <a:off x="936040" y="1101942"/>
            <a:ext cx="1088834" cy="1575675"/>
          </a:xfrm>
          <a:prstGeom prst="uturnArrow">
            <a:avLst>
              <a:gd name="adj1" fmla="val 19233"/>
              <a:gd name="adj2" fmla="val 21598"/>
              <a:gd name="adj3" fmla="val 0"/>
              <a:gd name="adj4" fmla="val 43750"/>
              <a:gd name="adj5" fmla="val 6611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62349" y="3883244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7.5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1835384" y="3802274"/>
            <a:ext cx="1141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hortwave </a:t>
            </a:r>
          </a:p>
          <a:p>
            <a:pPr algn="ctr"/>
            <a:r>
              <a:rPr lang="en-GB" sz="1600" b="1" dirty="0" smtClean="0"/>
              <a:t>flux</a:t>
            </a:r>
            <a:endParaRPr lang="en-US" sz="1600" b="1" dirty="0" smtClean="0"/>
          </a:p>
          <a:p>
            <a:pPr algn="ctr"/>
            <a:r>
              <a:rPr lang="en-GB" sz="1600" b="1" dirty="0"/>
              <a:t>t</a:t>
            </a:r>
            <a:r>
              <a:rPr lang="en-GB" sz="1600" b="1" dirty="0" smtClean="0"/>
              <a:t>o surface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33 W m</a:t>
            </a:r>
            <a:r>
              <a:rPr lang="en-US" b="1" baseline="30000" dirty="0" smtClean="0">
                <a:solidFill>
                  <a:srgbClr val="FFFF00"/>
                </a:solidFill>
              </a:rPr>
              <a:t>-2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-80140" y="2034805"/>
            <a:ext cx="1022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Absorbed by                atmosphere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1042120" y="2658285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Reflected by                atmosphere to space</a:t>
            </a:r>
          </a:p>
        </p:txBody>
      </p:sp>
      <p:sp>
        <p:nvSpPr>
          <p:cNvPr id="86" name="TextBox 17"/>
          <p:cNvSpPr txBox="1"/>
          <p:nvPr/>
        </p:nvSpPr>
        <p:spPr>
          <a:xfrm>
            <a:off x="6169152" y="1832080"/>
            <a:ext cx="1167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Emitted by                atmosphere to space</a:t>
            </a:r>
          </a:p>
        </p:txBody>
      </p:sp>
      <p:cxnSp>
        <p:nvCxnSpPr>
          <p:cNvPr id="92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54749" y="144363"/>
            <a:ext cx="2057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Mars</a:t>
            </a:r>
          </a:p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(dusty)</a:t>
            </a:r>
            <a:endParaRPr lang="en-US" sz="4400" dirty="0">
              <a:solidFill>
                <a:srgbClr val="80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58" name="Picture 57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2" y="61427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4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6109893" y="1574801"/>
            <a:ext cx="1268807" cy="1234342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rganigramme : Connecteur 90"/>
          <p:cNvSpPr>
            <a:spLocks noChangeAspect="1"/>
          </p:cNvSpPr>
          <p:nvPr/>
        </p:nvSpPr>
        <p:spPr>
          <a:xfrm>
            <a:off x="7999258" y="2065716"/>
            <a:ext cx="1080778" cy="1026055"/>
          </a:xfrm>
          <a:prstGeom prst="flowChartConnector">
            <a:avLst/>
          </a:pr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orme libre 89"/>
          <p:cNvSpPr/>
          <p:nvPr/>
        </p:nvSpPr>
        <p:spPr>
          <a:xfrm>
            <a:off x="5069507" y="1666225"/>
            <a:ext cx="1249694" cy="384248"/>
          </a:xfrm>
          <a:custGeom>
            <a:avLst/>
            <a:gdLst>
              <a:gd name="connsiteX0" fmla="*/ 1123475 w 1249694"/>
              <a:gd name="connsiteY0" fmla="*/ 370393 h 384248"/>
              <a:gd name="connsiteX1" fmla="*/ 1123475 w 1249694"/>
              <a:gd name="connsiteY1" fmla="*/ 370393 h 384248"/>
              <a:gd name="connsiteX2" fmla="*/ 1012638 w 1249694"/>
              <a:gd name="connsiteY2" fmla="*/ 328830 h 384248"/>
              <a:gd name="connsiteX3" fmla="*/ 984929 w 1249694"/>
              <a:gd name="connsiteY3" fmla="*/ 301120 h 384248"/>
              <a:gd name="connsiteX4" fmla="*/ 887948 w 1249694"/>
              <a:gd name="connsiteY4" fmla="*/ 287266 h 384248"/>
              <a:gd name="connsiteX5" fmla="*/ 583148 w 1249694"/>
              <a:gd name="connsiteY5" fmla="*/ 259557 h 384248"/>
              <a:gd name="connsiteX6" fmla="*/ 153657 w 1249694"/>
              <a:gd name="connsiteY6" fmla="*/ 245702 h 384248"/>
              <a:gd name="connsiteX7" fmla="*/ 28966 w 1249694"/>
              <a:gd name="connsiteY7" fmla="*/ 190284 h 384248"/>
              <a:gd name="connsiteX8" fmla="*/ 1257 w 1249694"/>
              <a:gd name="connsiteY8" fmla="*/ 79448 h 384248"/>
              <a:gd name="connsiteX9" fmla="*/ 222929 w 1249694"/>
              <a:gd name="connsiteY9" fmla="*/ 37884 h 384248"/>
              <a:gd name="connsiteX10" fmla="*/ 1206602 w 1249694"/>
              <a:gd name="connsiteY10" fmla="*/ 51739 h 384248"/>
              <a:gd name="connsiteX11" fmla="*/ 1192748 w 1249694"/>
              <a:gd name="connsiteY11" fmla="*/ 384248 h 384248"/>
              <a:gd name="connsiteX12" fmla="*/ 1123475 w 1249694"/>
              <a:gd name="connsiteY12" fmla="*/ 370393 h 3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9694" h="384248">
                <a:moveTo>
                  <a:pt x="1123475" y="370393"/>
                </a:moveTo>
                <a:lnTo>
                  <a:pt x="1123475" y="370393"/>
                </a:lnTo>
                <a:cubicBezTo>
                  <a:pt x="1086529" y="356539"/>
                  <a:pt x="1047930" y="346476"/>
                  <a:pt x="1012638" y="328830"/>
                </a:cubicBezTo>
                <a:cubicBezTo>
                  <a:pt x="1000955" y="322988"/>
                  <a:pt x="997321" y="305251"/>
                  <a:pt x="984929" y="301120"/>
                </a:cubicBezTo>
                <a:cubicBezTo>
                  <a:pt x="953950" y="290793"/>
                  <a:pt x="920223" y="292231"/>
                  <a:pt x="887948" y="287266"/>
                </a:cubicBezTo>
                <a:cubicBezTo>
                  <a:pt x="730778" y="263086"/>
                  <a:pt x="835532" y="270297"/>
                  <a:pt x="583148" y="259557"/>
                </a:cubicBezTo>
                <a:cubicBezTo>
                  <a:pt x="440039" y="253467"/>
                  <a:pt x="296821" y="250320"/>
                  <a:pt x="153657" y="245702"/>
                </a:cubicBezTo>
                <a:cubicBezTo>
                  <a:pt x="54733" y="212728"/>
                  <a:pt x="94832" y="234195"/>
                  <a:pt x="28966" y="190284"/>
                </a:cubicBezTo>
                <a:cubicBezTo>
                  <a:pt x="22746" y="171625"/>
                  <a:pt x="-6343" y="90088"/>
                  <a:pt x="1257" y="79448"/>
                </a:cubicBezTo>
                <a:cubicBezTo>
                  <a:pt x="24080" y="47496"/>
                  <a:pt x="221111" y="38066"/>
                  <a:pt x="222929" y="37884"/>
                </a:cubicBezTo>
                <a:cubicBezTo>
                  <a:pt x="550820" y="42502"/>
                  <a:pt x="897783" y="-58554"/>
                  <a:pt x="1206602" y="51739"/>
                </a:cubicBezTo>
                <a:cubicBezTo>
                  <a:pt x="1311072" y="89050"/>
                  <a:pt x="1192748" y="384248"/>
                  <a:pt x="1192748" y="384248"/>
                </a:cubicBezTo>
                <a:lnTo>
                  <a:pt x="1123475" y="370393"/>
                </a:lnTo>
                <a:close/>
              </a:path>
            </a:pathLst>
          </a:custGeom>
          <a:solidFill>
            <a:srgbClr val="FF71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eur en arc 86"/>
          <p:cNvCxnSpPr>
            <a:cxnSpLocks noChangeAspect="1"/>
          </p:cNvCxnSpPr>
          <p:nvPr/>
        </p:nvCxnSpPr>
        <p:spPr>
          <a:xfrm rot="16680000" flipH="1">
            <a:off x="6188725" y="1806400"/>
            <a:ext cx="522340" cy="507931"/>
          </a:xfrm>
          <a:prstGeom prst="curvedConnector3">
            <a:avLst>
              <a:gd name="adj1" fmla="val 50000"/>
            </a:avLst>
          </a:prstGeom>
          <a:ln w="244475">
            <a:solidFill>
              <a:srgbClr val="FF7171"/>
            </a:solidFill>
            <a:headEnd type="none" w="med" len="med"/>
            <a:tailEnd type="oval" w="sm" len="sm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cxnSpLocks noChangeAspect="1"/>
          </p:cNvCxnSpPr>
          <p:nvPr/>
        </p:nvCxnSpPr>
        <p:spPr>
          <a:xfrm rot="5400000" flipH="1" flipV="1">
            <a:off x="5317989" y="3723405"/>
            <a:ext cx="1807436" cy="1062580"/>
          </a:xfrm>
          <a:prstGeom prst="curvedConnector3">
            <a:avLst>
              <a:gd name="adj1" fmla="val 50000"/>
            </a:avLst>
          </a:prstGeom>
          <a:ln w="1273175">
            <a:solidFill>
              <a:srgbClr val="FF7171"/>
            </a:solidFill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cxnSpLocks noChangeAspect="1"/>
          </p:cNvCxnSpPr>
          <p:nvPr/>
        </p:nvCxnSpPr>
        <p:spPr>
          <a:xfrm rot="15780000" flipH="1">
            <a:off x="3191866" y="2500879"/>
            <a:ext cx="629366" cy="612000"/>
          </a:xfrm>
          <a:prstGeom prst="curvedConnector3">
            <a:avLst>
              <a:gd name="adj1" fmla="val 50000"/>
            </a:avLst>
          </a:prstGeom>
          <a:ln w="873125" cap="sq" cmpd="sng">
            <a:solidFill>
              <a:srgbClr val="00B0F0"/>
            </a:solidFill>
            <a:prstDash val="solid"/>
            <a:round/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cxnSpLocks noChangeAspect="1"/>
          </p:cNvCxnSpPr>
          <p:nvPr/>
        </p:nvCxnSpPr>
        <p:spPr>
          <a:xfrm rot="11880000">
            <a:off x="24591" y="1553995"/>
            <a:ext cx="1170000" cy="468000"/>
          </a:xfrm>
          <a:prstGeom prst="curvedConnector3">
            <a:avLst>
              <a:gd name="adj1" fmla="val 42359"/>
            </a:avLst>
          </a:prstGeom>
          <a:ln w="200025">
            <a:solidFill>
              <a:srgbClr val="00B0F0"/>
            </a:solidFill>
            <a:headEnd type="none" w="med" len="med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4290704" y="1"/>
            <a:ext cx="2761261" cy="1819878"/>
          </a:xfrm>
          <a:prstGeom prst="up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93886" y="1819879"/>
            <a:ext cx="804223" cy="3811507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91495" y="4910270"/>
            <a:ext cx="1267715" cy="707266"/>
          </a:xfrm>
          <a:prstGeom prst="rect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e bas 34"/>
          <p:cNvSpPr/>
          <p:nvPr/>
        </p:nvSpPr>
        <p:spPr>
          <a:xfrm>
            <a:off x="1706210" y="-5"/>
            <a:ext cx="1272479" cy="5617343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9935" y="352334"/>
            <a:ext cx="1309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Outgoing Infrared radiation</a:t>
            </a:r>
          </a:p>
          <a:p>
            <a:pPr algn="ctr"/>
            <a:r>
              <a:rPr lang="en-GB" sz="1600" b="1" dirty="0" smtClean="0"/>
              <a:t>(</a:t>
            </a:r>
            <a:r>
              <a:rPr lang="en-GB" sz="1600" b="1" dirty="0" err="1" smtClean="0"/>
              <a:t>longwave</a:t>
            </a:r>
            <a:r>
              <a:rPr lang="en-GB" sz="1600" b="1" dirty="0" smtClean="0"/>
              <a:t>)</a:t>
            </a:r>
            <a:endParaRPr lang="en-US" sz="1600" b="1" dirty="0"/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72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35382" y="0"/>
            <a:ext cx="1001019" cy="22014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10200" y="-5"/>
            <a:ext cx="230367" cy="14445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34637" y="52030"/>
            <a:ext cx="1941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shortwave </a:t>
            </a:r>
            <a:r>
              <a:rPr lang="en-US" sz="1600" b="1" dirty="0"/>
              <a:t>r</a:t>
            </a:r>
            <a:r>
              <a:rPr lang="en-US" sz="1600" b="1" dirty="0" smtClean="0"/>
              <a:t>eflected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0" name="Flèche droite rayée 39"/>
          <p:cNvSpPr/>
          <p:nvPr/>
        </p:nvSpPr>
        <p:spPr>
          <a:xfrm rot="5400000">
            <a:off x="1851655" y="5791702"/>
            <a:ext cx="993600" cy="1062808"/>
          </a:xfrm>
          <a:prstGeom prst="stripedRightArrow">
            <a:avLst>
              <a:gd name="adj1" fmla="val 52570"/>
              <a:gd name="adj2" fmla="val 4023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10911" y="5907902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50" dirty="0" smtClean="0"/>
              <a:t>Absorbed                            by surface</a:t>
            </a:r>
          </a:p>
          <a:p>
            <a:pPr algn="ctr"/>
            <a:r>
              <a:rPr lang="en-US" b="1" spc="-150" dirty="0" smtClean="0">
                <a:solidFill>
                  <a:srgbClr val="FFFF00"/>
                </a:solidFill>
              </a:rPr>
              <a:t>17</a:t>
            </a:r>
            <a:endParaRPr lang="en-US" b="1" spc="-150" dirty="0">
              <a:solidFill>
                <a:srgbClr val="FFFF00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 rot="4740000">
            <a:off x="3601950" y="2820675"/>
            <a:ext cx="684000" cy="1368000"/>
          </a:xfrm>
          <a:prstGeom prst="rightArrow">
            <a:avLst>
              <a:gd name="adj1" fmla="val 62714"/>
              <a:gd name="adj2" fmla="val 48755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87378" y="2374898"/>
            <a:ext cx="1262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Absorbed by</a:t>
            </a:r>
          </a:p>
          <a:p>
            <a:pPr algn="ctr"/>
            <a:r>
              <a:rPr lang="en-US" sz="1600" b="1" dirty="0"/>
              <a:t>a</a:t>
            </a:r>
            <a:r>
              <a:rPr lang="en-US" sz="1600" b="1" dirty="0" smtClean="0"/>
              <a:t>tmosphere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55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47" name="Flèche droite rayée 46"/>
          <p:cNvSpPr/>
          <p:nvPr/>
        </p:nvSpPr>
        <p:spPr>
          <a:xfrm rot="5400000">
            <a:off x="8065392" y="5747927"/>
            <a:ext cx="936266" cy="1093026"/>
          </a:xfrm>
          <a:prstGeom prst="stripedRightArrow">
            <a:avLst>
              <a:gd name="adj1" fmla="val 56078"/>
              <a:gd name="adj2" fmla="val 35652"/>
            </a:avLst>
          </a:prstGeom>
          <a:solidFill>
            <a:srgbClr val="FF717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0"/>
          <p:cNvSpPr txBox="1"/>
          <p:nvPr/>
        </p:nvSpPr>
        <p:spPr>
          <a:xfrm>
            <a:off x="6749766" y="5896466"/>
            <a:ext cx="1720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Absorbed by surface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Flèche en arc 49"/>
          <p:cNvSpPr/>
          <p:nvPr/>
        </p:nvSpPr>
        <p:spPr>
          <a:xfrm rot="10800000">
            <a:off x="7513277" y="1167941"/>
            <a:ext cx="1057865" cy="4603829"/>
          </a:xfrm>
          <a:prstGeom prst="circularArrow">
            <a:avLst>
              <a:gd name="adj1" fmla="val 17236"/>
              <a:gd name="adj2" fmla="val 1286343"/>
              <a:gd name="adj3" fmla="val 19844475"/>
              <a:gd name="adj4" fmla="val 14905388"/>
              <a:gd name="adj5" fmla="val 21177"/>
            </a:avLst>
          </a:prstGeom>
          <a:solidFill>
            <a:srgbClr val="FF717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lèche droite 51"/>
          <p:cNvSpPr/>
          <p:nvPr/>
        </p:nvSpPr>
        <p:spPr>
          <a:xfrm rot="16920000">
            <a:off x="6379033" y="2398657"/>
            <a:ext cx="756000" cy="1800000"/>
          </a:xfrm>
          <a:prstGeom prst="rightArrow">
            <a:avLst>
              <a:gd name="adj1" fmla="val 66438"/>
              <a:gd name="adj2" fmla="val 61827"/>
            </a:avLst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èche droite 52"/>
          <p:cNvSpPr/>
          <p:nvPr/>
        </p:nvSpPr>
        <p:spPr>
          <a:xfrm rot="5400000">
            <a:off x="7087220" y="3577408"/>
            <a:ext cx="2892607" cy="1093025"/>
          </a:xfrm>
          <a:prstGeom prst="rightArrow">
            <a:avLst/>
          </a:prstGeom>
          <a:solidFill>
            <a:srgbClr val="FF717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17"/>
          <p:cNvSpPr txBox="1"/>
          <p:nvPr/>
        </p:nvSpPr>
        <p:spPr>
          <a:xfrm>
            <a:off x="7154749" y="3845364"/>
            <a:ext cx="1317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    by surface    to space          </a:t>
            </a:r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5" name="TextBox 15"/>
          <p:cNvSpPr txBox="1"/>
          <p:nvPr/>
        </p:nvSpPr>
        <p:spPr>
          <a:xfrm>
            <a:off x="7777947" y="2147199"/>
            <a:ext cx="1586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emitted by atmosphere      to surface        </a:t>
            </a:r>
            <a:r>
              <a:rPr lang="en-US" b="1" dirty="0" smtClean="0">
                <a:solidFill>
                  <a:srgbClr val="FFFF00"/>
                </a:solidFill>
              </a:rPr>
              <a:t>53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5775" y="61429"/>
            <a:ext cx="12068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Incoming</a:t>
            </a:r>
          </a:p>
          <a:p>
            <a:pPr algn="ctr"/>
            <a:r>
              <a:rPr lang="en-US" sz="1600" b="1" dirty="0" smtClean="0"/>
              <a:t>Solar  </a:t>
            </a:r>
          </a:p>
          <a:p>
            <a:pPr algn="ctr"/>
            <a:r>
              <a:rPr lang="en-US" sz="1600" b="1" dirty="0"/>
              <a:t>r</a:t>
            </a:r>
            <a:r>
              <a:rPr lang="en-US" sz="1600" b="1" dirty="0" smtClean="0"/>
              <a:t>adiation</a:t>
            </a:r>
          </a:p>
          <a:p>
            <a:pPr algn="ctr"/>
            <a:r>
              <a:rPr lang="en-GB" sz="1600" b="1" dirty="0" smtClean="0"/>
              <a:t>(shortwave)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5959802" y="3217498"/>
            <a:ext cx="15863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Absorbed by atmosphere       </a:t>
            </a:r>
            <a:r>
              <a:rPr lang="en-US" b="1" dirty="0">
                <a:solidFill>
                  <a:srgbClr val="FFFF00"/>
                </a:solidFill>
              </a:rPr>
              <a:t>3</a:t>
            </a:r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6" name="TextBox 15"/>
          <p:cNvSpPr txBox="1"/>
          <p:nvPr/>
        </p:nvSpPr>
        <p:spPr>
          <a:xfrm>
            <a:off x="5069507" y="4441312"/>
            <a:ext cx="1212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Longwave</a:t>
            </a:r>
            <a:r>
              <a:rPr lang="en-US" sz="1600" b="1" dirty="0" smtClean="0"/>
              <a:t> flux emitted by surface  </a:t>
            </a:r>
            <a:r>
              <a:rPr lang="en-US" b="1" dirty="0" smtClean="0">
                <a:solidFill>
                  <a:srgbClr val="FFFF00"/>
                </a:solidFill>
              </a:rPr>
              <a:t>68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8" name="Flèche vers le bas 37"/>
          <p:cNvSpPr/>
          <p:nvPr/>
        </p:nvSpPr>
        <p:spPr>
          <a:xfrm rot="10800000">
            <a:off x="706577" y="909938"/>
            <a:ext cx="755544" cy="1196722"/>
          </a:xfrm>
          <a:prstGeom prst="downArrow">
            <a:avLst>
              <a:gd name="adj1" fmla="val 50000"/>
              <a:gd name="adj2" fmla="val 25076"/>
            </a:avLst>
          </a:prstGeom>
          <a:solidFill>
            <a:srgbClr val="00B0F0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en arc 32"/>
          <p:cNvSpPr/>
          <p:nvPr/>
        </p:nvSpPr>
        <p:spPr>
          <a:xfrm rot="10800000">
            <a:off x="789709" y="-2119745"/>
            <a:ext cx="1648686" cy="7876776"/>
          </a:xfrm>
          <a:prstGeom prst="circularArrow">
            <a:avLst>
              <a:gd name="adj1" fmla="val 12500"/>
              <a:gd name="adj2" fmla="val 38926"/>
              <a:gd name="adj3" fmla="val 20457681"/>
              <a:gd name="adj4" fmla="val 12006871"/>
              <a:gd name="adj5" fmla="val 12500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emi-tour 33"/>
          <p:cNvSpPr/>
          <p:nvPr/>
        </p:nvSpPr>
        <p:spPr>
          <a:xfrm rot="10800000">
            <a:off x="936040" y="1101942"/>
            <a:ext cx="1088834" cy="1575675"/>
          </a:xfrm>
          <a:prstGeom prst="uturnArrow">
            <a:avLst>
              <a:gd name="adj1" fmla="val 19233"/>
              <a:gd name="adj2" fmla="val 21598"/>
              <a:gd name="adj3" fmla="val 0"/>
              <a:gd name="adj4" fmla="val 43750"/>
              <a:gd name="adj5" fmla="val 66119"/>
            </a:avLst>
          </a:prstGeom>
          <a:solidFill>
            <a:srgbClr val="00B0F0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62349" y="3883244"/>
            <a:ext cx="1780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Reflected by                surface to space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1835384" y="3802274"/>
            <a:ext cx="1141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hortwave </a:t>
            </a:r>
          </a:p>
          <a:p>
            <a:pPr algn="ctr"/>
            <a:r>
              <a:rPr lang="en-GB" sz="1600" b="1" dirty="0" smtClean="0"/>
              <a:t>flux</a:t>
            </a:r>
            <a:endParaRPr lang="en-US" sz="1600" b="1" dirty="0" smtClean="0"/>
          </a:p>
          <a:p>
            <a:pPr algn="ctr"/>
            <a:r>
              <a:rPr lang="en-GB" sz="1600" b="1" dirty="0"/>
              <a:t>t</a:t>
            </a:r>
            <a:r>
              <a:rPr lang="en-GB" sz="1600" b="1" dirty="0" smtClean="0"/>
              <a:t>o surface</a:t>
            </a:r>
            <a:endParaRPr lang="en-US" sz="1600" b="1" dirty="0" smtClean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-80140" y="2034805"/>
            <a:ext cx="1022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Absorbed by                atmosphere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1042120" y="2658285"/>
            <a:ext cx="1022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Reflected by                atmosphere to space</a:t>
            </a:r>
          </a:p>
        </p:txBody>
      </p:sp>
      <p:sp>
        <p:nvSpPr>
          <p:cNvPr id="86" name="TextBox 17"/>
          <p:cNvSpPr txBox="1"/>
          <p:nvPr/>
        </p:nvSpPr>
        <p:spPr>
          <a:xfrm>
            <a:off x="6169152" y="1832080"/>
            <a:ext cx="1167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Emitted by                atmosphere to space</a:t>
            </a:r>
          </a:p>
        </p:txBody>
      </p:sp>
      <p:cxnSp>
        <p:nvCxnSpPr>
          <p:cNvPr id="92" name="Straight Connector 27"/>
          <p:cNvCxnSpPr/>
          <p:nvPr/>
        </p:nvCxnSpPr>
        <p:spPr>
          <a:xfrm>
            <a:off x="248772" y="5672758"/>
            <a:ext cx="8713558" cy="1"/>
          </a:xfrm>
          <a:prstGeom prst="line">
            <a:avLst/>
          </a:prstGeom>
          <a:ln w="127000" cmpd="sng">
            <a:solidFill>
              <a:schemeClr val="accent6">
                <a:lumMod val="60000"/>
                <a:lumOff val="40000"/>
              </a:schemeClr>
            </a:solidFill>
            <a:prstDash val="lgDash"/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54749" y="144363"/>
            <a:ext cx="2057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Mars</a:t>
            </a:r>
          </a:p>
          <a:p>
            <a:r>
              <a:rPr lang="en-US" sz="4400" dirty="0" smtClean="0">
                <a:solidFill>
                  <a:srgbClr val="800000"/>
                </a:solidFill>
                <a:latin typeface="Comic Sans MS Bold"/>
                <a:cs typeface="Comic Sans MS Bold"/>
              </a:rPr>
              <a:t>(dusty)</a:t>
            </a:r>
            <a:endParaRPr lang="en-US" sz="4400" dirty="0">
              <a:solidFill>
                <a:srgbClr val="800000"/>
              </a:solidFill>
              <a:latin typeface="Comic Sans MS Bold"/>
              <a:cs typeface="Comic Sans MS Bold"/>
            </a:endParaRPr>
          </a:p>
        </p:txBody>
      </p:sp>
      <p:pic>
        <p:nvPicPr>
          <p:cNvPr id="58" name="Picture 57" descr="CreativeCommons_Attribution_Lic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3" y="6091918"/>
            <a:ext cx="1308100" cy="4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8622</TotalTime>
  <Words>1448</Words>
  <Application>Microsoft Macintosh PowerPoint</Application>
  <PresentationFormat>On-screen Show (4:3)</PresentationFormat>
  <Paragraphs>304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Comparative global energy budgets for Earth, Mars and Venus</vt:lpstr>
      <vt:lpstr>Global energy budgets and climate</vt:lpstr>
      <vt:lpstr>Data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Conclusions/future work</vt:lpstr>
    </vt:vector>
  </TitlesOfParts>
  <Company>AOPP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Read</dc:creator>
  <cp:lastModifiedBy>Peter Read</cp:lastModifiedBy>
  <cp:revision>128</cp:revision>
  <cp:lastPrinted>2013-09-10T08:54:42Z</cp:lastPrinted>
  <dcterms:created xsi:type="dcterms:W3CDTF">2013-08-21T08:27:47Z</dcterms:created>
  <dcterms:modified xsi:type="dcterms:W3CDTF">2013-10-20T10:25:59Z</dcterms:modified>
</cp:coreProperties>
</file>