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1" r:id="rId1"/>
  </p:sldMasterIdLst>
  <p:sldIdLst>
    <p:sldId id="256" r:id="rId2"/>
  </p:sldIdLst>
  <p:sldSz cx="28803600" cy="35283775"/>
  <p:notesSz cx="29457650" cy="4112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pitchFamily="-105" charset="-128"/>
        <a:cs typeface="+mn-cs"/>
        <a:sym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pitchFamily="-105" charset="-128"/>
        <a:cs typeface="+mn-cs"/>
        <a:sym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pitchFamily="-105" charset="-128"/>
        <a:cs typeface="+mn-cs"/>
        <a:sym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pitchFamily="-105" charset="-128"/>
        <a:cs typeface="+mn-cs"/>
        <a:sym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pitchFamily="-105" charset="-128"/>
        <a:cs typeface="+mn-cs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pitchFamily="-105" charset="-128"/>
        <a:cs typeface="+mn-cs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pitchFamily="-105" charset="-128"/>
        <a:cs typeface="+mn-cs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pitchFamily="-105" charset="-128"/>
        <a:cs typeface="+mn-cs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pitchFamily="-105" charset="-128"/>
        <a:cs typeface="+mn-cs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C31"/>
    <a:srgbClr val="333399"/>
    <a:srgbClr val="FF6600"/>
    <a:srgbClr val="FF00FF"/>
    <a:srgbClr val="9966FF"/>
    <a:srgbClr val="9999FF"/>
    <a:srgbClr val="6600CC"/>
    <a:srgbClr val="008000"/>
    <a:srgbClr val="CC9B00"/>
    <a:srgbClr val="ECCA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>
        <p:scale>
          <a:sx n="30" d="100"/>
          <a:sy n="30" d="100"/>
        </p:scale>
        <p:origin x="-1362" y="144"/>
      </p:cViewPr>
      <p:guideLst>
        <p:guide orient="horz" pos="11113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1680210" y="7056755"/>
            <a:ext cx="24732691" cy="9409007"/>
          </a:xfrm>
          <a:ln>
            <a:noFill/>
          </a:ln>
        </p:spPr>
        <p:txBody>
          <a:bodyPr tIns="0" rIns="73242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2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1680210" y="16610519"/>
            <a:ext cx="24742292" cy="9016965"/>
          </a:xfrm>
        </p:spPr>
        <p:txBody>
          <a:bodyPr lIns="0" rIns="73242"/>
          <a:lstStyle>
            <a:lvl1pPr marL="0" marR="183104" indent="0" algn="r">
              <a:buNone/>
              <a:defRPr>
                <a:solidFill>
                  <a:schemeClr val="tx1"/>
                </a:solidFill>
              </a:defRPr>
            </a:lvl1pPr>
            <a:lvl2pPr marL="1831040" indent="0" algn="ctr">
              <a:buNone/>
            </a:lvl2pPr>
            <a:lvl3pPr marL="3662081" indent="0" algn="ctr">
              <a:buNone/>
            </a:lvl3pPr>
            <a:lvl4pPr marL="5493121" indent="0" algn="ctr">
              <a:buNone/>
            </a:lvl4pPr>
            <a:lvl5pPr marL="7324161" indent="0" algn="ctr">
              <a:buNone/>
            </a:lvl5pPr>
            <a:lvl6pPr marL="9155201" indent="0" algn="ctr">
              <a:buNone/>
            </a:lvl6pPr>
            <a:lvl7pPr marL="10986242" indent="0" algn="ctr">
              <a:buNone/>
            </a:lvl7pPr>
            <a:lvl8pPr marL="12817282" indent="0" algn="ctr">
              <a:buNone/>
            </a:lvl8pPr>
            <a:lvl9pPr marL="14648322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F20-8345-4600-86C2-9AA30184737B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7497-EC09-435A-8BE2-E321EEBDC87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95EF-DBB7-4690-A848-B19F87B4EB51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4E782-48EB-4C6A-A416-6849CDFE981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0882610" y="4704511"/>
            <a:ext cx="6480810" cy="268140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40180" y="4704511"/>
            <a:ext cx="18962370" cy="268140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20DFC-341B-416F-9413-2BA64C226EB3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422B-D424-4B16-BEC8-7A60A4E27ED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439862" y="477838"/>
            <a:ext cx="25923876" cy="348059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53CFB-C300-454F-9628-479F109C4B1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5F04-AB7E-46B0-BB98-1207CAB1E2AE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D848-74E9-4BA3-9275-AD0B28C30D5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0609" y="6774485"/>
            <a:ext cx="24483060" cy="7009710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2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70609" y="13915246"/>
            <a:ext cx="24483060" cy="7767328"/>
          </a:xfrm>
        </p:spPr>
        <p:txBody>
          <a:bodyPr lIns="183104" rIns="183104"/>
          <a:lstStyle>
            <a:lvl1pPr marL="0" indent="0">
              <a:buNone/>
              <a:defRPr sz="8800">
                <a:solidFill>
                  <a:schemeClr val="tx1"/>
                </a:solidFill>
              </a:defRPr>
            </a:lvl1pPr>
            <a:lvl2pPr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3A87-CF49-4B96-B041-FD5279D11210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0FAF-4E9E-46C2-B1A7-9C031BF8702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180" y="3622468"/>
            <a:ext cx="25923240" cy="588062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40180" y="9878660"/>
            <a:ext cx="12721590" cy="22816841"/>
          </a:xfrm>
        </p:spPr>
        <p:txBody>
          <a:bodyPr/>
          <a:lstStyle>
            <a:lvl1pPr>
              <a:defRPr sz="104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641830" y="9878660"/>
            <a:ext cx="12721590" cy="22816841"/>
          </a:xfrm>
        </p:spPr>
        <p:txBody>
          <a:bodyPr/>
          <a:lstStyle>
            <a:lvl1pPr>
              <a:defRPr sz="104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D1CB-04C9-4199-AD50-18C40F781D44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30AF-2C28-42DF-831B-D01F50CED1F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180" y="3622468"/>
            <a:ext cx="25923240" cy="588062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40180" y="9545079"/>
            <a:ext cx="12726592" cy="3392305"/>
          </a:xfrm>
        </p:spPr>
        <p:txBody>
          <a:bodyPr lIns="183104" tIns="0" rIns="183104" bIns="0" anchor="ctr">
            <a:noAutofit/>
          </a:bodyPr>
          <a:lstStyle>
            <a:lvl1pPr marL="0" indent="0">
              <a:buNone/>
              <a:defRPr sz="9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000" b="1"/>
            </a:lvl2pPr>
            <a:lvl3pPr>
              <a:buNone/>
              <a:defRPr sz="7200" b="1"/>
            </a:lvl3pPr>
            <a:lvl4pPr>
              <a:buNone/>
              <a:defRPr sz="6400" b="1"/>
            </a:lvl4pPr>
            <a:lvl5pPr>
              <a:buNone/>
              <a:defRPr sz="64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4631830" y="9568280"/>
            <a:ext cx="12731591" cy="3369107"/>
          </a:xfrm>
        </p:spPr>
        <p:txBody>
          <a:bodyPr lIns="183104" tIns="0" rIns="183104" bIns="0" anchor="ctr"/>
          <a:lstStyle>
            <a:lvl1pPr marL="0" indent="0">
              <a:buNone/>
              <a:defRPr sz="9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000" b="1"/>
            </a:lvl2pPr>
            <a:lvl3pPr>
              <a:buNone/>
              <a:defRPr sz="7200" b="1"/>
            </a:lvl3pPr>
            <a:lvl4pPr>
              <a:buNone/>
              <a:defRPr sz="6400" b="1"/>
            </a:lvl4pPr>
            <a:lvl5pPr>
              <a:buNone/>
              <a:defRPr sz="64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1440180" y="12937384"/>
            <a:ext cx="12726592" cy="19785873"/>
          </a:xfrm>
        </p:spPr>
        <p:txBody>
          <a:bodyPr tIns="0"/>
          <a:lstStyle>
            <a:lvl1pPr>
              <a:defRPr sz="88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4631830" y="12937384"/>
            <a:ext cx="12731591" cy="19785873"/>
          </a:xfrm>
        </p:spPr>
        <p:txBody>
          <a:bodyPr tIns="0"/>
          <a:lstStyle>
            <a:lvl1pPr>
              <a:defRPr sz="88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E2CE7-A61B-42D5-9E2F-9135E4637306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C939-D197-44A9-989C-4AB2FBC514A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180" y="3622468"/>
            <a:ext cx="26163270" cy="5880629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0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984F-1B8A-4AA1-8F16-BBABC8EF82CE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C0E3-3E27-4A0A-9BC6-768D258A5D2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D4E9-87C9-40E9-8BF8-A374E906B737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16F2-8FE6-4680-BFF4-3593E620BD6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270" y="2646293"/>
            <a:ext cx="8641080" cy="597864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0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160270" y="8624923"/>
            <a:ext cx="8641080" cy="23522517"/>
          </a:xfrm>
        </p:spPr>
        <p:txBody>
          <a:bodyPr lIns="73242" rIns="73242"/>
          <a:lstStyle>
            <a:lvl1pPr marL="0" indent="0" algn="l">
              <a:buNone/>
              <a:defRPr sz="5600"/>
            </a:lvl1pPr>
            <a:lvl2pPr indent="0" algn="l">
              <a:buNone/>
              <a:defRPr sz="4800"/>
            </a:lvl2pPr>
            <a:lvl3pPr indent="0" algn="l">
              <a:buNone/>
              <a:defRPr sz="4000"/>
            </a:lvl3pPr>
            <a:lvl4pPr indent="0" algn="l">
              <a:buNone/>
              <a:defRPr sz="3600"/>
            </a:lvl4pPr>
            <a:lvl5pPr indent="0" algn="l">
              <a:buNone/>
              <a:defRPr sz="3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1261407" y="8624923"/>
            <a:ext cx="16102013" cy="23522517"/>
          </a:xfrm>
        </p:spPr>
        <p:txBody>
          <a:bodyPr tIns="0"/>
          <a:lstStyle>
            <a:lvl1pPr>
              <a:defRPr sz="11200"/>
            </a:lvl1pPr>
            <a:lvl2pPr>
              <a:defRPr sz="10400"/>
            </a:lvl2pPr>
            <a:lvl3pPr>
              <a:defRPr sz="9600"/>
            </a:lvl3pPr>
            <a:lvl4pPr>
              <a:defRPr sz="8000"/>
            </a:lvl4pPr>
            <a:lvl5pPr>
              <a:defRPr sz="7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BA05-BE1B-4EC4-8533-A78FABD99FFB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F984-3849-4464-9323-B61FC33559B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9972675" y="5700713"/>
            <a:ext cx="16560800" cy="211709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208" tIns="183104" rIns="366208" bIns="183104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25212675" y="27574875"/>
            <a:ext cx="490538" cy="80010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208" tIns="183104" rIns="366208" bIns="183104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30163" y="29925963"/>
            <a:ext cx="28863926" cy="53578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6208" tIns="183104" rIns="366208" bIns="183104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13801725" y="32000825"/>
            <a:ext cx="15001875" cy="3282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6208" tIns="183104" rIns="366208" bIns="183104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0240" y="6055538"/>
            <a:ext cx="6970471" cy="8142439"/>
          </a:xfrm>
        </p:spPr>
        <p:txBody>
          <a:bodyPr lIns="183104" rIns="183104" bIns="183104"/>
          <a:lstStyle>
            <a:lvl1pPr algn="l">
              <a:buNone/>
              <a:defRPr sz="8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20240" y="14553837"/>
            <a:ext cx="6960870" cy="11212400"/>
          </a:xfrm>
        </p:spPr>
        <p:txBody>
          <a:bodyPr lIns="256346" rIns="183104"/>
          <a:lstStyle>
            <a:lvl1pPr marL="0" indent="0" algn="l">
              <a:spcBef>
                <a:spcPts val="1001"/>
              </a:spcBef>
              <a:buFontTx/>
              <a:buNone/>
              <a:defRPr sz="52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10980248" y="6171404"/>
            <a:ext cx="14545818" cy="202293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12800"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1DDF-2152-4482-96C9-CC4DF7691501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25442863" y="32702500"/>
            <a:ext cx="1920875" cy="187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7BB5-C4C9-4378-BC7D-850711546B2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30163" y="-36513"/>
            <a:ext cx="28863926" cy="5357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6208" tIns="183104" rIns="366208" bIns="183104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13801725" y="-36513"/>
            <a:ext cx="15001875" cy="3282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6208" tIns="183104" rIns="366208" bIns="183104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1439863" y="3622675"/>
            <a:ext cx="25923875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310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1439863" y="9958388"/>
            <a:ext cx="25923875" cy="2258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6208" tIns="183104" rIns="366208" bIns="183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1439863" y="32702500"/>
            <a:ext cx="6721475" cy="18796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62E7286-6C0B-4C38-9614-608DD6A74F1B}" type="datetimeFigureOut">
              <a:rPr lang="en-US"/>
              <a:pPr>
                <a:defRPr/>
              </a:pPr>
              <a:t>9/4/2014</a:t>
            </a:fld>
            <a:endParaRPr lang="en-US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8401050" y="32702500"/>
            <a:ext cx="10561638" cy="18796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24963438" y="32702500"/>
            <a:ext cx="2400300" cy="1879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4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926EB7C-4937-4EE5-9074-7F900624098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60325" y="1041400"/>
            <a:ext cx="28919488" cy="33401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80" r:id="rId9"/>
    <p:sldLayoutId id="2147483778" r:id="rId10"/>
    <p:sldLayoutId id="2147483779" r:id="rId11"/>
    <p:sldLayoutId id="214748378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Calibri" pitchFamily="34" charset="0"/>
        </a:defRPr>
      </a:lvl9pPr>
    </p:titleStyle>
    <p:bodyStyle>
      <a:lvl1pPr marL="1098550" indent="-1098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562225" indent="-9874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660775" indent="-987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4759325" indent="-84137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5857875" indent="-84137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6957953" indent="-84227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7690369" indent="-7324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788993" indent="-732416" algn="l" rtl="0" eaLnBrk="1" latinLnBrk="0" hangingPunct="1">
        <a:spcBef>
          <a:spcPct val="20000"/>
        </a:spcBef>
        <a:buClr>
          <a:schemeClr val="tx2"/>
        </a:buClr>
        <a:buChar char="•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9887618" indent="-7324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31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6620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4931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324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1552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9862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8172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4648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1"/>
          <p:cNvSpPr>
            <a:spLocks/>
          </p:cNvSpPr>
          <p:nvPr/>
        </p:nvSpPr>
        <p:spPr bwMode="auto">
          <a:xfrm>
            <a:off x="814388" y="2113931"/>
            <a:ext cx="270891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782" tIns="50782" rIns="102153" bIns="50782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 </a:t>
            </a:r>
            <a:r>
              <a:rPr lang="it-IT" sz="3600" dirty="0" smtClean="0">
                <a:solidFill>
                  <a:srgbClr val="002060"/>
                </a:solidFill>
              </a:rPr>
              <a:t>A. Adriani,</a:t>
            </a:r>
            <a:r>
              <a:rPr lang="it-IT" sz="3600" baseline="30000" dirty="0">
                <a:solidFill>
                  <a:srgbClr val="002060"/>
                </a:solidFill>
              </a:rPr>
              <a:t>1</a:t>
            </a:r>
            <a:r>
              <a:rPr lang="it-IT" sz="3600" dirty="0" smtClean="0">
                <a:solidFill>
                  <a:srgbClr val="002060"/>
                </a:solidFill>
              </a:rPr>
              <a:t> M. L. Moriconi,</a:t>
            </a:r>
            <a:r>
              <a:rPr lang="it-IT" sz="3600" baseline="30000" dirty="0">
                <a:solidFill>
                  <a:srgbClr val="002060"/>
                </a:solidFill>
              </a:rPr>
              <a:t>2</a:t>
            </a:r>
            <a:r>
              <a:rPr lang="it-IT" sz="3600" dirty="0" smtClean="0">
                <a:solidFill>
                  <a:srgbClr val="002060"/>
                </a:solidFill>
              </a:rPr>
              <a:t> B</a:t>
            </a:r>
            <a:r>
              <a:rPr lang="it-IT" sz="3600" dirty="0">
                <a:solidFill>
                  <a:srgbClr val="002060"/>
                </a:solidFill>
              </a:rPr>
              <a:t>. M. </a:t>
            </a:r>
            <a:r>
              <a:rPr lang="it-IT" sz="3600" dirty="0" smtClean="0">
                <a:solidFill>
                  <a:srgbClr val="002060"/>
                </a:solidFill>
              </a:rPr>
              <a:t>Dinelli,</a:t>
            </a:r>
            <a:r>
              <a:rPr lang="it-IT" sz="3600" baseline="30000" dirty="0" smtClean="0">
                <a:solidFill>
                  <a:srgbClr val="002060"/>
                </a:solidFill>
              </a:rPr>
              <a:t>2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>
                <a:solidFill>
                  <a:srgbClr val="002060"/>
                </a:solidFill>
              </a:rPr>
              <a:t>M. </a:t>
            </a:r>
            <a:r>
              <a:rPr lang="it-IT" sz="3600" dirty="0" smtClean="0">
                <a:solidFill>
                  <a:srgbClr val="002060"/>
                </a:solidFill>
              </a:rPr>
              <a:t>López-Puertas,</a:t>
            </a:r>
            <a:r>
              <a:rPr lang="it-IT" sz="3600" baseline="30000" dirty="0" smtClean="0">
                <a:solidFill>
                  <a:srgbClr val="002060"/>
                </a:solidFill>
              </a:rPr>
              <a:t>3</a:t>
            </a:r>
            <a:r>
              <a:rPr lang="it-IT" sz="3600" dirty="0" smtClean="0">
                <a:solidFill>
                  <a:srgbClr val="002060"/>
                </a:solidFill>
              </a:rPr>
              <a:t> B</a:t>
            </a:r>
            <a:r>
              <a:rPr lang="it-IT" sz="3600">
                <a:solidFill>
                  <a:srgbClr val="002060"/>
                </a:solidFill>
              </a:rPr>
              <a:t>. </a:t>
            </a:r>
            <a:r>
              <a:rPr lang="it-IT" sz="3600" smtClean="0">
                <a:solidFill>
                  <a:srgbClr val="002060"/>
                </a:solidFill>
              </a:rPr>
              <a:t>Funke,</a:t>
            </a:r>
            <a:r>
              <a:rPr lang="it-IT" sz="3600" baseline="30000" smtClean="0">
                <a:solidFill>
                  <a:srgbClr val="002060"/>
                </a:solidFill>
              </a:rPr>
              <a:t>3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smtClean="0">
                <a:solidFill>
                  <a:srgbClr val="002060"/>
                </a:solidFill>
              </a:rPr>
              <a:t>M</a:t>
            </a:r>
            <a:r>
              <a:rPr lang="it-IT" sz="3600" dirty="0">
                <a:solidFill>
                  <a:srgbClr val="002060"/>
                </a:solidFill>
              </a:rPr>
              <a:t>. </a:t>
            </a:r>
            <a:r>
              <a:rPr lang="it-IT" sz="3600" smtClean="0">
                <a:solidFill>
                  <a:srgbClr val="002060"/>
                </a:solidFill>
              </a:rPr>
              <a:t>García-Comas,</a:t>
            </a:r>
            <a:r>
              <a:rPr lang="it-IT" sz="3600" baseline="30000" smtClean="0">
                <a:solidFill>
                  <a:srgbClr val="002060"/>
                </a:solidFill>
              </a:rPr>
              <a:t>3</a:t>
            </a:r>
            <a:r>
              <a:rPr lang="it-IT" sz="3600" smtClean="0">
                <a:solidFill>
                  <a:srgbClr val="002060"/>
                </a:solidFill>
              </a:rPr>
              <a:t> E</a:t>
            </a:r>
            <a:r>
              <a:rPr lang="it-IT" sz="3600">
                <a:solidFill>
                  <a:srgbClr val="002060"/>
                </a:solidFill>
              </a:rPr>
              <a:t>. </a:t>
            </a:r>
            <a:r>
              <a:rPr lang="it-IT" sz="3600" smtClean="0">
                <a:solidFill>
                  <a:srgbClr val="002060"/>
                </a:solidFill>
              </a:rPr>
              <a:t>D’Aversa,</a:t>
            </a:r>
            <a:r>
              <a:rPr lang="it-IT" sz="3600" baseline="30000" smtClean="0">
                <a:solidFill>
                  <a:srgbClr val="002060"/>
                </a:solidFill>
              </a:rPr>
              <a:t>1</a:t>
            </a:r>
            <a:r>
              <a:rPr lang="it-IT" sz="3600" smtClean="0">
                <a:solidFill>
                  <a:srgbClr val="002060"/>
                </a:solidFill>
              </a:rPr>
              <a:t> and F. Fabiano</a:t>
            </a:r>
            <a:r>
              <a:rPr lang="it-IT" sz="3600" baseline="30000" smtClean="0">
                <a:solidFill>
                  <a:srgbClr val="002060"/>
                </a:solidFill>
              </a:rPr>
              <a:t>2</a:t>
            </a:r>
            <a:endParaRPr lang="en-US" sz="3600" baseline="30000" dirty="0">
              <a:solidFill>
                <a:srgbClr val="002060"/>
              </a:solidFill>
              <a:sym typeface="Comic Sans MS" pitchFamily="66" charset="0"/>
            </a:endParaRPr>
          </a:p>
        </p:txBody>
      </p:sp>
      <p:sp>
        <p:nvSpPr>
          <p:cNvPr id="4119" name="Rectangle 2"/>
          <p:cNvSpPr>
            <a:spLocks/>
          </p:cNvSpPr>
          <p:nvPr/>
        </p:nvSpPr>
        <p:spPr bwMode="auto">
          <a:xfrm>
            <a:off x="0" y="2684265"/>
            <a:ext cx="28803600" cy="170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782" tIns="50782" rIns="102153" bIns="50782"/>
          <a:lstStyle/>
          <a:p>
            <a:pPr algn="ctr">
              <a:tabLst>
                <a:tab pos="7273925" algn="l"/>
                <a:tab pos="7870825" algn="l"/>
              </a:tabLst>
            </a:pPr>
            <a:r>
              <a:rPr lang="en-US" sz="2800" b="1" baseline="30000" dirty="0">
                <a:solidFill>
                  <a:srgbClr val="FAE51C"/>
                </a:solidFill>
                <a:latin typeface="Comic Sans MS" pitchFamily="66" charset="0"/>
                <a:sym typeface="Comic Sans MS" pitchFamily="66" charset="0"/>
              </a:rPr>
              <a:t>     </a:t>
            </a:r>
            <a:r>
              <a:rPr lang="en-US" sz="2000" b="1" baseline="30000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 I.A.P.S.- INAF  - Istituto di Astrofisica e Planetologia Spaziale, Roma, Italy.</a:t>
            </a:r>
          </a:p>
          <a:p>
            <a:pPr algn="ctr">
              <a:tabLst>
                <a:tab pos="7273925" algn="l"/>
                <a:tab pos="7870825" algn="l"/>
              </a:tabLst>
            </a:pPr>
            <a:r>
              <a:rPr lang="en-US" sz="2000" b="1" baseline="30000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 2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I.S.A.C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.- CNR 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- Istituto di Scienza dell’Atmosfera e del </a:t>
            </a:r>
            <a:r>
              <a:rPr lang="en-US" sz="2000" b="1" dirty="0" err="1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Clima</a:t>
            </a:r>
            <a:r>
              <a:rPr lang="en-US" sz="2000" b="1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, Bologna - Roma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, Italy.</a:t>
            </a:r>
            <a:r>
              <a:rPr lang="en-US" sz="2000" b="1" baseline="30000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  <a:sym typeface="Comic Sans MS" pitchFamily="66" charset="0"/>
            </a:endParaRPr>
          </a:p>
          <a:p>
            <a:pPr algn="ctr">
              <a:tabLst>
                <a:tab pos="7273925" algn="l"/>
                <a:tab pos="7870825" algn="l"/>
              </a:tabLst>
            </a:pPr>
            <a:r>
              <a:rPr lang="en-US" sz="2000" b="1" baseline="30000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I.I.A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.- CSIC 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- </a:t>
            </a:r>
            <a:r>
              <a:rPr lang="it-IT" sz="2000" b="1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Instituto de Astrofísica de Andalucía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, Granada, Spain.</a:t>
            </a:r>
            <a:r>
              <a:rPr lang="en-US" sz="2000" b="1" baseline="30000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  </a:t>
            </a:r>
            <a:endParaRPr lang="en-US" sz="2000" b="1" baseline="30000" dirty="0">
              <a:solidFill>
                <a:srgbClr val="002060"/>
              </a:solidFill>
              <a:latin typeface="Comic Sans MS" pitchFamily="66" charset="0"/>
              <a:sym typeface="Comic Sans MS" pitchFamily="66" charset="0"/>
            </a:endParaRPr>
          </a:p>
          <a:p>
            <a:pPr algn="ctr">
              <a:tabLst>
                <a:tab pos="7273925" algn="l"/>
                <a:tab pos="7870825" algn="l"/>
              </a:tabLst>
            </a:pPr>
            <a:r>
              <a:rPr lang="en-US" sz="2800" b="1" baseline="30000" dirty="0">
                <a:solidFill>
                  <a:srgbClr val="6600CC"/>
                </a:solidFill>
                <a:latin typeface="Comic Sans MS" pitchFamily="66" charset="0"/>
                <a:sym typeface="Comic Sans MS" pitchFamily="66" charset="0"/>
              </a:rPr>
              <a:t> </a:t>
            </a:r>
            <a:endParaRPr lang="en-US" sz="2800" b="1" dirty="0">
              <a:solidFill>
                <a:srgbClr val="6600CC"/>
              </a:solidFill>
              <a:latin typeface="Comic Sans MS" pitchFamily="66" charset="0"/>
              <a:sym typeface="Comic Sans MS" pitchFamily="66" charset="0"/>
            </a:endParaRPr>
          </a:p>
          <a:p>
            <a:pPr>
              <a:tabLst>
                <a:tab pos="7273925" algn="l"/>
                <a:tab pos="7870825" algn="l"/>
              </a:tabLst>
            </a:pPr>
            <a:endParaRPr lang="en-US" sz="2800" b="1" baseline="30000" dirty="0">
              <a:solidFill>
                <a:srgbClr val="FFC000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4120" name="Rectangle 3"/>
          <p:cNvSpPr>
            <a:spLocks/>
          </p:cNvSpPr>
          <p:nvPr/>
        </p:nvSpPr>
        <p:spPr bwMode="auto">
          <a:xfrm>
            <a:off x="-1588" y="185738"/>
            <a:ext cx="28776613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782" tIns="50782" rIns="102153" bIns="50782"/>
          <a:lstStyle/>
          <a:p>
            <a:pPr algn="ctr"/>
            <a:r>
              <a:rPr lang="en-US" sz="6000" b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9966FF">
                      <a:alpha val="40000"/>
                    </a:srgbClr>
                  </a:glow>
                </a:effectLst>
              </a:rPr>
              <a:t>Climatological </a:t>
            </a:r>
            <a:r>
              <a:rPr lang="en-US" sz="6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9966FF">
                      <a:alpha val="40000"/>
                    </a:srgbClr>
                  </a:glow>
                </a:effectLst>
              </a:rPr>
              <a:t>study in the Titan upper atmosphere for</a:t>
            </a:r>
          </a:p>
          <a:p>
            <a:pPr algn="ctr"/>
            <a:r>
              <a:rPr lang="en-US" sz="6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9966FF">
                      <a:alpha val="40000"/>
                    </a:srgbClr>
                  </a:glow>
                </a:effectLst>
              </a:rPr>
              <a:t>HCN, C</a:t>
            </a:r>
            <a:r>
              <a:rPr lang="en-US" sz="6000" b="1" baseline="-25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9966FF">
                      <a:alpha val="40000"/>
                    </a:srgbClr>
                  </a:glow>
                </a:effectLst>
              </a:rPr>
              <a:t>2</a:t>
            </a:r>
            <a:r>
              <a:rPr lang="en-US" sz="6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9966FF">
                      <a:alpha val="40000"/>
                    </a:srgbClr>
                  </a:glow>
                </a:effectLst>
              </a:rPr>
              <a:t>H</a:t>
            </a:r>
            <a:r>
              <a:rPr lang="en-US" sz="6000" b="1" baseline="-25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9966FF">
                      <a:alpha val="40000"/>
                    </a:srgbClr>
                  </a:glow>
                </a:effectLst>
              </a:rPr>
              <a:t>2</a:t>
            </a:r>
            <a:r>
              <a:rPr lang="en-US" sz="6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9966FF">
                      <a:alpha val="40000"/>
                    </a:srgbClr>
                  </a:glow>
                </a:effectLst>
              </a:rPr>
              <a:t> and CH</a:t>
            </a:r>
            <a:r>
              <a:rPr lang="en-US" sz="6000" b="1" baseline="-25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9966FF">
                      <a:alpha val="40000"/>
                    </a:srgbClr>
                  </a:glow>
                </a:effectLst>
              </a:rPr>
              <a:t>4</a:t>
            </a:r>
            <a:r>
              <a:rPr lang="en-US" sz="6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9966FF">
                      <a:alpha val="40000"/>
                    </a:srgbClr>
                  </a:glow>
                </a:effectLst>
              </a:rPr>
              <a:t> gas concentration</a:t>
            </a:r>
            <a:endParaRPr lang="it-IT" sz="6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effectLst>
                <a:glow rad="63500">
                  <a:srgbClr val="9966FF">
                    <a:alpha val="40000"/>
                  </a:srgbClr>
                </a:glow>
              </a:effectLst>
            </a:endParaRPr>
          </a:p>
        </p:txBody>
      </p:sp>
      <p:sp>
        <p:nvSpPr>
          <p:cNvPr id="4135" name="Line 90"/>
          <p:cNvSpPr>
            <a:spLocks noChangeShapeType="1"/>
          </p:cNvSpPr>
          <p:nvPr/>
        </p:nvSpPr>
        <p:spPr bwMode="auto">
          <a:xfrm rot="10800000" flipH="1">
            <a:off x="5084763" y="32259511"/>
            <a:ext cx="9893101" cy="6427"/>
          </a:xfrm>
          <a:prstGeom prst="line">
            <a:avLst/>
          </a:prstGeom>
          <a:noFill/>
          <a:ln w="50800">
            <a:solidFill>
              <a:srgbClr val="9966FF"/>
            </a:solidFill>
            <a:round/>
            <a:headEnd/>
            <a:tailEnd/>
          </a:ln>
        </p:spPr>
        <p:txBody>
          <a:bodyPr lIns="91404" tIns="45704" rIns="91404" bIns="45704"/>
          <a:lstStyle/>
          <a:p>
            <a:endParaRPr lang="en-US" dirty="0"/>
          </a:p>
        </p:txBody>
      </p:sp>
      <p:sp>
        <p:nvSpPr>
          <p:cNvPr id="4136" name="Rectangle 92"/>
          <p:cNvSpPr>
            <a:spLocks/>
          </p:cNvSpPr>
          <p:nvPr/>
        </p:nvSpPr>
        <p:spPr bwMode="auto">
          <a:xfrm>
            <a:off x="1439863" y="31827788"/>
            <a:ext cx="4356100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29" tIns="190429" rIns="390722" bIns="190429"/>
          <a:lstStyle/>
          <a:p>
            <a:pPr marL="7938" algn="ctr">
              <a:spcBef>
                <a:spcPts val="2100"/>
              </a:spcBef>
            </a:pPr>
            <a:r>
              <a:rPr lang="en-US" sz="28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References</a:t>
            </a:r>
          </a:p>
        </p:txBody>
      </p:sp>
      <p:sp>
        <p:nvSpPr>
          <p:cNvPr id="4137" name="Line 151"/>
          <p:cNvSpPr>
            <a:spLocks noChangeShapeType="1"/>
          </p:cNvSpPr>
          <p:nvPr/>
        </p:nvSpPr>
        <p:spPr bwMode="auto">
          <a:xfrm>
            <a:off x="360363" y="32259511"/>
            <a:ext cx="1741487" cy="0"/>
          </a:xfrm>
          <a:prstGeom prst="line">
            <a:avLst/>
          </a:prstGeom>
          <a:noFill/>
          <a:ln w="50800">
            <a:solidFill>
              <a:srgbClr val="9966FF"/>
            </a:solidFill>
            <a:round/>
            <a:headEnd/>
            <a:tailEnd/>
          </a:ln>
        </p:spPr>
        <p:txBody>
          <a:bodyPr lIns="91404" tIns="45704" rIns="91404" bIns="45704"/>
          <a:lstStyle/>
          <a:p>
            <a:endParaRPr lang="en-US" dirty="0"/>
          </a:p>
        </p:txBody>
      </p:sp>
      <p:grpSp>
        <p:nvGrpSpPr>
          <p:cNvPr id="124" name="Gruppo 123"/>
          <p:cNvGrpSpPr/>
          <p:nvPr/>
        </p:nvGrpSpPr>
        <p:grpSpPr>
          <a:xfrm>
            <a:off x="392113" y="3168279"/>
            <a:ext cx="28032075" cy="995363"/>
            <a:chOff x="392113" y="3568700"/>
            <a:chExt cx="28032075" cy="995363"/>
          </a:xfrm>
        </p:grpSpPr>
        <p:sp>
          <p:nvSpPr>
            <p:cNvPr id="4126" name="Line 11"/>
            <p:cNvSpPr>
              <a:spLocks noChangeShapeType="1"/>
            </p:cNvSpPr>
            <p:nvPr/>
          </p:nvSpPr>
          <p:spPr bwMode="auto">
            <a:xfrm>
              <a:off x="5257800" y="4140200"/>
              <a:ext cx="23166388" cy="4763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4127" name="Line 12"/>
            <p:cNvSpPr>
              <a:spLocks noChangeShapeType="1"/>
            </p:cNvSpPr>
            <p:nvPr/>
          </p:nvSpPr>
          <p:spPr bwMode="auto">
            <a:xfrm>
              <a:off x="392113" y="4140200"/>
              <a:ext cx="1741487" cy="1588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4138" name="Rectangle 13"/>
            <p:cNvSpPr>
              <a:spLocks/>
            </p:cNvSpPr>
            <p:nvPr/>
          </p:nvSpPr>
          <p:spPr bwMode="auto">
            <a:xfrm>
              <a:off x="1900238" y="3568700"/>
              <a:ext cx="4356100" cy="995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90429" tIns="190429" rIns="390722" bIns="190429"/>
            <a:lstStyle/>
            <a:p>
              <a:pPr marL="7938">
                <a:spcBef>
                  <a:spcPts val="2150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Comic Sans MS" pitchFamily="66" charset="0"/>
                  <a:sym typeface="Comic Sans MS" pitchFamily="66" charset="0"/>
                </a:rPr>
                <a:t>   </a:t>
              </a:r>
              <a:r>
                <a:rPr lang="en-US" sz="4000" b="1" dirty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Summary</a:t>
              </a:r>
            </a:p>
          </p:txBody>
        </p:sp>
      </p:grpSp>
      <p:grpSp>
        <p:nvGrpSpPr>
          <p:cNvPr id="123" name="Gruppo 122"/>
          <p:cNvGrpSpPr/>
          <p:nvPr/>
        </p:nvGrpSpPr>
        <p:grpSpPr>
          <a:xfrm>
            <a:off x="15049872" y="8640887"/>
            <a:ext cx="13105457" cy="990195"/>
            <a:chOff x="15049872" y="6768680"/>
            <a:chExt cx="13105457" cy="990195"/>
          </a:xfrm>
        </p:grpSpPr>
        <p:sp>
          <p:nvSpPr>
            <p:cNvPr id="4133" name="Line 60"/>
            <p:cNvSpPr>
              <a:spLocks noChangeShapeType="1"/>
            </p:cNvSpPr>
            <p:nvPr/>
          </p:nvSpPr>
          <p:spPr bwMode="auto">
            <a:xfrm>
              <a:off x="15481920" y="7344743"/>
              <a:ext cx="4176464" cy="0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4132" name="Line 59"/>
            <p:cNvSpPr>
              <a:spLocks noChangeShapeType="1"/>
            </p:cNvSpPr>
            <p:nvPr/>
          </p:nvSpPr>
          <p:spPr bwMode="auto">
            <a:xfrm rot="10800000" flipH="1" flipV="1">
              <a:off x="21602601" y="7344742"/>
              <a:ext cx="6552728" cy="1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4134" name="Rectangle 70"/>
            <p:cNvSpPr>
              <a:spLocks/>
            </p:cNvSpPr>
            <p:nvPr/>
          </p:nvSpPr>
          <p:spPr bwMode="auto">
            <a:xfrm>
              <a:off x="15049872" y="6768680"/>
              <a:ext cx="11496019" cy="990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90429" tIns="190429" rIns="390722" bIns="190429"/>
            <a:lstStyle/>
            <a:p>
              <a:pPr marL="7938" algn="ctr">
                <a:spcBef>
                  <a:spcPts val="3300"/>
                </a:spcBef>
              </a:pPr>
              <a:r>
                <a:rPr lang="en-US" sz="4400" b="1" dirty="0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HCN</a:t>
              </a:r>
              <a:endParaRPr lang="en-US" sz="44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4143" name="CasellaDiTesto 57"/>
          <p:cNvSpPr txBox="1">
            <a:spLocks noChangeArrowheads="1"/>
          </p:cNvSpPr>
          <p:nvPr/>
        </p:nvSpPr>
        <p:spPr bwMode="auto">
          <a:xfrm>
            <a:off x="15481920" y="14118751"/>
            <a:ext cx="12745416" cy="1938960"/>
          </a:xfrm>
          <a:prstGeom prst="rect">
            <a:avLst/>
          </a:prstGeom>
          <a:gradFill flip="none" rotWithShape="1"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91404" tIns="45704" rIns="91404" bIns="45704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HCN VMR in the upper thermosphere doesn’t show any definite seasonal cycle. But in the lower thermosphere, after the equinox, we can see a slightly positive gradient from North toward the South in VMR values. Similarly, southern values show an increasing trend since before up to after equinox time. Jointly these results suggest a seasonal variation of the HCN VMR, in agreement with the Teanby et al. findings (2010,2012), possibly coupled to the lower atmospheric processes. VMR values in the intermediate region don’t display a clear trend.</a:t>
            </a:r>
            <a:endParaRPr lang="it-IT" sz="2000" b="1" dirty="0">
              <a:solidFill>
                <a:srgbClr val="333399"/>
              </a:solidFill>
              <a:latin typeface="Comic Sans MS" pitchFamily="66" charset="0"/>
              <a:sym typeface="Comic Sans MS" pitchFamily="66" charset="0"/>
            </a:endParaRPr>
          </a:p>
        </p:txBody>
      </p:sp>
      <p:grpSp>
        <p:nvGrpSpPr>
          <p:cNvPr id="78" name="Gruppo 77"/>
          <p:cNvGrpSpPr/>
          <p:nvPr/>
        </p:nvGrpSpPr>
        <p:grpSpPr>
          <a:xfrm>
            <a:off x="936625" y="6120607"/>
            <a:ext cx="13896630" cy="1087437"/>
            <a:chOff x="936625" y="7481888"/>
            <a:chExt cx="13896630" cy="1087437"/>
          </a:xfrm>
        </p:grpSpPr>
        <p:sp>
          <p:nvSpPr>
            <p:cNvPr id="4145" name="Rectangle 70"/>
            <p:cNvSpPr>
              <a:spLocks/>
            </p:cNvSpPr>
            <p:nvPr/>
          </p:nvSpPr>
          <p:spPr bwMode="auto">
            <a:xfrm>
              <a:off x="936625" y="7481888"/>
              <a:ext cx="13889038" cy="1087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90429" tIns="190429" rIns="390722" bIns="190429"/>
            <a:lstStyle/>
            <a:p>
              <a:pPr marL="7938" algn="ctr">
                <a:spcBef>
                  <a:spcPts val="3300"/>
                </a:spcBef>
              </a:pPr>
              <a:r>
                <a:rPr lang="en-US" sz="4400" b="1" dirty="0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Dataset</a:t>
              </a:r>
              <a:endParaRPr lang="en-US" sz="44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146" name="Line 59"/>
            <p:cNvSpPr>
              <a:spLocks noChangeShapeType="1"/>
            </p:cNvSpPr>
            <p:nvPr/>
          </p:nvSpPr>
          <p:spPr bwMode="auto">
            <a:xfrm rot="10800000" flipH="1">
              <a:off x="9361241" y="7992815"/>
              <a:ext cx="5472014" cy="0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4147" name="Line 60"/>
            <p:cNvSpPr>
              <a:spLocks noChangeShapeType="1"/>
            </p:cNvSpPr>
            <p:nvPr/>
          </p:nvSpPr>
          <p:spPr bwMode="auto">
            <a:xfrm flipV="1">
              <a:off x="1008063" y="7992815"/>
              <a:ext cx="5112817" cy="248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</p:grpSp>
      <p:sp>
        <p:nvSpPr>
          <p:cNvPr id="4149" name="CasellaDiTesto 31"/>
          <p:cNvSpPr txBox="1">
            <a:spLocks noChangeArrowheads="1"/>
          </p:cNvSpPr>
          <p:nvPr/>
        </p:nvSpPr>
        <p:spPr bwMode="auto">
          <a:xfrm>
            <a:off x="648272" y="30243287"/>
            <a:ext cx="27651072" cy="1569628"/>
          </a:xfrm>
          <a:prstGeom prst="rect">
            <a:avLst/>
          </a:prstGeom>
          <a:gradFill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04" tIns="45704" rIns="91404" bIns="45704">
            <a:spAutoFit/>
          </a:bodyPr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The preliminary results of the study on the </a:t>
            </a:r>
            <a:r>
              <a:rPr lang="en-US" sz="2400" b="1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HCN, C</a:t>
            </a:r>
            <a:r>
              <a:rPr lang="en-US" sz="2400" b="1" baseline="-2500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2</a:t>
            </a:r>
            <a:r>
              <a:rPr lang="en-US" sz="2400" b="1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H</a:t>
            </a:r>
            <a:r>
              <a:rPr lang="en-US" sz="2400" b="1" baseline="-2500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2</a:t>
            </a:r>
            <a:r>
              <a:rPr lang="en-US" sz="2400" b="1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 and CH</a:t>
            </a:r>
            <a:r>
              <a:rPr lang="en-US" sz="2400" b="1" baseline="-2500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4</a:t>
            </a:r>
            <a:r>
              <a:rPr lang="en-US" sz="2400" b="1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 concentration variations in Titan upper atmosphere for the 2004-2012 period seem to exclude a seasonal impact in high thermosphere. Though episodic variations are present, they cannot be connected to a periodic cycle. Some indication of a possible seasonal impact </a:t>
            </a:r>
            <a:r>
              <a:rPr lang="en-US" sz="2400" b="1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on the lower thermosphere </a:t>
            </a:r>
            <a:r>
              <a:rPr lang="en-US" sz="2400" b="1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can instead be found in the HCN and C</a:t>
            </a:r>
            <a:r>
              <a:rPr lang="en-US" sz="2400" b="1" baseline="-2500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2</a:t>
            </a:r>
            <a:r>
              <a:rPr lang="en-US" sz="2400" b="1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H</a:t>
            </a:r>
            <a:r>
              <a:rPr lang="en-US" sz="2400" b="1" baseline="-2500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2</a:t>
            </a:r>
            <a:r>
              <a:rPr lang="en-US" sz="2400" b="1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 concentrations at high latitudes, where VMR are consistent with the polar vortex tracer-enriched air mass revealed by CIRS measurements (Teanby et al., 2010,2012). Future tasks point to increase the VMR datasets and to find other sources for VMR variations in high thermosphere. </a:t>
            </a:r>
            <a:endParaRPr lang="it-IT" sz="2400" b="1" dirty="0">
              <a:solidFill>
                <a:srgbClr val="002060"/>
              </a:solidFill>
              <a:latin typeface="Comic Sans MS" pitchFamily="66" charset="0"/>
              <a:sym typeface="Comic Sans MS" pitchFamily="66" charset="0"/>
            </a:endParaRPr>
          </a:p>
        </p:txBody>
      </p:sp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1147480" y="7200727"/>
          <a:ext cx="6413560" cy="6471995"/>
        </p:xfrm>
        <a:graphic>
          <a:graphicData uri="http://schemas.openxmlformats.org/drawingml/2006/table">
            <a:tbl>
              <a:tblPr/>
              <a:tblGrid>
                <a:gridCol w="1150258"/>
                <a:gridCol w="820091"/>
                <a:gridCol w="787172"/>
                <a:gridCol w="1564661"/>
                <a:gridCol w="1045689"/>
                <a:gridCol w="1045689"/>
              </a:tblGrid>
              <a:tr h="3150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YEAR </a:t>
                      </a:r>
                      <a:endParaRPr lang="it-IT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SEQ </a:t>
                      </a:r>
                      <a:endParaRPr lang="it-IT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FLYBY </a:t>
                      </a:r>
                      <a:endParaRPr lang="it-IT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FILENAME </a:t>
                      </a:r>
                      <a:endParaRPr lang="it-IT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PHASE (°)</a:t>
                      </a:r>
                      <a:endParaRPr lang="it-IT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LS </a:t>
                      </a:r>
                      <a:r>
                        <a:rPr lang="it-IT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(°)</a:t>
                      </a:r>
                      <a:endParaRPr lang="it-IT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2004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S05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TA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V1477459118_1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13.3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297.2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S09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T4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V1490948671_2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V1490955139_2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57.0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2006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S21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S23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T15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T17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V1530471051_1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V1536397418_1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60.6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63.0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319.8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322.3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251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2007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S32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S33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T34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T35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V1563524168_1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V1563524658_1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V1563525149_1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V1567269485_1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60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400" dirty="0" smtClean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400" dirty="0" smtClean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it-IT" sz="14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333.7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400" dirty="0" smtClean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400" dirty="0" smtClean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335.2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2008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S38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S40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T41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T44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V1582444145_1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V1590707892_1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V1590616570_1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66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      89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341.4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344.8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344.8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2009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S47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T50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V1612658738_1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V1612664166_1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353.6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2010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S59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S60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T67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T69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V1649210753_1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V1649227483_1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V1654449711_1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8.1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8.1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10.1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2011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S66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S67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T74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T75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V1676803273_1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V1681937300_1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18.7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20.6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2012 </a:t>
                      </a:r>
                      <a:endParaRPr lang="it-IT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S71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S72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T80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T81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V1704257066_4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V1706671551_1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V1708368320_1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58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29.1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30.6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0" name="Connettore 1 39"/>
          <p:cNvCxnSpPr/>
          <p:nvPr/>
        </p:nvCxnSpPr>
        <p:spPr>
          <a:xfrm>
            <a:off x="28443360" y="3744343"/>
            <a:ext cx="0" cy="1872208"/>
          </a:xfrm>
          <a:prstGeom prst="line">
            <a:avLst/>
          </a:prstGeom>
          <a:ln w="1905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360240" y="3744343"/>
            <a:ext cx="0" cy="2016224"/>
          </a:xfrm>
          <a:prstGeom prst="line">
            <a:avLst/>
          </a:prstGeom>
          <a:ln w="1905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432248" y="5760567"/>
            <a:ext cx="28011112" cy="0"/>
          </a:xfrm>
          <a:prstGeom prst="line">
            <a:avLst/>
          </a:prstGeom>
          <a:ln w="1905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o 55"/>
          <p:cNvGrpSpPr/>
          <p:nvPr/>
        </p:nvGrpSpPr>
        <p:grpSpPr>
          <a:xfrm>
            <a:off x="15553928" y="15841687"/>
            <a:ext cx="12529392" cy="999861"/>
            <a:chOff x="737311" y="19790250"/>
            <a:chExt cx="13160435" cy="1087438"/>
          </a:xfrm>
        </p:grpSpPr>
        <p:sp>
          <p:nvSpPr>
            <p:cNvPr id="57" name="Line 59"/>
            <p:cNvSpPr>
              <a:spLocks noChangeShapeType="1"/>
            </p:cNvSpPr>
            <p:nvPr/>
          </p:nvSpPr>
          <p:spPr bwMode="auto">
            <a:xfrm rot="10800000" flipH="1" flipV="1">
              <a:off x="7544433" y="20486112"/>
              <a:ext cx="6353313" cy="0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>
              <a:off x="936626" y="20486112"/>
              <a:ext cx="4792574" cy="0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59" name="Rectangle 70"/>
            <p:cNvSpPr>
              <a:spLocks/>
            </p:cNvSpPr>
            <p:nvPr/>
          </p:nvSpPr>
          <p:spPr bwMode="auto">
            <a:xfrm>
              <a:off x="737311" y="19790250"/>
              <a:ext cx="12026901" cy="1087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90429" tIns="190429" rIns="390722" bIns="190429"/>
            <a:lstStyle/>
            <a:p>
              <a:pPr marL="7938" algn="ctr">
                <a:spcBef>
                  <a:spcPts val="3300"/>
                </a:spcBef>
              </a:pPr>
              <a:r>
                <a:rPr lang="en-US" sz="4400" b="1" dirty="0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C</a:t>
              </a:r>
              <a:r>
                <a:rPr lang="en-US" sz="4400" b="1" baseline="-25000" dirty="0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2</a:t>
              </a:r>
              <a:r>
                <a:rPr lang="en-US" sz="4400" b="1" dirty="0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H</a:t>
              </a:r>
              <a:r>
                <a:rPr lang="en-US" sz="4400" b="1" baseline="-25000" dirty="0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2</a:t>
              </a:r>
              <a:endParaRPr lang="en-US" sz="44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64" name="CasellaDiTesto 57"/>
          <p:cNvSpPr txBox="1">
            <a:spLocks noChangeArrowheads="1"/>
          </p:cNvSpPr>
          <p:nvPr/>
        </p:nvSpPr>
        <p:spPr bwMode="auto">
          <a:xfrm>
            <a:off x="15553927" y="21349748"/>
            <a:ext cx="12673408" cy="707854"/>
          </a:xfrm>
          <a:prstGeom prst="rect">
            <a:avLst/>
          </a:prstGeom>
          <a:gradFill flip="none" rotWithShape="1"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91404" tIns="45704" rIns="91404" bIns="45704">
            <a:spAutoFit/>
          </a:bodyPr>
          <a:lstStyle/>
          <a:p>
            <a:pPr algn="just"/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C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VMR 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are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generally in agreement to the 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HCN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findings. On the whole, concentration differences between upper and lower thermosphere look like bigger in the C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than in the HCN case. </a:t>
            </a:r>
            <a:endParaRPr lang="it-IT" sz="2000" b="1" dirty="0">
              <a:solidFill>
                <a:srgbClr val="333399"/>
              </a:solidFill>
              <a:latin typeface="Comic Sans MS" pitchFamily="66" charset="0"/>
              <a:sym typeface="Comic Sans MS" pitchFamily="66" charset="0"/>
            </a:endParaRPr>
          </a:p>
        </p:txBody>
      </p:sp>
      <p:grpSp>
        <p:nvGrpSpPr>
          <p:cNvPr id="65" name="Gruppo 64"/>
          <p:cNvGrpSpPr/>
          <p:nvPr/>
        </p:nvGrpSpPr>
        <p:grpSpPr>
          <a:xfrm>
            <a:off x="15481920" y="22768205"/>
            <a:ext cx="12761789" cy="994362"/>
            <a:chOff x="431800" y="19897414"/>
            <a:chExt cx="13488528" cy="1087438"/>
          </a:xfrm>
        </p:grpSpPr>
        <p:sp>
          <p:nvSpPr>
            <p:cNvPr id="66" name="Line 59"/>
            <p:cNvSpPr>
              <a:spLocks noChangeShapeType="1"/>
            </p:cNvSpPr>
            <p:nvPr/>
          </p:nvSpPr>
          <p:spPr bwMode="auto">
            <a:xfrm rot="10800000" flipH="1">
              <a:off x="7205466" y="20434883"/>
              <a:ext cx="6714862" cy="1269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67" name="Line 60"/>
            <p:cNvSpPr>
              <a:spLocks noChangeShapeType="1"/>
            </p:cNvSpPr>
            <p:nvPr/>
          </p:nvSpPr>
          <p:spPr bwMode="auto">
            <a:xfrm>
              <a:off x="825541" y="20433614"/>
              <a:ext cx="4477209" cy="1267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68" name="Rectangle 70"/>
            <p:cNvSpPr>
              <a:spLocks/>
            </p:cNvSpPr>
            <p:nvPr/>
          </p:nvSpPr>
          <p:spPr bwMode="auto">
            <a:xfrm>
              <a:off x="431800" y="19897414"/>
              <a:ext cx="12026900" cy="1087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90429" tIns="190429" rIns="390722" bIns="190429"/>
            <a:lstStyle/>
            <a:p>
              <a:pPr marL="7938" algn="ctr">
                <a:spcBef>
                  <a:spcPts val="3300"/>
                </a:spcBef>
              </a:pPr>
              <a:r>
                <a:rPr lang="en-US" sz="4400" b="1" dirty="0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CH</a:t>
              </a:r>
              <a:r>
                <a:rPr lang="en-US" sz="4400" b="1" baseline="-25000" dirty="0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4</a:t>
              </a:r>
              <a:endParaRPr lang="en-US" sz="44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432248" y="29451199"/>
            <a:ext cx="27939104" cy="1087438"/>
            <a:chOff x="1296344" y="28659111"/>
            <a:chExt cx="26570952" cy="1087438"/>
          </a:xfrm>
        </p:grpSpPr>
        <p:sp>
          <p:nvSpPr>
            <p:cNvPr id="74" name="Line 59"/>
            <p:cNvSpPr>
              <a:spLocks noChangeShapeType="1"/>
            </p:cNvSpPr>
            <p:nvPr/>
          </p:nvSpPr>
          <p:spPr bwMode="auto">
            <a:xfrm rot="10800000" flipH="1">
              <a:off x="16634048" y="29163167"/>
              <a:ext cx="11233248" cy="0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75" name="Line 60"/>
            <p:cNvSpPr>
              <a:spLocks noChangeShapeType="1"/>
            </p:cNvSpPr>
            <p:nvPr/>
          </p:nvSpPr>
          <p:spPr bwMode="auto">
            <a:xfrm flipV="1">
              <a:off x="1296344" y="29163167"/>
              <a:ext cx="11161240" cy="0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76" name="Rectangle 70"/>
            <p:cNvSpPr>
              <a:spLocks/>
            </p:cNvSpPr>
            <p:nvPr/>
          </p:nvSpPr>
          <p:spPr bwMode="auto">
            <a:xfrm>
              <a:off x="8569152" y="28659111"/>
              <a:ext cx="12026900" cy="1087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90429" tIns="190429" rIns="390722" bIns="190429"/>
            <a:lstStyle/>
            <a:p>
              <a:pPr marL="7938" algn="ctr">
                <a:spcBef>
                  <a:spcPts val="3300"/>
                </a:spcBef>
              </a:pPr>
              <a:r>
                <a:rPr lang="en-US" sz="4400" b="1" dirty="0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Conclusions</a:t>
              </a:r>
              <a:endParaRPr lang="en-US" sz="44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77" name="CasellaDiTesto 76"/>
          <p:cNvSpPr txBox="1"/>
          <p:nvPr/>
        </p:nvSpPr>
        <p:spPr>
          <a:xfrm>
            <a:off x="360240" y="32403527"/>
            <a:ext cx="28083120" cy="277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lvl="0" algn="just">
              <a:lnSpc>
                <a:spcPct val="110000"/>
              </a:lnSpc>
              <a:buSzPct val="100000"/>
            </a:pPr>
            <a:r>
              <a:rPr lang="en-US" sz="2000" i="1" dirty="0">
                <a:solidFill>
                  <a:srgbClr val="333399"/>
                </a:solidFill>
                <a:latin typeface="Comic Sans MS" pitchFamily="66" charset="0"/>
                <a:sym typeface="Arial" pitchFamily="34" charset="0"/>
              </a:rPr>
              <a:t>García-Comas</a:t>
            </a:r>
            <a:r>
              <a:rPr lang="en-US" sz="2000" i="1" dirty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et al., Icarus, volume 214, 571-583, 2011 </a:t>
            </a:r>
          </a:p>
          <a:p>
            <a:pPr marL="200025" lvl="0" algn="just">
              <a:lnSpc>
                <a:spcPct val="110000"/>
              </a:lnSpc>
              <a:buSzPct val="100000"/>
            </a:pPr>
            <a:r>
              <a:rPr lang="en-US" sz="2000" i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Adriani et al., Icarus, volume 214, 584-595, 2011 </a:t>
            </a:r>
            <a:endParaRPr lang="en-US" sz="2000" i="1" dirty="0">
              <a:solidFill>
                <a:srgbClr val="333399"/>
              </a:solidFill>
              <a:latin typeface="Comic Sans MS" pitchFamily="66" charset="0"/>
              <a:sym typeface="Comic Sans MS" pitchFamily="66" charset="0"/>
            </a:endParaRPr>
          </a:p>
          <a:p>
            <a:pPr marL="200025" lvl="0" algn="just">
              <a:lnSpc>
                <a:spcPct val="110000"/>
              </a:lnSpc>
              <a:buSzPct val="100000"/>
            </a:pPr>
            <a:r>
              <a:rPr lang="en-US" sz="2000" i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Rodgers, Inverse Methods for Atmospheric Sounding:  Theory and Practice, Taylor,F.W. (</a:t>
            </a:r>
            <a:r>
              <a:rPr lang="en-US" sz="2000" i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ed.),2000</a:t>
            </a:r>
            <a:r>
              <a:rPr lang="en-US" sz="2000" i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.</a:t>
            </a:r>
            <a:endParaRPr lang="en-US" sz="2000" i="1" dirty="0">
              <a:solidFill>
                <a:srgbClr val="333399"/>
              </a:solidFill>
              <a:latin typeface="Comic Sans MS" pitchFamily="66" charset="0"/>
              <a:sym typeface="Comic Sans MS" pitchFamily="66" charset="0"/>
            </a:endParaRPr>
          </a:p>
          <a:p>
            <a:r>
              <a:rPr lang="en-US" sz="2000" i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 Teanby </a:t>
            </a:r>
            <a:r>
              <a:rPr lang="en-US" sz="2000" i="1" dirty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et al., </a:t>
            </a:r>
            <a:r>
              <a:rPr lang="en-US" sz="2000" i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JGRE, </a:t>
            </a:r>
            <a:r>
              <a:rPr lang="en-US" sz="2000" i="1" dirty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volume </a:t>
            </a:r>
            <a:r>
              <a:rPr lang="en-US" sz="2000" i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113, doi:10.1029/2008JE003218,2010</a:t>
            </a:r>
          </a:p>
          <a:p>
            <a:pPr marL="200025" lvl="0" algn="just">
              <a:lnSpc>
                <a:spcPct val="110000"/>
              </a:lnSpc>
              <a:buSzPct val="100000"/>
            </a:pPr>
            <a:r>
              <a:rPr lang="en-US" sz="2000" i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Teanby et al., Nature</a:t>
            </a:r>
            <a:r>
              <a:rPr lang="en-US" sz="2000" i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, doi:10.1038/nature11611</a:t>
            </a:r>
          </a:p>
          <a:p>
            <a:pPr marL="200025" lvl="0" algn="just">
              <a:lnSpc>
                <a:spcPct val="110000"/>
              </a:lnSpc>
              <a:buSzPct val="100000"/>
            </a:pPr>
            <a:r>
              <a:rPr lang="en-US" sz="2000" i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Ulusen et al., Icarus, volume 217, 43-54,2012</a:t>
            </a:r>
            <a:endParaRPr lang="en-US" sz="2000" i="1" dirty="0" smtClean="0">
              <a:solidFill>
                <a:srgbClr val="333399"/>
              </a:solidFill>
              <a:latin typeface="Comic Sans MS" pitchFamily="66" charset="0"/>
              <a:sym typeface="Comic Sans MS" pitchFamily="66" charset="0"/>
            </a:endParaRPr>
          </a:p>
          <a:p>
            <a:pPr marL="200025" lvl="0" algn="just">
              <a:lnSpc>
                <a:spcPct val="110000"/>
              </a:lnSpc>
              <a:buSzPct val="100000"/>
            </a:pPr>
            <a:endParaRPr lang="en-US" sz="2400" i="1" dirty="0">
              <a:solidFill>
                <a:srgbClr val="6600CC"/>
              </a:solidFill>
              <a:latin typeface="Comic Sans MS" pitchFamily="66" charset="0"/>
              <a:sym typeface="Comic Sans MS" pitchFamily="66" charset="0"/>
            </a:endParaRPr>
          </a:p>
          <a:p>
            <a:endParaRPr lang="en-US" dirty="0"/>
          </a:p>
        </p:txBody>
      </p:sp>
      <p:grpSp>
        <p:nvGrpSpPr>
          <p:cNvPr id="84" name="Gruppo 83"/>
          <p:cNvGrpSpPr/>
          <p:nvPr/>
        </p:nvGrpSpPr>
        <p:grpSpPr>
          <a:xfrm>
            <a:off x="936304" y="17569879"/>
            <a:ext cx="13896630" cy="1087437"/>
            <a:chOff x="936304" y="19154055"/>
            <a:chExt cx="13896630" cy="1087437"/>
          </a:xfrm>
        </p:grpSpPr>
        <p:sp>
          <p:nvSpPr>
            <p:cNvPr id="80" name="Rectangle 70"/>
            <p:cNvSpPr>
              <a:spLocks/>
            </p:cNvSpPr>
            <p:nvPr/>
          </p:nvSpPr>
          <p:spPr bwMode="auto">
            <a:xfrm>
              <a:off x="936304" y="19154055"/>
              <a:ext cx="13889038" cy="1087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90429" tIns="190429" rIns="390722" bIns="190429"/>
            <a:lstStyle/>
            <a:p>
              <a:pPr marL="7938" algn="ctr">
                <a:spcBef>
                  <a:spcPts val="3300"/>
                </a:spcBef>
              </a:pPr>
              <a:r>
                <a:rPr lang="en-US" sz="4400" b="1" dirty="0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Non-LTE </a:t>
              </a:r>
              <a:r>
                <a:rPr lang="en-US" sz="4400" b="1" smtClean="0">
                  <a:solidFill>
                    <a:srgbClr val="002060"/>
                  </a:solidFill>
                  <a:latin typeface="Comic Sans MS" pitchFamily="66" charset="0"/>
                  <a:sym typeface="Comic Sans MS" pitchFamily="66" charset="0"/>
                </a:rPr>
                <a:t>and Inversion</a:t>
              </a:r>
              <a:endParaRPr lang="en-US" sz="4400" b="1" dirty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81" name="Line 59"/>
            <p:cNvSpPr>
              <a:spLocks noChangeShapeType="1"/>
            </p:cNvSpPr>
            <p:nvPr/>
          </p:nvSpPr>
          <p:spPr bwMode="auto">
            <a:xfrm rot="10800000" flipH="1" flipV="1">
              <a:off x="11737504" y="19795256"/>
              <a:ext cx="3095430" cy="6871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  <p:sp>
          <p:nvSpPr>
            <p:cNvPr id="82" name="Line 60"/>
            <p:cNvSpPr>
              <a:spLocks noChangeShapeType="1"/>
            </p:cNvSpPr>
            <p:nvPr/>
          </p:nvSpPr>
          <p:spPr bwMode="auto">
            <a:xfrm flipV="1">
              <a:off x="1007743" y="19795008"/>
              <a:ext cx="2808882" cy="7119"/>
            </a:xfrm>
            <a:prstGeom prst="line">
              <a:avLst/>
            </a:prstGeom>
            <a:noFill/>
            <a:ln w="50800">
              <a:solidFill>
                <a:srgbClr val="9966FF"/>
              </a:solidFill>
              <a:round/>
              <a:headEnd/>
              <a:tailEnd/>
            </a:ln>
          </p:spPr>
          <p:txBody>
            <a:bodyPr lIns="91404" tIns="45704" rIns="91404" bIns="45704"/>
            <a:lstStyle/>
            <a:p>
              <a:endParaRPr lang="en-US" dirty="0"/>
            </a:p>
          </p:txBody>
        </p:sp>
      </p:grpSp>
      <p:sp>
        <p:nvSpPr>
          <p:cNvPr id="86" name="Rettangolo 85"/>
          <p:cNvSpPr/>
          <p:nvPr/>
        </p:nvSpPr>
        <p:spPr>
          <a:xfrm>
            <a:off x="1224336" y="14329519"/>
            <a:ext cx="3528392" cy="2246769"/>
          </a:xfrm>
          <a:prstGeom prst="rect">
            <a:avLst/>
          </a:prstGeom>
          <a:gradFill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At right a Cassini </a:t>
            </a:r>
            <a:r>
              <a:rPr lang="it-IT" sz="2000" b="1" dirty="0" err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mission</a:t>
            </a:r>
            <a:r>
              <a:rPr lang="it-IT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sketch connecting the date of the observations, in the J2000 reference system,  with the Titan year through the LS solar longitude coordinate.</a:t>
            </a:r>
            <a:endParaRPr lang="en-US" sz="2000" b="1" smtClean="0">
              <a:solidFill>
                <a:srgbClr val="333399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1152328" y="21746343"/>
            <a:ext cx="12745416" cy="2862322"/>
          </a:xfrm>
          <a:prstGeom prst="rect">
            <a:avLst/>
          </a:prstGeom>
          <a:gradFill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Above -These figures show‚ from left to right‚ typical vibrational temperatures for the energy levels of HCN, C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and CH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4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that originate the emissions measured by VIMS, for the case of TA flyby, in correspondence of 40°N (HCN and CH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4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) and 30°S (C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). The kinetic temperature profile is also shown. The temperature profiles were built from the co-located pressure-temperature (p-T) profiles measured by CIRS (Achterberg et al., 2008) from the surface up to about 500 km, and extended upwards, hydrostatically consistent, with the p-T profile used in previous studies (García-Comas et al.,2011; Adriani et al.,2011). The vibrational temperatures of CH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4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and HCN are based on the models described by García-Comas et al. (2011), and Adriani et al. (2011), respectively. For C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, a new non-LTE model has been developed similar to those for CH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4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and HCN. </a:t>
            </a:r>
          </a:p>
        </p:txBody>
      </p:sp>
      <p:grpSp>
        <p:nvGrpSpPr>
          <p:cNvPr id="89" name="Gruppo 88"/>
          <p:cNvGrpSpPr>
            <a:grpSpLocks noChangeAspect="1"/>
          </p:cNvGrpSpPr>
          <p:nvPr/>
        </p:nvGrpSpPr>
        <p:grpSpPr>
          <a:xfrm>
            <a:off x="1152328" y="24698671"/>
            <a:ext cx="3744416" cy="5191115"/>
            <a:chOff x="864296" y="25274735"/>
            <a:chExt cx="3438525" cy="47670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296" y="25274735"/>
              <a:ext cx="343852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296" y="27650999"/>
              <a:ext cx="3429000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" name="CasellaDiTesto 90"/>
          <p:cNvSpPr txBox="1"/>
          <p:nvPr/>
        </p:nvSpPr>
        <p:spPr>
          <a:xfrm>
            <a:off x="5040760" y="25922807"/>
            <a:ext cx="8784976" cy="2554545"/>
          </a:xfrm>
          <a:prstGeom prst="rect">
            <a:avLst/>
          </a:prstGeom>
          <a:gradFill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HCN, C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and CH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4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concentrations have been retrieved using the optimal estimation technique (Rodgers, 2000). The retrieval code includes the GBB forward model, upgraded for VIMS characteristics and non-LTE computations. The retrieval procedure minimizes the cost function through the Gauss Newton iterative procedure. At left an example of the best fit of the CH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4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non-LTE 3.3 µm emission at 650 km (top), and the number density profile retrieved and compared to previous measurements and calculations (bottom).</a:t>
            </a:r>
            <a:endParaRPr lang="en-US" sz="2600" smtClean="0">
              <a:solidFill>
                <a:srgbClr val="333399"/>
              </a:solidFill>
              <a:latin typeface="Comic Sans MS" pitchFamily="66" charset="0"/>
              <a:sym typeface="Comic Sans MS" pitchFamily="66" charset="0"/>
            </a:endParaRPr>
          </a:p>
        </p:txBody>
      </p:sp>
      <p:grpSp>
        <p:nvGrpSpPr>
          <p:cNvPr id="95" name="Gruppo 94"/>
          <p:cNvGrpSpPr>
            <a:grpSpLocks noChangeAspect="1"/>
          </p:cNvGrpSpPr>
          <p:nvPr/>
        </p:nvGrpSpPr>
        <p:grpSpPr>
          <a:xfrm>
            <a:off x="1195798" y="18505983"/>
            <a:ext cx="12701946" cy="3196968"/>
            <a:chOff x="864296" y="18866023"/>
            <a:chExt cx="11843656" cy="2980944"/>
          </a:xfrm>
        </p:grpSpPr>
        <p:grpSp>
          <p:nvGrpSpPr>
            <p:cNvPr id="79" name="Gruppo 78"/>
            <p:cNvGrpSpPr/>
            <p:nvPr/>
          </p:nvGrpSpPr>
          <p:grpSpPr>
            <a:xfrm>
              <a:off x="864296" y="18866023"/>
              <a:ext cx="7882731" cy="2980944"/>
              <a:chOff x="864296" y="20306181"/>
              <a:chExt cx="7882731" cy="298094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24735" y="20306181"/>
                <a:ext cx="3922292" cy="2980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Immagine 82" descr="vt_hcn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>
              <a:xfrm rot="16200000">
                <a:off x="1355259" y="19815219"/>
                <a:ext cx="2978513" cy="3960440"/>
              </a:xfrm>
              <a:prstGeom prst="rect">
                <a:avLst/>
              </a:prstGeom>
            </p:spPr>
          </p:pic>
        </p:grpSp>
        <p:pic>
          <p:nvPicPr>
            <p:cNvPr id="94" name="Immagine 93" descr="vt_cirs_ch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85176" y="18866023"/>
              <a:ext cx="3922776" cy="2980944"/>
            </a:xfrm>
            <a:prstGeom prst="rect">
              <a:avLst/>
            </a:prstGeom>
          </p:spPr>
        </p:pic>
      </p:grpSp>
      <p:sp>
        <p:nvSpPr>
          <p:cNvPr id="98" name="Rettangolo 97"/>
          <p:cNvSpPr/>
          <p:nvPr/>
        </p:nvSpPr>
        <p:spPr>
          <a:xfrm>
            <a:off x="720280" y="3888359"/>
            <a:ext cx="27651072" cy="1477328"/>
          </a:xfrm>
          <a:prstGeom prst="rect">
            <a:avLst/>
          </a:prstGeom>
          <a:gradFill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A preliminary study on the climatology of the HCN, C</a:t>
            </a:r>
            <a:r>
              <a:rPr lang="en-US" sz="3000" b="1" baseline="-25000" dirty="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2</a:t>
            </a:r>
            <a:r>
              <a:rPr lang="en-US" sz="3000" b="1" dirty="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H</a:t>
            </a:r>
            <a:r>
              <a:rPr lang="en-US" sz="3000" b="1" baseline="-25000" dirty="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2</a:t>
            </a:r>
            <a:r>
              <a:rPr lang="en-US" sz="3000" b="1" dirty="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 and CH</a:t>
            </a:r>
            <a:r>
              <a:rPr lang="en-US" sz="3000" b="1" baseline="-25000" dirty="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4</a:t>
            </a:r>
            <a:r>
              <a:rPr lang="en-US" sz="3000" b="1" dirty="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 concentrations in Titan upper atmosphere has been carried based on the retrievals from their non-LTE emissions in the 3.0-3.5 µm range as measured </a:t>
            </a:r>
            <a:r>
              <a:rPr lang="en-US" sz="3000" b="1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by Cassini/VIMS (García-Comas </a:t>
            </a:r>
            <a:r>
              <a:rPr lang="en-US" sz="3000" b="1" dirty="0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et al.,2011; Adriani et al.,2011). Results of this study are presented here for the period 2004-2012</a:t>
            </a:r>
            <a:r>
              <a:rPr lang="en-US" sz="3000" b="1" smtClean="0">
                <a:solidFill>
                  <a:srgbClr val="002060"/>
                </a:solidFill>
                <a:latin typeface="Comic Sans MS" pitchFamily="66" charset="0"/>
                <a:sym typeface="Arial" pitchFamily="34" charset="0"/>
              </a:rPr>
              <a:t>. </a:t>
            </a:r>
            <a:endParaRPr lang="en-US" sz="3000" b="1" dirty="0" smtClean="0">
              <a:solidFill>
                <a:srgbClr val="002060"/>
              </a:solidFill>
              <a:latin typeface="Comic Sans MS" pitchFamily="66" charset="0"/>
              <a:sym typeface="Arial" pitchFamily="34" charset="0"/>
            </a:endParaRPr>
          </a:p>
        </p:txBody>
      </p:sp>
      <p:grpSp>
        <p:nvGrpSpPr>
          <p:cNvPr id="140" name="Gruppo 139"/>
          <p:cNvGrpSpPr>
            <a:grpSpLocks noChangeAspect="1"/>
          </p:cNvGrpSpPr>
          <p:nvPr/>
        </p:nvGrpSpPr>
        <p:grpSpPr>
          <a:xfrm>
            <a:off x="15985976" y="16777791"/>
            <a:ext cx="11881320" cy="4392488"/>
            <a:chOff x="15985976" y="16777791"/>
            <a:chExt cx="11881320" cy="4392488"/>
          </a:xfrm>
        </p:grpSpPr>
        <p:grpSp>
          <p:nvGrpSpPr>
            <p:cNvPr id="137" name="Gruppo 136"/>
            <p:cNvGrpSpPr/>
            <p:nvPr/>
          </p:nvGrpSpPr>
          <p:grpSpPr>
            <a:xfrm>
              <a:off x="23906856" y="16777791"/>
              <a:ext cx="3960440" cy="4392488"/>
              <a:chOff x="23906856" y="16777791"/>
              <a:chExt cx="3960440" cy="4392488"/>
            </a:xfrm>
          </p:grpSpPr>
          <p:pic>
            <p:nvPicPr>
              <p:cNvPr id="87" name="Immagine 86" descr="C2H2_South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906856" y="16777791"/>
                <a:ext cx="3960440" cy="2197391"/>
              </a:xfrm>
              <a:prstGeom prst="rect">
                <a:avLst/>
              </a:prstGeom>
            </p:spPr>
          </p:pic>
          <p:pic>
            <p:nvPicPr>
              <p:cNvPr id="90" name="Immagine 89" descr="C2H2esd_South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906856" y="18975182"/>
                <a:ext cx="3960439" cy="2195097"/>
              </a:xfrm>
              <a:prstGeom prst="rect">
                <a:avLst/>
              </a:prstGeom>
            </p:spPr>
          </p:pic>
        </p:grpSp>
        <p:grpSp>
          <p:nvGrpSpPr>
            <p:cNvPr id="139" name="Gruppo 138"/>
            <p:cNvGrpSpPr/>
            <p:nvPr/>
          </p:nvGrpSpPr>
          <p:grpSpPr>
            <a:xfrm>
              <a:off x="19946416" y="16777791"/>
              <a:ext cx="3960440" cy="4392488"/>
              <a:chOff x="19946416" y="16777791"/>
              <a:chExt cx="3960440" cy="4392488"/>
            </a:xfrm>
          </p:grpSpPr>
          <p:pic>
            <p:nvPicPr>
              <p:cNvPr id="73" name="Immagine 72" descr="C2H2_Equ.jpg"/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9946416" y="16777791"/>
                <a:ext cx="3960440" cy="2195097"/>
              </a:xfrm>
              <a:prstGeom prst="rect">
                <a:avLst/>
              </a:prstGeom>
            </p:spPr>
          </p:pic>
          <p:pic>
            <p:nvPicPr>
              <p:cNvPr id="85" name="Immagine 84" descr="C2H2esd_Equ.jpg"/>
              <p:cNvPicPr>
                <a:picLocks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9946416" y="18975182"/>
                <a:ext cx="3960439" cy="2195097"/>
              </a:xfrm>
              <a:prstGeom prst="rect">
                <a:avLst/>
              </a:prstGeom>
            </p:spPr>
          </p:pic>
        </p:grpSp>
        <p:grpSp>
          <p:nvGrpSpPr>
            <p:cNvPr id="138" name="Gruppo 137"/>
            <p:cNvGrpSpPr/>
            <p:nvPr/>
          </p:nvGrpSpPr>
          <p:grpSpPr>
            <a:xfrm>
              <a:off x="15985976" y="16777791"/>
              <a:ext cx="3960440" cy="4392488"/>
              <a:chOff x="15985976" y="16777791"/>
              <a:chExt cx="3960440" cy="4392488"/>
            </a:xfrm>
          </p:grpSpPr>
          <p:pic>
            <p:nvPicPr>
              <p:cNvPr id="100" name="Immagine 99" descr="C2H2_North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5985976" y="16777791"/>
                <a:ext cx="3960439" cy="2195097"/>
              </a:xfrm>
              <a:prstGeom prst="rect">
                <a:avLst/>
              </a:prstGeom>
            </p:spPr>
          </p:pic>
          <p:pic>
            <p:nvPicPr>
              <p:cNvPr id="101" name="Immagine 100" descr="C2H2esd_North.jp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5985976" y="18975182"/>
                <a:ext cx="3960440" cy="2195097"/>
              </a:xfrm>
              <a:prstGeom prst="rect">
                <a:avLst/>
              </a:prstGeom>
            </p:spPr>
          </p:pic>
        </p:grpSp>
      </p:grpSp>
      <p:sp>
        <p:nvSpPr>
          <p:cNvPr id="103" name="Rettangolo 102"/>
          <p:cNvSpPr/>
          <p:nvPr/>
        </p:nvSpPr>
        <p:spPr>
          <a:xfrm>
            <a:off x="8065096" y="7632775"/>
            <a:ext cx="5616624" cy="4093428"/>
          </a:xfrm>
          <a:prstGeom prst="rect">
            <a:avLst/>
          </a:prstGeom>
          <a:gradFill flip="none" rotWithShape="1"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Though Cassini did many close encounters with Titan, not all of them had suitable limb observing conditions that provided useful non-LTE emissions. In fact, given the low energies involved, high S/N (signal to noise) values were necessary, achieved only with long integration time(&gt;=600 </a:t>
            </a:r>
            <a:r>
              <a:rPr lang="en-US" sz="2000" b="1" dirty="0" err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ms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). Moreover, the FOV (field of view) of each observation has to cover a large percent of sky with phase angles &lt;=90º. The Table at left lists the observations that fulfill all these constraints for the 2004-2012 period.</a:t>
            </a:r>
          </a:p>
        </p:txBody>
      </p:sp>
      <p:grpSp>
        <p:nvGrpSpPr>
          <p:cNvPr id="148" name="Gruppo 147"/>
          <p:cNvGrpSpPr>
            <a:grpSpLocks noChangeAspect="1"/>
          </p:cNvGrpSpPr>
          <p:nvPr/>
        </p:nvGrpSpPr>
        <p:grpSpPr>
          <a:xfrm>
            <a:off x="15985976" y="23618551"/>
            <a:ext cx="11881319" cy="4392488"/>
            <a:chOff x="15985977" y="23762567"/>
            <a:chExt cx="11881319" cy="4392488"/>
          </a:xfrm>
        </p:grpSpPr>
        <p:grpSp>
          <p:nvGrpSpPr>
            <p:cNvPr id="147" name="Gruppo 146"/>
            <p:cNvGrpSpPr/>
            <p:nvPr/>
          </p:nvGrpSpPr>
          <p:grpSpPr>
            <a:xfrm>
              <a:off x="23906856" y="23762567"/>
              <a:ext cx="3960440" cy="4392488"/>
              <a:chOff x="23906856" y="23762567"/>
              <a:chExt cx="3960440" cy="4392488"/>
            </a:xfrm>
          </p:grpSpPr>
          <p:pic>
            <p:nvPicPr>
              <p:cNvPr id="112" name="Immagine 111" descr="C2H2_South.jp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3906856" y="23762567"/>
                <a:ext cx="3960440" cy="2197391"/>
              </a:xfrm>
              <a:prstGeom prst="rect">
                <a:avLst/>
              </a:prstGeom>
            </p:spPr>
          </p:pic>
          <p:pic>
            <p:nvPicPr>
              <p:cNvPr id="113" name="Immagine 112" descr="C2H2esd_South.jp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3906856" y="25959958"/>
                <a:ext cx="3960440" cy="2195097"/>
              </a:xfrm>
              <a:prstGeom prst="rect">
                <a:avLst/>
              </a:prstGeom>
            </p:spPr>
          </p:pic>
        </p:grpSp>
        <p:pic>
          <p:nvPicPr>
            <p:cNvPr id="110" name="Immagine 109" descr="C2H2_Equ.jpg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946416" y="23762567"/>
              <a:ext cx="3960440" cy="2195097"/>
            </a:xfrm>
            <a:prstGeom prst="rect">
              <a:avLst/>
            </a:prstGeom>
          </p:spPr>
        </p:pic>
        <p:pic>
          <p:nvPicPr>
            <p:cNvPr id="111" name="Immagine 110" descr="C2H2esd_Equ.jpg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946416" y="25959958"/>
              <a:ext cx="3960440" cy="2195097"/>
            </a:xfrm>
            <a:prstGeom prst="rect">
              <a:avLst/>
            </a:prstGeom>
          </p:spPr>
        </p:pic>
        <p:pic>
          <p:nvPicPr>
            <p:cNvPr id="108" name="Immagine 107" descr="C2H2_North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985977" y="23762567"/>
              <a:ext cx="3960440" cy="2195097"/>
            </a:xfrm>
            <a:prstGeom prst="rect">
              <a:avLst/>
            </a:prstGeom>
          </p:spPr>
        </p:pic>
        <p:pic>
          <p:nvPicPr>
            <p:cNvPr id="109" name="Immagine 108" descr="C2H2esd_North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85977" y="25959958"/>
              <a:ext cx="3960440" cy="2195097"/>
            </a:xfrm>
            <a:prstGeom prst="rect">
              <a:avLst/>
            </a:prstGeom>
          </p:spPr>
        </p:pic>
      </p:grpSp>
      <p:grpSp>
        <p:nvGrpSpPr>
          <p:cNvPr id="136" name="Gruppo 135"/>
          <p:cNvGrpSpPr>
            <a:grpSpLocks noChangeAspect="1"/>
          </p:cNvGrpSpPr>
          <p:nvPr/>
        </p:nvGrpSpPr>
        <p:grpSpPr>
          <a:xfrm>
            <a:off x="15985976" y="9648999"/>
            <a:ext cx="11881320" cy="4392488"/>
            <a:chOff x="15985976" y="9360967"/>
            <a:chExt cx="11881320" cy="4392488"/>
          </a:xfrm>
        </p:grpSpPr>
        <p:grpSp>
          <p:nvGrpSpPr>
            <p:cNvPr id="133" name="Gruppo 132"/>
            <p:cNvGrpSpPr/>
            <p:nvPr/>
          </p:nvGrpSpPr>
          <p:grpSpPr>
            <a:xfrm>
              <a:off x="23906856" y="9360967"/>
              <a:ext cx="3960440" cy="4392488"/>
              <a:chOff x="23906856" y="9360967"/>
              <a:chExt cx="3960440" cy="4392488"/>
            </a:xfrm>
          </p:grpSpPr>
          <p:pic>
            <p:nvPicPr>
              <p:cNvPr id="121" name="Immagine 120" descr="C2H2_South.jp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3906856" y="9360967"/>
                <a:ext cx="3960440" cy="2197391"/>
              </a:xfrm>
              <a:prstGeom prst="rect">
                <a:avLst/>
              </a:prstGeom>
            </p:spPr>
          </p:pic>
          <p:pic>
            <p:nvPicPr>
              <p:cNvPr id="122" name="Immagine 121" descr="C2H2esd_South.jpg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3906856" y="11558358"/>
                <a:ext cx="3960440" cy="2195097"/>
              </a:xfrm>
              <a:prstGeom prst="rect">
                <a:avLst/>
              </a:prstGeom>
            </p:spPr>
          </p:pic>
        </p:grpSp>
        <p:grpSp>
          <p:nvGrpSpPr>
            <p:cNvPr id="134" name="Gruppo 133"/>
            <p:cNvGrpSpPr/>
            <p:nvPr/>
          </p:nvGrpSpPr>
          <p:grpSpPr>
            <a:xfrm>
              <a:off x="19946416" y="9360967"/>
              <a:ext cx="3960440" cy="4392488"/>
              <a:chOff x="19946416" y="9360967"/>
              <a:chExt cx="3960440" cy="4392488"/>
            </a:xfrm>
          </p:grpSpPr>
          <p:pic>
            <p:nvPicPr>
              <p:cNvPr id="119" name="Immagine 118" descr="C2H2_Equ.jpg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9946416" y="9360967"/>
                <a:ext cx="3960439" cy="2195097"/>
              </a:xfrm>
              <a:prstGeom prst="rect">
                <a:avLst/>
              </a:prstGeom>
            </p:spPr>
          </p:pic>
          <p:pic>
            <p:nvPicPr>
              <p:cNvPr id="120" name="Immagine 119" descr="C2H2esd_Equ.jpg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9946416" y="11558358"/>
                <a:ext cx="3960440" cy="2195097"/>
              </a:xfrm>
              <a:prstGeom prst="rect">
                <a:avLst/>
              </a:prstGeom>
            </p:spPr>
          </p:pic>
        </p:grpSp>
        <p:grpSp>
          <p:nvGrpSpPr>
            <p:cNvPr id="135" name="Gruppo 134"/>
            <p:cNvGrpSpPr/>
            <p:nvPr/>
          </p:nvGrpSpPr>
          <p:grpSpPr>
            <a:xfrm>
              <a:off x="15985976" y="9360967"/>
              <a:ext cx="3960440" cy="4392488"/>
              <a:chOff x="15985976" y="9360967"/>
              <a:chExt cx="3960440" cy="4392488"/>
            </a:xfrm>
          </p:grpSpPr>
          <p:pic>
            <p:nvPicPr>
              <p:cNvPr id="117" name="Immagine 116" descr="C2H2_North.jp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5985976" y="9360967"/>
                <a:ext cx="3960439" cy="2195097"/>
              </a:xfrm>
              <a:prstGeom prst="rect">
                <a:avLst/>
              </a:prstGeom>
            </p:spPr>
          </p:pic>
          <p:pic>
            <p:nvPicPr>
              <p:cNvPr id="118" name="Immagine 117" descr="C2H2esd_North.jp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5985976" y="11558358"/>
                <a:ext cx="3960440" cy="2195097"/>
              </a:xfrm>
              <a:prstGeom prst="rect">
                <a:avLst/>
              </a:prstGeom>
            </p:spPr>
          </p:pic>
        </p:grpSp>
      </p:grpSp>
      <p:sp>
        <p:nvSpPr>
          <p:cNvPr id="128" name="Rectangle 70"/>
          <p:cNvSpPr>
            <a:spLocks/>
          </p:cNvSpPr>
          <p:nvPr/>
        </p:nvSpPr>
        <p:spPr bwMode="auto">
          <a:xfrm>
            <a:off x="14914562" y="5609234"/>
            <a:ext cx="13528798" cy="1087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29" tIns="190429" rIns="390722" bIns="190429"/>
          <a:lstStyle/>
          <a:p>
            <a:pPr marL="7938" algn="ctr">
              <a:spcBef>
                <a:spcPts val="3300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Upper Atmosphere Seasonal Variations</a:t>
            </a:r>
            <a:endParaRPr lang="en-US" sz="4400" b="1" dirty="0">
              <a:solidFill>
                <a:srgbClr val="002060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129" name="CasellaDiTesto 57"/>
          <p:cNvSpPr txBox="1">
            <a:spLocks noChangeArrowheads="1"/>
          </p:cNvSpPr>
          <p:nvPr/>
        </p:nvSpPr>
        <p:spPr bwMode="auto">
          <a:xfrm>
            <a:off x="15121880" y="6480647"/>
            <a:ext cx="13321480" cy="2246737"/>
          </a:xfrm>
          <a:prstGeom prst="rect">
            <a:avLst/>
          </a:prstGeom>
          <a:gradFill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lIns="91404" tIns="45704" rIns="91404" bIns="45704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In the panels below HCN,C</a:t>
            </a:r>
            <a:r>
              <a:rPr lang="en-US" sz="2000" b="1" baseline="-25000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H</a:t>
            </a:r>
            <a:r>
              <a:rPr lang="en-US" sz="2000" b="1" baseline="-25000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2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and CH</a:t>
            </a:r>
            <a:r>
              <a:rPr lang="en-US" sz="2000" b="1" baseline="-25000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4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volume mixing ratios (VMR) and their relative averaged errors (ERR) have been mapped for northern (90N-60N - left), equatorial (60N-60S - center) and southern (60S-90S - right) regions of Titan thermosphere (500-1100 km) , for the 2004-2012 time period. Latitudinal boundaries have been set accounting for the polar vortex position (</a:t>
            </a:r>
            <a:r>
              <a:rPr lang="en-US" sz="2000" b="1" dirty="0" err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Teanby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et al., 2010). In the maps, missing data due to insufficient information in the measurements and a lack of FOV coverage are labeled by a cross. The plots report the logarithm of the averaged VMR for each region (top) along with the respective ERR (bottom).</a:t>
            </a:r>
            <a:endParaRPr lang="it-IT" sz="2000" b="1" dirty="0">
              <a:solidFill>
                <a:srgbClr val="333399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15337904" y="6120607"/>
            <a:ext cx="746346" cy="0"/>
          </a:xfrm>
          <a:prstGeom prst="line">
            <a:avLst/>
          </a:prstGeom>
          <a:noFill/>
          <a:ln w="50800">
            <a:solidFill>
              <a:srgbClr val="9966FF"/>
            </a:solidFill>
            <a:round/>
            <a:headEnd/>
            <a:tailEnd/>
          </a:ln>
        </p:spPr>
        <p:txBody>
          <a:bodyPr lIns="91404" tIns="45704" rIns="91404" bIns="45704"/>
          <a:lstStyle/>
          <a:p>
            <a:endParaRPr lang="en-US" dirty="0"/>
          </a:p>
        </p:txBody>
      </p:sp>
      <p:sp>
        <p:nvSpPr>
          <p:cNvPr id="131" name="Line 60"/>
          <p:cNvSpPr>
            <a:spLocks noChangeShapeType="1"/>
          </p:cNvSpPr>
          <p:nvPr/>
        </p:nvSpPr>
        <p:spPr bwMode="auto">
          <a:xfrm>
            <a:off x="27003200" y="6120607"/>
            <a:ext cx="1296144" cy="0"/>
          </a:xfrm>
          <a:prstGeom prst="line">
            <a:avLst/>
          </a:prstGeom>
          <a:noFill/>
          <a:ln w="50800">
            <a:solidFill>
              <a:srgbClr val="9966FF"/>
            </a:solidFill>
            <a:round/>
            <a:headEnd/>
            <a:tailEnd/>
          </a:ln>
        </p:spPr>
        <p:txBody>
          <a:bodyPr lIns="91404" tIns="45704" rIns="91404" bIns="45704"/>
          <a:lstStyle/>
          <a:p>
            <a:endParaRPr lang="en-US" dirty="0"/>
          </a:p>
        </p:txBody>
      </p:sp>
      <p:sp>
        <p:nvSpPr>
          <p:cNvPr id="104" name="Line 151"/>
          <p:cNvSpPr>
            <a:spLocks noChangeShapeType="1"/>
          </p:cNvSpPr>
          <p:nvPr/>
        </p:nvSpPr>
        <p:spPr bwMode="auto">
          <a:xfrm>
            <a:off x="16057984" y="32259511"/>
            <a:ext cx="1741487" cy="0"/>
          </a:xfrm>
          <a:prstGeom prst="line">
            <a:avLst/>
          </a:prstGeom>
          <a:noFill/>
          <a:ln w="50800">
            <a:solidFill>
              <a:srgbClr val="9966FF"/>
            </a:solidFill>
            <a:round/>
            <a:headEnd/>
            <a:tailEnd/>
          </a:ln>
        </p:spPr>
        <p:txBody>
          <a:bodyPr lIns="91404" tIns="45704" rIns="91404" bIns="45704"/>
          <a:lstStyle/>
          <a:p>
            <a:endParaRPr lang="en-US" dirty="0"/>
          </a:p>
        </p:txBody>
      </p:sp>
      <p:sp>
        <p:nvSpPr>
          <p:cNvPr id="125" name="Rectangle 92"/>
          <p:cNvSpPr>
            <a:spLocks/>
          </p:cNvSpPr>
          <p:nvPr/>
        </p:nvSpPr>
        <p:spPr bwMode="auto">
          <a:xfrm>
            <a:off x="17462524" y="31827463"/>
            <a:ext cx="4356100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29" tIns="190429" rIns="390722" bIns="190429"/>
          <a:lstStyle/>
          <a:p>
            <a:pPr marL="7938" algn="ctr">
              <a:spcBef>
                <a:spcPts val="2100"/>
              </a:spcBef>
            </a:pPr>
            <a:r>
              <a:rPr lang="en-US" sz="2800" b="1" smtClean="0">
                <a:solidFill>
                  <a:srgbClr val="002060"/>
                </a:solidFill>
                <a:latin typeface="Comic Sans MS" pitchFamily="66" charset="0"/>
                <a:sym typeface="Comic Sans MS" pitchFamily="66" charset="0"/>
              </a:rPr>
              <a:t>Acknowledgements</a:t>
            </a:r>
            <a:endParaRPr lang="en-US" sz="2800" b="1" dirty="0">
              <a:solidFill>
                <a:srgbClr val="002060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126" name="Line 90"/>
          <p:cNvSpPr>
            <a:spLocks noChangeShapeType="1"/>
          </p:cNvSpPr>
          <p:nvPr/>
        </p:nvSpPr>
        <p:spPr bwMode="auto">
          <a:xfrm rot="10800000" flipH="1">
            <a:off x="21458584" y="32259511"/>
            <a:ext cx="6940773" cy="0"/>
          </a:xfrm>
          <a:prstGeom prst="line">
            <a:avLst/>
          </a:prstGeom>
          <a:noFill/>
          <a:ln w="50800">
            <a:solidFill>
              <a:srgbClr val="9966FF"/>
            </a:solidFill>
            <a:round/>
            <a:headEnd/>
            <a:tailEnd/>
          </a:ln>
        </p:spPr>
        <p:txBody>
          <a:bodyPr lIns="91404" tIns="45704" rIns="91404" bIns="45704"/>
          <a:lstStyle/>
          <a:p>
            <a:endParaRPr lang="en-US" dirty="0"/>
          </a:p>
        </p:txBody>
      </p:sp>
      <p:sp>
        <p:nvSpPr>
          <p:cNvPr id="127" name="Rettangolo 126"/>
          <p:cNvSpPr/>
          <p:nvPr/>
        </p:nvSpPr>
        <p:spPr>
          <a:xfrm>
            <a:off x="16057984" y="32547543"/>
            <a:ext cx="12313368" cy="1938992"/>
          </a:xfrm>
          <a:prstGeom prst="rect">
            <a:avLst/>
          </a:prstGeom>
          <a:gradFill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This work has been developed thanks to the financial support of the Italian Space Agency. Special thanks are due to Dr. Gianrico Filacchione IAPS-INAF for the support in data calibrations. The IAA team was supported by the Spanish MICINN under Projects AYA2008-03498/ESP, CSD2009-00038, and EC FEDER funds. </a:t>
            </a:r>
            <a:r>
              <a:rPr lang="en-US" sz="2000" smtClean="0">
                <a:solidFill>
                  <a:srgbClr val="333399"/>
                </a:solidFill>
                <a:latin typeface="Comic Sans MS" pitchFamily="66" charset="0"/>
                <a:sym typeface="Arial" pitchFamily="34" charset="0"/>
              </a:rPr>
              <a:t>This work is a preliminary outcome of the NASA/CDAPS proposal # N1-CDAP11-0045 on the seasonal variability of the chemical composition of Titan upper atmosphere. </a:t>
            </a:r>
            <a:r>
              <a:rPr lang="en-US" sz="200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We wish to thank J. Tennyson and C. Hill at University College London for providing HCN spectroscopic data.</a:t>
            </a:r>
          </a:p>
        </p:txBody>
      </p:sp>
      <p:sp>
        <p:nvSpPr>
          <p:cNvPr id="132" name="CasellaDiTesto 131"/>
          <p:cNvSpPr txBox="1"/>
          <p:nvPr/>
        </p:nvSpPr>
        <p:spPr>
          <a:xfrm>
            <a:off x="10009312" y="34563767"/>
            <a:ext cx="6155852" cy="400110"/>
          </a:xfrm>
          <a:prstGeom prst="rect">
            <a:avLst/>
          </a:prstGeom>
          <a:gradFill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omic Sans MS" pitchFamily="66" charset="0"/>
                <a:sym typeface="Comic Sans MS" pitchFamily="66" charset="0"/>
              </a:rPr>
              <a:t>Corresponding author: alberto.adriani@iaps.inaf.it</a:t>
            </a:r>
          </a:p>
        </p:txBody>
      </p:sp>
      <p:grpSp>
        <p:nvGrpSpPr>
          <p:cNvPr id="202" name="Gruppo 201"/>
          <p:cNvGrpSpPr>
            <a:grpSpLocks noChangeAspect="1"/>
          </p:cNvGrpSpPr>
          <p:nvPr/>
        </p:nvGrpSpPr>
        <p:grpSpPr>
          <a:xfrm>
            <a:off x="5328791" y="12241287"/>
            <a:ext cx="10376487" cy="5472608"/>
            <a:chOff x="-762000" y="228600"/>
            <a:chExt cx="9906000" cy="5224471"/>
          </a:xfrm>
        </p:grpSpPr>
        <p:grpSp>
          <p:nvGrpSpPr>
            <p:cNvPr id="203" name="Gruppo 20"/>
            <p:cNvGrpSpPr>
              <a:grpSpLocks noChangeAspect="1"/>
            </p:cNvGrpSpPr>
            <p:nvPr/>
          </p:nvGrpSpPr>
          <p:grpSpPr>
            <a:xfrm>
              <a:off x="-762000" y="228600"/>
              <a:ext cx="9906000" cy="5224471"/>
              <a:chOff x="-762000" y="228600"/>
              <a:chExt cx="9906000" cy="5224471"/>
            </a:xfrm>
          </p:grpSpPr>
          <p:grpSp>
            <p:nvGrpSpPr>
              <p:cNvPr id="205" name="Gruppo 15"/>
              <p:cNvGrpSpPr/>
              <p:nvPr/>
            </p:nvGrpSpPr>
            <p:grpSpPr>
              <a:xfrm>
                <a:off x="-762000" y="228600"/>
                <a:ext cx="9906000" cy="4800600"/>
                <a:chOff x="-762000" y="2057400"/>
                <a:chExt cx="9906000" cy="4800600"/>
              </a:xfrm>
            </p:grpSpPr>
            <p:grpSp>
              <p:nvGrpSpPr>
                <p:cNvPr id="209" name="Gruppo 13"/>
                <p:cNvGrpSpPr/>
                <p:nvPr/>
              </p:nvGrpSpPr>
              <p:grpSpPr>
                <a:xfrm>
                  <a:off x="-762000" y="2057400"/>
                  <a:ext cx="9906000" cy="4496385"/>
                  <a:chOff x="-762000" y="2057400"/>
                  <a:chExt cx="9906000" cy="4496385"/>
                </a:xfrm>
              </p:grpSpPr>
              <p:pic>
                <p:nvPicPr>
                  <p:cNvPr id="211" name="Immagine 210" descr="orbitLS.png"/>
                  <p:cNvPicPr>
                    <a:picLocks noChangeAspect="1"/>
                  </p:cNvPicPr>
                  <p:nvPr/>
                </p:nvPicPr>
                <p:blipFill>
                  <a:blip r:embed="rId26" cstate="print"/>
                  <a:stretch>
                    <a:fillRect/>
                  </a:stretch>
                </p:blipFill>
                <p:spPr>
                  <a:xfrm>
                    <a:off x="1600200" y="2362200"/>
                    <a:ext cx="5715798" cy="4191585"/>
                  </a:xfrm>
                  <a:prstGeom prst="rect">
                    <a:avLst/>
                  </a:prstGeom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path path="circle">
                      <a:fillToRect l="100000" t="100000"/>
                    </a:path>
                  </a:gradFill>
                </p:spPr>
              </p:pic>
              <p:pic>
                <p:nvPicPr>
                  <p:cNvPr id="212" name="Immagine 211" descr="SOI.png"/>
                  <p:cNvPicPr>
                    <a:picLocks noChangeAspect="1"/>
                  </p:cNvPicPr>
                  <p:nvPr/>
                </p:nvPicPr>
                <p:blipFill>
                  <a:blip r:embed="rId27" cstate="print"/>
                  <a:stretch>
                    <a:fillRect/>
                  </a:stretch>
                </p:blipFill>
                <p:spPr>
                  <a:xfrm>
                    <a:off x="609600" y="4343400"/>
                    <a:ext cx="1077784" cy="990600"/>
                  </a:xfrm>
                  <a:prstGeom prst="rect">
                    <a:avLst/>
                  </a:prstGeom>
                </p:spPr>
              </p:pic>
              <p:cxnSp>
                <p:nvCxnSpPr>
                  <p:cNvPr id="213" name="Connettore 1 212"/>
                  <p:cNvCxnSpPr/>
                  <p:nvPr/>
                </p:nvCxnSpPr>
                <p:spPr>
                  <a:xfrm flipV="1">
                    <a:off x="1676400" y="4419600"/>
                    <a:ext cx="1828800" cy="381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4" name="CasellaDiTesto 213"/>
                  <p:cNvSpPr txBox="1"/>
                  <p:nvPr/>
                </p:nvSpPr>
                <p:spPr>
                  <a:xfrm>
                    <a:off x="-762000" y="5257800"/>
                    <a:ext cx="1600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SOI 2004 July 1</a:t>
                    </a:r>
                    <a:r>
                      <a:rPr lang="en-US" sz="1400" b="1" baseline="300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st</a:t>
                    </a:r>
                    <a:endParaRPr lang="en-US" sz="1400" b="1" baseline="30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5" name="CasellaDiTesto 214"/>
                  <p:cNvSpPr txBox="1"/>
                  <p:nvPr/>
                </p:nvSpPr>
                <p:spPr>
                  <a:xfrm>
                    <a:off x="-533400" y="4114800"/>
                    <a:ext cx="2286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Northern Winter Solstice 2002 October</a:t>
                    </a:r>
                    <a:endParaRPr lang="en-US"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6" name="CasellaDiTesto 215"/>
                  <p:cNvSpPr txBox="1"/>
                  <p:nvPr/>
                </p:nvSpPr>
                <p:spPr>
                  <a:xfrm>
                    <a:off x="2514600" y="2057400"/>
                    <a:ext cx="2286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Northern Fall Equinox 1995 November</a:t>
                    </a:r>
                    <a:endParaRPr lang="en-US"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7" name="CasellaDiTesto 216"/>
                  <p:cNvSpPr txBox="1"/>
                  <p:nvPr/>
                </p:nvSpPr>
                <p:spPr>
                  <a:xfrm>
                    <a:off x="6858000" y="4114800"/>
                    <a:ext cx="2286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Northern Summer Solstice 2017 May</a:t>
                    </a:r>
                    <a:endParaRPr lang="en-US"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10" name="CasellaDiTesto 209"/>
                <p:cNvSpPr txBox="1"/>
                <p:nvPr/>
              </p:nvSpPr>
              <p:spPr>
                <a:xfrm>
                  <a:off x="2514600" y="6334780"/>
                  <a:ext cx="2286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Northern Spring Equinox 2009 August</a:t>
                  </a:r>
                  <a:endParaRPr lang="en-US"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6" name="Rettangolo 205"/>
              <p:cNvSpPr/>
              <p:nvPr/>
            </p:nvSpPr>
            <p:spPr>
              <a:xfrm>
                <a:off x="2743200" y="4886980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it-IT" sz="2800" cap="none" spc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Equinox</a:t>
                </a:r>
                <a:endParaRPr lang="it-IT" sz="2800" cap="none" spc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Rettangolo 206"/>
              <p:cNvSpPr/>
              <p:nvPr/>
            </p:nvSpPr>
            <p:spPr>
              <a:xfrm rot="19735124">
                <a:off x="4437645" y="3670036"/>
                <a:ext cx="2758171" cy="12527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it-IT" sz="2800" cap="none" spc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Solstice Mission</a:t>
                </a:r>
                <a:endParaRPr lang="it-IT" sz="2800" cap="none" spc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08" name="Rettangolo 207"/>
              <p:cNvSpPr/>
              <p:nvPr/>
            </p:nvSpPr>
            <p:spPr>
              <a:xfrm rot="2817125">
                <a:off x="620422" y="3550198"/>
                <a:ext cx="2819400" cy="9863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it-IT" sz="2800" cap="none" spc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Prime Mission</a:t>
                </a:r>
                <a:endParaRPr lang="it-IT" sz="2800" cap="none" spc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4" name="Rettangolo 203"/>
            <p:cNvSpPr/>
            <p:nvPr/>
          </p:nvSpPr>
          <p:spPr>
            <a:xfrm>
              <a:off x="4724400" y="4495800"/>
              <a:ext cx="9906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cap="none" spc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2012</a:t>
              </a:r>
              <a:endParaRPr lang="it-IT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49" name="CasellaDiTesto 57"/>
          <p:cNvSpPr txBox="1">
            <a:spLocks noChangeArrowheads="1"/>
          </p:cNvSpPr>
          <p:nvPr/>
        </p:nvSpPr>
        <p:spPr bwMode="auto">
          <a:xfrm>
            <a:off x="15553928" y="28083047"/>
            <a:ext cx="12673408" cy="1631183"/>
          </a:xfrm>
          <a:prstGeom prst="rect">
            <a:avLst/>
          </a:prstGeom>
          <a:gradFill flip="none" rotWithShape="1">
            <a:gsLst>
              <a:gs pos="0">
                <a:srgbClr val="E8BC3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91404" tIns="45704" rIns="91404" bIns="45704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CH</a:t>
            </a:r>
            <a:r>
              <a:rPr lang="en-US" sz="2000" b="1" baseline="-25000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4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show an increased VMR in the upper thermosphere immediately after the equinox in the polar regions (left and right panels). However these variations cannot be attributed to a seasonal cycle (same variations in both poles) and can be possibly attributed to a transient in the interaction between Titan’s ionosphere and Saturn’s magnetosphere that affects methane NLTE emission only (</a:t>
            </a:r>
            <a:r>
              <a:rPr lang="en-US" sz="2000" b="1" dirty="0" err="1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Ulusen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  <a:sym typeface="Comic Sans MS" pitchFamily="66" charset="0"/>
              </a:rPr>
              <a:t> et al., 2012). </a:t>
            </a:r>
            <a:endParaRPr lang="it-IT" sz="2000" b="1" dirty="0">
              <a:solidFill>
                <a:srgbClr val="333399"/>
              </a:solidFill>
              <a:latin typeface="Comic Sans MS" pitchFamily="66" charset="0"/>
              <a:sym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3239</TotalTime>
  <Pages>0</Pages>
  <Words>1316</Words>
  <Characters>0</Characters>
  <Application>Microsoft Office PowerPoint</Application>
  <PresentationFormat>Personalizzato</PresentationFormat>
  <Lines>0</Lines>
  <Paragraphs>156</Paragraphs>
  <Slides>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Equinozio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Utente</dc:creator>
  <cp:keywords/>
  <dc:description/>
  <cp:lastModifiedBy>Superuser</cp:lastModifiedBy>
  <cp:revision>370</cp:revision>
  <dcterms:created xsi:type="dcterms:W3CDTF">2009-11-24T09:26:17Z</dcterms:created>
  <dcterms:modified xsi:type="dcterms:W3CDTF">2014-09-04T12:15:21Z</dcterms:modified>
</cp:coreProperties>
</file>