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378047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2328" y="-72"/>
      </p:cViewPr>
      <p:guideLst>
        <p:guide orient="horz" pos="11907"/>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000" y="11743972"/>
            <a:ext cx="25737979" cy="810351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998" y="21422677"/>
            <a:ext cx="21195983" cy="9661207"/>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0F956-C163-4BEB-A80B-D97936A5A231}"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34362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F956-C163-4BEB-A80B-D97936A5A231}"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260229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513945"/>
            <a:ext cx="6812994" cy="322565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4002" y="1513945"/>
            <a:ext cx="19934317" cy="322565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F956-C163-4BEB-A80B-D97936A5A231}"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255246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0F956-C163-4BEB-A80B-D97936A5A231}"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148462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4293040"/>
            <a:ext cx="25737979" cy="7508439"/>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910" y="16023259"/>
            <a:ext cx="25737979" cy="8269781"/>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0F956-C163-4BEB-A80B-D97936A5A231}"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97826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999" y="8821105"/>
            <a:ext cx="13373656" cy="2494937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92320" y="8821105"/>
            <a:ext cx="13373656" cy="2494937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0F956-C163-4BEB-A80B-D97936A5A231}"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22033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999" y="8462311"/>
            <a:ext cx="13378914" cy="3526688"/>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1989000"/>
            <a:ext cx="13378914" cy="2178147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808" y="8462311"/>
            <a:ext cx="13384170" cy="3526688"/>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1989000"/>
            <a:ext cx="13384170" cy="2178147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0F956-C163-4BEB-A80B-D97936A5A231}"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2239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0F956-C163-4BEB-A80B-D97936A5A231}"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95153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0F956-C163-4BEB-A80B-D97936A5A231}"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304895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3" y="1505189"/>
            <a:ext cx="9961903" cy="6405801"/>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8632" y="1505191"/>
            <a:ext cx="16927347" cy="32265285"/>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03" y="7910993"/>
            <a:ext cx="9961903" cy="25859484"/>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0F956-C163-4BEB-A80B-D97936A5A231}"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19947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90" y="26463309"/>
            <a:ext cx="18167985" cy="3124143"/>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5090" y="3377924"/>
            <a:ext cx="18167985" cy="2268283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US"/>
          </a:p>
        </p:txBody>
      </p:sp>
      <p:sp>
        <p:nvSpPr>
          <p:cNvPr id="4" name="Text Placeholder 3"/>
          <p:cNvSpPr>
            <a:spLocks noGrp="1"/>
          </p:cNvSpPr>
          <p:nvPr>
            <p:ph type="body" sz="half" idx="2"/>
          </p:nvPr>
        </p:nvSpPr>
        <p:spPr>
          <a:xfrm>
            <a:off x="5935090" y="29587451"/>
            <a:ext cx="18167985" cy="4436802"/>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0F956-C163-4BEB-A80B-D97936A5A231}"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821F-55EC-4D62-8D5A-9ACB1C235018}" type="slidenum">
              <a:rPr lang="en-US" smtClean="0"/>
              <a:t>‹#›</a:t>
            </a:fld>
            <a:endParaRPr lang="en-US"/>
          </a:p>
        </p:txBody>
      </p:sp>
    </p:spTree>
    <p:extLst>
      <p:ext uri="{BB962C8B-B14F-4D97-AF65-F5344CB8AC3E}">
        <p14:creationId xmlns:p14="http://schemas.microsoft.com/office/powerpoint/2010/main" val="7531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513942"/>
            <a:ext cx="27251978" cy="6300787"/>
          </a:xfrm>
          <a:prstGeom prst="rect">
            <a:avLst/>
          </a:prstGeom>
        </p:spPr>
        <p:txBody>
          <a:bodyPr vert="horz" lIns="417643" tIns="208822" rIns="417643" bIns="2088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999" y="8821105"/>
            <a:ext cx="27251978" cy="24949371"/>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999" y="35039382"/>
            <a:ext cx="7065328" cy="2012752"/>
          </a:xfrm>
          <a:prstGeom prst="rect">
            <a:avLst/>
          </a:prstGeom>
        </p:spPr>
        <p:txBody>
          <a:bodyPr vert="horz" lIns="417643" tIns="208822" rIns="417643" bIns="208822" rtlCol="0" anchor="ctr"/>
          <a:lstStyle>
            <a:lvl1pPr algn="l">
              <a:defRPr sz="5500">
                <a:solidFill>
                  <a:schemeClr val="tx1">
                    <a:tint val="75000"/>
                  </a:schemeClr>
                </a:solidFill>
              </a:defRPr>
            </a:lvl1pPr>
          </a:lstStyle>
          <a:p>
            <a:fld id="{FF90F956-C163-4BEB-A80B-D97936A5A231}" type="datetimeFigureOut">
              <a:rPr lang="en-US" smtClean="0"/>
              <a:t>10/12/2015</a:t>
            </a:fld>
            <a:endParaRPr lang="en-US"/>
          </a:p>
        </p:txBody>
      </p:sp>
      <p:sp>
        <p:nvSpPr>
          <p:cNvPr id="5" name="Footer Placeholder 4"/>
          <p:cNvSpPr>
            <a:spLocks noGrp="1"/>
          </p:cNvSpPr>
          <p:nvPr>
            <p:ph type="ftr" sz="quarter" idx="3"/>
          </p:nvPr>
        </p:nvSpPr>
        <p:spPr>
          <a:xfrm>
            <a:off x="10345660" y="35039382"/>
            <a:ext cx="9588659" cy="2012752"/>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700649" y="35039382"/>
            <a:ext cx="7065328" cy="2012752"/>
          </a:xfrm>
          <a:prstGeom prst="rect">
            <a:avLst/>
          </a:prstGeom>
        </p:spPr>
        <p:txBody>
          <a:bodyPr vert="horz" lIns="417643" tIns="208822" rIns="417643" bIns="208822" rtlCol="0" anchor="ctr"/>
          <a:lstStyle>
            <a:lvl1pPr algn="r">
              <a:defRPr sz="5500">
                <a:solidFill>
                  <a:schemeClr val="tx1">
                    <a:tint val="75000"/>
                  </a:schemeClr>
                </a:solidFill>
              </a:defRPr>
            </a:lvl1pPr>
          </a:lstStyle>
          <a:p>
            <a:fld id="{A814821F-55EC-4D62-8D5A-9ACB1C235018}" type="slidenum">
              <a:rPr lang="en-US" smtClean="0"/>
              <a:t>‹#›</a:t>
            </a:fld>
            <a:endParaRPr lang="en-US"/>
          </a:p>
        </p:txBody>
      </p:sp>
    </p:spTree>
    <p:extLst>
      <p:ext uri="{BB962C8B-B14F-4D97-AF65-F5344CB8AC3E}">
        <p14:creationId xmlns:p14="http://schemas.microsoft.com/office/powerpoint/2010/main" val="278351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1.t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tiff"/><Relationship Id="rId4" Type="http://schemas.openxmlformats.org/officeDocument/2006/relationships/image" Target="../media/image3.jpeg"/><Relationship Id="rId9" Type="http://schemas.openxmlformats.org/officeDocument/2006/relationships/image" Target="../media/image8.tif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9"/>
          <p:cNvSpPr txBox="1">
            <a:spLocks noChangeArrowheads="1"/>
          </p:cNvSpPr>
          <p:nvPr/>
        </p:nvSpPr>
        <p:spPr bwMode="auto">
          <a:xfrm>
            <a:off x="2" y="415925"/>
            <a:ext cx="30279975"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165808" tIns="165808" rIns="165808" bIns="165808"/>
          <a:lstStyle>
            <a:lvl1pPr defTabSz="4143375" eaLnBrk="0" hangingPunct="0">
              <a:defRPr sz="3800">
                <a:solidFill>
                  <a:schemeClr val="tx1"/>
                </a:solidFill>
                <a:latin typeface="Arial" charset="0"/>
              </a:defRPr>
            </a:lvl1pPr>
            <a:lvl2pPr marL="742950" indent="-285750" defTabSz="4143375" eaLnBrk="0" hangingPunct="0">
              <a:defRPr sz="3800">
                <a:solidFill>
                  <a:schemeClr val="tx1"/>
                </a:solidFill>
                <a:latin typeface="Arial" charset="0"/>
              </a:defRPr>
            </a:lvl2pPr>
            <a:lvl3pPr marL="1143000" indent="-228600" defTabSz="4143375" eaLnBrk="0" hangingPunct="0">
              <a:defRPr sz="3800">
                <a:solidFill>
                  <a:schemeClr val="tx1"/>
                </a:solidFill>
                <a:latin typeface="Arial" charset="0"/>
              </a:defRPr>
            </a:lvl3pPr>
            <a:lvl4pPr marL="1600200" indent="-228600" defTabSz="4143375" eaLnBrk="0" hangingPunct="0">
              <a:defRPr sz="3800">
                <a:solidFill>
                  <a:schemeClr val="tx1"/>
                </a:solidFill>
                <a:latin typeface="Arial" charset="0"/>
              </a:defRPr>
            </a:lvl4pPr>
            <a:lvl5pPr marL="2057400" indent="-228600" defTabSz="4143375" eaLnBrk="0" hangingPunct="0">
              <a:defRPr sz="3800">
                <a:solidFill>
                  <a:schemeClr val="tx1"/>
                </a:solidFill>
                <a:latin typeface="Arial" charset="0"/>
              </a:defRPr>
            </a:lvl5pPr>
            <a:lvl6pPr marL="2514600" indent="-228600" defTabSz="4143375" eaLnBrk="0" fontAlgn="base" hangingPunct="0">
              <a:spcBef>
                <a:spcPct val="0"/>
              </a:spcBef>
              <a:spcAft>
                <a:spcPct val="0"/>
              </a:spcAft>
              <a:defRPr sz="3800">
                <a:solidFill>
                  <a:schemeClr val="tx1"/>
                </a:solidFill>
                <a:latin typeface="Arial" charset="0"/>
              </a:defRPr>
            </a:lvl6pPr>
            <a:lvl7pPr marL="2971800" indent="-228600" defTabSz="4143375" eaLnBrk="0" fontAlgn="base" hangingPunct="0">
              <a:spcBef>
                <a:spcPct val="0"/>
              </a:spcBef>
              <a:spcAft>
                <a:spcPct val="0"/>
              </a:spcAft>
              <a:defRPr sz="3800">
                <a:solidFill>
                  <a:schemeClr val="tx1"/>
                </a:solidFill>
                <a:latin typeface="Arial" charset="0"/>
              </a:defRPr>
            </a:lvl7pPr>
            <a:lvl8pPr marL="3429000" indent="-228600" defTabSz="4143375" eaLnBrk="0" fontAlgn="base" hangingPunct="0">
              <a:spcBef>
                <a:spcPct val="0"/>
              </a:spcBef>
              <a:spcAft>
                <a:spcPct val="0"/>
              </a:spcAft>
              <a:defRPr sz="3800">
                <a:solidFill>
                  <a:schemeClr val="tx1"/>
                </a:solidFill>
                <a:latin typeface="Arial" charset="0"/>
              </a:defRPr>
            </a:lvl8pPr>
            <a:lvl9pPr marL="3886200" indent="-228600" defTabSz="4143375" eaLnBrk="0" fontAlgn="base" hangingPunct="0">
              <a:spcBef>
                <a:spcPct val="0"/>
              </a:spcBef>
              <a:spcAft>
                <a:spcPct val="0"/>
              </a:spcAft>
              <a:defRPr sz="3800">
                <a:solidFill>
                  <a:schemeClr val="tx1"/>
                </a:solidFill>
                <a:latin typeface="Arial" charset="0"/>
              </a:defRPr>
            </a:lvl9pPr>
          </a:lstStyle>
          <a:p>
            <a:pPr algn="ctr" eaLnBrk="1" hangingPunct="1"/>
            <a:r>
              <a:rPr lang="en-US" sz="4800" b="1" dirty="0">
                <a:solidFill>
                  <a:srgbClr val="04406B"/>
                </a:solidFill>
              </a:rPr>
              <a:t>Studying the Venus terminator thermal structure observed by </a:t>
            </a:r>
            <a:endParaRPr lang="en-US" sz="4800" b="1" dirty="0" smtClean="0">
              <a:solidFill>
                <a:srgbClr val="04406B"/>
              </a:solidFill>
            </a:endParaRPr>
          </a:p>
          <a:p>
            <a:pPr algn="ctr" eaLnBrk="1" hangingPunct="1"/>
            <a:r>
              <a:rPr lang="en-US" sz="4800" b="1" dirty="0" smtClean="0">
                <a:solidFill>
                  <a:srgbClr val="04406B"/>
                </a:solidFill>
              </a:rPr>
              <a:t>SOIR/VEx </a:t>
            </a:r>
            <a:r>
              <a:rPr lang="en-US" sz="4800" b="1" dirty="0">
                <a:solidFill>
                  <a:srgbClr val="04406B"/>
                </a:solidFill>
              </a:rPr>
              <a:t>with a 1D radiative transfer model</a:t>
            </a:r>
            <a:endParaRPr lang="en-GB" sz="4800" dirty="0">
              <a:solidFill>
                <a:srgbClr val="04406B"/>
              </a:solidFill>
            </a:endParaRPr>
          </a:p>
        </p:txBody>
      </p:sp>
      <p:sp>
        <p:nvSpPr>
          <p:cNvPr id="26" name="Text Box 38"/>
          <p:cNvSpPr txBox="1">
            <a:spLocks noChangeArrowheads="1"/>
          </p:cNvSpPr>
          <p:nvPr/>
        </p:nvSpPr>
        <p:spPr bwMode="auto">
          <a:xfrm>
            <a:off x="2" y="2034111"/>
            <a:ext cx="30279975" cy="148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077" tIns="47540" rIns="95077" bIns="47540">
            <a:spAutoFit/>
          </a:bodyPr>
          <a:lstStyle>
            <a:lvl1pPr defTabSz="4143375" eaLnBrk="0" hangingPunct="0">
              <a:defRPr sz="3800">
                <a:solidFill>
                  <a:schemeClr val="tx1"/>
                </a:solidFill>
                <a:latin typeface="Arial" charset="0"/>
              </a:defRPr>
            </a:lvl1pPr>
            <a:lvl2pPr marL="742950" indent="-285750" defTabSz="4143375" eaLnBrk="0" hangingPunct="0">
              <a:defRPr sz="3800">
                <a:solidFill>
                  <a:schemeClr val="tx1"/>
                </a:solidFill>
                <a:latin typeface="Arial" charset="0"/>
              </a:defRPr>
            </a:lvl2pPr>
            <a:lvl3pPr marL="1143000" indent="-228600" defTabSz="4143375" eaLnBrk="0" hangingPunct="0">
              <a:defRPr sz="3800">
                <a:solidFill>
                  <a:schemeClr val="tx1"/>
                </a:solidFill>
                <a:latin typeface="Arial" charset="0"/>
              </a:defRPr>
            </a:lvl3pPr>
            <a:lvl4pPr marL="1600200" indent="-228600" defTabSz="4143375" eaLnBrk="0" hangingPunct="0">
              <a:defRPr sz="3800">
                <a:solidFill>
                  <a:schemeClr val="tx1"/>
                </a:solidFill>
                <a:latin typeface="Arial" charset="0"/>
              </a:defRPr>
            </a:lvl4pPr>
            <a:lvl5pPr marL="2057400" indent="-228600" defTabSz="4143375" eaLnBrk="0" hangingPunct="0">
              <a:defRPr sz="3800">
                <a:solidFill>
                  <a:schemeClr val="tx1"/>
                </a:solidFill>
                <a:latin typeface="Arial" charset="0"/>
              </a:defRPr>
            </a:lvl5pPr>
            <a:lvl6pPr marL="2514600" indent="-228600" defTabSz="4143375" eaLnBrk="0" fontAlgn="base" hangingPunct="0">
              <a:spcBef>
                <a:spcPct val="0"/>
              </a:spcBef>
              <a:spcAft>
                <a:spcPct val="0"/>
              </a:spcAft>
              <a:defRPr sz="3800">
                <a:solidFill>
                  <a:schemeClr val="tx1"/>
                </a:solidFill>
                <a:latin typeface="Arial" charset="0"/>
              </a:defRPr>
            </a:lvl6pPr>
            <a:lvl7pPr marL="2971800" indent="-228600" defTabSz="4143375" eaLnBrk="0" fontAlgn="base" hangingPunct="0">
              <a:spcBef>
                <a:spcPct val="0"/>
              </a:spcBef>
              <a:spcAft>
                <a:spcPct val="0"/>
              </a:spcAft>
              <a:defRPr sz="3800">
                <a:solidFill>
                  <a:schemeClr val="tx1"/>
                </a:solidFill>
                <a:latin typeface="Arial" charset="0"/>
              </a:defRPr>
            </a:lvl7pPr>
            <a:lvl8pPr marL="3429000" indent="-228600" defTabSz="4143375" eaLnBrk="0" fontAlgn="base" hangingPunct="0">
              <a:spcBef>
                <a:spcPct val="0"/>
              </a:spcBef>
              <a:spcAft>
                <a:spcPct val="0"/>
              </a:spcAft>
              <a:defRPr sz="3800">
                <a:solidFill>
                  <a:schemeClr val="tx1"/>
                </a:solidFill>
                <a:latin typeface="Arial" charset="0"/>
              </a:defRPr>
            </a:lvl8pPr>
            <a:lvl9pPr marL="3886200" indent="-228600" defTabSz="4143375" eaLnBrk="0" fontAlgn="base" hangingPunct="0">
              <a:spcBef>
                <a:spcPct val="0"/>
              </a:spcBef>
              <a:spcAft>
                <a:spcPct val="0"/>
              </a:spcAft>
              <a:defRPr sz="3800">
                <a:solidFill>
                  <a:schemeClr val="tx1"/>
                </a:solidFill>
                <a:latin typeface="Arial" charset="0"/>
              </a:defRPr>
            </a:lvl9pPr>
          </a:lstStyle>
          <a:p>
            <a:pPr algn="ctr" eaLnBrk="1" hangingPunct="1"/>
            <a:r>
              <a:rPr lang="en-US" sz="3200" dirty="0" smtClean="0"/>
              <a:t>A. Mahieux</a:t>
            </a:r>
            <a:r>
              <a:rPr lang="en-US" sz="3200" baseline="30000" dirty="0" smtClean="0"/>
              <a:t>1,2,3</a:t>
            </a:r>
            <a:r>
              <a:rPr lang="en-US" sz="3200" dirty="0"/>
              <a:t>, J. T. Erwin</a:t>
            </a:r>
            <a:r>
              <a:rPr lang="en-US" sz="3200" baseline="30000" dirty="0"/>
              <a:t>3</a:t>
            </a:r>
            <a:r>
              <a:rPr lang="en-US" sz="3200" dirty="0"/>
              <a:t>, S. Chamberlain</a:t>
            </a:r>
            <a:r>
              <a:rPr lang="en-US" sz="3200" baseline="30000" dirty="0"/>
              <a:t>1</a:t>
            </a:r>
            <a:r>
              <a:rPr lang="en-US" sz="3200" dirty="0"/>
              <a:t>, S. Robert</a:t>
            </a:r>
            <a:r>
              <a:rPr lang="en-US" sz="3200" baseline="30000" dirty="0"/>
              <a:t>1</a:t>
            </a:r>
            <a:r>
              <a:rPr lang="en-US" sz="3200" dirty="0"/>
              <a:t>, A. C. Vandaele</a:t>
            </a:r>
            <a:r>
              <a:rPr lang="en-US" sz="3200" baseline="30000" dirty="0"/>
              <a:t>1</a:t>
            </a:r>
            <a:r>
              <a:rPr lang="en-US" sz="3200" dirty="0"/>
              <a:t>, V. Wilquet</a:t>
            </a:r>
            <a:r>
              <a:rPr lang="en-US" sz="3200" baseline="30000" dirty="0"/>
              <a:t>1</a:t>
            </a:r>
            <a:r>
              <a:rPr lang="en-US" sz="3200" dirty="0"/>
              <a:t>, I. Thomas</a:t>
            </a:r>
            <a:r>
              <a:rPr lang="en-US" sz="3200" baseline="30000" dirty="0"/>
              <a:t>1</a:t>
            </a:r>
            <a:r>
              <a:rPr lang="en-US" sz="3200" dirty="0"/>
              <a:t>, R. V. </a:t>
            </a:r>
            <a:r>
              <a:rPr lang="en-US" sz="3200" dirty="0" smtClean="0"/>
              <a:t>Yelle</a:t>
            </a:r>
            <a:r>
              <a:rPr lang="en-US" sz="3200" baseline="30000" dirty="0" smtClean="0"/>
              <a:t>3</a:t>
            </a:r>
          </a:p>
          <a:p>
            <a:pPr algn="ctr" eaLnBrk="1" hangingPunct="1"/>
            <a:r>
              <a:rPr lang="en-US" sz="3200" dirty="0" smtClean="0"/>
              <a:t> </a:t>
            </a:r>
            <a:r>
              <a:rPr lang="en-GB" sz="2600" baseline="30000" dirty="0" smtClean="0">
                <a:solidFill>
                  <a:srgbClr val="04406B"/>
                </a:solidFill>
              </a:rPr>
              <a:t>1</a:t>
            </a:r>
            <a:r>
              <a:rPr lang="en-GB" sz="2600" dirty="0" smtClean="0">
                <a:solidFill>
                  <a:srgbClr val="04406B"/>
                </a:solidFill>
              </a:rPr>
              <a:t> </a:t>
            </a:r>
            <a:r>
              <a:rPr lang="en-GB" sz="2600" dirty="0">
                <a:solidFill>
                  <a:srgbClr val="04406B"/>
                </a:solidFill>
              </a:rPr>
              <a:t>Belgian Institute for Space </a:t>
            </a:r>
            <a:r>
              <a:rPr lang="en-GB" sz="2600" dirty="0" err="1">
                <a:solidFill>
                  <a:srgbClr val="04406B"/>
                </a:solidFill>
              </a:rPr>
              <a:t>Aeronomy</a:t>
            </a:r>
            <a:r>
              <a:rPr lang="en-GB" sz="2600" dirty="0">
                <a:solidFill>
                  <a:srgbClr val="04406B"/>
                </a:solidFill>
              </a:rPr>
              <a:t>, 3 av. </a:t>
            </a:r>
            <a:r>
              <a:rPr lang="en-GB" sz="2600" dirty="0" err="1">
                <a:solidFill>
                  <a:srgbClr val="04406B"/>
                </a:solidFill>
              </a:rPr>
              <a:t>Circulaire</a:t>
            </a:r>
            <a:r>
              <a:rPr lang="en-GB" sz="2600" dirty="0">
                <a:solidFill>
                  <a:srgbClr val="04406B"/>
                </a:solidFill>
              </a:rPr>
              <a:t>, B-1180 Brussels, Belgium </a:t>
            </a:r>
            <a:r>
              <a:rPr lang="en-GB" sz="2600" baseline="30000" dirty="0" smtClean="0">
                <a:solidFill>
                  <a:srgbClr val="04406B"/>
                </a:solidFill>
              </a:rPr>
              <a:t>2</a:t>
            </a:r>
            <a:r>
              <a:rPr lang="en-GB" sz="2600" dirty="0" smtClean="0">
                <a:solidFill>
                  <a:srgbClr val="04406B"/>
                </a:solidFill>
              </a:rPr>
              <a:t> </a:t>
            </a:r>
            <a:r>
              <a:rPr lang="fr-FR" sz="2600" dirty="0">
                <a:solidFill>
                  <a:srgbClr val="04406B"/>
                </a:solidFill>
              </a:rPr>
              <a:t>Fonds National de la Recherche Scientifique, rue d’Egmont 5, B-1000 Brussels, </a:t>
            </a:r>
            <a:r>
              <a:rPr lang="fr-FR" sz="2600" dirty="0" err="1" smtClean="0">
                <a:solidFill>
                  <a:srgbClr val="04406B"/>
                </a:solidFill>
              </a:rPr>
              <a:t>Belgium</a:t>
            </a:r>
            <a:r>
              <a:rPr lang="fr-FR" sz="2600" dirty="0" smtClean="0">
                <a:solidFill>
                  <a:srgbClr val="04406B"/>
                </a:solidFill>
              </a:rPr>
              <a:t> </a:t>
            </a:r>
            <a:br>
              <a:rPr lang="fr-FR" sz="2600" dirty="0" smtClean="0">
                <a:solidFill>
                  <a:srgbClr val="04406B"/>
                </a:solidFill>
              </a:rPr>
            </a:br>
            <a:r>
              <a:rPr lang="en-US" sz="2600" baseline="30000" dirty="0" smtClean="0">
                <a:solidFill>
                  <a:srgbClr val="04406B"/>
                </a:solidFill>
              </a:rPr>
              <a:t>3</a:t>
            </a:r>
            <a:r>
              <a:rPr lang="en-US" sz="2600" dirty="0" smtClean="0">
                <a:solidFill>
                  <a:srgbClr val="04406B"/>
                </a:solidFill>
              </a:rPr>
              <a:t> </a:t>
            </a:r>
            <a:r>
              <a:rPr lang="en-US" sz="2600" dirty="0">
                <a:solidFill>
                  <a:srgbClr val="04406B"/>
                </a:solidFill>
              </a:rPr>
              <a:t>Lunar and Planetary Laboratory, University of Arizona, Tucson, Arizona, USA</a:t>
            </a:r>
            <a:r>
              <a:rPr lang="en-GB" sz="2600" dirty="0" smtClean="0">
                <a:solidFill>
                  <a:srgbClr val="04406B"/>
                </a:solidFill>
              </a:rPr>
              <a:t> (</a:t>
            </a:r>
            <a:r>
              <a:rPr lang="en-GB" sz="2600" dirty="0">
                <a:solidFill>
                  <a:srgbClr val="04406B"/>
                </a:solidFill>
              </a:rPr>
              <a:t>arnaud.mahieux@aeronomie.be / Fax: +32 2-374-8423 / Tel: +32 </a:t>
            </a:r>
            <a:r>
              <a:rPr lang="en-GB" sz="2600" dirty="0" smtClean="0">
                <a:solidFill>
                  <a:srgbClr val="04406B"/>
                </a:solidFill>
              </a:rPr>
              <a:t>2-373-0475)</a:t>
            </a:r>
            <a:endParaRPr lang="en-GB" sz="2600" dirty="0">
              <a:solidFill>
                <a:srgbClr val="04406B"/>
              </a:solidFill>
            </a:endParaRPr>
          </a:p>
        </p:txBody>
      </p:sp>
      <p:pic>
        <p:nvPicPr>
          <p:cNvPr id="41" name="Picture 32" descr="testlogo-aeronomie300dpi"/>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1427" y="34731502"/>
            <a:ext cx="2090765" cy="29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4" descr="bannerlinks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9211" y="16473271"/>
            <a:ext cx="1715294" cy="1373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63" descr="belspo_en_ne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92674" y="35680226"/>
            <a:ext cx="155614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72" descr="ESA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7520" y="32992080"/>
            <a:ext cx="1872457" cy="85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1187" y="33709228"/>
            <a:ext cx="1809750" cy="1142324"/>
          </a:xfrm>
          <a:prstGeom prst="rect">
            <a:avLst/>
          </a:prstGeom>
        </p:spPr>
      </p:pic>
      <p:pic>
        <p:nvPicPr>
          <p:cNvPr id="46" name="Picture 4" descr="http://upload.wikimedia.org/wikipedia/commons/thumb/e/e4/University_of_Arizona_Block_A.svg/1000px-University_of_Arizona_Block_A.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89459" y="30434535"/>
            <a:ext cx="1827152" cy="1688497"/>
          </a:xfrm>
          <a:prstGeom prst="rect">
            <a:avLst/>
          </a:prstGeom>
          <a:noFill/>
          <a:extLst>
            <a:ext uri="{909E8E84-426E-40DD-AFC4-6F175D3DCCD1}">
              <a14:hiddenFill xmlns:a14="http://schemas.microsoft.com/office/drawing/2010/main">
                <a:solidFill>
                  <a:srgbClr val="FFFFFF"/>
                </a:solidFill>
              </a14:hiddenFill>
            </a:ext>
          </a:extLst>
        </p:spPr>
      </p:pic>
      <p:sp>
        <p:nvSpPr>
          <p:cNvPr id="47" name="Line 8"/>
          <p:cNvSpPr>
            <a:spLocks noChangeShapeType="1"/>
          </p:cNvSpPr>
          <p:nvPr/>
        </p:nvSpPr>
        <p:spPr bwMode="auto">
          <a:xfrm flipV="1">
            <a:off x="457200" y="3780682"/>
            <a:ext cx="29541760" cy="0"/>
          </a:xfrm>
          <a:prstGeom prst="line">
            <a:avLst/>
          </a:prstGeom>
          <a:noFill/>
          <a:ln w="28575">
            <a:solidFill>
              <a:srgbClr val="E9A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8" name="Text Box 469"/>
          <p:cNvSpPr txBox="1">
            <a:spLocks noChangeArrowheads="1"/>
          </p:cNvSpPr>
          <p:nvPr/>
        </p:nvSpPr>
        <p:spPr bwMode="auto">
          <a:xfrm>
            <a:off x="457202" y="3996706"/>
            <a:ext cx="10146281" cy="8660760"/>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8000" tIns="288000" rIns="288000" bIns="288000">
            <a:spAutoFit/>
          </a:bodyPr>
          <a:lstStyle>
            <a:lvl1pPr defTabSz="4143375" eaLnBrk="0" hangingPunct="0">
              <a:defRPr sz="3800">
                <a:solidFill>
                  <a:schemeClr val="tx1"/>
                </a:solidFill>
                <a:latin typeface="Arial" charset="0"/>
              </a:defRPr>
            </a:lvl1pPr>
            <a:lvl2pPr marL="742950" indent="-285750" defTabSz="4143375" eaLnBrk="0" hangingPunct="0">
              <a:defRPr sz="3800">
                <a:solidFill>
                  <a:schemeClr val="tx1"/>
                </a:solidFill>
                <a:latin typeface="Arial" charset="0"/>
              </a:defRPr>
            </a:lvl2pPr>
            <a:lvl3pPr marL="1143000" indent="-228600" defTabSz="4143375" eaLnBrk="0" hangingPunct="0">
              <a:defRPr sz="3800">
                <a:solidFill>
                  <a:schemeClr val="tx1"/>
                </a:solidFill>
                <a:latin typeface="Arial" charset="0"/>
              </a:defRPr>
            </a:lvl3pPr>
            <a:lvl4pPr marL="1600200" indent="-228600" defTabSz="4143375" eaLnBrk="0" hangingPunct="0">
              <a:defRPr sz="3800">
                <a:solidFill>
                  <a:schemeClr val="tx1"/>
                </a:solidFill>
                <a:latin typeface="Arial" charset="0"/>
              </a:defRPr>
            </a:lvl4pPr>
            <a:lvl5pPr marL="2057400" indent="-228600" defTabSz="4143375" eaLnBrk="0" hangingPunct="0">
              <a:defRPr sz="3800">
                <a:solidFill>
                  <a:schemeClr val="tx1"/>
                </a:solidFill>
                <a:latin typeface="Arial" charset="0"/>
              </a:defRPr>
            </a:lvl5pPr>
            <a:lvl6pPr marL="2514600" indent="-228600" defTabSz="4143375" eaLnBrk="0" fontAlgn="base" hangingPunct="0">
              <a:spcBef>
                <a:spcPct val="0"/>
              </a:spcBef>
              <a:spcAft>
                <a:spcPct val="0"/>
              </a:spcAft>
              <a:defRPr sz="3800">
                <a:solidFill>
                  <a:schemeClr val="tx1"/>
                </a:solidFill>
                <a:latin typeface="Arial" charset="0"/>
              </a:defRPr>
            </a:lvl6pPr>
            <a:lvl7pPr marL="2971800" indent="-228600" defTabSz="4143375" eaLnBrk="0" fontAlgn="base" hangingPunct="0">
              <a:spcBef>
                <a:spcPct val="0"/>
              </a:spcBef>
              <a:spcAft>
                <a:spcPct val="0"/>
              </a:spcAft>
              <a:defRPr sz="3800">
                <a:solidFill>
                  <a:schemeClr val="tx1"/>
                </a:solidFill>
                <a:latin typeface="Arial" charset="0"/>
              </a:defRPr>
            </a:lvl7pPr>
            <a:lvl8pPr marL="3429000" indent="-228600" defTabSz="4143375" eaLnBrk="0" fontAlgn="base" hangingPunct="0">
              <a:spcBef>
                <a:spcPct val="0"/>
              </a:spcBef>
              <a:spcAft>
                <a:spcPct val="0"/>
              </a:spcAft>
              <a:defRPr sz="3800">
                <a:solidFill>
                  <a:schemeClr val="tx1"/>
                </a:solidFill>
                <a:latin typeface="Arial" charset="0"/>
              </a:defRPr>
            </a:lvl8pPr>
            <a:lvl9pPr marL="3886200" indent="-228600" defTabSz="4143375" eaLnBrk="0" fontAlgn="base" hangingPunct="0">
              <a:spcBef>
                <a:spcPct val="0"/>
              </a:spcBef>
              <a:spcAft>
                <a:spcPct val="0"/>
              </a:spcAft>
              <a:defRPr sz="3800">
                <a:solidFill>
                  <a:schemeClr val="tx1"/>
                </a:solidFill>
                <a:latin typeface="Arial" charset="0"/>
              </a:defRPr>
            </a:lvl9pPr>
          </a:lstStyle>
          <a:p>
            <a:pPr algn="just" eaLnBrk="1" hangingPunct="1"/>
            <a:r>
              <a:rPr lang="en-US" sz="3500" b="1" dirty="0">
                <a:solidFill>
                  <a:srgbClr val="FF9933"/>
                </a:solidFill>
                <a:latin typeface="Calibri" pitchFamily="34" charset="0"/>
                <a:cs typeface="Calibri" pitchFamily="34" charset="0"/>
              </a:rPr>
              <a:t>The SOIR instrument </a:t>
            </a:r>
            <a:r>
              <a:rPr lang="en-US" sz="3500" dirty="0" smtClean="0">
                <a:latin typeface="Calibri" pitchFamily="34" charset="0"/>
                <a:cs typeface="Calibri" pitchFamily="34" charset="0"/>
              </a:rPr>
              <a:t>is </a:t>
            </a:r>
            <a:r>
              <a:rPr lang="en-US" sz="3500" dirty="0">
                <a:latin typeface="Calibri" pitchFamily="34" charset="0"/>
                <a:cs typeface="Calibri" pitchFamily="34" charset="0"/>
              </a:rPr>
              <a:t>dedicated to sound the Venus terminator, using the solar occultation </a:t>
            </a:r>
            <a:r>
              <a:rPr lang="en-US" sz="3500" dirty="0" smtClean="0">
                <a:latin typeface="Calibri" pitchFamily="34" charset="0"/>
                <a:cs typeface="Calibri" pitchFamily="34" charset="0"/>
              </a:rPr>
              <a:t>technique [1]. SOIR records </a:t>
            </a:r>
            <a:r>
              <a:rPr lang="en-US" sz="3500" dirty="0">
                <a:latin typeface="Calibri" pitchFamily="34" charset="0"/>
                <a:cs typeface="Calibri" pitchFamily="34" charset="0"/>
              </a:rPr>
              <a:t>spectra in the mesosphere and the </a:t>
            </a:r>
            <a:r>
              <a:rPr lang="en-US" sz="3500" dirty="0" smtClean="0">
                <a:latin typeface="Calibri" pitchFamily="34" charset="0"/>
                <a:cs typeface="Calibri" pitchFamily="34" charset="0"/>
              </a:rPr>
              <a:t>thermosphere, </a:t>
            </a:r>
            <a:r>
              <a:rPr lang="en-US" sz="3500" dirty="0">
                <a:latin typeface="Calibri" pitchFamily="34" charset="0"/>
                <a:cs typeface="Calibri" pitchFamily="34" charset="0"/>
              </a:rPr>
              <a:t>at all latitudes from pole to pole. </a:t>
            </a:r>
            <a:r>
              <a:rPr lang="en-US" sz="3500" dirty="0" smtClean="0">
                <a:latin typeface="Calibri" pitchFamily="34" charset="0"/>
                <a:cs typeface="Calibri" pitchFamily="34" charset="0"/>
              </a:rPr>
              <a:t>CO</a:t>
            </a:r>
            <a:r>
              <a:rPr lang="en-US" sz="3500" baseline="-25000" dirty="0" smtClean="0">
                <a:latin typeface="Calibri" pitchFamily="34" charset="0"/>
                <a:cs typeface="Calibri" pitchFamily="34" charset="0"/>
              </a:rPr>
              <a:t>2</a:t>
            </a:r>
            <a:r>
              <a:rPr lang="en-US" sz="3500" dirty="0" smtClean="0">
                <a:latin typeface="Calibri" pitchFamily="34" charset="0"/>
                <a:cs typeface="Calibri" pitchFamily="34" charset="0"/>
              </a:rPr>
              <a:t> number </a:t>
            </a:r>
            <a:r>
              <a:rPr lang="en-US" sz="3500" dirty="0">
                <a:latin typeface="Calibri" pitchFamily="34" charset="0"/>
                <a:cs typeface="Calibri" pitchFamily="34" charset="0"/>
              </a:rPr>
              <a:t>density profiles </a:t>
            </a:r>
            <a:r>
              <a:rPr lang="en-US" sz="3500" dirty="0" smtClean="0">
                <a:latin typeface="Calibri" pitchFamily="34" charset="0"/>
                <a:cs typeface="Calibri" pitchFamily="34" charset="0"/>
              </a:rPr>
              <a:t>[2] are derived from the measured spectra, as well as CO [3], H</a:t>
            </a:r>
            <a:r>
              <a:rPr lang="en-US" sz="3500" baseline="-25000" dirty="0" smtClean="0">
                <a:latin typeface="Calibri" pitchFamily="34" charset="0"/>
                <a:cs typeface="Calibri" pitchFamily="34" charset="0"/>
              </a:rPr>
              <a:t>2</a:t>
            </a:r>
            <a:r>
              <a:rPr lang="en-US" sz="3500" dirty="0" smtClean="0">
                <a:latin typeface="Calibri" pitchFamily="34" charset="0"/>
                <a:cs typeface="Calibri" pitchFamily="34" charset="0"/>
              </a:rPr>
              <a:t>O/HDO [4], HCl, HF [5], SO</a:t>
            </a:r>
            <a:r>
              <a:rPr lang="en-US" sz="3500" baseline="-25000" dirty="0" smtClean="0">
                <a:latin typeface="Calibri" pitchFamily="34" charset="0"/>
                <a:cs typeface="Calibri" pitchFamily="34" charset="0"/>
              </a:rPr>
              <a:t>2</a:t>
            </a:r>
            <a:r>
              <a:rPr lang="en-US" sz="3500" dirty="0">
                <a:latin typeface="Calibri" pitchFamily="34" charset="0"/>
                <a:cs typeface="Calibri" pitchFamily="34" charset="0"/>
              </a:rPr>
              <a:t> </a:t>
            </a:r>
            <a:r>
              <a:rPr lang="en-US" sz="3500" dirty="0" smtClean="0">
                <a:latin typeface="Calibri" pitchFamily="34" charset="0"/>
                <a:cs typeface="Calibri" pitchFamily="34" charset="0"/>
              </a:rPr>
              <a:t>[6], see Figure 1. The </a:t>
            </a:r>
            <a:r>
              <a:rPr lang="en-US" sz="3500" dirty="0">
                <a:latin typeface="Calibri" pitchFamily="34" charset="0"/>
                <a:cs typeface="Calibri" pitchFamily="34" charset="0"/>
              </a:rPr>
              <a:t>extinction profiles due to aerosols </a:t>
            </a:r>
            <a:r>
              <a:rPr lang="en-US" sz="3500" dirty="0" smtClean="0">
                <a:latin typeface="Calibri" pitchFamily="34" charset="0"/>
                <a:cs typeface="Calibri" pitchFamily="34" charset="0"/>
              </a:rPr>
              <a:t>are </a:t>
            </a:r>
            <a:r>
              <a:rPr lang="en-US" sz="3500" dirty="0">
                <a:latin typeface="Calibri" pitchFamily="34" charset="0"/>
                <a:cs typeface="Calibri" pitchFamily="34" charset="0"/>
              </a:rPr>
              <a:t>also </a:t>
            </a:r>
            <a:r>
              <a:rPr lang="en-US" sz="3500" dirty="0" smtClean="0">
                <a:latin typeface="Calibri" pitchFamily="34" charset="0"/>
                <a:cs typeface="Calibri" pitchFamily="34" charset="0"/>
              </a:rPr>
              <a:t>calculated, </a:t>
            </a:r>
            <a:r>
              <a:rPr lang="en-US" sz="3500" dirty="0">
                <a:latin typeface="Calibri" pitchFamily="34" charset="0"/>
                <a:cs typeface="Calibri" pitchFamily="34" charset="0"/>
              </a:rPr>
              <a:t>and the aerosols composition and size distribution are </a:t>
            </a:r>
            <a:r>
              <a:rPr lang="en-US" sz="3500" dirty="0" smtClean="0">
                <a:latin typeface="Calibri" pitchFamily="34" charset="0"/>
                <a:cs typeface="Calibri" pitchFamily="34" charset="0"/>
              </a:rPr>
              <a:t>studied [7]. </a:t>
            </a:r>
          </a:p>
          <a:p>
            <a:pPr algn="just" eaLnBrk="1" hangingPunct="1"/>
            <a:r>
              <a:rPr lang="en-US" sz="3500" dirty="0" smtClean="0">
                <a:latin typeface="Calibri" pitchFamily="34" charset="0"/>
                <a:cs typeface="Calibri" pitchFamily="34" charset="0"/>
              </a:rPr>
              <a:t>The derived temperature </a:t>
            </a:r>
            <a:r>
              <a:rPr lang="en-US" sz="3500" dirty="0">
                <a:latin typeface="Calibri" pitchFamily="34" charset="0"/>
                <a:cs typeface="Calibri" pitchFamily="34" charset="0"/>
              </a:rPr>
              <a:t>profiles </a:t>
            </a:r>
            <a:r>
              <a:rPr lang="en-US" sz="3500" dirty="0" smtClean="0">
                <a:latin typeface="Calibri" pitchFamily="34" charset="0"/>
                <a:cs typeface="Calibri" pitchFamily="34" charset="0"/>
              </a:rPr>
              <a:t>show </a:t>
            </a:r>
            <a:r>
              <a:rPr lang="en-US" sz="3500" dirty="0">
                <a:latin typeface="Calibri" pitchFamily="34" charset="0"/>
                <a:cs typeface="Calibri" pitchFamily="34" charset="0"/>
              </a:rPr>
              <a:t>a striking and permanent cold layer close to the homopause (~130 km), with temperatures as cold as 80-150 K. It is surrounded by two warm layers, at 100 km (200 to 250 k) and at 150 km (~250 K</a:t>
            </a:r>
            <a:r>
              <a:rPr lang="en-US" sz="3500" dirty="0" smtClean="0">
                <a:latin typeface="Calibri" pitchFamily="34" charset="0"/>
                <a:cs typeface="Calibri" pitchFamily="34" charset="0"/>
              </a:rPr>
              <a:t>).</a:t>
            </a:r>
            <a:endParaRPr lang="en-US" sz="3500" dirty="0">
              <a:latin typeface="Calibri" pitchFamily="34" charset="0"/>
              <a:cs typeface="Calibri" pitchFamily="34" charset="0"/>
            </a:endParaRPr>
          </a:p>
        </p:txBody>
      </p:sp>
      <p:sp>
        <p:nvSpPr>
          <p:cNvPr id="49" name="Rectangle 48"/>
          <p:cNvSpPr/>
          <p:nvPr/>
        </p:nvSpPr>
        <p:spPr>
          <a:xfrm>
            <a:off x="440754" y="35007761"/>
            <a:ext cx="10162729" cy="2400657"/>
          </a:xfrm>
          <a:prstGeom prst="rect">
            <a:avLst/>
          </a:prstGeom>
        </p:spPr>
        <p:txBody>
          <a:bodyPr wrap="square">
            <a:spAutoFit/>
          </a:bodyPr>
          <a:lstStyle/>
          <a:p>
            <a:pPr algn="just"/>
            <a:r>
              <a:rPr lang="en-US" sz="3000" dirty="0"/>
              <a:t>Figure </a:t>
            </a:r>
            <a:r>
              <a:rPr lang="en-US" sz="3000" dirty="0" smtClean="0"/>
              <a:t>1: </a:t>
            </a:r>
            <a:r>
              <a:rPr lang="en-US" sz="3000" dirty="0"/>
              <a:t>Mean profiles derived from the SOIR measurements, as a function of the altitude, covering the 73 km to 143 km region. Panel A: mean temperature profile; Panel B: mean number density profiles of the considered species; Panel C: mean VMR profiles.</a:t>
            </a:r>
            <a:endParaRPr lang="fr-BE" sz="3000" dirty="0"/>
          </a:p>
        </p:txBody>
      </p:sp>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l="7425" r="7147"/>
          <a:stretch/>
        </p:blipFill>
        <p:spPr>
          <a:xfrm>
            <a:off x="473921" y="28576079"/>
            <a:ext cx="10129562" cy="6318762"/>
          </a:xfrm>
          <a:prstGeom prst="rect">
            <a:avLst/>
          </a:prstGeom>
          <a:ln>
            <a:solidFill>
              <a:srgbClr val="002060"/>
            </a:solidFill>
          </a:ln>
        </p:spPr>
      </p:pic>
      <p:pic>
        <p:nvPicPr>
          <p:cNvPr id="51" name="Picture 50"/>
          <p:cNvPicPr>
            <a:picLocks noChangeAspect="1"/>
          </p:cNvPicPr>
          <p:nvPr/>
        </p:nvPicPr>
        <p:blipFill rotWithShape="1">
          <a:blip r:embed="rId9" cstate="print">
            <a:extLst>
              <a:ext uri="{28A0092B-C50C-407E-A947-70E740481C1C}">
                <a14:useLocalDpi xmlns:a14="http://schemas.microsoft.com/office/drawing/2010/main" val="0"/>
              </a:ext>
            </a:extLst>
          </a:blip>
          <a:srcRect l="8280" r="7088"/>
          <a:stretch/>
        </p:blipFill>
        <p:spPr>
          <a:xfrm>
            <a:off x="11179547" y="3995888"/>
            <a:ext cx="10181100" cy="6469917"/>
          </a:xfrm>
          <a:prstGeom prst="rect">
            <a:avLst/>
          </a:prstGeom>
          <a:ln>
            <a:solidFill>
              <a:srgbClr val="002060"/>
            </a:solidFill>
          </a:ln>
        </p:spPr>
      </p:pic>
      <p:pic>
        <p:nvPicPr>
          <p:cNvPr id="52" name="Picture 51"/>
          <p:cNvPicPr>
            <a:picLocks noChangeAspect="1"/>
          </p:cNvPicPr>
          <p:nvPr/>
        </p:nvPicPr>
        <p:blipFill rotWithShape="1">
          <a:blip r:embed="rId10" cstate="print">
            <a:extLst>
              <a:ext uri="{28A0092B-C50C-407E-A947-70E740481C1C}">
                <a14:useLocalDpi xmlns:a14="http://schemas.microsoft.com/office/drawing/2010/main" val="0"/>
              </a:ext>
            </a:extLst>
          </a:blip>
          <a:srcRect l="8045" r="7747"/>
          <a:stretch/>
        </p:blipFill>
        <p:spPr>
          <a:xfrm>
            <a:off x="11179547" y="10499500"/>
            <a:ext cx="10179236" cy="6468732"/>
          </a:xfrm>
          <a:prstGeom prst="rect">
            <a:avLst/>
          </a:prstGeom>
          <a:ln>
            <a:solidFill>
              <a:srgbClr val="002060"/>
            </a:solidFill>
          </a:ln>
        </p:spPr>
      </p:pic>
      <p:sp>
        <p:nvSpPr>
          <p:cNvPr id="53" name="Rectangle 52"/>
          <p:cNvSpPr/>
          <p:nvPr/>
        </p:nvSpPr>
        <p:spPr>
          <a:xfrm>
            <a:off x="21836732" y="13933810"/>
            <a:ext cx="8067774" cy="2862322"/>
          </a:xfrm>
          <a:prstGeom prst="rect">
            <a:avLst/>
          </a:prstGeom>
        </p:spPr>
        <p:txBody>
          <a:bodyPr wrap="square">
            <a:spAutoFit/>
          </a:bodyPr>
          <a:lstStyle/>
          <a:p>
            <a:pPr algn="just"/>
            <a:r>
              <a:rPr lang="en-US" sz="3000" dirty="0"/>
              <a:t>Figure </a:t>
            </a:r>
            <a:r>
              <a:rPr lang="en-US" sz="3000" dirty="0" smtClean="0"/>
              <a:t>2: </a:t>
            </a:r>
            <a:r>
              <a:rPr lang="en-US" sz="3000" dirty="0"/>
              <a:t>Vertical profiles considering the default test at steady state, considering all cooling and heating </a:t>
            </a:r>
            <a:r>
              <a:rPr lang="en-US" sz="3000" dirty="0" smtClean="0"/>
              <a:t>mechanisms</a:t>
            </a:r>
            <a:r>
              <a:rPr lang="en-US" sz="3000" dirty="0"/>
              <a:t>, except the </a:t>
            </a:r>
            <a:r>
              <a:rPr lang="en-US" sz="3000" dirty="0" smtClean="0"/>
              <a:t>aerosols</a:t>
            </a:r>
            <a:r>
              <a:rPr lang="en-US" sz="3000" dirty="0"/>
              <a:t>, as a function of the altitude. </a:t>
            </a:r>
            <a:r>
              <a:rPr lang="en-US" sz="3000" dirty="0" smtClean="0"/>
              <a:t>In </a:t>
            </a:r>
            <a:r>
              <a:rPr lang="en-US" sz="3000" dirty="0"/>
              <a:t>each panel: </a:t>
            </a:r>
            <a:r>
              <a:rPr lang="en-US" sz="3000" dirty="0" smtClean="0"/>
              <a:t>the </a:t>
            </a:r>
            <a:r>
              <a:rPr lang="en-US" sz="3000" dirty="0"/>
              <a:t>model profiles are the solid </a:t>
            </a:r>
            <a:r>
              <a:rPr lang="en-US" sz="3000" dirty="0" smtClean="0"/>
              <a:t>lines, </a:t>
            </a:r>
            <a:r>
              <a:rPr lang="en-US" sz="3000" dirty="0"/>
              <a:t>the SOIR mean profiles are the dashed </a:t>
            </a:r>
            <a:r>
              <a:rPr lang="en-US" sz="3000" dirty="0" smtClean="0"/>
              <a:t>lines</a:t>
            </a:r>
            <a:endParaRPr lang="fr-BE" sz="3000" dirty="0"/>
          </a:p>
        </p:txBody>
      </p:sp>
      <p:sp>
        <p:nvSpPr>
          <p:cNvPr id="54" name="Rectangle 53"/>
          <p:cNvSpPr/>
          <p:nvPr/>
        </p:nvSpPr>
        <p:spPr>
          <a:xfrm>
            <a:off x="21836731" y="4034675"/>
            <a:ext cx="8064896" cy="9737978"/>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8000" tIns="288000" rIns="288000" bIns="288000">
            <a:spAutoFit/>
          </a:bodyPr>
          <a:lstStyle/>
          <a:p>
            <a:pPr algn="just" defTabSz="4143375"/>
            <a:r>
              <a:rPr lang="en-US" sz="3500" b="1" dirty="0" smtClean="0">
                <a:solidFill>
                  <a:srgbClr val="FF9933"/>
                </a:solidFill>
                <a:latin typeface="Calibri" pitchFamily="34" charset="0"/>
                <a:cs typeface="Calibri" pitchFamily="34" charset="0"/>
              </a:rPr>
              <a:t>A </a:t>
            </a:r>
            <a:r>
              <a:rPr lang="en-US" sz="3500" b="1" dirty="0">
                <a:solidFill>
                  <a:srgbClr val="FF9933"/>
                </a:solidFill>
                <a:latin typeface="Calibri" pitchFamily="34" charset="0"/>
                <a:cs typeface="Calibri" pitchFamily="34" charset="0"/>
              </a:rPr>
              <a:t>sensitivity study </a:t>
            </a:r>
            <a:r>
              <a:rPr lang="en-US" sz="3500" dirty="0">
                <a:latin typeface="Calibri" panose="020F0502020204030204" pitchFamily="34" charset="0"/>
              </a:rPr>
              <a:t>has been </a:t>
            </a:r>
            <a:r>
              <a:rPr lang="en-US" sz="3500" dirty="0" smtClean="0">
                <a:latin typeface="Calibri" panose="020F0502020204030204" pitchFamily="34" charset="0"/>
              </a:rPr>
              <a:t>performed on </a:t>
            </a:r>
            <a:r>
              <a:rPr lang="en-US" sz="3500" dirty="0">
                <a:latin typeface="Calibri" panose="020F0502020204030204" pitchFamily="34" charset="0"/>
              </a:rPr>
              <a:t>most of the model parameters. Tuning the O production rate </a:t>
            </a:r>
            <a:r>
              <a:rPr lang="en-US" sz="3500" dirty="0" smtClean="0">
                <a:latin typeface="Calibri" panose="020F0502020204030204" pitchFamily="34" charset="0"/>
              </a:rPr>
              <a:t>or modifying </a:t>
            </a:r>
            <a:r>
              <a:rPr lang="en-US" sz="3500" dirty="0">
                <a:latin typeface="Calibri" panose="020F0502020204030204" pitchFamily="34" charset="0"/>
              </a:rPr>
              <a:t>the 15 µm non-LTE </a:t>
            </a:r>
            <a:r>
              <a:rPr lang="en-US" sz="3500" dirty="0" smtClean="0">
                <a:latin typeface="Calibri" panose="020F0502020204030204" pitchFamily="34" charset="0"/>
              </a:rPr>
              <a:t>parameter changes the thermospheric temperature. </a:t>
            </a:r>
            <a:r>
              <a:rPr lang="en-US" sz="3500" dirty="0">
                <a:latin typeface="Calibri" panose="020F0502020204030204" pitchFamily="34" charset="0"/>
              </a:rPr>
              <a:t>The temperature of the cold layer at 135 km and its altitude level are almost independent of the O production rate and the UV efficiency, weakly controlled by the 4.3 µm and 15 µm non-LTE parameters, and strongly dependent of the 2.8 µm non-LTE parameter. Finally, the temperature in the mesosphere only controlled by the 2.8 and 4.3 µm non-LTE parameters. </a:t>
            </a:r>
            <a:r>
              <a:rPr lang="en-US" sz="3500" dirty="0" smtClean="0">
                <a:latin typeface="Calibri" panose="020F0502020204030204" pitchFamily="34" charset="0"/>
              </a:rPr>
              <a:t>No reasonable change of the parameters better fits the SOIR mean temperature profile.</a:t>
            </a:r>
            <a:endParaRPr lang="fr-BE" sz="3500" dirty="0">
              <a:latin typeface="Calibri" panose="020F0502020204030204" pitchFamily="34" charset="0"/>
            </a:endParaRPr>
          </a:p>
        </p:txBody>
      </p:sp>
      <p:sp>
        <p:nvSpPr>
          <p:cNvPr id="55" name="Rectangle 54"/>
          <p:cNvSpPr/>
          <p:nvPr/>
        </p:nvSpPr>
        <p:spPr>
          <a:xfrm>
            <a:off x="457199" y="13102087"/>
            <a:ext cx="10146284" cy="15124068"/>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8000" tIns="288000" rIns="288000" bIns="288000">
            <a:spAutoFit/>
          </a:bodyPr>
          <a:lstStyle/>
          <a:p>
            <a:pPr algn="just" defTabSz="4143375"/>
            <a:r>
              <a:rPr lang="en-US" sz="3500" b="1" dirty="0">
                <a:solidFill>
                  <a:srgbClr val="FF9933"/>
                </a:solidFill>
                <a:latin typeface="Calibri" pitchFamily="34" charset="0"/>
                <a:cs typeface="Calibri" pitchFamily="34" charset="0"/>
              </a:rPr>
              <a:t>The 1-D model </a:t>
            </a:r>
            <a:r>
              <a:rPr lang="en-US" sz="3500" b="1" dirty="0" smtClean="0">
                <a:solidFill>
                  <a:srgbClr val="FF9933"/>
                </a:solidFill>
                <a:latin typeface="Calibri" pitchFamily="34" charset="0"/>
                <a:cs typeface="Calibri" pitchFamily="34" charset="0"/>
              </a:rPr>
              <a:t>[8] </a:t>
            </a:r>
            <a:r>
              <a:rPr lang="en-US" sz="3500" dirty="0" smtClean="0">
                <a:latin typeface="Calibri" pitchFamily="34" charset="0"/>
                <a:cs typeface="Calibri" pitchFamily="34" charset="0"/>
              </a:rPr>
              <a:t>calculates the </a:t>
            </a:r>
            <a:r>
              <a:rPr lang="en-US" sz="3500" dirty="0">
                <a:latin typeface="Calibri" pitchFamily="34" charset="0"/>
                <a:cs typeface="Calibri" pitchFamily="34" charset="0"/>
              </a:rPr>
              <a:t>temperature and composition by solving the coupled, time-dependent energy balance, </a:t>
            </a:r>
            <a:r>
              <a:rPr lang="en-US" sz="3500" dirty="0" smtClean="0">
                <a:latin typeface="Calibri" pitchFamily="34" charset="0"/>
                <a:cs typeface="Calibri" pitchFamily="34" charset="0"/>
              </a:rPr>
              <a:t>diffusion, and </a:t>
            </a:r>
            <a:r>
              <a:rPr lang="en-US" sz="3500" dirty="0">
                <a:latin typeface="Calibri" pitchFamily="34" charset="0"/>
                <a:cs typeface="Calibri" pitchFamily="34" charset="0"/>
              </a:rPr>
              <a:t>continuity equations. The vertical scale considered in the model is the altitude, </a:t>
            </a:r>
            <a:r>
              <a:rPr lang="en-US" sz="3500" dirty="0" smtClean="0">
                <a:latin typeface="Calibri" pitchFamily="34" charset="0"/>
                <a:cs typeface="Calibri" pitchFamily="34" charset="0"/>
              </a:rPr>
              <a:t>from </a:t>
            </a:r>
            <a:r>
              <a:rPr lang="en-US" sz="3500" dirty="0">
                <a:latin typeface="Calibri" pitchFamily="34" charset="0"/>
                <a:cs typeface="Calibri" pitchFamily="34" charset="0"/>
              </a:rPr>
              <a:t>80 km to 180 km, and discretized on a 1 km grid. The atmosphere is treated as plane-parallel and the total pressure is calculated using the hydrostatic equilibrium at each time step. We consider thermal escape to space at the Jeans rate. The time dependent equations are solved using a Crank–Nicholson integration scheme until steady state is </a:t>
            </a:r>
            <a:r>
              <a:rPr lang="en-US" sz="3500" dirty="0" smtClean="0">
                <a:latin typeface="Calibri" pitchFamily="34" charset="0"/>
                <a:cs typeface="Calibri" pitchFamily="34" charset="0"/>
              </a:rPr>
              <a:t>reached. </a:t>
            </a:r>
            <a:r>
              <a:rPr lang="en-US" sz="3500" dirty="0">
                <a:latin typeface="Calibri" pitchFamily="34" charset="0"/>
                <a:cs typeface="Calibri" pitchFamily="34" charset="0"/>
              </a:rPr>
              <a:t>The model considers the main species present in the Venus atmosphere in this altitude region: CO</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 N</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 CO, O, HCl, H</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O, SO</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 and the aerosols. The number density of the species and the temperature are fixed at the lower boundary, while the upper boundary conditions are set by the Jeans escape velocities for the density and an isothermal temperature. The radiative terms are the UV heating, the non-LTE 2.8 µm and 4.3 µm CO</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 heating, the 15 µm CO</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 cooling and the H</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O, HCl, CO, O rotational line cooling. </a:t>
            </a:r>
            <a:r>
              <a:rPr lang="en-US" sz="3500" dirty="0" smtClean="0">
                <a:latin typeface="Calibri" pitchFamily="34" charset="0"/>
                <a:cs typeface="Calibri" pitchFamily="34" charset="0"/>
              </a:rPr>
              <a:t>To </a:t>
            </a:r>
            <a:r>
              <a:rPr lang="en-US" sz="3500" dirty="0">
                <a:latin typeface="Calibri" pitchFamily="34" charset="0"/>
                <a:cs typeface="Calibri" pitchFamily="34" charset="0"/>
              </a:rPr>
              <a:t>simulate the O transported from the dayside, an O production rate is considered in the computation process, modeled as a Chapman profile. It has a default peak maximum of 1.5×10</a:t>
            </a:r>
            <a:r>
              <a:rPr lang="en-US" sz="3500" baseline="30000" dirty="0">
                <a:latin typeface="Calibri" pitchFamily="34" charset="0"/>
                <a:cs typeface="Calibri" pitchFamily="34" charset="0"/>
              </a:rPr>
              <a:t>7</a:t>
            </a:r>
            <a:r>
              <a:rPr lang="en-US" sz="3500" dirty="0">
                <a:latin typeface="Calibri" pitchFamily="34" charset="0"/>
                <a:cs typeface="Calibri" pitchFamily="34" charset="0"/>
              </a:rPr>
              <a:t> cm</a:t>
            </a:r>
            <a:r>
              <a:rPr lang="en-US" sz="3500" baseline="30000" dirty="0">
                <a:latin typeface="Calibri" pitchFamily="34" charset="0"/>
                <a:cs typeface="Calibri" pitchFamily="34" charset="0"/>
              </a:rPr>
              <a:t>-3</a:t>
            </a:r>
            <a:r>
              <a:rPr lang="en-US" sz="3500" dirty="0">
                <a:latin typeface="Calibri" pitchFamily="34" charset="0"/>
                <a:cs typeface="Calibri" pitchFamily="34" charset="0"/>
              </a:rPr>
              <a:t>·s</a:t>
            </a:r>
            <a:r>
              <a:rPr lang="en-US" sz="3500" baseline="30000" dirty="0">
                <a:latin typeface="Calibri" pitchFamily="34" charset="0"/>
                <a:cs typeface="Calibri" pitchFamily="34" charset="0"/>
              </a:rPr>
              <a:t>-1</a:t>
            </a:r>
            <a:r>
              <a:rPr lang="en-US" sz="3500" dirty="0">
                <a:latin typeface="Calibri" pitchFamily="34" charset="0"/>
                <a:cs typeface="Calibri" pitchFamily="34" charset="0"/>
              </a:rPr>
              <a:t>, located </a:t>
            </a:r>
            <a:r>
              <a:rPr lang="en-US" sz="3500" dirty="0" smtClean="0">
                <a:latin typeface="Calibri" pitchFamily="34" charset="0"/>
                <a:cs typeface="Calibri" pitchFamily="34" charset="0"/>
              </a:rPr>
              <a:t>at </a:t>
            </a:r>
            <a:r>
              <a:rPr lang="en-US" sz="3500" dirty="0">
                <a:latin typeface="Calibri" pitchFamily="34" charset="0"/>
                <a:cs typeface="Calibri" pitchFamily="34" charset="0"/>
              </a:rPr>
              <a:t>an altitude of 120 km</a:t>
            </a:r>
            <a:r>
              <a:rPr lang="en-US" sz="3500" dirty="0" smtClean="0">
                <a:latin typeface="Calibri" pitchFamily="34" charset="0"/>
                <a:cs typeface="Calibri" pitchFamily="34" charset="0"/>
              </a:rPr>
              <a:t>. We </a:t>
            </a:r>
            <a:r>
              <a:rPr lang="en-US" sz="3500" dirty="0">
                <a:latin typeface="Calibri" pitchFamily="34" charset="0"/>
                <a:cs typeface="Calibri" pitchFamily="34" charset="0"/>
              </a:rPr>
              <a:t>first do not consider aerosols, see Figure 2.</a:t>
            </a:r>
          </a:p>
        </p:txBody>
      </p:sp>
      <mc:AlternateContent xmlns:mc="http://schemas.openxmlformats.org/markup-compatibility/2006" xmlns:a14="http://schemas.microsoft.com/office/drawing/2010/main">
        <mc:Choice Requires="a14">
          <p:sp>
            <p:nvSpPr>
              <p:cNvPr id="56" name="Rectangle 55"/>
              <p:cNvSpPr/>
              <p:nvPr/>
            </p:nvSpPr>
            <p:spPr>
              <a:xfrm>
                <a:off x="19892516" y="17464903"/>
                <a:ext cx="7848872" cy="12969632"/>
              </a:xfrm>
              <a:prstGeom prst="rect">
                <a:avLst/>
              </a:prstGeom>
              <a:noFill/>
              <a:ln w="9525">
                <a:solidFill>
                  <a:srgbClr val="002060"/>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lIns="288000" tIns="288000" rIns="288000" bIns="288000">
                <a:spAutoFit/>
              </a:bodyPr>
              <a:lstStyle/>
              <a:p>
                <a:pPr algn="just" defTabSz="4143375"/>
                <a:r>
                  <a:rPr lang="en-US" sz="3500" b="1" dirty="0">
                    <a:solidFill>
                      <a:srgbClr val="FF9933"/>
                    </a:solidFill>
                    <a:latin typeface="Calibri" pitchFamily="34" charset="0"/>
                    <a:cs typeface="Calibri" pitchFamily="34" charset="0"/>
                  </a:rPr>
                  <a:t>Venus aerosols </a:t>
                </a:r>
                <a:r>
                  <a:rPr lang="en-US" sz="3500" dirty="0">
                    <a:latin typeface="Calibri" pitchFamily="34" charset="0"/>
                    <a:cs typeface="Calibri" pitchFamily="34" charset="0"/>
                  </a:rPr>
                  <a:t>have a strong cooling and a weaker heating </a:t>
                </a:r>
                <a:r>
                  <a:rPr lang="en-US" sz="3500" dirty="0" smtClean="0">
                    <a:latin typeface="Calibri" pitchFamily="34" charset="0"/>
                    <a:cs typeface="Calibri" pitchFamily="34" charset="0"/>
                  </a:rPr>
                  <a:t>effect. We propose to add them to the model to better fit the temperature profile. The </a:t>
                </a:r>
                <a:r>
                  <a:rPr lang="en-US" sz="3500" dirty="0">
                    <a:latin typeface="Calibri" pitchFamily="34" charset="0"/>
                    <a:cs typeface="Calibri" pitchFamily="34" charset="0"/>
                  </a:rPr>
                  <a:t>cooling effect is larger by 3 orders of magnitude than the warming effect. The two first </a:t>
                </a:r>
                <a:r>
                  <a:rPr lang="en-US" sz="3500" dirty="0" smtClean="0">
                    <a:latin typeface="Calibri" pitchFamily="34" charset="0"/>
                    <a:cs typeface="Calibri" pitchFamily="34" charset="0"/>
                  </a:rPr>
                  <a:t>particle modes </a:t>
                </a:r>
                <a:r>
                  <a:rPr lang="en-US" sz="3500" dirty="0">
                    <a:latin typeface="Calibri" pitchFamily="34" charset="0"/>
                    <a:cs typeface="Calibri" pitchFamily="34" charset="0"/>
                  </a:rPr>
                  <a:t>are considered here, i.e. with </a:t>
                </a:r>
                <a14:m>
                  <m:oMath xmlns:m="http://schemas.openxmlformats.org/officeDocument/2006/math">
                    <m:sSub>
                      <m:sSubPr>
                        <m:ctrlPr>
                          <a:rPr lang="fr-BE" sz="3500" i="1">
                            <a:latin typeface="Cambria Math"/>
                            <a:cs typeface="Calibri" pitchFamily="34" charset="0"/>
                          </a:rPr>
                        </m:ctrlPr>
                      </m:sSubPr>
                      <m:e>
                        <m:r>
                          <a:rPr lang="en-US" sz="3500">
                            <a:latin typeface="Cambria Math"/>
                            <a:cs typeface="Calibri" pitchFamily="34" charset="0"/>
                          </a:rPr>
                          <m:t>𝑟</m:t>
                        </m:r>
                      </m:e>
                      <m:sub>
                        <m:r>
                          <a:rPr lang="en-US" sz="3500">
                            <a:latin typeface="Cambria Math"/>
                            <a:cs typeface="Calibri" pitchFamily="34" charset="0"/>
                          </a:rPr>
                          <m:t>1</m:t>
                        </m:r>
                      </m:sub>
                    </m:sSub>
                    <m:r>
                      <a:rPr lang="en-US" sz="3500">
                        <a:latin typeface="Cambria Math"/>
                        <a:cs typeface="Calibri" pitchFamily="34" charset="0"/>
                      </a:rPr>
                      <m:t>=0.2±0.1 µ</m:t>
                    </m:r>
                    <m:r>
                      <a:rPr lang="en-US" sz="3500">
                        <a:latin typeface="Cambria Math"/>
                        <a:cs typeface="Calibri" pitchFamily="34" charset="0"/>
                      </a:rPr>
                      <m:t>𝑚</m:t>
                    </m:r>
                  </m:oMath>
                </a14:m>
                <a:r>
                  <a:rPr lang="en-US" sz="3500" dirty="0">
                    <a:latin typeface="Calibri" pitchFamily="34" charset="0"/>
                    <a:cs typeface="Calibri" pitchFamily="34" charset="0"/>
                  </a:rPr>
                  <a:t> and </a:t>
                </a:r>
                <a14:m>
                  <m:oMath xmlns:m="http://schemas.openxmlformats.org/officeDocument/2006/math">
                    <m:sSub>
                      <m:sSubPr>
                        <m:ctrlPr>
                          <a:rPr lang="fr-BE" sz="3500" i="1">
                            <a:latin typeface="Cambria Math"/>
                            <a:cs typeface="Calibri" pitchFamily="34" charset="0"/>
                          </a:rPr>
                        </m:ctrlPr>
                      </m:sSubPr>
                      <m:e>
                        <m:r>
                          <a:rPr lang="en-US" sz="3500">
                            <a:latin typeface="Cambria Math"/>
                            <a:cs typeface="Calibri" pitchFamily="34" charset="0"/>
                          </a:rPr>
                          <m:t>𝑟</m:t>
                        </m:r>
                      </m:e>
                      <m:sub>
                        <m:r>
                          <a:rPr lang="en-US" sz="3500">
                            <a:latin typeface="Cambria Math"/>
                            <a:cs typeface="Calibri" pitchFamily="34" charset="0"/>
                          </a:rPr>
                          <m:t>2</m:t>
                        </m:r>
                      </m:sub>
                    </m:sSub>
                    <m:r>
                      <a:rPr lang="en-US" sz="3500">
                        <a:latin typeface="Cambria Math"/>
                        <a:cs typeface="Calibri" pitchFamily="34" charset="0"/>
                      </a:rPr>
                      <m:t>=0.6±0.1 µ</m:t>
                    </m:r>
                    <m:r>
                      <a:rPr lang="en-US" sz="3500">
                        <a:latin typeface="Cambria Math"/>
                        <a:cs typeface="Calibri" pitchFamily="34" charset="0"/>
                      </a:rPr>
                      <m:t>𝑚</m:t>
                    </m:r>
                  </m:oMath>
                </a14:m>
                <a:r>
                  <a:rPr lang="en-US" sz="3500" dirty="0">
                    <a:latin typeface="Calibri" pitchFamily="34" charset="0"/>
                    <a:cs typeface="Calibri" pitchFamily="34" charset="0"/>
                  </a:rPr>
                  <a:t>. The particles are supposed to be spherical, with a composition of 75% H</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SO</a:t>
                </a:r>
                <a:r>
                  <a:rPr lang="en-US" sz="3500" baseline="-25000" dirty="0">
                    <a:latin typeface="Calibri" pitchFamily="34" charset="0"/>
                    <a:cs typeface="Calibri" pitchFamily="34" charset="0"/>
                  </a:rPr>
                  <a:t>4</a:t>
                </a:r>
                <a:r>
                  <a:rPr lang="en-US" sz="3500" dirty="0">
                    <a:latin typeface="Calibri" pitchFamily="34" charset="0"/>
                    <a:cs typeface="Calibri" pitchFamily="34" charset="0"/>
                  </a:rPr>
                  <a:t> and 25% H</a:t>
                </a:r>
                <a:r>
                  <a:rPr lang="en-US" sz="3500" baseline="-25000" dirty="0">
                    <a:latin typeface="Calibri" pitchFamily="34" charset="0"/>
                    <a:cs typeface="Calibri" pitchFamily="34" charset="0"/>
                  </a:rPr>
                  <a:t>2</a:t>
                </a:r>
                <a:r>
                  <a:rPr lang="en-US" sz="3500" dirty="0">
                    <a:latin typeface="Calibri" pitchFamily="34" charset="0"/>
                    <a:cs typeface="Calibri" pitchFamily="34" charset="0"/>
                  </a:rPr>
                  <a:t>O.  A ratio of 50 between the 2 modes is assumed. Since the aerosols mass loading is negligible compared to gas loading, since the aerosols VMR is of the order of 10</a:t>
                </a:r>
                <a:r>
                  <a:rPr lang="en-US" sz="3500" baseline="30000" dirty="0">
                    <a:latin typeface="Calibri" pitchFamily="34" charset="0"/>
                    <a:cs typeface="Calibri" pitchFamily="34" charset="0"/>
                  </a:rPr>
                  <a:t>‑18</a:t>
                </a:r>
                <a:r>
                  <a:rPr lang="en-US" sz="3500" dirty="0">
                    <a:latin typeface="Calibri" pitchFamily="34" charset="0"/>
                    <a:cs typeface="Calibri" pitchFamily="34" charset="0"/>
                  </a:rPr>
                  <a:t>, adding aerosols into the model does not change the hydrostatic equilibrium. For this reason, the aerosols number density profile can be calculated such that the model steady-state temperature profile perfectly matches the mean SOIR temperature </a:t>
                </a:r>
                <a:r>
                  <a:rPr lang="en-US" sz="3500" dirty="0" smtClean="0">
                    <a:latin typeface="Calibri" pitchFamily="34" charset="0"/>
                    <a:cs typeface="Calibri" pitchFamily="34" charset="0"/>
                  </a:rPr>
                  <a:t>profile, see Fig. 3 and 4. </a:t>
                </a:r>
                <a:endParaRPr lang="fr-BE" sz="3500" dirty="0">
                  <a:latin typeface="Calibri" pitchFamily="34" charset="0"/>
                  <a:cs typeface="Calibri" pitchFamily="34"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19892516" y="17464903"/>
                <a:ext cx="7848872" cy="12969632"/>
              </a:xfrm>
              <a:prstGeom prst="rect">
                <a:avLst/>
              </a:prstGeom>
              <a:blipFill rotWithShape="1">
                <a:blip r:embed="rId11"/>
                <a:stretch>
                  <a:fillRect/>
                </a:stretch>
              </a:blip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7" name="Picture 56"/>
          <p:cNvPicPr>
            <a:picLocks noChangeAspect="1"/>
          </p:cNvPicPr>
          <p:nvPr/>
        </p:nvPicPr>
        <p:blipFill rotWithShape="1">
          <a:blip r:embed="rId12" cstate="print">
            <a:extLst>
              <a:ext uri="{28A0092B-C50C-407E-A947-70E740481C1C}">
                <a14:useLocalDpi xmlns:a14="http://schemas.microsoft.com/office/drawing/2010/main" val="0"/>
              </a:ext>
            </a:extLst>
          </a:blip>
          <a:srcRect l="7810" t="4655" r="46927" b="3752"/>
          <a:stretch/>
        </p:blipFill>
        <p:spPr>
          <a:xfrm>
            <a:off x="10883867" y="28112004"/>
            <a:ext cx="8576600" cy="8864366"/>
          </a:xfrm>
          <a:prstGeom prst="rect">
            <a:avLst/>
          </a:prstGeom>
          <a:ln>
            <a:solidFill>
              <a:srgbClr val="002060"/>
            </a:solidFill>
          </a:ln>
        </p:spPr>
      </p:pic>
      <p:sp>
        <p:nvSpPr>
          <p:cNvPr id="58" name="Rectangle 57"/>
          <p:cNvSpPr/>
          <p:nvPr/>
        </p:nvSpPr>
        <p:spPr>
          <a:xfrm>
            <a:off x="19892515" y="30711674"/>
            <a:ext cx="7848873" cy="2400657"/>
          </a:xfrm>
          <a:prstGeom prst="rect">
            <a:avLst/>
          </a:prstGeom>
        </p:spPr>
        <p:txBody>
          <a:bodyPr wrap="square">
            <a:spAutoFit/>
          </a:bodyPr>
          <a:lstStyle/>
          <a:p>
            <a:pPr algn="just"/>
            <a:r>
              <a:rPr lang="en-US" sz="3000" dirty="0"/>
              <a:t>Figure 4</a:t>
            </a:r>
            <a:r>
              <a:rPr lang="en-US" sz="3000" dirty="0" smtClean="0"/>
              <a:t>: </a:t>
            </a:r>
            <a:r>
              <a:rPr lang="en-US" sz="3000" dirty="0"/>
              <a:t>Vertical heating and cooling rates profiles considering the default test at steady state, considering all cooling and heating mechanisms, except the aerosols, as a function of the total pressure</a:t>
            </a:r>
            <a:r>
              <a:rPr lang="en-US" sz="3000" dirty="0" smtClean="0"/>
              <a:t>.</a:t>
            </a:r>
            <a:endParaRPr lang="fr-BE" sz="3000" dirty="0"/>
          </a:p>
        </p:txBody>
      </p:sp>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6853" t="4733" r="5013"/>
          <a:stretch/>
        </p:blipFill>
        <p:spPr>
          <a:xfrm>
            <a:off x="11127016" y="17464903"/>
            <a:ext cx="8333451" cy="7363648"/>
          </a:xfrm>
          <a:prstGeom prst="rect">
            <a:avLst/>
          </a:prstGeom>
          <a:ln>
            <a:solidFill>
              <a:srgbClr val="002060"/>
            </a:solidFill>
          </a:ln>
        </p:spPr>
      </p:pic>
      <p:sp>
        <p:nvSpPr>
          <p:cNvPr id="60" name="Rectangle 59"/>
          <p:cNvSpPr/>
          <p:nvPr/>
        </p:nvSpPr>
        <p:spPr>
          <a:xfrm>
            <a:off x="11061354" y="25060275"/>
            <a:ext cx="8333452" cy="2400657"/>
          </a:xfrm>
          <a:prstGeom prst="rect">
            <a:avLst/>
          </a:prstGeom>
        </p:spPr>
        <p:txBody>
          <a:bodyPr wrap="square">
            <a:spAutoFit/>
          </a:bodyPr>
          <a:lstStyle/>
          <a:p>
            <a:pPr algn="just"/>
            <a:r>
              <a:rPr lang="en-US" sz="3000" dirty="0"/>
              <a:t>Figure </a:t>
            </a:r>
            <a:r>
              <a:rPr lang="en-US" sz="3000" dirty="0" smtClean="0"/>
              <a:t>3: </a:t>
            </a:r>
            <a:r>
              <a:rPr lang="en-US" sz="3000" dirty="0"/>
              <a:t>Fit of the aerosols number density profiles to best match the SOIR measured temperature profile. A factor 50 is supposed between modes 1 and 2. The black line is a mode 1 mean profile from SOIR (</a:t>
            </a:r>
            <a:r>
              <a:rPr lang="en-US" sz="3000" dirty="0" err="1"/>
              <a:t>Wilquet</a:t>
            </a:r>
            <a:r>
              <a:rPr lang="en-US" sz="3000" dirty="0"/>
              <a:t> et al., 2009).</a:t>
            </a:r>
            <a:endParaRPr lang="fr-BE" sz="3000" dirty="0"/>
          </a:p>
        </p:txBody>
      </p:sp>
      <p:sp>
        <p:nvSpPr>
          <p:cNvPr id="61" name="TextBox 60"/>
          <p:cNvSpPr txBox="1"/>
          <p:nvPr/>
        </p:nvSpPr>
        <p:spPr>
          <a:xfrm>
            <a:off x="19898690" y="33421551"/>
            <a:ext cx="5970489" cy="3554819"/>
          </a:xfrm>
          <a:prstGeom prst="rect">
            <a:avLst/>
          </a:prstGeom>
          <a:noFill/>
          <a:ln>
            <a:solidFill>
              <a:srgbClr val="002060"/>
            </a:solidFill>
          </a:ln>
        </p:spPr>
        <p:txBody>
          <a:bodyPr wrap="square" rtlCol="0">
            <a:spAutoFit/>
          </a:bodyPr>
          <a:lstStyle/>
          <a:p>
            <a:r>
              <a:rPr lang="fr-BE" sz="2500" dirty="0" err="1" smtClean="0"/>
              <a:t>References</a:t>
            </a:r>
            <a:r>
              <a:rPr lang="fr-BE" sz="2500" dirty="0" smtClean="0"/>
              <a:t>:</a:t>
            </a:r>
          </a:p>
          <a:p>
            <a:r>
              <a:rPr lang="fr-BE" sz="2500" dirty="0" smtClean="0"/>
              <a:t>[1] </a:t>
            </a:r>
            <a:r>
              <a:rPr lang="fr-BE" sz="2500" dirty="0" err="1" smtClean="0"/>
              <a:t>Nevejans</a:t>
            </a:r>
            <a:r>
              <a:rPr lang="fr-BE" sz="2500" dirty="0" smtClean="0"/>
              <a:t> et al., </a:t>
            </a:r>
            <a:r>
              <a:rPr lang="fr-BE" sz="2500" dirty="0" err="1" smtClean="0"/>
              <a:t>Applied</a:t>
            </a:r>
            <a:r>
              <a:rPr lang="fr-BE" sz="2500" dirty="0" smtClean="0"/>
              <a:t> </a:t>
            </a:r>
            <a:r>
              <a:rPr lang="fr-BE" sz="2500" dirty="0" err="1" smtClean="0"/>
              <a:t>Optics</a:t>
            </a:r>
            <a:r>
              <a:rPr lang="fr-BE" sz="2500" dirty="0" smtClean="0"/>
              <a:t>, 2006</a:t>
            </a:r>
          </a:p>
          <a:p>
            <a:r>
              <a:rPr lang="fr-BE" sz="2500" dirty="0" smtClean="0"/>
              <a:t>[2] </a:t>
            </a:r>
            <a:r>
              <a:rPr lang="fr-BE" sz="2500" dirty="0" err="1" smtClean="0"/>
              <a:t>Mahieux</a:t>
            </a:r>
            <a:r>
              <a:rPr lang="fr-BE" sz="2500" dirty="0" smtClean="0"/>
              <a:t> et al., PSS, 2015</a:t>
            </a:r>
          </a:p>
          <a:p>
            <a:r>
              <a:rPr lang="fr-BE" sz="2500" dirty="0" smtClean="0"/>
              <a:t>[3] </a:t>
            </a:r>
            <a:r>
              <a:rPr lang="fr-BE" sz="2500" dirty="0" err="1" smtClean="0"/>
              <a:t>Vandaele</a:t>
            </a:r>
            <a:r>
              <a:rPr lang="fr-BE" sz="2500" dirty="0" smtClean="0"/>
              <a:t> et al., PSS, 2015</a:t>
            </a:r>
          </a:p>
          <a:p>
            <a:r>
              <a:rPr lang="fr-BE" sz="2500" dirty="0" smtClean="0"/>
              <a:t>[4] Chamberlain et al., EGU poster, 2015</a:t>
            </a:r>
          </a:p>
          <a:p>
            <a:r>
              <a:rPr lang="fr-BE" sz="2500" dirty="0" smtClean="0"/>
              <a:t>[5] </a:t>
            </a:r>
            <a:r>
              <a:rPr lang="fr-BE" sz="2500" dirty="0" err="1" smtClean="0"/>
              <a:t>Mahieux</a:t>
            </a:r>
            <a:r>
              <a:rPr lang="fr-BE" sz="2500" dirty="0" smtClean="0"/>
              <a:t> et al., PSS, 2015</a:t>
            </a:r>
          </a:p>
          <a:p>
            <a:r>
              <a:rPr lang="fr-BE" sz="2500" dirty="0" smtClean="0"/>
              <a:t>[6] </a:t>
            </a:r>
            <a:r>
              <a:rPr lang="fr-BE" sz="2500" dirty="0" err="1" smtClean="0"/>
              <a:t>Mahieux</a:t>
            </a:r>
            <a:r>
              <a:rPr lang="fr-BE" sz="2500" dirty="0" smtClean="0"/>
              <a:t> et al., PSS, 2015</a:t>
            </a:r>
          </a:p>
          <a:p>
            <a:r>
              <a:rPr lang="fr-BE" sz="2500" dirty="0" smtClean="0"/>
              <a:t>[7] </a:t>
            </a:r>
            <a:r>
              <a:rPr lang="fr-BE" sz="2500" dirty="0" err="1" smtClean="0"/>
              <a:t>Wilquet</a:t>
            </a:r>
            <a:r>
              <a:rPr lang="fr-BE" sz="2500" dirty="0" smtClean="0"/>
              <a:t> et al., JGR, 2009</a:t>
            </a:r>
          </a:p>
          <a:p>
            <a:r>
              <a:rPr lang="fr-BE" sz="2500" dirty="0" smtClean="0"/>
              <a:t>[8] </a:t>
            </a:r>
            <a:r>
              <a:rPr lang="fr-BE" sz="2500" dirty="0" err="1" smtClean="0"/>
              <a:t>Mahieux</a:t>
            </a:r>
            <a:r>
              <a:rPr lang="fr-BE" sz="2500" dirty="0" smtClean="0"/>
              <a:t> et al., </a:t>
            </a:r>
            <a:r>
              <a:rPr lang="fr-BE" sz="2500" dirty="0" err="1" smtClean="0"/>
              <a:t>Icarus</a:t>
            </a:r>
            <a:r>
              <a:rPr lang="fr-BE" sz="2500" dirty="0" smtClean="0"/>
              <a:t>, (</a:t>
            </a:r>
            <a:r>
              <a:rPr lang="fr-BE" sz="2500" dirty="0" err="1" smtClean="0"/>
              <a:t>submitted</a:t>
            </a:r>
            <a:r>
              <a:rPr lang="fr-BE" sz="2500" dirty="0" smtClean="0"/>
              <a:t>)</a:t>
            </a:r>
            <a:endParaRPr lang="fr-BE" sz="2500" dirty="0"/>
          </a:p>
        </p:txBody>
      </p:sp>
      <p:pic>
        <p:nvPicPr>
          <p:cNvPr id="1026" name="Picture 2" descr="http://meetingorganizer.copernicus.org/webfiles/img/CreativeCommons_Attribution_Licen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575" y="277812"/>
            <a:ext cx="190500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4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710</Words>
  <Application>Microsoft Office PowerPoint</Application>
  <PresentationFormat>Custom</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IASB-BIRA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Arnaud Mahieux</dc:creator>
  <cp:lastModifiedBy>Arnaud Mahieux</cp:lastModifiedBy>
  <cp:revision>5</cp:revision>
  <dcterms:created xsi:type="dcterms:W3CDTF">2015-09-23T13:03:56Z</dcterms:created>
  <dcterms:modified xsi:type="dcterms:W3CDTF">2015-10-12T12:41:42Z</dcterms:modified>
</cp:coreProperties>
</file>