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handoutMasterIdLst>
    <p:handoutMasterId r:id="rId23"/>
  </p:handoutMasterIdLst>
  <p:sldIdLst>
    <p:sldId id="331" r:id="rId2"/>
    <p:sldId id="314" r:id="rId3"/>
    <p:sldId id="330" r:id="rId4"/>
    <p:sldId id="315" r:id="rId5"/>
    <p:sldId id="320" r:id="rId6"/>
    <p:sldId id="260" r:id="rId7"/>
    <p:sldId id="318" r:id="rId8"/>
    <p:sldId id="311" r:id="rId9"/>
    <p:sldId id="332" r:id="rId10"/>
    <p:sldId id="326" r:id="rId11"/>
    <p:sldId id="268" r:id="rId12"/>
    <p:sldId id="270" r:id="rId13"/>
    <p:sldId id="284" r:id="rId14"/>
    <p:sldId id="273" r:id="rId15"/>
    <p:sldId id="274" r:id="rId16"/>
    <p:sldId id="275" r:id="rId17"/>
    <p:sldId id="276" r:id="rId18"/>
    <p:sldId id="327" r:id="rId19"/>
    <p:sldId id="325" r:id="rId20"/>
    <p:sldId id="324" r:id="rId21"/>
    <p:sldId id="329" r:id="rId22"/>
  </p:sldIdLst>
  <p:sldSz cx="9144000" cy="6858000" type="screen4x3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4" autoAdjust="0"/>
    <p:restoredTop sz="94660"/>
  </p:normalViewPr>
  <p:slideViewPr>
    <p:cSldViewPr snapToGrid="0">
      <p:cViewPr varScale="1">
        <p:scale>
          <a:sx n="93" d="100"/>
          <a:sy n="93" d="100"/>
        </p:scale>
        <p:origin x="-76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Relationship Id="rId2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D7D774B9-4252-4126-9A73-165590C1FEEC}" type="datetimeFigureOut">
              <a:rPr lang="nl-NL" smtClean="0"/>
              <a:t>20/09/17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3D1EB79B-9DF7-4765-837B-5B379739F0B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3430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20/09/17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42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smtClean="0"/>
              <a:t>20/09/17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558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smtClean="0"/>
              <a:t>20/09/17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251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smtClean="0"/>
              <a:t>20/09/17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0223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smtClean="0"/>
              <a:t>20/09/17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143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smtClean="0"/>
              <a:t>20/09/17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411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smtClean="0"/>
              <a:t>20/09/17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958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20/09/17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185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20/09/17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338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20/09/17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313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20/09/17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951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20/09/17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614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20/09/17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954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20/09/17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64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20/09/17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382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20/09/17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914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20/09/17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43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smtClean="0"/>
              <a:t>20/09/17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52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6" Type="http://schemas.openxmlformats.org/officeDocument/2006/relationships/image" Target="../media/image2.png"/><Relationship Id="rId7" Type="http://schemas.openxmlformats.org/officeDocument/2006/relationships/oleObject" Target="../embeddings/oleObject2.bin"/><Relationship Id="rId8" Type="http://schemas.openxmlformats.org/officeDocument/2006/relationships/image" Target="../media/image3.png"/><Relationship Id="rId9" Type="http://schemas.openxmlformats.org/officeDocument/2006/relationships/oleObject" Target="../embeddings/oleObject3.bin"/><Relationship Id="rId10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Relationship Id="rId3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oleObject" Target="../embeddings/oleObject8.bin"/><Relationship Id="rId5" Type="http://schemas.openxmlformats.org/officeDocument/2006/relationships/image" Target="../media/image27.w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28.wmf"/><Relationship Id="rId8" Type="http://schemas.openxmlformats.org/officeDocument/2006/relationships/image" Target="../media/image3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35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2.w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13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3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oleObject" Target="../embeddings/oleObject6.bin"/><Relationship Id="rId5" Type="http://schemas.openxmlformats.org/officeDocument/2006/relationships/image" Target="../media/image17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9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4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854075"/>
            <a:ext cx="4243387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85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50" y="1854200"/>
            <a:ext cx="2613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86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854075"/>
            <a:ext cx="4224337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83" name="Object 87"/>
          <p:cNvGraphicFramePr>
            <a:graphicFrameLocks noChangeAspect="1"/>
          </p:cNvGraphicFramePr>
          <p:nvPr/>
        </p:nvGraphicFramePr>
        <p:xfrm>
          <a:off x="279400" y="854075"/>
          <a:ext cx="4283075" cy="434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5" imgW="5638095" imgH="5790476" progId="Photoshop.Image.9">
                  <p:embed/>
                </p:oleObj>
              </mc:Choice>
              <mc:Fallback>
                <p:oleObj r:id="rId5" imgW="5638095" imgH="5790476" progId="Photoshop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" y="854075"/>
                        <a:ext cx="4283075" cy="434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87" name="Rechthoek 6"/>
          <p:cNvSpPr>
            <a:spLocks noChangeArrowheads="1"/>
          </p:cNvSpPr>
          <p:nvPr/>
        </p:nvSpPr>
        <p:spPr bwMode="auto">
          <a:xfrm>
            <a:off x="-33338" y="184150"/>
            <a:ext cx="91773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nl-NL" sz="3600" b="1">
                <a:latin typeface="Corbel" charset="0"/>
              </a:rPr>
              <a:t>Bright features on Uranus and Neptune</a:t>
            </a:r>
          </a:p>
        </p:txBody>
      </p:sp>
      <p:graphicFrame>
        <p:nvGraphicFramePr>
          <p:cNvPr id="4191" name="Object 95"/>
          <p:cNvGraphicFramePr>
            <a:graphicFrameLocks noChangeAspect="1"/>
          </p:cNvGraphicFramePr>
          <p:nvPr/>
        </p:nvGraphicFramePr>
        <p:xfrm>
          <a:off x="273050" y="850900"/>
          <a:ext cx="4271963" cy="438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Image" r:id="rId7" imgW="5638095" imgH="5790476" progId="Photoshop.Image.9">
                  <p:embed/>
                </p:oleObj>
              </mc:Choice>
              <mc:Fallback>
                <p:oleObj name="Image" r:id="rId7" imgW="5638095" imgH="5790476" progId="Photoshop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850900"/>
                        <a:ext cx="4271963" cy="438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88" name="Tekstvak 5"/>
          <p:cNvSpPr txBox="1">
            <a:spLocks noChangeArrowheads="1"/>
          </p:cNvSpPr>
          <p:nvPr/>
        </p:nvSpPr>
        <p:spPr bwMode="auto">
          <a:xfrm>
            <a:off x="222250" y="4887913"/>
            <a:ext cx="6400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9pPr>
          </a:lstStyle>
          <a:p>
            <a:r>
              <a:rPr lang="nl-NL" sz="1600" b="1">
                <a:latin typeface="Arial" charset="0"/>
              </a:rPr>
              <a:t>Uranus 3,6”                                                          Neptune 2,4”</a:t>
            </a:r>
          </a:p>
        </p:txBody>
      </p:sp>
      <p:sp>
        <p:nvSpPr>
          <p:cNvPr id="4189" name="Tekstvak 7"/>
          <p:cNvSpPr txBox="1">
            <a:spLocks noChangeArrowheads="1"/>
          </p:cNvSpPr>
          <p:nvPr/>
        </p:nvSpPr>
        <p:spPr bwMode="auto">
          <a:xfrm>
            <a:off x="1169988" y="5740400"/>
            <a:ext cx="6946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9pPr>
          </a:lstStyle>
          <a:p>
            <a:r>
              <a:rPr lang="nl-NL" sz="2400" b="1"/>
              <a:t>John Sussenbach, Willem Kivits</a:t>
            </a:r>
            <a:r>
              <a:rPr lang="nl-NL" sz="2400" b="1" baseline="30000"/>
              <a:t>+</a:t>
            </a:r>
            <a:r>
              <a:rPr lang="nl-NL" sz="2400" b="1"/>
              <a:t> and Marc Delcroix</a:t>
            </a:r>
          </a:p>
        </p:txBody>
      </p:sp>
      <p:graphicFrame>
        <p:nvGraphicFramePr>
          <p:cNvPr id="4193" name="Object 97"/>
          <p:cNvGraphicFramePr>
            <a:graphicFrameLocks noChangeAspect="1"/>
          </p:cNvGraphicFramePr>
          <p:nvPr/>
        </p:nvGraphicFramePr>
        <p:xfrm>
          <a:off x="5746750" y="2044700"/>
          <a:ext cx="2262188" cy="230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Image" r:id="rId9" imgW="2971429" imgH="3022222" progId="Photoshop.Image.9">
                  <p:embed/>
                </p:oleObj>
              </mc:Choice>
              <mc:Fallback>
                <p:oleObj name="Image" r:id="rId9" imgW="2971429" imgH="3022222" progId="Photoshop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0" y="2044700"/>
                        <a:ext cx="2262188" cy="230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1959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438" y="583987"/>
            <a:ext cx="3733594" cy="27807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655" y="3427795"/>
            <a:ext cx="5197163" cy="27209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588070" y="6211803"/>
            <a:ext cx="6122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First </a:t>
            </a:r>
            <a:r>
              <a:rPr lang="nl-NL" dirty="0" err="1" smtClean="0"/>
              <a:t>observations</a:t>
            </a:r>
            <a:r>
              <a:rPr lang="nl-NL" dirty="0" smtClean="0"/>
              <a:t> of </a:t>
            </a:r>
            <a:r>
              <a:rPr lang="nl-NL" dirty="0" err="1" smtClean="0"/>
              <a:t>bright</a:t>
            </a:r>
            <a:r>
              <a:rPr lang="nl-NL" dirty="0" smtClean="0"/>
              <a:t> features on </a:t>
            </a:r>
            <a:r>
              <a:rPr lang="nl-NL" dirty="0" err="1" smtClean="0"/>
              <a:t>Neptune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i="1" dirty="0" smtClean="0"/>
              <a:t>amateurs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4036541" y="59214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 smtClean="0"/>
              <a:t>Neptune</a:t>
            </a:r>
            <a:endParaRPr lang="nl-NL" sz="2400" dirty="0"/>
          </a:p>
        </p:txBody>
      </p:sp>
      <p:sp>
        <p:nvSpPr>
          <p:cNvPr id="6" name="Tekstvak 5"/>
          <p:cNvSpPr txBox="1"/>
          <p:nvPr/>
        </p:nvSpPr>
        <p:spPr>
          <a:xfrm>
            <a:off x="272261" y="5457098"/>
            <a:ext cx="8615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Pic</a:t>
            </a:r>
            <a:r>
              <a:rPr lang="nl-NL" dirty="0" smtClean="0"/>
              <a:t> du Midi 1 m.                                                                                                                       </a:t>
            </a:r>
            <a:r>
              <a:rPr lang="nl-NL" dirty="0" err="1" smtClean="0"/>
              <a:t>Kitt</a:t>
            </a:r>
            <a:r>
              <a:rPr lang="nl-NL" dirty="0" smtClean="0"/>
              <a:t> Peak 2.1 m.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1275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041" y="2199086"/>
            <a:ext cx="4194443" cy="362128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270037" y="6039120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July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2015  Red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724892" y="556358"/>
            <a:ext cx="3607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storm on </a:t>
            </a:r>
            <a:r>
              <a:rPr 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Neptune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5435588" y="6039120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July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2015  IR 890 nm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18" y="2199086"/>
            <a:ext cx="4381164" cy="3620872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2615600" y="1274475"/>
            <a:ext cx="3825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600" dirty="0" smtClean="0"/>
              <a:t>Ricardo Hueso (Bilbao) </a:t>
            </a:r>
          </a:p>
          <a:p>
            <a:pPr algn="ctr"/>
            <a:r>
              <a:rPr lang="nl-NL" sz="1600" dirty="0" err="1" smtClean="0"/>
              <a:t>Calar</a:t>
            </a:r>
            <a:r>
              <a:rPr lang="nl-NL" sz="1600" dirty="0" smtClean="0"/>
              <a:t> Alto </a:t>
            </a:r>
            <a:r>
              <a:rPr lang="nl-NL" sz="1600" dirty="0" err="1" smtClean="0"/>
              <a:t>Observatory</a:t>
            </a:r>
            <a:r>
              <a:rPr lang="nl-NL" sz="1600" dirty="0" smtClean="0"/>
              <a:t> 2.2 meter </a:t>
            </a:r>
            <a:r>
              <a:rPr lang="nl-NL" sz="1600" dirty="0" err="1" smtClean="0"/>
              <a:t>telescope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687111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324" y="1001481"/>
            <a:ext cx="5380579" cy="4586615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481066" y="5838075"/>
            <a:ext cx="3967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20 </a:t>
            </a:r>
            <a:r>
              <a:rPr 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July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2015 </a:t>
            </a:r>
          </a:p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C14 f/22  685nm pass filter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741871" y="5311097"/>
            <a:ext cx="5445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/>
              <a:t>C14 /f22                                                                                                                                </a:t>
            </a:r>
            <a:r>
              <a:rPr lang="nl-NL" sz="1200" dirty="0" err="1" smtClean="0"/>
              <a:t>J.Sussenbach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226569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974811" y="5945169"/>
            <a:ext cx="784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Neptune</a:t>
            </a:r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July</a:t>
            </a:r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2015 </a:t>
            </a:r>
            <a:r>
              <a:rPr 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Keck</a:t>
            </a:r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telescope</a:t>
            </a:r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10 meter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8" y="313038"/>
            <a:ext cx="4973258" cy="540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515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776" y="321276"/>
            <a:ext cx="6002029" cy="5816554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242959" y="6236682"/>
            <a:ext cx="4535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nl-N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ctober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2015: spots 2015-A </a:t>
            </a:r>
            <a:r>
              <a:rPr lang="nl-N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-B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292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705" y="493018"/>
            <a:ext cx="6007735" cy="56248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1876572" y="6276791"/>
            <a:ext cx="5429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Spot 2015-A </a:t>
            </a:r>
            <a:r>
              <a:rPr lang="nl-N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still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visible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on 31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ecember 2015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889652"/>
              </p:ext>
            </p:extLst>
          </p:nvPr>
        </p:nvGraphicFramePr>
        <p:xfrm>
          <a:off x="3486150" y="2182340"/>
          <a:ext cx="2354477" cy="2236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1" name="Image" r:id="rId4" imgW="2780640" imgH="2640960" progId="Photoshop.Image.9">
                  <p:embed/>
                </p:oleObj>
              </mc:Choice>
              <mc:Fallback>
                <p:oleObj name="Image" r:id="rId4" imgW="2780640" imgH="2640960" progId="Photoshop.Image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86150" y="2182340"/>
                        <a:ext cx="2354477" cy="2236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567636"/>
              </p:ext>
            </p:extLst>
          </p:nvPr>
        </p:nvGraphicFramePr>
        <p:xfrm>
          <a:off x="3858035" y="2290119"/>
          <a:ext cx="1610706" cy="1723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2" name="Image" r:id="rId6" imgW="1091880" imgH="1168200" progId="Photoshop.Image.9">
                  <p:embed/>
                </p:oleObj>
              </mc:Choice>
              <mc:Fallback>
                <p:oleObj name="Image" r:id="rId6" imgW="1091880" imgH="1168200" progId="Photoshop.Image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58035" y="2290119"/>
                        <a:ext cx="1610706" cy="17230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Rechte verbindingslijn 7"/>
          <p:cNvCxnSpPr/>
          <p:nvPr/>
        </p:nvCxnSpPr>
        <p:spPr>
          <a:xfrm>
            <a:off x="4761470" y="3822357"/>
            <a:ext cx="0" cy="596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5468741" y="3300448"/>
            <a:ext cx="759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2041" y="2239133"/>
            <a:ext cx="1662694" cy="177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32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698248" y="5945168"/>
            <a:ext cx="5739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westward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drift of spot 2015-A: 24.0º/</a:t>
            </a:r>
            <a:r>
              <a:rPr lang="nl-N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13" y="904855"/>
            <a:ext cx="8476735" cy="458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38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968612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894703" y="1252151"/>
            <a:ext cx="457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Drift</a:t>
            </a:r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1332355" y="849878"/>
            <a:ext cx="5323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err="1" smtClean="0">
                <a:solidFill>
                  <a:schemeClr val="bg1"/>
                </a:solidFill>
              </a:rPr>
              <a:t>Westward</a:t>
            </a:r>
            <a:r>
              <a:rPr lang="nl-NL" sz="2800" b="1" dirty="0" smtClean="0">
                <a:solidFill>
                  <a:schemeClr val="bg1"/>
                </a:solidFill>
              </a:rPr>
              <a:t> drift 24.5º/</a:t>
            </a:r>
            <a:r>
              <a:rPr lang="nl-NL" sz="2800" b="1" dirty="0" err="1" smtClean="0">
                <a:solidFill>
                  <a:schemeClr val="bg1"/>
                </a:solidFill>
              </a:rPr>
              <a:t>day</a:t>
            </a:r>
            <a:endParaRPr lang="nl-NL" sz="2800" b="1" dirty="0" smtClean="0">
              <a:solidFill>
                <a:schemeClr val="bg1"/>
              </a:solidFill>
            </a:endParaRPr>
          </a:p>
          <a:p>
            <a:r>
              <a:rPr lang="nl-NL" sz="3200" dirty="0" smtClean="0">
                <a:solidFill>
                  <a:schemeClr val="bg1"/>
                </a:solidFill>
              </a:rPr>
              <a:t> </a:t>
            </a:r>
            <a:r>
              <a:rPr lang="nl-NL" sz="1600" dirty="0" smtClean="0">
                <a:solidFill>
                  <a:schemeClr val="bg1"/>
                </a:solidFill>
              </a:rPr>
              <a:t>Hueso et al. </a:t>
            </a:r>
            <a:r>
              <a:rPr lang="nl-NL" sz="1600" dirty="0" err="1" smtClean="0">
                <a:solidFill>
                  <a:schemeClr val="bg1"/>
                </a:solidFill>
              </a:rPr>
              <a:t>Icarus</a:t>
            </a:r>
            <a:r>
              <a:rPr lang="nl-NL" sz="1600" dirty="0" smtClean="0">
                <a:solidFill>
                  <a:schemeClr val="bg1"/>
                </a:solidFill>
              </a:rPr>
              <a:t> </a:t>
            </a:r>
            <a:r>
              <a:rPr lang="nl-NL" sz="1600" b="1" dirty="0" smtClean="0">
                <a:solidFill>
                  <a:schemeClr val="bg1"/>
                </a:solidFill>
              </a:rPr>
              <a:t>295</a:t>
            </a:r>
            <a:r>
              <a:rPr lang="nl-NL" sz="1600" dirty="0" smtClean="0">
                <a:solidFill>
                  <a:schemeClr val="bg1"/>
                </a:solidFill>
              </a:rPr>
              <a:t> (2017)89 -109    </a:t>
            </a:r>
            <a:endParaRPr lang="nl-NL" sz="1600" dirty="0">
              <a:solidFill>
                <a:schemeClr val="bg1"/>
              </a:solidFill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7414054" y="1229291"/>
            <a:ext cx="18947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0000"/>
              </a:solidFill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7199870" y="1425146"/>
            <a:ext cx="403654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5914768" y="1664044"/>
            <a:ext cx="420129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2504303" y="4341341"/>
            <a:ext cx="922638" cy="4942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1565189" y="5263978"/>
            <a:ext cx="766119" cy="4942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/>
          <p:cNvSpPr/>
          <p:nvPr/>
        </p:nvSpPr>
        <p:spPr>
          <a:xfrm>
            <a:off x="3245709" y="4102144"/>
            <a:ext cx="362464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bv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9460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750" y="261631"/>
            <a:ext cx="4460401" cy="5840467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907958" y="6241534"/>
            <a:ext cx="3584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Zonal</a:t>
            </a:r>
            <a:r>
              <a:rPr lang="nl-NL" dirty="0" smtClean="0"/>
              <a:t> wind </a:t>
            </a:r>
            <a:r>
              <a:rPr lang="nl-NL" dirty="0" err="1" smtClean="0"/>
              <a:t>pattern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spot 2015-A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6339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010" y="280335"/>
            <a:ext cx="6919783" cy="577051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378866" y="5379309"/>
            <a:ext cx="4671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Recent storm (</a:t>
            </a:r>
            <a:r>
              <a:rPr lang="nl-NL" sz="2400" dirty="0" err="1" smtClean="0"/>
              <a:t>Milika</a:t>
            </a:r>
            <a:r>
              <a:rPr lang="nl-NL" sz="2400" dirty="0" smtClean="0"/>
              <a:t> </a:t>
            </a:r>
            <a:r>
              <a:rPr lang="nl-NL" sz="2400" dirty="0" err="1" smtClean="0"/>
              <a:t>and</a:t>
            </a:r>
            <a:r>
              <a:rPr lang="nl-NL" sz="2400" dirty="0" smtClean="0"/>
              <a:t> Nicholas)</a:t>
            </a:r>
            <a:endParaRPr lang="nl-NL" sz="2400" dirty="0"/>
          </a:p>
        </p:txBody>
      </p:sp>
      <p:cxnSp>
        <p:nvCxnSpPr>
          <p:cNvPr id="7" name="Rechte verbindingslijn 6"/>
          <p:cNvCxnSpPr/>
          <p:nvPr/>
        </p:nvCxnSpPr>
        <p:spPr>
          <a:xfrm>
            <a:off x="4572000" y="2075935"/>
            <a:ext cx="0" cy="395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4934465" y="2759676"/>
            <a:ext cx="5684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111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12" y="767406"/>
            <a:ext cx="4076700" cy="318135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639" y="4303948"/>
            <a:ext cx="5122246" cy="2072138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-24713" y="121075"/>
            <a:ext cx="9176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dirty="0" smtClean="0"/>
              <a:t>1. Uranus</a:t>
            </a:r>
            <a:endParaRPr lang="nl-NL" sz="3600" b="1" dirty="0"/>
          </a:p>
        </p:txBody>
      </p:sp>
    </p:spTree>
    <p:extLst>
      <p:ext uri="{BB962C8B-B14F-4D97-AF65-F5344CB8AC3E}">
        <p14:creationId xmlns:p14="http://schemas.microsoft.com/office/powerpoint/2010/main" val="2690092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493278"/>
              </p:ext>
            </p:extLst>
          </p:nvPr>
        </p:nvGraphicFramePr>
        <p:xfrm>
          <a:off x="0" y="695325"/>
          <a:ext cx="9144000" cy="546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4" name="Image" r:id="rId3" imgW="12190320" imgH="7288560" progId="Photoshop.Image.9">
                  <p:embed/>
                </p:oleObj>
              </mc:Choice>
              <mc:Fallback>
                <p:oleObj name="Image" r:id="rId3" imgW="12190320" imgH="7288560" progId="Photoshop.Image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695325"/>
                        <a:ext cx="9144000" cy="546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1896776" y="1237218"/>
            <a:ext cx="5696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RGB                                              IR                                   </a:t>
            </a:r>
            <a:r>
              <a:rPr lang="nl-NL" dirty="0" err="1" smtClean="0"/>
              <a:t>WinJUPOS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190592" y="5389949"/>
            <a:ext cx="3108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 smtClean="0"/>
              <a:t>Neptune</a:t>
            </a:r>
            <a:r>
              <a:rPr lang="nl-NL" sz="2400" dirty="0" smtClean="0"/>
              <a:t> 4 August 2017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504957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77026" y="560778"/>
            <a:ext cx="868539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Summary</a:t>
            </a:r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 smtClean="0"/>
              <a:t>1.  </a:t>
            </a:r>
            <a:r>
              <a:rPr lang="nl-NL" sz="2400" dirty="0" err="1" smtClean="0"/>
              <a:t>Atmospheric</a:t>
            </a:r>
            <a:r>
              <a:rPr lang="nl-NL" sz="2400" dirty="0" smtClean="0"/>
              <a:t> changes on Uranus </a:t>
            </a:r>
            <a:r>
              <a:rPr lang="nl-NL" sz="2400" dirty="0" err="1" smtClean="0"/>
              <a:t>and</a:t>
            </a:r>
            <a:r>
              <a:rPr lang="nl-NL" sz="2400" dirty="0" smtClean="0"/>
              <a:t> </a:t>
            </a:r>
            <a:r>
              <a:rPr lang="nl-NL" sz="2400" dirty="0" err="1" smtClean="0"/>
              <a:t>Neptune</a:t>
            </a:r>
            <a:r>
              <a:rPr lang="nl-NL" sz="2400" dirty="0" smtClean="0"/>
              <a:t> </a:t>
            </a:r>
            <a:r>
              <a:rPr lang="nl-NL" sz="2400" dirty="0" err="1" smtClean="0"/>
              <a:t>can</a:t>
            </a:r>
            <a:r>
              <a:rPr lang="nl-NL" sz="2400" dirty="0" smtClean="0"/>
              <a:t> </a:t>
            </a:r>
            <a:r>
              <a:rPr lang="nl-NL" sz="2400" dirty="0" err="1" smtClean="0"/>
              <a:t>be</a:t>
            </a:r>
            <a:r>
              <a:rPr lang="nl-NL" sz="2400" dirty="0" smtClean="0"/>
              <a:t> </a:t>
            </a:r>
            <a:r>
              <a:rPr lang="nl-NL" sz="2400" dirty="0" err="1" smtClean="0"/>
              <a:t>detected</a:t>
            </a:r>
            <a:r>
              <a:rPr lang="nl-NL" sz="2400" dirty="0" smtClean="0"/>
              <a:t> </a:t>
            </a:r>
          </a:p>
          <a:p>
            <a:r>
              <a:rPr lang="nl-NL" sz="2400" dirty="0"/>
              <a:t> </a:t>
            </a:r>
            <a:r>
              <a:rPr lang="nl-NL" sz="2400" dirty="0" smtClean="0"/>
              <a:t>     </a:t>
            </a:r>
            <a:r>
              <a:rPr lang="nl-NL" sz="2400" dirty="0" err="1" smtClean="0"/>
              <a:t>with</a:t>
            </a:r>
            <a:r>
              <a:rPr lang="nl-NL" sz="2400" dirty="0" smtClean="0"/>
              <a:t> small </a:t>
            </a:r>
            <a:r>
              <a:rPr lang="nl-NL" sz="2400" dirty="0" err="1" smtClean="0"/>
              <a:t>telescopes</a:t>
            </a:r>
            <a:r>
              <a:rPr lang="nl-NL" sz="2400" dirty="0" smtClean="0"/>
              <a:t> (11/14 inches).</a:t>
            </a:r>
          </a:p>
          <a:p>
            <a:endParaRPr lang="nl-NL" sz="2400" dirty="0"/>
          </a:p>
          <a:p>
            <a:r>
              <a:rPr lang="nl-NL" sz="2400" dirty="0" smtClean="0"/>
              <a:t>2.  Uranus shows </a:t>
            </a:r>
            <a:r>
              <a:rPr lang="nl-NL" sz="2400" dirty="0" err="1" smtClean="0"/>
              <a:t>distinct</a:t>
            </a:r>
            <a:r>
              <a:rPr lang="nl-NL" sz="2400" dirty="0" smtClean="0"/>
              <a:t> </a:t>
            </a:r>
            <a:r>
              <a:rPr lang="nl-NL" sz="2400" dirty="0" err="1" smtClean="0"/>
              <a:t>seasonal</a:t>
            </a:r>
            <a:r>
              <a:rPr lang="nl-NL" sz="2400" dirty="0" smtClean="0"/>
              <a:t> changes in </a:t>
            </a:r>
            <a:r>
              <a:rPr lang="nl-NL" sz="2400" dirty="0" err="1" smtClean="0"/>
              <a:t>its</a:t>
            </a:r>
            <a:r>
              <a:rPr lang="nl-NL" sz="2400" dirty="0" smtClean="0"/>
              <a:t> </a:t>
            </a:r>
            <a:r>
              <a:rPr lang="nl-NL" sz="2400" dirty="0" err="1" smtClean="0"/>
              <a:t>banding</a:t>
            </a:r>
            <a:r>
              <a:rPr lang="nl-NL" sz="2400" dirty="0" smtClean="0"/>
              <a:t> </a:t>
            </a:r>
            <a:r>
              <a:rPr lang="nl-NL" sz="2400" dirty="0" err="1" smtClean="0"/>
              <a:t>pattern</a:t>
            </a:r>
            <a:r>
              <a:rPr lang="nl-NL" sz="2400" dirty="0" smtClean="0"/>
              <a:t>, </a:t>
            </a:r>
          </a:p>
          <a:p>
            <a:r>
              <a:rPr lang="nl-NL" sz="2400" dirty="0"/>
              <a:t> </a:t>
            </a:r>
            <a:r>
              <a:rPr lang="nl-NL" sz="2400" dirty="0" smtClean="0"/>
              <a:t>     but </a:t>
            </a:r>
            <a:r>
              <a:rPr lang="nl-NL" sz="2400" dirty="0" err="1" smtClean="0"/>
              <a:t>bright</a:t>
            </a:r>
            <a:r>
              <a:rPr lang="nl-NL" sz="2400" dirty="0" smtClean="0"/>
              <a:t> features are rare.</a:t>
            </a:r>
          </a:p>
          <a:p>
            <a:endParaRPr lang="nl-NL" sz="2400" dirty="0"/>
          </a:p>
          <a:p>
            <a:r>
              <a:rPr lang="nl-NL" sz="2400" dirty="0" smtClean="0"/>
              <a:t>3.  On </a:t>
            </a:r>
            <a:r>
              <a:rPr lang="nl-NL" sz="2400" dirty="0" err="1" smtClean="0"/>
              <a:t>Neptune</a:t>
            </a:r>
            <a:r>
              <a:rPr lang="nl-NL" sz="2400" dirty="0"/>
              <a:t> </a:t>
            </a:r>
            <a:r>
              <a:rPr lang="nl-NL" sz="2400" dirty="0" err="1" smtClean="0"/>
              <a:t>frequently</a:t>
            </a:r>
            <a:r>
              <a:rPr lang="nl-NL" sz="2400" dirty="0" smtClean="0"/>
              <a:t>  </a:t>
            </a:r>
            <a:r>
              <a:rPr lang="nl-NL" sz="2400" dirty="0" err="1" smtClean="0"/>
              <a:t>bright</a:t>
            </a:r>
            <a:r>
              <a:rPr lang="nl-NL" sz="2400" dirty="0" smtClean="0"/>
              <a:t> </a:t>
            </a:r>
            <a:r>
              <a:rPr lang="nl-NL" sz="2400" dirty="0" err="1" smtClean="0"/>
              <a:t>stable</a:t>
            </a:r>
            <a:r>
              <a:rPr lang="nl-NL" sz="2400" dirty="0" smtClean="0"/>
              <a:t> </a:t>
            </a:r>
            <a:r>
              <a:rPr lang="nl-NL" sz="2400" dirty="0" err="1" smtClean="0"/>
              <a:t>feautures</a:t>
            </a:r>
            <a:r>
              <a:rPr lang="nl-NL" sz="2400" dirty="0" smtClean="0"/>
              <a:t> </a:t>
            </a:r>
            <a:r>
              <a:rPr lang="nl-NL" sz="2400" dirty="0" err="1" smtClean="0"/>
              <a:t>can</a:t>
            </a:r>
            <a:r>
              <a:rPr lang="nl-NL" sz="2400" dirty="0" smtClean="0"/>
              <a:t> </a:t>
            </a:r>
            <a:r>
              <a:rPr lang="nl-NL" sz="2400" dirty="0" err="1" smtClean="0"/>
              <a:t>be</a:t>
            </a:r>
            <a:r>
              <a:rPr lang="nl-NL" sz="2400" dirty="0" smtClean="0"/>
              <a:t> </a:t>
            </a:r>
            <a:r>
              <a:rPr lang="nl-NL" sz="2400" dirty="0" err="1" smtClean="0"/>
              <a:t>detected</a:t>
            </a:r>
            <a:endParaRPr lang="nl-NL" sz="2400" dirty="0" smtClean="0"/>
          </a:p>
          <a:p>
            <a:r>
              <a:rPr lang="nl-NL" sz="2400" dirty="0"/>
              <a:t> </a:t>
            </a:r>
            <a:r>
              <a:rPr lang="nl-NL" sz="2400" dirty="0" smtClean="0"/>
              <a:t>    </a:t>
            </a:r>
            <a:r>
              <a:rPr lang="nl-NL" sz="2400" dirty="0" err="1" smtClean="0"/>
              <a:t>Measuring</a:t>
            </a:r>
            <a:r>
              <a:rPr lang="nl-NL" sz="2400" dirty="0" smtClean="0"/>
              <a:t> </a:t>
            </a:r>
            <a:r>
              <a:rPr lang="nl-NL" sz="2400" dirty="0" err="1" smtClean="0"/>
              <a:t>their</a:t>
            </a:r>
            <a:r>
              <a:rPr lang="nl-NL" sz="2400" dirty="0" smtClean="0"/>
              <a:t> drift </a:t>
            </a:r>
            <a:r>
              <a:rPr lang="nl-NL" sz="2400" dirty="0" err="1" smtClean="0"/>
              <a:t>patterns</a:t>
            </a:r>
            <a:r>
              <a:rPr lang="nl-NL" sz="2400" dirty="0" smtClean="0"/>
              <a:t> </a:t>
            </a:r>
            <a:r>
              <a:rPr lang="nl-NL" sz="2400" dirty="0" err="1" smtClean="0"/>
              <a:t>gives</a:t>
            </a:r>
            <a:r>
              <a:rPr lang="nl-NL" sz="2400" dirty="0" smtClean="0"/>
              <a:t> </a:t>
            </a:r>
            <a:r>
              <a:rPr lang="nl-NL" sz="2400" dirty="0" err="1" smtClean="0"/>
              <a:t>valuable</a:t>
            </a:r>
            <a:r>
              <a:rPr lang="nl-NL" sz="2400" dirty="0" smtClean="0"/>
              <a:t> information on </a:t>
            </a:r>
            <a:r>
              <a:rPr lang="nl-NL" sz="2400" dirty="0" err="1" smtClean="0"/>
              <a:t>local</a:t>
            </a:r>
            <a:r>
              <a:rPr lang="nl-NL" sz="2400" dirty="0" smtClean="0"/>
              <a:t> </a:t>
            </a:r>
          </a:p>
          <a:p>
            <a:r>
              <a:rPr lang="nl-NL" sz="2400" dirty="0"/>
              <a:t> </a:t>
            </a:r>
            <a:r>
              <a:rPr lang="nl-NL" sz="2400" dirty="0" smtClean="0"/>
              <a:t>     </a:t>
            </a:r>
            <a:r>
              <a:rPr lang="nl-NL" sz="2400" dirty="0" err="1" smtClean="0"/>
              <a:t>atmospheric</a:t>
            </a:r>
            <a:r>
              <a:rPr lang="nl-NL" sz="2400" dirty="0" smtClean="0"/>
              <a:t> </a:t>
            </a:r>
            <a:r>
              <a:rPr lang="nl-NL" sz="2400" dirty="0" err="1" smtClean="0"/>
              <a:t>conditions</a:t>
            </a:r>
            <a:r>
              <a:rPr lang="nl-NL" sz="2400" dirty="0" smtClean="0"/>
              <a:t> on </a:t>
            </a:r>
            <a:r>
              <a:rPr lang="nl-NL" sz="2400" dirty="0" err="1" smtClean="0"/>
              <a:t>this</a:t>
            </a:r>
            <a:r>
              <a:rPr lang="nl-NL" sz="2400" dirty="0" smtClean="0"/>
              <a:t> </a:t>
            </a:r>
            <a:r>
              <a:rPr lang="nl-NL" sz="2400" dirty="0" err="1" smtClean="0"/>
              <a:t>planet</a:t>
            </a:r>
            <a:r>
              <a:rPr lang="nl-NL" sz="2400" dirty="0" smtClean="0"/>
              <a:t>.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083040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upload.wikimedia.org/wikipedia/commons/f/f7/Seasonal_change_on_Uran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762" y="1552288"/>
            <a:ext cx="5890054" cy="471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344198" y="785821"/>
            <a:ext cx="4397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 smtClean="0"/>
              <a:t>Seasonal</a:t>
            </a:r>
            <a:r>
              <a:rPr lang="nl-NL" sz="2400" dirty="0" smtClean="0"/>
              <a:t> changes on Uranus HST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599017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46" y="3044010"/>
            <a:ext cx="7086600" cy="246697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359250" y="5612297"/>
            <a:ext cx="45272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            </a:t>
            </a:r>
            <a:r>
              <a:rPr lang="nl-NL" sz="2000" dirty="0" smtClean="0"/>
              <a:t>Uranus in IR (685 long pass)</a:t>
            </a:r>
          </a:p>
          <a:p>
            <a:r>
              <a:rPr lang="nl-NL" sz="2000" dirty="0" err="1" smtClean="0"/>
              <a:t>Telescope</a:t>
            </a:r>
            <a:r>
              <a:rPr lang="nl-NL" sz="2000" dirty="0" smtClean="0"/>
              <a:t> C14 f/22 </a:t>
            </a:r>
            <a:r>
              <a:rPr lang="nl-NL" sz="2000" dirty="0" err="1" smtClean="0"/>
              <a:t>and</a:t>
            </a:r>
            <a:r>
              <a:rPr lang="nl-NL" sz="2000" dirty="0" smtClean="0"/>
              <a:t> different camera’s</a:t>
            </a:r>
            <a:endParaRPr lang="nl-NL" sz="20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786" y="539535"/>
            <a:ext cx="4848092" cy="2018442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6886515" y="5203208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err="1" smtClean="0"/>
              <a:t>J.Sussenbach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093732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804768"/>
              </p:ext>
            </p:extLst>
          </p:nvPr>
        </p:nvGraphicFramePr>
        <p:xfrm>
          <a:off x="1525285" y="293129"/>
          <a:ext cx="6057203" cy="5794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4" name="Image" r:id="rId3" imgW="9955440" imgH="9523800" progId="Photoshop.Image.9">
                  <p:embed/>
                </p:oleObj>
              </mc:Choice>
              <mc:Fallback>
                <p:oleObj name="Image" r:id="rId3" imgW="9955440" imgH="9523800" progId="Photoshop.Image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5285" y="293129"/>
                        <a:ext cx="6057203" cy="5794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2576101" y="6252346"/>
            <a:ext cx="3846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14 August 2017 Uranus </a:t>
            </a:r>
            <a:r>
              <a:rPr lang="nl-NL" sz="2400" dirty="0"/>
              <a:t>(</a:t>
            </a:r>
            <a:r>
              <a:rPr lang="nl-NL" sz="2400" dirty="0" smtClean="0"/>
              <a:t>RGB)</a:t>
            </a:r>
            <a:endParaRPr lang="nl-NL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563964"/>
              </p:ext>
            </p:extLst>
          </p:nvPr>
        </p:nvGraphicFramePr>
        <p:xfrm>
          <a:off x="3184353" y="2584621"/>
          <a:ext cx="3063013" cy="2712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5" name="Image" r:id="rId5" imgW="1719000" imgH="1522440" progId="Photoshop.Image.9">
                  <p:embed/>
                </p:oleObj>
              </mc:Choice>
              <mc:Fallback>
                <p:oleObj name="Image" r:id="rId5" imgW="1719000" imgH="1522440" progId="Photoshop.Image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84353" y="2584621"/>
                        <a:ext cx="3063013" cy="27123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6875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http://zetta.jpn.ph/alpo/kk14/u141002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590" y="526396"/>
            <a:ext cx="4868562" cy="535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720713" y="6157980"/>
            <a:ext cx="756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Bright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storm on Uranus 2-10-2014 (Anthony Wesley)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3995899" y="65566"/>
            <a:ext cx="865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Uranus</a:t>
            </a:r>
          </a:p>
        </p:txBody>
      </p:sp>
    </p:spTree>
    <p:extLst>
      <p:ext uri="{BB962C8B-B14F-4D97-AF65-F5344CB8AC3E}">
        <p14:creationId xmlns:p14="http://schemas.microsoft.com/office/powerpoint/2010/main" val="3037147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30" y="1111762"/>
            <a:ext cx="4028303" cy="303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928" y="1929530"/>
            <a:ext cx="4440488" cy="4086334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08740" y="4143515"/>
            <a:ext cx="4072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4-10-2014 (</a:t>
            </a:r>
            <a:r>
              <a:rPr lang="nl-NL" sz="2400" dirty="0" err="1" smtClean="0"/>
              <a:t>M.Delcroix</a:t>
            </a:r>
            <a:r>
              <a:rPr lang="nl-NL" sz="2400" dirty="0" smtClean="0"/>
              <a:t>/</a:t>
            </a:r>
            <a:r>
              <a:rPr lang="nl-NL" sz="2400" dirty="0" err="1" smtClean="0"/>
              <a:t>F.Colas</a:t>
            </a:r>
            <a:r>
              <a:rPr lang="nl-NL" sz="2400" dirty="0" smtClean="0"/>
              <a:t>)</a:t>
            </a:r>
            <a:endParaRPr lang="nl-NL" sz="2400" dirty="0"/>
          </a:p>
        </p:txBody>
      </p:sp>
      <p:sp>
        <p:nvSpPr>
          <p:cNvPr id="6" name="Tekstvak 5"/>
          <p:cNvSpPr txBox="1"/>
          <p:nvPr/>
        </p:nvSpPr>
        <p:spPr>
          <a:xfrm>
            <a:off x="5564660" y="6174261"/>
            <a:ext cx="2911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17-10-2014  (</a:t>
            </a:r>
            <a:r>
              <a:rPr lang="nl-NL" sz="2400" dirty="0" err="1" smtClean="0"/>
              <a:t>W.Kivits</a:t>
            </a:r>
            <a:r>
              <a:rPr lang="nl-NL" sz="2400" dirty="0" smtClean="0"/>
              <a:t>)</a:t>
            </a:r>
            <a:endParaRPr lang="nl-NL" sz="2400" dirty="0"/>
          </a:p>
        </p:txBody>
      </p:sp>
      <p:cxnSp>
        <p:nvCxnSpPr>
          <p:cNvPr id="7" name="Rechte verbindingslijn 6"/>
          <p:cNvCxnSpPr/>
          <p:nvPr/>
        </p:nvCxnSpPr>
        <p:spPr>
          <a:xfrm flipV="1">
            <a:off x="6450227" y="3099923"/>
            <a:ext cx="0" cy="186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5700584" y="3624649"/>
            <a:ext cx="3789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 flipV="1">
            <a:off x="2817340" y="2504303"/>
            <a:ext cx="477794" cy="8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2265404" y="1797724"/>
            <a:ext cx="0" cy="296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hoek 2"/>
          <p:cNvSpPr/>
          <p:nvPr/>
        </p:nvSpPr>
        <p:spPr>
          <a:xfrm>
            <a:off x="4302799" y="229286"/>
            <a:ext cx="865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Uranus</a:t>
            </a:r>
          </a:p>
        </p:txBody>
      </p:sp>
    </p:spTree>
    <p:extLst>
      <p:ext uri="{BB962C8B-B14F-4D97-AF65-F5344CB8AC3E}">
        <p14:creationId xmlns:p14="http://schemas.microsoft.com/office/powerpoint/2010/main" val="219075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1360170"/>
            <a:ext cx="5867400" cy="413766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54431"/>
              </p:ext>
            </p:extLst>
          </p:nvPr>
        </p:nvGraphicFramePr>
        <p:xfrm>
          <a:off x="751810" y="765306"/>
          <a:ext cx="7625259" cy="5371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Image" r:id="rId4" imgW="7822080" imgH="5510880" progId="Photoshop.Image.9">
                  <p:embed/>
                </p:oleObj>
              </mc:Choice>
              <mc:Fallback>
                <p:oleObj name="Image" r:id="rId4" imgW="7822080" imgH="5510880" progId="Photoshop.Image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1810" y="765306"/>
                        <a:ext cx="7625259" cy="53718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3952690" y="189470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Uranus</a:t>
            </a:r>
            <a:endParaRPr lang="nl-NL" dirty="0"/>
          </a:p>
        </p:txBody>
      </p:sp>
      <p:sp>
        <p:nvSpPr>
          <p:cNvPr id="6" name="Rectangle 5"/>
          <p:cNvSpPr/>
          <p:nvPr/>
        </p:nvSpPr>
        <p:spPr>
          <a:xfrm>
            <a:off x="2374799" y="6265597"/>
            <a:ext cx="4421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15 August 2016  </a:t>
            </a:r>
            <a:r>
              <a:rPr lang="nl-NL" dirty="0" err="1"/>
              <a:t>Bright</a:t>
            </a:r>
            <a:r>
              <a:rPr lang="nl-NL" dirty="0"/>
              <a:t> spot (</a:t>
            </a:r>
            <a:r>
              <a:rPr lang="nl-NL" dirty="0">
                <a:latin typeface="Arial" charset="0"/>
              </a:rPr>
              <a:t>241.9</a:t>
            </a:r>
            <a:r>
              <a:rPr lang="nl-NL" b="1" dirty="0">
                <a:latin typeface="Arial" charset="0"/>
              </a:rPr>
              <a:t>º</a:t>
            </a:r>
            <a:r>
              <a:rPr lang="nl-NL" dirty="0">
                <a:latin typeface="Arial" charset="0"/>
              </a:rPr>
              <a:t> ,+56.7</a:t>
            </a:r>
            <a:r>
              <a:rPr lang="nl-NL" b="1" dirty="0">
                <a:latin typeface="Arial" charset="0"/>
              </a:rPr>
              <a:t>º</a:t>
            </a:r>
            <a:r>
              <a:rPr lang="nl-NL" dirty="0">
                <a:latin typeface="Arial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50182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hthoek 2"/>
          <p:cNvSpPr>
            <a:spLocks noChangeArrowheads="1"/>
          </p:cNvSpPr>
          <p:nvPr/>
        </p:nvSpPr>
        <p:spPr bwMode="auto">
          <a:xfrm>
            <a:off x="-33338" y="184150"/>
            <a:ext cx="91773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nl-NL" sz="3600" b="1">
                <a:latin typeface="Corbel" charset="0"/>
              </a:rPr>
              <a:t>2. Neptune</a:t>
            </a:r>
          </a:p>
        </p:txBody>
      </p:sp>
      <p:sp>
        <p:nvSpPr>
          <p:cNvPr id="31747" name="Tekstvak 4"/>
          <p:cNvSpPr txBox="1">
            <a:spLocks noChangeArrowheads="1"/>
          </p:cNvSpPr>
          <p:nvPr/>
        </p:nvSpPr>
        <p:spPr bwMode="auto">
          <a:xfrm>
            <a:off x="2954338" y="5984875"/>
            <a:ext cx="3201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9pPr>
          </a:lstStyle>
          <a:p>
            <a:r>
              <a:rPr lang="nl-NL"/>
              <a:t>                     RGB image   </a:t>
            </a:r>
          </a:p>
          <a:p>
            <a:r>
              <a:rPr lang="nl-NL"/>
              <a:t>C14 f/22 and ASI224 MC camera</a:t>
            </a:r>
          </a:p>
        </p:txBody>
      </p:sp>
      <p:cxnSp>
        <p:nvCxnSpPr>
          <p:cNvPr id="6" name="Rechte verbindingslijn 5"/>
          <p:cNvCxnSpPr/>
          <p:nvPr/>
        </p:nvCxnSpPr>
        <p:spPr>
          <a:xfrm flipV="1">
            <a:off x="5024438" y="2066925"/>
            <a:ext cx="223837" cy="363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9" name="Tekstvak 6"/>
          <p:cNvSpPr txBox="1">
            <a:spLocks noChangeArrowheads="1"/>
          </p:cNvSpPr>
          <p:nvPr/>
        </p:nvSpPr>
        <p:spPr bwMode="auto">
          <a:xfrm>
            <a:off x="5272088" y="1790700"/>
            <a:ext cx="46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9pPr>
          </a:lstStyle>
          <a:p>
            <a:r>
              <a:rPr lang="nl-NL" sz="1200"/>
              <a:t>N</a:t>
            </a:r>
          </a:p>
        </p:txBody>
      </p:sp>
      <p:graphicFrame>
        <p:nvGraphicFramePr>
          <p:cNvPr id="31752" name="Object 8"/>
          <p:cNvGraphicFramePr>
            <a:graphicFrameLocks noChangeAspect="1"/>
          </p:cNvGraphicFramePr>
          <p:nvPr/>
        </p:nvGraphicFramePr>
        <p:xfrm>
          <a:off x="2114550" y="857250"/>
          <a:ext cx="4935538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Image" r:id="rId3" imgW="5815873" imgH="5955556" progId="Photoshop.Image.9">
                  <p:embed/>
                </p:oleObj>
              </mc:Choice>
              <mc:Fallback>
                <p:oleObj name="Image" r:id="rId3" imgW="5815873" imgH="5955556" progId="Photoshop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550" y="857250"/>
                        <a:ext cx="4935538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8755745"/>
      </p:ext>
    </p:extLst>
  </p:cSld>
  <p:clrMapOvr>
    <a:masterClrMapping/>
  </p:clrMapOvr>
</p:sld>
</file>

<file path=ppt/theme/theme1.xml><?xml version="1.0" encoding="utf-8"?>
<a:theme xmlns:a="http://schemas.openxmlformats.org/drawingml/2006/main" name="Diepte">
  <a:themeElements>
    <a:clrScheme name="Diepte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iept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ept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TM04033923[[fn=Diepte]]</Template>
  <TotalTime>1949</TotalTime>
  <Words>329</Words>
  <Application>Microsoft Macintosh PowerPoint</Application>
  <PresentationFormat>On-screen Show (4:3)</PresentationFormat>
  <Paragraphs>55</Paragraphs>
  <Slides>21</Slides>
  <Notes>0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Diepte</vt:lpstr>
      <vt:lpstr>Photoshop.Image.9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Heldere stormen  op  Uranus en Neptunus</dc:title>
  <dc:creator>John Sussenbach</dc:creator>
  <cp:lastModifiedBy>j</cp:lastModifiedBy>
  <cp:revision>126</cp:revision>
  <cp:lastPrinted>2017-09-15T13:39:17Z</cp:lastPrinted>
  <dcterms:created xsi:type="dcterms:W3CDTF">2016-04-09T09:53:17Z</dcterms:created>
  <dcterms:modified xsi:type="dcterms:W3CDTF">2017-09-20T06:05:34Z</dcterms:modified>
</cp:coreProperties>
</file>