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  <p:sldMasterId id="2147483708" r:id="rId3"/>
    <p:sldMasterId id="2147483732" r:id="rId4"/>
    <p:sldMasterId id="2147483744" r:id="rId5"/>
    <p:sldMasterId id="2147483756" r:id="rId6"/>
    <p:sldMasterId id="2147483924" r:id="rId7"/>
    <p:sldMasterId id="2147483936" r:id="rId8"/>
    <p:sldMasterId id="2147483960" r:id="rId9"/>
  </p:sldMasterIdLst>
  <p:notesMasterIdLst>
    <p:notesMasterId r:id="rId36"/>
  </p:notesMasterIdLst>
  <p:handoutMasterIdLst>
    <p:handoutMasterId r:id="rId37"/>
  </p:handoutMasterIdLst>
  <p:sldIdLst>
    <p:sldId id="772" r:id="rId10"/>
    <p:sldId id="830" r:id="rId11"/>
    <p:sldId id="787" r:id="rId12"/>
    <p:sldId id="848" r:id="rId13"/>
    <p:sldId id="849" r:id="rId14"/>
    <p:sldId id="850" r:id="rId15"/>
    <p:sldId id="719" r:id="rId16"/>
    <p:sldId id="782" r:id="rId17"/>
    <p:sldId id="806" r:id="rId18"/>
    <p:sldId id="788" r:id="rId19"/>
    <p:sldId id="779" r:id="rId20"/>
    <p:sldId id="760" r:id="rId21"/>
    <p:sldId id="790" r:id="rId22"/>
    <p:sldId id="852" r:id="rId23"/>
    <p:sldId id="789" r:id="rId24"/>
    <p:sldId id="281" r:id="rId25"/>
    <p:sldId id="795" r:id="rId26"/>
    <p:sldId id="854" r:id="rId27"/>
    <p:sldId id="851" r:id="rId28"/>
    <p:sldId id="845" r:id="rId29"/>
    <p:sldId id="846" r:id="rId30"/>
    <p:sldId id="833" r:id="rId31"/>
    <p:sldId id="842" r:id="rId32"/>
    <p:sldId id="843" r:id="rId33"/>
    <p:sldId id="844" r:id="rId34"/>
    <p:sldId id="85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FF23"/>
    <a:srgbClr val="47BB46"/>
    <a:srgbClr val="558FD2"/>
    <a:srgbClr val="0080FF"/>
    <a:srgbClr val="00FFFF"/>
    <a:srgbClr val="800000"/>
    <a:srgbClr val="FF9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79396" autoAdjust="0"/>
  </p:normalViewPr>
  <p:slideViewPr>
    <p:cSldViewPr>
      <p:cViewPr>
        <p:scale>
          <a:sx n="100" d="100"/>
          <a:sy n="100" d="100"/>
        </p:scale>
        <p:origin x="-1008" y="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B07AA5-42CE-0B44-BB9D-A6FC287A6303}" type="datetimeFigureOut">
              <a:rPr lang="es-ES"/>
              <a:pPr>
                <a:defRPr/>
              </a:pPr>
              <a:t>4/10/17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A90197-8E6B-EA4B-9745-19337A259D9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624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00C4F9-EBA4-F74F-8713-85EFE9141D50}" type="datetimeFigureOut">
              <a:rPr lang="en-US"/>
              <a:pPr>
                <a:defRPr/>
              </a:pPr>
              <a:t>4/10/17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B2C2CE-161E-BD4D-9826-D5C63C5619A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64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s-ES" baseline="0" dirty="0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B5720-703E-C440-8D55-2EDADA17332C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3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9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24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3000" dirty="0" smtClean="0"/>
          </a:p>
          <a:p>
            <a:endParaRPr lang="es-ES" sz="3000" dirty="0" smtClean="0"/>
          </a:p>
          <a:p>
            <a:pPr marL="457200" indent="-457200">
              <a:buFont typeface="Arial"/>
              <a:buChar char="•"/>
            </a:pPr>
            <a:endParaRPr lang="es-ES" sz="3000" baseline="0" dirty="0" smtClean="0"/>
          </a:p>
          <a:p>
            <a:pPr marL="457200" indent="-457200">
              <a:buFont typeface="Arial"/>
              <a:buChar char="•"/>
            </a:pPr>
            <a:endParaRPr lang="es-ES" sz="3000" baseline="0" dirty="0" smtClean="0"/>
          </a:p>
          <a:p>
            <a:endParaRPr lang="es-ES" sz="3000" baseline="0" dirty="0" smtClean="0"/>
          </a:p>
          <a:p>
            <a:endParaRPr lang="es-ES" sz="3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18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9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8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z="3600" baseline="0" dirty="0" smtClean="0">
              <a:latin typeface="Calibri" charset="0"/>
              <a:sym typeface="Wingdings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2668BD-FEDC-3841-A766-58FDD66F89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5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0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0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0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8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89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2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2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5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0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656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82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67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74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40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63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800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97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43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43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05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0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60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97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07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059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251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518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65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9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16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534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081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183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799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787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921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276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688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10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08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418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56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943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326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917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366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912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20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834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79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2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665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78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285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297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66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795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370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144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60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37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822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051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921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195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363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805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2858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739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923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981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67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09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977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621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0017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197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565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398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70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826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211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3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374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924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986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603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632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150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443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0708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109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7895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06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543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6414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389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8356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560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05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9707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361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9549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669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11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6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57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9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3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7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92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1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5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gif"/><Relationship Id="rId10" Type="http://schemas.openxmlformats.org/officeDocument/2006/relationships/image" Target="../media/image8.jpeg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6238" y="19240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8638" y="20764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1038" y="22288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n 17" descr="logo_mars_science_labhorator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838200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metha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1016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metha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9318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n 11" descr="NASA_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1200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 descr="logo_SSI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6029325"/>
            <a:ext cx="646557" cy="803275"/>
          </a:xfrm>
          <a:prstGeom prst="rect">
            <a:avLst/>
          </a:prstGeom>
        </p:spPr>
      </p:pic>
      <p:pic>
        <p:nvPicPr>
          <p:cNvPr id="17" name="Imagen 16" descr="61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019800"/>
            <a:ext cx="1076454" cy="787317"/>
          </a:xfrm>
          <a:prstGeom prst="rect">
            <a:avLst/>
          </a:prstGeom>
        </p:spPr>
      </p:pic>
      <p:pic>
        <p:nvPicPr>
          <p:cNvPr id="2" name="Imagen 1" descr="Combo_logos_CAB.tif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935792"/>
            <a:ext cx="2209801" cy="884108"/>
          </a:xfrm>
          <a:prstGeom prst="rect">
            <a:avLst/>
          </a:prstGeom>
        </p:spPr>
      </p:pic>
      <p:sp>
        <p:nvSpPr>
          <p:cNvPr id="18" name="CuadroTexto 3"/>
          <p:cNvSpPr txBox="1">
            <a:spLocks noChangeArrowheads="1"/>
          </p:cNvSpPr>
          <p:nvPr/>
        </p:nvSpPr>
        <p:spPr bwMode="auto">
          <a:xfrm>
            <a:off x="1828800" y="762000"/>
            <a:ext cx="5410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>
                <a:solidFill>
                  <a:prstClr val="white"/>
                </a:solidFill>
                <a:latin typeface="Arial" charset="0"/>
              </a:rPr>
              <a:t>Jorge Pla-</a:t>
            </a:r>
            <a:r>
              <a:rPr lang="es-ES" sz="1800" b="1" dirty="0" smtClean="0">
                <a:solidFill>
                  <a:prstClr val="white"/>
                </a:solidFill>
                <a:latin typeface="Arial" charset="0"/>
              </a:rPr>
              <a:t>García</a:t>
            </a:r>
            <a:r>
              <a:rPr lang="es-ES" sz="1800" baseline="30000" dirty="0" smtClean="0">
                <a:solidFill>
                  <a:prstClr val="white"/>
                </a:solidFill>
                <a:latin typeface="Arial" charset="0"/>
              </a:rPr>
              <a:t>1,2,3</a:t>
            </a:r>
            <a:r>
              <a:rPr lang="es-ES" sz="1800" b="1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s-ES" sz="1800" b="1" dirty="0" err="1" smtClean="0">
                <a:solidFill>
                  <a:prstClr val="white"/>
                </a:solidFill>
                <a:latin typeface="Arial" charset="0"/>
              </a:rPr>
              <a:t>Scot</a:t>
            </a:r>
            <a:r>
              <a:rPr lang="es-ES" sz="18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" sz="1800" b="1" dirty="0">
                <a:solidFill>
                  <a:prstClr val="white"/>
                </a:solidFill>
                <a:latin typeface="Arial" charset="0"/>
              </a:rPr>
              <a:t>C.R. Rafkin</a:t>
            </a:r>
            <a:r>
              <a:rPr lang="es-ES" sz="1800" baseline="30000" dirty="0">
                <a:solidFill>
                  <a:prstClr val="white"/>
                </a:solidFill>
                <a:latin typeface="Arial" charset="0"/>
              </a:rPr>
              <a:t>2</a:t>
            </a:r>
          </a:p>
          <a:p>
            <a:pPr algn="ctr" eaLnBrk="1" hangingPunct="1"/>
            <a:r>
              <a:rPr lang="es-ES" sz="1200" baseline="30000" dirty="0">
                <a:solidFill>
                  <a:prstClr val="white"/>
                </a:solidFill>
                <a:latin typeface="Arial" charset="0"/>
              </a:rPr>
              <a:t>1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Centro de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Astrobiología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 (CSIC-INTA), Madrid,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Spain</a:t>
            </a:r>
            <a:endParaRPr lang="es-ES" sz="1200" dirty="0">
              <a:solidFill>
                <a:prstClr val="white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Space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Science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Institute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, Boulder, CO, USA</a:t>
            </a:r>
          </a:p>
          <a:p>
            <a:pPr algn="ctr" eaLnBrk="1" hangingPunct="1"/>
            <a:r>
              <a:rPr lang="es-ES" sz="1200" baseline="30000" dirty="0">
                <a:solidFill>
                  <a:prstClr val="white"/>
                </a:solidFill>
                <a:latin typeface="Arial" charset="0"/>
              </a:rPr>
              <a:t>3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Southwest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Research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prstClr val="white"/>
                </a:solidFill>
                <a:latin typeface="Arial" charset="0"/>
              </a:rPr>
              <a:t>Institute</a:t>
            </a:r>
            <a:r>
              <a:rPr lang="es-ES" sz="1200" dirty="0">
                <a:solidFill>
                  <a:prstClr val="white"/>
                </a:solidFill>
                <a:latin typeface="Arial" charset="0"/>
              </a:rPr>
              <a:t>, Boulder, CO, USA</a:t>
            </a:r>
          </a:p>
          <a:p>
            <a:pPr algn="ctr" eaLnBrk="1" hangingPunct="1"/>
            <a:r>
              <a:rPr lang="es-ES" sz="1600" b="1" dirty="0" err="1">
                <a:solidFill>
                  <a:prstClr val="white"/>
                </a:solidFill>
                <a:latin typeface="Arial" charset="0"/>
              </a:rPr>
              <a:t>jpla@cab.inta-csic.es</a:t>
            </a:r>
            <a:endParaRPr lang="es-E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1" name="CuadroTexto 6"/>
          <p:cNvSpPr txBox="1">
            <a:spLocks noChangeArrowheads="1"/>
          </p:cNvSpPr>
          <p:nvPr/>
        </p:nvSpPr>
        <p:spPr bwMode="auto">
          <a:xfrm>
            <a:off x="2362200" y="6019800"/>
            <a:ext cx="495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 dirty="0" err="1" smtClean="0">
                <a:solidFill>
                  <a:prstClr val="white"/>
                </a:solidFill>
              </a:rPr>
              <a:t>European</a:t>
            </a:r>
            <a:r>
              <a:rPr lang="es-ES" sz="2000" b="1" dirty="0" smtClean="0">
                <a:solidFill>
                  <a:prstClr val="white"/>
                </a:solidFill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</a:rPr>
              <a:t>Planetary</a:t>
            </a:r>
            <a:r>
              <a:rPr lang="es-ES" sz="2000" b="1" dirty="0" smtClean="0">
                <a:solidFill>
                  <a:prstClr val="white"/>
                </a:solidFill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</a:rPr>
              <a:t>Science</a:t>
            </a:r>
            <a:r>
              <a:rPr lang="es-ES" sz="2000" b="1" dirty="0" smtClean="0">
                <a:solidFill>
                  <a:prstClr val="white"/>
                </a:solidFill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</a:rPr>
              <a:t>Congress</a:t>
            </a:r>
            <a:r>
              <a:rPr lang="es-ES" sz="2000" b="1" dirty="0" smtClean="0">
                <a:solidFill>
                  <a:prstClr val="white"/>
                </a:solidFill>
              </a:rPr>
              <a:t> (EPSC)</a:t>
            </a:r>
            <a:endParaRPr lang="es-ES" sz="2000" b="1" dirty="0">
              <a:solidFill>
                <a:prstClr val="white"/>
              </a:solidFill>
            </a:endParaRPr>
          </a:p>
          <a:p>
            <a:pPr algn="ctr" eaLnBrk="1" hangingPunct="1"/>
            <a:r>
              <a:rPr lang="es-ES" sz="2000" b="1" dirty="0">
                <a:solidFill>
                  <a:prstClr val="white"/>
                </a:solidFill>
              </a:rPr>
              <a:t>MSL sol </a:t>
            </a:r>
            <a:r>
              <a:rPr lang="es-ES" sz="2000" b="1" dirty="0" smtClean="0">
                <a:solidFill>
                  <a:prstClr val="white"/>
                </a:solidFill>
              </a:rPr>
              <a:t>1820 </a:t>
            </a:r>
            <a:r>
              <a:rPr lang="es-ES" sz="2000" b="1" dirty="0">
                <a:solidFill>
                  <a:prstClr val="white"/>
                </a:solidFill>
              </a:rPr>
              <a:t>(</a:t>
            </a:r>
            <a:r>
              <a:rPr lang="es-ES" sz="2000" b="1" dirty="0" smtClean="0">
                <a:solidFill>
                  <a:prstClr val="white"/>
                </a:solidFill>
              </a:rPr>
              <a:t>Ls62)</a:t>
            </a:r>
            <a:r>
              <a:rPr lang="en-US" sz="2000" b="1" dirty="0">
                <a:solidFill>
                  <a:prstClr val="white"/>
                </a:solidFill>
              </a:rPr>
              <a:t>, </a:t>
            </a:r>
            <a:r>
              <a:rPr lang="en-US" sz="2000" b="1" dirty="0" smtClean="0">
                <a:solidFill>
                  <a:prstClr val="white"/>
                </a:solidFill>
              </a:rPr>
              <a:t>Sept. 19th  </a:t>
            </a:r>
            <a:r>
              <a:rPr lang="en-US" sz="2000" b="1" dirty="0">
                <a:solidFill>
                  <a:prstClr val="white"/>
                </a:solidFill>
              </a:rPr>
              <a:t>2017</a:t>
            </a:r>
          </a:p>
          <a:p>
            <a:pPr algn="r" eaLnBrk="1" hangingPunct="1"/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22" name="Rectangle 6"/>
          <p:cNvSpPr/>
          <p:nvPr/>
        </p:nvSpPr>
        <p:spPr>
          <a:xfrm>
            <a:off x="304800" y="152400"/>
            <a:ext cx="84582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Constraining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the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MSL-SAM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Methane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Detected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Source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Location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Through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Mars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Regional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Atmospheric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Modeling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prstClr val="white"/>
                </a:solidFill>
                <a:latin typeface="Arial" charset="0"/>
              </a:rPr>
              <a:t>System</a:t>
            </a:r>
            <a:r>
              <a:rPr lang="es-ES_tradnl" sz="3000" b="1" baseline="30000" dirty="0">
                <a:solidFill>
                  <a:prstClr val="white"/>
                </a:solidFill>
                <a:latin typeface="Arial" charset="0"/>
              </a:rPr>
              <a:t> (MRAMS)</a:t>
            </a:r>
            <a:endParaRPr lang="es-ES_tradnl" sz="19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s-ES_tradnl" sz="19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prstClr val="white"/>
                </a:solidFill>
              </a:rPr>
              <a:t> </a:t>
            </a:r>
            <a:endParaRPr lang="en-US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22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n 6" descr="SAM_Ls270_NW_new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34" b="12866"/>
          <a:stretch/>
        </p:blipFill>
        <p:spPr>
          <a:xfrm rot="5400000">
            <a:off x="5652916" y="-64915"/>
            <a:ext cx="3526367" cy="5332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76200" y="533400"/>
            <a:ext cx="922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0" y="4267200"/>
            <a:ext cx="441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000" dirty="0" smtClean="0">
                <a:solidFill>
                  <a:prstClr val="black"/>
                </a:solidFill>
              </a:rPr>
              <a:t>    Sol </a:t>
            </a:r>
            <a:r>
              <a:rPr lang="en-US" sz="1000" dirty="0">
                <a:solidFill>
                  <a:prstClr val="black"/>
                </a:solidFill>
              </a:rPr>
              <a:t>2</a:t>
            </a:r>
            <a:r>
              <a:rPr lang="en-US" sz="1000" dirty="0" smtClean="0">
                <a:solidFill>
                  <a:prstClr val="black"/>
                </a:solidFill>
              </a:rPr>
              <a:t>              Sol 4                Sol 6               Sol 8               Sol 10               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4495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800" dirty="0"/>
          </a:p>
          <a:p>
            <a:pPr algn="ctr"/>
            <a:r>
              <a:rPr lang="es-ES" sz="1800" dirty="0" err="1"/>
              <a:t>T</a:t>
            </a:r>
            <a:r>
              <a:rPr lang="es-ES" sz="1800" dirty="0" err="1" smtClean="0"/>
              <a:t>iming</a:t>
            </a:r>
            <a:r>
              <a:rPr lang="es-ES" sz="1800" dirty="0" smtClean="0"/>
              <a:t> </a:t>
            </a:r>
            <a:r>
              <a:rPr lang="es-ES" sz="1800" dirty="0" err="1"/>
              <a:t>for</a:t>
            </a:r>
            <a:r>
              <a:rPr lang="es-ES" sz="1800" dirty="0"/>
              <a:t> SAM </a:t>
            </a:r>
            <a:r>
              <a:rPr lang="es-ES" sz="1800" dirty="0" err="1"/>
              <a:t>measurements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 </a:t>
            </a:r>
            <a:r>
              <a:rPr lang="es-ES" sz="1800" dirty="0" err="1"/>
              <a:t>important</a:t>
            </a:r>
            <a:r>
              <a:rPr lang="es-ES" sz="1800" dirty="0"/>
              <a:t> </a:t>
            </a:r>
            <a:r>
              <a:rPr lang="es-ES" sz="1800" dirty="0" err="1"/>
              <a:t>due</a:t>
            </a:r>
            <a:r>
              <a:rPr lang="es-ES" sz="1800" dirty="0"/>
              <a:t> </a:t>
            </a:r>
            <a:r>
              <a:rPr lang="es-ES" sz="1800" dirty="0" err="1"/>
              <a:t>to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mixing</a:t>
            </a:r>
            <a:r>
              <a:rPr lang="es-ES" sz="1800" dirty="0"/>
              <a:t> (</a:t>
            </a:r>
            <a:r>
              <a:rPr lang="es-ES" sz="1800" dirty="0" err="1"/>
              <a:t>increases</a:t>
            </a:r>
            <a:r>
              <a:rPr lang="es-ES" sz="1800" dirty="0"/>
              <a:t> and </a:t>
            </a:r>
            <a:r>
              <a:rPr lang="es-ES" sz="1800" dirty="0" err="1"/>
              <a:t>drops</a:t>
            </a:r>
            <a:r>
              <a:rPr lang="es-ES" sz="1800" dirty="0"/>
              <a:t>) of </a:t>
            </a:r>
            <a:r>
              <a:rPr lang="es-ES" sz="1800" dirty="0" smtClean="0"/>
              <a:t>CH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 </a:t>
            </a:r>
            <a:r>
              <a:rPr lang="es-ES" sz="1800" dirty="0" err="1"/>
              <a:t>inside</a:t>
            </a:r>
            <a:r>
              <a:rPr lang="es-ES" sz="1800" dirty="0"/>
              <a:t> </a:t>
            </a:r>
            <a:r>
              <a:rPr lang="es-ES" sz="1800" dirty="0" err="1" smtClean="0"/>
              <a:t>crater</a:t>
            </a:r>
            <a:r>
              <a:rPr lang="es-ES" sz="1800" dirty="0" smtClean="0"/>
              <a:t>. </a:t>
            </a:r>
            <a:r>
              <a:rPr lang="es-ES" sz="1800" b="1" dirty="0" err="1" smtClean="0"/>
              <a:t>Daily</a:t>
            </a:r>
            <a:r>
              <a:rPr lang="es-ES" sz="1800" b="1" dirty="0" smtClean="0"/>
              <a:t> </a:t>
            </a:r>
            <a:r>
              <a:rPr lang="es-ES" sz="1800" b="1" dirty="0" err="1"/>
              <a:t>variability</a:t>
            </a:r>
            <a:r>
              <a:rPr lang="es-ES" sz="1800" b="1" dirty="0"/>
              <a:t> </a:t>
            </a:r>
            <a:r>
              <a:rPr lang="es-ES" sz="1800" b="1" dirty="0" err="1"/>
              <a:t>with</a:t>
            </a:r>
            <a:r>
              <a:rPr lang="es-ES" sz="1800" b="1" dirty="0"/>
              <a:t> </a:t>
            </a:r>
            <a:r>
              <a:rPr lang="es-ES" sz="1800" b="1" dirty="0" err="1" smtClean="0"/>
              <a:t>peaks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orders</a:t>
            </a:r>
            <a:r>
              <a:rPr lang="es-ES" sz="1800" b="1" dirty="0" smtClean="0"/>
              <a:t> of </a:t>
            </a:r>
            <a:r>
              <a:rPr lang="es-ES" sz="1800" b="1" dirty="0" err="1" smtClean="0"/>
              <a:t>magnitude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higher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depending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on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the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hour</a:t>
            </a:r>
            <a:r>
              <a:rPr lang="es-ES" sz="1800" dirty="0" smtClean="0"/>
              <a:t>. </a:t>
            </a:r>
            <a:r>
              <a:rPr lang="es-ES" sz="1800" dirty="0" err="1" smtClean="0"/>
              <a:t>Nighttime</a:t>
            </a:r>
            <a:r>
              <a:rPr lang="es-ES" sz="1800" dirty="0" smtClean="0"/>
              <a:t> </a:t>
            </a:r>
            <a:r>
              <a:rPr lang="es-ES" sz="1800" dirty="0"/>
              <a:t>(</a:t>
            </a:r>
            <a:r>
              <a:rPr lang="es-ES" sz="1800" dirty="0" err="1" smtClean="0"/>
              <a:t>dynamic</a:t>
            </a:r>
            <a:r>
              <a:rPr lang="es-ES" sz="1800" dirty="0" smtClean="0"/>
              <a:t>) </a:t>
            </a:r>
            <a:r>
              <a:rPr lang="es-ES" sz="1800" dirty="0" err="1" smtClean="0"/>
              <a:t>downslope</a:t>
            </a:r>
            <a:r>
              <a:rPr lang="es-ES" sz="1800" dirty="0" smtClean="0"/>
              <a:t> </a:t>
            </a:r>
            <a:r>
              <a:rPr lang="es-ES" sz="1800" dirty="0" err="1"/>
              <a:t>flows</a:t>
            </a:r>
            <a:r>
              <a:rPr lang="es-ES" sz="1800" dirty="0"/>
              <a:t> </a:t>
            </a:r>
            <a:r>
              <a:rPr lang="es-ES" sz="1800" dirty="0" err="1"/>
              <a:t>entering</a:t>
            </a:r>
            <a:r>
              <a:rPr lang="es-ES" sz="1800" dirty="0"/>
              <a:t> </a:t>
            </a:r>
            <a:r>
              <a:rPr lang="es-ES" sz="1800" dirty="0" err="1" smtClean="0"/>
              <a:t>through</a:t>
            </a:r>
            <a:r>
              <a:rPr lang="es-ES" sz="1800" dirty="0" smtClean="0"/>
              <a:t> </a:t>
            </a:r>
            <a:r>
              <a:rPr lang="es-ES" sz="1800" dirty="0" err="1" smtClean="0"/>
              <a:t>rims</a:t>
            </a:r>
            <a:r>
              <a:rPr lang="es-ES" sz="1800" dirty="0" smtClean="0"/>
              <a:t> </a:t>
            </a:r>
            <a:r>
              <a:rPr lang="es-ES" sz="1800" dirty="0" err="1" smtClean="0"/>
              <a:t>have</a:t>
            </a:r>
            <a:r>
              <a:rPr lang="es-ES" sz="1800" dirty="0" smtClean="0"/>
              <a:t> </a:t>
            </a:r>
            <a:r>
              <a:rPr lang="es-ES" sz="1800" dirty="0" err="1"/>
              <a:t>an</a:t>
            </a:r>
            <a:r>
              <a:rPr lang="es-ES" sz="1800" dirty="0"/>
              <a:t> </a:t>
            </a:r>
            <a:r>
              <a:rPr lang="es-ES" sz="1800" dirty="0" err="1"/>
              <a:t>impact</a:t>
            </a:r>
            <a:r>
              <a:rPr lang="es-ES" sz="1800" dirty="0"/>
              <a:t> </a:t>
            </a:r>
            <a:r>
              <a:rPr lang="es-ES" sz="1800" dirty="0" err="1"/>
              <a:t>into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CH</a:t>
            </a:r>
            <a:r>
              <a:rPr lang="es-ES" sz="1800" baseline="-25000" dirty="0"/>
              <a:t>4</a:t>
            </a:r>
            <a:r>
              <a:rPr lang="es-ES" sz="1800" dirty="0" smtClean="0"/>
              <a:t> </a:t>
            </a:r>
            <a:r>
              <a:rPr lang="es-ES" sz="1800" dirty="0" err="1"/>
              <a:t>levels</a:t>
            </a:r>
            <a:r>
              <a:rPr lang="es-ES" sz="1800" dirty="0"/>
              <a:t>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28600" y="5410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800" dirty="0"/>
          </a:p>
          <a:p>
            <a:pPr algn="ctr"/>
            <a:r>
              <a:rPr lang="es-ES" sz="1800" dirty="0" err="1"/>
              <a:t>With</a:t>
            </a:r>
            <a:r>
              <a:rPr lang="es-ES" sz="1800" dirty="0"/>
              <a:t> a </a:t>
            </a:r>
            <a:r>
              <a:rPr lang="es-ES" sz="1800" dirty="0" err="1"/>
              <a:t>bigger</a:t>
            </a:r>
            <a:r>
              <a:rPr lang="es-ES" sz="1800" dirty="0"/>
              <a:t> (</a:t>
            </a:r>
            <a:r>
              <a:rPr lang="es-ES" sz="1800" dirty="0" err="1"/>
              <a:t>but</a:t>
            </a:r>
            <a:r>
              <a:rPr lang="es-ES" sz="1800" dirty="0"/>
              <a:t> </a:t>
            </a:r>
            <a:r>
              <a:rPr lang="es-ES" sz="1800" dirty="0" err="1"/>
              <a:t>further</a:t>
            </a:r>
            <a:r>
              <a:rPr lang="es-ES" sz="1800" dirty="0"/>
              <a:t> </a:t>
            </a:r>
            <a:r>
              <a:rPr lang="es-ES" sz="1800" dirty="0" err="1"/>
              <a:t>away</a:t>
            </a:r>
            <a:r>
              <a:rPr lang="es-ES" sz="1800" dirty="0"/>
              <a:t>) </a:t>
            </a:r>
            <a:r>
              <a:rPr lang="es-ES" sz="1800" dirty="0" err="1"/>
              <a:t>release</a:t>
            </a:r>
            <a:r>
              <a:rPr lang="es-ES" sz="1800" dirty="0"/>
              <a:t> </a:t>
            </a:r>
            <a:r>
              <a:rPr lang="es-ES" sz="1800" dirty="0" err="1"/>
              <a:t>area</a:t>
            </a:r>
            <a:r>
              <a:rPr lang="es-ES" sz="1800" dirty="0"/>
              <a:t> </a:t>
            </a:r>
            <a:r>
              <a:rPr lang="es-ES" sz="1800" dirty="0" err="1"/>
              <a:t>compared</a:t>
            </a:r>
            <a:r>
              <a:rPr lang="es-ES" sz="1800" dirty="0"/>
              <a:t> </a:t>
            </a:r>
            <a:r>
              <a:rPr lang="es-ES" sz="1800" dirty="0" err="1"/>
              <a:t>to</a:t>
            </a:r>
            <a:r>
              <a:rPr lang="es-ES" sz="1800" dirty="0"/>
              <a:t> </a:t>
            </a:r>
            <a:r>
              <a:rPr lang="es-ES" sz="1800" dirty="0" err="1"/>
              <a:t>scenario</a:t>
            </a:r>
            <a:r>
              <a:rPr lang="es-ES" sz="1800" dirty="0"/>
              <a:t> </a:t>
            </a:r>
            <a:r>
              <a:rPr lang="es-ES" sz="1800" dirty="0" smtClean="0"/>
              <a:t>3# </a:t>
            </a:r>
            <a:r>
              <a:rPr lang="es-ES" sz="1800" dirty="0"/>
              <a:t>(</a:t>
            </a:r>
            <a:r>
              <a:rPr lang="es-ES" sz="1800" dirty="0" err="1"/>
              <a:t>inside</a:t>
            </a:r>
            <a:r>
              <a:rPr lang="es-ES" sz="1800" dirty="0"/>
              <a:t> Gale) </a:t>
            </a:r>
            <a:r>
              <a:rPr lang="es-ES" sz="1800" dirty="0" err="1"/>
              <a:t>we</a:t>
            </a:r>
            <a:r>
              <a:rPr lang="es-ES" sz="1800" dirty="0"/>
              <a:t> </a:t>
            </a:r>
            <a:r>
              <a:rPr lang="es-ES" sz="1800" dirty="0" err="1"/>
              <a:t>get</a:t>
            </a:r>
            <a:r>
              <a:rPr lang="es-ES" sz="1800" dirty="0"/>
              <a:t> similar CH4 </a:t>
            </a:r>
            <a:r>
              <a:rPr lang="es-ES" sz="1800" dirty="0" err="1" smtClean="0"/>
              <a:t>values</a:t>
            </a:r>
            <a:r>
              <a:rPr lang="es-ES" sz="1800" dirty="0" smtClean="0"/>
              <a:t> </a:t>
            </a:r>
            <a:r>
              <a:rPr lang="es-ES" sz="1800" dirty="0" err="1"/>
              <a:t>around</a:t>
            </a:r>
            <a:r>
              <a:rPr lang="es-ES" sz="1800" dirty="0"/>
              <a:t> </a:t>
            </a:r>
            <a:r>
              <a:rPr lang="es-ES" sz="1800" dirty="0" err="1" smtClean="0"/>
              <a:t>rover</a:t>
            </a:r>
            <a:r>
              <a:rPr lang="es-ES" sz="1800" dirty="0" smtClean="0"/>
              <a:t> </a:t>
            </a:r>
            <a:r>
              <a:rPr lang="es-ES" sz="1800" dirty="0" err="1"/>
              <a:t>location</a:t>
            </a:r>
            <a:r>
              <a:rPr lang="es-ES" sz="1800" dirty="0"/>
              <a:t>, so </a:t>
            </a:r>
            <a:r>
              <a:rPr lang="es-ES" sz="1800" b="1" u="sng" dirty="0" err="1"/>
              <a:t>distance</a:t>
            </a:r>
            <a:r>
              <a:rPr lang="es-ES" sz="1800" b="1" u="sng" dirty="0"/>
              <a:t> </a:t>
            </a:r>
            <a:r>
              <a:rPr lang="es-ES" sz="1800" b="1" u="sng" dirty="0" err="1"/>
              <a:t>to</a:t>
            </a:r>
            <a:r>
              <a:rPr lang="es-ES" sz="1800" b="1" u="sng" dirty="0"/>
              <a:t> </a:t>
            </a:r>
            <a:r>
              <a:rPr lang="es-ES" sz="1800" b="1" u="sng" dirty="0" err="1"/>
              <a:t>source</a:t>
            </a:r>
            <a:r>
              <a:rPr lang="es-ES" sz="1800" b="1" u="sng" dirty="0"/>
              <a:t> </a:t>
            </a:r>
            <a:r>
              <a:rPr lang="es-ES" sz="1800" b="1" u="sng" dirty="0" err="1"/>
              <a:t>is</a:t>
            </a:r>
            <a:r>
              <a:rPr lang="es-ES" sz="1800" b="1" u="sng" dirty="0"/>
              <a:t> </a:t>
            </a:r>
            <a:r>
              <a:rPr lang="es-ES" sz="1800" b="1" u="sng" dirty="0" err="1"/>
              <a:t>also</a:t>
            </a:r>
            <a:r>
              <a:rPr lang="es-ES" sz="1800" b="1" u="sng" dirty="0"/>
              <a:t> </a:t>
            </a:r>
            <a:r>
              <a:rPr lang="es-ES" sz="1800" b="1" u="sng" dirty="0" err="1"/>
              <a:t>important</a:t>
            </a:r>
            <a:r>
              <a:rPr lang="es-ES" sz="1800" b="1" dirty="0"/>
              <a:t>!</a:t>
            </a:r>
          </a:p>
        </p:txBody>
      </p:sp>
      <p:pic>
        <p:nvPicPr>
          <p:cNvPr id="13" name="Imagen 12" descr="SAM_Ls270_NW (2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255" y="142746"/>
            <a:ext cx="4729091" cy="6120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52400" y="457200"/>
            <a:ext cx="863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Scenario 4: </a:t>
            </a:r>
            <a:r>
              <a:rPr lang="en-US" sz="2000" b="1" u="sng" dirty="0" smtClean="0">
                <a:solidFill>
                  <a:prstClr val="black"/>
                </a:solidFill>
              </a:rPr>
              <a:t>steady</a:t>
            </a:r>
            <a:r>
              <a:rPr lang="en-US" sz="2000" b="1" dirty="0" smtClean="0">
                <a:solidFill>
                  <a:prstClr val="black"/>
                </a:solidFill>
              </a:rPr>
              <a:t> CH</a:t>
            </a:r>
            <a:r>
              <a:rPr lang="en-US" sz="2000" b="1" baseline="-25000" dirty="0" smtClean="0">
                <a:solidFill>
                  <a:prstClr val="black"/>
                </a:solidFill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</a:rPr>
              <a:t> release in a </a:t>
            </a:r>
            <a:r>
              <a:rPr lang="en-US" sz="2000" b="1" u="sng" dirty="0" smtClean="0">
                <a:solidFill>
                  <a:prstClr val="black"/>
                </a:solidFill>
              </a:rPr>
              <a:t>medium size area</a:t>
            </a:r>
            <a:r>
              <a:rPr lang="en-US" sz="2000" b="1" dirty="0" smtClean="0">
                <a:solidFill>
                  <a:prstClr val="black"/>
                </a:solidFill>
              </a:rPr>
              <a:t> emission </a:t>
            </a:r>
            <a:r>
              <a:rPr lang="en-US" sz="2000" b="1" u="sng" dirty="0">
                <a:solidFill>
                  <a:srgbClr val="47BB46"/>
                </a:solidFill>
              </a:rPr>
              <a:t>NW outside </a:t>
            </a:r>
            <a:r>
              <a:rPr lang="en-US" sz="2000" b="1" dirty="0" smtClean="0">
                <a:solidFill>
                  <a:prstClr val="black"/>
                </a:solidFill>
              </a:rPr>
              <a:t>Gale in Ls270. </a:t>
            </a:r>
            <a:r>
              <a:rPr lang="en-US" sz="2000" b="1" u="sng" dirty="0">
                <a:solidFill>
                  <a:prstClr val="black"/>
                </a:solidFill>
              </a:rPr>
              <a:t>Timing for SAM measurements is very important!</a:t>
            </a:r>
            <a:endParaRPr lang="en-US" sz="2000" u="sng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69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SAM_Ls80_SE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963" y="1161437"/>
            <a:ext cx="1947273" cy="2520000"/>
          </a:xfrm>
          <a:prstGeom prst="rect">
            <a:avLst/>
          </a:prstGeom>
        </p:spPr>
      </p:pic>
      <p:pic>
        <p:nvPicPr>
          <p:cNvPr id="17" name="Imagen 16" descr="SAM_Ls80_SW (1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4163" y="1161437"/>
            <a:ext cx="1947273" cy="2520000"/>
          </a:xfrm>
          <a:prstGeom prst="rect">
            <a:avLst/>
          </a:prstGeom>
        </p:spPr>
      </p:pic>
      <p:pic>
        <p:nvPicPr>
          <p:cNvPr id="4" name="Imagen 3" descr="SAM_Ls80_NE (1)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1564" y="1161437"/>
            <a:ext cx="1947273" cy="2520000"/>
          </a:xfrm>
          <a:prstGeom prst="rect">
            <a:avLst/>
          </a:prstGeom>
        </p:spPr>
      </p:pic>
      <p:pic>
        <p:nvPicPr>
          <p:cNvPr id="2" name="Imagen 1" descr="SAM_Ls80_inside (1)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763" y="1161437"/>
            <a:ext cx="1947273" cy="2520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-152400" y="457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/>
              <a:t>Inside</a:t>
            </a:r>
            <a:r>
              <a:rPr lang="es-ES" sz="2000" dirty="0" smtClean="0"/>
              <a:t> Gale</a:t>
            </a:r>
          </a:p>
          <a:p>
            <a:pPr algn="ctr"/>
            <a:r>
              <a:rPr lang="es-ES" sz="1400" dirty="0" err="1" smtClean="0"/>
              <a:t>Steady</a:t>
            </a:r>
            <a:r>
              <a:rPr lang="es-ES" sz="1400" dirty="0" smtClean="0"/>
              <a:t> </a:t>
            </a:r>
            <a:r>
              <a:rPr lang="es-ES" sz="1400" dirty="0" err="1" smtClean="0"/>
              <a:t>release</a:t>
            </a:r>
            <a:r>
              <a:rPr lang="es-ES" sz="1400" dirty="0" smtClean="0"/>
              <a:t> in </a:t>
            </a:r>
          </a:p>
          <a:p>
            <a:pPr algn="ctr"/>
            <a:r>
              <a:rPr lang="es-ES" sz="1400" dirty="0" smtClean="0"/>
              <a:t>a </a:t>
            </a:r>
            <a:r>
              <a:rPr lang="en-US" sz="1400" dirty="0" smtClean="0"/>
              <a:t>small area </a:t>
            </a:r>
            <a:r>
              <a:rPr lang="es-ES" sz="1400" dirty="0" err="1" smtClean="0"/>
              <a:t>emission</a:t>
            </a:r>
            <a:endParaRPr lang="es-ES" sz="1400" dirty="0"/>
          </a:p>
        </p:txBody>
      </p:sp>
      <p:cxnSp>
        <p:nvCxnSpPr>
          <p:cNvPr id="18" name="Conector recto 17"/>
          <p:cNvCxnSpPr/>
          <p:nvPr/>
        </p:nvCxnSpPr>
        <p:spPr>
          <a:xfrm>
            <a:off x="2133600" y="381000"/>
            <a:ext cx="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0" y="3124200"/>
            <a:ext cx="91440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3886200" y="838200"/>
            <a:ext cx="0" cy="41148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562600" y="838200"/>
            <a:ext cx="0" cy="41148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7315200" y="838200"/>
            <a:ext cx="0" cy="41148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2133600" y="838200"/>
            <a:ext cx="70104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304800" y="381000"/>
            <a:ext cx="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0" y="4953000"/>
            <a:ext cx="91440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1524000" y="3810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/>
              <a:t>Outside</a:t>
            </a:r>
            <a:r>
              <a:rPr lang="es-ES" sz="2000" dirty="0" smtClean="0"/>
              <a:t> (</a:t>
            </a:r>
            <a:r>
              <a:rPr lang="es-ES" sz="2000" dirty="0" err="1" smtClean="0"/>
              <a:t>close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) Gale. </a:t>
            </a:r>
            <a:r>
              <a:rPr lang="es-ES" sz="1400" dirty="0" err="1"/>
              <a:t>Steady</a:t>
            </a:r>
            <a:r>
              <a:rPr lang="es-ES" sz="1400" dirty="0"/>
              <a:t> </a:t>
            </a:r>
            <a:r>
              <a:rPr lang="es-ES" sz="1400" dirty="0" err="1"/>
              <a:t>release</a:t>
            </a:r>
            <a:r>
              <a:rPr lang="es-ES" sz="1400" dirty="0"/>
              <a:t> </a:t>
            </a:r>
            <a:r>
              <a:rPr lang="es-ES" sz="1400" dirty="0" smtClean="0"/>
              <a:t>in </a:t>
            </a:r>
            <a:r>
              <a:rPr lang="es-ES" sz="1400" dirty="0"/>
              <a:t>a </a:t>
            </a:r>
            <a:r>
              <a:rPr lang="en-US" sz="1400" dirty="0" smtClean="0"/>
              <a:t>medium area </a:t>
            </a:r>
            <a:r>
              <a:rPr lang="en-US" sz="1400" dirty="0"/>
              <a:t>emission </a:t>
            </a:r>
            <a:endParaRPr lang="es-ES" sz="1400" dirty="0"/>
          </a:p>
        </p:txBody>
      </p:sp>
      <p:sp>
        <p:nvSpPr>
          <p:cNvPr id="43" name="CuadroTexto 42"/>
          <p:cNvSpPr txBox="1"/>
          <p:nvPr/>
        </p:nvSpPr>
        <p:spPr>
          <a:xfrm>
            <a:off x="2743200" y="914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NW</a:t>
            </a:r>
            <a:endParaRPr lang="es-ES" sz="20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4572000" y="914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NE</a:t>
            </a:r>
            <a:endParaRPr lang="es-ES" sz="20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6324600" y="914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SW</a:t>
            </a:r>
            <a:endParaRPr lang="es-ES" sz="20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8001000" y="914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S</a:t>
            </a:r>
            <a:r>
              <a:rPr lang="es-ES" sz="2000" dirty="0" smtClean="0"/>
              <a:t>E</a:t>
            </a:r>
            <a:endParaRPr lang="es-ES" sz="2000" dirty="0"/>
          </a:p>
        </p:txBody>
      </p:sp>
      <p:sp>
        <p:nvSpPr>
          <p:cNvPr id="47" name="CuadroTexto 46"/>
          <p:cNvSpPr txBox="1"/>
          <p:nvPr/>
        </p:nvSpPr>
        <p:spPr>
          <a:xfrm rot="16200000">
            <a:off x="-295245" y="1895445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Ls90</a:t>
            </a:r>
            <a:endParaRPr lang="es-ES" sz="2000" dirty="0"/>
          </a:p>
        </p:txBody>
      </p:sp>
      <p:sp>
        <p:nvSpPr>
          <p:cNvPr id="48" name="CuadroTexto 47"/>
          <p:cNvSpPr txBox="1"/>
          <p:nvPr/>
        </p:nvSpPr>
        <p:spPr>
          <a:xfrm rot="16200000">
            <a:off x="-371445" y="3724245"/>
            <a:ext cx="990600" cy="400110"/>
          </a:xfrm>
          <a:prstGeom prst="rect">
            <a:avLst/>
          </a:prstGeom>
          <a:ln w="3175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s-ES" sz="2000" dirty="0">
                <a:latin typeface="Calibri" charset="0"/>
                <a:ea typeface="ＭＳ Ｐゴシック" charset="0"/>
                <a:cs typeface="ＭＳ Ｐゴシック" charset="0"/>
              </a:rPr>
              <a:t>Ls270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152400" y="5029200"/>
            <a:ext cx="8839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800" b="1" dirty="0" smtClean="0"/>
              <a:t>High </a:t>
            </a:r>
            <a:r>
              <a:rPr lang="es-ES" sz="1800" b="1" dirty="0" err="1" smtClean="0"/>
              <a:t>daily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variability</a:t>
            </a:r>
            <a:r>
              <a:rPr lang="es-ES" sz="1800" b="1" dirty="0" smtClean="0"/>
              <a:t> in ALL </a:t>
            </a:r>
            <a:r>
              <a:rPr lang="es-ES" sz="1800" b="1" dirty="0" err="1" smtClean="0"/>
              <a:t>scenarios</a:t>
            </a:r>
            <a:endParaRPr lang="es-ES" sz="1800" b="1" dirty="0" smtClean="0"/>
          </a:p>
          <a:p>
            <a:pPr marL="285750" indent="-285750">
              <a:buFont typeface="Arial"/>
              <a:buChar char="•"/>
            </a:pPr>
            <a:r>
              <a:rPr lang="es-ES" sz="1800" dirty="0" smtClean="0"/>
              <a:t>As </a:t>
            </a:r>
            <a:r>
              <a:rPr lang="es-ES" sz="1800" dirty="0" err="1" smtClean="0"/>
              <a:t>expected</a:t>
            </a:r>
            <a:r>
              <a:rPr lang="es-ES" sz="1800" dirty="0" smtClean="0"/>
              <a:t>, CH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 </a:t>
            </a:r>
            <a:r>
              <a:rPr lang="es-ES" sz="1800" b="1" u="sng" dirty="0" err="1" smtClean="0"/>
              <a:t>steady</a:t>
            </a:r>
            <a:r>
              <a:rPr lang="es-ES" sz="1800" b="1" u="sng" dirty="0" smtClean="0"/>
              <a:t> </a:t>
            </a:r>
            <a:r>
              <a:rPr lang="es-ES" sz="1800" b="1" u="sng" dirty="0" err="1" smtClean="0"/>
              <a:t>emission</a:t>
            </a:r>
            <a:r>
              <a:rPr lang="es-ES" sz="1800" b="1" u="sng" dirty="0" smtClean="0"/>
              <a:t> at SW Gale in Ls90 and NW Gale in Ls270 are </a:t>
            </a:r>
            <a:r>
              <a:rPr lang="es-ES" sz="1800" b="1" u="sng" dirty="0" err="1" smtClean="0"/>
              <a:t>the</a:t>
            </a:r>
            <a:r>
              <a:rPr lang="es-ES" sz="1800" b="1" u="sng" dirty="0" smtClean="0"/>
              <a:t> </a:t>
            </a:r>
            <a:r>
              <a:rPr lang="es-ES" sz="1800" b="1" u="sng" dirty="0" err="1" smtClean="0"/>
              <a:t>higher</a:t>
            </a:r>
            <a:r>
              <a:rPr lang="es-ES" sz="1800" b="1" u="sng" dirty="0" smtClean="0"/>
              <a:t> </a:t>
            </a:r>
            <a:r>
              <a:rPr lang="es-ES" sz="1800" b="1" u="sng" dirty="0" err="1" smtClean="0"/>
              <a:t>values</a:t>
            </a:r>
            <a:r>
              <a:rPr lang="es-ES" sz="1800" u="sng" dirty="0" smtClean="0"/>
              <a:t> </a:t>
            </a:r>
            <a:r>
              <a:rPr lang="es-ES" sz="1800" dirty="0" err="1" smtClean="0"/>
              <a:t>due</a:t>
            </a:r>
            <a:r>
              <a:rPr lang="es-ES" sz="1800" dirty="0" smtClean="0"/>
              <a:t> </a:t>
            </a:r>
            <a:r>
              <a:rPr lang="es-ES" sz="1800" dirty="0" err="1" smtClean="0"/>
              <a:t>to</a:t>
            </a:r>
            <a:r>
              <a:rPr lang="es-ES" sz="1800" dirty="0" smtClean="0"/>
              <a:t> global mean </a:t>
            </a:r>
            <a:r>
              <a:rPr lang="es-ES" sz="1800" dirty="0" err="1" smtClean="0"/>
              <a:t>circulation</a:t>
            </a:r>
            <a:r>
              <a:rPr lang="es-ES" sz="1800" dirty="0" smtClean="0"/>
              <a:t> (Pla-Garcia et al. 2016, </a:t>
            </a:r>
            <a:r>
              <a:rPr lang="es-ES" sz="1800" dirty="0" err="1" smtClean="0"/>
              <a:t>Rafkin</a:t>
            </a:r>
            <a:r>
              <a:rPr lang="es-ES" sz="1800" dirty="0" smtClean="0"/>
              <a:t> et al. 2016) </a:t>
            </a:r>
          </a:p>
          <a:p>
            <a:pPr marL="285750" indent="-285750">
              <a:buFont typeface="Arial"/>
              <a:buChar char="•"/>
            </a:pPr>
            <a:r>
              <a:rPr lang="es-ES" sz="1800" dirty="0" err="1" smtClean="0"/>
              <a:t>Inside</a:t>
            </a:r>
            <a:r>
              <a:rPr lang="es-ES" sz="1800" dirty="0" smtClean="0"/>
              <a:t> </a:t>
            </a:r>
            <a:r>
              <a:rPr lang="es-ES" sz="1800" dirty="0" err="1" smtClean="0"/>
              <a:t>release</a:t>
            </a:r>
            <a:r>
              <a:rPr lang="es-ES" sz="1800" dirty="0" smtClean="0"/>
              <a:t> </a:t>
            </a:r>
            <a:r>
              <a:rPr lang="es-ES" sz="1800" dirty="0" err="1" smtClean="0"/>
              <a:t>reach</a:t>
            </a:r>
            <a:r>
              <a:rPr lang="es-ES" sz="1800" dirty="0" smtClean="0"/>
              <a:t> a similar </a:t>
            </a:r>
            <a:r>
              <a:rPr lang="es-ES" sz="1800" dirty="0" err="1" smtClean="0"/>
              <a:t>max</a:t>
            </a:r>
            <a:r>
              <a:rPr lang="es-ES" sz="1800" dirty="0" smtClean="0"/>
              <a:t> </a:t>
            </a:r>
            <a:r>
              <a:rPr lang="es-ES" sz="1800" dirty="0" err="1" smtClean="0"/>
              <a:t>value</a:t>
            </a:r>
            <a:r>
              <a:rPr lang="es-ES" sz="1800" dirty="0" smtClean="0"/>
              <a:t> </a:t>
            </a:r>
            <a:r>
              <a:rPr lang="es-ES" sz="1800" dirty="0" err="1" smtClean="0"/>
              <a:t>even</a:t>
            </a:r>
            <a:r>
              <a:rPr lang="es-ES" sz="1800" dirty="0" smtClean="0"/>
              <a:t> </a:t>
            </a:r>
            <a:r>
              <a:rPr lang="es-ES" sz="1800" dirty="0" err="1" smtClean="0"/>
              <a:t>though</a:t>
            </a:r>
            <a:r>
              <a:rPr lang="es-ES" sz="1800" dirty="0" smtClean="0"/>
              <a:t> </a:t>
            </a:r>
            <a:r>
              <a:rPr lang="es-ES" sz="1800" dirty="0" err="1" smtClean="0"/>
              <a:t>being</a:t>
            </a:r>
            <a:r>
              <a:rPr lang="es-ES" sz="1800" dirty="0" smtClean="0"/>
              <a:t> a </a:t>
            </a:r>
            <a:r>
              <a:rPr lang="es-ES" sz="1800" dirty="0" err="1" smtClean="0"/>
              <a:t>smaller</a:t>
            </a:r>
            <a:r>
              <a:rPr lang="es-ES" sz="1800" dirty="0" smtClean="0"/>
              <a:t> </a:t>
            </a:r>
            <a:r>
              <a:rPr lang="es-ES" sz="1800" dirty="0" err="1" smtClean="0"/>
              <a:t>release</a:t>
            </a:r>
            <a:r>
              <a:rPr lang="es-ES" sz="1800" dirty="0" smtClean="0"/>
              <a:t> </a:t>
            </a:r>
            <a:r>
              <a:rPr lang="es-ES" sz="1800" dirty="0" err="1" smtClean="0"/>
              <a:t>area</a:t>
            </a:r>
            <a:endParaRPr lang="es-ES" sz="1800" dirty="0" smtClean="0"/>
          </a:p>
          <a:p>
            <a:pPr marL="285750" indent="-285750">
              <a:buFont typeface="Arial"/>
              <a:buChar char="•"/>
            </a:pPr>
            <a:r>
              <a:rPr lang="es-ES" sz="1800" dirty="0" err="1" smtClean="0"/>
              <a:t>Surprisingly</a:t>
            </a:r>
            <a:r>
              <a:rPr lang="es-ES" sz="1800" dirty="0" smtClean="0"/>
              <a:t>, Ls90 (</a:t>
            </a:r>
            <a:r>
              <a:rPr lang="es-ES" sz="1800" dirty="0" err="1" smtClean="0"/>
              <a:t>SAM’s</a:t>
            </a:r>
            <a:r>
              <a:rPr lang="es-ES" sz="1800" dirty="0" smtClean="0"/>
              <a:t> </a:t>
            </a:r>
            <a:r>
              <a:rPr lang="es-ES" sz="1800" dirty="0" err="1" smtClean="0"/>
              <a:t>high-methane</a:t>
            </a:r>
            <a:r>
              <a:rPr lang="es-ES" sz="1800" dirty="0" smtClean="0"/>
              <a:t> </a:t>
            </a:r>
            <a:r>
              <a:rPr lang="es-ES" sz="1800" dirty="0" err="1" smtClean="0"/>
              <a:t>abundance</a:t>
            </a:r>
            <a:r>
              <a:rPr lang="es-ES" sz="1800" dirty="0" smtClean="0"/>
              <a:t> </a:t>
            </a:r>
            <a:r>
              <a:rPr lang="es-ES" sz="1800" dirty="0" err="1" smtClean="0"/>
              <a:t>period</a:t>
            </a:r>
            <a:r>
              <a:rPr lang="es-ES" sz="1800" dirty="0" smtClean="0"/>
              <a:t>) </a:t>
            </a:r>
            <a:r>
              <a:rPr lang="es-ES" sz="1800" dirty="0" err="1" smtClean="0"/>
              <a:t>seems</a:t>
            </a:r>
            <a:r>
              <a:rPr lang="es-ES" sz="1800" dirty="0" smtClean="0"/>
              <a:t> </a:t>
            </a:r>
            <a:r>
              <a:rPr lang="es-ES" sz="1800" dirty="0" err="1" smtClean="0"/>
              <a:t>to</a:t>
            </a:r>
            <a:r>
              <a:rPr lang="es-ES" sz="1800" dirty="0" smtClean="0"/>
              <a:t> </a:t>
            </a:r>
            <a:r>
              <a:rPr lang="es-ES" sz="1800" dirty="0" err="1" smtClean="0"/>
              <a:t>have</a:t>
            </a:r>
            <a:r>
              <a:rPr lang="es-ES" sz="1800" dirty="0" smtClean="0"/>
              <a:t> in general </a:t>
            </a:r>
            <a:r>
              <a:rPr lang="es-ES" sz="1800" dirty="0" err="1" smtClean="0"/>
              <a:t>higher</a:t>
            </a:r>
            <a:r>
              <a:rPr lang="es-ES" sz="1800" dirty="0"/>
              <a:t> </a:t>
            </a:r>
            <a:r>
              <a:rPr lang="es-ES" sz="1800" dirty="0" smtClean="0"/>
              <a:t>CH</a:t>
            </a:r>
            <a:r>
              <a:rPr lang="es-ES" sz="1800" baseline="-25000" dirty="0" smtClean="0"/>
              <a:t>4</a:t>
            </a:r>
            <a:r>
              <a:rPr lang="es-ES" sz="1800" dirty="0" smtClean="0"/>
              <a:t> </a:t>
            </a:r>
            <a:r>
              <a:rPr lang="es-ES" sz="1800" dirty="0" err="1" smtClean="0"/>
              <a:t>values</a:t>
            </a:r>
            <a:r>
              <a:rPr lang="es-ES" sz="1800" dirty="0" smtClean="0"/>
              <a:t> </a:t>
            </a:r>
            <a:r>
              <a:rPr lang="es-ES" sz="1800" dirty="0" err="1" smtClean="0"/>
              <a:t>than</a:t>
            </a:r>
            <a:r>
              <a:rPr lang="es-ES" sz="1800" dirty="0" smtClean="0"/>
              <a:t> Ls270</a:t>
            </a:r>
            <a:endParaRPr lang="en-US" sz="1800" dirty="0">
              <a:sym typeface="Wingdings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-1905000" y="-25400"/>
            <a:ext cx="1280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Scenarios 3 and 4: </a:t>
            </a:r>
            <a:r>
              <a:rPr lang="en-US" sz="1600" b="1" u="sng" dirty="0">
                <a:solidFill>
                  <a:prstClr val="black"/>
                </a:solidFill>
              </a:rPr>
              <a:t>steady</a:t>
            </a:r>
            <a:r>
              <a:rPr lang="en-US" sz="1600" b="1" dirty="0">
                <a:solidFill>
                  <a:prstClr val="black"/>
                </a:solidFill>
              </a:rPr>
              <a:t> CH</a:t>
            </a:r>
            <a:r>
              <a:rPr lang="en-US" sz="1600" b="1" baseline="-25000" dirty="0">
                <a:solidFill>
                  <a:prstClr val="black"/>
                </a:solidFill>
              </a:rPr>
              <a:t>4</a:t>
            </a:r>
            <a:r>
              <a:rPr lang="en-US" sz="1600" b="1" dirty="0">
                <a:solidFill>
                  <a:prstClr val="black"/>
                </a:solidFill>
              </a:rPr>
              <a:t> release in a </a:t>
            </a:r>
            <a:r>
              <a:rPr lang="en-US" sz="1600" b="1" u="sng" dirty="0" smtClean="0">
                <a:solidFill>
                  <a:prstClr val="black"/>
                </a:solidFill>
              </a:rPr>
              <a:t>small and medium area</a:t>
            </a:r>
            <a:r>
              <a:rPr lang="en-US" sz="1600" b="1" dirty="0" smtClean="0">
                <a:solidFill>
                  <a:prstClr val="black"/>
                </a:solidFill>
              </a:rPr>
              <a:t> emission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="1" dirty="0" smtClean="0"/>
              <a:t>mimicking </a:t>
            </a:r>
            <a:r>
              <a:rPr lang="en-US" sz="1600" b="1" dirty="0" err="1" smtClean="0"/>
              <a:t>clathrates</a:t>
            </a:r>
            <a:r>
              <a:rPr lang="en-US" sz="1600" b="1" dirty="0" smtClean="0"/>
              <a:t> fluxes </a:t>
            </a:r>
            <a:endParaRPr lang="en-US" sz="1600" dirty="0"/>
          </a:p>
        </p:txBody>
      </p:sp>
      <p:cxnSp>
        <p:nvCxnSpPr>
          <p:cNvPr id="38" name="Conector recto 37"/>
          <p:cNvCxnSpPr/>
          <p:nvPr/>
        </p:nvCxnSpPr>
        <p:spPr>
          <a:xfrm>
            <a:off x="0" y="381000"/>
            <a:ext cx="91440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le 1"/>
          <p:cNvSpPr txBox="1">
            <a:spLocks/>
          </p:cNvSpPr>
          <p:nvPr/>
        </p:nvSpPr>
        <p:spPr bwMode="auto">
          <a:xfrm>
            <a:off x="1066800" y="12192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.035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2590800" y="12192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.012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2" name="Title 1"/>
          <p:cNvSpPr txBox="1">
            <a:spLocks/>
          </p:cNvSpPr>
          <p:nvPr/>
        </p:nvSpPr>
        <p:spPr bwMode="auto">
          <a:xfrm>
            <a:off x="4343400" y="12192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.03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7924800" y="12192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.035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6172200" y="12192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b="1" dirty="0" smtClean="0">
                <a:solidFill>
                  <a:srgbClr val="FF0000"/>
                </a:solidFill>
              </a:rPr>
              <a:t>.06 </a:t>
            </a:r>
            <a:r>
              <a:rPr lang="en-US" sz="1500" b="1" dirty="0" err="1" smtClean="0">
                <a:solidFill>
                  <a:srgbClr val="FF0000"/>
                </a:solidFill>
              </a:rPr>
              <a:t>ppbv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 bwMode="auto">
          <a:xfrm>
            <a:off x="2667000" y="30480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b="1" dirty="0" smtClean="0">
                <a:solidFill>
                  <a:srgbClr val="FF0000"/>
                </a:solidFill>
              </a:rPr>
              <a:t>.045 </a:t>
            </a:r>
            <a:r>
              <a:rPr lang="en-US" sz="1500" b="1" dirty="0" err="1" smtClean="0">
                <a:solidFill>
                  <a:srgbClr val="FF0000"/>
                </a:solidFill>
              </a:rPr>
              <a:t>ppbv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914400" y="30480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.033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8" name="Title 1"/>
          <p:cNvSpPr txBox="1">
            <a:spLocks/>
          </p:cNvSpPr>
          <p:nvPr/>
        </p:nvSpPr>
        <p:spPr bwMode="auto">
          <a:xfrm>
            <a:off x="6096000" y="30480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.027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69" name="Title 1"/>
          <p:cNvSpPr txBox="1">
            <a:spLocks/>
          </p:cNvSpPr>
          <p:nvPr/>
        </p:nvSpPr>
        <p:spPr bwMode="auto">
          <a:xfrm>
            <a:off x="4419600" y="30480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.011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sp>
        <p:nvSpPr>
          <p:cNvPr id="70" name="Title 1"/>
          <p:cNvSpPr txBox="1">
            <a:spLocks/>
          </p:cNvSpPr>
          <p:nvPr/>
        </p:nvSpPr>
        <p:spPr bwMode="auto">
          <a:xfrm>
            <a:off x="7848600" y="30480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 smtClean="0"/>
              <a:t>.00018 </a:t>
            </a:r>
            <a:r>
              <a:rPr lang="en-US" sz="1500" dirty="0" err="1" smtClean="0"/>
              <a:t>ppbv</a:t>
            </a:r>
            <a:endParaRPr lang="en-US" sz="1500" dirty="0"/>
          </a:p>
        </p:txBody>
      </p:sp>
      <p:pic>
        <p:nvPicPr>
          <p:cNvPr id="3" name="Imagen 2" descr="SAM_Ls80_NW (1)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163" y="1161437"/>
            <a:ext cx="1947273" cy="2520000"/>
          </a:xfrm>
          <a:prstGeom prst="rect">
            <a:avLst/>
          </a:prstGeom>
        </p:spPr>
      </p:pic>
      <p:pic>
        <p:nvPicPr>
          <p:cNvPr id="24" name="Imagen 23" descr="SAM_Ls270_inside (1)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563" y="3066437"/>
            <a:ext cx="1947273" cy="2520000"/>
          </a:xfrm>
          <a:prstGeom prst="rect">
            <a:avLst/>
          </a:prstGeom>
        </p:spPr>
      </p:pic>
      <p:pic>
        <p:nvPicPr>
          <p:cNvPr id="25" name="Imagen 24" descr="SAM_Ls270_NW (1)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163" y="3066437"/>
            <a:ext cx="1947273" cy="2520000"/>
          </a:xfrm>
          <a:prstGeom prst="rect">
            <a:avLst/>
          </a:prstGeom>
        </p:spPr>
      </p:pic>
      <p:pic>
        <p:nvPicPr>
          <p:cNvPr id="26" name="Imagen 25" descr="SAM_Ls270_NE (1)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1563" y="3066437"/>
            <a:ext cx="1947273" cy="2520000"/>
          </a:xfrm>
          <a:prstGeom prst="rect">
            <a:avLst/>
          </a:prstGeom>
        </p:spPr>
      </p:pic>
      <p:pic>
        <p:nvPicPr>
          <p:cNvPr id="27" name="Imagen 26" descr="SAM_Ls270_SW (1)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4163" y="3066437"/>
            <a:ext cx="1947273" cy="2520000"/>
          </a:xfrm>
          <a:prstGeom prst="rect">
            <a:avLst/>
          </a:prstGeom>
        </p:spPr>
      </p:pic>
      <p:pic>
        <p:nvPicPr>
          <p:cNvPr id="30" name="Imagen 29" descr="SAM_Ls270_SE (1)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964" y="3066437"/>
            <a:ext cx="194727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n-metha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9220" r="17919" b="9751"/>
          <a:stretch/>
        </p:blipFill>
        <p:spPr>
          <a:xfrm>
            <a:off x="609600" y="1219200"/>
            <a:ext cx="7565532" cy="5270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5715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 smtClean="0"/>
              <a:t>Mumma</a:t>
            </a:r>
            <a:r>
              <a:rPr lang="en-US" b="1" dirty="0" smtClean="0"/>
              <a:t> et al. 2009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4572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Scenarios 3# and 4# (steady emission)</a:t>
            </a:r>
            <a:r>
              <a:rPr lang="en-US" sz="220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show very localized CH</a:t>
            </a:r>
            <a:r>
              <a:rPr lang="en-US" sz="2200" baseline="-25000" dirty="0">
                <a:solidFill>
                  <a:srgbClr val="FFFFFF"/>
                </a:solidFill>
                <a:sym typeface="Wingdings" charset="0"/>
              </a:rPr>
              <a:t>4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 in contrast with </a:t>
            </a:r>
            <a:r>
              <a:rPr lang="en-US" sz="2200" dirty="0" err="1">
                <a:solidFill>
                  <a:srgbClr val="FFFFFF"/>
                </a:solidFill>
                <a:sym typeface="Wingdings" charset="0"/>
              </a:rPr>
              <a:t>Mumma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 et al. </a:t>
            </a:r>
            <a:r>
              <a:rPr lang="en-US" sz="2200" dirty="0" smtClean="0">
                <a:solidFill>
                  <a:srgbClr val="FFFFFF"/>
                </a:solidFill>
                <a:sym typeface="Wingdings" charset="0"/>
              </a:rPr>
              <a:t>2009. 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Scenario </a:t>
            </a:r>
            <a:r>
              <a:rPr lang="en-US" sz="2200" dirty="0" smtClean="0">
                <a:solidFill>
                  <a:srgbClr val="FFFFFF"/>
                </a:solidFill>
                <a:sym typeface="Wingdings" charset="0"/>
              </a:rPr>
              <a:t>5#: </a:t>
            </a:r>
            <a:r>
              <a:rPr lang="en-US" sz="2200" u="sng" dirty="0">
                <a:solidFill>
                  <a:srgbClr val="FFFFFF"/>
                </a:solidFill>
                <a:sym typeface="Wingdings" charset="0"/>
              </a:rPr>
              <a:t>steady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 CH</a:t>
            </a:r>
            <a:r>
              <a:rPr lang="en-US" sz="2200" baseline="-25000" dirty="0">
                <a:solidFill>
                  <a:srgbClr val="FFFFFF"/>
                </a:solidFill>
                <a:sym typeface="Wingdings" charset="0"/>
              </a:rPr>
              <a:t>4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2200" dirty="0" smtClean="0">
                <a:solidFill>
                  <a:srgbClr val="FFFFFF"/>
                </a:solidFill>
                <a:sym typeface="Wingdings" charset="0"/>
              </a:rPr>
              <a:t>emission in 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a </a:t>
            </a:r>
            <a:r>
              <a:rPr lang="en-US" sz="2200" u="sng" dirty="0">
                <a:solidFill>
                  <a:srgbClr val="FFFFFF"/>
                </a:solidFill>
                <a:sym typeface="Wingdings" charset="0"/>
              </a:rPr>
              <a:t>larger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 release </a:t>
            </a:r>
            <a:r>
              <a:rPr lang="en-US" sz="2200" dirty="0" smtClean="0">
                <a:solidFill>
                  <a:srgbClr val="FFFFFF"/>
                </a:solidFill>
                <a:sym typeface="Wingdings" charset="0"/>
              </a:rPr>
              <a:t>area (</a:t>
            </a:r>
            <a:r>
              <a:rPr lang="en-US" sz="2200" dirty="0" err="1" smtClean="0">
                <a:solidFill>
                  <a:srgbClr val="FFFFFF"/>
                </a:solidFill>
                <a:sym typeface="Wingdings" charset="0"/>
              </a:rPr>
              <a:t>Mumma’s</a:t>
            </a:r>
            <a:r>
              <a:rPr lang="en-US" sz="2200" dirty="0" smtClean="0">
                <a:solidFill>
                  <a:srgbClr val="FFFFFF"/>
                </a:solidFill>
                <a:sym typeface="Wingdings" charset="0"/>
              </a:rPr>
              <a:t> detection area)</a:t>
            </a:r>
            <a:r>
              <a:rPr lang="en-US" sz="2200" dirty="0">
                <a:solidFill>
                  <a:srgbClr val="FFFFFF"/>
                </a:solidFill>
                <a:sym typeface="Wingdings" charset="0"/>
              </a:rPr>
              <a:t>. </a:t>
            </a:r>
            <a:endParaRPr lang="en-US" dirty="0">
              <a:solidFill>
                <a:srgbClr val="FFFFFF"/>
              </a:solidFill>
              <a:sym typeface="Wingdings" charset="0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umma_Ls27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1" r="25546" b="8301"/>
          <a:stretch/>
        </p:blipFill>
        <p:spPr>
          <a:xfrm rot="5400000">
            <a:off x="4857772" y="285773"/>
            <a:ext cx="3746500" cy="4851355"/>
          </a:xfrm>
          <a:prstGeom prst="rect">
            <a:avLst/>
          </a:prstGeom>
        </p:spPr>
      </p:pic>
      <p:pic>
        <p:nvPicPr>
          <p:cNvPr id="2" name="Imagen 1" descr="Mumm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r="24945"/>
          <a:stretch/>
        </p:blipFill>
        <p:spPr>
          <a:xfrm rot="5400000">
            <a:off x="806280" y="-425280"/>
            <a:ext cx="3556770" cy="654093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57200" y="762000"/>
            <a:ext cx="441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solidFill>
                  <a:prstClr val="black"/>
                </a:solidFill>
              </a:rPr>
              <a:t>Mumma’s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B2 </a:t>
            </a:r>
            <a:r>
              <a:rPr lang="en-US" sz="2000" b="1" dirty="0" smtClean="0">
                <a:solidFill>
                  <a:prstClr val="black"/>
                </a:solidFill>
              </a:rPr>
              <a:t>area (just </a:t>
            </a:r>
            <a:r>
              <a:rPr lang="en-US" sz="2000" b="1" dirty="0" err="1" smtClean="0">
                <a:solidFill>
                  <a:prstClr val="black"/>
                </a:solidFill>
              </a:rPr>
              <a:t>Syrtis</a:t>
            </a:r>
            <a:r>
              <a:rPr lang="en-US" sz="2000" b="1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228600" y="1524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prstClr val="black"/>
                </a:solidFill>
              </a:rPr>
              <a:t>Scenario 5: </a:t>
            </a:r>
            <a:r>
              <a:rPr lang="en-US" sz="2000" b="1" u="sng" dirty="0">
                <a:solidFill>
                  <a:prstClr val="black"/>
                </a:solidFill>
              </a:rPr>
              <a:t>steady</a:t>
            </a:r>
            <a:r>
              <a:rPr lang="en-US" sz="2000" b="1" dirty="0">
                <a:solidFill>
                  <a:prstClr val="black"/>
                </a:solidFill>
              </a:rPr>
              <a:t> CH</a:t>
            </a:r>
            <a:r>
              <a:rPr lang="en-US" sz="2000" b="1" baseline="-25000" dirty="0">
                <a:solidFill>
                  <a:prstClr val="black"/>
                </a:solidFill>
              </a:rPr>
              <a:t>4</a:t>
            </a:r>
            <a:r>
              <a:rPr lang="en-US" sz="2000" b="1" dirty="0">
                <a:solidFill>
                  <a:prstClr val="black"/>
                </a:solidFill>
              </a:rPr>
              <a:t> release in a </a:t>
            </a:r>
            <a:r>
              <a:rPr lang="en-US" sz="2000" b="1" u="sng" dirty="0">
                <a:solidFill>
                  <a:prstClr val="black"/>
                </a:solidFill>
              </a:rPr>
              <a:t>large area</a:t>
            </a:r>
            <a:r>
              <a:rPr lang="en-US" sz="2000" b="1" dirty="0">
                <a:solidFill>
                  <a:prstClr val="black"/>
                </a:solidFill>
              </a:rPr>
              <a:t> emission at </a:t>
            </a:r>
            <a:r>
              <a:rPr lang="en-US" sz="2000" b="1" dirty="0" err="1">
                <a:solidFill>
                  <a:prstClr val="black"/>
                </a:solidFill>
              </a:rPr>
              <a:t>Mumma’s</a:t>
            </a:r>
            <a:r>
              <a:rPr lang="en-US" sz="2000" b="1" dirty="0">
                <a:solidFill>
                  <a:prstClr val="black"/>
                </a:solidFill>
              </a:rPr>
              <a:t> detection area in </a:t>
            </a:r>
            <a:r>
              <a:rPr lang="en-US" sz="2000" b="1" dirty="0" smtClean="0">
                <a:solidFill>
                  <a:prstClr val="black"/>
                </a:solidFill>
              </a:rPr>
              <a:t>Ls270. </a:t>
            </a:r>
            <a:r>
              <a:rPr lang="en-US" sz="2000" b="1" dirty="0">
                <a:solidFill>
                  <a:prstClr val="black"/>
                </a:solidFill>
              </a:rPr>
              <a:t>CH</a:t>
            </a:r>
            <a:r>
              <a:rPr lang="en-US" sz="2000" b="1" baseline="-25000" dirty="0">
                <a:solidFill>
                  <a:prstClr val="black"/>
                </a:solidFill>
              </a:rPr>
              <a:t>4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ppbv</a:t>
            </a:r>
            <a:r>
              <a:rPr lang="en-US" sz="2000" b="1" dirty="0">
                <a:solidFill>
                  <a:prstClr val="black"/>
                </a:solidFill>
              </a:rPr>
              <a:t> values at </a:t>
            </a:r>
            <a:r>
              <a:rPr lang="en-US" sz="2000" b="1" dirty="0" smtClean="0">
                <a:solidFill>
                  <a:prstClr val="black"/>
                </a:solidFill>
              </a:rPr>
              <a:t>rover </a:t>
            </a:r>
            <a:r>
              <a:rPr lang="en-US" sz="2000" b="1" dirty="0">
                <a:solidFill>
                  <a:prstClr val="black"/>
                </a:solidFill>
              </a:rPr>
              <a:t>location  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28600" y="5943600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914400" y="44958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000" dirty="0" smtClean="0">
                <a:solidFill>
                  <a:prstClr val="black"/>
                </a:solidFill>
              </a:rPr>
              <a:t>    Sol 1       Sol 2       Sol 3       Sol 4     Sol 5      Sol 6       Sol 7      Sol 8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12" name="Imagen 11" descr="sn-methan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33430" r="52702" b="22639"/>
          <a:stretch/>
        </p:blipFill>
        <p:spPr>
          <a:xfrm>
            <a:off x="5257800" y="1676400"/>
            <a:ext cx="1447800" cy="1487466"/>
          </a:xfrm>
          <a:prstGeom prst="rect">
            <a:avLst/>
          </a:prstGeom>
        </p:spPr>
      </p:pic>
      <p:pic>
        <p:nvPicPr>
          <p:cNvPr id="13" name="Imagen 12" descr="sn-methan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1" t="52338" r="54105" b="28421"/>
          <a:stretch/>
        </p:blipFill>
        <p:spPr>
          <a:xfrm>
            <a:off x="914400" y="1676400"/>
            <a:ext cx="1219201" cy="120801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52400" y="5334000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700" dirty="0" smtClean="0">
                <a:solidFill>
                  <a:prstClr val="black"/>
                </a:solidFill>
              </a:rPr>
              <a:t>* CH</a:t>
            </a:r>
            <a:r>
              <a:rPr lang="en-US" sz="1700" baseline="-25000" dirty="0" smtClean="0">
                <a:solidFill>
                  <a:prstClr val="black"/>
                </a:solidFill>
              </a:rPr>
              <a:t>4</a:t>
            </a:r>
            <a:r>
              <a:rPr lang="en-US" sz="1700" dirty="0" smtClean="0">
                <a:solidFill>
                  <a:prstClr val="black"/>
                </a:solidFill>
              </a:rPr>
              <a:t> is building up around MSL location just 2-3 sols after being released &gt;3,000 km away!</a:t>
            </a:r>
          </a:p>
          <a:p>
            <a:pPr algn="just" eaLnBrk="1" hangingPunct="1"/>
            <a:r>
              <a:rPr lang="en-US" sz="1700" dirty="0" smtClean="0">
                <a:solidFill>
                  <a:prstClr val="black"/>
                </a:solidFill>
              </a:rPr>
              <a:t>* 4 sols after being released CH</a:t>
            </a:r>
            <a:r>
              <a:rPr lang="en-US" sz="1700" baseline="-25000" dirty="0" smtClean="0">
                <a:solidFill>
                  <a:prstClr val="black"/>
                </a:solidFill>
              </a:rPr>
              <a:t>4</a:t>
            </a:r>
            <a:r>
              <a:rPr lang="en-US" sz="1700" dirty="0" smtClean="0">
                <a:solidFill>
                  <a:prstClr val="black"/>
                </a:solidFill>
              </a:rPr>
              <a:t> reach higher values than scenario 3</a:t>
            </a:r>
            <a:r>
              <a:rPr lang="en-US" sz="1700" dirty="0">
                <a:solidFill>
                  <a:prstClr val="black"/>
                </a:solidFill>
              </a:rPr>
              <a:t># </a:t>
            </a:r>
            <a:r>
              <a:rPr lang="en-US" sz="1700" dirty="0" smtClean="0">
                <a:solidFill>
                  <a:prstClr val="black"/>
                </a:solidFill>
              </a:rPr>
              <a:t>(small </a:t>
            </a:r>
            <a:r>
              <a:rPr lang="en-US" sz="1700" dirty="0">
                <a:solidFill>
                  <a:prstClr val="black"/>
                </a:solidFill>
              </a:rPr>
              <a:t>emission </a:t>
            </a:r>
            <a:r>
              <a:rPr lang="en-US" sz="1700" dirty="0" smtClean="0">
                <a:solidFill>
                  <a:prstClr val="black"/>
                </a:solidFill>
              </a:rPr>
              <a:t>inside Gale) </a:t>
            </a:r>
            <a:endParaRPr lang="en-US" sz="1700" dirty="0">
              <a:solidFill>
                <a:prstClr val="black"/>
              </a:solidFill>
            </a:endParaRPr>
          </a:p>
          <a:p>
            <a:pPr algn="just" eaLnBrk="1" hangingPunct="1"/>
            <a:r>
              <a:rPr lang="en-US" sz="1700" dirty="0" smtClean="0">
                <a:solidFill>
                  <a:prstClr val="black"/>
                </a:solidFill>
              </a:rPr>
              <a:t>* With </a:t>
            </a:r>
            <a:r>
              <a:rPr lang="en-US" sz="1700" dirty="0">
                <a:solidFill>
                  <a:prstClr val="black"/>
                </a:solidFill>
              </a:rPr>
              <a:t>a bigger release area (full </a:t>
            </a:r>
            <a:r>
              <a:rPr lang="en-US" sz="1700" dirty="0" err="1">
                <a:solidFill>
                  <a:prstClr val="black"/>
                </a:solidFill>
              </a:rPr>
              <a:t>Mumma</a:t>
            </a:r>
            <a:r>
              <a:rPr lang="en-US" sz="1700" dirty="0">
                <a:solidFill>
                  <a:prstClr val="black"/>
                </a:solidFill>
              </a:rPr>
              <a:t>) we get </a:t>
            </a:r>
            <a:r>
              <a:rPr lang="en-US" sz="1700" b="1" u="sng" dirty="0">
                <a:solidFill>
                  <a:prstClr val="black"/>
                </a:solidFill>
              </a:rPr>
              <a:t>3</a:t>
            </a:r>
            <a:r>
              <a:rPr lang="en-US" sz="1700" b="1" u="sng" dirty="0" smtClean="0">
                <a:solidFill>
                  <a:prstClr val="black"/>
                </a:solidFill>
              </a:rPr>
              <a:t>0 </a:t>
            </a:r>
            <a:r>
              <a:rPr lang="en-US" sz="1700" b="1" u="sng" dirty="0">
                <a:solidFill>
                  <a:prstClr val="black"/>
                </a:solidFill>
              </a:rPr>
              <a:t>times more </a:t>
            </a:r>
            <a:r>
              <a:rPr lang="en-US" sz="1700" dirty="0">
                <a:solidFill>
                  <a:prstClr val="black"/>
                </a:solidFill>
              </a:rPr>
              <a:t>CH</a:t>
            </a:r>
            <a:r>
              <a:rPr lang="en-US" sz="1700" baseline="-25000" dirty="0">
                <a:solidFill>
                  <a:prstClr val="black"/>
                </a:solidFill>
              </a:rPr>
              <a:t>4</a:t>
            </a:r>
            <a:r>
              <a:rPr lang="en-US" sz="1700" dirty="0">
                <a:solidFill>
                  <a:prstClr val="black"/>
                </a:solidFill>
              </a:rPr>
              <a:t> around MSL location after </a:t>
            </a:r>
            <a:r>
              <a:rPr lang="en-US" sz="1700" dirty="0" smtClean="0">
                <a:solidFill>
                  <a:prstClr val="black"/>
                </a:solidFill>
              </a:rPr>
              <a:t>8 </a:t>
            </a:r>
            <a:r>
              <a:rPr lang="en-US" sz="1700" dirty="0">
                <a:solidFill>
                  <a:prstClr val="black"/>
                </a:solidFill>
              </a:rPr>
              <a:t>sols </a:t>
            </a:r>
            <a:r>
              <a:rPr lang="en-US" sz="1700" dirty="0"/>
              <a:t>compared to limited </a:t>
            </a:r>
            <a:r>
              <a:rPr lang="en-US" sz="1700" dirty="0" err="1"/>
              <a:t>Mumma</a:t>
            </a:r>
            <a:r>
              <a:rPr lang="en-US" sz="1700" dirty="0"/>
              <a:t> B2 release area and </a:t>
            </a:r>
            <a:r>
              <a:rPr lang="en-US" sz="1700" b="1" dirty="0"/>
              <a:t>only 12 times lower than SAM values</a:t>
            </a:r>
            <a:r>
              <a:rPr lang="en-US" sz="1700" dirty="0"/>
              <a:t>. Should we multiply fluxes by 12? Or enlarge the releasing area? Or move release area closer to </a:t>
            </a:r>
            <a:r>
              <a:rPr lang="en-US" sz="1700" dirty="0" smtClean="0"/>
              <a:t>rover </a:t>
            </a:r>
            <a:r>
              <a:rPr lang="en-US" sz="1700" dirty="0"/>
              <a:t>location? Or all of them? 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239000" y="39624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 dirty="0" smtClean="0">
                <a:solidFill>
                  <a:prstClr val="black"/>
                </a:solidFill>
              </a:rPr>
              <a:t>Still </a:t>
            </a:r>
          </a:p>
          <a:p>
            <a:pPr algn="ctr" eaLnBrk="1" hangingPunct="1"/>
            <a:r>
              <a:rPr lang="en-US" sz="1900" b="1" dirty="0" smtClean="0">
                <a:solidFill>
                  <a:prstClr val="black"/>
                </a:solidFill>
              </a:rPr>
              <a:t>increasing!!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7" name="Flecha izquierda 16"/>
          <p:cNvSpPr/>
          <p:nvPr/>
        </p:nvSpPr>
        <p:spPr>
          <a:xfrm rot="6300253">
            <a:off x="8143326" y="3314541"/>
            <a:ext cx="1035048" cy="24964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029200" y="44958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000" dirty="0" smtClean="0">
                <a:solidFill>
                  <a:prstClr val="black"/>
                </a:solidFill>
              </a:rPr>
              <a:t>    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                   Sol 2                Sol 4                Sol </a:t>
            </a:r>
            <a:r>
              <a:rPr lang="en-US" sz="1000" dirty="0">
                <a:solidFill>
                  <a:prstClr val="black"/>
                </a:solidFill>
              </a:rPr>
              <a:t>6</a:t>
            </a:r>
            <a:r>
              <a:rPr lang="en-US" sz="1000" dirty="0" smtClean="0">
                <a:solidFill>
                  <a:prstClr val="black"/>
                </a:solidFill>
              </a:rPr>
              <a:t>               Sol 8                Sol 10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81400" y="762000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err="1">
                <a:solidFill>
                  <a:srgbClr val="FF0000"/>
                </a:solidFill>
              </a:rPr>
              <a:t>vs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   </a:t>
            </a:r>
            <a:r>
              <a:rPr lang="en-US" sz="2000" b="1" dirty="0" smtClean="0">
                <a:solidFill>
                  <a:prstClr val="black"/>
                </a:solidFill>
              </a:rPr>
              <a:t>full </a:t>
            </a:r>
            <a:r>
              <a:rPr lang="en-US" sz="2000" b="1" dirty="0" err="1">
                <a:solidFill>
                  <a:prstClr val="black"/>
                </a:solidFill>
              </a:rPr>
              <a:t>Mumma’s</a:t>
            </a:r>
            <a:r>
              <a:rPr lang="en-US" sz="2000" b="1" dirty="0">
                <a:solidFill>
                  <a:prstClr val="black"/>
                </a:solidFill>
              </a:rPr>
              <a:t> A+B1+B2 area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0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 animBg="1"/>
      <p:bldP spid="1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n 5" descr="Mumma_Ls80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6"/>
          <a:stretch/>
        </p:blipFill>
        <p:spPr>
          <a:xfrm rot="5400000">
            <a:off x="500575" y="490025"/>
            <a:ext cx="2584450" cy="4500000"/>
          </a:xfrm>
          <a:prstGeom prst="rect">
            <a:avLst/>
          </a:prstGeom>
        </p:spPr>
      </p:pic>
      <p:pic>
        <p:nvPicPr>
          <p:cNvPr id="7" name="Imagen 6" descr="Mumma_Ls15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93" b="14062"/>
          <a:stretch/>
        </p:blipFill>
        <p:spPr>
          <a:xfrm rot="5400000">
            <a:off x="3813198" y="809602"/>
            <a:ext cx="2590802" cy="38671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39624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800" dirty="0" smtClean="0">
                <a:solidFill>
                  <a:prstClr val="black"/>
                </a:solidFill>
              </a:rPr>
              <a:t>                       Sol 1       Sol 2       Sol 3       Sol 4       Sol 5       Sol 6       Sol 7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3200400" y="39624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800" dirty="0" smtClean="0">
                <a:solidFill>
                  <a:prstClr val="black"/>
                </a:solidFill>
              </a:rPr>
              <a:t>                       Sol 1       Sol 2       Sol 3         Sol 4         Sol 5         Sol 6     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28600" y="6096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prstClr val="black"/>
                </a:solidFill>
              </a:rPr>
              <a:t>Scenario 5: </a:t>
            </a:r>
            <a:r>
              <a:rPr lang="en-US" sz="2200" b="1" u="sng" dirty="0">
                <a:solidFill>
                  <a:prstClr val="black"/>
                </a:solidFill>
              </a:rPr>
              <a:t>steady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</a:rPr>
              <a:t>CH</a:t>
            </a:r>
            <a:r>
              <a:rPr lang="en-US" sz="2200" b="1" baseline="-25000" dirty="0" smtClean="0">
                <a:solidFill>
                  <a:prstClr val="black"/>
                </a:solidFill>
              </a:rPr>
              <a:t>4</a:t>
            </a:r>
            <a:r>
              <a:rPr lang="en-US" sz="2200" b="1" dirty="0" smtClean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prstClr val="black"/>
                </a:solidFill>
              </a:rPr>
              <a:t>release in a </a:t>
            </a:r>
            <a:r>
              <a:rPr lang="en-US" sz="2200" b="1" u="sng" dirty="0" smtClean="0">
                <a:solidFill>
                  <a:prstClr val="black"/>
                </a:solidFill>
              </a:rPr>
              <a:t>large area</a:t>
            </a:r>
            <a:r>
              <a:rPr lang="en-US" sz="2200" b="1" dirty="0" smtClean="0">
                <a:solidFill>
                  <a:prstClr val="black"/>
                </a:solidFill>
              </a:rPr>
              <a:t> emission at full </a:t>
            </a:r>
            <a:r>
              <a:rPr lang="en-US" sz="2200" b="1" dirty="0" err="1" smtClean="0">
                <a:solidFill>
                  <a:prstClr val="black"/>
                </a:solidFill>
              </a:rPr>
              <a:t>Mumma’s</a:t>
            </a:r>
            <a:r>
              <a:rPr lang="en-US" sz="2200" b="1" dirty="0" smtClean="0">
                <a:solidFill>
                  <a:prstClr val="black"/>
                </a:solidFill>
              </a:rPr>
              <a:t> A+B1+B2 area in Ls90, Ls155 and Ls270. CH</a:t>
            </a:r>
            <a:r>
              <a:rPr lang="en-US" sz="2200" b="1" baseline="-25000" dirty="0" smtClean="0">
                <a:solidFill>
                  <a:prstClr val="black"/>
                </a:solidFill>
              </a:rPr>
              <a:t>4</a:t>
            </a:r>
            <a:r>
              <a:rPr lang="en-US" sz="2200" b="1" dirty="0" smtClean="0">
                <a:solidFill>
                  <a:prstClr val="black"/>
                </a:solidFill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</a:rPr>
              <a:t>ppbv</a:t>
            </a:r>
            <a:r>
              <a:rPr lang="en-US" sz="2200" b="1" dirty="0" smtClean="0">
                <a:solidFill>
                  <a:prstClr val="black"/>
                </a:solidFill>
              </a:rPr>
              <a:t> at rover location   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04800" y="44196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/>
              <a:t>Although Ls155 </a:t>
            </a:r>
            <a:r>
              <a:rPr lang="en-US" dirty="0"/>
              <a:t>is the season of the peak methane observation by </a:t>
            </a:r>
            <a:r>
              <a:rPr lang="en-US" dirty="0" err="1" smtClean="0"/>
              <a:t>Mumma</a:t>
            </a:r>
            <a:r>
              <a:rPr lang="en-US" dirty="0" smtClean="0"/>
              <a:t>, the highest CH</a:t>
            </a:r>
            <a:r>
              <a:rPr lang="en-US" baseline="-25000" dirty="0" smtClean="0"/>
              <a:t>4</a:t>
            </a:r>
            <a:r>
              <a:rPr lang="en-US" dirty="0" smtClean="0"/>
              <a:t> value in the </a:t>
            </a:r>
            <a:r>
              <a:rPr lang="en-US" dirty="0" err="1" smtClean="0"/>
              <a:t>Mumma’s</a:t>
            </a:r>
            <a:r>
              <a:rPr lang="en-US" dirty="0" smtClean="0"/>
              <a:t> experiment is reached </a:t>
            </a:r>
            <a:r>
              <a:rPr lang="en-US" dirty="0"/>
              <a:t>in </a:t>
            </a:r>
            <a:r>
              <a:rPr lang="en-US" dirty="0" smtClean="0"/>
              <a:t>Ls270 (</a:t>
            </a:r>
            <a:r>
              <a:rPr lang="en-US" b="1" u="sng" dirty="0" smtClean="0"/>
              <a:t>one order of magnitude higher</a:t>
            </a:r>
            <a:r>
              <a:rPr lang="en-US" dirty="0" smtClean="0"/>
              <a:t>), that is, in the high </a:t>
            </a:r>
            <a:r>
              <a:rPr lang="en-US" dirty="0"/>
              <a:t>mixing </a:t>
            </a:r>
            <a:r>
              <a:rPr lang="en-US" dirty="0" smtClean="0"/>
              <a:t>epoch.</a:t>
            </a:r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2" name="Imagen 11" descr="Mumma_Ls27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1" r="25546" b="15048"/>
          <a:stretch/>
        </p:blipFill>
        <p:spPr>
          <a:xfrm rot="5400000">
            <a:off x="6403032" y="1216968"/>
            <a:ext cx="2599036" cy="30607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172200" y="3962400"/>
            <a:ext cx="3810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000" dirty="0" smtClean="0">
                <a:solidFill>
                  <a:prstClr val="black"/>
                </a:solidFill>
              </a:rPr>
              <a:t>    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                   Sol 2      Sol 4        Sol </a:t>
            </a:r>
            <a:r>
              <a:rPr lang="en-US" sz="1000" dirty="0">
                <a:solidFill>
                  <a:prstClr val="black"/>
                </a:solidFill>
              </a:rPr>
              <a:t>6</a:t>
            </a:r>
            <a:r>
              <a:rPr lang="en-US" sz="1000" dirty="0" smtClean="0">
                <a:solidFill>
                  <a:prstClr val="black"/>
                </a:solidFill>
              </a:rPr>
              <a:t>        Sol 8       Sol 10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24200" y="1600200"/>
            <a:ext cx="3124200" cy="2743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248400" y="1600200"/>
            <a:ext cx="2895600" cy="2743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78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2017-07-18 a las 2.17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15875" r="11806" b="16509"/>
          <a:stretch/>
        </p:blipFill>
        <p:spPr>
          <a:xfrm>
            <a:off x="685800" y="3733800"/>
            <a:ext cx="4191000" cy="2921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762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white"/>
                </a:solidFill>
              </a:rPr>
              <a:t>Scenario 5: </a:t>
            </a:r>
            <a:r>
              <a:rPr lang="en-US" sz="2000" b="1" u="sng" dirty="0">
                <a:solidFill>
                  <a:prstClr val="white"/>
                </a:solidFill>
              </a:rPr>
              <a:t>steady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CH</a:t>
            </a:r>
            <a:r>
              <a:rPr lang="en-US" sz="2000" b="1" baseline="-25000" dirty="0" smtClean="0">
                <a:solidFill>
                  <a:prstClr val="white"/>
                </a:solidFill>
              </a:rPr>
              <a:t>4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>
                <a:solidFill>
                  <a:prstClr val="white"/>
                </a:solidFill>
              </a:rPr>
              <a:t>release in a </a:t>
            </a:r>
            <a:r>
              <a:rPr lang="en-US" sz="2000" b="1" u="sng" dirty="0" smtClean="0">
                <a:solidFill>
                  <a:prstClr val="white"/>
                </a:solidFill>
              </a:rPr>
              <a:t>large area</a:t>
            </a:r>
            <a:r>
              <a:rPr lang="en-US" sz="2000" b="1" dirty="0" smtClean="0">
                <a:solidFill>
                  <a:prstClr val="white"/>
                </a:solidFill>
              </a:rPr>
              <a:t> emission at </a:t>
            </a:r>
            <a:r>
              <a:rPr lang="en-US" sz="2000" b="1" dirty="0">
                <a:solidFill>
                  <a:prstClr val="white"/>
                </a:solidFill>
              </a:rPr>
              <a:t>full </a:t>
            </a:r>
            <a:r>
              <a:rPr lang="en-US" sz="2000" b="1" dirty="0" err="1">
                <a:solidFill>
                  <a:prstClr val="white"/>
                </a:solidFill>
              </a:rPr>
              <a:t>Mumma’s</a:t>
            </a:r>
            <a:r>
              <a:rPr lang="en-US" sz="2000" b="1" dirty="0">
                <a:solidFill>
                  <a:prstClr val="white"/>
                </a:solidFill>
              </a:rPr>
              <a:t> A+B1+B2 area </a:t>
            </a:r>
            <a:r>
              <a:rPr lang="en-US" sz="2000" b="1" dirty="0" smtClean="0">
                <a:solidFill>
                  <a:prstClr val="white"/>
                </a:solidFill>
              </a:rPr>
              <a:t>in Ls270. CH</a:t>
            </a:r>
            <a:r>
              <a:rPr lang="en-US" sz="2000" b="1" baseline="-25000" dirty="0" smtClean="0">
                <a:solidFill>
                  <a:prstClr val="white"/>
                </a:solidFill>
              </a:rPr>
              <a:t>4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ppbv</a:t>
            </a:r>
            <a:r>
              <a:rPr lang="en-US" sz="2000" b="1" dirty="0" smtClean="0">
                <a:solidFill>
                  <a:prstClr val="white"/>
                </a:solidFill>
              </a:rPr>
              <a:t> at MSL location  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24400" y="3886200"/>
            <a:ext cx="3962400" cy="25908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 algn="just" eaLnBrk="1" hangingPunct="1"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CH</a:t>
            </a:r>
            <a:r>
              <a:rPr lang="en-US" sz="1800" baseline="-25000" dirty="0" smtClean="0">
                <a:solidFill>
                  <a:schemeClr val="bg1"/>
                </a:solidFill>
              </a:rPr>
              <a:t>4</a:t>
            </a:r>
            <a:r>
              <a:rPr lang="en-US" sz="1800" dirty="0" smtClean="0">
                <a:solidFill>
                  <a:schemeClr val="bg1"/>
                </a:solidFill>
              </a:rPr>
              <a:t> is building up around MSL location in sol 4# after being released over full </a:t>
            </a:r>
            <a:r>
              <a:rPr lang="en-US" sz="1800" dirty="0" err="1" smtClean="0">
                <a:solidFill>
                  <a:schemeClr val="bg1"/>
                </a:solidFill>
              </a:rPr>
              <a:t>Mumma</a:t>
            </a:r>
            <a:r>
              <a:rPr lang="en-US" sz="1800" dirty="0" smtClean="0">
                <a:solidFill>
                  <a:schemeClr val="bg1"/>
                </a:solidFill>
              </a:rPr>
              <a:t> detection region (&gt;3,000 km away from Gale!!)</a:t>
            </a:r>
          </a:p>
          <a:p>
            <a:pPr algn="just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 algn="just" eaLnBrk="1" hangingPunct="1"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Only 4 sols after being released, CH</a:t>
            </a:r>
            <a:r>
              <a:rPr lang="en-US" sz="1800" baseline="-25000" dirty="0" smtClean="0">
                <a:solidFill>
                  <a:schemeClr val="bg1"/>
                </a:solidFill>
              </a:rPr>
              <a:t>4</a:t>
            </a:r>
            <a:r>
              <a:rPr lang="en-US" sz="1800" dirty="0" smtClean="0">
                <a:solidFill>
                  <a:schemeClr val="bg1"/>
                </a:solidFill>
              </a:rPr>
              <a:t> reach higher values than scenario 3#!! </a:t>
            </a:r>
            <a:r>
              <a:rPr lang="en-US" sz="1800" dirty="0">
                <a:solidFill>
                  <a:schemeClr val="bg1"/>
                </a:solidFill>
              </a:rPr>
              <a:t>(steady </a:t>
            </a:r>
            <a:r>
              <a:rPr lang="en-US" sz="1800" dirty="0" smtClean="0">
                <a:solidFill>
                  <a:schemeClr val="bg1"/>
                </a:solidFill>
              </a:rPr>
              <a:t>CH</a:t>
            </a:r>
            <a:r>
              <a:rPr lang="en-US" sz="1800" baseline="-25000" dirty="0" smtClean="0">
                <a:solidFill>
                  <a:schemeClr val="bg1"/>
                </a:solidFill>
              </a:rPr>
              <a:t>4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release in a </a:t>
            </a:r>
            <a:r>
              <a:rPr lang="en-US" sz="1800" dirty="0" smtClean="0">
                <a:solidFill>
                  <a:schemeClr val="bg1"/>
                </a:solidFill>
              </a:rPr>
              <a:t>small emission inside Gale)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1" name="Imagen 10" descr="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12641" r="11254" b="16509"/>
          <a:stretch/>
        </p:blipFill>
        <p:spPr>
          <a:xfrm>
            <a:off x="685800" y="685800"/>
            <a:ext cx="4229100" cy="3060700"/>
          </a:xfrm>
          <a:prstGeom prst="rect">
            <a:avLst/>
          </a:prstGeom>
        </p:spPr>
      </p:pic>
      <p:pic>
        <p:nvPicPr>
          <p:cNvPr id="4" name="Imagen 3" descr="Captura de pantalla 2017-07-18 a las 2.16.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1171" r="11988" b="16803"/>
          <a:stretch/>
        </p:blipFill>
        <p:spPr>
          <a:xfrm>
            <a:off x="4800600" y="609600"/>
            <a:ext cx="4178300" cy="3111500"/>
          </a:xfrm>
          <a:prstGeom prst="rect">
            <a:avLst/>
          </a:prstGeom>
        </p:spPr>
      </p:pic>
      <p:sp>
        <p:nvSpPr>
          <p:cNvPr id="10" name="Flecha izquierda 9"/>
          <p:cNvSpPr/>
          <p:nvPr/>
        </p:nvSpPr>
        <p:spPr>
          <a:xfrm rot="13564942">
            <a:off x="1720018" y="1564987"/>
            <a:ext cx="608544" cy="16836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izquierda 11"/>
          <p:cNvSpPr/>
          <p:nvPr/>
        </p:nvSpPr>
        <p:spPr>
          <a:xfrm rot="13564942">
            <a:off x="1720018" y="4460587"/>
            <a:ext cx="608544" cy="16836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izquierda 12"/>
          <p:cNvSpPr/>
          <p:nvPr/>
        </p:nvSpPr>
        <p:spPr>
          <a:xfrm rot="13564942">
            <a:off x="5834818" y="1564986"/>
            <a:ext cx="608544" cy="16836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91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Content Placeholder 2"/>
          <p:cNvSpPr>
            <a:spLocks noGrp="1"/>
          </p:cNvSpPr>
          <p:nvPr>
            <p:ph idx="1"/>
          </p:nvPr>
        </p:nvSpPr>
        <p:spPr>
          <a:xfrm>
            <a:off x="2209800" y="2133600"/>
            <a:ext cx="8839200" cy="5334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600" b="1" u="sng" dirty="0" smtClean="0">
                <a:solidFill>
                  <a:srgbClr val="000000"/>
                </a:solidFill>
                <a:latin typeface="Calibri" charset="0"/>
                <a:sym typeface="Wingdings" charset="0"/>
              </a:rPr>
              <a:t>MRAMS </a:t>
            </a:r>
            <a:r>
              <a:rPr lang="en-US" sz="1600" b="1" u="sng" dirty="0" smtClean="0">
                <a:solidFill>
                  <a:srgbClr val="008000"/>
                </a:solidFill>
                <a:latin typeface="Calibri" charset="0"/>
                <a:sym typeface="Wingdings" charset="0"/>
              </a:rPr>
              <a:t>steady</a:t>
            </a:r>
            <a:r>
              <a:rPr lang="en-US" sz="1600" b="1" u="sng" dirty="0" smtClean="0">
                <a:solidFill>
                  <a:srgbClr val="000000"/>
                </a:solidFill>
                <a:latin typeface="Calibri" charset="0"/>
                <a:sym typeface="Wingdings" charset="0"/>
              </a:rPr>
              <a:t> </a:t>
            </a:r>
            <a:r>
              <a:rPr lang="en-US" sz="1600" b="1" u="sng" dirty="0" smtClean="0">
                <a:latin typeface="Calibri" charset="0"/>
                <a:sym typeface="Wingdings" charset="0"/>
              </a:rPr>
              <a:t>methane release scenarios conclusions</a:t>
            </a:r>
          </a:p>
          <a:p>
            <a:pPr marL="0" indent="0" algn="just">
              <a:buNone/>
            </a:pPr>
            <a:endParaRPr lang="en-US" sz="1600" b="1" dirty="0" smtClean="0">
              <a:latin typeface="Calibri" charset="0"/>
              <a:sym typeface="Wingdings" charset="0"/>
            </a:endParaRPr>
          </a:p>
          <a:p>
            <a:pPr marL="0" indent="0" algn="just">
              <a:buNone/>
            </a:pPr>
            <a:endParaRPr lang="en-US" sz="1600" b="1" dirty="0">
              <a:latin typeface="Calibri" charset="0"/>
              <a:sym typeface="Wingdings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2400" y="2514600"/>
            <a:ext cx="88265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700" b="1" dirty="0">
                <a:sym typeface="Wingdings" charset="0"/>
              </a:rPr>
              <a:t>* Timing is </a:t>
            </a:r>
            <a:r>
              <a:rPr lang="en-US" sz="1700" b="1" dirty="0" smtClean="0">
                <a:sym typeface="Wingdings" charset="0"/>
              </a:rPr>
              <a:t>important </a:t>
            </a:r>
            <a:r>
              <a:rPr lang="en-US" sz="1700" b="1" dirty="0">
                <a:sym typeface="Wingdings" charset="0"/>
              </a:rPr>
              <a:t>for SAM </a:t>
            </a:r>
            <a:r>
              <a:rPr lang="en-US" sz="1700" dirty="0">
                <a:sym typeface="Wingdings" charset="0"/>
              </a:rPr>
              <a:t>measurements (</a:t>
            </a:r>
            <a:r>
              <a:rPr lang="en-US" sz="1700" b="1" dirty="0">
                <a:sym typeface="Wingdings" charset="0"/>
              </a:rPr>
              <a:t>high daily variability with peaks in all scenarios</a:t>
            </a:r>
            <a:r>
              <a:rPr lang="en-US" sz="1700" dirty="0">
                <a:sym typeface="Wingdings" charset="0"/>
              </a:rPr>
              <a:t>)</a:t>
            </a:r>
          </a:p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</a:t>
            </a:r>
            <a:r>
              <a:rPr lang="en-US" sz="1700" dirty="0" smtClean="0">
                <a:sym typeface="Wingdings" charset="0"/>
              </a:rPr>
              <a:t>SW_Ls90 </a:t>
            </a:r>
            <a:r>
              <a:rPr lang="en-US" sz="1700" dirty="0">
                <a:sym typeface="Wingdings" charset="0"/>
              </a:rPr>
              <a:t>and NW_Ls270 </a:t>
            </a:r>
            <a:r>
              <a:rPr lang="en-US" sz="1700" dirty="0" smtClean="0">
                <a:sym typeface="Wingdings" charset="0"/>
              </a:rPr>
              <a:t>outside Gale emissions are </a:t>
            </a:r>
            <a:r>
              <a:rPr lang="en-US" sz="1700" dirty="0">
                <a:sym typeface="Wingdings" charset="0"/>
              </a:rPr>
              <a:t>the higher values due to global </a:t>
            </a:r>
            <a:r>
              <a:rPr lang="en-US" sz="1700" dirty="0" smtClean="0">
                <a:sym typeface="Wingdings" charset="0"/>
              </a:rPr>
              <a:t>circulation</a:t>
            </a:r>
            <a:endParaRPr lang="en-US" sz="1700" dirty="0">
              <a:sym typeface="Wingdings" charset="0"/>
            </a:endParaRPr>
          </a:p>
          <a:p>
            <a:pPr marL="0" indent="0" algn="just">
              <a:buNone/>
            </a:pPr>
            <a:r>
              <a:rPr lang="en-US" sz="1700" dirty="0" smtClean="0">
                <a:sym typeface="Wingdings" charset="0"/>
              </a:rPr>
              <a:t>* With </a:t>
            </a:r>
            <a:r>
              <a:rPr lang="en-US" sz="1700" dirty="0">
                <a:sym typeface="Wingdings" charset="0"/>
              </a:rPr>
              <a:t>a </a:t>
            </a:r>
            <a:r>
              <a:rPr lang="en-US" sz="1700" dirty="0" smtClean="0">
                <a:sym typeface="Wingdings" charset="0"/>
              </a:rPr>
              <a:t>smaller (</a:t>
            </a:r>
            <a:r>
              <a:rPr lang="en-US" sz="1700" dirty="0">
                <a:sym typeface="Wingdings" charset="0"/>
              </a:rPr>
              <a:t>but </a:t>
            </a:r>
            <a:r>
              <a:rPr lang="en-US" sz="1700" dirty="0" smtClean="0">
                <a:sym typeface="Wingdings" charset="0"/>
              </a:rPr>
              <a:t>closer to rover) inside Gale release </a:t>
            </a:r>
            <a:r>
              <a:rPr lang="en-US" sz="1700" dirty="0">
                <a:sym typeface="Wingdings" charset="0"/>
              </a:rPr>
              <a:t>area compared to </a:t>
            </a:r>
            <a:r>
              <a:rPr lang="en-US" sz="1700" dirty="0" smtClean="0">
                <a:sym typeface="Wingdings" charset="0"/>
              </a:rPr>
              <a:t>outside we </a:t>
            </a:r>
            <a:r>
              <a:rPr lang="en-US" sz="1700" dirty="0">
                <a:sym typeface="Wingdings" charset="0"/>
              </a:rPr>
              <a:t>get similar </a:t>
            </a:r>
            <a:r>
              <a:rPr lang="en-US" sz="1700" dirty="0" smtClean="0">
                <a:sym typeface="Wingdings" charset="0"/>
              </a:rPr>
              <a:t>CH</a:t>
            </a:r>
            <a:r>
              <a:rPr lang="en-US" sz="1700" baseline="-25000" dirty="0" smtClean="0">
                <a:sym typeface="Wingdings" charset="0"/>
              </a:rPr>
              <a:t>4 </a:t>
            </a:r>
            <a:r>
              <a:rPr lang="en-US" sz="1700" dirty="0" smtClean="0">
                <a:sym typeface="Wingdings" charset="0"/>
              </a:rPr>
              <a:t>values </a:t>
            </a:r>
            <a:r>
              <a:rPr lang="en-US" sz="1700" dirty="0">
                <a:sym typeface="Wingdings" charset="0"/>
              </a:rPr>
              <a:t>(0.04ppbv) around </a:t>
            </a:r>
            <a:r>
              <a:rPr lang="en-US" sz="1700" dirty="0" smtClean="0">
                <a:sym typeface="Wingdings" charset="0"/>
              </a:rPr>
              <a:t>rover, </a:t>
            </a:r>
            <a:r>
              <a:rPr lang="en-US" sz="1700" dirty="0">
                <a:sym typeface="Wingdings" charset="0"/>
              </a:rPr>
              <a:t>so </a:t>
            </a:r>
            <a:r>
              <a:rPr lang="en-US" sz="1700" b="1" dirty="0">
                <a:sym typeface="Wingdings" charset="0"/>
              </a:rPr>
              <a:t>distance to source is also important</a:t>
            </a:r>
            <a:r>
              <a:rPr lang="en-US" sz="1700" dirty="0">
                <a:sym typeface="Wingdings" charset="0"/>
              </a:rPr>
              <a:t>!</a:t>
            </a:r>
          </a:p>
          <a:p>
            <a:pPr marL="0" indent="0" algn="just">
              <a:buNone/>
            </a:pPr>
            <a:r>
              <a:rPr lang="en-US" sz="1700" dirty="0" smtClean="0">
                <a:sym typeface="Wingdings" charset="0"/>
              </a:rPr>
              <a:t>* Ls90 </a:t>
            </a:r>
            <a:r>
              <a:rPr lang="en-US" sz="1700" dirty="0">
                <a:sym typeface="Wingdings" charset="0"/>
              </a:rPr>
              <a:t>(SAM’s high</a:t>
            </a:r>
            <a:r>
              <a:rPr lang="en-US" sz="1700" dirty="0" smtClean="0">
                <a:sym typeface="Wingdings" charset="0"/>
              </a:rPr>
              <a:t>-</a:t>
            </a:r>
            <a:r>
              <a:rPr lang="en-US" sz="1700" dirty="0">
                <a:sym typeface="Wingdings" charset="0"/>
              </a:rPr>
              <a:t>CH</a:t>
            </a:r>
            <a:r>
              <a:rPr lang="en-US" sz="1700" baseline="-25000" dirty="0">
                <a:sym typeface="Wingdings" charset="0"/>
              </a:rPr>
              <a:t>4</a:t>
            </a:r>
            <a:r>
              <a:rPr lang="en-US" sz="1700" dirty="0" smtClean="0">
                <a:sym typeface="Wingdings" charset="0"/>
              </a:rPr>
              <a:t> </a:t>
            </a:r>
            <a:r>
              <a:rPr lang="en-US" sz="1700" dirty="0">
                <a:sym typeface="Wingdings" charset="0"/>
              </a:rPr>
              <a:t>abundance period) seems to have higher CH</a:t>
            </a:r>
            <a:r>
              <a:rPr lang="en-US" sz="1700" baseline="-25000" dirty="0">
                <a:sym typeface="Wingdings" charset="0"/>
              </a:rPr>
              <a:t>4</a:t>
            </a:r>
            <a:r>
              <a:rPr lang="en-US" sz="1700" dirty="0" smtClean="0">
                <a:sym typeface="Wingdings" charset="0"/>
              </a:rPr>
              <a:t> </a:t>
            </a:r>
            <a:r>
              <a:rPr lang="en-US" sz="1700" dirty="0">
                <a:sym typeface="Wingdings" charset="0"/>
              </a:rPr>
              <a:t>values than Ls270</a:t>
            </a:r>
          </a:p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Release inside or close to Gale </a:t>
            </a:r>
            <a:r>
              <a:rPr lang="en-US" sz="1700" b="1" dirty="0">
                <a:sym typeface="Wingdings" charset="0"/>
              </a:rPr>
              <a:t>show very localized CH</a:t>
            </a:r>
            <a:r>
              <a:rPr lang="en-US" sz="1700" b="1" baseline="-25000" dirty="0">
                <a:sym typeface="Wingdings" charset="0"/>
              </a:rPr>
              <a:t>4</a:t>
            </a:r>
            <a:r>
              <a:rPr lang="en-US" sz="1700" b="1" dirty="0">
                <a:sym typeface="Wingdings" charset="0"/>
              </a:rPr>
              <a:t> </a:t>
            </a:r>
            <a:r>
              <a:rPr lang="en-US" sz="1700" dirty="0">
                <a:sym typeface="Wingdings" charset="0"/>
              </a:rPr>
              <a:t>in contrast with </a:t>
            </a:r>
            <a:r>
              <a:rPr lang="en-US" sz="1700" dirty="0" err="1" smtClean="0">
                <a:sym typeface="Wingdings" charset="0"/>
              </a:rPr>
              <a:t>Mumma</a:t>
            </a:r>
            <a:r>
              <a:rPr lang="en-US" sz="1700" dirty="0" smtClean="0">
                <a:sym typeface="Wingdings" charset="0"/>
              </a:rPr>
              <a:t> et al. detection</a:t>
            </a:r>
            <a:endParaRPr lang="en-US" sz="1700" dirty="0">
              <a:sym typeface="Wingdings" charset="0"/>
            </a:endParaRPr>
          </a:p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</a:t>
            </a:r>
            <a:r>
              <a:rPr lang="en-US" sz="1700" b="1" dirty="0">
                <a:sym typeface="Wingdings" charset="0"/>
              </a:rPr>
              <a:t>In </a:t>
            </a:r>
            <a:r>
              <a:rPr lang="en-US" sz="1700" b="1" dirty="0" smtClean="0">
                <a:sym typeface="Wingdings" charset="0"/>
              </a:rPr>
              <a:t>scenario 5#, </a:t>
            </a:r>
            <a:r>
              <a:rPr lang="en-US" sz="1700" b="1" dirty="0">
                <a:sym typeface="Wingdings" charset="0"/>
              </a:rPr>
              <a:t>with a bigger release </a:t>
            </a:r>
            <a:r>
              <a:rPr lang="en-US" sz="1700" b="1" dirty="0" smtClean="0">
                <a:sym typeface="Wingdings" charset="0"/>
              </a:rPr>
              <a:t>area</a:t>
            </a:r>
            <a:r>
              <a:rPr lang="en-US" sz="1700" dirty="0" smtClean="0">
                <a:sym typeface="Wingdings" charset="0"/>
              </a:rPr>
              <a:t> </a:t>
            </a:r>
            <a:r>
              <a:rPr lang="en-US" sz="1700" b="1" dirty="0">
                <a:sym typeface="Wingdings" charset="0"/>
              </a:rPr>
              <a:t>we get 30 times more CH</a:t>
            </a:r>
            <a:r>
              <a:rPr lang="en-US" sz="1700" b="1" baseline="-25000" dirty="0">
                <a:sym typeface="Wingdings" charset="0"/>
              </a:rPr>
              <a:t>4</a:t>
            </a:r>
            <a:r>
              <a:rPr lang="en-US" sz="1700" b="1" dirty="0">
                <a:sym typeface="Wingdings" charset="0"/>
              </a:rPr>
              <a:t> around </a:t>
            </a:r>
            <a:r>
              <a:rPr lang="en-US" sz="1700" b="1" dirty="0" smtClean="0">
                <a:sym typeface="Wingdings" charset="0"/>
              </a:rPr>
              <a:t>rover </a:t>
            </a:r>
            <a:r>
              <a:rPr lang="en-US" sz="1700" dirty="0">
                <a:sym typeface="Wingdings" charset="0"/>
              </a:rPr>
              <a:t>compared to </a:t>
            </a:r>
            <a:r>
              <a:rPr lang="en-US" sz="1700" dirty="0" smtClean="0">
                <a:sym typeface="Wingdings" charset="0"/>
              </a:rPr>
              <a:t>smaller release area (just </a:t>
            </a:r>
            <a:r>
              <a:rPr lang="en-US" sz="1700" dirty="0" err="1" smtClean="0">
                <a:sym typeface="Wingdings" charset="0"/>
              </a:rPr>
              <a:t>Syrtis</a:t>
            </a:r>
            <a:r>
              <a:rPr lang="en-US" sz="1700" dirty="0" smtClean="0">
                <a:sym typeface="Wingdings" charset="0"/>
              </a:rPr>
              <a:t>) </a:t>
            </a:r>
            <a:r>
              <a:rPr lang="en-US" sz="1700" b="1" dirty="0">
                <a:sym typeface="Wingdings" charset="0"/>
              </a:rPr>
              <a:t>and</a:t>
            </a:r>
            <a:r>
              <a:rPr lang="en-US" sz="1700" dirty="0">
                <a:sym typeface="Wingdings" charset="0"/>
              </a:rPr>
              <a:t> </a:t>
            </a:r>
            <a:r>
              <a:rPr lang="en-US" sz="1700" b="1" dirty="0">
                <a:sym typeface="Wingdings" charset="0"/>
              </a:rPr>
              <a:t>only 12 times lower CH</a:t>
            </a:r>
            <a:r>
              <a:rPr lang="en-US" sz="1700" b="1" baseline="-25000" dirty="0">
                <a:sym typeface="Wingdings" charset="0"/>
              </a:rPr>
              <a:t>4</a:t>
            </a:r>
            <a:r>
              <a:rPr lang="en-US" sz="1700" b="1" dirty="0" smtClean="0">
                <a:sym typeface="Wingdings" charset="0"/>
              </a:rPr>
              <a:t> </a:t>
            </a:r>
            <a:r>
              <a:rPr lang="en-US" sz="1700" b="1" dirty="0">
                <a:sym typeface="Wingdings" charset="0"/>
              </a:rPr>
              <a:t>values detected by </a:t>
            </a:r>
            <a:r>
              <a:rPr lang="en-US" sz="1700" b="1" dirty="0" smtClean="0">
                <a:sym typeface="Wingdings" charset="0"/>
              </a:rPr>
              <a:t>SAM</a:t>
            </a:r>
            <a:r>
              <a:rPr lang="en-US" sz="1700" dirty="0" smtClean="0">
                <a:sym typeface="Wingdings" charset="0"/>
              </a:rPr>
              <a:t>. </a:t>
            </a:r>
            <a:endParaRPr lang="en-US" sz="1700" dirty="0">
              <a:sym typeface="Wingdings" charset="0"/>
            </a:endParaRPr>
          </a:p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Although Ls155 is the season of the peak </a:t>
            </a:r>
            <a:r>
              <a:rPr lang="en-US" sz="1700" dirty="0" smtClean="0">
                <a:sym typeface="Wingdings" charset="0"/>
              </a:rPr>
              <a:t>CH</a:t>
            </a:r>
            <a:r>
              <a:rPr lang="en-US" sz="1700" baseline="-25000" dirty="0" smtClean="0">
                <a:sym typeface="Wingdings" charset="0"/>
              </a:rPr>
              <a:t>4 </a:t>
            </a:r>
            <a:r>
              <a:rPr lang="en-US" sz="1700" dirty="0" smtClean="0">
                <a:sym typeface="Wingdings" charset="0"/>
              </a:rPr>
              <a:t>observation </a:t>
            </a:r>
            <a:r>
              <a:rPr lang="en-US" sz="1700" dirty="0">
                <a:sym typeface="Wingdings" charset="0"/>
              </a:rPr>
              <a:t>by </a:t>
            </a:r>
            <a:r>
              <a:rPr lang="en-US" sz="1700" dirty="0" err="1">
                <a:sym typeface="Wingdings" charset="0"/>
              </a:rPr>
              <a:t>Mumma</a:t>
            </a:r>
            <a:r>
              <a:rPr lang="en-US" sz="1700" dirty="0">
                <a:sym typeface="Wingdings" charset="0"/>
              </a:rPr>
              <a:t>, </a:t>
            </a:r>
            <a:r>
              <a:rPr lang="en-US" sz="1700" b="1" dirty="0">
                <a:sym typeface="Wingdings" charset="0"/>
              </a:rPr>
              <a:t>the highest value in </a:t>
            </a:r>
            <a:r>
              <a:rPr lang="en-US" sz="1700" b="1" dirty="0" smtClean="0">
                <a:sym typeface="Wingdings" charset="0"/>
              </a:rPr>
              <a:t>our scenario 5# </a:t>
            </a:r>
            <a:r>
              <a:rPr lang="en-US" sz="1700" b="1" dirty="0">
                <a:sym typeface="Wingdings" charset="0"/>
              </a:rPr>
              <a:t>is reached in Ls270</a:t>
            </a:r>
            <a:r>
              <a:rPr lang="en-US" sz="1700" dirty="0">
                <a:sym typeface="Wingdings" charset="0"/>
              </a:rPr>
              <a:t> (one order of magnitude </a:t>
            </a:r>
            <a:r>
              <a:rPr lang="en-US" sz="1700" dirty="0" smtClean="0">
                <a:sym typeface="Wingdings" charset="0"/>
              </a:rPr>
              <a:t>higher!)</a:t>
            </a:r>
            <a:r>
              <a:rPr lang="en-US" sz="1700" dirty="0">
                <a:sym typeface="Wingdings" charset="0"/>
              </a:rPr>
              <a:t>, </a:t>
            </a:r>
            <a:r>
              <a:rPr lang="en-US" sz="1700" dirty="0" smtClean="0">
                <a:sym typeface="Wingdings" charset="0"/>
              </a:rPr>
              <a:t>that is, in the </a:t>
            </a:r>
            <a:r>
              <a:rPr lang="en-US" sz="1700" dirty="0">
                <a:sym typeface="Wingdings" charset="0"/>
              </a:rPr>
              <a:t>high mixing </a:t>
            </a:r>
            <a:r>
              <a:rPr lang="en-US" sz="1700" dirty="0" smtClean="0">
                <a:sym typeface="Wingdings" charset="0"/>
              </a:rPr>
              <a:t>epoch, </a:t>
            </a:r>
            <a:r>
              <a:rPr lang="en-US" sz="1700" dirty="0">
                <a:sym typeface="Wingdings" charset="0"/>
              </a:rPr>
              <a:t>indeed</a:t>
            </a:r>
            <a:r>
              <a:rPr lang="en-US" sz="1700" b="1" dirty="0">
                <a:sym typeface="Wingdings" charset="0"/>
              </a:rPr>
              <a:t> the highest value of ALL experiments (0.6 </a:t>
            </a:r>
            <a:r>
              <a:rPr lang="en-US" sz="1700" b="1" dirty="0" err="1">
                <a:sym typeface="Wingdings" charset="0"/>
              </a:rPr>
              <a:t>ppbv</a:t>
            </a:r>
            <a:r>
              <a:rPr lang="en-US" sz="1700" b="1" dirty="0" smtClean="0">
                <a:sym typeface="Wingdings" charset="0"/>
              </a:rPr>
              <a:t>)</a:t>
            </a:r>
            <a:endParaRPr lang="en-US" sz="1700" b="1" dirty="0">
              <a:sym typeface="Wingdings" charset="0"/>
            </a:endParaRPr>
          </a:p>
          <a:p>
            <a:pPr algn="just"/>
            <a:r>
              <a:rPr lang="en-US" sz="1700" b="1" dirty="0" smtClean="0">
                <a:solidFill>
                  <a:prstClr val="black"/>
                </a:solidFill>
              </a:rPr>
              <a:t>* With </a:t>
            </a:r>
            <a:r>
              <a:rPr lang="en-US" sz="1700" b="1" dirty="0">
                <a:solidFill>
                  <a:prstClr val="black"/>
                </a:solidFill>
              </a:rPr>
              <a:t>our initial </a:t>
            </a:r>
            <a:r>
              <a:rPr lang="en-US" sz="1700" b="1" dirty="0" smtClean="0">
                <a:solidFill>
                  <a:prstClr val="black"/>
                </a:solidFill>
              </a:rPr>
              <a:t>conditions</a:t>
            </a:r>
            <a:r>
              <a:rPr lang="en-US" sz="1700" dirty="0" smtClean="0">
                <a:solidFill>
                  <a:prstClr val="black"/>
                </a:solidFill>
              </a:rPr>
              <a:t>, </a:t>
            </a:r>
            <a:r>
              <a:rPr lang="en-US" sz="1700" b="1" dirty="0"/>
              <a:t>SAM should not be capable (or very difficult) to detect </a:t>
            </a:r>
            <a:r>
              <a:rPr lang="en-US" sz="1700" b="1" dirty="0" smtClean="0"/>
              <a:t>CH</a:t>
            </a:r>
            <a:r>
              <a:rPr lang="en-US" sz="1700" b="1" baseline="-25000" dirty="0" smtClean="0"/>
              <a:t>4</a:t>
            </a:r>
            <a:r>
              <a:rPr lang="en-US" sz="1700" b="1" dirty="0" smtClean="0"/>
              <a:t> but if </a:t>
            </a:r>
            <a:r>
              <a:rPr lang="en-US" sz="1700" b="1" dirty="0"/>
              <a:t>we multiply </a:t>
            </a:r>
            <a:r>
              <a:rPr lang="en-US" sz="1700" b="1" dirty="0" smtClean="0"/>
              <a:t>flux, </a:t>
            </a:r>
            <a:r>
              <a:rPr lang="en-US" sz="1700" b="1" dirty="0"/>
              <a:t>increase release area or move it closer to </a:t>
            </a:r>
            <a:r>
              <a:rPr lang="en-US" sz="1700" b="1" dirty="0" smtClean="0"/>
              <a:t>rover (or </a:t>
            </a:r>
            <a:r>
              <a:rPr lang="en-US" sz="1700" b="1" dirty="0"/>
              <a:t>all of </a:t>
            </a:r>
            <a:r>
              <a:rPr lang="en-US" sz="1700" b="1" dirty="0" smtClean="0"/>
              <a:t>previous), </a:t>
            </a:r>
            <a:r>
              <a:rPr lang="en-US" sz="1700" b="1" dirty="0"/>
              <a:t>we would get CH</a:t>
            </a:r>
            <a:r>
              <a:rPr lang="en-US" sz="1700" b="1" baseline="-25000" dirty="0"/>
              <a:t>4</a:t>
            </a:r>
            <a:r>
              <a:rPr lang="en-US" sz="1700" b="1" dirty="0"/>
              <a:t> values that SAM should be capable to detect doesn’t matter where it comes from</a:t>
            </a:r>
            <a:r>
              <a:rPr lang="en-US" sz="1700" b="1" dirty="0" smtClean="0"/>
              <a:t>: inside </a:t>
            </a:r>
            <a:r>
              <a:rPr lang="en-US" sz="1700" b="1" dirty="0"/>
              <a:t>Gale, outside (close to) Gale or far away from </a:t>
            </a:r>
            <a:r>
              <a:rPr lang="en-US" sz="1700" b="1" dirty="0" smtClean="0"/>
              <a:t>Gale</a:t>
            </a:r>
            <a:endParaRPr lang="en-US" sz="1700" b="1" dirty="0"/>
          </a:p>
        </p:txBody>
      </p:sp>
      <p:sp>
        <p:nvSpPr>
          <p:cNvPr id="3" name="Rectángulo 2"/>
          <p:cNvSpPr/>
          <p:nvPr/>
        </p:nvSpPr>
        <p:spPr>
          <a:xfrm>
            <a:off x="152400" y="609600"/>
            <a:ext cx="8915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</a:t>
            </a:r>
            <a:r>
              <a:rPr lang="en-US" sz="1700" b="1" dirty="0">
                <a:sym typeface="Wingdings" charset="0"/>
              </a:rPr>
              <a:t>Timescale of </a:t>
            </a:r>
            <a:r>
              <a:rPr lang="en-US" sz="1700" b="1" dirty="0" smtClean="0">
                <a:sym typeface="Wingdings" charset="0"/>
              </a:rPr>
              <a:t>mixing in MRAMS experiments </a:t>
            </a:r>
            <a:r>
              <a:rPr lang="en-US" sz="1700" b="1" dirty="0">
                <a:sym typeface="Wingdings" charset="0"/>
              </a:rPr>
              <a:t>is on the order of 1 sol regardless of season</a:t>
            </a:r>
            <a:r>
              <a:rPr lang="en-US" sz="1700" dirty="0">
                <a:sym typeface="Wingdings" charset="0"/>
              </a:rPr>
              <a:t>.  Much faster than previously estimated in Pla-</a:t>
            </a:r>
            <a:r>
              <a:rPr lang="en-US" sz="1700" dirty="0" smtClean="0">
                <a:sym typeface="Wingdings" charset="0"/>
              </a:rPr>
              <a:t>Garcia et al. 2016, </a:t>
            </a:r>
            <a:r>
              <a:rPr lang="en-US" sz="1700" dirty="0" err="1">
                <a:sym typeface="Wingdings" charset="0"/>
              </a:rPr>
              <a:t>Rafkin</a:t>
            </a:r>
            <a:r>
              <a:rPr lang="en-US" sz="1700" dirty="0">
                <a:sym typeface="Wingdings" charset="0"/>
              </a:rPr>
              <a:t> et al. </a:t>
            </a:r>
            <a:r>
              <a:rPr lang="en-US" sz="1700" dirty="0" smtClean="0">
                <a:sym typeface="Wingdings" charset="0"/>
              </a:rPr>
              <a:t>2016.</a:t>
            </a:r>
            <a:endParaRPr lang="en-US" sz="1700" dirty="0">
              <a:sym typeface="Wingdings" charset="0"/>
            </a:endParaRPr>
          </a:p>
          <a:p>
            <a:pPr marL="0" indent="0" algn="just">
              <a:buNone/>
            </a:pPr>
            <a:r>
              <a:rPr lang="en-US" sz="1700" dirty="0">
                <a:sym typeface="Wingdings" charset="0"/>
              </a:rPr>
              <a:t>* Duration of CH</a:t>
            </a:r>
            <a:r>
              <a:rPr lang="en-US" sz="1700" baseline="-25000" dirty="0">
                <a:sym typeface="Wingdings" charset="0"/>
              </a:rPr>
              <a:t>4</a:t>
            </a:r>
            <a:r>
              <a:rPr lang="en-US" sz="1700" dirty="0">
                <a:sym typeface="Wingdings" charset="0"/>
              </a:rPr>
              <a:t> peak </a:t>
            </a:r>
            <a:r>
              <a:rPr lang="en-US" sz="1700" dirty="0" smtClean="0">
                <a:sym typeface="Wingdings" charset="0"/>
              </a:rPr>
              <a:t>detected by </a:t>
            </a:r>
            <a:r>
              <a:rPr lang="en-US" sz="1700" dirty="0">
                <a:sym typeface="Wingdings" charset="0"/>
              </a:rPr>
              <a:t>SAM is 100 sols (assuming no high frequency variations</a:t>
            </a:r>
            <a:r>
              <a:rPr lang="en-US" sz="1700" dirty="0" smtClean="0">
                <a:sym typeface="Wingdings" charset="0"/>
              </a:rPr>
              <a:t>). Then</a:t>
            </a:r>
            <a:r>
              <a:rPr lang="en-US" sz="1700" dirty="0">
                <a:sym typeface="Wingdings" charset="0"/>
              </a:rPr>
              <a:t>:</a:t>
            </a:r>
          </a:p>
          <a:p>
            <a:pPr marL="914400" lvl="1" indent="-457200" algn="just">
              <a:buAutoNum type="arabicParenR"/>
            </a:pPr>
            <a:r>
              <a:rPr lang="en-US" sz="1700" b="1" dirty="0">
                <a:sym typeface="Wingdings" charset="0"/>
              </a:rPr>
              <a:t>There is a </a:t>
            </a:r>
            <a:r>
              <a:rPr lang="en-US" sz="1700" b="1" u="sng" dirty="0">
                <a:sym typeface="Wingdings" charset="0"/>
              </a:rPr>
              <a:t>steady release </a:t>
            </a:r>
            <a:r>
              <a:rPr lang="en-US" sz="1700" b="1" dirty="0">
                <a:sym typeface="Wingdings" charset="0"/>
              </a:rPr>
              <a:t>inside the crater </a:t>
            </a:r>
            <a:r>
              <a:rPr lang="en-US" sz="1700" dirty="0">
                <a:sym typeface="Wingdings" charset="0"/>
              </a:rPr>
              <a:t>to counteract mixing, </a:t>
            </a:r>
            <a:r>
              <a:rPr lang="en-US" sz="1700" b="1" dirty="0">
                <a:sym typeface="Wingdings" charset="0"/>
              </a:rPr>
              <a:t>or</a:t>
            </a:r>
          </a:p>
          <a:p>
            <a:pPr marL="914400" lvl="1" indent="-457200" algn="just">
              <a:buAutoNum type="arabicParenR"/>
            </a:pPr>
            <a:r>
              <a:rPr lang="en-US" sz="1700" b="1" dirty="0">
                <a:sym typeface="Wingdings" charset="0"/>
              </a:rPr>
              <a:t>There is a very large magnitude </a:t>
            </a:r>
            <a:r>
              <a:rPr lang="en-US" sz="1700" b="1" u="sng" dirty="0">
                <a:sym typeface="Wingdings" charset="0"/>
              </a:rPr>
              <a:t>steady release</a:t>
            </a:r>
            <a:r>
              <a:rPr lang="en-US" sz="1700" b="1" dirty="0">
                <a:sym typeface="Wingdings" charset="0"/>
              </a:rPr>
              <a:t> outside the crater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05000" y="228600"/>
            <a:ext cx="617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b="1" u="sng" dirty="0" smtClean="0">
                <a:latin typeface="Calibri" charset="0"/>
                <a:sym typeface="Wingdings" charset="0"/>
              </a:rPr>
              <a:t>MRAMS </a:t>
            </a:r>
            <a:r>
              <a:rPr lang="en-US" sz="1600" b="1" u="sng" dirty="0" smtClean="0">
                <a:solidFill>
                  <a:srgbClr val="3366FF"/>
                </a:solidFill>
                <a:latin typeface="Calibri" charset="0"/>
                <a:sym typeface="Wingdings" charset="0"/>
              </a:rPr>
              <a:t>instantaneous</a:t>
            </a:r>
            <a:r>
              <a:rPr lang="en-US" sz="1600" b="1" u="sng" dirty="0" smtClean="0">
                <a:latin typeface="Calibri" charset="0"/>
                <a:sym typeface="Wingdings" charset="0"/>
              </a:rPr>
              <a:t> methane release scenarios conclusions</a:t>
            </a:r>
            <a:endParaRPr lang="en-US" sz="1600" b="1" dirty="0" smtClean="0">
              <a:latin typeface="Calibri" charset="0"/>
              <a:sym typeface="Wingdings" charset="0"/>
            </a:endParaRPr>
          </a:p>
          <a:p>
            <a:pPr marL="0" indent="0" algn="just">
              <a:buFont typeface="Arial" charset="0"/>
              <a:buNone/>
            </a:pPr>
            <a:endParaRPr lang="en-US" sz="1600" b="1" dirty="0">
              <a:latin typeface="Calibri" charset="0"/>
              <a:sym typeface="Wingdings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ES" dirty="0" err="1">
                <a:latin typeface="Calibri" charset="0"/>
              </a:rPr>
              <a:t>Backup</a:t>
            </a:r>
            <a:r>
              <a:rPr lang="es-ES" dirty="0">
                <a:latin typeface="Calibri" charset="0"/>
              </a:rPr>
              <a:t> </a:t>
            </a:r>
            <a:r>
              <a:rPr lang="es-ES" dirty="0" err="1" smtClean="0">
                <a:latin typeface="Calibri" charset="0"/>
              </a:rPr>
              <a:t>Slides</a:t>
            </a:r>
            <a:r>
              <a:rPr lang="es-ES" dirty="0" smtClean="0">
                <a:latin typeface="Calibri" charset="0"/>
              </a:rPr>
              <a:t/>
            </a:r>
            <a:br>
              <a:rPr lang="es-ES" dirty="0" smtClean="0">
                <a:latin typeface="Calibri" charset="0"/>
              </a:rPr>
            </a:br>
            <a:endParaRPr lang="es-ES" dirty="0">
              <a:latin typeface="Calibri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4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SAM_Ls270_NW_new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34"/>
          <a:stretch/>
        </p:blipFill>
        <p:spPr>
          <a:xfrm rot="5400000">
            <a:off x="4958958" y="-234558"/>
            <a:ext cx="2502684" cy="4343400"/>
          </a:xfrm>
          <a:prstGeom prst="rect">
            <a:avLst/>
          </a:prstGeom>
        </p:spPr>
      </p:pic>
      <p:pic>
        <p:nvPicPr>
          <p:cNvPr id="21" name="Imagen 20" descr="SAM_Ls270_insid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5"/>
          <a:stretch/>
        </p:blipFill>
        <p:spPr>
          <a:xfrm rot="5400000">
            <a:off x="1219113" y="-228513"/>
            <a:ext cx="2514600" cy="4343226"/>
          </a:xfrm>
          <a:prstGeom prst="rect">
            <a:avLst/>
          </a:prstGeom>
        </p:spPr>
      </p:pic>
      <p:pic>
        <p:nvPicPr>
          <p:cNvPr id="20" name="Imagen 19" descr="Mumma_Ls27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1" r="25546" b="15048"/>
          <a:stretch/>
        </p:blipFill>
        <p:spPr>
          <a:xfrm rot="5400000">
            <a:off x="3126432" y="2893368"/>
            <a:ext cx="2599036" cy="30607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62484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 dirty="0" smtClean="0">
                <a:solidFill>
                  <a:prstClr val="black"/>
                </a:solidFill>
              </a:rPr>
              <a:t>If we multiply flux by 12, increase release area or move it closer to MSL, we would get values that </a:t>
            </a:r>
            <a:r>
              <a:rPr lang="en-US" sz="1900" b="1" u="sng" dirty="0" smtClean="0">
                <a:solidFill>
                  <a:srgbClr val="47BB46"/>
                </a:solidFill>
              </a:rPr>
              <a:t>SAM should be capable to detect doesn’t matter where it comes from</a:t>
            </a:r>
            <a:r>
              <a:rPr lang="en-US" sz="1900" b="1" dirty="0" smtClean="0">
                <a:solidFill>
                  <a:prstClr val="black"/>
                </a:solidFill>
              </a:rPr>
              <a:t>: inside Gale, outside (close to) Gale or far away from Gale</a:t>
            </a:r>
            <a:endParaRPr lang="en-US" sz="1900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1447800" cy="609600"/>
          </a:xfrm>
        </p:spPr>
        <p:txBody>
          <a:bodyPr/>
          <a:lstStyle/>
          <a:p>
            <a:pPr eaLnBrk="1" hangingPunct="1"/>
            <a:r>
              <a:rPr lang="en-US" sz="1400" u="sng" dirty="0" smtClean="0">
                <a:solidFill>
                  <a:srgbClr val="000000"/>
                </a:solidFill>
                <a:latin typeface="Calibri" charset="0"/>
              </a:rPr>
              <a:t>Scenario 3#</a:t>
            </a:r>
            <a:endParaRPr lang="en-US" sz="1400" u="sng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876800" y="990600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400" u="sng" dirty="0" smtClean="0">
                <a:solidFill>
                  <a:srgbClr val="000000"/>
                </a:solidFill>
                <a:latin typeface="Calibri" charset="0"/>
              </a:rPr>
              <a:t>Scenario 4#</a:t>
            </a:r>
            <a:endParaRPr lang="en-US" sz="1400" u="sng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48000" y="3505200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400" u="sng" dirty="0" smtClean="0">
                <a:solidFill>
                  <a:srgbClr val="000000"/>
                </a:solidFill>
                <a:latin typeface="Calibri" charset="0"/>
              </a:rPr>
              <a:t>Scenario 5#</a:t>
            </a:r>
            <a:endParaRPr lang="en-US" sz="1400" u="sng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03200" y="381000"/>
            <a:ext cx="891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 dirty="0" smtClean="0">
                <a:solidFill>
                  <a:prstClr val="black"/>
                </a:solidFill>
              </a:rPr>
              <a:t>With our initial conditions (flux rates, release area size and distance to MSL), </a:t>
            </a:r>
          </a:p>
          <a:p>
            <a:pPr algn="ctr" eaLnBrk="1" hangingPunct="1"/>
            <a:r>
              <a:rPr lang="en-US" sz="1900" b="1" u="sng" dirty="0" smtClean="0">
                <a:solidFill>
                  <a:srgbClr val="FF0000"/>
                </a:solidFill>
              </a:rPr>
              <a:t>SAM should not be capable (or very difficult) to detect CH4</a:t>
            </a:r>
            <a:endParaRPr lang="en-US" sz="1900" u="sng" dirty="0">
              <a:solidFill>
                <a:srgbClr val="FF0000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705600" y="13716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SAM X 150</a:t>
            </a:r>
            <a:endParaRPr lang="en-US" sz="2000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24200" y="13716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SAM </a:t>
            </a:r>
            <a:r>
              <a:rPr lang="en-US" sz="2000" b="1" dirty="0">
                <a:solidFill>
                  <a:prstClr val="black"/>
                </a:solidFill>
              </a:rPr>
              <a:t>X </a:t>
            </a:r>
            <a:r>
              <a:rPr lang="en-US" sz="2000" b="1" dirty="0" smtClean="0">
                <a:solidFill>
                  <a:prstClr val="black"/>
                </a:solidFill>
              </a:rPr>
              <a:t>200</a:t>
            </a:r>
            <a:endParaRPr lang="en-US" sz="2000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105400" y="48768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SAM X 12</a:t>
            </a:r>
            <a:endParaRPr lang="en-US" sz="2000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Content Placeholder 2"/>
          <p:cNvSpPr>
            <a:spLocks noGrp="1"/>
          </p:cNvSpPr>
          <p:nvPr>
            <p:ph idx="1"/>
          </p:nvPr>
        </p:nvSpPr>
        <p:spPr>
          <a:xfrm>
            <a:off x="-152400" y="533400"/>
            <a:ext cx="9067800" cy="5949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 smtClean="0">
                <a:latin typeface="Calibri" charset="0"/>
                <a:sym typeface="Wingdings" charset="0"/>
              </a:rPr>
              <a:t>      Ls270 (Ls225-Ls315) season </a:t>
            </a:r>
            <a:r>
              <a:rPr lang="en-US" sz="2200" b="1" dirty="0">
                <a:latin typeface="Calibri" charset="0"/>
                <a:sym typeface="Wingdings" charset="0"/>
              </a:rPr>
              <a:t>at Gale is </a:t>
            </a:r>
            <a:r>
              <a:rPr lang="en-US" sz="2200" b="1" dirty="0" smtClean="0">
                <a:latin typeface="Calibri" charset="0"/>
                <a:sym typeface="Wingdings" charset="0"/>
              </a:rPr>
              <a:t>a high mixing period with NW winds scouring the crater floor</a:t>
            </a:r>
          </a:p>
          <a:p>
            <a:pPr marL="0" indent="0" algn="just">
              <a:buNone/>
            </a:pPr>
            <a:endParaRPr lang="en-US" sz="2000" dirty="0" smtClean="0">
              <a:latin typeface="Calibri" charset="0"/>
              <a:sym typeface="Wingdings" charset="0"/>
            </a:endParaRPr>
          </a:p>
          <a:p>
            <a:pPr lvl="1" algn="just"/>
            <a:r>
              <a:rPr lang="en-US" sz="2000" dirty="0">
                <a:latin typeface="Calibri" charset="0"/>
                <a:sym typeface="Wingdings" charset="0"/>
              </a:rPr>
              <a:t>Is a period when the air mass in crater </a:t>
            </a:r>
            <a:r>
              <a:rPr lang="en-US" sz="2000" dirty="0" smtClean="0">
                <a:latin typeface="Calibri" charset="0"/>
                <a:sym typeface="Wingdings" charset="0"/>
              </a:rPr>
              <a:t>mixes completely </a:t>
            </a:r>
            <a:r>
              <a:rPr lang="en-US" sz="2000" dirty="0">
                <a:latin typeface="Calibri" charset="0"/>
                <a:sym typeface="Wingdings" charset="0"/>
              </a:rPr>
              <a:t>with the external atmosphere due to strong, flushing, northerly </a:t>
            </a:r>
            <a:r>
              <a:rPr lang="en-US" sz="2000" dirty="0" smtClean="0">
                <a:latin typeface="Calibri" charset="0"/>
                <a:sym typeface="Wingdings" charset="0"/>
              </a:rPr>
              <a:t>downslope flow </a:t>
            </a:r>
            <a:r>
              <a:rPr lang="en-US" sz="2000" dirty="0">
                <a:latin typeface="Calibri" charset="0"/>
                <a:sym typeface="Wingdings" charset="0"/>
              </a:rPr>
              <a:t>and breaking mountain waves </a:t>
            </a:r>
            <a:r>
              <a:rPr lang="es-ES_tradnl" sz="2000" dirty="0" smtClean="0">
                <a:latin typeface="Calibri" charset="0"/>
                <a:sym typeface="Wingdings" charset="0"/>
              </a:rPr>
              <a:t>(Pla-Garcia, </a:t>
            </a:r>
            <a:r>
              <a:rPr lang="es-ES_tradnl" sz="2000" dirty="0" err="1" smtClean="0">
                <a:latin typeface="Calibri" charset="0"/>
                <a:sym typeface="Wingdings" charset="0"/>
              </a:rPr>
              <a:t>Rafkin</a:t>
            </a:r>
            <a:r>
              <a:rPr lang="es-ES_tradnl" sz="2000" dirty="0" smtClean="0">
                <a:latin typeface="Calibri" charset="0"/>
                <a:sym typeface="Wingdings" charset="0"/>
              </a:rPr>
              <a:t> </a:t>
            </a:r>
            <a:r>
              <a:rPr lang="es-ES_tradnl" sz="2000" dirty="0">
                <a:latin typeface="Calibri" charset="0"/>
                <a:sym typeface="Wingdings" charset="0"/>
              </a:rPr>
              <a:t>et al. </a:t>
            </a:r>
            <a:r>
              <a:rPr lang="es-ES_tradnl" sz="2000" dirty="0" smtClean="0">
                <a:latin typeface="Calibri" charset="0"/>
                <a:sym typeface="Wingdings" charset="0"/>
              </a:rPr>
              <a:t>2016; </a:t>
            </a:r>
            <a:r>
              <a:rPr lang="es-ES_tradnl" sz="2000" dirty="0" err="1" smtClean="0">
                <a:latin typeface="Calibri" charset="0"/>
                <a:sym typeface="Wingdings" charset="0"/>
              </a:rPr>
              <a:t>Rafkin</a:t>
            </a:r>
            <a:r>
              <a:rPr lang="es-ES_tradnl" sz="2000" dirty="0" smtClean="0">
                <a:latin typeface="Calibri" charset="0"/>
                <a:sym typeface="Wingdings" charset="0"/>
              </a:rPr>
              <a:t>, Pla-Garcia et al. 2016).</a:t>
            </a:r>
            <a:endParaRPr lang="es-ES_tradnl" sz="2000" dirty="0">
              <a:latin typeface="Calibri" charset="0"/>
              <a:sym typeface="Wingdings" charset="0"/>
            </a:endParaRPr>
          </a:p>
          <a:p>
            <a:pPr lvl="1" algn="just"/>
            <a:r>
              <a:rPr lang="es-ES_tradnl" sz="2000" dirty="0" err="1">
                <a:latin typeface="Calibri" charset="0"/>
                <a:sym typeface="Wingdings" charset="0"/>
              </a:rPr>
              <a:t>T</a:t>
            </a:r>
            <a:r>
              <a:rPr lang="es-ES_tradnl" sz="2000" dirty="0" err="1" smtClean="0">
                <a:latin typeface="Calibri" charset="0"/>
                <a:sym typeface="Wingdings" charset="0"/>
              </a:rPr>
              <a:t>he</a:t>
            </a:r>
            <a:r>
              <a:rPr lang="es-ES_tradnl" sz="2000" dirty="0" smtClean="0">
                <a:latin typeface="Calibri" charset="0"/>
                <a:sym typeface="Wingdings" charset="0"/>
              </a:rPr>
              <a:t> </a:t>
            </a:r>
            <a:r>
              <a:rPr lang="es-ES_tradnl" sz="2000" dirty="0">
                <a:latin typeface="Calibri" charset="0"/>
                <a:sym typeface="Wingdings" charset="0"/>
              </a:rPr>
              <a:t>regional </a:t>
            </a:r>
            <a:r>
              <a:rPr lang="es-ES_tradnl" sz="2000" b="1" dirty="0" err="1">
                <a:latin typeface="Calibri" charset="0"/>
                <a:sym typeface="Wingdings" charset="0"/>
              </a:rPr>
              <a:t>northwest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winds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from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northern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lowlands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scour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very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bottom</a:t>
            </a:r>
            <a:r>
              <a:rPr lang="es-ES_tradnl" sz="2000" dirty="0">
                <a:latin typeface="Calibri" charset="0"/>
                <a:sym typeface="Wingdings" charset="0"/>
              </a:rPr>
              <a:t> of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crater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latin typeface="Calibri" charset="0"/>
                <a:sym typeface="Wingdings" charset="0"/>
              </a:rPr>
              <a:t>floor</a:t>
            </a:r>
            <a:r>
              <a:rPr lang="es-ES_tradnl" sz="2000" dirty="0" smtClean="0">
                <a:latin typeface="Calibri" charset="0"/>
                <a:sym typeface="Wingdings" charset="0"/>
              </a:rPr>
              <a:t>.</a:t>
            </a:r>
          </a:p>
          <a:p>
            <a:pPr lvl="1" algn="just"/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Ls270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is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t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he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greatest</a:t>
            </a:r>
            <a:r>
              <a:rPr lang="es-ES_tradnl" sz="2000" dirty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exchange</a:t>
            </a:r>
            <a:r>
              <a:rPr lang="es-ES_tradnl" sz="2000" dirty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between</a:t>
            </a:r>
            <a:r>
              <a:rPr lang="es-ES_tradnl" sz="2000" dirty="0">
                <a:solidFill>
                  <a:srgbClr val="FF0000"/>
                </a:solidFill>
                <a:latin typeface="Calibri" charset="0"/>
                <a:sym typeface="Wingdings" charset="0"/>
              </a:rPr>
              <a:t> air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inside</a:t>
            </a:r>
            <a:r>
              <a:rPr lang="es-ES_tradnl" sz="2000" dirty="0">
                <a:solidFill>
                  <a:srgbClr val="FF0000"/>
                </a:solidFill>
                <a:latin typeface="Calibri" charset="0"/>
                <a:sym typeface="Wingdings" charset="0"/>
              </a:rPr>
              <a:t> and </a:t>
            </a:r>
            <a:r>
              <a:rPr lang="es-ES_tradnl" sz="2000" dirty="0" err="1">
                <a:solidFill>
                  <a:srgbClr val="FF0000"/>
                </a:solidFill>
                <a:latin typeface="Calibri" charset="0"/>
                <a:sym typeface="Wingdings" charset="0"/>
              </a:rPr>
              <a:t>outside</a:t>
            </a:r>
            <a:r>
              <a:rPr lang="es-ES_tradnl" sz="2000" dirty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crater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during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Mars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year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.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Although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the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rest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of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the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year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the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mixing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is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more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limited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,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there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is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also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exchange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(</a:t>
            </a:r>
            <a:r>
              <a:rPr lang="es-ES_tradnl" sz="2000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crater</a:t>
            </a:r>
            <a:r>
              <a:rPr lang="es-ES_tradnl" sz="2000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is</a:t>
            </a:r>
            <a:r>
              <a:rPr lang="es-ES_tradnl" sz="2000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not</a:t>
            </a:r>
            <a:r>
              <a:rPr lang="es-ES_tradnl" sz="2000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completely</a:t>
            </a:r>
            <a:r>
              <a:rPr lang="es-ES_tradnl" sz="2000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isolated</a:t>
            </a:r>
            <a:r>
              <a:rPr lang="es-ES_tradnl" sz="2000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!</a:t>
            </a:r>
            <a:r>
              <a:rPr lang="es-ES_tradnl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)</a:t>
            </a:r>
          </a:p>
          <a:p>
            <a:pPr lvl="1" algn="just"/>
            <a:r>
              <a:rPr lang="es-ES_tradnl" sz="2000" dirty="0" err="1" smtClean="0">
                <a:latin typeface="Calibri" charset="0"/>
                <a:sym typeface="Wingdings" charset="0"/>
              </a:rPr>
              <a:t>Crater</a:t>
            </a:r>
            <a:r>
              <a:rPr lang="es-ES_tradnl" sz="2000" dirty="0" smtClean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circulation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is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pushed</a:t>
            </a:r>
            <a:r>
              <a:rPr lang="es-ES_tradnl" sz="2000" dirty="0">
                <a:latin typeface="Calibri" charset="0"/>
                <a:sym typeface="Wingdings" charset="0"/>
              </a:rPr>
              <a:t> and extended </a:t>
            </a:r>
            <a:r>
              <a:rPr lang="es-ES_tradnl" sz="2000" dirty="0" err="1">
                <a:latin typeface="Calibri" charset="0"/>
                <a:sym typeface="Wingdings" charset="0"/>
              </a:rPr>
              <a:t>dramatically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to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 smtClean="0">
                <a:latin typeface="Calibri" charset="0"/>
                <a:sym typeface="Wingdings" charset="0"/>
              </a:rPr>
              <a:t>south</a:t>
            </a:r>
            <a:r>
              <a:rPr lang="es-ES_tradnl" sz="2000" dirty="0" smtClean="0">
                <a:latin typeface="Calibri" charset="0"/>
                <a:sym typeface="Wingdings" charset="0"/>
              </a:rPr>
              <a:t>.</a:t>
            </a:r>
            <a:endParaRPr lang="es-ES_tradnl" sz="2000" dirty="0">
              <a:latin typeface="Calibri" charset="0"/>
              <a:sym typeface="Wingdings" charset="0"/>
            </a:endParaRPr>
          </a:p>
          <a:p>
            <a:pPr lvl="1" algn="just"/>
            <a:r>
              <a:rPr lang="es-ES_tradnl" sz="2000" dirty="0" err="1" smtClean="0">
                <a:latin typeface="Calibri" charset="0"/>
                <a:sym typeface="Wingdings" charset="0"/>
              </a:rPr>
              <a:t>This</a:t>
            </a:r>
            <a:r>
              <a:rPr lang="es-ES_tradnl" sz="2000" dirty="0" smtClean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is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not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just</a:t>
            </a:r>
            <a:r>
              <a:rPr lang="es-ES_tradnl" sz="2000" dirty="0">
                <a:latin typeface="Calibri" charset="0"/>
                <a:sym typeface="Wingdings" charset="0"/>
              </a:rPr>
              <a:t> air </a:t>
            </a:r>
            <a:r>
              <a:rPr lang="es-ES_tradnl" sz="2000" dirty="0" err="1">
                <a:latin typeface="Calibri" charset="0"/>
                <a:sym typeface="Wingdings" charset="0"/>
              </a:rPr>
              <a:t>flowing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through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topographic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passes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like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Peace</a:t>
            </a:r>
            <a:r>
              <a:rPr lang="es-ES_tradnl" sz="2000" dirty="0">
                <a:latin typeface="Calibri" charset="0"/>
                <a:sym typeface="Wingdings" charset="0"/>
              </a:rPr>
              <a:t> Valles; </a:t>
            </a:r>
            <a:r>
              <a:rPr lang="es-ES_tradnl" sz="2000" dirty="0" err="1">
                <a:latin typeface="Calibri" charset="0"/>
                <a:sym typeface="Wingdings" charset="0"/>
              </a:rPr>
              <a:t>rather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it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is</a:t>
            </a:r>
            <a:r>
              <a:rPr lang="es-ES_tradnl" sz="2000" dirty="0">
                <a:latin typeface="Calibri" charset="0"/>
                <a:sym typeface="Wingdings" charset="0"/>
              </a:rPr>
              <a:t> a </a:t>
            </a:r>
            <a:r>
              <a:rPr lang="es-ES_tradnl" sz="2000" dirty="0" err="1">
                <a:latin typeface="Calibri" charset="0"/>
                <a:sym typeface="Wingdings" charset="0"/>
              </a:rPr>
              <a:t>wholesale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inundation</a:t>
            </a:r>
            <a:r>
              <a:rPr lang="es-ES_tradnl" sz="2000" dirty="0">
                <a:latin typeface="Calibri" charset="0"/>
                <a:sym typeface="Wingdings" charset="0"/>
              </a:rPr>
              <a:t> of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crater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from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air </a:t>
            </a:r>
            <a:r>
              <a:rPr lang="es-ES_tradnl" sz="2000" dirty="0" err="1">
                <a:latin typeface="Calibri" charset="0"/>
                <a:sym typeface="Wingdings" charset="0"/>
              </a:rPr>
              <a:t>to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the</a:t>
            </a:r>
            <a:r>
              <a:rPr lang="es-ES_tradnl" sz="2000" dirty="0">
                <a:latin typeface="Calibri" charset="0"/>
                <a:sym typeface="Wingdings" charset="0"/>
              </a:rPr>
              <a:t> </a:t>
            </a:r>
            <a:r>
              <a:rPr lang="es-ES_tradnl" sz="2000" dirty="0" err="1">
                <a:latin typeface="Calibri" charset="0"/>
                <a:sym typeface="Wingdings" charset="0"/>
              </a:rPr>
              <a:t>northwest</a:t>
            </a:r>
            <a:endParaRPr lang="es-ES_tradnl" sz="2000" dirty="0">
              <a:latin typeface="Calibri" charset="0"/>
              <a:sym typeface="Wingdings" charset="0"/>
            </a:endParaRPr>
          </a:p>
          <a:p>
            <a:pPr algn="just"/>
            <a:endParaRPr lang="es-ES_tradnl" sz="2000" dirty="0" smtClean="0">
              <a:latin typeface="Calibri" charset="0"/>
              <a:sym typeface="Wingdings" charset="0"/>
            </a:endParaRPr>
          </a:p>
          <a:p>
            <a:pPr algn="just"/>
            <a:endParaRPr lang="es-ES_tradnl" sz="2000" dirty="0">
              <a:latin typeface="Calibri" charset="0"/>
              <a:sym typeface="Wingdings" charset="0"/>
            </a:endParaRPr>
          </a:p>
          <a:p>
            <a:pPr algn="just"/>
            <a:endParaRPr lang="en-US" sz="2000" dirty="0" smtClean="0">
              <a:latin typeface="Calibri" charset="0"/>
              <a:sym typeface="Wingdings" charset="0"/>
            </a:endParaRPr>
          </a:p>
          <a:p>
            <a:pPr lvl="1" algn="just"/>
            <a:endParaRPr lang="en-US" sz="1500" dirty="0" smtClean="0">
              <a:latin typeface="Calibri" charset="0"/>
              <a:sym typeface="Wingdings" charset="0"/>
            </a:endParaRPr>
          </a:p>
          <a:p>
            <a:pPr marL="0" indent="0" algn="just">
              <a:buNone/>
            </a:pPr>
            <a:endParaRPr lang="en-US" sz="1900" dirty="0" smtClean="0">
              <a:latin typeface="Calibri" charset="0"/>
              <a:sym typeface="Wingdings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DCFA-58CA-4F0F-9D01-4A726B18FE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81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 txBox="1">
            <a:spLocks/>
          </p:cNvSpPr>
          <p:nvPr/>
        </p:nvSpPr>
        <p:spPr bwMode="auto">
          <a:xfrm>
            <a:off x="609600" y="5410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prstClr val="black"/>
                </a:solidFill>
              </a:rPr>
              <a:t>Mars methane detection and variability at Gale crater </a:t>
            </a:r>
          </a:p>
          <a:p>
            <a:pPr algn="ctr" eaLnBrk="1" hangingPunct="1"/>
            <a:r>
              <a:rPr lang="en-US" sz="1600">
                <a:solidFill>
                  <a:prstClr val="black"/>
                </a:solidFill>
              </a:rPr>
              <a:t>(Webster et al., 2015)</a:t>
            </a:r>
          </a:p>
        </p:txBody>
      </p:sp>
      <p:pic>
        <p:nvPicPr>
          <p:cNvPr id="20485" name="Imagen 5" descr="pia19087_webster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46938" cy="468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3962400" y="1676400"/>
            <a:ext cx="685800" cy="25146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410200" y="990600"/>
            <a:ext cx="1066800" cy="27432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743200" y="1219200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prstClr val="black"/>
                </a:solidFill>
              </a:rPr>
              <a:t>Ls328-340</a:t>
            </a:r>
            <a:r>
              <a:rPr lang="es-ES" sz="2000" dirty="0" smtClean="0">
                <a:solidFill>
                  <a:prstClr val="black"/>
                </a:solidFill>
              </a:rPr>
              <a:t>,</a:t>
            </a:r>
          </a:p>
          <a:p>
            <a:pPr eaLnBrk="1" hangingPunct="1"/>
            <a:r>
              <a:rPr lang="es-ES" sz="2000" dirty="0" err="1">
                <a:solidFill>
                  <a:prstClr val="black"/>
                </a:solidFill>
              </a:rPr>
              <a:t>s</a:t>
            </a:r>
            <a:r>
              <a:rPr lang="es-ES" sz="2000" dirty="0" err="1" smtClean="0">
                <a:solidFill>
                  <a:prstClr val="black"/>
                </a:solidFill>
              </a:rPr>
              <a:t>ols</a:t>
            </a:r>
            <a:r>
              <a:rPr lang="es-ES" sz="2000" dirty="0" smtClean="0">
                <a:solidFill>
                  <a:prstClr val="black"/>
                </a:solidFill>
              </a:rPr>
              <a:t> 292-313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629400" y="106680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prstClr val="black"/>
                </a:solidFill>
              </a:rPr>
              <a:t>Ls55-82</a:t>
            </a:r>
            <a:r>
              <a:rPr lang="es-ES" sz="2000" dirty="0" smtClean="0">
                <a:solidFill>
                  <a:prstClr val="black"/>
                </a:solidFill>
              </a:rPr>
              <a:t>, </a:t>
            </a:r>
          </a:p>
          <a:p>
            <a:pPr eaLnBrk="1" hangingPunct="1"/>
            <a:r>
              <a:rPr lang="es-ES" sz="2000" dirty="0" err="1" smtClean="0">
                <a:solidFill>
                  <a:prstClr val="black"/>
                </a:solidFill>
              </a:rPr>
              <a:t>sols</a:t>
            </a:r>
            <a:r>
              <a:rPr lang="es-ES" sz="2000" dirty="0" smtClean="0">
                <a:solidFill>
                  <a:prstClr val="black"/>
                </a:solidFill>
              </a:rPr>
              <a:t> 466-526</a:t>
            </a:r>
            <a:endParaRPr lang="es-ES" sz="2000" dirty="0">
              <a:solidFill>
                <a:prstClr val="black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6400800" y="1371600"/>
            <a:ext cx="304800" cy="1524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657600" y="1905000"/>
            <a:ext cx="304800" cy="282714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1905000" y="2133600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dirty="0" smtClean="0">
                <a:solidFill>
                  <a:prstClr val="black"/>
                </a:solidFill>
              </a:rPr>
              <a:t>Ls195-211,</a:t>
            </a:r>
          </a:p>
          <a:p>
            <a:pPr eaLnBrk="1" hangingPunct="1"/>
            <a:r>
              <a:rPr lang="es-ES" sz="2000" dirty="0" err="1">
                <a:solidFill>
                  <a:prstClr val="black"/>
                </a:solidFill>
              </a:rPr>
              <a:t>s</a:t>
            </a:r>
            <a:r>
              <a:rPr lang="es-ES" sz="2000" dirty="0" err="1" smtClean="0">
                <a:solidFill>
                  <a:prstClr val="black"/>
                </a:solidFill>
              </a:rPr>
              <a:t>ols</a:t>
            </a:r>
            <a:r>
              <a:rPr lang="es-ES" sz="2000" dirty="0" smtClean="0">
                <a:solidFill>
                  <a:prstClr val="black"/>
                </a:solidFill>
              </a:rPr>
              <a:t> 79-106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2286000" y="2819400"/>
            <a:ext cx="609600" cy="17526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7086600" y="205740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prstClr val="black"/>
                </a:solidFill>
              </a:rPr>
              <a:t>Ls158</a:t>
            </a:r>
            <a:r>
              <a:rPr lang="es-ES" sz="2000" dirty="0" smtClean="0">
                <a:solidFill>
                  <a:prstClr val="black"/>
                </a:solidFill>
              </a:rPr>
              <a:t>, </a:t>
            </a:r>
          </a:p>
          <a:p>
            <a:pPr eaLnBrk="1" hangingPunct="1"/>
            <a:r>
              <a:rPr lang="es-ES" sz="2000" dirty="0" smtClean="0">
                <a:solidFill>
                  <a:prstClr val="black"/>
                </a:solidFill>
              </a:rPr>
              <a:t>Sol 684</a:t>
            </a:r>
            <a:endParaRPr lang="es-ES" sz="2000" dirty="0">
              <a:solidFill>
                <a:prstClr val="black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7620000" y="2743200"/>
            <a:ext cx="152400" cy="609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69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35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trella de 5 puntas 8"/>
          <p:cNvSpPr/>
          <p:nvPr/>
        </p:nvSpPr>
        <p:spPr>
          <a:xfrm>
            <a:off x="5257800" y="4648200"/>
            <a:ext cx="228600" cy="228600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39" name="CuadroTexto 6"/>
          <p:cNvSpPr txBox="1">
            <a:spLocks noChangeArrowheads="1"/>
          </p:cNvSpPr>
          <p:nvPr/>
        </p:nvSpPr>
        <p:spPr bwMode="auto">
          <a:xfrm>
            <a:off x="6629400" y="53340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prstClr val="black"/>
                </a:solidFill>
              </a:rPr>
              <a:t>North</a:t>
            </a:r>
          </a:p>
        </p:txBody>
      </p:sp>
      <p:sp>
        <p:nvSpPr>
          <p:cNvPr id="44040" name="CuadroTexto 9"/>
          <p:cNvSpPr txBox="1">
            <a:spLocks noChangeArrowheads="1"/>
          </p:cNvSpPr>
          <p:nvPr/>
        </p:nvSpPr>
        <p:spPr bwMode="auto">
          <a:xfrm>
            <a:off x="1524000" y="5334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prstClr val="black"/>
                </a:solidFill>
              </a:rPr>
              <a:t>South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762000" y="57912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 err="1">
                <a:solidFill>
                  <a:prstClr val="black"/>
                </a:solidFill>
              </a:rPr>
              <a:t>Scenario</a:t>
            </a:r>
            <a:r>
              <a:rPr lang="es-ES" dirty="0">
                <a:solidFill>
                  <a:prstClr val="black"/>
                </a:solidFill>
              </a:rPr>
              <a:t> 1: </a:t>
            </a:r>
            <a:r>
              <a:rPr lang="es-ES" dirty="0" err="1">
                <a:solidFill>
                  <a:prstClr val="black"/>
                </a:solidFill>
              </a:rPr>
              <a:t>four</a:t>
            </a:r>
            <a:r>
              <a:rPr lang="es-ES" dirty="0">
                <a:solidFill>
                  <a:prstClr val="black"/>
                </a:solidFill>
              </a:rPr>
              <a:t> gas </a:t>
            </a:r>
            <a:r>
              <a:rPr lang="es-ES" dirty="0" err="1">
                <a:solidFill>
                  <a:prstClr val="black"/>
                </a:solidFill>
              </a:rPr>
              <a:t>tracers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included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into</a:t>
            </a:r>
            <a:r>
              <a:rPr lang="es-ES" dirty="0">
                <a:solidFill>
                  <a:prstClr val="black"/>
                </a:solidFill>
              </a:rPr>
              <a:t> Gale </a:t>
            </a:r>
            <a:r>
              <a:rPr lang="es-ES" dirty="0" err="1">
                <a:solidFill>
                  <a:prstClr val="black"/>
                </a:solidFill>
              </a:rPr>
              <a:t>crater</a:t>
            </a:r>
            <a:r>
              <a:rPr lang="es-ES" dirty="0">
                <a:solidFill>
                  <a:prstClr val="black"/>
                </a:solidFill>
              </a:rPr>
              <a:t> </a:t>
            </a:r>
          </a:p>
          <a:p>
            <a:pPr algn="ctr" eaLnBrk="1" hangingPunct="1"/>
            <a:r>
              <a:rPr lang="es-ES" dirty="0" err="1">
                <a:solidFill>
                  <a:prstClr val="black"/>
                </a:solidFill>
              </a:rPr>
              <a:t>atmospheric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simulations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Acorde 7"/>
          <p:cNvSpPr/>
          <p:nvPr/>
        </p:nvSpPr>
        <p:spPr>
          <a:xfrm rot="15914537">
            <a:off x="5257260" y="4519643"/>
            <a:ext cx="305880" cy="280397"/>
          </a:xfrm>
          <a:prstGeom prst="chord">
            <a:avLst>
              <a:gd name="adj1" fmla="val 5893111"/>
              <a:gd name="adj2" fmla="val 162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04800" y="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000000"/>
                </a:solidFill>
              </a:rPr>
              <a:t>Scenario 1: </a:t>
            </a:r>
            <a:r>
              <a:rPr lang="en-US" sz="2100" b="1" u="sng" dirty="0" smtClean="0">
                <a:solidFill>
                  <a:srgbClr val="000000"/>
                </a:solidFill>
              </a:rPr>
              <a:t>instantaneous</a:t>
            </a:r>
            <a:r>
              <a:rPr lang="en-US" sz="2100" b="1" dirty="0" smtClean="0">
                <a:solidFill>
                  <a:srgbClr val="000000"/>
                </a:solidFill>
              </a:rPr>
              <a:t> CH</a:t>
            </a:r>
            <a:r>
              <a:rPr lang="en-US" sz="21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2100" b="1" dirty="0" smtClean="0">
                <a:solidFill>
                  <a:srgbClr val="000000"/>
                </a:solidFill>
              </a:rPr>
              <a:t> release </a:t>
            </a:r>
            <a:r>
              <a:rPr lang="en-US" sz="2100" b="1" dirty="0" smtClean="0">
                <a:solidFill>
                  <a:prstClr val="black"/>
                </a:solidFill>
              </a:rPr>
              <a:t>emission </a:t>
            </a:r>
            <a:r>
              <a:rPr lang="en-US" sz="2100" b="1" u="sng" dirty="0" smtClean="0">
                <a:solidFill>
                  <a:srgbClr val="FF0000"/>
                </a:solidFill>
              </a:rPr>
              <a:t>inside</a:t>
            </a:r>
            <a:r>
              <a:rPr lang="en-US" sz="2100" b="1" dirty="0" smtClean="0">
                <a:solidFill>
                  <a:srgbClr val="000000"/>
                </a:solidFill>
              </a:rPr>
              <a:t> Gale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4036" name="CuadroTexto 9"/>
          <p:cNvSpPr txBox="1">
            <a:spLocks noChangeArrowheads="1"/>
          </p:cNvSpPr>
          <p:nvPr/>
        </p:nvSpPr>
        <p:spPr bwMode="auto">
          <a:xfrm>
            <a:off x="4648200" y="48768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prstClr val="black"/>
                </a:solidFill>
              </a:rPr>
              <a:t>MSL </a:t>
            </a:r>
            <a:r>
              <a:rPr lang="es-ES" sz="1600" b="1" dirty="0" err="1">
                <a:solidFill>
                  <a:prstClr val="black"/>
                </a:solidFill>
              </a:rPr>
              <a:t>landing</a:t>
            </a:r>
            <a:r>
              <a:rPr lang="es-ES" sz="1600" b="1" dirty="0">
                <a:solidFill>
                  <a:prstClr val="black"/>
                </a:solidFill>
              </a:rPr>
              <a:t> </a:t>
            </a:r>
            <a:r>
              <a:rPr lang="es-ES" sz="1600" b="1" dirty="0" err="1">
                <a:solidFill>
                  <a:prstClr val="black"/>
                </a:solidFill>
              </a:rPr>
              <a:t>site</a:t>
            </a:r>
            <a:endParaRPr lang="es-ES" sz="1600" b="1" dirty="0">
              <a:solidFill>
                <a:prstClr val="black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19200" y="4191000"/>
            <a:ext cx="51816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1 (</a:t>
            </a: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methane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)</a:t>
            </a:r>
            <a:r>
              <a:rPr lang="es-ES" sz="1600" dirty="0">
                <a:solidFill>
                  <a:prstClr val="black"/>
                </a:solidFill>
              </a:rPr>
              <a:t>: &lt; 200 </a:t>
            </a:r>
            <a:r>
              <a:rPr lang="es-ES" sz="1600" dirty="0" err="1" smtClean="0">
                <a:solidFill>
                  <a:prstClr val="black"/>
                </a:solidFill>
              </a:rPr>
              <a:t>meters</a:t>
            </a:r>
            <a:r>
              <a:rPr lang="es-ES" sz="1600" dirty="0" smtClean="0">
                <a:solidFill>
                  <a:prstClr val="black"/>
                </a:solidFill>
              </a:rPr>
              <a:t> </a:t>
            </a:r>
            <a:r>
              <a:rPr lang="es-ES" sz="1600" dirty="0" err="1" smtClean="0">
                <a:solidFill>
                  <a:prstClr val="black"/>
                </a:solidFill>
              </a:rPr>
              <a:t>high</a:t>
            </a:r>
            <a:r>
              <a:rPr lang="es-ES" sz="1600" dirty="0" smtClean="0">
                <a:solidFill>
                  <a:prstClr val="black"/>
                </a:solidFill>
              </a:rPr>
              <a:t>, </a:t>
            </a:r>
            <a:r>
              <a:rPr lang="es-ES" sz="1600" dirty="0" err="1" smtClean="0">
                <a:solidFill>
                  <a:prstClr val="black"/>
                </a:solidFill>
              </a:rPr>
              <a:t>close</a:t>
            </a:r>
            <a:r>
              <a:rPr lang="es-ES" sz="1600" dirty="0" smtClean="0">
                <a:solidFill>
                  <a:prstClr val="black"/>
                </a:solidFill>
              </a:rPr>
              <a:t> </a:t>
            </a:r>
            <a:r>
              <a:rPr lang="es-ES" sz="1600" dirty="0" err="1" smtClean="0">
                <a:solidFill>
                  <a:prstClr val="black"/>
                </a:solidFill>
              </a:rPr>
              <a:t>to</a:t>
            </a:r>
            <a:r>
              <a:rPr lang="es-ES" sz="1600" dirty="0" smtClean="0">
                <a:solidFill>
                  <a:prstClr val="black"/>
                </a:solidFill>
              </a:rPr>
              <a:t> MSL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2</a:t>
            </a:r>
            <a:r>
              <a:rPr lang="es-ES" sz="1600" dirty="0">
                <a:solidFill>
                  <a:prstClr val="black"/>
                </a:solidFill>
              </a:rPr>
              <a:t>: 200 – 500 </a:t>
            </a:r>
            <a:r>
              <a:rPr lang="es-ES" sz="1600" dirty="0" err="1" smtClean="0">
                <a:solidFill>
                  <a:prstClr val="black"/>
                </a:solidFill>
              </a:rPr>
              <a:t>meters</a:t>
            </a:r>
            <a:r>
              <a:rPr lang="es-ES" sz="1600" dirty="0" smtClean="0">
                <a:solidFill>
                  <a:prstClr val="black"/>
                </a:solidFill>
              </a:rPr>
              <a:t> </a:t>
            </a:r>
            <a:r>
              <a:rPr lang="es-ES" sz="1600" dirty="0" err="1" smtClean="0">
                <a:solidFill>
                  <a:prstClr val="black"/>
                </a:solidFill>
              </a:rPr>
              <a:t>high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3</a:t>
            </a:r>
            <a:r>
              <a:rPr lang="es-ES" sz="1600" dirty="0">
                <a:solidFill>
                  <a:prstClr val="black"/>
                </a:solidFill>
              </a:rPr>
              <a:t>: 500 – 2000 </a:t>
            </a:r>
            <a:r>
              <a:rPr lang="es-ES" sz="1600" dirty="0" err="1" smtClean="0">
                <a:solidFill>
                  <a:prstClr val="black"/>
                </a:solidFill>
              </a:rPr>
              <a:t>meters</a:t>
            </a:r>
            <a:r>
              <a:rPr lang="es-ES" sz="1600" dirty="0" smtClean="0">
                <a:solidFill>
                  <a:prstClr val="black"/>
                </a:solidFill>
              </a:rPr>
              <a:t> </a:t>
            </a:r>
            <a:r>
              <a:rPr lang="es-ES" sz="1600" dirty="0" err="1" smtClean="0">
                <a:solidFill>
                  <a:prstClr val="black"/>
                </a:solidFill>
              </a:rPr>
              <a:t>high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4</a:t>
            </a:r>
            <a:r>
              <a:rPr lang="es-ES" sz="1600" dirty="0">
                <a:solidFill>
                  <a:prstClr val="black"/>
                </a:solidFill>
              </a:rPr>
              <a:t>: </a:t>
            </a:r>
            <a:r>
              <a:rPr lang="es-ES" sz="1600" dirty="0" err="1">
                <a:solidFill>
                  <a:prstClr val="black"/>
                </a:solidFill>
              </a:rPr>
              <a:t>elsewhere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25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35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trella de 5 puntas 8"/>
          <p:cNvSpPr/>
          <p:nvPr/>
        </p:nvSpPr>
        <p:spPr>
          <a:xfrm>
            <a:off x="5257800" y="4648200"/>
            <a:ext cx="228600" cy="228600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36" name="CuadroTexto 9"/>
          <p:cNvSpPr txBox="1">
            <a:spLocks noChangeArrowheads="1"/>
          </p:cNvSpPr>
          <p:nvPr/>
        </p:nvSpPr>
        <p:spPr bwMode="auto">
          <a:xfrm>
            <a:off x="4648200" y="48768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>
                <a:solidFill>
                  <a:prstClr val="black"/>
                </a:solidFill>
              </a:rPr>
              <a:t>MSL landing site</a:t>
            </a:r>
          </a:p>
        </p:txBody>
      </p:sp>
      <p:sp>
        <p:nvSpPr>
          <p:cNvPr id="44039" name="CuadroTexto 6"/>
          <p:cNvSpPr txBox="1">
            <a:spLocks noChangeArrowheads="1"/>
          </p:cNvSpPr>
          <p:nvPr/>
        </p:nvSpPr>
        <p:spPr bwMode="auto">
          <a:xfrm>
            <a:off x="6629400" y="54102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prstClr val="black"/>
                </a:solidFill>
              </a:rPr>
              <a:t>North</a:t>
            </a:r>
          </a:p>
        </p:txBody>
      </p:sp>
      <p:sp>
        <p:nvSpPr>
          <p:cNvPr id="44040" name="CuadroTexto 9"/>
          <p:cNvSpPr txBox="1">
            <a:spLocks noChangeArrowheads="1"/>
          </p:cNvSpPr>
          <p:nvPr/>
        </p:nvSpPr>
        <p:spPr bwMode="auto">
          <a:xfrm>
            <a:off x="1524000" y="541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prstClr val="black"/>
                </a:solidFill>
              </a:rPr>
              <a:t>South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295400" y="4114800"/>
            <a:ext cx="33528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1 (</a:t>
            </a: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methane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)</a:t>
            </a:r>
            <a:r>
              <a:rPr lang="es-ES" sz="1600" dirty="0">
                <a:solidFill>
                  <a:prstClr val="black"/>
                </a:solidFill>
              </a:rPr>
              <a:t>: &lt; 200 </a:t>
            </a:r>
            <a:r>
              <a:rPr lang="es-ES" sz="1600" dirty="0" err="1">
                <a:solidFill>
                  <a:prstClr val="black"/>
                </a:solidFill>
              </a:rPr>
              <a:t>meters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2</a:t>
            </a:r>
            <a:r>
              <a:rPr lang="es-ES" sz="1600" dirty="0">
                <a:solidFill>
                  <a:prstClr val="black"/>
                </a:solidFill>
              </a:rPr>
              <a:t>: 200 – 500 </a:t>
            </a:r>
            <a:r>
              <a:rPr lang="es-ES" sz="1600" dirty="0" err="1">
                <a:solidFill>
                  <a:prstClr val="black"/>
                </a:solidFill>
              </a:rPr>
              <a:t>meters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3</a:t>
            </a:r>
            <a:r>
              <a:rPr lang="es-ES" sz="1600" dirty="0">
                <a:solidFill>
                  <a:prstClr val="black"/>
                </a:solidFill>
              </a:rPr>
              <a:t>: 500 – 2000 </a:t>
            </a:r>
            <a:r>
              <a:rPr lang="es-ES" sz="1600" dirty="0" err="1">
                <a:solidFill>
                  <a:prstClr val="black"/>
                </a:solidFill>
              </a:rPr>
              <a:t>meters</a:t>
            </a:r>
            <a:endParaRPr lang="es-ES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s-ES" sz="1600" b="1" dirty="0" err="1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4</a:t>
            </a:r>
            <a:r>
              <a:rPr lang="es-ES" sz="1600" dirty="0">
                <a:solidFill>
                  <a:prstClr val="black"/>
                </a:solidFill>
              </a:rPr>
              <a:t>: </a:t>
            </a:r>
            <a:r>
              <a:rPr lang="es-ES" sz="1600" dirty="0" err="1">
                <a:solidFill>
                  <a:prstClr val="black"/>
                </a:solidFill>
              </a:rPr>
              <a:t>elsewhere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8" name="Acorde 7"/>
          <p:cNvSpPr/>
          <p:nvPr/>
        </p:nvSpPr>
        <p:spPr>
          <a:xfrm rot="5062965">
            <a:off x="5945155" y="3226130"/>
            <a:ext cx="305880" cy="280397"/>
          </a:xfrm>
          <a:prstGeom prst="chord">
            <a:avLst>
              <a:gd name="adj1" fmla="val 5893111"/>
              <a:gd name="adj2" fmla="val 162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-381000" y="0"/>
            <a:ext cx="10134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 dirty="0" smtClean="0">
                <a:solidFill>
                  <a:srgbClr val="000000"/>
                </a:solidFill>
              </a:rPr>
              <a:t>Scenario 2: </a:t>
            </a:r>
            <a:r>
              <a:rPr lang="en-US" sz="1900" b="1" u="sng" dirty="0" smtClean="0">
                <a:solidFill>
                  <a:srgbClr val="000000"/>
                </a:solidFill>
              </a:rPr>
              <a:t>instantaneous</a:t>
            </a:r>
            <a:r>
              <a:rPr lang="en-US" sz="1900" b="1" dirty="0" smtClean="0">
                <a:solidFill>
                  <a:srgbClr val="000000"/>
                </a:solidFill>
              </a:rPr>
              <a:t> CH</a:t>
            </a:r>
            <a:r>
              <a:rPr lang="en-US" sz="19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1900" b="1" dirty="0" smtClean="0">
                <a:solidFill>
                  <a:srgbClr val="000000"/>
                </a:solidFill>
              </a:rPr>
              <a:t> release </a:t>
            </a:r>
            <a:r>
              <a:rPr lang="en-US" sz="1900" b="1" dirty="0" smtClean="0">
                <a:solidFill>
                  <a:prstClr val="black"/>
                </a:solidFill>
              </a:rPr>
              <a:t>emission </a:t>
            </a:r>
            <a:r>
              <a:rPr lang="en-US" sz="1900" b="1" u="sng" dirty="0" smtClean="0">
                <a:solidFill>
                  <a:srgbClr val="47BB46"/>
                </a:solidFill>
              </a:rPr>
              <a:t>outside</a:t>
            </a:r>
            <a:r>
              <a:rPr lang="en-US" sz="1900" b="1" dirty="0">
                <a:solidFill>
                  <a:srgbClr val="47BB46"/>
                </a:solidFill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</a:rPr>
              <a:t>Gale in </a:t>
            </a:r>
            <a:r>
              <a:rPr lang="en-US" sz="1900" b="1" dirty="0">
                <a:solidFill>
                  <a:prstClr val="black"/>
                </a:solidFill>
              </a:rPr>
              <a:t>Ls270 (~sol 1521)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762000" y="5791200"/>
            <a:ext cx="754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 err="1">
                <a:solidFill>
                  <a:prstClr val="black"/>
                </a:solidFill>
              </a:rPr>
              <a:t>Scenario</a:t>
            </a:r>
            <a:r>
              <a:rPr lang="es-ES" dirty="0">
                <a:solidFill>
                  <a:prstClr val="black"/>
                </a:solidFill>
              </a:rPr>
              <a:t> 2: </a:t>
            </a:r>
            <a:r>
              <a:rPr lang="es-ES" dirty="0" err="1">
                <a:solidFill>
                  <a:prstClr val="black"/>
                </a:solidFill>
              </a:rPr>
              <a:t>three</a:t>
            </a:r>
            <a:r>
              <a:rPr lang="es-ES" dirty="0">
                <a:solidFill>
                  <a:prstClr val="black"/>
                </a:solidFill>
              </a:rPr>
              <a:t> gas </a:t>
            </a:r>
            <a:r>
              <a:rPr lang="es-ES" dirty="0" err="1">
                <a:solidFill>
                  <a:prstClr val="black"/>
                </a:solidFill>
              </a:rPr>
              <a:t>tracers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included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into</a:t>
            </a:r>
            <a:r>
              <a:rPr lang="es-ES" dirty="0">
                <a:solidFill>
                  <a:prstClr val="black"/>
                </a:solidFill>
              </a:rPr>
              <a:t> Gale </a:t>
            </a:r>
            <a:r>
              <a:rPr lang="es-ES" dirty="0" err="1">
                <a:solidFill>
                  <a:prstClr val="black"/>
                </a:solidFill>
              </a:rPr>
              <a:t>crater</a:t>
            </a:r>
            <a:r>
              <a:rPr lang="es-ES" dirty="0">
                <a:solidFill>
                  <a:prstClr val="black"/>
                </a:solidFill>
              </a:rPr>
              <a:t> </a:t>
            </a:r>
          </a:p>
          <a:p>
            <a:pPr algn="ctr" eaLnBrk="1" hangingPunct="1"/>
            <a:r>
              <a:rPr lang="es-ES" dirty="0" err="1">
                <a:solidFill>
                  <a:prstClr val="black"/>
                </a:solidFill>
              </a:rPr>
              <a:t>with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tracer</a:t>
            </a:r>
            <a:r>
              <a:rPr lang="es-ES" dirty="0">
                <a:solidFill>
                  <a:prstClr val="black"/>
                </a:solidFill>
              </a:rPr>
              <a:t> 1# </a:t>
            </a:r>
            <a:r>
              <a:rPr lang="es-ES" dirty="0" err="1">
                <a:solidFill>
                  <a:prstClr val="black"/>
                </a:solidFill>
              </a:rPr>
              <a:t>outside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the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crater</a:t>
            </a:r>
            <a:r>
              <a:rPr lang="es-ES" dirty="0">
                <a:solidFill>
                  <a:prstClr val="black"/>
                </a:solidFill>
              </a:rPr>
              <a:t> (</a:t>
            </a:r>
            <a:r>
              <a:rPr lang="es-ES" dirty="0" err="1">
                <a:solidFill>
                  <a:prstClr val="black"/>
                </a:solidFill>
              </a:rPr>
              <a:t>north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rim</a:t>
            </a:r>
            <a:r>
              <a:rPr lang="es-ES" dirty="0">
                <a:solidFill>
                  <a:prstClr val="black"/>
                </a:solidFill>
              </a:rPr>
              <a:t>).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52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7" descr="a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40147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8E739-C723-5944-BE74-1DE09ADD01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579" name="Imagen 5" descr="gt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095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n 6" descr="press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93541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914400" y="-381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 dirty="0">
                <a:solidFill>
                  <a:prstClr val="white">
                    <a:lumMod val="85000"/>
                  </a:prstClr>
                </a:solidFill>
              </a:rPr>
              <a:t>(1) Introduction (2) Experiment design </a:t>
            </a:r>
            <a:r>
              <a:rPr lang="en-US" sz="1500" b="1" dirty="0">
                <a:solidFill>
                  <a:prstClr val="black"/>
                </a:solidFill>
              </a:rPr>
              <a:t>(3) Validation </a:t>
            </a:r>
            <a:r>
              <a:rPr lang="en-US" sz="1500" dirty="0" smtClean="0">
                <a:solidFill>
                  <a:prstClr val="white">
                    <a:lumMod val="85000"/>
                  </a:prstClr>
                </a:solidFill>
              </a:rPr>
              <a:t>(4) Interpretations (5) Conclusions</a:t>
            </a:r>
            <a:endParaRPr lang="en-US" sz="15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4582" name="Title 1"/>
          <p:cNvSpPr txBox="1">
            <a:spLocks/>
          </p:cNvSpPr>
          <p:nvPr/>
        </p:nvSpPr>
        <p:spPr bwMode="auto">
          <a:xfrm>
            <a:off x="6400800" y="46482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>
                <a:solidFill>
                  <a:prstClr val="black"/>
                </a:solidFill>
              </a:rPr>
              <a:t>More details at </a:t>
            </a:r>
          </a:p>
          <a:p>
            <a:pPr algn="ctr" eaLnBrk="1" hangingPunct="1"/>
            <a:r>
              <a:rPr lang="es-ES" sz="1800">
                <a:solidFill>
                  <a:prstClr val="black"/>
                </a:solidFill>
              </a:rPr>
              <a:t>Pla-Garcia et al. 2016</a:t>
            </a: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583" name="Title 1"/>
          <p:cNvSpPr txBox="1">
            <a:spLocks/>
          </p:cNvSpPr>
          <p:nvPr/>
        </p:nvSpPr>
        <p:spPr bwMode="auto">
          <a:xfrm>
            <a:off x="381000" y="3810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prstClr val="black"/>
                </a:solidFill>
              </a:rPr>
              <a:t>Model validation: MRAMS vs REMS</a:t>
            </a: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584" name="Title 1"/>
          <p:cNvSpPr txBox="1">
            <a:spLocks/>
          </p:cNvSpPr>
          <p:nvPr/>
        </p:nvSpPr>
        <p:spPr bwMode="auto">
          <a:xfrm>
            <a:off x="5257800" y="762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>
                <a:solidFill>
                  <a:prstClr val="black"/>
                </a:solidFill>
              </a:rPr>
              <a:t>Pressure</a:t>
            </a: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585" name="Title 1"/>
          <p:cNvSpPr txBox="1">
            <a:spLocks/>
          </p:cNvSpPr>
          <p:nvPr/>
        </p:nvSpPr>
        <p:spPr bwMode="auto">
          <a:xfrm>
            <a:off x="990600" y="685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>
                <a:solidFill>
                  <a:prstClr val="black"/>
                </a:solidFill>
              </a:rPr>
              <a:t>Ground temperature</a:t>
            </a: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586" name="Title 1"/>
          <p:cNvSpPr txBox="1">
            <a:spLocks/>
          </p:cNvSpPr>
          <p:nvPr/>
        </p:nvSpPr>
        <p:spPr bwMode="auto">
          <a:xfrm>
            <a:off x="2971800" y="3657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>
                <a:solidFill>
                  <a:prstClr val="black"/>
                </a:solidFill>
              </a:rPr>
              <a:t>Air temperature</a:t>
            </a: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" name="Imagen 1" descr="plo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5715000"/>
            <a:ext cx="1360714" cy="40640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3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5" descr="gale.tif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 b="28516"/>
          <a:stretch/>
        </p:blipFill>
        <p:spPr bwMode="auto">
          <a:xfrm>
            <a:off x="2286000" y="1219201"/>
            <a:ext cx="41148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 descr="Captura de pantalla 2016-12-03 a la(s) 14.21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2666" r="15695" b="12222"/>
          <a:stretch/>
        </p:blipFill>
        <p:spPr>
          <a:xfrm>
            <a:off x="1016000" y="190500"/>
            <a:ext cx="7664334" cy="6480000"/>
          </a:xfrm>
          <a:prstGeom prst="rect">
            <a:avLst/>
          </a:prstGeom>
        </p:spPr>
      </p:pic>
      <p:sp>
        <p:nvSpPr>
          <p:cNvPr id="6" name="Estrella de 5 puntas 5"/>
          <p:cNvSpPr/>
          <p:nvPr/>
        </p:nvSpPr>
        <p:spPr>
          <a:xfrm>
            <a:off x="4011612" y="2520950"/>
            <a:ext cx="136525" cy="134936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638425" y="1155700"/>
            <a:ext cx="917575" cy="81915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324350" y="1047750"/>
            <a:ext cx="239713" cy="115570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139950" y="3194050"/>
            <a:ext cx="1638300" cy="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4160838" y="2655886"/>
            <a:ext cx="163512" cy="38735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 bwMode="auto">
          <a:xfrm>
            <a:off x="4178300" y="2876550"/>
            <a:ext cx="469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</a:rPr>
              <a:t>S</a:t>
            </a:r>
            <a:endParaRPr lang="en-US" sz="28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5257800"/>
            <a:ext cx="7467600" cy="1143000"/>
          </a:xfrm>
        </p:spPr>
        <p:txBody>
          <a:bodyPr/>
          <a:lstStyle/>
          <a:p>
            <a:r>
              <a:rPr lang="en-US" sz="3600" dirty="0"/>
              <a:t>The </a:t>
            </a:r>
            <a:r>
              <a:rPr lang="en-US" sz="3600" b="1" dirty="0">
                <a:solidFill>
                  <a:srgbClr val="FFFFFF"/>
                </a:solidFill>
              </a:rPr>
              <a:t>Atmospheric </a:t>
            </a:r>
            <a:r>
              <a:rPr lang="en-US" sz="3600" b="1" dirty="0" smtClean="0">
                <a:solidFill>
                  <a:srgbClr val="FFFFFF"/>
                </a:solidFill>
              </a:rPr>
              <a:t>Circulation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600200" y="6488668"/>
            <a:ext cx="580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white"/>
                </a:solidFill>
              </a:rPr>
              <a:t>(Pla-</a:t>
            </a:r>
            <a:r>
              <a:rPr lang="en-US" sz="1800" dirty="0" smtClean="0">
                <a:solidFill>
                  <a:prstClr val="white"/>
                </a:solidFill>
              </a:rPr>
              <a:t>Garcia, </a:t>
            </a:r>
            <a:r>
              <a:rPr lang="en-US" sz="1800" dirty="0" err="1" smtClean="0">
                <a:solidFill>
                  <a:prstClr val="white"/>
                </a:solidFill>
              </a:rPr>
              <a:t>Rafkin</a:t>
            </a:r>
            <a:r>
              <a:rPr lang="en-US" sz="1800" dirty="0" smtClean="0">
                <a:solidFill>
                  <a:prstClr val="white"/>
                </a:solidFill>
              </a:rPr>
              <a:t> </a:t>
            </a:r>
            <a:r>
              <a:rPr lang="en-US" sz="1800" dirty="0">
                <a:solidFill>
                  <a:prstClr val="white"/>
                </a:solidFill>
              </a:rPr>
              <a:t>et al. 2016; </a:t>
            </a:r>
            <a:r>
              <a:rPr lang="en-US" sz="1800" dirty="0" err="1" smtClean="0">
                <a:solidFill>
                  <a:prstClr val="white"/>
                </a:solidFill>
              </a:rPr>
              <a:t>Rafkin</a:t>
            </a:r>
            <a:r>
              <a:rPr lang="en-US" sz="1800" dirty="0" smtClean="0">
                <a:solidFill>
                  <a:prstClr val="white"/>
                </a:solidFill>
              </a:rPr>
              <a:t>, Pla-Garcia </a:t>
            </a:r>
            <a:r>
              <a:rPr lang="en-US" sz="1800" dirty="0">
                <a:solidFill>
                  <a:prstClr val="white"/>
                </a:solidFill>
              </a:rPr>
              <a:t>et al. 2016)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962400" y="-2286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Representative example </a:t>
            </a:r>
          </a:p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of sol 1521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 rot="5400000">
            <a:off x="4533900" y="29337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smtClean="0">
                <a:solidFill>
                  <a:prstClr val="white"/>
                </a:solidFill>
                <a:latin typeface="Calibri"/>
              </a:rPr>
              <a:t>Potential Temperature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71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5" descr="gale.tif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 b="28516"/>
          <a:stretch/>
        </p:blipFill>
        <p:spPr bwMode="auto">
          <a:xfrm>
            <a:off x="2286000" y="1219201"/>
            <a:ext cx="41148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 descr="Captura de pantalla 2016-12-03 a la(s) 14.21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2666" r="15695" b="12222"/>
          <a:stretch/>
        </p:blipFill>
        <p:spPr>
          <a:xfrm>
            <a:off x="1016000" y="190500"/>
            <a:ext cx="7664334" cy="6480000"/>
          </a:xfrm>
          <a:prstGeom prst="rect">
            <a:avLst/>
          </a:prstGeom>
        </p:spPr>
      </p:pic>
      <p:sp>
        <p:nvSpPr>
          <p:cNvPr id="6" name="Estrella de 5 puntas 5"/>
          <p:cNvSpPr/>
          <p:nvPr/>
        </p:nvSpPr>
        <p:spPr>
          <a:xfrm>
            <a:off x="4011612" y="2520950"/>
            <a:ext cx="136525" cy="134936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638425" y="1155700"/>
            <a:ext cx="917575" cy="81915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324350" y="1047750"/>
            <a:ext cx="239713" cy="115570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139950" y="3194050"/>
            <a:ext cx="1638300" cy="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4160838" y="2655886"/>
            <a:ext cx="163512" cy="387350"/>
          </a:xfrm>
          <a:prstGeom prst="straightConnector1">
            <a:avLst/>
          </a:prstGeom>
          <a:ln w="57150" cap="sq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 bwMode="auto">
          <a:xfrm>
            <a:off x="4178300" y="2876550"/>
            <a:ext cx="469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</a:rPr>
              <a:t>S</a:t>
            </a:r>
            <a:endParaRPr lang="en-US" sz="28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5257800"/>
            <a:ext cx="7467600" cy="1143000"/>
          </a:xfrm>
        </p:spPr>
        <p:txBody>
          <a:bodyPr/>
          <a:lstStyle/>
          <a:p>
            <a:r>
              <a:rPr lang="en-US" sz="3600" dirty="0"/>
              <a:t>The </a:t>
            </a:r>
            <a:r>
              <a:rPr lang="en-US" sz="3600" b="1" dirty="0">
                <a:solidFill>
                  <a:srgbClr val="FFFFFF"/>
                </a:solidFill>
              </a:rPr>
              <a:t>Atmospheric </a:t>
            </a:r>
            <a:r>
              <a:rPr lang="en-US" sz="3600" b="1" dirty="0" smtClean="0">
                <a:solidFill>
                  <a:srgbClr val="FFFFFF"/>
                </a:solidFill>
              </a:rPr>
              <a:t>Circulation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2" name="Multiplicación 11"/>
          <p:cNvSpPr/>
          <p:nvPr/>
        </p:nvSpPr>
        <p:spPr>
          <a:xfrm>
            <a:off x="914400" y="-12700"/>
            <a:ext cx="6400800" cy="55626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33400" y="5715000"/>
            <a:ext cx="7467600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 smtClean="0">
                <a:solidFill>
                  <a:prstClr val="white"/>
                </a:solidFill>
                <a:latin typeface="Calibri"/>
              </a:rPr>
              <a:t>is strongly 3D!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600200" y="6488668"/>
            <a:ext cx="580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white"/>
                </a:solidFill>
              </a:rPr>
              <a:t>(Pla-</a:t>
            </a:r>
            <a:r>
              <a:rPr lang="en-US" sz="1800" dirty="0" smtClean="0">
                <a:solidFill>
                  <a:prstClr val="white"/>
                </a:solidFill>
              </a:rPr>
              <a:t>Garcia, </a:t>
            </a:r>
            <a:r>
              <a:rPr lang="en-US" sz="1800" dirty="0" err="1" smtClean="0">
                <a:solidFill>
                  <a:prstClr val="white"/>
                </a:solidFill>
              </a:rPr>
              <a:t>Rafkin</a:t>
            </a:r>
            <a:r>
              <a:rPr lang="en-US" sz="1800" dirty="0" smtClean="0">
                <a:solidFill>
                  <a:prstClr val="white"/>
                </a:solidFill>
              </a:rPr>
              <a:t> </a:t>
            </a:r>
            <a:r>
              <a:rPr lang="en-US" sz="1800" dirty="0">
                <a:solidFill>
                  <a:prstClr val="white"/>
                </a:solidFill>
              </a:rPr>
              <a:t>et al. 2016; </a:t>
            </a:r>
            <a:r>
              <a:rPr lang="en-US" sz="1800" dirty="0" err="1" smtClean="0">
                <a:solidFill>
                  <a:prstClr val="white"/>
                </a:solidFill>
              </a:rPr>
              <a:t>Rafkin</a:t>
            </a:r>
            <a:r>
              <a:rPr lang="en-US" sz="1800" dirty="0" smtClean="0">
                <a:solidFill>
                  <a:prstClr val="white"/>
                </a:solidFill>
              </a:rPr>
              <a:t>, Pla-Garcia </a:t>
            </a:r>
            <a:r>
              <a:rPr lang="en-US" sz="1800" dirty="0">
                <a:solidFill>
                  <a:prstClr val="white"/>
                </a:solidFill>
              </a:rPr>
              <a:t>et al. 2016)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962400" y="-2286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Representative example </a:t>
            </a:r>
          </a:p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of sol 1521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 rot="5400000">
            <a:off x="4533900" y="29337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smtClean="0">
                <a:solidFill>
                  <a:prstClr val="white"/>
                </a:solidFill>
                <a:latin typeface="Calibri"/>
              </a:rPr>
              <a:t>Potential Temperature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2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166" t="17223" r="5973" b="14629"/>
          <a:stretch/>
        </p:blipFill>
        <p:spPr>
          <a:xfrm>
            <a:off x="533400" y="990600"/>
            <a:ext cx="8216900" cy="4673600"/>
          </a:xfrm>
          <a:prstGeom prst="rect">
            <a:avLst/>
          </a:prstGeom>
        </p:spPr>
      </p:pic>
      <p:pic>
        <p:nvPicPr>
          <p:cNvPr id="6" name="Imagen 5" descr="gal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9600"/>
            <a:ext cx="2006600" cy="187960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6934200" y="2514600"/>
            <a:ext cx="457200" cy="685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5410200" y="2514600"/>
            <a:ext cx="1524000" cy="685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62000" y="5334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>
                <a:solidFill>
                  <a:prstClr val="black"/>
                </a:solidFill>
              </a:rPr>
              <a:t>Depth</a:t>
            </a:r>
            <a:r>
              <a:rPr lang="es-ES" sz="2000" dirty="0">
                <a:solidFill>
                  <a:prstClr val="black"/>
                </a:solidFill>
              </a:rPr>
              <a:t> (m) of </a:t>
            </a:r>
            <a:r>
              <a:rPr lang="es-ES" sz="2000" dirty="0" err="1">
                <a:solidFill>
                  <a:prstClr val="black"/>
                </a:solidFill>
              </a:rPr>
              <a:t>the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beginning</a:t>
            </a:r>
            <a:r>
              <a:rPr lang="es-ES" sz="2000" dirty="0">
                <a:solidFill>
                  <a:prstClr val="black"/>
                </a:solidFill>
              </a:rPr>
              <a:t> of </a:t>
            </a:r>
            <a:r>
              <a:rPr lang="es-ES" sz="2000" b="1" u="sng" dirty="0" err="1">
                <a:solidFill>
                  <a:prstClr val="black"/>
                </a:solidFill>
              </a:rPr>
              <a:t>hydrate</a:t>
            </a:r>
            <a:r>
              <a:rPr lang="es-ES" sz="2000" b="1" u="sng" dirty="0">
                <a:solidFill>
                  <a:prstClr val="black"/>
                </a:solidFill>
              </a:rPr>
              <a:t> </a:t>
            </a:r>
            <a:r>
              <a:rPr lang="es-ES" sz="2000" b="1" u="sng" dirty="0" err="1">
                <a:solidFill>
                  <a:prstClr val="black"/>
                </a:solidFill>
              </a:rPr>
              <a:t>stability</a:t>
            </a:r>
            <a:r>
              <a:rPr lang="es-ES" sz="2000" b="1" u="sng" dirty="0">
                <a:solidFill>
                  <a:prstClr val="black"/>
                </a:solidFill>
              </a:rPr>
              <a:t> </a:t>
            </a:r>
            <a:r>
              <a:rPr lang="es-ES" sz="2000" b="1" u="sng" dirty="0" err="1" smtClean="0">
                <a:solidFill>
                  <a:prstClr val="black"/>
                </a:solidFill>
              </a:rPr>
              <a:t>zone</a:t>
            </a:r>
            <a:r>
              <a:rPr lang="es-ES" sz="2000" b="1" u="sng" dirty="0" smtClean="0">
                <a:solidFill>
                  <a:prstClr val="black"/>
                </a:solidFill>
              </a:rPr>
              <a:t> (HSZ)</a:t>
            </a:r>
            <a:r>
              <a:rPr lang="es-ES" sz="2000" b="1" dirty="0" smtClean="0">
                <a:solidFill>
                  <a:prstClr val="black"/>
                </a:solidFill>
              </a:rPr>
              <a:t> </a:t>
            </a:r>
            <a:r>
              <a:rPr lang="es-ES" sz="2000" dirty="0" smtClean="0">
                <a:solidFill>
                  <a:prstClr val="black"/>
                </a:solidFill>
              </a:rPr>
              <a:t>in </a:t>
            </a:r>
            <a:r>
              <a:rPr lang="es-ES" sz="2000" dirty="0" err="1">
                <a:solidFill>
                  <a:prstClr val="black"/>
                </a:solidFill>
              </a:rPr>
              <a:t>present-day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martian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subsurface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for</a:t>
            </a:r>
            <a:r>
              <a:rPr lang="es-ES" sz="2000" dirty="0">
                <a:solidFill>
                  <a:prstClr val="black"/>
                </a:solidFill>
              </a:rPr>
              <a:t> CH4-rich </a:t>
            </a:r>
            <a:r>
              <a:rPr lang="es-ES" sz="2000" dirty="0" err="1">
                <a:solidFill>
                  <a:prstClr val="black"/>
                </a:solidFill>
              </a:rPr>
              <a:t>clathrates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formed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from</a:t>
            </a:r>
            <a:r>
              <a:rPr lang="es-ES" sz="2000" dirty="0">
                <a:solidFill>
                  <a:prstClr val="black"/>
                </a:solidFill>
              </a:rPr>
              <a:t> a gas </a:t>
            </a:r>
            <a:r>
              <a:rPr lang="es-ES" sz="2000" dirty="0" err="1">
                <a:solidFill>
                  <a:prstClr val="black"/>
                </a:solidFill>
              </a:rPr>
              <a:t>phase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with</a:t>
            </a:r>
            <a:r>
              <a:rPr lang="es-ES" sz="2000" dirty="0">
                <a:solidFill>
                  <a:prstClr val="black"/>
                </a:solidFill>
              </a:rPr>
              <a:t> 90% of </a:t>
            </a:r>
            <a:r>
              <a:rPr lang="es-ES" sz="2000" dirty="0" err="1" smtClean="0">
                <a:solidFill>
                  <a:prstClr val="black"/>
                </a:solidFill>
              </a:rPr>
              <a:t>methane</a:t>
            </a:r>
            <a:r>
              <a:rPr lang="es-ES" sz="2000" dirty="0">
                <a:solidFill>
                  <a:prstClr val="black"/>
                </a:solidFill>
              </a:rPr>
              <a:t> (</a:t>
            </a:r>
            <a:r>
              <a:rPr lang="es-ES" sz="2000" dirty="0" err="1" smtClean="0">
                <a:solidFill>
                  <a:prstClr val="black"/>
                </a:solidFill>
              </a:rPr>
              <a:t>Gloesener</a:t>
            </a:r>
            <a:r>
              <a:rPr lang="es-ES" sz="2000" dirty="0" smtClean="0">
                <a:solidFill>
                  <a:prstClr val="black"/>
                </a:solidFill>
              </a:rPr>
              <a:t> et al. MAMO17)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819400" y="6096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prstClr val="black"/>
                </a:solidFill>
              </a:rPr>
              <a:t>Gale </a:t>
            </a:r>
            <a:r>
              <a:rPr lang="es-ES" sz="2000" dirty="0" err="1" smtClean="0">
                <a:solidFill>
                  <a:prstClr val="black"/>
                </a:solidFill>
              </a:rPr>
              <a:t>crater</a:t>
            </a:r>
            <a:r>
              <a:rPr lang="es-ES" sz="2000" dirty="0" smtClean="0">
                <a:solidFill>
                  <a:prstClr val="black"/>
                </a:solidFill>
              </a:rPr>
              <a:t> HSZ 40-45m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457200" y="0"/>
            <a:ext cx="990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prstClr val="black"/>
                </a:solidFill>
              </a:rPr>
              <a:t>Scenarios 3 and 4: </a:t>
            </a:r>
            <a:r>
              <a:rPr lang="en-US" sz="2200" b="1" u="sng" dirty="0" smtClean="0">
                <a:solidFill>
                  <a:prstClr val="black"/>
                </a:solidFill>
              </a:rPr>
              <a:t>continuous</a:t>
            </a:r>
            <a:r>
              <a:rPr lang="en-US" sz="2200" b="1" dirty="0" smtClean="0">
                <a:solidFill>
                  <a:prstClr val="black"/>
                </a:solidFill>
              </a:rPr>
              <a:t> CH4 release mimicking </a:t>
            </a:r>
            <a:r>
              <a:rPr lang="en-US" sz="2200" b="1" dirty="0" err="1" smtClean="0">
                <a:solidFill>
                  <a:prstClr val="black"/>
                </a:solidFill>
              </a:rPr>
              <a:t>clathrates</a:t>
            </a:r>
            <a:r>
              <a:rPr lang="en-US" sz="2200" b="1" dirty="0" smtClean="0">
                <a:solidFill>
                  <a:prstClr val="black"/>
                </a:solidFill>
              </a:rPr>
              <a:t> fluxes 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8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>Some previous Methane </a:t>
            </a:r>
            <a:r>
              <a:rPr lang="en-US" sz="2800" dirty="0"/>
              <a:t>Release Studies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10"/>
          <a:stretch/>
        </p:blipFill>
        <p:spPr>
          <a:xfrm>
            <a:off x="1524000" y="838200"/>
            <a:ext cx="6324600" cy="27613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3400" y="4114800"/>
            <a:ext cx="8077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The accuracy of their conclusions is limited by the uncertainties inherent in GCM </a:t>
            </a:r>
            <a:r>
              <a:rPr lang="en-GB" sz="2000" dirty="0" smtClean="0">
                <a:solidFill>
                  <a:prstClr val="black"/>
                </a:solidFill>
              </a:rPr>
              <a:t>simulations</a:t>
            </a:r>
          </a:p>
          <a:p>
            <a:pPr algn="just"/>
            <a:endParaRPr lang="es-ES" sz="2000" dirty="0">
              <a:solidFill>
                <a:prstClr val="black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000" dirty="0" err="1" smtClean="0">
                <a:solidFill>
                  <a:prstClr val="black"/>
                </a:solidFill>
              </a:rPr>
              <a:t>GCMs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poorly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resolve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or</a:t>
            </a:r>
            <a:r>
              <a:rPr lang="es-ES" sz="2000" dirty="0">
                <a:solidFill>
                  <a:prstClr val="black"/>
                </a:solidFill>
              </a:rPr>
              <a:t> are </a:t>
            </a:r>
            <a:r>
              <a:rPr lang="es-ES" sz="2000" dirty="0" err="1">
                <a:solidFill>
                  <a:prstClr val="black"/>
                </a:solidFill>
              </a:rPr>
              <a:t>completely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incapable</a:t>
            </a:r>
            <a:r>
              <a:rPr lang="es-ES" sz="2000" dirty="0">
                <a:solidFill>
                  <a:prstClr val="black"/>
                </a:solidFill>
              </a:rPr>
              <a:t> of </a:t>
            </a:r>
            <a:r>
              <a:rPr lang="es-ES" sz="2000" dirty="0" err="1">
                <a:solidFill>
                  <a:prstClr val="black"/>
                </a:solidFill>
              </a:rPr>
              <a:t>resolving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solidFill>
                  <a:prstClr val="black"/>
                </a:solidFill>
              </a:rPr>
              <a:t>mesoscale</a:t>
            </a:r>
            <a:r>
              <a:rPr lang="es-ES" sz="2000" dirty="0" smtClean="0">
                <a:solidFill>
                  <a:prstClr val="black"/>
                </a:solidFill>
              </a:rPr>
              <a:t>/</a:t>
            </a:r>
            <a:r>
              <a:rPr lang="es-ES" sz="2000" dirty="0" err="1" smtClean="0">
                <a:solidFill>
                  <a:prstClr val="black"/>
                </a:solidFill>
              </a:rPr>
              <a:t>microscale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solidFill>
                  <a:prstClr val="black"/>
                </a:solidFill>
              </a:rPr>
              <a:t>circulations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solidFill>
                  <a:prstClr val="black"/>
                </a:solidFill>
              </a:rPr>
              <a:t>that</a:t>
            </a:r>
            <a:r>
              <a:rPr lang="es-ES" sz="2000" dirty="0" smtClean="0">
                <a:solidFill>
                  <a:prstClr val="black"/>
                </a:solidFill>
              </a:rPr>
              <a:t> can </a:t>
            </a:r>
            <a:r>
              <a:rPr lang="es-ES" sz="2000" dirty="0" err="1">
                <a:solidFill>
                  <a:prstClr val="black"/>
                </a:solidFill>
              </a:rPr>
              <a:t>only</a:t>
            </a:r>
            <a:r>
              <a:rPr lang="es-ES" sz="2000" dirty="0">
                <a:solidFill>
                  <a:prstClr val="black"/>
                </a:solidFill>
              </a:rPr>
              <a:t> be </a:t>
            </a:r>
            <a:r>
              <a:rPr lang="es-ES" sz="2000" dirty="0" err="1">
                <a:solidFill>
                  <a:prstClr val="black"/>
                </a:solidFill>
              </a:rPr>
              <a:t>simulated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by</a:t>
            </a:r>
            <a:r>
              <a:rPr lang="es-ES" sz="2000" dirty="0">
                <a:solidFill>
                  <a:prstClr val="black"/>
                </a:solidFill>
              </a:rPr>
              <a:t> a </a:t>
            </a:r>
            <a:r>
              <a:rPr lang="es-ES" sz="2000" dirty="0" err="1">
                <a:solidFill>
                  <a:prstClr val="black"/>
                </a:solidFill>
              </a:rPr>
              <a:t>model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with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significantly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greater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spatial</a:t>
            </a:r>
            <a:r>
              <a:rPr lang="es-ES" sz="2000" dirty="0">
                <a:solidFill>
                  <a:prstClr val="black"/>
                </a:solidFill>
              </a:rPr>
              <a:t> and temporal </a:t>
            </a:r>
            <a:r>
              <a:rPr lang="es-ES" sz="2000" dirty="0" err="1">
                <a:solidFill>
                  <a:prstClr val="black"/>
                </a:solidFill>
              </a:rPr>
              <a:t>resolution</a:t>
            </a:r>
            <a:r>
              <a:rPr lang="es-ES" sz="20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s-ES" sz="18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s-ES" dirty="0" smtClean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9600" y="2971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Mischna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et al. 2011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93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1524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6</a:t>
            </a:r>
            <a:r>
              <a:rPr lang="en-US" b="1" dirty="0" smtClean="0"/>
              <a:t> DIFFERENT MRAMS METHANE SCENARIOS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457200" y="1981200"/>
            <a:ext cx="960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indent="0" eaLnBrk="1" hangingPunct="1"/>
            <a:r>
              <a:rPr lang="en-US" sz="2000" b="1" u="sng" dirty="0" smtClean="0"/>
              <a:t>Instantaneous emission </a:t>
            </a:r>
            <a:r>
              <a:rPr lang="en-US" sz="2000" u="sng" dirty="0" smtClean="0"/>
              <a:t>scenarios</a:t>
            </a:r>
            <a:r>
              <a:rPr lang="en-US" sz="2000" dirty="0" smtClean="0"/>
              <a:t>:</a:t>
            </a:r>
          </a:p>
          <a:p>
            <a:pPr lvl="1" indent="0" eaLnBrk="1" hangingPunct="1"/>
            <a:endParaRPr lang="en-US" sz="2000" dirty="0" smtClean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u="sng" dirty="0"/>
              <a:t>Scenario </a:t>
            </a:r>
            <a:r>
              <a:rPr lang="en-US" sz="2000" b="1" u="sng" dirty="0" smtClean="0"/>
              <a:t>1</a:t>
            </a:r>
            <a:r>
              <a:rPr lang="en-US" sz="2000" dirty="0" smtClean="0"/>
              <a:t>: small area emission inside Gale (close to the rover)</a:t>
            </a:r>
            <a:endParaRPr lang="en-US" sz="2000" dirty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u="sng" dirty="0" smtClean="0"/>
              <a:t>Scenario 2</a:t>
            </a:r>
            <a:r>
              <a:rPr lang="en-US" sz="2000" dirty="0" smtClean="0"/>
              <a:t>: medium area emission outside Gale (NW)</a:t>
            </a:r>
          </a:p>
          <a:p>
            <a:pPr marL="1485900" lvl="2" indent="-342900" eaLnBrk="1" hangingPunct="1">
              <a:buFont typeface="Arial"/>
              <a:buChar char="•"/>
            </a:pPr>
            <a:endParaRPr lang="en-US" sz="2000" dirty="0" smtClean="0"/>
          </a:p>
          <a:p>
            <a:pPr lvl="1" indent="0" eaLnBrk="1" hangingPunct="1"/>
            <a:r>
              <a:rPr lang="en-US" sz="2000" b="1" u="sng" dirty="0" smtClean="0"/>
              <a:t>Steady emission </a:t>
            </a:r>
            <a:r>
              <a:rPr lang="en-US" sz="2000" u="sng" dirty="0" smtClean="0"/>
              <a:t>scenarios</a:t>
            </a:r>
            <a:r>
              <a:rPr lang="en-US" sz="2000" dirty="0" smtClean="0"/>
              <a:t>:</a:t>
            </a:r>
          </a:p>
          <a:p>
            <a:pPr lvl="1" indent="0" eaLnBrk="1" hangingPunct="1"/>
            <a:endParaRPr lang="en-US" sz="2000" dirty="0" smtClean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u="sng" dirty="0" smtClean="0"/>
              <a:t>Scenario 3</a:t>
            </a:r>
            <a:r>
              <a:rPr lang="en-US" sz="2000" dirty="0"/>
              <a:t>: </a:t>
            </a:r>
            <a:r>
              <a:rPr lang="en-US" sz="2000" dirty="0" smtClean="0"/>
              <a:t>small area emission inside </a:t>
            </a:r>
            <a:r>
              <a:rPr lang="en-US" sz="2000" dirty="0"/>
              <a:t>Gale (close to </a:t>
            </a:r>
            <a:r>
              <a:rPr lang="en-US" sz="2000" dirty="0" smtClean="0"/>
              <a:t>the rover)</a:t>
            </a:r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u="sng" dirty="0" smtClean="0"/>
              <a:t>Scenario 4</a:t>
            </a:r>
            <a:r>
              <a:rPr lang="en-US" sz="2000" dirty="0" smtClean="0"/>
              <a:t>: medium area emission outside Gale (NW, NE, SW, SE)</a:t>
            </a:r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u="sng" dirty="0" smtClean="0"/>
              <a:t>Scenario </a:t>
            </a:r>
            <a:r>
              <a:rPr lang="en-US" sz="2000" b="1" u="sng" dirty="0"/>
              <a:t>5</a:t>
            </a:r>
            <a:r>
              <a:rPr lang="en-US" sz="2000" dirty="0"/>
              <a:t>: </a:t>
            </a:r>
            <a:r>
              <a:rPr lang="en-US" sz="2000" dirty="0" smtClean="0"/>
              <a:t>large </a:t>
            </a:r>
            <a:r>
              <a:rPr lang="en-US" sz="2000" dirty="0"/>
              <a:t>area emission </a:t>
            </a:r>
            <a:r>
              <a:rPr lang="en-US" sz="2000" dirty="0" smtClean="0"/>
              <a:t>at </a:t>
            </a:r>
            <a:r>
              <a:rPr lang="en-US" sz="2000" dirty="0" err="1"/>
              <a:t>Mumma’s</a:t>
            </a:r>
            <a:r>
              <a:rPr lang="en-US" sz="2000" dirty="0"/>
              <a:t> </a:t>
            </a:r>
            <a:r>
              <a:rPr lang="en-US" sz="2000" dirty="0" smtClean="0"/>
              <a:t>detection area </a:t>
            </a:r>
            <a:r>
              <a:rPr lang="en-US" sz="2000" dirty="0"/>
              <a:t>(Terra </a:t>
            </a:r>
            <a:r>
              <a:rPr lang="en-US" sz="2000" dirty="0" err="1"/>
              <a:t>Sabae</a:t>
            </a:r>
            <a:r>
              <a:rPr lang="en-US" sz="2000" dirty="0"/>
              <a:t> + </a:t>
            </a:r>
            <a:r>
              <a:rPr lang="en-US" sz="2000" dirty="0" err="1"/>
              <a:t>Nili</a:t>
            </a:r>
            <a:r>
              <a:rPr lang="en-US" sz="2000" dirty="0"/>
              <a:t> Fossae + </a:t>
            </a:r>
            <a:r>
              <a:rPr lang="en-US" sz="2000" dirty="0" err="1"/>
              <a:t>Syrtis</a:t>
            </a:r>
            <a:r>
              <a:rPr lang="en-US" sz="2000" dirty="0"/>
              <a:t> Major</a:t>
            </a:r>
            <a:r>
              <a:rPr lang="en-US" sz="2000" dirty="0" smtClean="0"/>
              <a:t>)</a:t>
            </a:r>
            <a:endParaRPr lang="en-US" sz="2000" dirty="0"/>
          </a:p>
          <a:p>
            <a:pPr marL="1485900" lvl="2" indent="-342900" eaLnBrk="1" hangingPunct="1">
              <a:buFont typeface="Arial"/>
              <a:buChar char="•"/>
            </a:pPr>
            <a:endParaRPr lang="en-US" sz="2200" b="1" dirty="0" smtClean="0"/>
          </a:p>
          <a:p>
            <a:pPr algn="ctr" eaLnBrk="1" hangingPunct="1"/>
            <a:endParaRPr lang="en-US" sz="2200" b="1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457200" y="4953000"/>
            <a:ext cx="960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indent="0" eaLnBrk="1" hangingPunct="1"/>
            <a:r>
              <a:rPr lang="en-US" sz="2000" u="sng" dirty="0"/>
              <a:t>Motivation to select the </a:t>
            </a:r>
            <a:r>
              <a:rPr lang="en-US" sz="2000" u="sng" dirty="0" smtClean="0"/>
              <a:t>epochs</a:t>
            </a:r>
            <a:r>
              <a:rPr lang="en-US" sz="2000" dirty="0" smtClean="0"/>
              <a:t>:</a:t>
            </a:r>
          </a:p>
          <a:p>
            <a:pPr lvl="1" indent="0" eaLnBrk="1" hangingPunct="1"/>
            <a:endParaRPr lang="en-US" sz="2000" dirty="0" smtClean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dirty="0" smtClean="0"/>
              <a:t>Ls270: </a:t>
            </a:r>
            <a:r>
              <a:rPr lang="en-US" sz="2000" dirty="0"/>
              <a:t>high mixing epoch, MSL sol 1521 </a:t>
            </a:r>
            <a:endParaRPr lang="en-US" sz="2000" b="1" dirty="0" smtClean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dirty="0" smtClean="0"/>
              <a:t>Ls90: </a:t>
            </a:r>
            <a:r>
              <a:rPr lang="en-US" sz="2000" dirty="0"/>
              <a:t>representative of the rest of the year to be compared </a:t>
            </a:r>
            <a:r>
              <a:rPr lang="en-US" sz="2000" dirty="0" err="1"/>
              <a:t>vs</a:t>
            </a:r>
            <a:r>
              <a:rPr lang="en-US" sz="2000" dirty="0"/>
              <a:t> </a:t>
            </a:r>
            <a:r>
              <a:rPr lang="en-US" sz="2000" dirty="0" smtClean="0"/>
              <a:t>Ls270 and because it </a:t>
            </a:r>
            <a:r>
              <a:rPr lang="en-US" sz="2000" dirty="0"/>
              <a:t>is the season of the peak methane observation by SAM (sol </a:t>
            </a:r>
            <a:r>
              <a:rPr lang="en-US" sz="2000" dirty="0" smtClean="0"/>
              <a:t>526)</a:t>
            </a:r>
            <a:endParaRPr lang="en-US" sz="2000" b="1" dirty="0" smtClean="0"/>
          </a:p>
          <a:p>
            <a:pPr marL="1485900" lvl="2" indent="-342900" eaLnBrk="1" hangingPunct="1">
              <a:buFont typeface="Arial"/>
              <a:buChar char="•"/>
            </a:pPr>
            <a:r>
              <a:rPr lang="en-US" sz="2000" b="1" dirty="0" smtClean="0"/>
              <a:t>Ls155: </a:t>
            </a:r>
            <a:r>
              <a:rPr lang="en-US" sz="2000" dirty="0"/>
              <a:t>because it is the season of the peak methane observation by </a:t>
            </a:r>
            <a:r>
              <a:rPr lang="en-US" sz="2000" dirty="0" err="1"/>
              <a:t>Mumma</a:t>
            </a:r>
            <a:r>
              <a:rPr lang="en-US" sz="2000" dirty="0"/>
              <a:t> et al. </a:t>
            </a:r>
            <a:r>
              <a:rPr lang="en-US" sz="2000" dirty="0" smtClean="0"/>
              <a:t>2009</a:t>
            </a:r>
          </a:p>
          <a:p>
            <a:pPr marL="1485900" lvl="2" indent="-342900" eaLnBrk="1" hangingPunct="1">
              <a:buFont typeface="Arial"/>
              <a:buChar char="•"/>
            </a:pPr>
            <a:endParaRPr lang="en-US" sz="2200" b="1" dirty="0" smtClean="0"/>
          </a:p>
          <a:p>
            <a:pPr algn="ctr" eaLnBrk="1" hangingPunct="1"/>
            <a:endParaRPr lang="en-US" sz="2200" b="1" dirty="0" smtClean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2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7-07-17 a las 19.00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0" t="27716" r="10139" b="24222"/>
          <a:stretch/>
        </p:blipFill>
        <p:spPr>
          <a:xfrm>
            <a:off x="4457700" y="1524000"/>
            <a:ext cx="4505486" cy="36576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04800" y="304800"/>
            <a:ext cx="8229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Crater mixing </a:t>
            </a:r>
            <a:r>
              <a:rPr lang="en-US" dirty="0" smtClean="0">
                <a:solidFill>
                  <a:srgbClr val="FFFFFF"/>
                </a:solidFill>
              </a:rPr>
              <a:t>timescale. Initial time (02:25 LMST)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CuadroTexto 20"/>
          <p:cNvSpPr txBox="1">
            <a:spLocks noChangeArrowheads="1"/>
          </p:cNvSpPr>
          <p:nvPr/>
        </p:nvSpPr>
        <p:spPr bwMode="auto">
          <a:xfrm>
            <a:off x="228600" y="1066800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REST OF THE YEAR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4800600" y="1066800"/>
            <a:ext cx="444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SUMMER SOLSTICE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28600" y="254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FFFFFF"/>
                </a:solidFill>
              </a:rPr>
              <a:t>Scenario 1#: </a:t>
            </a:r>
            <a:r>
              <a:rPr lang="en-US" sz="2100" b="1" u="sng" dirty="0" smtClean="0">
                <a:solidFill>
                  <a:srgbClr val="FFFFFF"/>
                </a:solidFill>
              </a:rPr>
              <a:t>instantaneous</a:t>
            </a:r>
            <a:r>
              <a:rPr lang="en-US" sz="2100" b="1" dirty="0" smtClean="0">
                <a:solidFill>
                  <a:srgbClr val="FFFFFF"/>
                </a:solidFill>
              </a:rPr>
              <a:t> CH</a:t>
            </a:r>
            <a:r>
              <a:rPr lang="en-US" sz="2100" b="1" baseline="-25000" dirty="0" smtClean="0">
                <a:solidFill>
                  <a:srgbClr val="FFFFFF"/>
                </a:solidFill>
              </a:rPr>
              <a:t>4</a:t>
            </a:r>
            <a:r>
              <a:rPr lang="en-US" sz="2100" b="1" dirty="0" smtClean="0">
                <a:solidFill>
                  <a:srgbClr val="FFFFFF"/>
                </a:solidFill>
              </a:rPr>
              <a:t> release emission </a:t>
            </a:r>
            <a:r>
              <a:rPr lang="en-US" sz="2100" b="1" u="sng" dirty="0" smtClean="0">
                <a:solidFill>
                  <a:srgbClr val="FF0000"/>
                </a:solidFill>
              </a:rPr>
              <a:t>inside</a:t>
            </a:r>
            <a:r>
              <a:rPr lang="en-US" sz="2100" b="1" dirty="0" smtClean="0">
                <a:solidFill>
                  <a:srgbClr val="FFFFFF"/>
                </a:solidFill>
              </a:rPr>
              <a:t> Gale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24400" y="5165229"/>
            <a:ext cx="426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Ls270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is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greatest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exchange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between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air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inside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outside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crater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during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Mars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sym typeface="Wingdings" charset="0"/>
              </a:rPr>
              <a:t>year</a:t>
            </a:r>
            <a:r>
              <a:rPr lang="es-ES_tradnl" sz="2000" dirty="0" smtClean="0">
                <a:solidFill>
                  <a:schemeClr val="bg1"/>
                </a:solidFill>
                <a:sym typeface="Wingdings" charset="0"/>
              </a:rPr>
              <a:t> (Pla-Garcia et al. 2016, </a:t>
            </a:r>
            <a:r>
              <a:rPr lang="es-ES_tradnl" sz="2000" dirty="0" err="1" smtClean="0">
                <a:solidFill>
                  <a:schemeClr val="bg1"/>
                </a:solidFill>
                <a:sym typeface="Wingdings" charset="0"/>
              </a:rPr>
              <a:t>Rafkin</a:t>
            </a:r>
            <a:r>
              <a:rPr lang="es-ES_tradnl" sz="2000" dirty="0" smtClean="0">
                <a:solidFill>
                  <a:schemeClr val="bg1"/>
                </a:solidFill>
                <a:sym typeface="Wingdings" charset="0"/>
              </a:rPr>
              <a:t> et al. 2016). </a:t>
            </a:r>
          </a:p>
          <a:p>
            <a:endParaRPr lang="es-ES" dirty="0"/>
          </a:p>
        </p:txBody>
      </p:sp>
      <p:pic>
        <p:nvPicPr>
          <p:cNvPr id="9" name="Imagen 8" descr="Captura de pantalla 2017-07-17 a las 19.00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7716" r="10139" b="24222"/>
          <a:stretch/>
        </p:blipFill>
        <p:spPr>
          <a:xfrm>
            <a:off x="0" y="1524000"/>
            <a:ext cx="8963186" cy="36576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09600" y="5486400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What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about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rest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year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79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4" grpId="0"/>
      <p:bldP spid="4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304800" y="304800"/>
            <a:ext cx="8229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Crater mixing </a:t>
            </a:r>
            <a:r>
              <a:rPr lang="en-US" dirty="0" smtClean="0">
                <a:solidFill>
                  <a:srgbClr val="FFFFFF"/>
                </a:solidFill>
              </a:rPr>
              <a:t>timescale. 6 hours later (08:25 LMST)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CuadroTexto 20"/>
          <p:cNvSpPr txBox="1">
            <a:spLocks noChangeArrowheads="1"/>
          </p:cNvSpPr>
          <p:nvPr/>
        </p:nvSpPr>
        <p:spPr bwMode="auto">
          <a:xfrm>
            <a:off x="228600" y="1066800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REST OF THE YEAR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4800600" y="1066800"/>
            <a:ext cx="444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SUMMER SOLSTICE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28600" y="254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FFFFFF"/>
                </a:solidFill>
              </a:rPr>
              <a:t>Scenario 1#: </a:t>
            </a:r>
            <a:r>
              <a:rPr lang="en-US" sz="2100" b="1" u="sng" dirty="0" smtClean="0">
                <a:solidFill>
                  <a:srgbClr val="FFFFFF"/>
                </a:solidFill>
              </a:rPr>
              <a:t>instantaneous</a:t>
            </a:r>
            <a:r>
              <a:rPr lang="en-US" sz="2100" b="1" dirty="0" smtClean="0">
                <a:solidFill>
                  <a:srgbClr val="FFFFFF"/>
                </a:solidFill>
              </a:rPr>
              <a:t> CH</a:t>
            </a:r>
            <a:r>
              <a:rPr lang="en-US" sz="2100" b="1" baseline="-25000" dirty="0" smtClean="0">
                <a:solidFill>
                  <a:srgbClr val="FFFFFF"/>
                </a:solidFill>
              </a:rPr>
              <a:t>4</a:t>
            </a:r>
            <a:r>
              <a:rPr lang="en-US" sz="2100" b="1" dirty="0" smtClean="0">
                <a:solidFill>
                  <a:srgbClr val="FFFFFF"/>
                </a:solidFill>
              </a:rPr>
              <a:t> release emission </a:t>
            </a:r>
            <a:r>
              <a:rPr lang="en-US" sz="2100" b="1" u="sng" dirty="0" smtClean="0">
                <a:solidFill>
                  <a:srgbClr val="FF0000"/>
                </a:solidFill>
              </a:rPr>
              <a:t>inside</a:t>
            </a:r>
            <a:r>
              <a:rPr lang="en-US" sz="2100" b="1" dirty="0" smtClean="0">
                <a:solidFill>
                  <a:srgbClr val="FFFFFF"/>
                </a:solidFill>
              </a:rPr>
              <a:t> Gale</a:t>
            </a:r>
            <a:endParaRPr lang="en-US" sz="2100" dirty="0">
              <a:solidFill>
                <a:srgbClr val="FFFFFF"/>
              </a:solidFill>
            </a:endParaRPr>
          </a:p>
        </p:txBody>
      </p:sp>
      <p:pic>
        <p:nvPicPr>
          <p:cNvPr id="9" name="Imagen 8" descr="buen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0222" r="9029" b="26667"/>
          <a:stretch/>
        </p:blipFill>
        <p:spPr>
          <a:xfrm>
            <a:off x="-76200" y="1524000"/>
            <a:ext cx="8991600" cy="3605692"/>
          </a:xfrm>
          <a:prstGeom prst="rect">
            <a:avLst/>
          </a:prstGeom>
        </p:spPr>
      </p:pic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4724400" y="51054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prstClr val="white"/>
                </a:solidFill>
              </a:rPr>
              <a:t>All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methane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is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gone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from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crater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after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smtClean="0">
                <a:solidFill>
                  <a:prstClr val="white"/>
                </a:solidFill>
              </a:rPr>
              <a:t>6 </a:t>
            </a:r>
            <a:r>
              <a:rPr lang="es-ES" sz="2000" dirty="0" err="1" smtClean="0">
                <a:solidFill>
                  <a:prstClr val="white"/>
                </a:solidFill>
              </a:rPr>
              <a:t>hours</a:t>
            </a:r>
            <a:r>
              <a:rPr lang="es-ES" sz="2000" dirty="0" smtClean="0">
                <a:solidFill>
                  <a:prstClr val="white"/>
                </a:solidFill>
              </a:rPr>
              <a:t>!</a:t>
            </a:r>
            <a:endParaRPr lang="es-ES" sz="2000" dirty="0">
              <a:solidFill>
                <a:prstClr val="white"/>
              </a:solidFill>
            </a:endParaRPr>
          </a:p>
        </p:txBody>
      </p:sp>
      <p:sp>
        <p:nvSpPr>
          <p:cNvPr id="11" name="CuadroTexto 20"/>
          <p:cNvSpPr txBox="1">
            <a:spLocks noChangeArrowheads="1"/>
          </p:cNvSpPr>
          <p:nvPr/>
        </p:nvSpPr>
        <p:spPr bwMode="auto">
          <a:xfrm>
            <a:off x="457200" y="5105400"/>
            <a:ext cx="40243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>
                <a:solidFill>
                  <a:prstClr val="white"/>
                </a:solidFill>
              </a:rPr>
              <a:t>~50% of </a:t>
            </a:r>
            <a:r>
              <a:rPr lang="es-ES" sz="2000" dirty="0" err="1" smtClean="0">
                <a:solidFill>
                  <a:prstClr val="white"/>
                </a:solidFill>
              </a:rPr>
              <a:t>methane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stays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>
                <a:solidFill>
                  <a:prstClr val="white"/>
                </a:solidFill>
              </a:rPr>
              <a:t>in </a:t>
            </a:r>
            <a:r>
              <a:rPr lang="es-ES" sz="2000" dirty="0" err="1">
                <a:solidFill>
                  <a:prstClr val="white"/>
                </a:solidFill>
              </a:rPr>
              <a:t>crater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after</a:t>
            </a:r>
            <a:r>
              <a:rPr lang="es-ES" sz="2000" dirty="0">
                <a:solidFill>
                  <a:prstClr val="white"/>
                </a:solidFill>
              </a:rPr>
              <a:t> 6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hours</a:t>
            </a:r>
            <a:endParaRPr lang="es-E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2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304800" y="304800"/>
            <a:ext cx="8229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Crater mixing </a:t>
            </a:r>
            <a:r>
              <a:rPr lang="en-US" dirty="0" smtClean="0">
                <a:solidFill>
                  <a:srgbClr val="FFFFFF"/>
                </a:solidFill>
              </a:rPr>
              <a:t>timescale. 8 hours later (10:25 LMST)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CuadroTexto 20"/>
          <p:cNvSpPr txBox="1">
            <a:spLocks noChangeArrowheads="1"/>
          </p:cNvSpPr>
          <p:nvPr/>
        </p:nvSpPr>
        <p:spPr bwMode="auto">
          <a:xfrm>
            <a:off x="228600" y="1066800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REST OF THE YEAR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4800600" y="1066800"/>
            <a:ext cx="444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u="sng" dirty="0" smtClean="0">
                <a:solidFill>
                  <a:prstClr val="white"/>
                </a:solidFill>
              </a:rPr>
              <a:t>SUMMER SOLSTICE</a:t>
            </a:r>
            <a:endParaRPr lang="es-ES" sz="1800" u="sng" dirty="0">
              <a:solidFill>
                <a:prstClr val="white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28600" y="254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FFFFFF"/>
                </a:solidFill>
              </a:rPr>
              <a:t>Scenario 1#: </a:t>
            </a:r>
            <a:r>
              <a:rPr lang="en-US" sz="2100" b="1" u="sng" dirty="0" smtClean="0">
                <a:solidFill>
                  <a:srgbClr val="FFFFFF"/>
                </a:solidFill>
              </a:rPr>
              <a:t>instantaneous</a:t>
            </a:r>
            <a:r>
              <a:rPr lang="en-US" sz="2100" b="1" dirty="0" smtClean="0">
                <a:solidFill>
                  <a:srgbClr val="FFFFFF"/>
                </a:solidFill>
              </a:rPr>
              <a:t> CH</a:t>
            </a:r>
            <a:r>
              <a:rPr lang="en-US" sz="2100" b="1" baseline="-25000" dirty="0" smtClean="0">
                <a:solidFill>
                  <a:srgbClr val="FFFFFF"/>
                </a:solidFill>
              </a:rPr>
              <a:t>4</a:t>
            </a:r>
            <a:r>
              <a:rPr lang="en-US" sz="2100" b="1" dirty="0" smtClean="0">
                <a:solidFill>
                  <a:srgbClr val="FFFFFF"/>
                </a:solidFill>
              </a:rPr>
              <a:t> release emission </a:t>
            </a:r>
            <a:r>
              <a:rPr lang="en-US" sz="2100" b="1" u="sng" dirty="0" smtClean="0">
                <a:solidFill>
                  <a:srgbClr val="FF0000"/>
                </a:solidFill>
              </a:rPr>
              <a:t>inside</a:t>
            </a:r>
            <a:r>
              <a:rPr lang="en-US" sz="2100" b="1" dirty="0" smtClean="0">
                <a:solidFill>
                  <a:srgbClr val="FFFFFF"/>
                </a:solidFill>
              </a:rPr>
              <a:t> Gale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4724400" y="51054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prstClr val="white"/>
                </a:solidFill>
              </a:rPr>
              <a:t>All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methane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is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gone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from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crater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after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smtClean="0">
                <a:solidFill>
                  <a:prstClr val="white"/>
                </a:solidFill>
              </a:rPr>
              <a:t>6 </a:t>
            </a:r>
            <a:r>
              <a:rPr lang="es-ES" sz="2000" dirty="0" err="1" smtClean="0">
                <a:solidFill>
                  <a:prstClr val="white"/>
                </a:solidFill>
              </a:rPr>
              <a:t>hours</a:t>
            </a:r>
            <a:r>
              <a:rPr lang="es-ES" sz="2000" dirty="0" smtClean="0">
                <a:solidFill>
                  <a:prstClr val="white"/>
                </a:solidFill>
              </a:rPr>
              <a:t>!</a:t>
            </a:r>
            <a:endParaRPr lang="es-ES" sz="2000" dirty="0">
              <a:solidFill>
                <a:prstClr val="white"/>
              </a:solidFill>
            </a:endParaRPr>
          </a:p>
        </p:txBody>
      </p:sp>
      <p:pic>
        <p:nvPicPr>
          <p:cNvPr id="11" name="Imagen 10" descr="Captura de pantalla 2017-07-17 a las 19.06.25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0222" r="9445" b="25556"/>
          <a:stretch/>
        </p:blipFill>
        <p:spPr>
          <a:xfrm>
            <a:off x="-161040" y="1524000"/>
            <a:ext cx="9011274" cy="3683000"/>
          </a:xfrm>
          <a:prstGeom prst="rect">
            <a:avLst/>
          </a:prstGeom>
        </p:spPr>
      </p:pic>
      <p:sp>
        <p:nvSpPr>
          <p:cNvPr id="12" name="CuadroTexto 20"/>
          <p:cNvSpPr txBox="1">
            <a:spLocks noChangeArrowheads="1"/>
          </p:cNvSpPr>
          <p:nvPr/>
        </p:nvSpPr>
        <p:spPr bwMode="auto">
          <a:xfrm>
            <a:off x="381000" y="51054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prstClr val="white"/>
                </a:solidFill>
              </a:rPr>
              <a:t>All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methane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is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gone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from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crater</a:t>
            </a:r>
            <a:r>
              <a:rPr lang="es-ES" sz="2000" dirty="0">
                <a:solidFill>
                  <a:prstClr val="white"/>
                </a:solidFill>
              </a:rPr>
              <a:t> </a:t>
            </a:r>
            <a:r>
              <a:rPr lang="es-ES" sz="2000" dirty="0" err="1">
                <a:solidFill>
                  <a:prstClr val="white"/>
                </a:solidFill>
              </a:rPr>
              <a:t>after</a:t>
            </a:r>
            <a:r>
              <a:rPr lang="es-ES" sz="2000" dirty="0">
                <a:solidFill>
                  <a:prstClr val="white"/>
                </a:solidFill>
              </a:rPr>
              <a:t> 8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r>
              <a:rPr lang="es-ES" sz="2000" dirty="0" err="1" smtClean="0">
                <a:solidFill>
                  <a:prstClr val="white"/>
                </a:solidFill>
              </a:rPr>
              <a:t>hours</a:t>
            </a:r>
            <a:r>
              <a:rPr lang="es-ES" sz="2000" dirty="0" smtClean="0">
                <a:solidFill>
                  <a:prstClr val="white"/>
                </a:solidFill>
              </a:rPr>
              <a:t>!</a:t>
            </a:r>
            <a:endParaRPr lang="es-ES" sz="20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0700" y="57912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Although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rest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year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mixing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is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more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limited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there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is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also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sym typeface="Wingdings" charset="0"/>
              </a:rPr>
              <a:t>exchange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 (</a:t>
            </a:r>
            <a:r>
              <a:rPr lang="es-ES_tradnl" sz="2000" b="1" dirty="0" err="1">
                <a:solidFill>
                  <a:schemeClr val="bg1"/>
                </a:solidFill>
                <a:sym typeface="Wingdings" charset="0"/>
              </a:rPr>
              <a:t>crater</a:t>
            </a:r>
            <a:r>
              <a:rPr lang="es-ES_tradnl" sz="2000" b="1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sym typeface="Wingdings" charset="0"/>
              </a:rPr>
              <a:t>is</a:t>
            </a:r>
            <a:r>
              <a:rPr lang="es-ES_tradnl" sz="2000" b="1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sym typeface="Wingdings" charset="0"/>
              </a:rPr>
              <a:t>not</a:t>
            </a:r>
            <a:r>
              <a:rPr lang="es-ES_tradnl" sz="2000" b="1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sym typeface="Wingdings" charset="0"/>
              </a:rPr>
              <a:t>completely</a:t>
            </a:r>
            <a:r>
              <a:rPr lang="es-ES_tradnl" sz="2000" b="1" dirty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sym typeface="Wingdings" charset="0"/>
              </a:rPr>
              <a:t>isolated</a:t>
            </a:r>
            <a:r>
              <a:rPr lang="es-ES_tradnl" sz="2000" b="1" dirty="0">
                <a:solidFill>
                  <a:schemeClr val="bg1"/>
                </a:solidFill>
                <a:sym typeface="Wingdings" charset="0"/>
              </a:rPr>
              <a:t>!</a:t>
            </a:r>
            <a:r>
              <a:rPr lang="es-ES_tradnl" sz="2000" dirty="0">
                <a:solidFill>
                  <a:schemeClr val="bg1"/>
                </a:solidFill>
                <a:sym typeface="Wingding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427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time2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6127" y="417873"/>
            <a:ext cx="3894546" cy="5040000"/>
          </a:xfrm>
          <a:prstGeom prst="rect">
            <a:avLst/>
          </a:prstGeom>
        </p:spPr>
      </p:pic>
      <p:pic>
        <p:nvPicPr>
          <p:cNvPr id="32" name="Imagen 31" descr="time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127" y="417873"/>
            <a:ext cx="3894546" cy="5040000"/>
          </a:xfrm>
          <a:prstGeom prst="rect">
            <a:avLst/>
          </a:prstGeom>
        </p:spPr>
      </p:pic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6172200" y="914400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err="1"/>
              <a:t>After</a:t>
            </a:r>
            <a:r>
              <a:rPr lang="es-ES" sz="1800" dirty="0"/>
              <a:t> 12 </a:t>
            </a:r>
            <a:r>
              <a:rPr lang="es-ES" sz="1800" dirty="0" err="1"/>
              <a:t>hours</a:t>
            </a:r>
            <a:endParaRPr lang="es-ES" sz="1800" dirty="0"/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1371600" y="304800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2000" b="1" dirty="0" err="1"/>
              <a:t>Dispersion</a:t>
            </a:r>
            <a:r>
              <a:rPr lang="es-ES" sz="2000" b="1" dirty="0"/>
              <a:t> of a local </a:t>
            </a:r>
            <a:r>
              <a:rPr lang="es-ES" sz="2000" b="1" dirty="0" err="1"/>
              <a:t>methane</a:t>
            </a:r>
            <a:r>
              <a:rPr lang="es-ES" sz="2000" b="1" dirty="0"/>
              <a:t> </a:t>
            </a:r>
            <a:r>
              <a:rPr lang="es-ES" sz="2000" b="1" dirty="0" err="1"/>
              <a:t>release</a:t>
            </a:r>
            <a:r>
              <a:rPr lang="es-ES" sz="2000" b="1" dirty="0"/>
              <a:t> </a:t>
            </a:r>
            <a:r>
              <a:rPr lang="es-ES" sz="2000" b="1" dirty="0" err="1"/>
              <a:t>upstream</a:t>
            </a:r>
            <a:r>
              <a:rPr lang="es-ES" sz="2000" b="1" dirty="0"/>
              <a:t> of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crater</a:t>
            </a:r>
            <a:endParaRPr lang="es-ES" sz="2000" b="1" dirty="0"/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838200" y="9144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err="1"/>
              <a:t>Initial</a:t>
            </a:r>
            <a:r>
              <a:rPr lang="es-ES" sz="1800" dirty="0"/>
              <a:t> </a:t>
            </a:r>
            <a:r>
              <a:rPr lang="es-ES" sz="1800" dirty="0" err="1" smtClean="0"/>
              <a:t>release</a:t>
            </a:r>
            <a:r>
              <a:rPr lang="es-ES" sz="1800" dirty="0" smtClean="0"/>
              <a:t> (</a:t>
            </a:r>
            <a:r>
              <a:rPr lang="es-ES" sz="1800" dirty="0" err="1" smtClean="0"/>
              <a:t>northwest</a:t>
            </a:r>
            <a:r>
              <a:rPr lang="es-ES" sz="1800" dirty="0" smtClean="0"/>
              <a:t> </a:t>
            </a:r>
            <a:r>
              <a:rPr lang="es-ES" sz="1800" dirty="0" err="1" smtClean="0"/>
              <a:t>crater</a:t>
            </a:r>
            <a:r>
              <a:rPr lang="es-ES" sz="1800" dirty="0" smtClean="0"/>
              <a:t>)</a:t>
            </a:r>
            <a:endParaRPr lang="es-ES" sz="1800" dirty="0"/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685800" y="48768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 dirty="0" err="1"/>
              <a:t>Methane</a:t>
            </a:r>
            <a:r>
              <a:rPr lang="es-ES" sz="2000" b="1" dirty="0"/>
              <a:t> </a:t>
            </a:r>
            <a:r>
              <a:rPr lang="es-ES" sz="2000" b="1" dirty="0" err="1"/>
              <a:t>tracer</a:t>
            </a:r>
            <a:r>
              <a:rPr lang="es-ES" sz="2000" b="1" dirty="0"/>
              <a:t> </a:t>
            </a:r>
            <a:r>
              <a:rPr lang="es-ES" sz="2000" b="1" dirty="0" err="1"/>
              <a:t>diluted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~6 </a:t>
            </a:r>
            <a:r>
              <a:rPr lang="es-ES" sz="2000" b="1" dirty="0" err="1"/>
              <a:t>orders</a:t>
            </a:r>
            <a:r>
              <a:rPr lang="es-ES" sz="2000" b="1" dirty="0"/>
              <a:t> of </a:t>
            </a:r>
            <a:r>
              <a:rPr lang="es-ES" sz="2000" b="1" dirty="0" err="1"/>
              <a:t>magnitude</a:t>
            </a:r>
            <a:r>
              <a:rPr lang="es-ES" sz="2000" b="1" dirty="0"/>
              <a:t> </a:t>
            </a:r>
            <a:r>
              <a:rPr lang="es-ES" sz="2000" b="1" dirty="0" err="1"/>
              <a:t>inside</a:t>
            </a:r>
            <a:r>
              <a:rPr lang="es-ES" sz="2000" b="1" dirty="0"/>
              <a:t> </a:t>
            </a:r>
            <a:r>
              <a:rPr lang="es-ES" sz="2000" b="1" dirty="0" err="1"/>
              <a:t>crater</a:t>
            </a:r>
            <a:r>
              <a:rPr lang="es-ES" sz="2000" b="1" dirty="0"/>
              <a:t> </a:t>
            </a:r>
            <a:r>
              <a:rPr lang="es-ES" sz="2000" b="1" dirty="0" err="1"/>
              <a:t>after</a:t>
            </a:r>
            <a:r>
              <a:rPr lang="es-ES" sz="2000" b="1" dirty="0"/>
              <a:t> 12 </a:t>
            </a:r>
            <a:r>
              <a:rPr lang="es-ES" sz="2000" b="1" dirty="0" err="1"/>
              <a:t>hours</a:t>
            </a:r>
            <a:r>
              <a:rPr lang="es-ES" sz="2000" b="1" dirty="0"/>
              <a:t>, </a:t>
            </a:r>
            <a:r>
              <a:rPr lang="es-ES" sz="2000" b="1" dirty="0" err="1"/>
              <a:t>regardless</a:t>
            </a:r>
            <a:r>
              <a:rPr lang="es-ES" sz="2000" b="1" dirty="0"/>
              <a:t> of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season</a:t>
            </a:r>
            <a:r>
              <a:rPr lang="es-ES" sz="2000" b="1" dirty="0" smtClean="0"/>
              <a:t>.</a:t>
            </a:r>
            <a:r>
              <a:rPr lang="es-ES" sz="2000" b="1" dirty="0"/>
              <a:t> </a:t>
            </a:r>
            <a:r>
              <a:rPr lang="es-ES" sz="2000" b="1" dirty="0" err="1" smtClean="0"/>
              <a:t>With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an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instantaneous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release</a:t>
            </a:r>
            <a:r>
              <a:rPr lang="es-ES" sz="2000" b="1" dirty="0" smtClean="0"/>
              <a:t> </a:t>
            </a:r>
            <a:r>
              <a:rPr lang="es-ES" sz="2000" b="1" u="sng" dirty="0" smtClean="0"/>
              <a:t>1 </a:t>
            </a:r>
            <a:r>
              <a:rPr lang="es-ES" sz="2000" b="1" u="sng" dirty="0" err="1" smtClean="0"/>
              <a:t>part</a:t>
            </a:r>
            <a:r>
              <a:rPr lang="es-ES" sz="2000" b="1" u="sng" dirty="0" smtClean="0"/>
              <a:t> per </a:t>
            </a:r>
            <a:r>
              <a:rPr lang="es-ES" sz="2000" b="1" u="sng" dirty="0" err="1" smtClean="0"/>
              <a:t>billion</a:t>
            </a:r>
            <a:r>
              <a:rPr lang="es-ES" sz="2000" b="1" u="sng" dirty="0" smtClean="0"/>
              <a:t> (</a:t>
            </a:r>
            <a:r>
              <a:rPr lang="es-ES" sz="2000" b="1" u="sng" dirty="0" err="1" smtClean="0"/>
              <a:t>ppb</a:t>
            </a:r>
            <a:r>
              <a:rPr lang="es-ES" sz="2000" b="1" u="sng" dirty="0" smtClean="0"/>
              <a:t>) of </a:t>
            </a:r>
            <a:r>
              <a:rPr lang="es-ES" sz="2000" b="1" u="sng" dirty="0" err="1" smtClean="0"/>
              <a:t>methane</a:t>
            </a:r>
            <a:r>
              <a:rPr lang="es-ES" sz="2000" b="1" u="sng" dirty="0" smtClean="0"/>
              <a:t> </a:t>
            </a:r>
            <a:r>
              <a:rPr lang="es-ES" sz="2000" b="1" u="sng" dirty="0"/>
              <a:t>at </a:t>
            </a:r>
            <a:r>
              <a:rPr lang="es-ES" sz="2000" b="1" u="sng" dirty="0" err="1" smtClean="0"/>
              <a:t>rover</a:t>
            </a:r>
            <a:r>
              <a:rPr lang="es-ES" sz="2000" b="1" u="sng" dirty="0" smtClean="0"/>
              <a:t> </a:t>
            </a:r>
            <a:r>
              <a:rPr lang="es-ES" sz="2000" b="1" u="sng" dirty="0" err="1" smtClean="0"/>
              <a:t>location</a:t>
            </a:r>
            <a:r>
              <a:rPr lang="es-ES" sz="2000" b="1" u="sng" dirty="0" smtClean="0"/>
              <a:t> </a:t>
            </a:r>
            <a:r>
              <a:rPr lang="es-ES" sz="2000" b="1" u="sng" dirty="0" err="1"/>
              <a:t>requires</a:t>
            </a:r>
            <a:r>
              <a:rPr lang="es-ES" sz="2000" b="1" u="sng" dirty="0"/>
              <a:t> 1 </a:t>
            </a:r>
            <a:r>
              <a:rPr lang="es-ES" sz="2000" b="1" u="sng" dirty="0" err="1" smtClean="0"/>
              <a:t>part</a:t>
            </a:r>
            <a:r>
              <a:rPr lang="es-ES" sz="2000" b="1" u="sng" dirty="0" smtClean="0"/>
              <a:t> per mil (</a:t>
            </a:r>
            <a:r>
              <a:rPr lang="es-ES" sz="2000" b="1" u="sng" dirty="0" err="1" smtClean="0"/>
              <a:t>insane</a:t>
            </a:r>
            <a:r>
              <a:rPr lang="es-ES" sz="2000" b="1" u="sng" dirty="0" smtClean="0"/>
              <a:t> </a:t>
            </a:r>
            <a:r>
              <a:rPr lang="es-ES" sz="2000" b="1" u="sng" dirty="0" err="1" smtClean="0"/>
              <a:t>huge</a:t>
            </a:r>
            <a:r>
              <a:rPr lang="es-ES" sz="2000" b="1" u="sng" dirty="0" smtClean="0"/>
              <a:t>!) of </a:t>
            </a:r>
            <a:r>
              <a:rPr lang="es-ES" sz="2000" b="1" u="sng" dirty="0" err="1" smtClean="0"/>
              <a:t>methane</a:t>
            </a:r>
            <a:r>
              <a:rPr lang="es-ES" sz="2000" b="1" u="sng" dirty="0" smtClean="0"/>
              <a:t> at </a:t>
            </a:r>
            <a:r>
              <a:rPr lang="es-ES" sz="2000" b="1" u="sng" dirty="0" err="1"/>
              <a:t>release</a:t>
            </a:r>
            <a:r>
              <a:rPr lang="es-ES" sz="2000" b="1" u="sng" dirty="0"/>
              <a:t> </a:t>
            </a:r>
            <a:r>
              <a:rPr lang="es-ES" sz="2000" b="1" u="sng" dirty="0" err="1" smtClean="0"/>
              <a:t>site</a:t>
            </a:r>
            <a:r>
              <a:rPr lang="es-ES" sz="2000" b="1" u="sng" dirty="0"/>
              <a:t>!</a:t>
            </a: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1066800" y="4572000"/>
            <a:ext cx="29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400" dirty="0"/>
              <a:t>Log10 of </a:t>
            </a:r>
            <a:r>
              <a:rPr lang="es-ES" sz="1400" dirty="0" err="1"/>
              <a:t>tracer</a:t>
            </a:r>
            <a:r>
              <a:rPr lang="es-ES" sz="1400" dirty="0"/>
              <a:t> </a:t>
            </a:r>
            <a:r>
              <a:rPr lang="es-ES" sz="1400" dirty="0" smtClean="0"/>
              <a:t>#1 </a:t>
            </a:r>
            <a:r>
              <a:rPr lang="es-ES" sz="1400" dirty="0" err="1" smtClean="0"/>
              <a:t>fraction</a:t>
            </a:r>
            <a:r>
              <a:rPr lang="es-ES" sz="1400" dirty="0" smtClean="0"/>
              <a:t> </a:t>
            </a:r>
            <a:r>
              <a:rPr lang="es-ES" sz="1400" dirty="0"/>
              <a:t>(</a:t>
            </a:r>
            <a:r>
              <a:rPr lang="es-ES" sz="1400" dirty="0" err="1"/>
              <a:t>methane</a:t>
            </a:r>
            <a:r>
              <a:rPr lang="es-ES" sz="1400" dirty="0"/>
              <a:t>)</a:t>
            </a:r>
          </a:p>
        </p:txBody>
      </p:sp>
      <p:sp>
        <p:nvSpPr>
          <p:cNvPr id="20" name="Multiplicación 19"/>
          <p:cNvSpPr/>
          <p:nvPr/>
        </p:nvSpPr>
        <p:spPr>
          <a:xfrm>
            <a:off x="13596938" y="22380575"/>
            <a:ext cx="231775" cy="233363"/>
          </a:xfrm>
          <a:prstGeom prst="mathMultiply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Multiplicación 20"/>
          <p:cNvSpPr/>
          <p:nvPr/>
        </p:nvSpPr>
        <p:spPr>
          <a:xfrm>
            <a:off x="13749338" y="22532975"/>
            <a:ext cx="231775" cy="233363"/>
          </a:xfrm>
          <a:prstGeom prst="mathMultiply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CuadroTexto 24"/>
          <p:cNvSpPr txBox="1">
            <a:spLocks noChangeArrowheads="1"/>
          </p:cNvSpPr>
          <p:nvPr/>
        </p:nvSpPr>
        <p:spPr bwMode="auto">
          <a:xfrm>
            <a:off x="5562600" y="4572000"/>
            <a:ext cx="29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400" dirty="0"/>
              <a:t>Log10 of </a:t>
            </a:r>
            <a:r>
              <a:rPr lang="es-ES" sz="1400" dirty="0" err="1"/>
              <a:t>tracer</a:t>
            </a:r>
            <a:r>
              <a:rPr lang="es-ES" sz="1400" dirty="0"/>
              <a:t> </a:t>
            </a:r>
            <a:r>
              <a:rPr lang="es-ES" sz="1400" dirty="0" smtClean="0"/>
              <a:t>#1 </a:t>
            </a:r>
            <a:r>
              <a:rPr lang="es-ES" sz="1400" dirty="0" err="1" smtClean="0"/>
              <a:t>fraction</a:t>
            </a:r>
            <a:r>
              <a:rPr lang="es-ES" sz="1400" dirty="0" smtClean="0"/>
              <a:t> </a:t>
            </a:r>
            <a:r>
              <a:rPr lang="es-ES" sz="1400" dirty="0"/>
              <a:t>(</a:t>
            </a:r>
            <a:r>
              <a:rPr lang="es-ES" sz="1400" dirty="0" err="1"/>
              <a:t>methane</a:t>
            </a:r>
            <a:r>
              <a:rPr lang="es-ES" sz="1400" dirty="0"/>
              <a:t>)</a:t>
            </a:r>
          </a:p>
        </p:txBody>
      </p:sp>
      <p:sp>
        <p:nvSpPr>
          <p:cNvPr id="26" name="Multiplicación 25"/>
          <p:cNvSpPr/>
          <p:nvPr/>
        </p:nvSpPr>
        <p:spPr>
          <a:xfrm>
            <a:off x="457200" y="6248400"/>
            <a:ext cx="304800" cy="304800"/>
          </a:xfrm>
          <a:prstGeom prst="mathMultiply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>
            <a:spLocks noChangeArrowheads="1"/>
          </p:cNvSpPr>
          <p:nvPr/>
        </p:nvSpPr>
        <p:spPr bwMode="auto">
          <a:xfrm>
            <a:off x="762000" y="61722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err="1" smtClean="0"/>
              <a:t>Rover</a:t>
            </a:r>
            <a:r>
              <a:rPr lang="es-ES" sz="1800" dirty="0" smtClean="0"/>
              <a:t> </a:t>
            </a:r>
            <a:r>
              <a:rPr lang="es-ES" sz="1800" dirty="0" err="1" smtClean="0"/>
              <a:t>location</a:t>
            </a:r>
            <a:endParaRPr lang="es-ES" sz="1800" dirty="0"/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6248400" y="1981200"/>
            <a:ext cx="228600" cy="685800"/>
          </a:xfrm>
          <a:prstGeom prst="straightConnector1">
            <a:avLst/>
          </a:prstGeom>
          <a:ln cap="sq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ultiplicación 21"/>
          <p:cNvSpPr/>
          <p:nvPr/>
        </p:nvSpPr>
        <p:spPr>
          <a:xfrm>
            <a:off x="6477000" y="2667000"/>
            <a:ext cx="228600" cy="228600"/>
          </a:xfrm>
          <a:prstGeom prst="mathMultiply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304800" y="381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000000"/>
                </a:solidFill>
              </a:rPr>
              <a:t>Scenario 2#: </a:t>
            </a:r>
            <a:r>
              <a:rPr lang="en-US" sz="2100" b="1" u="sng" dirty="0" smtClean="0">
                <a:solidFill>
                  <a:srgbClr val="000000"/>
                </a:solidFill>
              </a:rPr>
              <a:t>instantaneous</a:t>
            </a:r>
            <a:r>
              <a:rPr lang="en-US" sz="2100" b="1" dirty="0" smtClean="0">
                <a:solidFill>
                  <a:srgbClr val="000000"/>
                </a:solidFill>
              </a:rPr>
              <a:t> CH</a:t>
            </a:r>
            <a:r>
              <a:rPr lang="en-US" sz="21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2100" b="1" dirty="0" smtClean="0">
                <a:solidFill>
                  <a:srgbClr val="000000"/>
                </a:solidFill>
              </a:rPr>
              <a:t> release </a:t>
            </a:r>
            <a:r>
              <a:rPr lang="en-US" sz="2100" b="1" dirty="0" smtClean="0">
                <a:solidFill>
                  <a:prstClr val="black"/>
                </a:solidFill>
              </a:rPr>
              <a:t>emission </a:t>
            </a:r>
            <a:r>
              <a:rPr lang="en-US" sz="2100" b="1" u="sng" dirty="0" smtClean="0">
                <a:solidFill>
                  <a:srgbClr val="47BB46"/>
                </a:solidFill>
              </a:rPr>
              <a:t>outside</a:t>
            </a:r>
            <a:r>
              <a:rPr lang="en-US" sz="2100" b="1" dirty="0" smtClean="0">
                <a:solidFill>
                  <a:srgbClr val="47BB46"/>
                </a:solidFill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</a:rPr>
              <a:t>Gale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-685800" y="2286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en-US" sz="2000" b="1" dirty="0">
              <a:latin typeface="Calibri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EPSC2017 Sept. 19th 2017                          Pla-Garcia, Rafkin</a:t>
            </a:r>
            <a:endParaRPr lang="en-US" dirty="0"/>
          </a:p>
        </p:txBody>
      </p:sp>
      <p:sp>
        <p:nvSpPr>
          <p:cNvPr id="5" name="Multiplicación 4"/>
          <p:cNvSpPr/>
          <p:nvPr/>
        </p:nvSpPr>
        <p:spPr>
          <a:xfrm>
            <a:off x="1981200" y="2667000"/>
            <a:ext cx="228600" cy="228600"/>
          </a:xfrm>
          <a:prstGeom prst="mathMultiply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1752600" y="1295400"/>
            <a:ext cx="152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ipse 23"/>
          <p:cNvSpPr/>
          <p:nvPr/>
        </p:nvSpPr>
        <p:spPr>
          <a:xfrm>
            <a:off x="1295400" y="2362200"/>
            <a:ext cx="2133600" cy="152400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5867400" y="2362200"/>
            <a:ext cx="2133600" cy="15240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33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Imagen 5" descr="confi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r="8651"/>
          <a:stretch/>
        </p:blipFill>
        <p:spPr>
          <a:xfrm rot="5400000">
            <a:off x="2489199" y="254001"/>
            <a:ext cx="4089401" cy="6477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209800" y="15240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/>
              <a:t>NW</a:t>
            </a:r>
            <a:endParaRPr lang="es-ES" sz="3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209800" y="43434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/>
              <a:t>S</a:t>
            </a:r>
            <a:r>
              <a:rPr lang="es-ES" sz="3000" b="1" dirty="0" smtClean="0"/>
              <a:t>W</a:t>
            </a:r>
            <a:endParaRPr lang="es-ES" sz="3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324600" y="15240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/>
              <a:t>NE</a:t>
            </a:r>
            <a:endParaRPr lang="es-ES" sz="3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324600" y="43434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/>
              <a:t>SE</a:t>
            </a:r>
            <a:endParaRPr lang="es-ES" sz="3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81400" y="31242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Inside</a:t>
            </a:r>
            <a:r>
              <a:rPr lang="es-ES" sz="1600" b="1" dirty="0" smtClean="0"/>
              <a:t> Gale</a:t>
            </a:r>
            <a:endParaRPr lang="es-ES" sz="1600" b="1" dirty="0"/>
          </a:p>
        </p:txBody>
      </p:sp>
      <p:sp>
        <p:nvSpPr>
          <p:cNvPr id="3" name="Elipse 2"/>
          <p:cNvSpPr/>
          <p:nvPr/>
        </p:nvSpPr>
        <p:spPr>
          <a:xfrm>
            <a:off x="3124200" y="2743200"/>
            <a:ext cx="2895600" cy="198120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5029200"/>
            <a:ext cx="876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dirty="0" smtClean="0">
                <a:solidFill>
                  <a:prstClr val="black"/>
                </a:solidFill>
              </a:rPr>
              <a:t>All release areas outside Gale crater have the same size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1000" y="57150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Methane in MRAMS is </a:t>
            </a:r>
            <a:r>
              <a:rPr lang="es-ES" sz="2000" b="1" u="sng" dirty="0" err="1" smtClean="0"/>
              <a:t>not</a:t>
            </a:r>
            <a:r>
              <a:rPr lang="es-ES" sz="2000" b="1" u="sng" dirty="0" smtClean="0"/>
              <a:t> </a:t>
            </a:r>
            <a:r>
              <a:rPr lang="es-ES" sz="2000" b="1" u="sng" dirty="0" err="1"/>
              <a:t>predictive</a:t>
            </a:r>
            <a:r>
              <a:rPr lang="es-ES" sz="2000" b="1" dirty="0"/>
              <a:t> </a:t>
            </a:r>
            <a:r>
              <a:rPr lang="es-ES" sz="2000" dirty="0"/>
              <a:t>per se </a:t>
            </a:r>
            <a:r>
              <a:rPr lang="es-ES" sz="2000" dirty="0" err="1" smtClean="0"/>
              <a:t>but</a:t>
            </a:r>
            <a:r>
              <a:rPr lang="es-ES" sz="2000" dirty="0" smtClean="0"/>
              <a:t> </a:t>
            </a:r>
            <a:r>
              <a:rPr lang="es-ES" sz="2000" dirty="0" err="1" smtClean="0"/>
              <a:t>notional</a:t>
            </a:r>
            <a:r>
              <a:rPr lang="es-ES" sz="2000" dirty="0" smtClean="0"/>
              <a:t>, </a:t>
            </a:r>
            <a:r>
              <a:rPr lang="es-ES" sz="2000" dirty="0" err="1" smtClean="0"/>
              <a:t>that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, </a:t>
            </a:r>
            <a:r>
              <a:rPr lang="es-ES" sz="2000" dirty="0" err="1" smtClean="0"/>
              <a:t>one</a:t>
            </a:r>
            <a:r>
              <a:rPr lang="es-ES" sz="2000" dirty="0" smtClean="0"/>
              <a:t> can </a:t>
            </a:r>
            <a:r>
              <a:rPr lang="es-ES" sz="2000" dirty="0" err="1" smtClean="0"/>
              <a:t>adjust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flux </a:t>
            </a:r>
            <a:r>
              <a:rPr lang="es-ES" sz="2000" dirty="0" err="1" smtClean="0"/>
              <a:t>knob</a:t>
            </a:r>
            <a:r>
              <a:rPr lang="es-ES" sz="2000" dirty="0" smtClean="0"/>
              <a:t> in </a:t>
            </a:r>
            <a:r>
              <a:rPr lang="es-ES" sz="2000" dirty="0" err="1" smtClean="0"/>
              <a:t>order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 </a:t>
            </a:r>
            <a:r>
              <a:rPr lang="es-ES" sz="2000" dirty="0" err="1" smtClean="0"/>
              <a:t>get</a:t>
            </a:r>
            <a:r>
              <a:rPr lang="es-ES" sz="2000" dirty="0" smtClean="0"/>
              <a:t> a </a:t>
            </a:r>
            <a:r>
              <a:rPr lang="es-ES" sz="2000" dirty="0" err="1" smtClean="0"/>
              <a:t>proportional</a:t>
            </a:r>
            <a:r>
              <a:rPr lang="es-ES" sz="2000" dirty="0" smtClean="0"/>
              <a:t> </a:t>
            </a:r>
            <a:r>
              <a:rPr lang="es-ES" sz="2000" dirty="0" err="1" smtClean="0"/>
              <a:t>answer</a:t>
            </a:r>
            <a:r>
              <a:rPr lang="es-ES" sz="2000" dirty="0"/>
              <a:t> </a:t>
            </a:r>
            <a:r>
              <a:rPr lang="es-ES" sz="2000" dirty="0" smtClean="0"/>
              <a:t>(</a:t>
            </a:r>
            <a:r>
              <a:rPr lang="es-ES" sz="2000" dirty="0" err="1" smtClean="0"/>
              <a:t>e.g</a:t>
            </a:r>
            <a:r>
              <a:rPr lang="es-ES" sz="2000" dirty="0" smtClean="0"/>
              <a:t>. </a:t>
            </a:r>
            <a:r>
              <a:rPr lang="es-ES" sz="2000" dirty="0" err="1" smtClean="0"/>
              <a:t>multiplying</a:t>
            </a:r>
            <a:r>
              <a:rPr lang="es-ES" sz="2000" dirty="0" smtClean="0"/>
              <a:t> flux in MRAMS </a:t>
            </a:r>
            <a:r>
              <a:rPr lang="es-ES" sz="2000" dirty="0" err="1" smtClean="0"/>
              <a:t>by</a:t>
            </a:r>
            <a:r>
              <a:rPr lang="es-ES" sz="2000" dirty="0" smtClean="0"/>
              <a:t> 200 </a:t>
            </a:r>
            <a:r>
              <a:rPr lang="es-ES" sz="2000" dirty="0" err="1" smtClean="0"/>
              <a:t>we</a:t>
            </a:r>
            <a:r>
              <a:rPr lang="es-ES" sz="2000" dirty="0" smtClean="0"/>
              <a:t> </a:t>
            </a:r>
            <a:r>
              <a:rPr lang="es-ES" sz="2000" dirty="0" err="1" smtClean="0"/>
              <a:t>get</a:t>
            </a:r>
            <a:r>
              <a:rPr lang="es-ES" sz="2000" dirty="0" smtClean="0"/>
              <a:t> a 200 times </a:t>
            </a:r>
            <a:r>
              <a:rPr lang="es-ES" sz="2000" dirty="0" err="1" smtClean="0"/>
              <a:t>higher</a:t>
            </a:r>
            <a:r>
              <a:rPr lang="es-ES" sz="2000" dirty="0" smtClean="0"/>
              <a:t> </a:t>
            </a:r>
            <a:r>
              <a:rPr lang="es-ES" sz="2000" dirty="0" err="1" smtClean="0"/>
              <a:t>methane</a:t>
            </a:r>
            <a:r>
              <a:rPr lang="es-ES" sz="2000" dirty="0" smtClean="0"/>
              <a:t> </a:t>
            </a:r>
            <a:r>
              <a:rPr lang="es-ES" sz="2000" dirty="0" err="1" smtClean="0"/>
              <a:t>value</a:t>
            </a:r>
            <a:r>
              <a:rPr lang="es-ES" sz="2000" dirty="0" smtClean="0"/>
              <a:t>)</a:t>
            </a:r>
            <a:endParaRPr lang="es-ES" sz="2000" dirty="0"/>
          </a:p>
          <a:p>
            <a:pPr algn="just"/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es-ES" sz="20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28600" y="381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 smtClean="0"/>
              <a:t>S</a:t>
            </a:r>
            <a:r>
              <a:rPr lang="en-US" sz="2000" b="1" u="sng" dirty="0" smtClean="0">
                <a:solidFill>
                  <a:prstClr val="black"/>
                </a:solidFill>
              </a:rPr>
              <a:t>teady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CH</a:t>
            </a:r>
            <a:r>
              <a:rPr lang="en-US" sz="2000" b="1" baseline="-25000" dirty="0">
                <a:solidFill>
                  <a:prstClr val="black"/>
                </a:solidFill>
              </a:rPr>
              <a:t>4</a:t>
            </a:r>
            <a:r>
              <a:rPr lang="en-US" sz="2000" b="1" dirty="0">
                <a:solidFill>
                  <a:prstClr val="black"/>
                </a:solidFill>
              </a:rPr>
              <a:t> release in a </a:t>
            </a:r>
            <a:r>
              <a:rPr lang="en-US" sz="2000" b="1" u="sng" dirty="0">
                <a:solidFill>
                  <a:prstClr val="black"/>
                </a:solidFill>
              </a:rPr>
              <a:t>small </a:t>
            </a:r>
            <a:r>
              <a:rPr lang="en-US" sz="2000" b="1" u="sng" dirty="0" smtClean="0">
                <a:solidFill>
                  <a:prstClr val="black"/>
                </a:solidFill>
              </a:rPr>
              <a:t>area inside Gale (scenario 3#) </a:t>
            </a:r>
            <a:endParaRPr lang="en-US" sz="2100" dirty="0"/>
          </a:p>
        </p:txBody>
      </p:sp>
      <p:sp>
        <p:nvSpPr>
          <p:cNvPr id="4" name="Rectángulo 3"/>
          <p:cNvSpPr/>
          <p:nvPr/>
        </p:nvSpPr>
        <p:spPr>
          <a:xfrm>
            <a:off x="228600" y="7620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prstClr val="black"/>
                </a:solidFill>
              </a:rPr>
              <a:t>MRAMS CH</a:t>
            </a:r>
            <a:r>
              <a:rPr lang="en-US" sz="2000" baseline="-25000" dirty="0" smtClean="0">
                <a:solidFill>
                  <a:prstClr val="black"/>
                </a:solidFill>
              </a:rPr>
              <a:t>4</a:t>
            </a:r>
            <a:r>
              <a:rPr lang="en-US" sz="2000" dirty="0" smtClean="0">
                <a:solidFill>
                  <a:prstClr val="black"/>
                </a:solidFill>
              </a:rPr>
              <a:t> flux rate from ground </a:t>
            </a:r>
            <a:r>
              <a:rPr lang="en-US" sz="2000" dirty="0">
                <a:solidFill>
                  <a:prstClr val="black"/>
                </a:solidFill>
              </a:rPr>
              <a:t>is </a:t>
            </a:r>
            <a:r>
              <a:rPr lang="en-US" sz="2000" b="1" u="sng" dirty="0" smtClean="0">
                <a:solidFill>
                  <a:prstClr val="black"/>
                </a:solidFill>
              </a:rPr>
              <a:t>1.8x10</a:t>
            </a:r>
            <a:r>
              <a:rPr lang="en-US" sz="2000" b="1" u="sng" baseline="30000" dirty="0" smtClean="0">
                <a:solidFill>
                  <a:prstClr val="black"/>
                </a:solidFill>
              </a:rPr>
              <a:t>-6 </a:t>
            </a:r>
            <a:r>
              <a:rPr lang="en-US" sz="2000" b="1" u="sng" dirty="0" smtClean="0">
                <a:solidFill>
                  <a:prstClr val="black"/>
                </a:solidFill>
              </a:rPr>
              <a:t>kg m</a:t>
            </a:r>
            <a:r>
              <a:rPr lang="en-US" sz="2000" b="1" u="sng" baseline="30000" dirty="0" smtClean="0">
                <a:solidFill>
                  <a:prstClr val="black"/>
                </a:solidFill>
              </a:rPr>
              <a:t>-2 </a:t>
            </a:r>
            <a:r>
              <a:rPr lang="en-US" sz="2000" b="1" u="sng" dirty="0" smtClean="0">
                <a:solidFill>
                  <a:prstClr val="black"/>
                </a:solidFill>
              </a:rPr>
              <a:t>s</a:t>
            </a:r>
            <a:r>
              <a:rPr lang="en-US" sz="2000" b="1" u="sng" baseline="30000" dirty="0" smtClean="0">
                <a:solidFill>
                  <a:prstClr val="black"/>
                </a:solidFill>
              </a:rPr>
              <a:t>-1 </a:t>
            </a:r>
          </a:p>
          <a:p>
            <a:pPr algn="ctr" eaLnBrk="1" hangingPunct="1"/>
            <a:r>
              <a:rPr lang="en-US" sz="2000" dirty="0" smtClean="0">
                <a:solidFill>
                  <a:prstClr val="black"/>
                </a:solidFill>
              </a:rPr>
              <a:t>(derived </a:t>
            </a:r>
            <a:r>
              <a:rPr lang="en-US" sz="2000" dirty="0">
                <a:solidFill>
                  <a:prstClr val="black"/>
                </a:solidFill>
              </a:rPr>
              <a:t>from </a:t>
            </a:r>
            <a:r>
              <a:rPr lang="es-ES" sz="2000" dirty="0" err="1"/>
              <a:t>Gloesener</a:t>
            </a:r>
            <a:r>
              <a:rPr lang="es-ES" sz="2000" dirty="0"/>
              <a:t> et al. MAMO17 </a:t>
            </a:r>
            <a:r>
              <a:rPr lang="en-US" sz="2000" dirty="0" err="1"/>
              <a:t>clathrates</a:t>
            </a:r>
            <a:r>
              <a:rPr lang="en-US" sz="2000" dirty="0"/>
              <a:t> </a:t>
            </a:r>
            <a:r>
              <a:rPr lang="en-US" sz="2000" dirty="0" smtClean="0"/>
              <a:t>fluxes)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1000" y="3810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</a:rPr>
              <a:t>and a medium size areas (NW-NE-SW-SE) emission outside Gale (scenario 4#)</a:t>
            </a:r>
          </a:p>
          <a:p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1905000" y="1524000"/>
            <a:ext cx="1828800" cy="914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5486400" y="1524000"/>
            <a:ext cx="1828800" cy="914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1905000" y="4191000"/>
            <a:ext cx="1447800" cy="1143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5943600" y="4114800"/>
            <a:ext cx="1371600" cy="1219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04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3" grpId="0"/>
      <p:bldP spid="14" grpId="0"/>
      <p:bldP spid="4" grpId="0"/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609600" y="609600"/>
            <a:ext cx="787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Scenario 3#: </a:t>
            </a:r>
            <a:r>
              <a:rPr lang="en-US" sz="2000" b="1" u="sng" dirty="0" smtClean="0">
                <a:solidFill>
                  <a:prstClr val="black"/>
                </a:solidFill>
              </a:rPr>
              <a:t>steady</a:t>
            </a:r>
            <a:r>
              <a:rPr lang="en-US" sz="2000" b="1" dirty="0" smtClean="0">
                <a:solidFill>
                  <a:prstClr val="black"/>
                </a:solidFill>
              </a:rPr>
              <a:t> CH</a:t>
            </a:r>
            <a:r>
              <a:rPr lang="en-US" sz="2000" b="1" baseline="-25000" dirty="0" smtClean="0">
                <a:solidFill>
                  <a:prstClr val="black"/>
                </a:solidFill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</a:rPr>
              <a:t> release in a </a:t>
            </a:r>
            <a:r>
              <a:rPr lang="en-US" sz="2000" b="1" u="sng" dirty="0" smtClean="0">
                <a:solidFill>
                  <a:prstClr val="black"/>
                </a:solidFill>
              </a:rPr>
              <a:t>small size area</a:t>
            </a:r>
            <a:r>
              <a:rPr lang="en-US" sz="2000" b="1" dirty="0" smtClean="0">
                <a:solidFill>
                  <a:prstClr val="black"/>
                </a:solidFill>
              </a:rPr>
              <a:t> emission </a:t>
            </a:r>
            <a:r>
              <a:rPr lang="en-US" sz="2000" b="1" u="sng" dirty="0" smtClean="0">
                <a:solidFill>
                  <a:srgbClr val="FF0000"/>
                </a:solidFill>
              </a:rPr>
              <a:t>inside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Gale in Ls270. </a:t>
            </a:r>
            <a:r>
              <a:rPr lang="en-US" sz="2000" b="1" u="sng" dirty="0">
                <a:solidFill>
                  <a:prstClr val="black"/>
                </a:solidFill>
              </a:rPr>
              <a:t>Timing for SAM measurements is very important!</a:t>
            </a:r>
            <a:endParaRPr lang="en-US" sz="2000" u="sng" dirty="0">
              <a:solidFill>
                <a:prstClr val="black"/>
              </a:solidFill>
            </a:endParaRPr>
          </a:p>
          <a:p>
            <a:pPr algn="ctr"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EPSC2017 Sept. 19th 2017                          Pla-Garcia, Rafkin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54864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prstClr val="black"/>
                </a:solidFill>
              </a:rPr>
              <a:t>Using </a:t>
            </a:r>
            <a:r>
              <a:rPr lang="es-ES" sz="2000" dirty="0" err="1">
                <a:solidFill>
                  <a:prstClr val="black"/>
                </a:solidFill>
              </a:rPr>
              <a:t>Gloesener</a:t>
            </a:r>
            <a:r>
              <a:rPr lang="en-US" sz="2000" dirty="0" smtClean="0">
                <a:solidFill>
                  <a:prstClr val="black"/>
                </a:solidFill>
              </a:rPr>
              <a:t> et at. </a:t>
            </a:r>
            <a:r>
              <a:rPr lang="en-US" sz="2000" dirty="0" err="1" smtClean="0">
                <a:solidFill>
                  <a:prstClr val="black"/>
                </a:solidFill>
              </a:rPr>
              <a:t>clathrates</a:t>
            </a:r>
            <a:r>
              <a:rPr lang="en-US" sz="2000" dirty="0" smtClean="0">
                <a:solidFill>
                  <a:prstClr val="black"/>
                </a:solidFill>
              </a:rPr>
              <a:t> fluxes, we get 200 times </a:t>
            </a:r>
            <a:r>
              <a:rPr lang="en-US" sz="2000" b="1" u="sng" dirty="0" smtClean="0">
                <a:solidFill>
                  <a:prstClr val="black"/>
                </a:solidFill>
              </a:rPr>
              <a:t>lower</a:t>
            </a:r>
            <a:r>
              <a:rPr lang="en-US" sz="2000" dirty="0" smtClean="0">
                <a:solidFill>
                  <a:prstClr val="black"/>
                </a:solidFill>
              </a:rPr>
              <a:t> CH</a:t>
            </a:r>
            <a:r>
              <a:rPr lang="en-US" sz="2000" baseline="-25000" dirty="0" smtClean="0">
                <a:solidFill>
                  <a:prstClr val="black"/>
                </a:solidFill>
              </a:rPr>
              <a:t>4</a:t>
            </a:r>
            <a:r>
              <a:rPr lang="en-US" sz="2000" dirty="0" smtClean="0">
                <a:solidFill>
                  <a:prstClr val="black"/>
                </a:solidFill>
              </a:rPr>
              <a:t> values around rover location than SAM did. Should </a:t>
            </a:r>
            <a:r>
              <a:rPr lang="en-US" sz="2000" dirty="0">
                <a:solidFill>
                  <a:prstClr val="black"/>
                </a:solidFill>
              </a:rPr>
              <a:t>we </a:t>
            </a:r>
            <a:r>
              <a:rPr lang="en-US" sz="2000" u="sng" dirty="0">
                <a:solidFill>
                  <a:prstClr val="black"/>
                </a:solidFill>
              </a:rPr>
              <a:t>multiply </a:t>
            </a:r>
            <a:r>
              <a:rPr lang="es-ES" sz="2000" u="sng" dirty="0" err="1">
                <a:solidFill>
                  <a:prstClr val="black"/>
                </a:solidFill>
              </a:rPr>
              <a:t>Gloesener</a:t>
            </a:r>
            <a:r>
              <a:rPr lang="en-US" sz="2000" u="sng" dirty="0" smtClean="0">
                <a:solidFill>
                  <a:prstClr val="black"/>
                </a:solidFill>
              </a:rPr>
              <a:t> </a:t>
            </a:r>
            <a:r>
              <a:rPr lang="en-US" sz="2000" u="sng" dirty="0">
                <a:solidFill>
                  <a:prstClr val="black"/>
                </a:solidFill>
              </a:rPr>
              <a:t>fluxes by </a:t>
            </a:r>
            <a:r>
              <a:rPr lang="en-US" sz="2000" u="sng" dirty="0" smtClean="0">
                <a:solidFill>
                  <a:prstClr val="black"/>
                </a:solidFill>
              </a:rPr>
              <a:t>200</a:t>
            </a:r>
            <a:r>
              <a:rPr lang="en-US" sz="2000" dirty="0" smtClean="0">
                <a:solidFill>
                  <a:prstClr val="black"/>
                </a:solidFill>
              </a:rPr>
              <a:t>? or </a:t>
            </a:r>
            <a:r>
              <a:rPr lang="en-US" sz="2000" u="sng" dirty="0" smtClean="0">
                <a:solidFill>
                  <a:prstClr val="black"/>
                </a:solidFill>
              </a:rPr>
              <a:t>enlarge </a:t>
            </a:r>
            <a:r>
              <a:rPr lang="en-US" sz="2000" u="sng" dirty="0">
                <a:solidFill>
                  <a:prstClr val="black"/>
                </a:solidFill>
              </a:rPr>
              <a:t>the releasing </a:t>
            </a:r>
            <a:r>
              <a:rPr lang="en-US" sz="2000" u="sng" dirty="0" smtClean="0">
                <a:solidFill>
                  <a:prstClr val="black"/>
                </a:solidFill>
              </a:rPr>
              <a:t>area</a:t>
            </a:r>
            <a:r>
              <a:rPr lang="en-US" sz="2000" dirty="0" smtClean="0">
                <a:solidFill>
                  <a:prstClr val="black"/>
                </a:solidFill>
              </a:rPr>
              <a:t>? Or </a:t>
            </a:r>
            <a:r>
              <a:rPr lang="en-US" sz="2000" u="sng" dirty="0" smtClean="0">
                <a:solidFill>
                  <a:prstClr val="black"/>
                </a:solidFill>
              </a:rPr>
              <a:t>move release area closer to rover </a:t>
            </a:r>
            <a:r>
              <a:rPr lang="en-US" sz="2000" dirty="0" smtClean="0">
                <a:solidFill>
                  <a:prstClr val="black"/>
                </a:solidFill>
              </a:rPr>
              <a:t>location? Or all of them?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Imagen 1" descr="SAM_Ls270_inside_1so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255" y="295146"/>
            <a:ext cx="4729091" cy="6120000"/>
          </a:xfrm>
          <a:prstGeom prst="rect">
            <a:avLst/>
          </a:prstGeom>
        </p:spPr>
      </p:pic>
      <p:pic>
        <p:nvPicPr>
          <p:cNvPr id="6" name="Imagen 5" descr="SAM_Ls270_inside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5"/>
          <a:stretch/>
        </p:blipFill>
        <p:spPr>
          <a:xfrm rot="5400000">
            <a:off x="5174550" y="-297750"/>
            <a:ext cx="3543300" cy="6120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334000" y="4419600"/>
            <a:ext cx="441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000" dirty="0" smtClean="0">
                <a:solidFill>
                  <a:prstClr val="black"/>
                </a:solidFill>
              </a:rPr>
              <a:t>       Sol </a:t>
            </a:r>
            <a:r>
              <a:rPr lang="en-US" sz="1000" dirty="0">
                <a:solidFill>
                  <a:prstClr val="black"/>
                </a:solidFill>
              </a:rPr>
              <a:t>2</a:t>
            </a:r>
            <a:r>
              <a:rPr lang="en-US" sz="1000" dirty="0" smtClean="0">
                <a:solidFill>
                  <a:prstClr val="black"/>
                </a:solidFill>
              </a:rPr>
              <a:t>                Sol 4                Sol </a:t>
            </a:r>
            <a:r>
              <a:rPr lang="en-US" sz="1000" dirty="0">
                <a:solidFill>
                  <a:prstClr val="black"/>
                </a:solidFill>
              </a:rPr>
              <a:t>6</a:t>
            </a:r>
            <a:r>
              <a:rPr lang="en-US" sz="1000" dirty="0" smtClean="0">
                <a:solidFill>
                  <a:prstClr val="black"/>
                </a:solidFill>
              </a:rPr>
              <a:t>              Sol 8                Sol 10    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10" name="Imagen 9" descr="Captura de pantalla 2017-07-18 a las 3.47.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36053" r="61470" b="32975"/>
          <a:stretch/>
        </p:blipFill>
        <p:spPr>
          <a:xfrm>
            <a:off x="1935430" y="1676400"/>
            <a:ext cx="253497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21469</TotalTime>
  <Words>2690</Words>
  <Application>Microsoft Macintosh PowerPoint</Application>
  <PresentationFormat>Presentación en pantalla (4:3)</PresentationFormat>
  <Paragraphs>277</Paragraphs>
  <Slides>26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Office Theme</vt:lpstr>
      <vt:lpstr>3_Office Theme</vt:lpstr>
      <vt:lpstr>5_Office Theme</vt:lpstr>
      <vt:lpstr>1_Office Theme</vt:lpstr>
      <vt:lpstr>2_Office Theme</vt:lpstr>
      <vt:lpstr>6_Office Theme</vt:lpstr>
      <vt:lpstr>10_Office Theme</vt:lpstr>
      <vt:lpstr>7_Office Theme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Backup Slides </vt:lpstr>
      <vt:lpstr>Scenario 3#</vt:lpstr>
      <vt:lpstr>Presentación de PowerPoint</vt:lpstr>
      <vt:lpstr>Presentación de PowerPoint</vt:lpstr>
      <vt:lpstr>Presentación de PowerPoint</vt:lpstr>
      <vt:lpstr>Presentación de PowerPoint</vt:lpstr>
      <vt:lpstr>The Atmospheric Circulation</vt:lpstr>
      <vt:lpstr>The Atmospheric Circulation</vt:lpstr>
      <vt:lpstr>Presentación de PowerPoint</vt:lpstr>
      <vt:lpstr>Some previous Methane Release Studies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 Mesoscale Meteorology of Gale Crater</dc:title>
  <dc:creator>rafkin</dc:creator>
  <cp:lastModifiedBy>Jorge Pla-Garcia</cp:lastModifiedBy>
  <cp:revision>1301</cp:revision>
  <dcterms:created xsi:type="dcterms:W3CDTF">2013-12-06T14:45:43Z</dcterms:created>
  <dcterms:modified xsi:type="dcterms:W3CDTF">2017-10-04T15:07:36Z</dcterms:modified>
</cp:coreProperties>
</file>