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58" r:id="rId4"/>
    <p:sldId id="257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60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1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C0D08-F6A9-4DC0-9812-E2F72C8786BE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7704A-C8BB-4F15-9FCA-C361B7B7E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91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Eras Medium ITC" panose="020B06020305040208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2017/09/19 - EPSC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J.L. Galache – Aten Engineering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FFC9-CEB5-4793-B239-9BC6E6504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45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2017/09/19 - EPSC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J.L. Galache – Aten Engineering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FFC9-CEB5-4793-B239-9BC6E6504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45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Eras Medium ITC" panose="020B0602030504020804" pitchFamily="34" charset="0"/>
              </a:defRPr>
            </a:lvl1pPr>
            <a:lvl2pPr>
              <a:defRPr>
                <a:solidFill>
                  <a:schemeClr val="bg1"/>
                </a:solidFill>
                <a:latin typeface="Eras Medium ITC" panose="020B0602030504020804" pitchFamily="34" charset="0"/>
              </a:defRPr>
            </a:lvl2pPr>
            <a:lvl3pPr>
              <a:defRPr>
                <a:solidFill>
                  <a:schemeClr val="bg1"/>
                </a:solidFill>
                <a:latin typeface="Eras Medium ITC" panose="020B0602030504020804" pitchFamily="34" charset="0"/>
              </a:defRPr>
            </a:lvl3pPr>
            <a:lvl4pPr>
              <a:defRPr>
                <a:solidFill>
                  <a:schemeClr val="bg1"/>
                </a:solidFill>
                <a:latin typeface="Eras Medium ITC" panose="020B0602030504020804" pitchFamily="34" charset="0"/>
              </a:defRPr>
            </a:lvl4pPr>
            <a:lvl5pPr>
              <a:defRPr>
                <a:solidFill>
                  <a:schemeClr val="bg1"/>
                </a:solidFill>
                <a:latin typeface="Eras Medium ITC" panose="020B06020305040208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2017/09/19 - EPSC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J.L. Galache – Aten Engineering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FFC9-CEB5-4793-B239-9BC6E6504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01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Eras Medium ITC" panose="020B0602030504020804" pitchFamily="34" charset="0"/>
              </a:defRPr>
            </a:lvl1pPr>
            <a:lvl2pPr>
              <a:defRPr>
                <a:solidFill>
                  <a:schemeClr val="bg1"/>
                </a:solidFill>
                <a:latin typeface="Eras Medium ITC" panose="020B0602030504020804" pitchFamily="34" charset="0"/>
              </a:defRPr>
            </a:lvl2pPr>
            <a:lvl3pPr>
              <a:defRPr>
                <a:solidFill>
                  <a:schemeClr val="bg1"/>
                </a:solidFill>
                <a:latin typeface="Eras Medium ITC" panose="020B0602030504020804" pitchFamily="34" charset="0"/>
              </a:defRPr>
            </a:lvl3pPr>
            <a:lvl4pPr>
              <a:defRPr>
                <a:solidFill>
                  <a:schemeClr val="bg1"/>
                </a:solidFill>
                <a:latin typeface="Eras Medium ITC" panose="020B0602030504020804" pitchFamily="34" charset="0"/>
              </a:defRPr>
            </a:lvl4pPr>
            <a:lvl5pPr>
              <a:defRPr>
                <a:solidFill>
                  <a:schemeClr val="bg1"/>
                </a:solidFill>
                <a:latin typeface="Eras Medium ITC" panose="020B06020305040208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328"/>
            <a:ext cx="2133600" cy="365125"/>
          </a:xfrm>
        </p:spPr>
        <p:txBody>
          <a:bodyPr/>
          <a:lstStyle/>
          <a:p>
            <a:r>
              <a:rPr lang="en-US" smtClean="0"/>
              <a:t>2017/09/19 - EPSC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365125"/>
          </a:xfrm>
        </p:spPr>
        <p:txBody>
          <a:bodyPr/>
          <a:lstStyle/>
          <a:p>
            <a:r>
              <a:rPr lang="en-GB" smtClean="0"/>
              <a:t>J.L. Galache – Aten Engineering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133600" cy="365125"/>
          </a:xfrm>
        </p:spPr>
        <p:txBody>
          <a:bodyPr/>
          <a:lstStyle/>
          <a:p>
            <a:fld id="{31FBFFC9-CEB5-4793-B239-9BC6E6504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279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Eras Medium ITC" panose="020B06020305040208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2017/09/19 - EPSC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J.L. Galache – Aten Engineering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FFC9-CEB5-4793-B239-9BC6E6504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41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Eras Medium ITC" panose="020B0602030504020804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Eras Medium ITC" panose="020B0602030504020804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Eras Medium ITC" panose="020B0602030504020804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Eras Medium ITC" panose="020B0602030504020804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Eras Medium ITC" panose="020B06020305040208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Eras Medium ITC" panose="020B0602030504020804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Eras Medium ITC" panose="020B0602030504020804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Eras Medium ITC" panose="020B0602030504020804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Eras Medium ITC" panose="020B0602030504020804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Eras Medium ITC" panose="020B06020305040208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2017/09/19 - EPSC 2017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J.L. Galache – Aten Engineering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FFC9-CEB5-4793-B239-9BC6E6504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81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Eras Medium ITC" panose="020B06020305040208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Eras Medium ITC" panose="020B06020305040208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2017/09/19 - EPSC 2017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J.L. Galache – Aten Engineering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FFC9-CEB5-4793-B239-9BC6E6504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54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2017/09/19 - EPSC 2017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J.L. Galache – Aten Engineering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FFC9-CEB5-4793-B239-9BC6E6504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85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2017/09/19 - EPSC 2017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J.L. Galache – Aten Engineering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FFC9-CEB5-4793-B239-9BC6E6504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00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Eras Medium ITC" panose="020B0602030504020804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Eras Medium ITC" panose="020B06020305040208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Eras Medium ITC" panose="020B06020305040208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Eras Medium ITC" panose="020B06020305040208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Eras Medium ITC" panose="020B06020305040208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2017/09/19 - EPSC 2017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J.L. Galache – Aten Engineering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FFC9-CEB5-4793-B239-9BC6E6504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4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Eras Medium ITC" panose="020B06020305040208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2017/09/19 - EPSC 2017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J.L. Galache – Aten Engineering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FFC9-CEB5-4793-B239-9BC6E6504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19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81328"/>
            <a:ext cx="2133600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Eras Medium ITC" panose="020B0602030504020804" pitchFamily="34" charset="0"/>
              </a:defRPr>
            </a:lvl1pPr>
          </a:lstStyle>
          <a:p>
            <a:r>
              <a:rPr lang="en-US" smtClean="0"/>
              <a:t>2017/09/19 - EPSC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813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Eras Medium ITC" panose="020B0602030504020804" pitchFamily="34" charset="0"/>
              </a:defRPr>
            </a:lvl1pPr>
          </a:lstStyle>
          <a:p>
            <a:r>
              <a:rPr lang="en-US" dirty="0" smtClean="0"/>
              <a:t>J.L. Galache – Aten Engineering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ras Medium ITC" panose="020B0602030504020804" pitchFamily="34" charset="0"/>
              </a:defRPr>
            </a:lvl1pPr>
          </a:lstStyle>
          <a:p>
            <a:fld id="{31FBFFC9-CEB5-4793-B239-9BC6E650403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94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Eras Medium ITC" panose="020B06020305040208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Eras Medium ITC" panose="020B06020305040208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Eras Medium ITC" panose="020B06020305040208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Eras Medium ITC" panose="020B06020305040208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Eras Medium ITC" panose="020B06020305040208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Eras Medium ITC" panose="020B06020305040208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1156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Eras Medium ITC" panose="020B0602030504020804" pitchFamily="34" charset="0"/>
              </a:rPr>
              <a:t>ASIME 2016 White Paper: Answers to Questions </a:t>
            </a:r>
            <a:r>
              <a:rPr lang="en-US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from </a:t>
            </a:r>
            <a:br>
              <a:rPr lang="en-US" dirty="0" smtClean="0">
                <a:solidFill>
                  <a:schemeClr val="bg1"/>
                </a:solidFill>
                <a:latin typeface="Eras Medium ITC" panose="020B06020305040208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the </a:t>
            </a:r>
            <a:r>
              <a:rPr lang="en-GB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Asteroid </a:t>
            </a:r>
            <a:r>
              <a:rPr lang="en-GB" dirty="0">
                <a:solidFill>
                  <a:schemeClr val="bg1"/>
                </a:solidFill>
                <a:latin typeface="Eras Medium ITC" panose="020B0602030504020804" pitchFamily="34" charset="0"/>
              </a:rPr>
              <a:t>Miners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004048" y="3356992"/>
            <a:ext cx="388052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J.L. Galache</a:t>
            </a:r>
          </a:p>
          <a:p>
            <a:pPr algn="r"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Aten Engineering, Inc.</a:t>
            </a:r>
            <a:endParaRPr lang="en-GB" sz="2400" dirty="0"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4293096"/>
            <a:ext cx="3949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00B0F0"/>
                </a:solidFill>
                <a:latin typeface="Eras Medium ITC" panose="020B0602030504020804" pitchFamily="34" charset="0"/>
              </a:rPr>
              <a:t>@</a:t>
            </a:r>
            <a:r>
              <a:rPr lang="en-US" sz="1400" b="1" dirty="0" err="1" smtClean="0">
                <a:solidFill>
                  <a:srgbClr val="00B0F0"/>
                </a:solidFill>
                <a:latin typeface="Eras Medium ITC" panose="020B0602030504020804" pitchFamily="34" charset="0"/>
              </a:rPr>
              <a:t>JLGalache</a:t>
            </a:r>
            <a:r>
              <a:rPr lang="en-US" sz="1400" b="1" dirty="0" smtClean="0">
                <a:solidFill>
                  <a:srgbClr val="00B0F0"/>
                </a:solidFill>
                <a:latin typeface="Eras Medium ITC" panose="020B0602030504020804" pitchFamily="34" charset="0"/>
              </a:rPr>
              <a:t>   @</a:t>
            </a:r>
            <a:r>
              <a:rPr lang="en-US" sz="1400" b="1" dirty="0" err="1" smtClean="0">
                <a:solidFill>
                  <a:srgbClr val="00B0F0"/>
                </a:solidFill>
                <a:latin typeface="Eras Medium ITC" panose="020B0602030504020804" pitchFamily="34" charset="0"/>
              </a:rPr>
              <a:t>AtenEngineering</a:t>
            </a:r>
            <a:endParaRPr lang="en-US" sz="1400" b="1" dirty="0">
              <a:solidFill>
                <a:srgbClr val="00B0F0"/>
              </a:solidFill>
              <a:latin typeface="Eras Medium ITC" panose="020B06020305040208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699792" y="4653136"/>
            <a:ext cx="618477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A. </a:t>
            </a:r>
            <a:r>
              <a:rPr lang="en-US" dirty="0" err="1" smtClean="0">
                <a:solidFill>
                  <a:schemeClr val="bg1"/>
                </a:solidFill>
                <a:latin typeface="Eras Medium ITC" panose="020B0602030504020804" pitchFamily="34" charset="0"/>
              </a:rPr>
              <a:t>Graps</a:t>
            </a:r>
            <a:endParaRPr lang="en-US" dirty="0" smtClean="0">
              <a:solidFill>
                <a:schemeClr val="bg1"/>
              </a:solidFill>
              <a:latin typeface="Eras Medium ITC" panose="020B0602030504020804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University of Latvia</a:t>
            </a:r>
            <a:r>
              <a:rPr lang="en-US" sz="2400" dirty="0">
                <a:solidFill>
                  <a:schemeClr val="bg1"/>
                </a:solidFill>
                <a:latin typeface="Eras Medium ITC" panose="020B0602030504020804" pitchFamily="34" charset="0"/>
              </a:rPr>
              <a:t>;</a:t>
            </a:r>
            <a:r>
              <a:rPr lang="en-US" sz="2400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 PSI; Baltics in Space</a:t>
            </a:r>
            <a:endParaRPr lang="en-GB" sz="2400" dirty="0"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699792" y="5733256"/>
            <a:ext cx="618477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+30 International Co-Authors!</a:t>
            </a:r>
          </a:p>
        </p:txBody>
      </p:sp>
    </p:spTree>
    <p:extLst>
      <p:ext uri="{BB962C8B-B14F-4D97-AF65-F5344CB8AC3E}">
        <p14:creationId xmlns:p14="http://schemas.microsoft.com/office/powerpoint/2010/main" val="339725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Knowledge Gap </a:t>
            </a:r>
            <a:r>
              <a:rPr lang="en-US" dirty="0" smtClean="0"/>
              <a:t>#5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0" t="4586" r="4583" b="3084"/>
          <a:stretch/>
        </p:blipFill>
        <p:spPr>
          <a:xfrm>
            <a:off x="539552" y="2276872"/>
            <a:ext cx="4440116" cy="28311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2017/09/19 - EPSC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J.L. Galache – Aten Engineering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FFC9-CEB5-4793-B239-9BC6E650403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11732" y="916756"/>
            <a:ext cx="8920536" cy="36933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Can Main Belt origin</a:t>
            </a:r>
            <a:r>
              <a:rPr lang="en-US" dirty="0">
                <a:solidFill>
                  <a:schemeClr val="bg1"/>
                </a:solidFill>
                <a:latin typeface="Eras Medium ITC" panose="020B06020305040208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location of Near Earth Asteroids determine their composition?</a:t>
            </a:r>
            <a:endParaRPr lang="en-GB" dirty="0"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60848"/>
            <a:ext cx="3240360" cy="3240360"/>
          </a:xfrm>
          <a:prstGeom prst="rect">
            <a:avLst/>
          </a:prstGeom>
        </p:spPr>
      </p:pic>
      <p:sp>
        <p:nvSpPr>
          <p:cNvPr id="3" name="Circular Arrow 2"/>
          <p:cNvSpPr/>
          <p:nvPr/>
        </p:nvSpPr>
        <p:spPr>
          <a:xfrm rot="233381">
            <a:off x="4211960" y="1345257"/>
            <a:ext cx="2304256" cy="1440160"/>
          </a:xfrm>
          <a:prstGeom prst="circularArrow">
            <a:avLst>
              <a:gd name="adj1" fmla="val 7511"/>
              <a:gd name="adj2" fmla="val 1142319"/>
              <a:gd name="adj3" fmla="val 20411109"/>
              <a:gd name="adj4" fmla="val 10879162"/>
              <a:gd name="adj5" fmla="val 1922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7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Knowledge Gap </a:t>
            </a:r>
            <a:r>
              <a:rPr lang="en-US" dirty="0" smtClean="0"/>
              <a:t>#6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5" t="16707" r="14470" b="3645"/>
          <a:stretch/>
        </p:blipFill>
        <p:spPr>
          <a:xfrm>
            <a:off x="5315635" y="1700808"/>
            <a:ext cx="3000781" cy="382087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2017/09/19 - EPSC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J.L. Galache – Aten Engineering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FFC9-CEB5-4793-B239-9BC6E650403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11732" y="916756"/>
            <a:ext cx="8920536" cy="36933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To improve regolith simulants, need to understand asteroid (sub)surface regolith</a:t>
            </a:r>
            <a:endParaRPr lang="en-GB" dirty="0"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4088" y="4657583"/>
            <a:ext cx="72008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2"/>
          <a:stretch/>
        </p:blipFill>
        <p:spPr>
          <a:xfrm>
            <a:off x="682540" y="2203657"/>
            <a:ext cx="4105485" cy="295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3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610480"/>
              </p:ext>
            </p:extLst>
          </p:nvPr>
        </p:nvGraphicFramePr>
        <p:xfrm>
          <a:off x="1249288" y="1972776"/>
          <a:ext cx="7067128" cy="44805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372040"/>
                <a:gridCol w="369508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Philippe </a:t>
                      </a:r>
                      <a:r>
                        <a:rPr lang="en-GB" sz="1800" dirty="0" err="1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Blondel</a:t>
                      </a:r>
                      <a:endParaRPr lang="en-GB" sz="1800" dirty="0" smtClean="0">
                        <a:solidFill>
                          <a:schemeClr val="bg1"/>
                        </a:solidFill>
                        <a:latin typeface="Eras Medium ITC" panose="020B0602030504020804" pitchFamily="34" charset="0"/>
                      </a:endParaRPr>
                    </a:p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Grant Bonin</a:t>
                      </a:r>
                    </a:p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Daniel Britt</a:t>
                      </a:r>
                    </a:p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Simone </a:t>
                      </a:r>
                      <a:r>
                        <a:rPr lang="en-GB" sz="1800" dirty="0" err="1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Centuori</a:t>
                      </a:r>
                      <a:endParaRPr lang="en-GB" sz="1800" dirty="0" smtClean="0">
                        <a:solidFill>
                          <a:schemeClr val="bg1"/>
                        </a:solidFill>
                        <a:latin typeface="Eras Medium ITC" panose="020B0602030504020804" pitchFamily="34" charset="0"/>
                      </a:endParaRPr>
                    </a:p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Marco </a:t>
                      </a:r>
                      <a:r>
                        <a:rPr lang="en-GB" sz="1800" dirty="0" err="1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Delbo</a:t>
                      </a:r>
                      <a:endParaRPr lang="en-GB" sz="1800" dirty="0" smtClean="0">
                        <a:solidFill>
                          <a:schemeClr val="bg1"/>
                        </a:solidFill>
                        <a:latin typeface="Eras Medium ITC" panose="020B0602030504020804" pitchFamily="34" charset="0"/>
                      </a:endParaRPr>
                    </a:p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Line </a:t>
                      </a:r>
                      <a:r>
                        <a:rPr lang="en-GB" sz="1800" dirty="0" err="1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Drube</a:t>
                      </a:r>
                      <a:endParaRPr lang="en-GB" sz="1800" dirty="0" smtClean="0">
                        <a:solidFill>
                          <a:schemeClr val="bg1"/>
                        </a:solidFill>
                        <a:latin typeface="Eras Medium ITC" panose="020B0602030504020804" pitchFamily="34" charset="0"/>
                      </a:endParaRPr>
                    </a:p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Rene </a:t>
                      </a:r>
                      <a:r>
                        <a:rPr lang="en-GB" sz="1800" dirty="0" err="1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Duffard</a:t>
                      </a:r>
                      <a:endParaRPr lang="en-GB" sz="1800" dirty="0" smtClean="0">
                        <a:solidFill>
                          <a:schemeClr val="bg1"/>
                        </a:solidFill>
                        <a:latin typeface="Eras Medium ITC" panose="020B0602030504020804" pitchFamily="34" charset="0"/>
                      </a:endParaRPr>
                    </a:p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Martin Elvis</a:t>
                      </a:r>
                    </a:p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Daniel Faber</a:t>
                      </a:r>
                    </a:p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Elizabeth Frank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J.L. Galache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Amara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Graps</a:t>
                      </a:r>
                      <a:endParaRPr lang="en-GB" sz="1800" dirty="0" smtClean="0">
                        <a:solidFill>
                          <a:schemeClr val="bg1"/>
                        </a:solidFill>
                        <a:latin typeface="Eras Medium ITC" panose="020B0602030504020804" pitchFamily="34" charset="0"/>
                      </a:endParaRPr>
                    </a:p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Simon F. Green</a:t>
                      </a:r>
                    </a:p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Jan </a:t>
                      </a:r>
                      <a:r>
                        <a:rPr lang="en-GB" sz="1800" dirty="0" err="1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Thimo</a:t>
                      </a:r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Grundmann</a:t>
                      </a:r>
                      <a:endParaRPr lang="en-GB" sz="1800" dirty="0" smtClean="0">
                        <a:solidFill>
                          <a:schemeClr val="bg1"/>
                        </a:solidFill>
                        <a:latin typeface="Eras Medium ITC" panose="020B0602030504020804" pitchFamily="34" charset="0"/>
                      </a:endParaRPr>
                    </a:p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Henry Hsieh</a:t>
                      </a:r>
                    </a:p>
                    <a:p>
                      <a:r>
                        <a:rPr lang="en-GB" sz="1800" dirty="0" err="1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Akos</a:t>
                      </a:r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Kereszturi</a:t>
                      </a:r>
                      <a:endParaRPr lang="en-GB" sz="1800" dirty="0" smtClean="0">
                        <a:solidFill>
                          <a:schemeClr val="bg1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Pauli Laine</a:t>
                      </a:r>
                      <a:endParaRPr lang="en-GB" dirty="0" smtClean="0">
                        <a:solidFill>
                          <a:schemeClr val="bg1"/>
                        </a:solidFill>
                        <a:latin typeface="Eras Medium ITC" panose="020B0602030504020804" pitchFamily="34" charset="0"/>
                      </a:endParaRPr>
                    </a:p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Anny-Chantal </a:t>
                      </a:r>
                      <a:r>
                        <a:rPr lang="en-GB" sz="1800" dirty="0" err="1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Levasseur-Regourd</a:t>
                      </a:r>
                      <a:endParaRPr lang="en-GB" sz="1800" dirty="0" smtClean="0">
                        <a:solidFill>
                          <a:schemeClr val="bg1"/>
                        </a:solidFill>
                        <a:latin typeface="Eras Medium ITC" panose="020B0602030504020804" pitchFamily="34" charset="0"/>
                      </a:endParaRPr>
                    </a:p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Philipp Maier</a:t>
                      </a:r>
                    </a:p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Philip Metzger</a:t>
                      </a:r>
                    </a:p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Patrick Michel</a:t>
                      </a:r>
                    </a:p>
                    <a:p>
                      <a:r>
                        <a:rPr lang="en-GB" sz="1800" dirty="0" err="1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Migo</a:t>
                      </a:r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 Mueller</a:t>
                      </a:r>
                    </a:p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Thomas Mueller</a:t>
                      </a:r>
                    </a:p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Naomi Murdoch</a:t>
                      </a:r>
                    </a:p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Alex Parker</a:t>
                      </a:r>
                    </a:p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Petr </a:t>
                      </a:r>
                      <a:r>
                        <a:rPr lang="en-GB" sz="1800" dirty="0" err="1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Pravec</a:t>
                      </a:r>
                      <a:endParaRPr lang="en-GB" sz="1800" dirty="0" smtClean="0">
                        <a:solidFill>
                          <a:schemeClr val="bg1"/>
                        </a:solidFill>
                        <a:latin typeface="Eras Medium ITC" panose="020B0602030504020804" pitchFamily="34" charset="0"/>
                      </a:endParaRPr>
                    </a:p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Vishnu Reddy</a:t>
                      </a:r>
                    </a:p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Joel </a:t>
                      </a:r>
                      <a:r>
                        <a:rPr lang="en-GB" sz="1800" dirty="0" err="1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Sercel</a:t>
                      </a:r>
                      <a:endParaRPr lang="en-GB" sz="1800" dirty="0" smtClean="0">
                        <a:solidFill>
                          <a:schemeClr val="bg1"/>
                        </a:solidFill>
                        <a:latin typeface="Eras Medium ITC" panose="020B0602030504020804" pitchFamily="34" charset="0"/>
                      </a:endParaRPr>
                    </a:p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Andy </a:t>
                      </a:r>
                      <a:r>
                        <a:rPr lang="en-GB" sz="1800" dirty="0" err="1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Rivkin</a:t>
                      </a:r>
                      <a:endParaRPr lang="en-GB" sz="1800" dirty="0" smtClean="0">
                        <a:solidFill>
                          <a:schemeClr val="bg1"/>
                        </a:solidFill>
                        <a:latin typeface="Eras Medium ITC" panose="020B0602030504020804" pitchFamily="34" charset="0"/>
                      </a:endParaRPr>
                    </a:p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Colin Snodgrass</a:t>
                      </a:r>
                    </a:p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Paolo </a:t>
                      </a:r>
                      <a:r>
                        <a:rPr lang="en-GB" sz="1800" dirty="0" err="1" smtClean="0">
                          <a:solidFill>
                            <a:schemeClr val="bg1"/>
                          </a:solidFill>
                          <a:latin typeface="Eras Medium ITC" panose="020B0602030504020804" pitchFamily="34" charset="0"/>
                        </a:rPr>
                        <a:t>Tanga</a:t>
                      </a:r>
                      <a:endParaRPr lang="en-GB" dirty="0">
                        <a:solidFill>
                          <a:schemeClr val="bg1"/>
                        </a:solidFill>
                        <a:latin typeface="Eras Medium ITC" panose="020B06020305040208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5098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2017/09/19 - EPSC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J.L. Galache – Aten Engineering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FFC9-CEB5-4793-B239-9BC6E6504036}" type="slidenum">
              <a:rPr lang="en-GB" smtClean="0"/>
              <a:t>12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99592" y="1325926"/>
            <a:ext cx="7524000" cy="46166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Eras Medium ITC" panose="020B0602030504020804" pitchFamily="34" charset="0"/>
              </a:rPr>
              <a:t>Graps</a:t>
            </a:r>
            <a:r>
              <a:rPr lang="en-US" sz="2400" b="1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 et al. 2016:  https://arxiv.org/abs/1612.00709</a:t>
            </a:r>
            <a:endParaRPr lang="en-GB" sz="2400" b="1" dirty="0"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3833" y="546179"/>
            <a:ext cx="2716591" cy="576064"/>
            <a:chOff x="173833" y="546179"/>
            <a:chExt cx="2716591" cy="576064"/>
          </a:xfrm>
        </p:grpSpPr>
        <p:sp>
          <p:nvSpPr>
            <p:cNvPr id="3" name="TextBox 2"/>
            <p:cNvSpPr txBox="1"/>
            <p:nvPr/>
          </p:nvSpPr>
          <p:spPr>
            <a:xfrm rot="20512959">
              <a:off x="173833" y="649545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C000"/>
                  </a:solidFill>
                  <a:latin typeface="Comic Sans MS" panose="030F0702030302020204" pitchFamily="66" charset="0"/>
                </a:rPr>
                <a:t>Read the Whitepaper!</a:t>
              </a:r>
              <a:endParaRPr lang="en-GB" dirty="0">
                <a:solidFill>
                  <a:srgbClr val="FFC000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10" name="Curved Connector 9"/>
            <p:cNvCxnSpPr/>
            <p:nvPr/>
          </p:nvCxnSpPr>
          <p:spPr>
            <a:xfrm rot="-3840000" flipH="1">
              <a:off x="2418280" y="650098"/>
              <a:ext cx="576064" cy="368225"/>
            </a:xfrm>
            <a:prstGeom prst="curvedConnector3">
              <a:avLst>
                <a:gd name="adj1" fmla="val -9525"/>
              </a:avLst>
            </a:prstGeom>
            <a:ln w="28575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21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Knowledge Gaps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Mapping meteorites to asteroid spectra.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Dedicated NEO </a:t>
            </a:r>
            <a:r>
              <a:rPr lang="en-US" sz="2400" dirty="0" err="1" smtClean="0"/>
              <a:t>characterisation</a:t>
            </a:r>
            <a:r>
              <a:rPr lang="en-US" sz="2400" dirty="0" smtClean="0"/>
              <a:t> equipment/facilities.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Regolith dynamics in micro-gravity within a space mining environment.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Identify the low </a:t>
            </a:r>
            <a:r>
              <a:rPr lang="el-GR" sz="2400" dirty="0" smtClean="0">
                <a:latin typeface="Calibri"/>
                <a:cs typeface="Calibri"/>
              </a:rPr>
              <a:t>Δ</a:t>
            </a:r>
            <a:r>
              <a:rPr lang="en-US" sz="2400" dirty="0" smtClean="0">
                <a:cs typeface="Calibri"/>
              </a:rPr>
              <a:t>v, low synodic period, low albedo NEOs.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>
                <a:cs typeface="Calibri"/>
              </a:rPr>
              <a:t>Establish if MBA source regions can determine spectral characteristics of NEOs (especially for small objects).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>
                <a:cs typeface="Calibri"/>
              </a:rPr>
              <a:t>In order to improve asteroid simulants, need to know characteristics of asteroid regolith from surface and sub-surface.</a:t>
            </a:r>
          </a:p>
          <a:p>
            <a:pPr marL="514350" indent="-514350">
              <a:buFont typeface="+mj-lt"/>
              <a:buAutoNum type="arabicParenR"/>
            </a:pP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2017/09/19 - EPSC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J.L. Galache – Aten Engineering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FFC9-CEB5-4793-B239-9BC6E650403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2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ASIME?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4800" b="1" dirty="0" smtClean="0"/>
              <a:t>A</a:t>
            </a:r>
            <a:r>
              <a:rPr lang="en-US" dirty="0" smtClean="0"/>
              <a:t>steroid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   </a:t>
            </a:r>
            <a:r>
              <a:rPr lang="en-US" sz="4800" b="1" dirty="0" smtClean="0"/>
              <a:t>S</a:t>
            </a:r>
            <a:r>
              <a:rPr lang="en-US" dirty="0" smtClean="0"/>
              <a:t>cience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      </a:t>
            </a:r>
            <a:r>
              <a:rPr lang="en-US" sz="4800" b="1" dirty="0" smtClean="0"/>
              <a:t>I</a:t>
            </a:r>
            <a:r>
              <a:rPr lang="en-US" dirty="0" smtClean="0"/>
              <a:t>ntersections with (In-</a:t>
            </a:r>
            <a:r>
              <a:rPr lang="en-GB" dirty="0" smtClean="0"/>
              <a:t>Space) </a:t>
            </a: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GB" dirty="0" smtClean="0"/>
              <a:t>         </a:t>
            </a:r>
            <a:r>
              <a:rPr lang="en-GB" sz="4800" b="1" dirty="0" smtClean="0"/>
              <a:t>M</a:t>
            </a:r>
            <a:r>
              <a:rPr lang="en-GB" dirty="0" smtClean="0"/>
              <a:t>ine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dirty="0"/>
              <a:t> </a:t>
            </a:r>
            <a:r>
              <a:rPr lang="en-GB" dirty="0" smtClean="0"/>
              <a:t>           </a:t>
            </a:r>
            <a:r>
              <a:rPr lang="en-GB" sz="4800" b="1" dirty="0" smtClean="0"/>
              <a:t>E</a:t>
            </a:r>
            <a:r>
              <a:rPr lang="en-GB" dirty="0" smtClean="0"/>
              <a:t>ngineering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2017/09/19 - EPSC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J.L. Galache – Aten Engineering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FFC9-CEB5-4793-B239-9BC6E650403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5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Way Things Were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2017/09/19 - EPSC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J.L. Galache – Aten Engineering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FFC9-CEB5-4793-B239-9BC6E6504036}" type="slidenum">
              <a:rPr lang="en-GB" smtClean="0"/>
              <a:t>3</a:t>
            </a:fld>
            <a:endParaRPr lang="en-GB"/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9" t="3519" r="20995" b="9391"/>
          <a:stretch/>
        </p:blipFill>
        <p:spPr>
          <a:xfrm>
            <a:off x="1763688" y="4005064"/>
            <a:ext cx="1800200" cy="167098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75875"/>
            <a:ext cx="1656184" cy="112620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622005" y="2325214"/>
            <a:ext cx="2304256" cy="2304000"/>
            <a:chOff x="3622005" y="2325214"/>
            <a:chExt cx="2304256" cy="2304000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3766021" y="2469214"/>
              <a:ext cx="2016224" cy="20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96" y="2338977"/>
              <a:ext cx="2276475" cy="2276475"/>
            </a:xfrm>
            <a:prstGeom prst="rect">
              <a:avLst/>
            </a:prstGeom>
          </p:spPr>
        </p:pic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3622005" y="2325214"/>
              <a:ext cx="2304256" cy="2304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5379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2844"/>
            <a:ext cx="4311790" cy="61782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9" t="3519" r="20995" b="9391"/>
          <a:stretch/>
        </p:blipFill>
        <p:spPr>
          <a:xfrm>
            <a:off x="971600" y="2564904"/>
            <a:ext cx="1800200" cy="167098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2017/09/19 - EPSC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J.L. Galache – Aten Engineering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FFC9-CEB5-4793-B239-9BC6E6504036}" type="slidenum">
              <a:rPr lang="en-GB" smtClean="0"/>
              <a:t>4</a:t>
            </a:fld>
            <a:endParaRPr lang="en-GB"/>
          </a:p>
        </p:txBody>
      </p:sp>
      <p:sp>
        <p:nvSpPr>
          <p:cNvPr id="9" name="Plus 8"/>
          <p:cNvSpPr>
            <a:spLocks noChangeAspect="1"/>
          </p:cNvSpPr>
          <p:nvPr/>
        </p:nvSpPr>
        <p:spPr>
          <a:xfrm>
            <a:off x="3131904" y="3186902"/>
            <a:ext cx="576000" cy="576064"/>
          </a:xfrm>
          <a:prstGeom prst="mathPlus">
            <a:avLst>
              <a:gd name="adj1" fmla="val 12675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qual 9"/>
          <p:cNvSpPr/>
          <p:nvPr/>
        </p:nvSpPr>
        <p:spPr>
          <a:xfrm>
            <a:off x="5796136" y="3177151"/>
            <a:ext cx="720080" cy="576064"/>
          </a:xfrm>
          <a:prstGeom prst="mathEqual">
            <a:avLst>
              <a:gd name="adj1" fmla="val 13737"/>
              <a:gd name="adj2" fmla="val 21195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02080"/>
            <a:ext cx="1656184" cy="11262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492896"/>
            <a:ext cx="1944216" cy="1944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4509120"/>
            <a:ext cx="7056784" cy="1569660"/>
          </a:xfrm>
          <a:prstGeom prst="rect">
            <a:avLst/>
          </a:prstGeom>
          <a:solidFill>
            <a:srgbClr val="000000">
              <a:alpha val="4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The Miners would drill the Scientists for answers, allowing the scientists to identify </a:t>
            </a:r>
            <a:r>
              <a:rPr lang="en-US" sz="3200" i="1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Science Knowledge </a:t>
            </a:r>
            <a:r>
              <a:rPr lang="en-US" sz="3200" i="1" dirty="0">
                <a:solidFill>
                  <a:schemeClr val="bg1"/>
                </a:solidFill>
                <a:latin typeface="Eras Medium ITC" panose="020B0602030504020804" pitchFamily="34" charset="0"/>
              </a:rPr>
              <a:t>G</a:t>
            </a:r>
            <a:r>
              <a:rPr lang="en-US" sz="3200" i="1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aps</a:t>
            </a:r>
            <a:endParaRPr lang="en-GB" sz="3200" i="1" dirty="0"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93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It Happened!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21-22 Sept, 2016, Luxembourg </a:t>
            </a:r>
            <a:r>
              <a:rPr lang="en-US" sz="2800" dirty="0" smtClean="0"/>
              <a:t>City</a:t>
            </a:r>
          </a:p>
          <a:p>
            <a:pPr marL="0" indent="0" algn="ctr">
              <a:buNone/>
            </a:pPr>
            <a:r>
              <a:rPr lang="en-US" sz="2000" dirty="0"/>
              <a:t>The </a:t>
            </a:r>
            <a:r>
              <a:rPr lang="en-US" sz="2000" dirty="0" smtClean="0"/>
              <a:t>workshop </a:t>
            </a:r>
            <a:r>
              <a:rPr lang="en-US" sz="2000" dirty="0"/>
              <a:t>was supported by </a:t>
            </a:r>
            <a:r>
              <a:rPr lang="en-US" sz="2000" dirty="0" err="1"/>
              <a:t>Europlanet</a:t>
            </a:r>
            <a:r>
              <a:rPr lang="en-US" sz="2000" dirty="0"/>
              <a:t> 2020 RI, the 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Luxembourg </a:t>
            </a:r>
            <a:r>
              <a:rPr lang="en-US" sz="2000" dirty="0"/>
              <a:t>Ministry of </a:t>
            </a:r>
            <a:r>
              <a:rPr lang="en-US" sz="2000" dirty="0" smtClean="0"/>
              <a:t>the Economy</a:t>
            </a:r>
            <a:r>
              <a:rPr lang="en-US" sz="2000" dirty="0"/>
              <a:t>, SpaceResources.lu and </a:t>
            </a:r>
            <a:r>
              <a:rPr lang="en-US" sz="2000" dirty="0" smtClean="0"/>
              <a:t>ESA.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2017/09/19 - EPSC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J.L. Galache – Aten Engineering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FFC9-CEB5-4793-B239-9BC6E6504036}" type="slidenum">
              <a:rPr lang="en-GB" smtClean="0"/>
              <a:t>5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84" y="2196615"/>
            <a:ext cx="6660232" cy="42567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41884" y="2196615"/>
            <a:ext cx="6660232" cy="4256721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3 Asteroid mining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Few dozen scientists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Some engineers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Others! </a:t>
            </a:r>
            <a:r>
              <a:rPr lang="en-US" sz="2400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(Policy, business, finance…)</a:t>
            </a:r>
          </a:p>
          <a:p>
            <a:endParaRPr lang="en-US" sz="2400" dirty="0"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1884" y="4545584"/>
            <a:ext cx="6660232" cy="132343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Eras Medium ITC" panose="020B0602030504020804" pitchFamily="34" charset="0"/>
              </a:rPr>
              <a:t>All leading to identifying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Eras Medium ITC" panose="020B0602030504020804" pitchFamily="34" charset="0"/>
              </a:rPr>
              <a:t>6 Science Knowledge </a:t>
            </a:r>
            <a:r>
              <a:rPr lang="en-US" sz="4000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Gaps</a:t>
            </a:r>
            <a:endParaRPr lang="en-GB" sz="4000" dirty="0"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6" t="61667" r="38552" b="19166"/>
          <a:stretch/>
        </p:blipFill>
        <p:spPr>
          <a:xfrm>
            <a:off x="7217438" y="3212976"/>
            <a:ext cx="525449" cy="5862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430" y="2708920"/>
            <a:ext cx="1215000" cy="43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t="12358" r="3854" b="12707"/>
          <a:stretch/>
        </p:blipFill>
        <p:spPr>
          <a:xfrm>
            <a:off x="7164288" y="2204864"/>
            <a:ext cx="184792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8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1" t="17425" r="9146" b="14168"/>
          <a:stretch/>
        </p:blipFill>
        <p:spPr>
          <a:xfrm>
            <a:off x="611560" y="3629324"/>
            <a:ext cx="3059278" cy="2535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4723" flipH="1" flipV="1">
            <a:off x="3058684" y="1934248"/>
            <a:ext cx="2876948" cy="192671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Science Knowledge Gap #1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478714"/>
            <a:ext cx="1439040" cy="92490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2017/09/19 - EPSC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J.L. Galache – Aten Engineering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FFC9-CEB5-4793-B239-9BC6E6504036}" type="slidenum">
              <a:rPr lang="en-GB" smtClean="0"/>
              <a:t>6</a:t>
            </a:fld>
            <a:endParaRPr lang="en-GB"/>
          </a:p>
        </p:txBody>
      </p:sp>
      <p:sp>
        <p:nvSpPr>
          <p:cNvPr id="9" name="Left-Right Arrow 8"/>
          <p:cNvSpPr/>
          <p:nvPr/>
        </p:nvSpPr>
        <p:spPr>
          <a:xfrm>
            <a:off x="3851920" y="4653136"/>
            <a:ext cx="2880320" cy="576064"/>
          </a:xfrm>
          <a:prstGeom prst="leftRightArrow">
            <a:avLst>
              <a:gd name="adj1" fmla="val 25580"/>
              <a:gd name="adj2" fmla="val 881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 rot="19504769">
            <a:off x="3132682" y="1896996"/>
            <a:ext cx="2807862" cy="1945590"/>
          </a:xfrm>
          <a:prstGeom prst="rect">
            <a:avLst/>
          </a:prstGeom>
          <a:gradFill flip="none" rotWithShape="1">
            <a:gsLst>
              <a:gs pos="58000">
                <a:schemeClr val="tx1">
                  <a:alpha val="0"/>
                </a:schemeClr>
              </a:gs>
              <a:gs pos="78000">
                <a:schemeClr val="tx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 rot="19504769">
            <a:off x="2933996" y="1892233"/>
            <a:ext cx="2956847" cy="2028250"/>
          </a:xfrm>
          <a:prstGeom prst="rect">
            <a:avLst/>
          </a:prstGeom>
          <a:gradFill flip="none" rotWithShape="1">
            <a:gsLst>
              <a:gs pos="67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 rot="19504769">
            <a:off x="3029014" y="1889166"/>
            <a:ext cx="2956847" cy="2028250"/>
          </a:xfrm>
          <a:prstGeom prst="rect">
            <a:avLst/>
          </a:prstGeom>
          <a:gradFill flip="none" rotWithShape="1">
            <a:gsLst>
              <a:gs pos="88000">
                <a:schemeClr val="tx1">
                  <a:alpha val="0"/>
                </a:schemeClr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 rot="19504769">
            <a:off x="3014123" y="1932472"/>
            <a:ext cx="2956847" cy="2028250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0"/>
                </a:schemeClr>
              </a:gs>
              <a:gs pos="100000">
                <a:schemeClr val="tx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11732" y="916756"/>
            <a:ext cx="8920536" cy="36933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Eras Medium ITC" panose="020B0602030504020804" pitchFamily="34" charset="0"/>
              </a:rPr>
              <a:t>Mapping asteroids to meteorite spectra</a:t>
            </a:r>
            <a:endParaRPr lang="en-GB" dirty="0"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36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Knowledge Gap </a:t>
            </a:r>
            <a:r>
              <a:rPr lang="en-US" dirty="0" smtClean="0"/>
              <a:t>#2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2017/09/19 - EPSC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J.L. Galache – Aten Engineering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FFC9-CEB5-4793-B239-9BC6E6504036}" type="slidenum">
              <a:rPr lang="en-GB" smtClean="0"/>
              <a:t>7</a:t>
            </a:fld>
            <a:endParaRPr lang="en-GB"/>
          </a:p>
        </p:txBody>
      </p:sp>
      <p:grpSp>
        <p:nvGrpSpPr>
          <p:cNvPr id="45" name="Group 44"/>
          <p:cNvGrpSpPr/>
          <p:nvPr/>
        </p:nvGrpSpPr>
        <p:grpSpPr>
          <a:xfrm>
            <a:off x="395536" y="1988840"/>
            <a:ext cx="2796792" cy="1897083"/>
            <a:chOff x="158680" y="1268875"/>
            <a:chExt cx="2796792" cy="1897083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80" y="1268875"/>
              <a:ext cx="2796792" cy="1897083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58680" y="2877811"/>
              <a:ext cx="131697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Arial"/>
                </a:rPr>
                <a:t>Catalina 703</a:t>
              </a:r>
              <a:endParaRPr lang="en-US" sz="1400" dirty="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578886" y="1786153"/>
            <a:ext cx="2074571" cy="2520280"/>
            <a:chOff x="2527966" y="980728"/>
            <a:chExt cx="2074571" cy="252028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7966" y="980728"/>
              <a:ext cx="2074571" cy="252028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2527966" y="980728"/>
              <a:ext cx="1316976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Arial"/>
                </a:rPr>
                <a:t>Catalina G96</a:t>
              </a:r>
              <a:endParaRPr lang="en-US" sz="1400" dirty="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720212" y="1803184"/>
            <a:ext cx="1795311" cy="2673765"/>
            <a:chOff x="6665120" y="1331299"/>
            <a:chExt cx="1795311" cy="2673765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5120" y="1331299"/>
              <a:ext cx="1795311" cy="2673765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6665121" y="3716917"/>
              <a:ext cx="1131296" cy="288147"/>
            </a:xfrm>
            <a:prstGeom prst="rect">
              <a:avLst/>
            </a:prstGeom>
            <a:solidFill>
              <a:srgbClr val="000000">
                <a:alpha val="45098"/>
              </a:srgbClr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Arial"/>
                </a:rPr>
                <a:t>Spacewatch</a:t>
              </a:r>
              <a:endParaRPr lang="en-US" sz="1400" dirty="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129009" y="4637531"/>
            <a:ext cx="2808799" cy="1671789"/>
            <a:chOff x="3129009" y="4637531"/>
            <a:chExt cx="2808799" cy="1671789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8833"/>
            <a:stretch/>
          </p:blipFill>
          <p:spPr>
            <a:xfrm>
              <a:off x="3129009" y="4637531"/>
              <a:ext cx="2808799" cy="1627306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4777195" y="6021173"/>
              <a:ext cx="1160613" cy="288147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prstClr val="white"/>
                  </a:solidFill>
                  <a:latin typeface="Arial"/>
                </a:rPr>
                <a:t>Pan-STARRS</a:t>
              </a:r>
              <a:endParaRPr lang="en-US" sz="1400" dirty="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51520" y="4476949"/>
            <a:ext cx="2517449" cy="1976387"/>
            <a:chOff x="1763688" y="3171923"/>
            <a:chExt cx="2517449" cy="1976387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3171923"/>
              <a:ext cx="2517449" cy="1913261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763688" y="4860163"/>
              <a:ext cx="1008112" cy="288147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Arial"/>
                </a:rPr>
                <a:t>NEOWISE</a:t>
              </a:r>
              <a:endParaRPr lang="en-US" sz="140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156663" y="4420722"/>
            <a:ext cx="2614393" cy="1969488"/>
            <a:chOff x="6300192" y="3785132"/>
            <a:chExt cx="2614393" cy="19694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192" y="3793826"/>
              <a:ext cx="2614393" cy="1960794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6330446" y="3785132"/>
              <a:ext cx="783939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Arial"/>
                </a:rPr>
                <a:t>ATLAS</a:t>
              </a:r>
              <a:endParaRPr lang="en-US" sz="1400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11732" y="916756"/>
            <a:ext cx="8920536" cy="36933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The need for dedicated </a:t>
            </a:r>
            <a:r>
              <a:rPr lang="en-US" dirty="0" err="1" smtClean="0">
                <a:solidFill>
                  <a:schemeClr val="bg1"/>
                </a:solidFill>
                <a:latin typeface="Eras Medium ITC" panose="020B0602030504020804" pitchFamily="34" charset="0"/>
              </a:rPr>
              <a:t>characterisation</a:t>
            </a:r>
            <a:r>
              <a:rPr lang="en-US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 telescopes (for asteroid mining purposes!)</a:t>
            </a:r>
            <a:endParaRPr lang="en-GB" dirty="0"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Knowledge Gap </a:t>
            </a:r>
            <a:r>
              <a:rPr lang="en-US" dirty="0" smtClean="0"/>
              <a:t>#3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2017/09/19 - EPSC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J.L. Galache – Aten Engineering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FFC9-CEB5-4793-B239-9BC6E6504036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11732" y="916756"/>
            <a:ext cx="8920536" cy="36933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Understanding regolith </a:t>
            </a:r>
            <a:r>
              <a:rPr lang="en-US" dirty="0">
                <a:solidFill>
                  <a:schemeClr val="bg1"/>
                </a:solidFill>
                <a:latin typeface="Eras Medium ITC" panose="020B0602030504020804" pitchFamily="34" charset="0"/>
              </a:rPr>
              <a:t>dynamics in micro-gravity within a space mining environment</a:t>
            </a:r>
            <a:endParaRPr lang="en-GB" dirty="0"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" b="1870"/>
          <a:stretch/>
        </p:blipFill>
        <p:spPr>
          <a:xfrm>
            <a:off x="611560" y="2247718"/>
            <a:ext cx="3816424" cy="3701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3" t="18753" r="15499"/>
          <a:stretch/>
        </p:blipFill>
        <p:spPr>
          <a:xfrm>
            <a:off x="4788024" y="1656184"/>
            <a:ext cx="3719132" cy="42930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7624" y="5931393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Eras Medium ITC" panose="020B0602030504020804" pitchFamily="34" charset="0"/>
              </a:rPr>
              <a:t>DOWNHILL</a:t>
            </a:r>
            <a:endParaRPr lang="en-GB" sz="2800" b="1" dirty="0">
              <a:solidFill>
                <a:srgbClr val="FF0000"/>
              </a:solidFill>
              <a:latin typeface="Eras Medium ITC" panose="020B06020305040208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298505" y="4869160"/>
            <a:ext cx="1041247" cy="10345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88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Knowledge Gap </a:t>
            </a:r>
            <a:r>
              <a:rPr lang="en-US" dirty="0" smtClean="0"/>
              <a:t>#4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2017/09/19 - EPSC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J.L. Galache – Aten Engineering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FFC9-CEB5-4793-B239-9BC6E650403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11732" y="916756"/>
            <a:ext cx="8920536" cy="36933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Identifying the mineable Near Earth </a:t>
            </a:r>
            <a:r>
              <a:rPr lang="en-US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Asteroids (low: </a:t>
            </a:r>
            <a:r>
              <a:rPr lang="el-GR" dirty="0" smtClean="0">
                <a:solidFill>
                  <a:schemeClr val="bg1"/>
                </a:solidFill>
                <a:cs typeface="Calibri"/>
              </a:rPr>
              <a:t>Δ</a:t>
            </a:r>
            <a:r>
              <a:rPr lang="en-US" dirty="0">
                <a:solidFill>
                  <a:schemeClr val="bg1"/>
                </a:solidFill>
                <a:latin typeface="Eras Medium ITC" panose="020B0602030504020804" pitchFamily="34" charset="0"/>
                <a:cs typeface="Calibri"/>
              </a:rPr>
              <a:t>v, </a:t>
            </a:r>
            <a:r>
              <a:rPr lang="en-US" dirty="0" smtClean="0">
                <a:solidFill>
                  <a:schemeClr val="bg1"/>
                </a:solidFill>
                <a:latin typeface="Eras Medium ITC" panose="020B0602030504020804" pitchFamily="34" charset="0"/>
                <a:cs typeface="Calibri"/>
              </a:rPr>
              <a:t>synodic </a:t>
            </a:r>
            <a:r>
              <a:rPr lang="en-US" dirty="0">
                <a:solidFill>
                  <a:schemeClr val="bg1"/>
                </a:solidFill>
                <a:latin typeface="Eras Medium ITC" panose="020B0602030504020804" pitchFamily="34" charset="0"/>
                <a:cs typeface="Calibri"/>
              </a:rPr>
              <a:t>period, </a:t>
            </a:r>
            <a:r>
              <a:rPr lang="en-US" dirty="0" smtClean="0">
                <a:solidFill>
                  <a:schemeClr val="bg1"/>
                </a:solidFill>
                <a:latin typeface="Eras Medium ITC" panose="020B0602030504020804" pitchFamily="34" charset="0"/>
                <a:cs typeface="Calibri"/>
              </a:rPr>
              <a:t>albedo)</a:t>
            </a:r>
            <a:endParaRPr lang="en-GB" dirty="0"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4235</TotalTime>
  <Words>531</Words>
  <Application>Microsoft Office PowerPoint</Application>
  <PresentationFormat>On-screen Show (4:3)</PresentationFormat>
  <Paragraphs>122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ASIME 2016 White Paper: Answers to Questions from  the Asteroid Miners</vt:lpstr>
      <vt:lpstr>What Is ASIME?</vt:lpstr>
      <vt:lpstr>The Way Things Were</vt:lpstr>
      <vt:lpstr>The Plan</vt:lpstr>
      <vt:lpstr>It Happened!</vt:lpstr>
      <vt:lpstr>Science Knowledge Gap #1</vt:lpstr>
      <vt:lpstr>Science Knowledge Gap #2</vt:lpstr>
      <vt:lpstr>Science Knowledge Gap #3</vt:lpstr>
      <vt:lpstr>Science Knowledge Gap #4</vt:lpstr>
      <vt:lpstr>Science Knowledge Gap #5</vt:lpstr>
      <vt:lpstr>Science Knowledge Gap #6</vt:lpstr>
      <vt:lpstr>Thank You!</vt:lpstr>
      <vt:lpstr>Science Knowledge Gaps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J.L. Galache</dc:creator>
  <cp:lastModifiedBy>J.L. Galache</cp:lastModifiedBy>
  <cp:revision>42</cp:revision>
  <dcterms:created xsi:type="dcterms:W3CDTF">2017-09-11T17:45:44Z</dcterms:created>
  <dcterms:modified xsi:type="dcterms:W3CDTF">2017-09-18T15:46:59Z</dcterms:modified>
</cp:coreProperties>
</file>