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1" name="Shape 17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,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Bowl with salmon cakes, salad, and humm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Bowl of pappardelle pasta with parsley butter, roasted hazelnuts,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,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hemical tracers fa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"/>
          <p:cNvSpPr txBox="1"/>
          <p:nvPr/>
        </p:nvSpPr>
        <p:spPr>
          <a:xfrm>
            <a:off x="729941" y="12868849"/>
            <a:ext cx="22924118" cy="22372"/>
          </a:xfrm>
          <a:prstGeom prst="rect">
            <a:avLst/>
          </a:prstGeom>
          <a:solidFill>
            <a:srgbClr val="5E5E5E"/>
          </a:solidFill>
          <a:ln w="12700">
            <a:miter lim="400000"/>
          </a:ln>
        </p:spPr>
        <p:txBody>
          <a:bodyPr lIns="71437" tIns="71437" rIns="71437" bIns="71437" anchor="ctr">
            <a:normAutofit fontScale="100000" lnSpcReduction="0"/>
          </a:bodyPr>
          <a:lstStyle/>
          <a:p>
            <a:pPr lvl="2" indent="457200" algn="l" defTabSz="821531">
              <a:defRPr b="1" sz="6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50" name="Body Level One…"/>
          <p:cNvSpPr txBox="1"/>
          <p:nvPr>
            <p:ph type="body" sz="half" idx="1"/>
          </p:nvPr>
        </p:nvSpPr>
        <p:spPr>
          <a:xfrm>
            <a:off x="530224" y="3086099"/>
            <a:ext cx="14482256" cy="6972301"/>
          </a:xfrm>
          <a:prstGeom prst="rect">
            <a:avLst/>
          </a:prstGeom>
        </p:spPr>
        <p:txBody>
          <a:bodyPr lIns="38100" tIns="38100" rIns="38100" bIns="38100"/>
          <a:lstStyle>
            <a:lvl1pPr marL="608541" indent="-608541" defTabSz="825500">
              <a:lnSpc>
                <a:spcPct val="100000"/>
              </a:lnSpc>
              <a:spcBef>
                <a:spcPts val="1000"/>
              </a:spcBef>
              <a:buClr>
                <a:srgbClr val="284655"/>
              </a:buClr>
              <a:buSzPct val="125000"/>
              <a:defRPr sz="4600">
                <a:solidFill>
                  <a:srgbClr val="5F5F5F"/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  <a:lvl2pPr marL="1243541" indent="-608541" defTabSz="825500">
              <a:lnSpc>
                <a:spcPct val="100000"/>
              </a:lnSpc>
              <a:spcBef>
                <a:spcPts val="1000"/>
              </a:spcBef>
              <a:buClr>
                <a:srgbClr val="284655"/>
              </a:buClr>
              <a:buSzPct val="125000"/>
              <a:buChar char="‣"/>
              <a:defRPr sz="4600">
                <a:solidFill>
                  <a:srgbClr val="5F5F5F"/>
                </a:solidFill>
                <a:latin typeface="Avenir Book"/>
                <a:ea typeface="Avenir Book"/>
                <a:cs typeface="Avenir Book"/>
                <a:sym typeface="Avenir Book"/>
              </a:defRPr>
            </a:lvl2pPr>
            <a:lvl3pPr marL="1878541" indent="-608541" defTabSz="825500">
              <a:lnSpc>
                <a:spcPct val="100000"/>
              </a:lnSpc>
              <a:spcBef>
                <a:spcPts val="1000"/>
              </a:spcBef>
              <a:buClr>
                <a:srgbClr val="284655"/>
              </a:buClr>
              <a:buSzPct val="125000"/>
              <a:buChar char="-"/>
              <a:defRPr sz="4600">
                <a:solidFill>
                  <a:srgbClr val="5F5F5F"/>
                </a:solidFill>
                <a:latin typeface="Avenir Book"/>
                <a:ea typeface="Avenir Book"/>
                <a:cs typeface="Avenir Book"/>
                <a:sym typeface="Avenir Book"/>
              </a:defRPr>
            </a:lvl3pPr>
            <a:lvl4pPr marL="2513541" indent="-608541" defTabSz="825500">
              <a:lnSpc>
                <a:spcPct val="100000"/>
              </a:lnSpc>
              <a:spcBef>
                <a:spcPts val="1000"/>
              </a:spcBef>
              <a:buClr>
                <a:srgbClr val="284655"/>
              </a:buClr>
              <a:buSzPct val="74000"/>
              <a:buChar char="★"/>
              <a:defRPr sz="4600">
                <a:solidFill>
                  <a:srgbClr val="5F5F5F"/>
                </a:solidFill>
                <a:latin typeface="Avenir Book"/>
                <a:ea typeface="Avenir Book"/>
                <a:cs typeface="Avenir Book"/>
                <a:sym typeface="Avenir Book"/>
              </a:defRPr>
            </a:lvl4pPr>
            <a:lvl5pPr marL="3148541" indent="-608541" defTabSz="825500">
              <a:lnSpc>
                <a:spcPct val="100000"/>
              </a:lnSpc>
              <a:spcBef>
                <a:spcPts val="1000"/>
              </a:spcBef>
              <a:buClr>
                <a:srgbClr val="284655"/>
              </a:buClr>
              <a:buSzPct val="93000"/>
              <a:buChar char="❖"/>
              <a:defRPr sz="4600">
                <a:solidFill>
                  <a:srgbClr val="5F5F5F"/>
                </a:solidFill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1" name="Rectangle"/>
          <p:cNvSpPr txBox="1"/>
          <p:nvPr/>
        </p:nvSpPr>
        <p:spPr>
          <a:xfrm>
            <a:off x="754884" y="414367"/>
            <a:ext cx="22874232" cy="1661198"/>
          </a:xfrm>
          <a:prstGeom prst="rect">
            <a:avLst/>
          </a:prstGeom>
          <a:solidFill>
            <a:srgbClr val="6A5174"/>
          </a:solidFill>
          <a:ln w="12700">
            <a:miter lim="400000"/>
          </a:ln>
        </p:spPr>
        <p:txBody>
          <a:bodyPr lIns="71437" tIns="71437" rIns="71437" bIns="71437" anchor="ctr">
            <a:normAutofit fontScale="100000" lnSpcReduction="0"/>
          </a:bodyPr>
          <a:lstStyle/>
          <a:p>
            <a:pPr lvl="2" indent="457200" algn="l" defTabSz="821531">
              <a:defRPr b="1" sz="6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152" name="Belka2.png" descr="Belka2.png"/>
          <p:cNvPicPr>
            <a:picLocks noChangeAspect="1"/>
          </p:cNvPicPr>
          <p:nvPr/>
        </p:nvPicPr>
        <p:blipFill>
          <a:blip r:embed="rId2">
            <a:extLst/>
          </a:blip>
          <a:srcRect l="0" t="41753" r="0" b="46959"/>
          <a:stretch>
            <a:fillRect/>
          </a:stretch>
        </p:blipFill>
        <p:spPr>
          <a:xfrm>
            <a:off x="-72751" y="182217"/>
            <a:ext cx="24740590" cy="2592215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ESA JWST Master Class, ESAC, Madrid Spain, 3-5 February 2020"/>
          <p:cNvSpPr txBox="1"/>
          <p:nvPr/>
        </p:nvSpPr>
        <p:spPr>
          <a:xfrm>
            <a:off x="757282" y="12892992"/>
            <a:ext cx="1436898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algn="l" defTabSz="825500">
              <a:defRPr b="1">
                <a:solidFill>
                  <a:srgbClr val="575757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Łukasz Tychoniec, Leiden Observatory</a:t>
            </a:r>
          </a:p>
        </p:txBody>
      </p:sp>
      <p:sp>
        <p:nvSpPr>
          <p:cNvPr id="154" name="Slide Number"/>
          <p:cNvSpPr txBox="1"/>
          <p:nvPr>
            <p:ph type="sldNum" sz="quarter" idx="2"/>
          </p:nvPr>
        </p:nvSpPr>
        <p:spPr>
          <a:xfrm>
            <a:off x="20458645" y="11344275"/>
            <a:ext cx="449785" cy="495301"/>
          </a:xfrm>
          <a:prstGeom prst="rect">
            <a:avLst/>
          </a:prstGeom>
        </p:spPr>
        <p:txBody>
          <a:bodyPr lIns="38100" tIns="38100" rIns="38100" bIns="38100" anchor="t"/>
          <a:lstStyle>
            <a:lvl1pPr defTabSz="825500">
              <a:defRPr sz="2400">
                <a:solidFill>
                  <a:srgbClr val="929292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6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 defTabSz="825500">
              <a:lnSpc>
                <a:spcPct val="100000"/>
              </a:lnSpc>
              <a:defRPr b="0" spc="0" sz="7800">
                <a:solidFill>
                  <a:srgbClr val="FFFFFF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16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2400">
                <a:solidFill>
                  <a:srgbClr val="575757"/>
                </a:solidFill>
                <a:latin typeface="Palatino"/>
                <a:ea typeface="Palatino"/>
                <a:cs typeface="Palatino"/>
                <a:sym typeface="Palatino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2400">
                <a:solidFill>
                  <a:srgbClr val="575757"/>
                </a:solidFill>
                <a:latin typeface="Palatino"/>
                <a:ea typeface="Palatino"/>
                <a:cs typeface="Palatino"/>
                <a:sym typeface="Palatino"/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2400">
                <a:solidFill>
                  <a:srgbClr val="575757"/>
                </a:solidFill>
                <a:latin typeface="Palatino"/>
                <a:ea typeface="Palatino"/>
                <a:cs typeface="Palatino"/>
                <a:sym typeface="Palatino"/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2400">
                <a:solidFill>
                  <a:srgbClr val="575757"/>
                </a:solidFill>
                <a:latin typeface="Palatino"/>
                <a:ea typeface="Palatino"/>
                <a:cs typeface="Palatino"/>
                <a:sym typeface="Palatino"/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2400">
                <a:solidFill>
                  <a:srgbClr val="575757"/>
                </a:solidFill>
                <a:latin typeface="Palatino"/>
                <a:ea typeface="Palatino"/>
                <a:cs typeface="Palatino"/>
                <a:sym typeface="Palatino"/>
              </a:defRPr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wl of pappardelle pasta with parsley butter, roasted hazelnuts, and shaved parmesan cheese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14.png"/><Relationship Id="rId6" Type="http://schemas.openxmlformats.org/officeDocument/2006/relationships/image" Target="../media/image4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5" Type="http://schemas.openxmlformats.org/officeDocument/2006/relationships/image" Target="../media/image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Relationship Id="rId3" Type="http://schemas.openxmlformats.org/officeDocument/2006/relationships/image" Target="../media/image16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Relationship Id="rId3" Type="http://schemas.openxmlformats.org/officeDocument/2006/relationships/image" Target="../media/image17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Relationship Id="rId3" Type="http://schemas.openxmlformats.org/officeDocument/2006/relationships/image" Target="../media/image18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Relationship Id="rId3" Type="http://schemas.openxmlformats.org/officeDocument/2006/relationships/image" Target="../media/image19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.png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Relationship Id="rId6" Type="http://schemas.openxmlformats.org/officeDocument/2006/relationships/image" Target="../media/image14.png"/><Relationship Id="rId7" Type="http://schemas.openxmlformats.org/officeDocument/2006/relationships/image" Target="../media/image19.png"/><Relationship Id="rId8" Type="http://schemas.openxmlformats.org/officeDocument/2006/relationships/image" Target="../media/image18.png"/><Relationship Id="rId9" Type="http://schemas.openxmlformats.org/officeDocument/2006/relationships/image" Target="../media/image8.png"/><Relationship Id="rId10" Type="http://schemas.openxmlformats.org/officeDocument/2006/relationships/image" Target="../media/image10.png"/><Relationship Id="rId11" Type="http://schemas.openxmlformats.org/officeDocument/2006/relationships/image" Target="../media/image4.png"/><Relationship Id="rId12" Type="http://schemas.openxmlformats.org/officeDocument/2006/relationships/image" Target="../media/image17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Relationship Id="rId3" Type="http://schemas.openxmlformats.org/officeDocument/2006/relationships/image" Target="../media/image9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Relationship Id="rId3" Type="http://schemas.openxmlformats.org/officeDocument/2006/relationships/image" Target="../media/image10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1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ESASky Screenshot.png" descr="ESASky Screenshot.png"/>
          <p:cNvPicPr>
            <a:picLocks noChangeAspect="1"/>
          </p:cNvPicPr>
          <p:nvPr/>
        </p:nvPicPr>
        <p:blipFill>
          <a:blip r:embed="rId2">
            <a:extLst/>
          </a:blip>
          <a:srcRect l="0" t="0" r="28622" b="1969"/>
          <a:stretch>
            <a:fillRect/>
          </a:stretch>
        </p:blipFill>
        <p:spPr>
          <a:xfrm>
            <a:off x="-1219200" y="-3080488"/>
            <a:ext cx="26289577" cy="18990483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Presentation Subtitle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 </a:t>
            </a:r>
          </a:p>
        </p:txBody>
      </p:sp>
      <p:grpSp>
        <p:nvGrpSpPr>
          <p:cNvPr id="181" name="Group"/>
          <p:cNvGrpSpPr/>
          <p:nvPr/>
        </p:nvGrpSpPr>
        <p:grpSpPr>
          <a:xfrm>
            <a:off x="-3010736" y="-1116000"/>
            <a:ext cx="20586472" cy="17497058"/>
            <a:chOff x="-3720545" y="-3799283"/>
            <a:chExt cx="20586470" cy="17497057"/>
          </a:xfrm>
        </p:grpSpPr>
        <p:pic>
          <p:nvPicPr>
            <p:cNvPr id="175" name="Group" descr="Group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35864" t="33309" r="36822" b="36432"/>
            <a:stretch>
              <a:fillRect/>
            </a:stretch>
          </p:blipFill>
          <p:spPr>
            <a:xfrm rot="14699716">
              <a:off x="-1470586" y="-1705504"/>
              <a:ext cx="13098955" cy="133094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7073" y="0"/>
                  </a:moveTo>
                  <a:lnTo>
                    <a:pt x="0" y="14937"/>
                  </a:lnTo>
                  <a:lnTo>
                    <a:pt x="14527" y="21600"/>
                  </a:lnTo>
                  <a:lnTo>
                    <a:pt x="21600" y="6663"/>
                  </a:lnTo>
                  <a:lnTo>
                    <a:pt x="7073" y="0"/>
                  </a:lnTo>
                  <a:close/>
                </a:path>
              </a:pathLst>
            </a:custGeom>
            <a:ln w="63500" cap="flat">
              <a:solidFill>
                <a:srgbClr val="FFFFFF"/>
              </a:solidFill>
              <a:prstDash val="solid"/>
              <a:miter lim="400000"/>
            </a:ln>
            <a:effectLst/>
          </p:spPr>
        </p:pic>
        <p:grpSp>
          <p:nvGrpSpPr>
            <p:cNvPr id="180" name="Group"/>
            <p:cNvGrpSpPr/>
            <p:nvPr/>
          </p:nvGrpSpPr>
          <p:grpSpPr>
            <a:xfrm>
              <a:off x="268440" y="0"/>
              <a:ext cx="16597486" cy="9723064"/>
              <a:chOff x="0" y="0"/>
              <a:chExt cx="16597484" cy="9723063"/>
            </a:xfrm>
          </p:grpSpPr>
          <p:grpSp>
            <p:nvGrpSpPr>
              <p:cNvPr id="178" name="Group"/>
              <p:cNvGrpSpPr/>
              <p:nvPr/>
            </p:nvGrpSpPr>
            <p:grpSpPr>
              <a:xfrm>
                <a:off x="9899389" y="0"/>
                <a:ext cx="6698096" cy="9723064"/>
                <a:chOff x="0" y="0"/>
                <a:chExt cx="6698095" cy="9723063"/>
              </a:xfrm>
            </p:grpSpPr>
            <p:sp>
              <p:nvSpPr>
                <p:cNvPr id="176" name="Rectangle"/>
                <p:cNvSpPr/>
                <p:nvPr/>
              </p:nvSpPr>
              <p:spPr>
                <a:xfrm>
                  <a:off x="4909938" y="4455750"/>
                  <a:ext cx="1788158" cy="2020663"/>
                </a:xfrm>
                <a:prstGeom prst="rect">
                  <a:avLst/>
                </a:prstGeom>
                <a:noFill/>
                <a:ln w="635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825500">
                    <a:defRPr sz="32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</a:p>
              </p:txBody>
            </p:sp>
            <p:sp>
              <p:nvSpPr>
                <p:cNvPr id="177" name="Shape"/>
                <p:cNvSpPr/>
                <p:nvPr/>
              </p:nvSpPr>
              <p:spPr>
                <a:xfrm>
                  <a:off x="0" y="0"/>
                  <a:ext cx="4960433" cy="972306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0" y="0"/>
                      </a:moveTo>
                      <a:cubicBezTo>
                        <a:pt x="1829" y="1971"/>
                        <a:pt x="4737" y="3879"/>
                        <a:pt x="8669" y="5660"/>
                      </a:cubicBezTo>
                      <a:cubicBezTo>
                        <a:pt x="12215" y="7266"/>
                        <a:pt x="16482" y="8716"/>
                        <a:pt x="21433" y="9935"/>
                      </a:cubicBezTo>
                      <a:lnTo>
                        <a:pt x="21600" y="14262"/>
                      </a:lnTo>
                      <a:cubicBezTo>
                        <a:pt x="17463" y="15259"/>
                        <a:pt x="13650" y="16302"/>
                        <a:pt x="10227" y="17380"/>
                      </a:cubicBezTo>
                      <a:cubicBezTo>
                        <a:pt x="5726" y="18796"/>
                        <a:pt x="2233" y="20141"/>
                        <a:pt x="0" y="2160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29292">
                    <a:alpha val="37799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825500">
                    <a:defRPr sz="32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</a:p>
              </p:txBody>
            </p:sp>
          </p:grpSp>
          <p:sp>
            <p:nvSpPr>
              <p:cNvPr id="179" name="NIRCam (GO5552; PI: Jorgensen)"/>
              <p:cNvSpPr txBox="1"/>
              <p:nvPr/>
            </p:nvSpPr>
            <p:spPr>
              <a:xfrm>
                <a:off x="-1" y="9054480"/>
                <a:ext cx="3847339" cy="4216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 defTabSz="821531">
                  <a:defRPr sz="1800">
                    <a:solidFill>
                      <a:srgbClr val="FFFFFF"/>
                    </a:solidFill>
                    <a:latin typeface="Poppins Regular"/>
                    <a:ea typeface="Poppins Regular"/>
                    <a:cs typeface="Poppins Regular"/>
                    <a:sym typeface="Poppins Regular"/>
                  </a:defRPr>
                </a:lvl1pPr>
              </a:lstStyle>
              <a:p>
                <a:pPr/>
                <a:r>
                  <a:t>NIRCam (GO5552; PI: Jorgensen)</a:t>
                </a:r>
              </a:p>
            </p:txBody>
          </p:sp>
        </p:grpSp>
      </p:grpSp>
      <p:pic>
        <p:nvPicPr>
          <p:cNvPr id="182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616714" y="212202"/>
            <a:ext cx="2601871" cy="2831914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Google Shape;57;p13"/>
          <p:cNvSpPr txBox="1"/>
          <p:nvPr/>
        </p:nvSpPr>
        <p:spPr>
          <a:xfrm>
            <a:off x="1165861" y="1016034"/>
            <a:ext cx="20904101" cy="1224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defTabSz="914400">
              <a:defRPr b="1" sz="72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Dust launching and destruction in the protostellar jet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125" y="-293515"/>
            <a:ext cx="24544250" cy="14963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kobalt.png" descr="kobal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684198" y="2704157"/>
            <a:ext cx="9954638" cy="9856561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323" name="`Tobin+2019"/>
          <p:cNvSpPr txBox="1"/>
          <p:nvPr/>
        </p:nvSpPr>
        <p:spPr>
          <a:xfrm>
            <a:off x="12783242" y="-3234564"/>
            <a:ext cx="3885978" cy="788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4800">
                <a:solidFill>
                  <a:srgbClr val="FFFFFF"/>
                </a:solidFill>
              </a:defRPr>
            </a:lvl1pPr>
          </a:lstStyle>
          <a:p>
            <a:pPr/>
            <a:r>
              <a:t>`Tobin+2019</a:t>
            </a:r>
          </a:p>
        </p:txBody>
      </p:sp>
      <p:pic>
        <p:nvPicPr>
          <p:cNvPr id="324" name="Group" descr="Group"/>
          <p:cNvPicPr>
            <a:picLocks noChangeAspect="1"/>
          </p:cNvPicPr>
          <p:nvPr/>
        </p:nvPicPr>
        <p:blipFill>
          <a:blip r:embed="rId4">
            <a:extLst/>
          </a:blip>
          <a:srcRect l="35864" t="33309" r="36822" b="36432"/>
          <a:stretch>
            <a:fillRect/>
          </a:stretch>
        </p:blipFill>
        <p:spPr>
          <a:xfrm rot="14699716">
            <a:off x="-760776" y="977780"/>
            <a:ext cx="13098955" cy="13309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073" y="0"/>
                </a:moveTo>
                <a:lnTo>
                  <a:pt x="0" y="14937"/>
                </a:lnTo>
                <a:lnTo>
                  <a:pt x="14527" y="21600"/>
                </a:lnTo>
                <a:lnTo>
                  <a:pt x="21600" y="6663"/>
                </a:lnTo>
                <a:lnTo>
                  <a:pt x="7073" y="0"/>
                </a:lnTo>
                <a:close/>
              </a:path>
            </a:pathLst>
          </a:custGeom>
          <a:ln w="63500">
            <a:solidFill>
              <a:srgbClr val="FFFFFF"/>
            </a:solidFill>
            <a:miter lim="400000"/>
          </a:ln>
        </p:spPr>
      </p:pic>
      <p:pic>
        <p:nvPicPr>
          <p:cNvPr id="325" name="siarka.png" descr="siarka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683962" y="2703923"/>
            <a:ext cx="9955110" cy="9857029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326" name="[S I]"/>
          <p:cNvSpPr txBox="1"/>
          <p:nvPr/>
        </p:nvSpPr>
        <p:spPr>
          <a:xfrm>
            <a:off x="16011079" y="3300406"/>
            <a:ext cx="1300583" cy="955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4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[S I]</a:t>
            </a:r>
          </a:p>
        </p:txBody>
      </p:sp>
      <p:grpSp>
        <p:nvGrpSpPr>
          <p:cNvPr id="333" name="Group"/>
          <p:cNvGrpSpPr/>
          <p:nvPr/>
        </p:nvGrpSpPr>
        <p:grpSpPr>
          <a:xfrm>
            <a:off x="978251" y="212202"/>
            <a:ext cx="23240334" cy="13140927"/>
            <a:chOff x="0" y="0"/>
            <a:chExt cx="23240334" cy="13140926"/>
          </a:xfrm>
        </p:grpSpPr>
        <p:pic>
          <p:nvPicPr>
            <p:cNvPr id="327" name="Image" descr="Image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20638464" y="0"/>
              <a:ext cx="2601870" cy="2831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8" name="Google Shape;57;p13"/>
            <p:cNvSpPr txBox="1"/>
            <p:nvPr/>
          </p:nvSpPr>
          <p:spPr>
            <a:xfrm>
              <a:off x="187610" y="803831"/>
              <a:ext cx="20904101" cy="122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>
              <a:lvl1pPr defTabSz="914400">
                <a:defRPr b="1" sz="72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Dust launching and destruction in the protostellar jet </a:t>
              </a:r>
            </a:p>
          </p:txBody>
        </p:sp>
        <p:sp>
          <p:nvSpPr>
            <p:cNvPr id="329" name="Line"/>
            <p:cNvSpPr/>
            <p:nvPr/>
          </p:nvSpPr>
          <p:spPr>
            <a:xfrm>
              <a:off x="18264717" y="11892005"/>
              <a:ext cx="1875900" cy="1"/>
            </a:xfrm>
            <a:prstGeom prst="line">
              <a:avLst/>
            </a:prstGeom>
            <a:noFill/>
            <a:ln w="762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1531">
                <a:defRPr sz="4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</a:p>
          </p:txBody>
        </p:sp>
        <p:sp>
          <p:nvSpPr>
            <p:cNvPr id="330" name="500 au"/>
            <p:cNvSpPr txBox="1"/>
            <p:nvPr/>
          </p:nvSpPr>
          <p:spPr>
            <a:xfrm>
              <a:off x="18352960" y="11081871"/>
              <a:ext cx="1699413" cy="7543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500 au</a:t>
              </a:r>
            </a:p>
          </p:txBody>
        </p:sp>
        <p:sp>
          <p:nvSpPr>
            <p:cNvPr id="331" name="Tychoniec et al. 2026"/>
            <p:cNvSpPr txBox="1"/>
            <p:nvPr/>
          </p:nvSpPr>
          <p:spPr>
            <a:xfrm>
              <a:off x="19290977" y="12505926"/>
              <a:ext cx="3658271" cy="63500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Tychoniec et al. 2026</a:t>
              </a:r>
            </a:p>
          </p:txBody>
        </p:sp>
        <p:sp>
          <p:nvSpPr>
            <p:cNvPr id="332" name="NIRCam (GO5552; PI: Jorgensen)"/>
            <p:cNvSpPr txBox="1"/>
            <p:nvPr/>
          </p:nvSpPr>
          <p:spPr>
            <a:xfrm>
              <a:off x="-1" y="11525561"/>
              <a:ext cx="3847339" cy="421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1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NIRCam (GO5552; PI: Jorgensen)</a:t>
              </a:r>
            </a:p>
          </p:txBody>
        </p:sp>
      </p:grpSp>
      <p:grpSp>
        <p:nvGrpSpPr>
          <p:cNvPr id="336" name="Group"/>
          <p:cNvGrpSpPr/>
          <p:nvPr/>
        </p:nvGrpSpPr>
        <p:grpSpPr>
          <a:xfrm>
            <a:off x="5079871" y="2764724"/>
            <a:ext cx="6656980" cy="9806274"/>
            <a:chOff x="0" y="0"/>
            <a:chExt cx="6656978" cy="9806273"/>
          </a:xfrm>
        </p:grpSpPr>
        <p:sp>
          <p:nvSpPr>
            <p:cNvPr id="334" name="Shape"/>
            <p:cNvSpPr/>
            <p:nvPr/>
          </p:nvSpPr>
          <p:spPr>
            <a:xfrm>
              <a:off x="1722255" y="0"/>
              <a:ext cx="4934724" cy="9806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489" y="2297"/>
                    <a:pt x="17481" y="4578"/>
                    <a:pt x="12621" y="6383"/>
                  </a:cubicBezTo>
                  <a:cubicBezTo>
                    <a:pt x="9221" y="7646"/>
                    <a:pt x="4974" y="8654"/>
                    <a:pt x="0" y="9264"/>
                  </a:cubicBezTo>
                  <a:lnTo>
                    <a:pt x="196" y="13327"/>
                  </a:lnTo>
                  <a:cubicBezTo>
                    <a:pt x="4201" y="13752"/>
                    <a:pt x="7859" y="14480"/>
                    <a:pt x="11007" y="15463"/>
                  </a:cubicBezTo>
                  <a:cubicBezTo>
                    <a:pt x="16015" y="17026"/>
                    <a:pt x="19647" y="19196"/>
                    <a:pt x="21574" y="2160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929292">
                <a:alpha val="377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335" name="Rectangle"/>
            <p:cNvSpPr/>
            <p:nvPr/>
          </p:nvSpPr>
          <p:spPr>
            <a:xfrm>
              <a:off x="0" y="4189126"/>
              <a:ext cx="1812889" cy="1935278"/>
            </a:xfrm>
            <a:prstGeom prst="rect">
              <a:avLst/>
            </a:prstGeom>
            <a:noFill/>
            <a:ln w="635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125" y="-293515"/>
            <a:ext cx="24544250" cy="14963122"/>
          </a:xfrm>
          <a:prstGeom prst="rect">
            <a:avLst/>
          </a:prstGeom>
          <a:ln w="12700">
            <a:miter lim="400000"/>
          </a:ln>
        </p:spPr>
      </p:pic>
      <p:sp>
        <p:nvSpPr>
          <p:cNvPr id="339" name="`Tobin+2019"/>
          <p:cNvSpPr txBox="1"/>
          <p:nvPr/>
        </p:nvSpPr>
        <p:spPr>
          <a:xfrm>
            <a:off x="12783242" y="-3234564"/>
            <a:ext cx="3885978" cy="788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4800">
                <a:solidFill>
                  <a:srgbClr val="FFFFFF"/>
                </a:solidFill>
              </a:defRPr>
            </a:lvl1pPr>
          </a:lstStyle>
          <a:p>
            <a:pPr/>
            <a:r>
              <a:t>`Tobin+2019</a:t>
            </a:r>
          </a:p>
        </p:txBody>
      </p:sp>
      <p:pic>
        <p:nvPicPr>
          <p:cNvPr id="340" name="Group" descr="Group"/>
          <p:cNvPicPr>
            <a:picLocks noChangeAspect="1"/>
          </p:cNvPicPr>
          <p:nvPr/>
        </p:nvPicPr>
        <p:blipFill>
          <a:blip r:embed="rId3">
            <a:extLst/>
          </a:blip>
          <a:srcRect l="35864" t="33309" r="36822" b="36432"/>
          <a:stretch>
            <a:fillRect/>
          </a:stretch>
        </p:blipFill>
        <p:spPr>
          <a:xfrm rot="14699716">
            <a:off x="-760776" y="977780"/>
            <a:ext cx="13098955" cy="13309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073" y="0"/>
                </a:moveTo>
                <a:lnTo>
                  <a:pt x="0" y="14937"/>
                </a:lnTo>
                <a:lnTo>
                  <a:pt x="14527" y="21600"/>
                </a:lnTo>
                <a:lnTo>
                  <a:pt x="21600" y="6663"/>
                </a:lnTo>
                <a:lnTo>
                  <a:pt x="7073" y="0"/>
                </a:lnTo>
                <a:close/>
              </a:path>
            </a:pathLst>
          </a:custGeom>
          <a:ln w="63500">
            <a:solidFill>
              <a:srgbClr val="FFFFFF"/>
            </a:solidFill>
            <a:miter lim="400000"/>
          </a:ln>
        </p:spPr>
      </p:pic>
      <p:pic>
        <p:nvPicPr>
          <p:cNvPr id="341" name="pył_63.png" descr="pył_6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735617" y="2755251"/>
            <a:ext cx="9851507" cy="9754449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342" name="Dust - 6.3 μm"/>
          <p:cNvSpPr txBox="1"/>
          <p:nvPr/>
        </p:nvSpPr>
        <p:spPr>
          <a:xfrm>
            <a:off x="14574301" y="3300406"/>
            <a:ext cx="4174139" cy="955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4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Dust - 6.3 μm</a:t>
            </a:r>
          </a:p>
        </p:txBody>
      </p:sp>
      <p:grpSp>
        <p:nvGrpSpPr>
          <p:cNvPr id="349" name="Group"/>
          <p:cNvGrpSpPr/>
          <p:nvPr/>
        </p:nvGrpSpPr>
        <p:grpSpPr>
          <a:xfrm>
            <a:off x="978251" y="212202"/>
            <a:ext cx="23240334" cy="13140927"/>
            <a:chOff x="0" y="0"/>
            <a:chExt cx="23240334" cy="13140926"/>
          </a:xfrm>
        </p:grpSpPr>
        <p:pic>
          <p:nvPicPr>
            <p:cNvPr id="343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0638464" y="0"/>
              <a:ext cx="2601870" cy="2831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44" name="Google Shape;57;p13"/>
            <p:cNvSpPr txBox="1"/>
            <p:nvPr/>
          </p:nvSpPr>
          <p:spPr>
            <a:xfrm>
              <a:off x="187610" y="803831"/>
              <a:ext cx="20904101" cy="122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>
              <a:lvl1pPr defTabSz="914400">
                <a:defRPr b="1" sz="72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Dust launching and destruction in the protostellar jet </a:t>
              </a:r>
            </a:p>
          </p:txBody>
        </p:sp>
        <p:sp>
          <p:nvSpPr>
            <p:cNvPr id="345" name="Line"/>
            <p:cNvSpPr/>
            <p:nvPr/>
          </p:nvSpPr>
          <p:spPr>
            <a:xfrm>
              <a:off x="18264717" y="11892005"/>
              <a:ext cx="1875900" cy="1"/>
            </a:xfrm>
            <a:prstGeom prst="line">
              <a:avLst/>
            </a:prstGeom>
            <a:noFill/>
            <a:ln w="762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1531">
                <a:defRPr sz="4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</a:p>
          </p:txBody>
        </p:sp>
        <p:sp>
          <p:nvSpPr>
            <p:cNvPr id="346" name="500 au"/>
            <p:cNvSpPr txBox="1"/>
            <p:nvPr/>
          </p:nvSpPr>
          <p:spPr>
            <a:xfrm>
              <a:off x="18352960" y="11081871"/>
              <a:ext cx="1699413" cy="7543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500 au</a:t>
              </a:r>
            </a:p>
          </p:txBody>
        </p:sp>
        <p:sp>
          <p:nvSpPr>
            <p:cNvPr id="347" name="Tychoniec et al. 2026"/>
            <p:cNvSpPr txBox="1"/>
            <p:nvPr/>
          </p:nvSpPr>
          <p:spPr>
            <a:xfrm>
              <a:off x="19290977" y="12505926"/>
              <a:ext cx="3658271" cy="63500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Tychoniec et al. 2026</a:t>
              </a:r>
            </a:p>
          </p:txBody>
        </p:sp>
        <p:sp>
          <p:nvSpPr>
            <p:cNvPr id="348" name="NIRCam (GO5552; PI: Jorgensen)"/>
            <p:cNvSpPr txBox="1"/>
            <p:nvPr/>
          </p:nvSpPr>
          <p:spPr>
            <a:xfrm>
              <a:off x="-1" y="11525561"/>
              <a:ext cx="3847339" cy="421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1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NIRCam (GO5552; PI: Jorgensen)</a:t>
              </a:r>
            </a:p>
          </p:txBody>
        </p:sp>
      </p:grpSp>
      <p:grpSp>
        <p:nvGrpSpPr>
          <p:cNvPr id="352" name="Group"/>
          <p:cNvGrpSpPr/>
          <p:nvPr/>
        </p:nvGrpSpPr>
        <p:grpSpPr>
          <a:xfrm>
            <a:off x="5079871" y="2764724"/>
            <a:ext cx="6656980" cy="9806274"/>
            <a:chOff x="0" y="0"/>
            <a:chExt cx="6656978" cy="9806273"/>
          </a:xfrm>
        </p:grpSpPr>
        <p:sp>
          <p:nvSpPr>
            <p:cNvPr id="350" name="Shape"/>
            <p:cNvSpPr/>
            <p:nvPr/>
          </p:nvSpPr>
          <p:spPr>
            <a:xfrm>
              <a:off x="1722255" y="0"/>
              <a:ext cx="4934724" cy="9806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489" y="2297"/>
                    <a:pt x="17481" y="4578"/>
                    <a:pt x="12621" y="6383"/>
                  </a:cubicBezTo>
                  <a:cubicBezTo>
                    <a:pt x="9221" y="7646"/>
                    <a:pt x="4974" y="8654"/>
                    <a:pt x="0" y="9264"/>
                  </a:cubicBezTo>
                  <a:lnTo>
                    <a:pt x="196" y="13327"/>
                  </a:lnTo>
                  <a:cubicBezTo>
                    <a:pt x="4201" y="13752"/>
                    <a:pt x="7859" y="14480"/>
                    <a:pt x="11007" y="15463"/>
                  </a:cubicBezTo>
                  <a:cubicBezTo>
                    <a:pt x="16015" y="17026"/>
                    <a:pt x="19647" y="19196"/>
                    <a:pt x="21574" y="2160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929292">
                <a:alpha val="377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351" name="Rectangle"/>
            <p:cNvSpPr/>
            <p:nvPr/>
          </p:nvSpPr>
          <p:spPr>
            <a:xfrm>
              <a:off x="0" y="4189126"/>
              <a:ext cx="1812889" cy="1935278"/>
            </a:xfrm>
            <a:prstGeom prst="rect">
              <a:avLst/>
            </a:prstGeom>
            <a:noFill/>
            <a:ln w="635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125" y="-293515"/>
            <a:ext cx="24544250" cy="14963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355" name="137.png" descr="13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725254" y="2732108"/>
            <a:ext cx="9898179" cy="9800659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356" name="`Tobin+2019"/>
          <p:cNvSpPr txBox="1"/>
          <p:nvPr/>
        </p:nvSpPr>
        <p:spPr>
          <a:xfrm>
            <a:off x="12783242" y="-3234564"/>
            <a:ext cx="3885978" cy="788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4800">
                <a:solidFill>
                  <a:srgbClr val="FFFFFF"/>
                </a:solidFill>
              </a:defRPr>
            </a:lvl1pPr>
          </a:lstStyle>
          <a:p>
            <a:pPr/>
            <a:r>
              <a:t>`Tobin+2019</a:t>
            </a:r>
          </a:p>
        </p:txBody>
      </p:sp>
      <p:pic>
        <p:nvPicPr>
          <p:cNvPr id="357" name="Group" descr="Group"/>
          <p:cNvPicPr>
            <a:picLocks noChangeAspect="1"/>
          </p:cNvPicPr>
          <p:nvPr/>
        </p:nvPicPr>
        <p:blipFill>
          <a:blip r:embed="rId4">
            <a:extLst/>
          </a:blip>
          <a:srcRect l="35864" t="33309" r="36822" b="36432"/>
          <a:stretch>
            <a:fillRect/>
          </a:stretch>
        </p:blipFill>
        <p:spPr>
          <a:xfrm rot="14699716">
            <a:off x="-760776" y="977780"/>
            <a:ext cx="13098955" cy="13309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073" y="0"/>
                </a:moveTo>
                <a:lnTo>
                  <a:pt x="0" y="14937"/>
                </a:lnTo>
                <a:lnTo>
                  <a:pt x="14527" y="21600"/>
                </a:lnTo>
                <a:lnTo>
                  <a:pt x="21600" y="6663"/>
                </a:lnTo>
                <a:lnTo>
                  <a:pt x="7073" y="0"/>
                </a:lnTo>
                <a:close/>
              </a:path>
            </a:pathLst>
          </a:custGeom>
          <a:ln w="63500">
            <a:solidFill>
              <a:srgbClr val="FFFFFF"/>
            </a:solidFill>
            <a:miter lim="400000"/>
          </a:ln>
        </p:spPr>
      </p:pic>
      <p:sp>
        <p:nvSpPr>
          <p:cNvPr id="358" name="Dust - 13.7 μm"/>
          <p:cNvSpPr txBox="1"/>
          <p:nvPr/>
        </p:nvSpPr>
        <p:spPr>
          <a:xfrm>
            <a:off x="14503892" y="3300406"/>
            <a:ext cx="4314957" cy="955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4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Dust - 13.7 μm</a:t>
            </a:r>
          </a:p>
        </p:txBody>
      </p:sp>
      <p:grpSp>
        <p:nvGrpSpPr>
          <p:cNvPr id="365" name="Group"/>
          <p:cNvGrpSpPr/>
          <p:nvPr/>
        </p:nvGrpSpPr>
        <p:grpSpPr>
          <a:xfrm>
            <a:off x="978251" y="212202"/>
            <a:ext cx="23240334" cy="13140927"/>
            <a:chOff x="0" y="0"/>
            <a:chExt cx="23240334" cy="13140926"/>
          </a:xfrm>
        </p:grpSpPr>
        <p:pic>
          <p:nvPicPr>
            <p:cNvPr id="359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0638464" y="0"/>
              <a:ext cx="2601870" cy="2831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60" name="Google Shape;57;p13"/>
            <p:cNvSpPr txBox="1"/>
            <p:nvPr/>
          </p:nvSpPr>
          <p:spPr>
            <a:xfrm>
              <a:off x="187610" y="803831"/>
              <a:ext cx="20904101" cy="122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>
              <a:lvl1pPr defTabSz="914400">
                <a:defRPr b="1" sz="72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Dust launching and destruction in the protostellar jet </a:t>
              </a:r>
            </a:p>
          </p:txBody>
        </p:sp>
        <p:sp>
          <p:nvSpPr>
            <p:cNvPr id="361" name="Line"/>
            <p:cNvSpPr/>
            <p:nvPr/>
          </p:nvSpPr>
          <p:spPr>
            <a:xfrm>
              <a:off x="18264717" y="11892005"/>
              <a:ext cx="1875900" cy="1"/>
            </a:xfrm>
            <a:prstGeom prst="line">
              <a:avLst/>
            </a:prstGeom>
            <a:noFill/>
            <a:ln w="762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1531">
                <a:defRPr sz="4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</a:p>
          </p:txBody>
        </p:sp>
        <p:sp>
          <p:nvSpPr>
            <p:cNvPr id="362" name="500 au"/>
            <p:cNvSpPr txBox="1"/>
            <p:nvPr/>
          </p:nvSpPr>
          <p:spPr>
            <a:xfrm>
              <a:off x="18352960" y="11081871"/>
              <a:ext cx="1699413" cy="7543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500 au</a:t>
              </a:r>
            </a:p>
          </p:txBody>
        </p:sp>
        <p:sp>
          <p:nvSpPr>
            <p:cNvPr id="363" name="Tychoniec et al. 2026"/>
            <p:cNvSpPr txBox="1"/>
            <p:nvPr/>
          </p:nvSpPr>
          <p:spPr>
            <a:xfrm>
              <a:off x="19290977" y="12505926"/>
              <a:ext cx="3658271" cy="63500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Tychoniec et al. 2026</a:t>
              </a:r>
            </a:p>
          </p:txBody>
        </p:sp>
        <p:sp>
          <p:nvSpPr>
            <p:cNvPr id="364" name="NIRCam (GO5552; PI: Jorgensen)"/>
            <p:cNvSpPr txBox="1"/>
            <p:nvPr/>
          </p:nvSpPr>
          <p:spPr>
            <a:xfrm>
              <a:off x="-1" y="11525561"/>
              <a:ext cx="3847339" cy="421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1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NIRCam (GO5552; PI: Jorgensen)</a:t>
              </a:r>
            </a:p>
          </p:txBody>
        </p:sp>
      </p:grpSp>
      <p:grpSp>
        <p:nvGrpSpPr>
          <p:cNvPr id="368" name="Group"/>
          <p:cNvGrpSpPr/>
          <p:nvPr/>
        </p:nvGrpSpPr>
        <p:grpSpPr>
          <a:xfrm>
            <a:off x="5079871" y="2764724"/>
            <a:ext cx="6656980" cy="9806274"/>
            <a:chOff x="0" y="0"/>
            <a:chExt cx="6656978" cy="9806273"/>
          </a:xfrm>
        </p:grpSpPr>
        <p:sp>
          <p:nvSpPr>
            <p:cNvPr id="366" name="Shape"/>
            <p:cNvSpPr/>
            <p:nvPr/>
          </p:nvSpPr>
          <p:spPr>
            <a:xfrm>
              <a:off x="1722255" y="0"/>
              <a:ext cx="4934724" cy="9806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489" y="2297"/>
                    <a:pt x="17481" y="4578"/>
                    <a:pt x="12621" y="6383"/>
                  </a:cubicBezTo>
                  <a:cubicBezTo>
                    <a:pt x="9221" y="7646"/>
                    <a:pt x="4974" y="8654"/>
                    <a:pt x="0" y="9264"/>
                  </a:cubicBezTo>
                  <a:lnTo>
                    <a:pt x="196" y="13327"/>
                  </a:lnTo>
                  <a:cubicBezTo>
                    <a:pt x="4201" y="13752"/>
                    <a:pt x="7859" y="14480"/>
                    <a:pt x="11007" y="15463"/>
                  </a:cubicBezTo>
                  <a:cubicBezTo>
                    <a:pt x="16015" y="17026"/>
                    <a:pt x="19647" y="19196"/>
                    <a:pt x="21574" y="2160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929292">
                <a:alpha val="377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367" name="Rectangle"/>
            <p:cNvSpPr/>
            <p:nvPr/>
          </p:nvSpPr>
          <p:spPr>
            <a:xfrm>
              <a:off x="0" y="4189126"/>
              <a:ext cx="1812889" cy="1935278"/>
            </a:xfrm>
            <a:prstGeom prst="rect">
              <a:avLst/>
            </a:prstGeom>
            <a:noFill/>
            <a:ln w="635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125" y="-293515"/>
            <a:ext cx="24544250" cy="14963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196.png" descr="19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693504" y="2750844"/>
            <a:ext cx="9898178" cy="9800660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372" name="`Tobin+2019"/>
          <p:cNvSpPr txBox="1"/>
          <p:nvPr/>
        </p:nvSpPr>
        <p:spPr>
          <a:xfrm>
            <a:off x="12783242" y="-3234564"/>
            <a:ext cx="3885978" cy="788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4800">
                <a:solidFill>
                  <a:srgbClr val="FFFFFF"/>
                </a:solidFill>
              </a:defRPr>
            </a:lvl1pPr>
          </a:lstStyle>
          <a:p>
            <a:pPr/>
            <a:r>
              <a:t>`Tobin+2019</a:t>
            </a:r>
          </a:p>
        </p:txBody>
      </p:sp>
      <p:pic>
        <p:nvPicPr>
          <p:cNvPr id="373" name="Group" descr="Group"/>
          <p:cNvPicPr>
            <a:picLocks noChangeAspect="1"/>
          </p:cNvPicPr>
          <p:nvPr/>
        </p:nvPicPr>
        <p:blipFill>
          <a:blip r:embed="rId4">
            <a:extLst/>
          </a:blip>
          <a:srcRect l="35864" t="33309" r="36822" b="36432"/>
          <a:stretch>
            <a:fillRect/>
          </a:stretch>
        </p:blipFill>
        <p:spPr>
          <a:xfrm rot="14699716">
            <a:off x="-760776" y="977780"/>
            <a:ext cx="13098955" cy="13309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073" y="0"/>
                </a:moveTo>
                <a:lnTo>
                  <a:pt x="0" y="14937"/>
                </a:lnTo>
                <a:lnTo>
                  <a:pt x="14527" y="21600"/>
                </a:lnTo>
                <a:lnTo>
                  <a:pt x="21600" y="6663"/>
                </a:lnTo>
                <a:lnTo>
                  <a:pt x="7073" y="0"/>
                </a:lnTo>
                <a:close/>
              </a:path>
            </a:pathLst>
          </a:custGeom>
          <a:ln w="63500">
            <a:solidFill>
              <a:srgbClr val="FFFFFF"/>
            </a:solidFill>
            <a:miter lim="400000"/>
          </a:ln>
        </p:spPr>
      </p:pic>
      <p:sp>
        <p:nvSpPr>
          <p:cNvPr id="374" name="Dust - 19.6 μm"/>
          <p:cNvSpPr txBox="1"/>
          <p:nvPr/>
        </p:nvSpPr>
        <p:spPr>
          <a:xfrm>
            <a:off x="14464268" y="3300406"/>
            <a:ext cx="4394205" cy="955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4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Dust - 19.6 μm</a:t>
            </a:r>
          </a:p>
        </p:txBody>
      </p:sp>
      <p:grpSp>
        <p:nvGrpSpPr>
          <p:cNvPr id="381" name="Group"/>
          <p:cNvGrpSpPr/>
          <p:nvPr/>
        </p:nvGrpSpPr>
        <p:grpSpPr>
          <a:xfrm>
            <a:off x="978251" y="212202"/>
            <a:ext cx="23240334" cy="13140927"/>
            <a:chOff x="0" y="0"/>
            <a:chExt cx="23240334" cy="13140926"/>
          </a:xfrm>
        </p:grpSpPr>
        <p:pic>
          <p:nvPicPr>
            <p:cNvPr id="375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0638464" y="0"/>
              <a:ext cx="2601870" cy="2831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76" name="Google Shape;57;p13"/>
            <p:cNvSpPr txBox="1"/>
            <p:nvPr/>
          </p:nvSpPr>
          <p:spPr>
            <a:xfrm>
              <a:off x="187610" y="803831"/>
              <a:ext cx="20904101" cy="122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>
              <a:lvl1pPr defTabSz="914400">
                <a:defRPr b="1" sz="72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Dust launching and destruction in the protostellar jet </a:t>
              </a:r>
            </a:p>
          </p:txBody>
        </p:sp>
        <p:sp>
          <p:nvSpPr>
            <p:cNvPr id="377" name="Line"/>
            <p:cNvSpPr/>
            <p:nvPr/>
          </p:nvSpPr>
          <p:spPr>
            <a:xfrm>
              <a:off x="18264717" y="11892005"/>
              <a:ext cx="1875900" cy="1"/>
            </a:xfrm>
            <a:prstGeom prst="line">
              <a:avLst/>
            </a:prstGeom>
            <a:noFill/>
            <a:ln w="762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1531">
                <a:defRPr sz="4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</a:p>
          </p:txBody>
        </p:sp>
        <p:sp>
          <p:nvSpPr>
            <p:cNvPr id="378" name="500 au"/>
            <p:cNvSpPr txBox="1"/>
            <p:nvPr/>
          </p:nvSpPr>
          <p:spPr>
            <a:xfrm>
              <a:off x="18352960" y="11081871"/>
              <a:ext cx="1699413" cy="7543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500 au</a:t>
              </a:r>
            </a:p>
          </p:txBody>
        </p:sp>
        <p:sp>
          <p:nvSpPr>
            <p:cNvPr id="379" name="Tychoniec et al. 2026"/>
            <p:cNvSpPr txBox="1"/>
            <p:nvPr/>
          </p:nvSpPr>
          <p:spPr>
            <a:xfrm>
              <a:off x="19290977" y="12505926"/>
              <a:ext cx="3658271" cy="63500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Tychoniec et al. 2026</a:t>
              </a:r>
            </a:p>
          </p:txBody>
        </p:sp>
        <p:sp>
          <p:nvSpPr>
            <p:cNvPr id="380" name="NIRCam (GO5552; PI: Jorgensen)"/>
            <p:cNvSpPr txBox="1"/>
            <p:nvPr/>
          </p:nvSpPr>
          <p:spPr>
            <a:xfrm>
              <a:off x="-1" y="11525561"/>
              <a:ext cx="3847339" cy="421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1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NIRCam (GO5552; PI: Jorgensen)</a:t>
              </a:r>
            </a:p>
          </p:txBody>
        </p:sp>
      </p:grpSp>
      <p:grpSp>
        <p:nvGrpSpPr>
          <p:cNvPr id="384" name="Group"/>
          <p:cNvGrpSpPr/>
          <p:nvPr/>
        </p:nvGrpSpPr>
        <p:grpSpPr>
          <a:xfrm>
            <a:off x="5079871" y="2764724"/>
            <a:ext cx="6656980" cy="9806274"/>
            <a:chOff x="0" y="0"/>
            <a:chExt cx="6656978" cy="9806273"/>
          </a:xfrm>
        </p:grpSpPr>
        <p:sp>
          <p:nvSpPr>
            <p:cNvPr id="382" name="Shape"/>
            <p:cNvSpPr/>
            <p:nvPr/>
          </p:nvSpPr>
          <p:spPr>
            <a:xfrm>
              <a:off x="1722255" y="0"/>
              <a:ext cx="4934724" cy="9806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489" y="2297"/>
                    <a:pt x="17481" y="4578"/>
                    <a:pt x="12621" y="6383"/>
                  </a:cubicBezTo>
                  <a:cubicBezTo>
                    <a:pt x="9221" y="7646"/>
                    <a:pt x="4974" y="8654"/>
                    <a:pt x="0" y="9264"/>
                  </a:cubicBezTo>
                  <a:lnTo>
                    <a:pt x="196" y="13327"/>
                  </a:lnTo>
                  <a:cubicBezTo>
                    <a:pt x="4201" y="13752"/>
                    <a:pt x="7859" y="14480"/>
                    <a:pt x="11007" y="15463"/>
                  </a:cubicBezTo>
                  <a:cubicBezTo>
                    <a:pt x="16015" y="17026"/>
                    <a:pt x="19647" y="19196"/>
                    <a:pt x="21574" y="2160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929292">
                <a:alpha val="377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383" name="Rectangle"/>
            <p:cNvSpPr/>
            <p:nvPr/>
          </p:nvSpPr>
          <p:spPr>
            <a:xfrm>
              <a:off x="0" y="4189126"/>
              <a:ext cx="1812889" cy="1935278"/>
            </a:xfrm>
            <a:prstGeom prst="rect">
              <a:avLst/>
            </a:prstGeom>
            <a:noFill/>
            <a:ln w="635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125" y="-293515"/>
            <a:ext cx="24544250" cy="14963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387" name="bhr71_main.png" descr="bhr71_mai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725254" y="2782281"/>
            <a:ext cx="9834679" cy="9737786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388" name="`Tobin+2019"/>
          <p:cNvSpPr txBox="1"/>
          <p:nvPr/>
        </p:nvSpPr>
        <p:spPr>
          <a:xfrm>
            <a:off x="12783242" y="-3234564"/>
            <a:ext cx="3885978" cy="788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4800">
                <a:solidFill>
                  <a:srgbClr val="FFFFFF"/>
                </a:solidFill>
              </a:defRPr>
            </a:lvl1pPr>
          </a:lstStyle>
          <a:p>
            <a:pPr/>
            <a:r>
              <a:t>`Tobin+2019</a:t>
            </a:r>
          </a:p>
        </p:txBody>
      </p:sp>
      <p:pic>
        <p:nvPicPr>
          <p:cNvPr id="389" name="Group" descr="Group"/>
          <p:cNvPicPr>
            <a:picLocks noChangeAspect="1"/>
          </p:cNvPicPr>
          <p:nvPr/>
        </p:nvPicPr>
        <p:blipFill>
          <a:blip r:embed="rId4">
            <a:extLst/>
          </a:blip>
          <a:srcRect l="35864" t="33309" r="36822" b="36432"/>
          <a:stretch>
            <a:fillRect/>
          </a:stretch>
        </p:blipFill>
        <p:spPr>
          <a:xfrm rot="14699716">
            <a:off x="-760776" y="977780"/>
            <a:ext cx="13098955" cy="13309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073" y="0"/>
                </a:moveTo>
                <a:lnTo>
                  <a:pt x="0" y="14937"/>
                </a:lnTo>
                <a:lnTo>
                  <a:pt x="14527" y="21600"/>
                </a:lnTo>
                <a:lnTo>
                  <a:pt x="21600" y="6663"/>
                </a:lnTo>
                <a:lnTo>
                  <a:pt x="7073" y="0"/>
                </a:lnTo>
                <a:close/>
              </a:path>
            </a:pathLst>
          </a:custGeom>
          <a:ln w="63500">
            <a:solidFill>
              <a:srgbClr val="FFFFFF"/>
            </a:solidFill>
            <a:miter lim="400000"/>
          </a:ln>
        </p:spPr>
      </p:pic>
      <p:sp>
        <p:nvSpPr>
          <p:cNvPr id="390" name="Dust - 6.3, 13.7, 19.6 μm"/>
          <p:cNvSpPr txBox="1"/>
          <p:nvPr/>
        </p:nvSpPr>
        <p:spPr>
          <a:xfrm>
            <a:off x="13236229" y="3300406"/>
            <a:ext cx="6850283" cy="955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1531">
              <a:defRPr sz="4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Dust - </a:t>
            </a:r>
            <a:r>
              <a:rPr>
                <a:solidFill>
                  <a:schemeClr val="accent1"/>
                </a:solidFill>
              </a:rPr>
              <a:t>6.3</a:t>
            </a:r>
            <a:r>
              <a:t>, </a:t>
            </a:r>
            <a:r>
              <a:rPr>
                <a:solidFill>
                  <a:schemeClr val="accent3"/>
                </a:solidFill>
              </a:rPr>
              <a:t>13.7</a:t>
            </a:r>
            <a:r>
              <a:t>,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19.6</a:t>
            </a:r>
            <a:r>
              <a:t> μm</a:t>
            </a:r>
          </a:p>
        </p:txBody>
      </p:sp>
      <p:grpSp>
        <p:nvGrpSpPr>
          <p:cNvPr id="397" name="Group"/>
          <p:cNvGrpSpPr/>
          <p:nvPr/>
        </p:nvGrpSpPr>
        <p:grpSpPr>
          <a:xfrm>
            <a:off x="978251" y="212202"/>
            <a:ext cx="23240334" cy="13140927"/>
            <a:chOff x="0" y="0"/>
            <a:chExt cx="23240334" cy="13140926"/>
          </a:xfrm>
        </p:grpSpPr>
        <p:pic>
          <p:nvPicPr>
            <p:cNvPr id="391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0638464" y="0"/>
              <a:ext cx="2601870" cy="2831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92" name="Google Shape;57;p13"/>
            <p:cNvSpPr txBox="1"/>
            <p:nvPr/>
          </p:nvSpPr>
          <p:spPr>
            <a:xfrm>
              <a:off x="187610" y="803831"/>
              <a:ext cx="20904101" cy="122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>
              <a:lvl1pPr defTabSz="914400">
                <a:defRPr b="1" sz="72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Dust launching and destruction in the protostellar jet </a:t>
              </a:r>
            </a:p>
          </p:txBody>
        </p:sp>
        <p:sp>
          <p:nvSpPr>
            <p:cNvPr id="393" name="Line"/>
            <p:cNvSpPr/>
            <p:nvPr/>
          </p:nvSpPr>
          <p:spPr>
            <a:xfrm>
              <a:off x="18264717" y="11892005"/>
              <a:ext cx="1875900" cy="1"/>
            </a:xfrm>
            <a:prstGeom prst="line">
              <a:avLst/>
            </a:prstGeom>
            <a:noFill/>
            <a:ln w="762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1531">
                <a:defRPr sz="4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</a:p>
          </p:txBody>
        </p:sp>
        <p:sp>
          <p:nvSpPr>
            <p:cNvPr id="394" name="500 au"/>
            <p:cNvSpPr txBox="1"/>
            <p:nvPr/>
          </p:nvSpPr>
          <p:spPr>
            <a:xfrm>
              <a:off x="18352960" y="11081871"/>
              <a:ext cx="1699413" cy="7543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500 au</a:t>
              </a:r>
            </a:p>
          </p:txBody>
        </p:sp>
        <p:sp>
          <p:nvSpPr>
            <p:cNvPr id="395" name="Tychoniec et al. 2026"/>
            <p:cNvSpPr txBox="1"/>
            <p:nvPr/>
          </p:nvSpPr>
          <p:spPr>
            <a:xfrm>
              <a:off x="19290977" y="12505926"/>
              <a:ext cx="3658271" cy="63500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Tychoniec et al. 2026</a:t>
              </a:r>
            </a:p>
          </p:txBody>
        </p:sp>
        <p:sp>
          <p:nvSpPr>
            <p:cNvPr id="396" name="NIRCam (GO5552; PI: Jorgensen)"/>
            <p:cNvSpPr txBox="1"/>
            <p:nvPr/>
          </p:nvSpPr>
          <p:spPr>
            <a:xfrm>
              <a:off x="-1" y="11525561"/>
              <a:ext cx="3847339" cy="421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1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NIRCam (GO5552; PI: Jorgensen)</a:t>
              </a:r>
            </a:p>
          </p:txBody>
        </p:sp>
      </p:grpSp>
      <p:grpSp>
        <p:nvGrpSpPr>
          <p:cNvPr id="400" name="Group"/>
          <p:cNvGrpSpPr/>
          <p:nvPr/>
        </p:nvGrpSpPr>
        <p:grpSpPr>
          <a:xfrm>
            <a:off x="5079871" y="2764724"/>
            <a:ext cx="6656980" cy="9806274"/>
            <a:chOff x="0" y="0"/>
            <a:chExt cx="6656978" cy="9806273"/>
          </a:xfrm>
        </p:grpSpPr>
        <p:sp>
          <p:nvSpPr>
            <p:cNvPr id="398" name="Shape"/>
            <p:cNvSpPr/>
            <p:nvPr/>
          </p:nvSpPr>
          <p:spPr>
            <a:xfrm>
              <a:off x="1722255" y="0"/>
              <a:ext cx="4934724" cy="9806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489" y="2297"/>
                    <a:pt x="17481" y="4578"/>
                    <a:pt x="12621" y="6383"/>
                  </a:cubicBezTo>
                  <a:cubicBezTo>
                    <a:pt x="9221" y="7646"/>
                    <a:pt x="4974" y="8654"/>
                    <a:pt x="0" y="9264"/>
                  </a:cubicBezTo>
                  <a:lnTo>
                    <a:pt x="196" y="13327"/>
                  </a:lnTo>
                  <a:cubicBezTo>
                    <a:pt x="4201" y="13752"/>
                    <a:pt x="7859" y="14480"/>
                    <a:pt x="11007" y="15463"/>
                  </a:cubicBezTo>
                  <a:cubicBezTo>
                    <a:pt x="16015" y="17026"/>
                    <a:pt x="19647" y="19196"/>
                    <a:pt x="21574" y="2160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929292">
                <a:alpha val="377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399" name="Rectangle"/>
            <p:cNvSpPr/>
            <p:nvPr/>
          </p:nvSpPr>
          <p:spPr>
            <a:xfrm>
              <a:off x="0" y="4189126"/>
              <a:ext cx="1812889" cy="1935278"/>
            </a:xfrm>
            <a:prstGeom prst="rect">
              <a:avLst/>
            </a:prstGeom>
            <a:noFill/>
            <a:ln w="635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125" y="-293515"/>
            <a:ext cx="24544250" cy="14963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403" name="cobalt_h2.png" descr="cobalt_h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731604" y="2788569"/>
            <a:ext cx="9821978" cy="9725210"/>
          </a:xfrm>
          <a:prstGeom prst="rect">
            <a:avLst/>
          </a:prstGeom>
          <a:ln w="76200">
            <a:solidFill>
              <a:srgbClr val="FFFFFF"/>
            </a:solidFill>
            <a:miter lim="400000"/>
          </a:ln>
        </p:spPr>
      </p:pic>
      <p:sp>
        <p:nvSpPr>
          <p:cNvPr id="404" name="`Tobin+2019"/>
          <p:cNvSpPr txBox="1"/>
          <p:nvPr/>
        </p:nvSpPr>
        <p:spPr>
          <a:xfrm>
            <a:off x="12783242" y="-3234564"/>
            <a:ext cx="3885978" cy="788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4800">
                <a:solidFill>
                  <a:srgbClr val="FFFFFF"/>
                </a:solidFill>
              </a:defRPr>
            </a:lvl1pPr>
          </a:lstStyle>
          <a:p>
            <a:pPr/>
            <a:r>
              <a:t>`Tobin+2019</a:t>
            </a:r>
          </a:p>
        </p:txBody>
      </p:sp>
      <p:pic>
        <p:nvPicPr>
          <p:cNvPr id="405" name="Group" descr="Group"/>
          <p:cNvPicPr>
            <a:picLocks noChangeAspect="1"/>
          </p:cNvPicPr>
          <p:nvPr/>
        </p:nvPicPr>
        <p:blipFill>
          <a:blip r:embed="rId4">
            <a:extLst/>
          </a:blip>
          <a:srcRect l="35864" t="33309" r="36822" b="36432"/>
          <a:stretch>
            <a:fillRect/>
          </a:stretch>
        </p:blipFill>
        <p:spPr>
          <a:xfrm rot="14699716">
            <a:off x="-760776" y="977780"/>
            <a:ext cx="13098955" cy="13309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073" y="0"/>
                </a:moveTo>
                <a:lnTo>
                  <a:pt x="0" y="14937"/>
                </a:lnTo>
                <a:lnTo>
                  <a:pt x="14527" y="21600"/>
                </a:lnTo>
                <a:lnTo>
                  <a:pt x="21600" y="6663"/>
                </a:lnTo>
                <a:lnTo>
                  <a:pt x="7073" y="0"/>
                </a:lnTo>
                <a:close/>
              </a:path>
            </a:pathLst>
          </a:custGeom>
          <a:ln w="63500">
            <a:solidFill>
              <a:srgbClr val="FFFFFF"/>
            </a:solidFill>
            <a:miter lim="400000"/>
          </a:ln>
        </p:spPr>
      </p:pic>
      <p:sp>
        <p:nvSpPr>
          <p:cNvPr id="406" name="H2 17.01 μm, [Co II]"/>
          <p:cNvSpPr txBox="1"/>
          <p:nvPr/>
        </p:nvSpPr>
        <p:spPr>
          <a:xfrm>
            <a:off x="13514157" y="3300406"/>
            <a:ext cx="5397809" cy="955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1531">
              <a:defRPr sz="4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H</a:t>
            </a:r>
            <a:r>
              <a:rPr baseline="-5999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2</a:t>
            </a:r>
            <a:r>
              <a:rPr baseline="-5999"/>
              <a:t>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17.01 μm, </a:t>
            </a:r>
            <a:r>
              <a:rPr>
                <a:solidFill>
                  <a:schemeClr val="accent1"/>
                </a:solidFill>
              </a:rPr>
              <a:t>[Co II]</a:t>
            </a:r>
          </a:p>
        </p:txBody>
      </p:sp>
      <p:grpSp>
        <p:nvGrpSpPr>
          <p:cNvPr id="413" name="Group"/>
          <p:cNvGrpSpPr/>
          <p:nvPr/>
        </p:nvGrpSpPr>
        <p:grpSpPr>
          <a:xfrm>
            <a:off x="978251" y="212202"/>
            <a:ext cx="23240334" cy="13140927"/>
            <a:chOff x="0" y="0"/>
            <a:chExt cx="23240334" cy="13140926"/>
          </a:xfrm>
        </p:grpSpPr>
        <p:pic>
          <p:nvPicPr>
            <p:cNvPr id="407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0638464" y="0"/>
              <a:ext cx="2601870" cy="2831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08" name="Google Shape;57;p13"/>
            <p:cNvSpPr txBox="1"/>
            <p:nvPr/>
          </p:nvSpPr>
          <p:spPr>
            <a:xfrm>
              <a:off x="187610" y="803831"/>
              <a:ext cx="20904101" cy="122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>
              <a:lvl1pPr defTabSz="914400">
                <a:defRPr b="1" sz="72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Dust launching and destruction in the protostellar jet </a:t>
              </a:r>
            </a:p>
          </p:txBody>
        </p:sp>
        <p:sp>
          <p:nvSpPr>
            <p:cNvPr id="409" name="Line"/>
            <p:cNvSpPr/>
            <p:nvPr/>
          </p:nvSpPr>
          <p:spPr>
            <a:xfrm>
              <a:off x="18264717" y="11892005"/>
              <a:ext cx="1875900" cy="1"/>
            </a:xfrm>
            <a:prstGeom prst="line">
              <a:avLst/>
            </a:prstGeom>
            <a:noFill/>
            <a:ln w="762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1531">
                <a:defRPr sz="4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</a:p>
          </p:txBody>
        </p:sp>
        <p:sp>
          <p:nvSpPr>
            <p:cNvPr id="410" name="500 au"/>
            <p:cNvSpPr txBox="1"/>
            <p:nvPr/>
          </p:nvSpPr>
          <p:spPr>
            <a:xfrm>
              <a:off x="18352960" y="11081871"/>
              <a:ext cx="1699413" cy="7543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500 au</a:t>
              </a:r>
            </a:p>
          </p:txBody>
        </p:sp>
        <p:sp>
          <p:nvSpPr>
            <p:cNvPr id="411" name="NIRCam (GO5552; PI: Jorgensen)"/>
            <p:cNvSpPr txBox="1"/>
            <p:nvPr/>
          </p:nvSpPr>
          <p:spPr>
            <a:xfrm>
              <a:off x="-1" y="11525561"/>
              <a:ext cx="3847339" cy="421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1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NIRCam (GO5552; PI: Jorgensen)</a:t>
              </a:r>
            </a:p>
          </p:txBody>
        </p:sp>
        <p:sp>
          <p:nvSpPr>
            <p:cNvPr id="412" name="Tychoniec et al. 2026"/>
            <p:cNvSpPr txBox="1"/>
            <p:nvPr/>
          </p:nvSpPr>
          <p:spPr>
            <a:xfrm>
              <a:off x="19290977" y="12505926"/>
              <a:ext cx="3658271" cy="63500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Tychoniec et al. 2026</a:t>
              </a:r>
            </a:p>
          </p:txBody>
        </p:sp>
      </p:grpSp>
      <p:grpSp>
        <p:nvGrpSpPr>
          <p:cNvPr id="416" name="Group"/>
          <p:cNvGrpSpPr/>
          <p:nvPr/>
        </p:nvGrpSpPr>
        <p:grpSpPr>
          <a:xfrm>
            <a:off x="5079871" y="2764724"/>
            <a:ext cx="6656980" cy="9806274"/>
            <a:chOff x="0" y="0"/>
            <a:chExt cx="6656978" cy="9806273"/>
          </a:xfrm>
        </p:grpSpPr>
        <p:sp>
          <p:nvSpPr>
            <p:cNvPr id="414" name="Shape"/>
            <p:cNvSpPr/>
            <p:nvPr/>
          </p:nvSpPr>
          <p:spPr>
            <a:xfrm>
              <a:off x="1722255" y="0"/>
              <a:ext cx="4934724" cy="9806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489" y="2297"/>
                    <a:pt x="17481" y="4578"/>
                    <a:pt x="12621" y="6383"/>
                  </a:cubicBezTo>
                  <a:cubicBezTo>
                    <a:pt x="9221" y="7646"/>
                    <a:pt x="4974" y="8654"/>
                    <a:pt x="0" y="9264"/>
                  </a:cubicBezTo>
                  <a:lnTo>
                    <a:pt x="196" y="13327"/>
                  </a:lnTo>
                  <a:cubicBezTo>
                    <a:pt x="4201" y="13752"/>
                    <a:pt x="7859" y="14480"/>
                    <a:pt x="11007" y="15463"/>
                  </a:cubicBezTo>
                  <a:cubicBezTo>
                    <a:pt x="16015" y="17026"/>
                    <a:pt x="19647" y="19196"/>
                    <a:pt x="21574" y="2160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929292">
                <a:alpha val="377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415" name="Rectangle"/>
            <p:cNvSpPr/>
            <p:nvPr/>
          </p:nvSpPr>
          <p:spPr>
            <a:xfrm>
              <a:off x="0" y="4189126"/>
              <a:ext cx="1812889" cy="1935278"/>
            </a:xfrm>
            <a:prstGeom prst="rect">
              <a:avLst/>
            </a:prstGeom>
            <a:noFill/>
            <a:ln w="635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8482" r="21289" b="5176"/>
          <a:stretch>
            <a:fillRect/>
          </a:stretch>
        </p:blipFill>
        <p:spPr>
          <a:xfrm rot="2406581">
            <a:off x="8838088" y="-15560516"/>
            <a:ext cx="31498476" cy="31689732"/>
          </a:xfrm>
          <a:prstGeom prst="rect">
            <a:avLst/>
          </a:prstGeom>
          <a:ln w="12700">
            <a:miter lim="400000"/>
          </a:ln>
        </p:spPr>
      </p:pic>
      <p:sp>
        <p:nvSpPr>
          <p:cNvPr id="419" name="Double-click to edit"/>
          <p:cNvSpPr txBox="1"/>
          <p:nvPr>
            <p:ph type="body" sz="half" idx="1"/>
          </p:nvPr>
        </p:nvSpPr>
        <p:spPr>
          <a:xfrm>
            <a:off x="530224" y="3232879"/>
            <a:ext cx="14482256" cy="6972301"/>
          </a:xfrm>
          <a:prstGeom prst="rect">
            <a:avLst/>
          </a:prstGeom>
        </p:spPr>
        <p:txBody>
          <a:bodyPr/>
          <a:lstStyle/>
          <a:p>
            <a:pPr/>
            <a:r>
              <a:t> </a:t>
            </a:r>
          </a:p>
        </p:txBody>
      </p:sp>
      <p:pic>
        <p:nvPicPr>
          <p:cNvPr id="420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8482" r="21289" b="5176"/>
          <a:stretch>
            <a:fillRect/>
          </a:stretch>
        </p:blipFill>
        <p:spPr>
          <a:xfrm rot="14772297">
            <a:off x="-13025131" y="-8224232"/>
            <a:ext cx="37749018" cy="37978228"/>
          </a:xfrm>
          <a:prstGeom prst="rect">
            <a:avLst/>
          </a:prstGeom>
          <a:ln w="12700">
            <a:miter lim="400000"/>
          </a:ln>
        </p:spPr>
      </p:pic>
      <p:sp>
        <p:nvSpPr>
          <p:cNvPr id="421" name="`Tobin+2019"/>
          <p:cNvSpPr txBox="1"/>
          <p:nvPr/>
        </p:nvSpPr>
        <p:spPr>
          <a:xfrm>
            <a:off x="12732442" y="-3900585"/>
            <a:ext cx="3885978" cy="788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4800">
                <a:solidFill>
                  <a:srgbClr val="FFFFFF"/>
                </a:solidFill>
              </a:defRPr>
            </a:lvl1pPr>
          </a:lstStyle>
          <a:p>
            <a:pPr/>
            <a:r>
              <a:t>`Tobin+2019</a:t>
            </a:r>
          </a:p>
        </p:txBody>
      </p:sp>
      <p:sp>
        <p:nvSpPr>
          <p:cNvPr id="422" name="Rectangle"/>
          <p:cNvSpPr/>
          <p:nvPr/>
        </p:nvSpPr>
        <p:spPr>
          <a:xfrm>
            <a:off x="2049415" y="6088408"/>
            <a:ext cx="1556703" cy="1967726"/>
          </a:xfrm>
          <a:prstGeom prst="rect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423" name="chlor.png" descr="chlor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96756" y="3186673"/>
            <a:ext cx="3039274" cy="3009331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pic>
        <p:nvPicPr>
          <p:cNvPr id="424" name="kobalt.png" descr="kobalt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757397" y="3186673"/>
            <a:ext cx="3039274" cy="3009331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pic>
        <p:nvPicPr>
          <p:cNvPr id="425" name="iron.png" descr="iron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018036" y="3186673"/>
            <a:ext cx="3039274" cy="3009331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pic>
        <p:nvPicPr>
          <p:cNvPr id="426" name="siarka.png" descr="siarka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236483" y="6450408"/>
            <a:ext cx="3039274" cy="3009331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pic>
        <p:nvPicPr>
          <p:cNvPr id="427" name="cobalt_h2.png" descr="cobalt_h2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5039855" y="6506968"/>
            <a:ext cx="6248004" cy="6186448"/>
          </a:xfrm>
          <a:prstGeom prst="rect">
            <a:avLst/>
          </a:prstGeom>
          <a:ln w="76200">
            <a:solidFill>
              <a:srgbClr val="FFFFFF"/>
            </a:solidFill>
            <a:miter lim="400000"/>
          </a:ln>
        </p:spPr>
      </p:pic>
      <p:pic>
        <p:nvPicPr>
          <p:cNvPr id="428" name="bhr71_main.png" descr="bhr71_main.png"/>
          <p:cNvPicPr>
            <a:picLocks noChangeAspect="1"/>
          </p:cNvPicPr>
          <p:nvPr/>
        </p:nvPicPr>
        <p:blipFill>
          <a:blip r:embed="rId8">
            <a:extLst/>
          </a:blip>
          <a:srcRect l="0" t="0" r="0" b="0"/>
          <a:stretch>
            <a:fillRect/>
          </a:stretch>
        </p:blipFill>
        <p:spPr>
          <a:xfrm>
            <a:off x="8524279" y="6501487"/>
            <a:ext cx="6260794" cy="6199111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pic>
        <p:nvPicPr>
          <p:cNvPr id="429" name="bhr71_main.png" descr="bhr71_main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5236485" y="9714406"/>
            <a:ext cx="3039250" cy="3009307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pic>
        <p:nvPicPr>
          <p:cNvPr id="430" name="neon.png" descr="neon.png"/>
          <p:cNvPicPr>
            <a:picLocks noChangeAspect="1"/>
          </p:cNvPicPr>
          <p:nvPr/>
        </p:nvPicPr>
        <p:blipFill>
          <a:blip r:embed="rId10">
            <a:extLst/>
          </a:blip>
          <a:srcRect l="0" t="0" r="0" b="0"/>
          <a:stretch>
            <a:fillRect/>
          </a:stretch>
        </p:blipFill>
        <p:spPr>
          <a:xfrm>
            <a:off x="5236120" y="3186634"/>
            <a:ext cx="3039205" cy="3009262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431" name="NIRCam (GO5552; PI: Jorgensen)"/>
          <p:cNvSpPr txBox="1"/>
          <p:nvPr/>
        </p:nvSpPr>
        <p:spPr>
          <a:xfrm>
            <a:off x="382730" y="13004409"/>
            <a:ext cx="3847339" cy="421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1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NIRCam (GO5552; PI: Jorgensen)</a:t>
            </a:r>
          </a:p>
        </p:txBody>
      </p:sp>
      <p:pic>
        <p:nvPicPr>
          <p:cNvPr id="432" name="Image" descr="Image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21507567" y="259766"/>
            <a:ext cx="2601871" cy="2831915"/>
          </a:xfrm>
          <a:prstGeom prst="rect">
            <a:avLst/>
          </a:prstGeom>
          <a:ln w="12700">
            <a:miter lim="400000"/>
          </a:ln>
        </p:spPr>
      </p:pic>
      <p:sp>
        <p:nvSpPr>
          <p:cNvPr id="433" name="Line"/>
          <p:cNvSpPr/>
          <p:nvPr/>
        </p:nvSpPr>
        <p:spPr>
          <a:xfrm>
            <a:off x="7190799" y="5855947"/>
            <a:ext cx="725746" cy="1"/>
          </a:xfrm>
          <a:prstGeom prst="line">
            <a:avLst/>
          </a:prstGeom>
          <a:ln w="762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1531">
              <a:defRPr sz="4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</a:p>
        </p:txBody>
      </p:sp>
      <p:sp>
        <p:nvSpPr>
          <p:cNvPr id="434" name="500 au"/>
          <p:cNvSpPr txBox="1"/>
          <p:nvPr/>
        </p:nvSpPr>
        <p:spPr>
          <a:xfrm>
            <a:off x="7012182" y="5347890"/>
            <a:ext cx="1082981" cy="4927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22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500 au</a:t>
            </a:r>
          </a:p>
        </p:txBody>
      </p:sp>
      <p:sp>
        <p:nvSpPr>
          <p:cNvPr id="435" name="Google Shape;57;p13"/>
          <p:cNvSpPr txBox="1"/>
          <p:nvPr/>
        </p:nvSpPr>
        <p:spPr>
          <a:xfrm>
            <a:off x="1202581" y="866286"/>
            <a:ext cx="20904102" cy="1224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defTabSz="914400">
              <a:defRPr b="1" sz="72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Dust launching and destruction in the protostellar jet </a:t>
            </a:r>
          </a:p>
        </p:txBody>
      </p:sp>
      <p:pic>
        <p:nvPicPr>
          <p:cNvPr id="436" name="196.png" descr="196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18278678" y="3186673"/>
            <a:ext cx="3039274" cy="3009331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437" name="Line"/>
          <p:cNvSpPr/>
          <p:nvPr/>
        </p:nvSpPr>
        <p:spPr>
          <a:xfrm>
            <a:off x="13058199" y="12288486"/>
            <a:ext cx="1400632" cy="1"/>
          </a:xfrm>
          <a:prstGeom prst="line">
            <a:avLst/>
          </a:prstGeom>
          <a:ln w="762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1531">
              <a:defRPr sz="4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</a:p>
        </p:txBody>
      </p:sp>
      <p:sp>
        <p:nvSpPr>
          <p:cNvPr id="438" name="500 au"/>
          <p:cNvSpPr txBox="1"/>
          <p:nvPr/>
        </p:nvSpPr>
        <p:spPr>
          <a:xfrm>
            <a:off x="13158982" y="11755029"/>
            <a:ext cx="1082981" cy="4927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22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500 au</a:t>
            </a:r>
          </a:p>
        </p:txBody>
      </p:sp>
      <p:sp>
        <p:nvSpPr>
          <p:cNvPr id="439" name="H2 17.01 μm, [Co II]"/>
          <p:cNvSpPr txBox="1"/>
          <p:nvPr/>
        </p:nvSpPr>
        <p:spPr>
          <a:xfrm>
            <a:off x="16149994" y="6889587"/>
            <a:ext cx="4076933" cy="7543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1531">
              <a:defRPr sz="36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H</a:t>
            </a:r>
            <a:r>
              <a:rPr baseline="-5999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2</a:t>
            </a:r>
            <a:r>
              <a:rPr baseline="-5999"/>
              <a:t>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17.01 μm, </a:t>
            </a:r>
            <a:r>
              <a:rPr>
                <a:solidFill>
                  <a:schemeClr val="accent1"/>
                </a:solidFill>
              </a:rPr>
              <a:t>[Co II]</a:t>
            </a:r>
          </a:p>
        </p:txBody>
      </p:sp>
      <p:sp>
        <p:nvSpPr>
          <p:cNvPr id="440" name="H2 S(1)"/>
          <p:cNvSpPr txBox="1"/>
          <p:nvPr/>
        </p:nvSpPr>
        <p:spPr>
          <a:xfrm>
            <a:off x="6153419" y="9869411"/>
            <a:ext cx="1205401" cy="599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1531">
              <a:defRPr sz="2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H</a:t>
            </a:r>
            <a:r>
              <a:rPr baseline="-5999"/>
              <a:t>2 </a:t>
            </a:r>
            <a:r>
              <a:t>S(1)</a:t>
            </a:r>
          </a:p>
        </p:txBody>
      </p:sp>
      <p:sp>
        <p:nvSpPr>
          <p:cNvPr id="441" name="Dust 19.6 μm"/>
          <p:cNvSpPr txBox="1"/>
          <p:nvPr/>
        </p:nvSpPr>
        <p:spPr>
          <a:xfrm>
            <a:off x="18637522" y="3419809"/>
            <a:ext cx="2320031" cy="599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2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Dust 19.6 μm</a:t>
            </a:r>
          </a:p>
        </p:txBody>
      </p:sp>
      <p:sp>
        <p:nvSpPr>
          <p:cNvPr id="442" name="[S I]"/>
          <p:cNvSpPr txBox="1"/>
          <p:nvPr/>
        </p:nvSpPr>
        <p:spPr>
          <a:xfrm>
            <a:off x="6352970" y="6643630"/>
            <a:ext cx="806299" cy="599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2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[S I]</a:t>
            </a:r>
          </a:p>
        </p:txBody>
      </p:sp>
      <p:sp>
        <p:nvSpPr>
          <p:cNvPr id="443" name="[Ne II]"/>
          <p:cNvSpPr txBox="1"/>
          <p:nvPr/>
        </p:nvSpPr>
        <p:spPr>
          <a:xfrm>
            <a:off x="6178371" y="3417850"/>
            <a:ext cx="1155497" cy="599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2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[Ne II]</a:t>
            </a:r>
          </a:p>
        </p:txBody>
      </p:sp>
      <p:sp>
        <p:nvSpPr>
          <p:cNvPr id="444" name="[Cl I]"/>
          <p:cNvSpPr txBox="1"/>
          <p:nvPr/>
        </p:nvSpPr>
        <p:spPr>
          <a:xfrm>
            <a:off x="9513237" y="3417850"/>
            <a:ext cx="959562" cy="599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2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[Cl I]</a:t>
            </a:r>
          </a:p>
        </p:txBody>
      </p:sp>
      <p:sp>
        <p:nvSpPr>
          <p:cNvPr id="445" name="[Co II]"/>
          <p:cNvSpPr txBox="1"/>
          <p:nvPr/>
        </p:nvSpPr>
        <p:spPr>
          <a:xfrm>
            <a:off x="12652167" y="3419809"/>
            <a:ext cx="1187146" cy="599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2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[Co II]</a:t>
            </a:r>
          </a:p>
        </p:txBody>
      </p:sp>
      <p:sp>
        <p:nvSpPr>
          <p:cNvPr id="446" name="[Fe II]"/>
          <p:cNvSpPr txBox="1"/>
          <p:nvPr/>
        </p:nvSpPr>
        <p:spPr>
          <a:xfrm>
            <a:off x="15995308" y="3419809"/>
            <a:ext cx="1084733" cy="599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2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[Fe II]</a:t>
            </a:r>
          </a:p>
        </p:txBody>
      </p:sp>
      <p:sp>
        <p:nvSpPr>
          <p:cNvPr id="447" name="Dust - 6.3, 13.7, 19.6 μm"/>
          <p:cNvSpPr txBox="1"/>
          <p:nvPr/>
        </p:nvSpPr>
        <p:spPr>
          <a:xfrm>
            <a:off x="9071487" y="6887628"/>
            <a:ext cx="5166288" cy="754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1531">
              <a:defRPr sz="36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Dust - </a:t>
            </a:r>
            <a:r>
              <a:rPr>
                <a:solidFill>
                  <a:schemeClr val="accent1"/>
                </a:solidFill>
              </a:rPr>
              <a:t>6.3</a:t>
            </a:r>
            <a:r>
              <a:t>, </a:t>
            </a:r>
            <a:r>
              <a:rPr>
                <a:solidFill>
                  <a:schemeClr val="accent3"/>
                </a:solidFill>
              </a:rPr>
              <a:t>13.7</a:t>
            </a:r>
            <a:r>
              <a:t>,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19.6</a:t>
            </a:r>
            <a:r>
              <a:t> μm</a:t>
            </a:r>
          </a:p>
        </p:txBody>
      </p:sp>
      <p:sp>
        <p:nvSpPr>
          <p:cNvPr id="448" name="Tychoniec et al. 2026"/>
          <p:cNvSpPr txBox="1"/>
          <p:nvPr/>
        </p:nvSpPr>
        <p:spPr>
          <a:xfrm>
            <a:off x="20269227" y="12834822"/>
            <a:ext cx="3658271" cy="6350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36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Tychoniec et al. 2026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8482" r="21289" b="5176"/>
          <a:stretch>
            <a:fillRect/>
          </a:stretch>
        </p:blipFill>
        <p:spPr>
          <a:xfrm rot="2406581">
            <a:off x="8888888" y="-14747716"/>
            <a:ext cx="31498476" cy="316897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8482" r="21289" b="5176"/>
          <a:stretch>
            <a:fillRect/>
          </a:stretch>
        </p:blipFill>
        <p:spPr>
          <a:xfrm rot="14772297">
            <a:off x="-27006909" y="-11888089"/>
            <a:ext cx="52313320" cy="52630959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Presentation Subtitle"/>
          <p:cNvSpPr txBox="1"/>
          <p:nvPr>
            <p:ph type="body" sz="quarter" idx="1"/>
          </p:nvPr>
        </p:nvSpPr>
        <p:spPr>
          <a:xfrm>
            <a:off x="1252142" y="8035990"/>
            <a:ext cx="21971001" cy="1905001"/>
          </a:xfrm>
          <a:prstGeom prst="rect">
            <a:avLst/>
          </a:prstGeom>
        </p:spPr>
        <p:txBody>
          <a:bodyPr/>
          <a:lstStyle/>
          <a:p>
            <a:pPr/>
            <a:r>
              <a:t> </a:t>
            </a:r>
          </a:p>
        </p:txBody>
      </p:sp>
      <p:sp>
        <p:nvSpPr>
          <p:cNvPr id="188" name="`Tobin+2019"/>
          <p:cNvSpPr txBox="1"/>
          <p:nvPr/>
        </p:nvSpPr>
        <p:spPr>
          <a:xfrm>
            <a:off x="12783242" y="-3234564"/>
            <a:ext cx="3885978" cy="788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4800">
                <a:solidFill>
                  <a:srgbClr val="FFFFFF"/>
                </a:solidFill>
              </a:defRPr>
            </a:lvl1pPr>
          </a:lstStyle>
          <a:p>
            <a:pPr/>
            <a:r>
              <a:t>`Tobin+2019</a:t>
            </a:r>
          </a:p>
        </p:txBody>
      </p:sp>
      <p:pic>
        <p:nvPicPr>
          <p:cNvPr id="189" name="bhr71_main.png" descr="bhr71_main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0"/>
          <a:stretch>
            <a:fillRect/>
          </a:stretch>
        </p:blipFill>
        <p:spPr>
          <a:xfrm>
            <a:off x="11766748" y="2740989"/>
            <a:ext cx="9899175" cy="9801646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190" name="H2  S(7)"/>
          <p:cNvSpPr txBox="1"/>
          <p:nvPr/>
        </p:nvSpPr>
        <p:spPr>
          <a:xfrm>
            <a:off x="15573730" y="3180081"/>
            <a:ext cx="2285290" cy="955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1531">
              <a:defRPr sz="4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H</a:t>
            </a:r>
            <a:r>
              <a:rPr baseline="-5999"/>
              <a:t>2 </a:t>
            </a:r>
            <a:r>
              <a:t> S(7)</a:t>
            </a:r>
          </a:p>
        </p:txBody>
      </p:sp>
      <p:pic>
        <p:nvPicPr>
          <p:cNvPr id="191" name="Group" descr="Group"/>
          <p:cNvPicPr>
            <a:picLocks noChangeAspect="1"/>
          </p:cNvPicPr>
          <p:nvPr/>
        </p:nvPicPr>
        <p:blipFill>
          <a:blip r:embed="rId2">
            <a:extLst/>
          </a:blip>
          <a:srcRect l="35864" t="33309" r="36822" b="36432"/>
          <a:stretch>
            <a:fillRect/>
          </a:stretch>
        </p:blipFill>
        <p:spPr>
          <a:xfrm rot="14699716">
            <a:off x="-760776" y="977780"/>
            <a:ext cx="13098955" cy="13309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073" y="0"/>
                </a:moveTo>
                <a:lnTo>
                  <a:pt x="0" y="14937"/>
                </a:lnTo>
                <a:lnTo>
                  <a:pt x="14527" y="21600"/>
                </a:lnTo>
                <a:lnTo>
                  <a:pt x="21600" y="6663"/>
                </a:lnTo>
                <a:lnTo>
                  <a:pt x="7073" y="0"/>
                </a:lnTo>
                <a:close/>
              </a:path>
            </a:pathLst>
          </a:custGeom>
          <a:ln w="63500">
            <a:solidFill>
              <a:srgbClr val="FFFFFF"/>
            </a:solidFill>
            <a:miter lim="400000"/>
          </a:ln>
        </p:spPr>
      </p:pic>
      <p:grpSp>
        <p:nvGrpSpPr>
          <p:cNvPr id="202" name="Group"/>
          <p:cNvGrpSpPr/>
          <p:nvPr/>
        </p:nvGrpSpPr>
        <p:grpSpPr>
          <a:xfrm>
            <a:off x="978251" y="212202"/>
            <a:ext cx="23240334" cy="13140927"/>
            <a:chOff x="0" y="0"/>
            <a:chExt cx="23240333" cy="13140926"/>
          </a:xfrm>
        </p:grpSpPr>
        <p:grpSp>
          <p:nvGrpSpPr>
            <p:cNvPr id="194" name="Group"/>
            <p:cNvGrpSpPr/>
            <p:nvPr/>
          </p:nvGrpSpPr>
          <p:grpSpPr>
            <a:xfrm>
              <a:off x="4101621" y="2552521"/>
              <a:ext cx="6656979" cy="9806275"/>
              <a:chOff x="0" y="0"/>
              <a:chExt cx="6656978" cy="9806273"/>
            </a:xfrm>
          </p:grpSpPr>
          <p:sp>
            <p:nvSpPr>
              <p:cNvPr id="192" name="Shape"/>
              <p:cNvSpPr/>
              <p:nvPr/>
            </p:nvSpPr>
            <p:spPr>
              <a:xfrm>
                <a:off x="1722255" y="0"/>
                <a:ext cx="4934724" cy="9806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20489" y="2297"/>
                      <a:pt x="17481" y="4578"/>
                      <a:pt x="12621" y="6383"/>
                    </a:cubicBezTo>
                    <a:cubicBezTo>
                      <a:pt x="9221" y="7646"/>
                      <a:pt x="4974" y="8654"/>
                      <a:pt x="0" y="9264"/>
                    </a:cubicBezTo>
                    <a:lnTo>
                      <a:pt x="196" y="13327"/>
                    </a:lnTo>
                    <a:cubicBezTo>
                      <a:pt x="4201" y="13752"/>
                      <a:pt x="7859" y="14480"/>
                      <a:pt x="11007" y="15463"/>
                    </a:cubicBezTo>
                    <a:cubicBezTo>
                      <a:pt x="16015" y="17026"/>
                      <a:pt x="19647" y="19196"/>
                      <a:pt x="21574" y="21600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929292">
                  <a:alpha val="377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193" name="Rectangle"/>
              <p:cNvSpPr/>
              <p:nvPr/>
            </p:nvSpPr>
            <p:spPr>
              <a:xfrm>
                <a:off x="0" y="4189126"/>
                <a:ext cx="1812889" cy="1935278"/>
              </a:xfrm>
              <a:prstGeom prst="rect">
                <a:avLst/>
              </a:prstGeom>
              <a:noFill/>
              <a:ln w="635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</p:grpSp>
        <p:grpSp>
          <p:nvGrpSpPr>
            <p:cNvPr id="201" name="Group"/>
            <p:cNvGrpSpPr/>
            <p:nvPr/>
          </p:nvGrpSpPr>
          <p:grpSpPr>
            <a:xfrm>
              <a:off x="0" y="0"/>
              <a:ext cx="23240334" cy="13140927"/>
              <a:chOff x="0" y="0"/>
              <a:chExt cx="23240334" cy="13140926"/>
            </a:xfrm>
          </p:grpSpPr>
          <p:pic>
            <p:nvPicPr>
              <p:cNvPr id="195" name="Image" descr="Image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20638464" y="0"/>
                <a:ext cx="2601870" cy="283191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96" name="Google Shape;57;p13"/>
              <p:cNvSpPr txBox="1"/>
              <p:nvPr/>
            </p:nvSpPr>
            <p:spPr>
              <a:xfrm>
                <a:off x="187610" y="803831"/>
                <a:ext cx="20904101" cy="122425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24" tIns="91424" rIns="91424" bIns="91424" numCol="1" anchor="t">
                <a:spAutoFit/>
              </a:bodyPr>
              <a:lstStyle>
                <a:lvl1pPr defTabSz="914400">
                  <a:defRPr b="1" sz="7200">
                    <a:solidFill>
                      <a:srgbClr val="FFFFFF"/>
                    </a:solidFill>
                    <a:latin typeface="Arial Narrow"/>
                    <a:ea typeface="Arial Narrow"/>
                    <a:cs typeface="Arial Narrow"/>
                    <a:sym typeface="Arial Narrow"/>
                  </a:defRPr>
                </a:lvl1pPr>
              </a:lstStyle>
              <a:p>
                <a:pPr/>
                <a:r>
                  <a:t>Dust launching and destruction in the protostellar jet </a:t>
                </a:r>
              </a:p>
            </p:txBody>
          </p:sp>
          <p:sp>
            <p:nvSpPr>
              <p:cNvPr id="197" name="Line"/>
              <p:cNvSpPr/>
              <p:nvPr/>
            </p:nvSpPr>
            <p:spPr>
              <a:xfrm>
                <a:off x="18264717" y="11892005"/>
                <a:ext cx="1875900" cy="1"/>
              </a:xfrm>
              <a:prstGeom prst="line">
                <a:avLst/>
              </a:prstGeom>
              <a:noFill/>
              <a:ln w="762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1531">
                  <a:defRPr sz="4800">
                    <a:solidFill>
                      <a:srgbClr val="FFFFFF"/>
                    </a:solidFill>
                    <a:latin typeface="Poppins Regular"/>
                    <a:ea typeface="Poppins Regular"/>
                    <a:cs typeface="Poppins Regular"/>
                    <a:sym typeface="Poppins Regular"/>
                  </a:defRPr>
                </a:pPr>
              </a:p>
            </p:txBody>
          </p:sp>
          <p:sp>
            <p:nvSpPr>
              <p:cNvPr id="198" name="500 au"/>
              <p:cNvSpPr txBox="1"/>
              <p:nvPr/>
            </p:nvSpPr>
            <p:spPr>
              <a:xfrm>
                <a:off x="18352960" y="11081871"/>
                <a:ext cx="1699413" cy="75437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 defTabSz="821531">
                  <a:defRPr sz="3600">
                    <a:solidFill>
                      <a:srgbClr val="FFFFFF"/>
                    </a:solidFill>
                    <a:latin typeface="Poppins Regular"/>
                    <a:ea typeface="Poppins Regular"/>
                    <a:cs typeface="Poppins Regular"/>
                    <a:sym typeface="Poppins Regular"/>
                  </a:defRPr>
                </a:lvl1pPr>
              </a:lstStyle>
              <a:p>
                <a:pPr/>
                <a:r>
                  <a:t>500 au</a:t>
                </a:r>
              </a:p>
            </p:txBody>
          </p:sp>
          <p:sp>
            <p:nvSpPr>
              <p:cNvPr id="199" name="Tychoniec et al. 2026"/>
              <p:cNvSpPr txBox="1"/>
              <p:nvPr/>
            </p:nvSpPr>
            <p:spPr>
              <a:xfrm>
                <a:off x="19290977" y="12505926"/>
                <a:ext cx="3658271" cy="635001"/>
              </a:xfrm>
              <a:prstGeom prst="rect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 defTabSz="821531">
                  <a:defRPr sz="3600">
                    <a:solidFill>
                      <a:srgbClr val="FFFFFF"/>
                    </a:solidFill>
                    <a:latin typeface="Arial Narrow"/>
                    <a:ea typeface="Arial Narrow"/>
                    <a:cs typeface="Arial Narrow"/>
                    <a:sym typeface="Arial Narrow"/>
                  </a:defRPr>
                </a:lvl1pPr>
              </a:lstStyle>
              <a:p>
                <a:pPr/>
                <a:r>
                  <a:t>Tychoniec et al. 2026</a:t>
                </a:r>
              </a:p>
            </p:txBody>
          </p:sp>
          <p:sp>
            <p:nvSpPr>
              <p:cNvPr id="200" name="NIRCam (GO5552; PI: Jorgensen)"/>
              <p:cNvSpPr txBox="1"/>
              <p:nvPr/>
            </p:nvSpPr>
            <p:spPr>
              <a:xfrm>
                <a:off x="-1" y="11525561"/>
                <a:ext cx="3847339" cy="4216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 defTabSz="821531">
                  <a:defRPr sz="1800">
                    <a:solidFill>
                      <a:srgbClr val="FFFFFF"/>
                    </a:solidFill>
                    <a:latin typeface="Poppins Regular"/>
                    <a:ea typeface="Poppins Regular"/>
                    <a:cs typeface="Poppins Regular"/>
                    <a:sym typeface="Poppins Regular"/>
                  </a:defRPr>
                </a:lvl1pPr>
              </a:lstStyle>
              <a:p>
                <a:pPr/>
                <a:r>
                  <a:t>NIRCam (GO5552; PI: Jorgensen)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125" y="-293515"/>
            <a:ext cx="24544250" cy="14963122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Presentation Subtitle"/>
          <p:cNvSpPr txBox="1"/>
          <p:nvPr>
            <p:ph type="body" sz="quarter" idx="1"/>
          </p:nvPr>
        </p:nvSpPr>
        <p:spPr>
          <a:xfrm>
            <a:off x="1252142" y="8035990"/>
            <a:ext cx="21971001" cy="1905001"/>
          </a:xfrm>
          <a:prstGeom prst="rect">
            <a:avLst/>
          </a:prstGeom>
        </p:spPr>
        <p:txBody>
          <a:bodyPr/>
          <a:lstStyle/>
          <a:p>
            <a:pPr/>
            <a:r>
              <a:t> </a:t>
            </a:r>
          </a:p>
        </p:txBody>
      </p:sp>
      <p:pic>
        <p:nvPicPr>
          <p:cNvPr id="206" name="bhr71_main.png" descr="bhr71_mai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781630" y="2759527"/>
            <a:ext cx="9911194" cy="9813547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207" name="`Tobin+2019"/>
          <p:cNvSpPr txBox="1"/>
          <p:nvPr/>
        </p:nvSpPr>
        <p:spPr>
          <a:xfrm>
            <a:off x="12783242" y="-3234564"/>
            <a:ext cx="3885978" cy="788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4800">
                <a:solidFill>
                  <a:srgbClr val="FFFFFF"/>
                </a:solidFill>
              </a:defRPr>
            </a:lvl1pPr>
          </a:lstStyle>
          <a:p>
            <a:pPr/>
            <a:r>
              <a:t>`Tobin+2019</a:t>
            </a:r>
          </a:p>
        </p:txBody>
      </p:sp>
      <p:sp>
        <p:nvSpPr>
          <p:cNvPr id="208" name="H2  S(5)"/>
          <p:cNvSpPr txBox="1"/>
          <p:nvPr/>
        </p:nvSpPr>
        <p:spPr>
          <a:xfrm>
            <a:off x="15548737" y="3180081"/>
            <a:ext cx="2335277" cy="955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1531">
              <a:defRPr sz="4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H</a:t>
            </a:r>
            <a:r>
              <a:rPr baseline="-5999"/>
              <a:t>2 </a:t>
            </a:r>
            <a:r>
              <a:t> S(5)</a:t>
            </a:r>
          </a:p>
        </p:txBody>
      </p:sp>
      <p:pic>
        <p:nvPicPr>
          <p:cNvPr id="209" name="Group" descr="Group"/>
          <p:cNvPicPr>
            <a:picLocks noChangeAspect="1"/>
          </p:cNvPicPr>
          <p:nvPr/>
        </p:nvPicPr>
        <p:blipFill>
          <a:blip r:embed="rId4">
            <a:extLst/>
          </a:blip>
          <a:srcRect l="35864" t="33309" r="36822" b="36432"/>
          <a:stretch>
            <a:fillRect/>
          </a:stretch>
        </p:blipFill>
        <p:spPr>
          <a:xfrm rot="14699716">
            <a:off x="-760776" y="977780"/>
            <a:ext cx="13098955" cy="13309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073" y="0"/>
                </a:moveTo>
                <a:lnTo>
                  <a:pt x="0" y="14937"/>
                </a:lnTo>
                <a:lnTo>
                  <a:pt x="14527" y="21600"/>
                </a:lnTo>
                <a:lnTo>
                  <a:pt x="21600" y="6663"/>
                </a:lnTo>
                <a:lnTo>
                  <a:pt x="7073" y="0"/>
                </a:lnTo>
                <a:close/>
              </a:path>
            </a:pathLst>
          </a:custGeom>
          <a:ln w="63500">
            <a:solidFill>
              <a:srgbClr val="FFFFFF"/>
            </a:solidFill>
            <a:miter lim="400000"/>
          </a:ln>
        </p:spPr>
      </p:pic>
      <p:grpSp>
        <p:nvGrpSpPr>
          <p:cNvPr id="216" name="Group"/>
          <p:cNvGrpSpPr/>
          <p:nvPr/>
        </p:nvGrpSpPr>
        <p:grpSpPr>
          <a:xfrm>
            <a:off x="978251" y="212202"/>
            <a:ext cx="23240334" cy="13140927"/>
            <a:chOff x="0" y="0"/>
            <a:chExt cx="23240334" cy="13140926"/>
          </a:xfrm>
        </p:grpSpPr>
        <p:pic>
          <p:nvPicPr>
            <p:cNvPr id="210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0638464" y="0"/>
              <a:ext cx="2601870" cy="2831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1" name="Google Shape;57;p13"/>
            <p:cNvSpPr txBox="1"/>
            <p:nvPr/>
          </p:nvSpPr>
          <p:spPr>
            <a:xfrm>
              <a:off x="187610" y="803831"/>
              <a:ext cx="20904101" cy="122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>
              <a:lvl1pPr defTabSz="914400">
                <a:defRPr b="1" sz="72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Dust launching and destruction in the protostellar jet </a:t>
              </a:r>
            </a:p>
          </p:txBody>
        </p:sp>
        <p:sp>
          <p:nvSpPr>
            <p:cNvPr id="212" name="Line"/>
            <p:cNvSpPr/>
            <p:nvPr/>
          </p:nvSpPr>
          <p:spPr>
            <a:xfrm>
              <a:off x="18264717" y="11892005"/>
              <a:ext cx="1875900" cy="1"/>
            </a:xfrm>
            <a:prstGeom prst="line">
              <a:avLst/>
            </a:prstGeom>
            <a:noFill/>
            <a:ln w="762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1531">
                <a:defRPr sz="4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</a:p>
          </p:txBody>
        </p:sp>
        <p:sp>
          <p:nvSpPr>
            <p:cNvPr id="213" name="500 au"/>
            <p:cNvSpPr txBox="1"/>
            <p:nvPr/>
          </p:nvSpPr>
          <p:spPr>
            <a:xfrm>
              <a:off x="18352960" y="11081871"/>
              <a:ext cx="1699413" cy="7543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500 au</a:t>
              </a:r>
            </a:p>
          </p:txBody>
        </p:sp>
        <p:sp>
          <p:nvSpPr>
            <p:cNvPr id="214" name="Tychoniec et al. 2026"/>
            <p:cNvSpPr txBox="1"/>
            <p:nvPr/>
          </p:nvSpPr>
          <p:spPr>
            <a:xfrm>
              <a:off x="19290977" y="12505926"/>
              <a:ext cx="3658271" cy="63500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Tychoniec et al. 2026</a:t>
              </a:r>
            </a:p>
          </p:txBody>
        </p:sp>
        <p:sp>
          <p:nvSpPr>
            <p:cNvPr id="215" name="NIRCam (GO5552; PI: Jorgensen)"/>
            <p:cNvSpPr txBox="1"/>
            <p:nvPr/>
          </p:nvSpPr>
          <p:spPr>
            <a:xfrm>
              <a:off x="-1" y="11525561"/>
              <a:ext cx="3847339" cy="421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1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NIRCam (GO5552; PI: Jorgensen)</a:t>
              </a:r>
            </a:p>
          </p:txBody>
        </p:sp>
      </p:grpSp>
      <p:grpSp>
        <p:nvGrpSpPr>
          <p:cNvPr id="219" name="Group"/>
          <p:cNvGrpSpPr/>
          <p:nvPr/>
        </p:nvGrpSpPr>
        <p:grpSpPr>
          <a:xfrm>
            <a:off x="5079871" y="2764724"/>
            <a:ext cx="6656980" cy="9806274"/>
            <a:chOff x="0" y="0"/>
            <a:chExt cx="6656978" cy="9806273"/>
          </a:xfrm>
        </p:grpSpPr>
        <p:sp>
          <p:nvSpPr>
            <p:cNvPr id="217" name="Shape"/>
            <p:cNvSpPr/>
            <p:nvPr/>
          </p:nvSpPr>
          <p:spPr>
            <a:xfrm>
              <a:off x="1722255" y="0"/>
              <a:ext cx="4934724" cy="9806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489" y="2297"/>
                    <a:pt x="17481" y="4578"/>
                    <a:pt x="12621" y="6383"/>
                  </a:cubicBezTo>
                  <a:cubicBezTo>
                    <a:pt x="9221" y="7646"/>
                    <a:pt x="4974" y="8654"/>
                    <a:pt x="0" y="9264"/>
                  </a:cubicBezTo>
                  <a:lnTo>
                    <a:pt x="196" y="13327"/>
                  </a:lnTo>
                  <a:cubicBezTo>
                    <a:pt x="4201" y="13752"/>
                    <a:pt x="7859" y="14480"/>
                    <a:pt x="11007" y="15463"/>
                  </a:cubicBezTo>
                  <a:cubicBezTo>
                    <a:pt x="16015" y="17026"/>
                    <a:pt x="19647" y="19196"/>
                    <a:pt x="21574" y="2160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929292">
                <a:alpha val="377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18" name="Rectangle"/>
            <p:cNvSpPr/>
            <p:nvPr/>
          </p:nvSpPr>
          <p:spPr>
            <a:xfrm>
              <a:off x="0" y="4189126"/>
              <a:ext cx="1812889" cy="1935278"/>
            </a:xfrm>
            <a:prstGeom prst="rect">
              <a:avLst/>
            </a:prstGeom>
            <a:noFill/>
            <a:ln w="635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125" y="-293515"/>
            <a:ext cx="24544250" cy="14963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bhr71_main.png" descr="bhr71_mai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755396" y="2774774"/>
            <a:ext cx="9883553" cy="9786178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223" name="Presentation Subtitle"/>
          <p:cNvSpPr txBox="1"/>
          <p:nvPr>
            <p:ph type="body" sz="quarter" idx="1"/>
          </p:nvPr>
        </p:nvSpPr>
        <p:spPr>
          <a:xfrm>
            <a:off x="1252142" y="8035990"/>
            <a:ext cx="21971001" cy="1905001"/>
          </a:xfrm>
          <a:prstGeom prst="rect">
            <a:avLst/>
          </a:prstGeom>
        </p:spPr>
        <p:txBody>
          <a:bodyPr/>
          <a:lstStyle/>
          <a:p>
            <a:pPr/>
            <a:r>
              <a:t> </a:t>
            </a:r>
          </a:p>
        </p:txBody>
      </p:sp>
      <p:sp>
        <p:nvSpPr>
          <p:cNvPr id="224" name="`Tobin+2019"/>
          <p:cNvSpPr txBox="1"/>
          <p:nvPr/>
        </p:nvSpPr>
        <p:spPr>
          <a:xfrm>
            <a:off x="12783242" y="-3234564"/>
            <a:ext cx="3885978" cy="788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4800">
                <a:solidFill>
                  <a:srgbClr val="FFFFFF"/>
                </a:solidFill>
              </a:defRPr>
            </a:lvl1pPr>
          </a:lstStyle>
          <a:p>
            <a:pPr/>
            <a:r>
              <a:t>`Tobin+2019</a:t>
            </a:r>
          </a:p>
        </p:txBody>
      </p:sp>
      <p:pic>
        <p:nvPicPr>
          <p:cNvPr id="225" name="Group" descr="Group"/>
          <p:cNvPicPr>
            <a:picLocks noChangeAspect="1"/>
          </p:cNvPicPr>
          <p:nvPr/>
        </p:nvPicPr>
        <p:blipFill>
          <a:blip r:embed="rId4">
            <a:extLst/>
          </a:blip>
          <a:srcRect l="35864" t="33309" r="36822" b="36432"/>
          <a:stretch>
            <a:fillRect/>
          </a:stretch>
        </p:blipFill>
        <p:spPr>
          <a:xfrm rot="14699716">
            <a:off x="-760776" y="977780"/>
            <a:ext cx="13098955" cy="13309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073" y="0"/>
                </a:moveTo>
                <a:lnTo>
                  <a:pt x="0" y="14937"/>
                </a:lnTo>
                <a:lnTo>
                  <a:pt x="14527" y="21600"/>
                </a:lnTo>
                <a:lnTo>
                  <a:pt x="21600" y="6663"/>
                </a:lnTo>
                <a:lnTo>
                  <a:pt x="7073" y="0"/>
                </a:lnTo>
                <a:close/>
              </a:path>
            </a:pathLst>
          </a:custGeom>
          <a:ln w="63500">
            <a:solidFill>
              <a:srgbClr val="FFFFFF"/>
            </a:solidFill>
            <a:miter lim="400000"/>
          </a:ln>
        </p:spPr>
      </p:pic>
      <p:sp>
        <p:nvSpPr>
          <p:cNvPr id="226" name="H2  S(1)"/>
          <p:cNvSpPr txBox="1"/>
          <p:nvPr/>
        </p:nvSpPr>
        <p:spPr>
          <a:xfrm>
            <a:off x="15642615" y="3180081"/>
            <a:ext cx="2147520" cy="955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1531">
              <a:defRPr sz="4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H</a:t>
            </a:r>
            <a:r>
              <a:rPr baseline="-5999"/>
              <a:t>2 </a:t>
            </a:r>
            <a:r>
              <a:t> S(1)</a:t>
            </a:r>
          </a:p>
        </p:txBody>
      </p:sp>
      <p:grpSp>
        <p:nvGrpSpPr>
          <p:cNvPr id="233" name="Group"/>
          <p:cNvGrpSpPr/>
          <p:nvPr/>
        </p:nvGrpSpPr>
        <p:grpSpPr>
          <a:xfrm>
            <a:off x="978251" y="212202"/>
            <a:ext cx="23240334" cy="13140927"/>
            <a:chOff x="0" y="0"/>
            <a:chExt cx="23240334" cy="13140926"/>
          </a:xfrm>
        </p:grpSpPr>
        <p:pic>
          <p:nvPicPr>
            <p:cNvPr id="227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0638464" y="0"/>
              <a:ext cx="2601870" cy="2831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28" name="Google Shape;57;p13"/>
            <p:cNvSpPr txBox="1"/>
            <p:nvPr/>
          </p:nvSpPr>
          <p:spPr>
            <a:xfrm>
              <a:off x="187610" y="803831"/>
              <a:ext cx="20904101" cy="122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>
              <a:lvl1pPr defTabSz="914400">
                <a:defRPr b="1" sz="72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Dust launching and destruction in the protostellar jet </a:t>
              </a:r>
            </a:p>
          </p:txBody>
        </p:sp>
        <p:sp>
          <p:nvSpPr>
            <p:cNvPr id="229" name="Line"/>
            <p:cNvSpPr/>
            <p:nvPr/>
          </p:nvSpPr>
          <p:spPr>
            <a:xfrm>
              <a:off x="18264717" y="11892005"/>
              <a:ext cx="1875900" cy="1"/>
            </a:xfrm>
            <a:prstGeom prst="line">
              <a:avLst/>
            </a:prstGeom>
            <a:noFill/>
            <a:ln w="762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1531">
                <a:defRPr sz="4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</a:p>
          </p:txBody>
        </p:sp>
        <p:sp>
          <p:nvSpPr>
            <p:cNvPr id="230" name="500 au"/>
            <p:cNvSpPr txBox="1"/>
            <p:nvPr/>
          </p:nvSpPr>
          <p:spPr>
            <a:xfrm>
              <a:off x="18352960" y="11081871"/>
              <a:ext cx="1699413" cy="7543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500 au</a:t>
              </a:r>
            </a:p>
          </p:txBody>
        </p:sp>
        <p:sp>
          <p:nvSpPr>
            <p:cNvPr id="231" name="Tychoniec et al. 2026"/>
            <p:cNvSpPr txBox="1"/>
            <p:nvPr/>
          </p:nvSpPr>
          <p:spPr>
            <a:xfrm>
              <a:off x="19290977" y="12505926"/>
              <a:ext cx="3658271" cy="63500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Tychoniec et al. 2026</a:t>
              </a:r>
            </a:p>
          </p:txBody>
        </p:sp>
        <p:sp>
          <p:nvSpPr>
            <p:cNvPr id="232" name="NIRCam (GO5552; PI: Jorgensen)"/>
            <p:cNvSpPr txBox="1"/>
            <p:nvPr/>
          </p:nvSpPr>
          <p:spPr>
            <a:xfrm>
              <a:off x="-1" y="11525561"/>
              <a:ext cx="3847339" cy="421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1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NIRCam (GO5552; PI: Jorgensen)</a:t>
              </a:r>
            </a:p>
          </p:txBody>
        </p:sp>
      </p:grpSp>
      <p:grpSp>
        <p:nvGrpSpPr>
          <p:cNvPr id="236" name="Group"/>
          <p:cNvGrpSpPr/>
          <p:nvPr/>
        </p:nvGrpSpPr>
        <p:grpSpPr>
          <a:xfrm>
            <a:off x="5079871" y="2764724"/>
            <a:ext cx="6656980" cy="9806274"/>
            <a:chOff x="0" y="0"/>
            <a:chExt cx="6656978" cy="9806273"/>
          </a:xfrm>
        </p:grpSpPr>
        <p:sp>
          <p:nvSpPr>
            <p:cNvPr id="234" name="Shape"/>
            <p:cNvSpPr/>
            <p:nvPr/>
          </p:nvSpPr>
          <p:spPr>
            <a:xfrm>
              <a:off x="1722255" y="0"/>
              <a:ext cx="4934724" cy="9806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489" y="2297"/>
                    <a:pt x="17481" y="4578"/>
                    <a:pt x="12621" y="6383"/>
                  </a:cubicBezTo>
                  <a:cubicBezTo>
                    <a:pt x="9221" y="7646"/>
                    <a:pt x="4974" y="8654"/>
                    <a:pt x="0" y="9264"/>
                  </a:cubicBezTo>
                  <a:lnTo>
                    <a:pt x="196" y="13327"/>
                  </a:lnTo>
                  <a:cubicBezTo>
                    <a:pt x="4201" y="13752"/>
                    <a:pt x="7859" y="14480"/>
                    <a:pt x="11007" y="15463"/>
                  </a:cubicBezTo>
                  <a:cubicBezTo>
                    <a:pt x="16015" y="17026"/>
                    <a:pt x="19647" y="19196"/>
                    <a:pt x="21574" y="2160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929292">
                <a:alpha val="377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35" name="Rectangle"/>
            <p:cNvSpPr/>
            <p:nvPr/>
          </p:nvSpPr>
          <p:spPr>
            <a:xfrm>
              <a:off x="0" y="4189126"/>
              <a:ext cx="1812889" cy="1935278"/>
            </a:xfrm>
            <a:prstGeom prst="rect">
              <a:avLst/>
            </a:prstGeom>
            <a:noFill/>
            <a:ln w="635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125" y="-293515"/>
            <a:ext cx="24544250" cy="14963122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Presentation Subtitle"/>
          <p:cNvSpPr txBox="1"/>
          <p:nvPr>
            <p:ph type="body" sz="quarter" idx="1"/>
          </p:nvPr>
        </p:nvSpPr>
        <p:spPr>
          <a:xfrm>
            <a:off x="1252142" y="8035990"/>
            <a:ext cx="21971001" cy="1905001"/>
          </a:xfrm>
          <a:prstGeom prst="rect">
            <a:avLst/>
          </a:prstGeom>
        </p:spPr>
        <p:txBody>
          <a:bodyPr/>
          <a:lstStyle/>
          <a:p>
            <a:pPr/>
            <a:r>
              <a:t> </a:t>
            </a:r>
          </a:p>
        </p:txBody>
      </p:sp>
      <p:pic>
        <p:nvPicPr>
          <p:cNvPr id="240" name="bhr71_main.png" descr="bhr71_mai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719681" y="2753500"/>
            <a:ext cx="9883219" cy="9785848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241" name="`Tobin+2019"/>
          <p:cNvSpPr txBox="1"/>
          <p:nvPr/>
        </p:nvSpPr>
        <p:spPr>
          <a:xfrm>
            <a:off x="12783242" y="-3234564"/>
            <a:ext cx="3885978" cy="788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4800">
                <a:solidFill>
                  <a:srgbClr val="FFFFFF"/>
                </a:solidFill>
              </a:defRPr>
            </a:lvl1pPr>
          </a:lstStyle>
          <a:p>
            <a:pPr/>
            <a:r>
              <a:t>`Tobin+2019</a:t>
            </a:r>
          </a:p>
        </p:txBody>
      </p:sp>
      <p:pic>
        <p:nvPicPr>
          <p:cNvPr id="242" name="Group" descr="Group"/>
          <p:cNvPicPr>
            <a:picLocks noChangeAspect="1"/>
          </p:cNvPicPr>
          <p:nvPr/>
        </p:nvPicPr>
        <p:blipFill>
          <a:blip r:embed="rId4">
            <a:extLst/>
          </a:blip>
          <a:srcRect l="35864" t="33309" r="36822" b="36432"/>
          <a:stretch>
            <a:fillRect/>
          </a:stretch>
        </p:blipFill>
        <p:spPr>
          <a:xfrm rot="14699716">
            <a:off x="-760776" y="977780"/>
            <a:ext cx="13098955" cy="13309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073" y="0"/>
                </a:moveTo>
                <a:lnTo>
                  <a:pt x="0" y="14937"/>
                </a:lnTo>
                <a:lnTo>
                  <a:pt x="14527" y="21600"/>
                </a:lnTo>
                <a:lnTo>
                  <a:pt x="21600" y="6663"/>
                </a:lnTo>
                <a:lnTo>
                  <a:pt x="7073" y="0"/>
                </a:lnTo>
                <a:close/>
              </a:path>
            </a:pathLst>
          </a:custGeom>
          <a:ln w="63500">
            <a:solidFill>
              <a:srgbClr val="FFFFFF"/>
            </a:solidFill>
            <a:miter lim="400000"/>
          </a:ln>
        </p:spPr>
      </p:pic>
      <p:sp>
        <p:nvSpPr>
          <p:cNvPr id="243" name="H2 - S(7), S(5), S(1)"/>
          <p:cNvSpPr txBox="1"/>
          <p:nvPr/>
        </p:nvSpPr>
        <p:spPr>
          <a:xfrm>
            <a:off x="13839887" y="3300406"/>
            <a:ext cx="5642967" cy="955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1531">
              <a:defRPr sz="4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H</a:t>
            </a:r>
            <a:r>
              <a:rPr baseline="-5999"/>
              <a:t>2</a:t>
            </a:r>
            <a:r>
              <a:t> - </a:t>
            </a:r>
            <a:r>
              <a:rPr>
                <a:solidFill>
                  <a:schemeClr val="accent1"/>
                </a:solidFill>
              </a:rPr>
              <a:t>S(7)</a:t>
            </a:r>
            <a:r>
              <a:t>, </a:t>
            </a:r>
            <a:r>
              <a:rPr>
                <a:solidFill>
                  <a:schemeClr val="accent3"/>
                </a:solidFill>
              </a:rPr>
              <a:t>S(5)</a:t>
            </a:r>
            <a:r>
              <a:t>,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S(1)</a:t>
            </a:r>
          </a:p>
        </p:txBody>
      </p:sp>
      <p:grpSp>
        <p:nvGrpSpPr>
          <p:cNvPr id="250" name="Group"/>
          <p:cNvGrpSpPr/>
          <p:nvPr/>
        </p:nvGrpSpPr>
        <p:grpSpPr>
          <a:xfrm>
            <a:off x="978251" y="212202"/>
            <a:ext cx="23240334" cy="13140927"/>
            <a:chOff x="0" y="0"/>
            <a:chExt cx="23240334" cy="13140926"/>
          </a:xfrm>
        </p:grpSpPr>
        <p:pic>
          <p:nvPicPr>
            <p:cNvPr id="244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0638464" y="0"/>
              <a:ext cx="2601870" cy="2831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5" name="Google Shape;57;p13"/>
            <p:cNvSpPr txBox="1"/>
            <p:nvPr/>
          </p:nvSpPr>
          <p:spPr>
            <a:xfrm>
              <a:off x="187610" y="803831"/>
              <a:ext cx="20904101" cy="122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>
              <a:lvl1pPr defTabSz="914400">
                <a:defRPr b="1" sz="72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Dust launching and destruction in the protostellar jet </a:t>
              </a:r>
            </a:p>
          </p:txBody>
        </p:sp>
        <p:sp>
          <p:nvSpPr>
            <p:cNvPr id="246" name="Line"/>
            <p:cNvSpPr/>
            <p:nvPr/>
          </p:nvSpPr>
          <p:spPr>
            <a:xfrm>
              <a:off x="18264717" y="11892005"/>
              <a:ext cx="1875900" cy="1"/>
            </a:xfrm>
            <a:prstGeom prst="line">
              <a:avLst/>
            </a:prstGeom>
            <a:noFill/>
            <a:ln w="762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1531">
                <a:defRPr sz="4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</a:p>
          </p:txBody>
        </p:sp>
        <p:sp>
          <p:nvSpPr>
            <p:cNvPr id="247" name="500 au"/>
            <p:cNvSpPr txBox="1"/>
            <p:nvPr/>
          </p:nvSpPr>
          <p:spPr>
            <a:xfrm>
              <a:off x="18352960" y="11081871"/>
              <a:ext cx="1699413" cy="7543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500 au</a:t>
              </a:r>
            </a:p>
          </p:txBody>
        </p:sp>
        <p:sp>
          <p:nvSpPr>
            <p:cNvPr id="248" name="Tychoniec et al. 2026"/>
            <p:cNvSpPr txBox="1"/>
            <p:nvPr/>
          </p:nvSpPr>
          <p:spPr>
            <a:xfrm>
              <a:off x="19290977" y="12505926"/>
              <a:ext cx="3658271" cy="63500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Tychoniec et al. 2026</a:t>
              </a:r>
            </a:p>
          </p:txBody>
        </p:sp>
        <p:sp>
          <p:nvSpPr>
            <p:cNvPr id="249" name="NIRCam (GO5552; PI: Jorgensen)"/>
            <p:cNvSpPr txBox="1"/>
            <p:nvPr/>
          </p:nvSpPr>
          <p:spPr>
            <a:xfrm>
              <a:off x="-1" y="11525561"/>
              <a:ext cx="3847339" cy="421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1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NIRCam (GO5552; PI: Jorgensen)</a:t>
              </a:r>
            </a:p>
          </p:txBody>
        </p:sp>
      </p:grpSp>
      <p:grpSp>
        <p:nvGrpSpPr>
          <p:cNvPr id="253" name="Group"/>
          <p:cNvGrpSpPr/>
          <p:nvPr/>
        </p:nvGrpSpPr>
        <p:grpSpPr>
          <a:xfrm>
            <a:off x="5079871" y="2721750"/>
            <a:ext cx="6656980" cy="9849248"/>
            <a:chOff x="0" y="0"/>
            <a:chExt cx="6656978" cy="9849246"/>
          </a:xfrm>
        </p:grpSpPr>
        <p:sp>
          <p:nvSpPr>
            <p:cNvPr id="251" name="Shape"/>
            <p:cNvSpPr/>
            <p:nvPr/>
          </p:nvSpPr>
          <p:spPr>
            <a:xfrm>
              <a:off x="1722255" y="0"/>
              <a:ext cx="4934724" cy="98492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489" y="2297"/>
                    <a:pt x="17481" y="4578"/>
                    <a:pt x="12621" y="6383"/>
                  </a:cubicBezTo>
                  <a:cubicBezTo>
                    <a:pt x="9221" y="7646"/>
                    <a:pt x="4974" y="8654"/>
                    <a:pt x="0" y="9264"/>
                  </a:cubicBezTo>
                  <a:lnTo>
                    <a:pt x="196" y="13327"/>
                  </a:lnTo>
                  <a:cubicBezTo>
                    <a:pt x="4201" y="13752"/>
                    <a:pt x="7859" y="14480"/>
                    <a:pt x="11007" y="15463"/>
                  </a:cubicBezTo>
                  <a:cubicBezTo>
                    <a:pt x="16015" y="17026"/>
                    <a:pt x="19647" y="19196"/>
                    <a:pt x="21574" y="2160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929292">
                <a:alpha val="377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52" name="Rectangle"/>
            <p:cNvSpPr/>
            <p:nvPr/>
          </p:nvSpPr>
          <p:spPr>
            <a:xfrm>
              <a:off x="0" y="4207484"/>
              <a:ext cx="1812889" cy="1943758"/>
            </a:xfrm>
            <a:prstGeom prst="rect">
              <a:avLst/>
            </a:prstGeom>
            <a:noFill/>
            <a:ln w="635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125" y="-293515"/>
            <a:ext cx="24544250" cy="14963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neon.png" descr="neo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719681" y="2739601"/>
            <a:ext cx="9883249" cy="9785876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257" name="Presentation Subtitle"/>
          <p:cNvSpPr txBox="1"/>
          <p:nvPr>
            <p:ph type="body" sz="quarter" idx="1"/>
          </p:nvPr>
        </p:nvSpPr>
        <p:spPr>
          <a:xfrm>
            <a:off x="1252142" y="8035990"/>
            <a:ext cx="21971001" cy="1905001"/>
          </a:xfrm>
          <a:prstGeom prst="rect">
            <a:avLst/>
          </a:prstGeom>
        </p:spPr>
        <p:txBody>
          <a:bodyPr/>
          <a:lstStyle/>
          <a:p>
            <a:pPr/>
            <a:r>
              <a:t> </a:t>
            </a:r>
          </a:p>
        </p:txBody>
      </p:sp>
      <p:sp>
        <p:nvSpPr>
          <p:cNvPr id="258" name="`Tobin+2019"/>
          <p:cNvSpPr txBox="1"/>
          <p:nvPr/>
        </p:nvSpPr>
        <p:spPr>
          <a:xfrm>
            <a:off x="12783242" y="-3234564"/>
            <a:ext cx="3885978" cy="788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4800">
                <a:solidFill>
                  <a:srgbClr val="FFFFFF"/>
                </a:solidFill>
              </a:defRPr>
            </a:lvl1pPr>
          </a:lstStyle>
          <a:p>
            <a:pPr/>
            <a:r>
              <a:t>`Tobin+2019</a:t>
            </a:r>
          </a:p>
        </p:txBody>
      </p:sp>
      <p:pic>
        <p:nvPicPr>
          <p:cNvPr id="259" name="Group" descr="Group"/>
          <p:cNvPicPr>
            <a:picLocks noChangeAspect="1"/>
          </p:cNvPicPr>
          <p:nvPr/>
        </p:nvPicPr>
        <p:blipFill>
          <a:blip r:embed="rId4">
            <a:extLst/>
          </a:blip>
          <a:srcRect l="35864" t="33309" r="36822" b="36432"/>
          <a:stretch>
            <a:fillRect/>
          </a:stretch>
        </p:blipFill>
        <p:spPr>
          <a:xfrm rot="14699716">
            <a:off x="-760776" y="977780"/>
            <a:ext cx="13098955" cy="13309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073" y="0"/>
                </a:moveTo>
                <a:lnTo>
                  <a:pt x="0" y="14937"/>
                </a:lnTo>
                <a:lnTo>
                  <a:pt x="14527" y="21600"/>
                </a:lnTo>
                <a:lnTo>
                  <a:pt x="21600" y="6663"/>
                </a:lnTo>
                <a:lnTo>
                  <a:pt x="7073" y="0"/>
                </a:lnTo>
                <a:close/>
              </a:path>
            </a:pathLst>
          </a:custGeom>
          <a:ln w="63500">
            <a:solidFill>
              <a:srgbClr val="FFFFFF"/>
            </a:solidFill>
            <a:miter lim="400000"/>
          </a:ln>
        </p:spPr>
      </p:pic>
      <p:sp>
        <p:nvSpPr>
          <p:cNvPr id="260" name="[Ne II]"/>
          <p:cNvSpPr txBox="1"/>
          <p:nvPr/>
        </p:nvSpPr>
        <p:spPr>
          <a:xfrm>
            <a:off x="15711766" y="3300406"/>
            <a:ext cx="1899210" cy="955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4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[Ne II]</a:t>
            </a:r>
          </a:p>
        </p:txBody>
      </p:sp>
      <p:grpSp>
        <p:nvGrpSpPr>
          <p:cNvPr id="267" name="Group"/>
          <p:cNvGrpSpPr/>
          <p:nvPr/>
        </p:nvGrpSpPr>
        <p:grpSpPr>
          <a:xfrm>
            <a:off x="978251" y="212202"/>
            <a:ext cx="23240334" cy="13140927"/>
            <a:chOff x="0" y="0"/>
            <a:chExt cx="23240334" cy="13140926"/>
          </a:xfrm>
        </p:grpSpPr>
        <p:pic>
          <p:nvPicPr>
            <p:cNvPr id="261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0638464" y="0"/>
              <a:ext cx="2601870" cy="2831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2" name="Google Shape;57;p13"/>
            <p:cNvSpPr txBox="1"/>
            <p:nvPr/>
          </p:nvSpPr>
          <p:spPr>
            <a:xfrm>
              <a:off x="187610" y="803831"/>
              <a:ext cx="20904101" cy="122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>
              <a:lvl1pPr defTabSz="914400">
                <a:defRPr b="1" sz="72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Dust launching and destruction in the protostellar jet </a:t>
              </a:r>
            </a:p>
          </p:txBody>
        </p:sp>
        <p:sp>
          <p:nvSpPr>
            <p:cNvPr id="263" name="Line"/>
            <p:cNvSpPr/>
            <p:nvPr/>
          </p:nvSpPr>
          <p:spPr>
            <a:xfrm>
              <a:off x="18264717" y="11892005"/>
              <a:ext cx="1875900" cy="1"/>
            </a:xfrm>
            <a:prstGeom prst="line">
              <a:avLst/>
            </a:prstGeom>
            <a:noFill/>
            <a:ln w="762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1531">
                <a:defRPr sz="4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</a:p>
          </p:txBody>
        </p:sp>
        <p:sp>
          <p:nvSpPr>
            <p:cNvPr id="264" name="500 au"/>
            <p:cNvSpPr txBox="1"/>
            <p:nvPr/>
          </p:nvSpPr>
          <p:spPr>
            <a:xfrm>
              <a:off x="18352960" y="11081871"/>
              <a:ext cx="1699413" cy="7543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500 au</a:t>
              </a:r>
            </a:p>
          </p:txBody>
        </p:sp>
        <p:sp>
          <p:nvSpPr>
            <p:cNvPr id="265" name="Tychoniec et al. 2026"/>
            <p:cNvSpPr txBox="1"/>
            <p:nvPr/>
          </p:nvSpPr>
          <p:spPr>
            <a:xfrm>
              <a:off x="19290977" y="12505926"/>
              <a:ext cx="3658271" cy="63500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Tychoniec et al. 2026</a:t>
              </a:r>
            </a:p>
          </p:txBody>
        </p:sp>
        <p:sp>
          <p:nvSpPr>
            <p:cNvPr id="266" name="NIRCam (GO5552; PI: Jorgensen)"/>
            <p:cNvSpPr txBox="1"/>
            <p:nvPr/>
          </p:nvSpPr>
          <p:spPr>
            <a:xfrm>
              <a:off x="-1" y="11525561"/>
              <a:ext cx="3847339" cy="421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1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NIRCam (GO5552; PI: Jorgensen)</a:t>
              </a:r>
            </a:p>
          </p:txBody>
        </p:sp>
      </p:grpSp>
      <p:grpSp>
        <p:nvGrpSpPr>
          <p:cNvPr id="270" name="Group"/>
          <p:cNvGrpSpPr/>
          <p:nvPr/>
        </p:nvGrpSpPr>
        <p:grpSpPr>
          <a:xfrm>
            <a:off x="5079871" y="2764724"/>
            <a:ext cx="6656980" cy="9806274"/>
            <a:chOff x="0" y="0"/>
            <a:chExt cx="6656978" cy="9806273"/>
          </a:xfrm>
        </p:grpSpPr>
        <p:sp>
          <p:nvSpPr>
            <p:cNvPr id="268" name="Shape"/>
            <p:cNvSpPr/>
            <p:nvPr/>
          </p:nvSpPr>
          <p:spPr>
            <a:xfrm>
              <a:off x="1722255" y="0"/>
              <a:ext cx="4934724" cy="9806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489" y="2297"/>
                    <a:pt x="17481" y="4578"/>
                    <a:pt x="12621" y="6383"/>
                  </a:cubicBezTo>
                  <a:cubicBezTo>
                    <a:pt x="9221" y="7646"/>
                    <a:pt x="4974" y="8654"/>
                    <a:pt x="0" y="9264"/>
                  </a:cubicBezTo>
                  <a:lnTo>
                    <a:pt x="196" y="13327"/>
                  </a:lnTo>
                  <a:cubicBezTo>
                    <a:pt x="4201" y="13752"/>
                    <a:pt x="7859" y="14480"/>
                    <a:pt x="11007" y="15463"/>
                  </a:cubicBezTo>
                  <a:cubicBezTo>
                    <a:pt x="16015" y="17026"/>
                    <a:pt x="19647" y="19196"/>
                    <a:pt x="21574" y="2160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929292">
                <a:alpha val="377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69" name="Rectangle"/>
            <p:cNvSpPr/>
            <p:nvPr/>
          </p:nvSpPr>
          <p:spPr>
            <a:xfrm>
              <a:off x="0" y="4189126"/>
              <a:ext cx="1812889" cy="1935278"/>
            </a:xfrm>
            <a:prstGeom prst="rect">
              <a:avLst/>
            </a:prstGeom>
            <a:noFill/>
            <a:ln w="635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125" y="-293515"/>
            <a:ext cx="24544250" cy="14963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iron.png" descr="iro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683817" y="2739347"/>
            <a:ext cx="9955108" cy="9857028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274" name="`Tobin+2019"/>
          <p:cNvSpPr txBox="1"/>
          <p:nvPr/>
        </p:nvSpPr>
        <p:spPr>
          <a:xfrm>
            <a:off x="12783242" y="-3234564"/>
            <a:ext cx="3885978" cy="788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4800">
                <a:solidFill>
                  <a:srgbClr val="FFFFFF"/>
                </a:solidFill>
              </a:defRPr>
            </a:lvl1pPr>
          </a:lstStyle>
          <a:p>
            <a:pPr/>
            <a:r>
              <a:t>`Tobin+2019</a:t>
            </a:r>
          </a:p>
        </p:txBody>
      </p:sp>
      <p:pic>
        <p:nvPicPr>
          <p:cNvPr id="275" name="Group" descr="Group"/>
          <p:cNvPicPr>
            <a:picLocks noChangeAspect="1"/>
          </p:cNvPicPr>
          <p:nvPr/>
        </p:nvPicPr>
        <p:blipFill>
          <a:blip r:embed="rId4">
            <a:extLst/>
          </a:blip>
          <a:srcRect l="35864" t="33309" r="36822" b="36432"/>
          <a:stretch>
            <a:fillRect/>
          </a:stretch>
        </p:blipFill>
        <p:spPr>
          <a:xfrm rot="14699716">
            <a:off x="-760776" y="977780"/>
            <a:ext cx="13098955" cy="13309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073" y="0"/>
                </a:moveTo>
                <a:lnTo>
                  <a:pt x="0" y="14937"/>
                </a:lnTo>
                <a:lnTo>
                  <a:pt x="14527" y="21600"/>
                </a:lnTo>
                <a:lnTo>
                  <a:pt x="21600" y="6663"/>
                </a:lnTo>
                <a:lnTo>
                  <a:pt x="7073" y="0"/>
                </a:lnTo>
                <a:close/>
              </a:path>
            </a:pathLst>
          </a:custGeom>
          <a:ln w="63500">
            <a:solidFill>
              <a:srgbClr val="FFFFFF"/>
            </a:solidFill>
            <a:miter lim="400000"/>
          </a:ln>
        </p:spPr>
      </p:pic>
      <p:sp>
        <p:nvSpPr>
          <p:cNvPr id="276" name="[Fe II]"/>
          <p:cNvSpPr txBox="1"/>
          <p:nvPr/>
        </p:nvSpPr>
        <p:spPr>
          <a:xfrm>
            <a:off x="15772421" y="3300406"/>
            <a:ext cx="1777899" cy="955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4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[Fe II]</a:t>
            </a:r>
          </a:p>
        </p:txBody>
      </p:sp>
      <p:grpSp>
        <p:nvGrpSpPr>
          <p:cNvPr id="283" name="Group"/>
          <p:cNvGrpSpPr/>
          <p:nvPr/>
        </p:nvGrpSpPr>
        <p:grpSpPr>
          <a:xfrm>
            <a:off x="978251" y="212202"/>
            <a:ext cx="23240334" cy="13140927"/>
            <a:chOff x="0" y="0"/>
            <a:chExt cx="23240334" cy="13140926"/>
          </a:xfrm>
        </p:grpSpPr>
        <p:pic>
          <p:nvPicPr>
            <p:cNvPr id="277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0638464" y="0"/>
              <a:ext cx="2601870" cy="2831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78" name="Google Shape;57;p13"/>
            <p:cNvSpPr txBox="1"/>
            <p:nvPr/>
          </p:nvSpPr>
          <p:spPr>
            <a:xfrm>
              <a:off x="187610" y="803831"/>
              <a:ext cx="20904101" cy="122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>
              <a:lvl1pPr defTabSz="914400">
                <a:defRPr b="1" sz="72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Dust launching and destruction in the protostellar jet </a:t>
              </a:r>
            </a:p>
          </p:txBody>
        </p:sp>
        <p:sp>
          <p:nvSpPr>
            <p:cNvPr id="279" name="Line"/>
            <p:cNvSpPr/>
            <p:nvPr/>
          </p:nvSpPr>
          <p:spPr>
            <a:xfrm>
              <a:off x="18264717" y="11892005"/>
              <a:ext cx="1875900" cy="1"/>
            </a:xfrm>
            <a:prstGeom prst="line">
              <a:avLst/>
            </a:prstGeom>
            <a:noFill/>
            <a:ln w="762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1531">
                <a:defRPr sz="4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</a:p>
          </p:txBody>
        </p:sp>
        <p:sp>
          <p:nvSpPr>
            <p:cNvPr id="280" name="500 au"/>
            <p:cNvSpPr txBox="1"/>
            <p:nvPr/>
          </p:nvSpPr>
          <p:spPr>
            <a:xfrm>
              <a:off x="18352960" y="11081871"/>
              <a:ext cx="1699413" cy="7543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500 au</a:t>
              </a:r>
            </a:p>
          </p:txBody>
        </p:sp>
        <p:sp>
          <p:nvSpPr>
            <p:cNvPr id="281" name="Tychoniec et al. 2026"/>
            <p:cNvSpPr txBox="1"/>
            <p:nvPr/>
          </p:nvSpPr>
          <p:spPr>
            <a:xfrm>
              <a:off x="19290977" y="12505926"/>
              <a:ext cx="3658271" cy="63500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Tychoniec et al. 2026</a:t>
              </a:r>
            </a:p>
          </p:txBody>
        </p:sp>
        <p:sp>
          <p:nvSpPr>
            <p:cNvPr id="282" name="NIRCam (GO5552; PI: Jorgensen)"/>
            <p:cNvSpPr txBox="1"/>
            <p:nvPr/>
          </p:nvSpPr>
          <p:spPr>
            <a:xfrm>
              <a:off x="-1" y="11525561"/>
              <a:ext cx="3847339" cy="421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1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NIRCam (GO5552; PI: Jorgensen)</a:t>
              </a:r>
            </a:p>
          </p:txBody>
        </p:sp>
      </p:grpSp>
      <p:grpSp>
        <p:nvGrpSpPr>
          <p:cNvPr id="286" name="Group"/>
          <p:cNvGrpSpPr/>
          <p:nvPr/>
        </p:nvGrpSpPr>
        <p:grpSpPr>
          <a:xfrm>
            <a:off x="5079871" y="2764724"/>
            <a:ext cx="6656980" cy="9806274"/>
            <a:chOff x="0" y="0"/>
            <a:chExt cx="6656978" cy="9806273"/>
          </a:xfrm>
        </p:grpSpPr>
        <p:sp>
          <p:nvSpPr>
            <p:cNvPr id="284" name="Shape"/>
            <p:cNvSpPr/>
            <p:nvPr/>
          </p:nvSpPr>
          <p:spPr>
            <a:xfrm>
              <a:off x="1722255" y="0"/>
              <a:ext cx="4934724" cy="9806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489" y="2297"/>
                    <a:pt x="17481" y="4578"/>
                    <a:pt x="12621" y="6383"/>
                  </a:cubicBezTo>
                  <a:cubicBezTo>
                    <a:pt x="9221" y="7646"/>
                    <a:pt x="4974" y="8654"/>
                    <a:pt x="0" y="9264"/>
                  </a:cubicBezTo>
                  <a:lnTo>
                    <a:pt x="196" y="13327"/>
                  </a:lnTo>
                  <a:cubicBezTo>
                    <a:pt x="4201" y="13752"/>
                    <a:pt x="7859" y="14480"/>
                    <a:pt x="11007" y="15463"/>
                  </a:cubicBezTo>
                  <a:cubicBezTo>
                    <a:pt x="16015" y="17026"/>
                    <a:pt x="19647" y="19196"/>
                    <a:pt x="21574" y="2160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929292">
                <a:alpha val="377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85" name="Rectangle"/>
            <p:cNvSpPr/>
            <p:nvPr/>
          </p:nvSpPr>
          <p:spPr>
            <a:xfrm>
              <a:off x="0" y="4189126"/>
              <a:ext cx="1812889" cy="1935278"/>
            </a:xfrm>
            <a:prstGeom prst="rect">
              <a:avLst/>
            </a:prstGeom>
            <a:noFill/>
            <a:ln w="635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125" y="-293515"/>
            <a:ext cx="24544250" cy="14963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kobalt.png" descr="kobal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684198" y="2704157"/>
            <a:ext cx="9954638" cy="9856561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290" name="`Tobin+2019"/>
          <p:cNvSpPr txBox="1"/>
          <p:nvPr/>
        </p:nvSpPr>
        <p:spPr>
          <a:xfrm>
            <a:off x="12783242" y="-3234564"/>
            <a:ext cx="3885978" cy="788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4800">
                <a:solidFill>
                  <a:srgbClr val="FFFFFF"/>
                </a:solidFill>
              </a:defRPr>
            </a:lvl1pPr>
          </a:lstStyle>
          <a:p>
            <a:pPr/>
            <a:r>
              <a:t>`Tobin+2019</a:t>
            </a:r>
          </a:p>
        </p:txBody>
      </p:sp>
      <p:pic>
        <p:nvPicPr>
          <p:cNvPr id="291" name="Group" descr="Group"/>
          <p:cNvPicPr>
            <a:picLocks noChangeAspect="1"/>
          </p:cNvPicPr>
          <p:nvPr/>
        </p:nvPicPr>
        <p:blipFill>
          <a:blip r:embed="rId4">
            <a:extLst/>
          </a:blip>
          <a:srcRect l="35864" t="33309" r="36822" b="36432"/>
          <a:stretch>
            <a:fillRect/>
          </a:stretch>
        </p:blipFill>
        <p:spPr>
          <a:xfrm rot="14699716">
            <a:off x="-760776" y="977780"/>
            <a:ext cx="13098955" cy="13309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073" y="0"/>
                </a:moveTo>
                <a:lnTo>
                  <a:pt x="0" y="14937"/>
                </a:lnTo>
                <a:lnTo>
                  <a:pt x="14527" y="21600"/>
                </a:lnTo>
                <a:lnTo>
                  <a:pt x="21600" y="6663"/>
                </a:lnTo>
                <a:lnTo>
                  <a:pt x="7073" y="0"/>
                </a:lnTo>
                <a:close/>
              </a:path>
            </a:pathLst>
          </a:custGeom>
          <a:ln w="63500">
            <a:solidFill>
              <a:srgbClr val="FFFFFF"/>
            </a:solidFill>
            <a:miter lim="400000"/>
          </a:ln>
        </p:spPr>
      </p:pic>
      <p:sp>
        <p:nvSpPr>
          <p:cNvPr id="292" name="[Co II]"/>
          <p:cNvSpPr txBox="1"/>
          <p:nvPr/>
        </p:nvSpPr>
        <p:spPr>
          <a:xfrm>
            <a:off x="15684639" y="3300406"/>
            <a:ext cx="1953464" cy="955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4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[Co II]</a:t>
            </a:r>
          </a:p>
        </p:txBody>
      </p:sp>
      <p:grpSp>
        <p:nvGrpSpPr>
          <p:cNvPr id="299" name="Group"/>
          <p:cNvGrpSpPr/>
          <p:nvPr/>
        </p:nvGrpSpPr>
        <p:grpSpPr>
          <a:xfrm>
            <a:off x="978251" y="212202"/>
            <a:ext cx="23240334" cy="13140927"/>
            <a:chOff x="0" y="0"/>
            <a:chExt cx="23240334" cy="13140926"/>
          </a:xfrm>
        </p:grpSpPr>
        <p:pic>
          <p:nvPicPr>
            <p:cNvPr id="293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0638464" y="0"/>
              <a:ext cx="2601870" cy="2831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94" name="Google Shape;57;p13"/>
            <p:cNvSpPr txBox="1"/>
            <p:nvPr/>
          </p:nvSpPr>
          <p:spPr>
            <a:xfrm>
              <a:off x="187610" y="803831"/>
              <a:ext cx="20904101" cy="122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>
              <a:lvl1pPr defTabSz="914400">
                <a:defRPr b="1" sz="72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Dust launching and destruction in the protostellar jet </a:t>
              </a:r>
            </a:p>
          </p:txBody>
        </p:sp>
        <p:sp>
          <p:nvSpPr>
            <p:cNvPr id="295" name="Line"/>
            <p:cNvSpPr/>
            <p:nvPr/>
          </p:nvSpPr>
          <p:spPr>
            <a:xfrm>
              <a:off x="18264717" y="11892005"/>
              <a:ext cx="1875900" cy="1"/>
            </a:xfrm>
            <a:prstGeom prst="line">
              <a:avLst/>
            </a:prstGeom>
            <a:noFill/>
            <a:ln w="762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1531">
                <a:defRPr sz="4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</a:p>
          </p:txBody>
        </p:sp>
        <p:sp>
          <p:nvSpPr>
            <p:cNvPr id="296" name="500 au"/>
            <p:cNvSpPr txBox="1"/>
            <p:nvPr/>
          </p:nvSpPr>
          <p:spPr>
            <a:xfrm>
              <a:off x="18352960" y="11081871"/>
              <a:ext cx="1699413" cy="7543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500 au</a:t>
              </a:r>
            </a:p>
          </p:txBody>
        </p:sp>
        <p:sp>
          <p:nvSpPr>
            <p:cNvPr id="297" name="Tychoniec et al. 2026"/>
            <p:cNvSpPr txBox="1"/>
            <p:nvPr/>
          </p:nvSpPr>
          <p:spPr>
            <a:xfrm>
              <a:off x="19290977" y="12505926"/>
              <a:ext cx="3658271" cy="63500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Tychoniec et al. 2026</a:t>
              </a:r>
            </a:p>
          </p:txBody>
        </p:sp>
        <p:sp>
          <p:nvSpPr>
            <p:cNvPr id="298" name="NIRCam (GO5552; PI: Jorgensen)"/>
            <p:cNvSpPr txBox="1"/>
            <p:nvPr/>
          </p:nvSpPr>
          <p:spPr>
            <a:xfrm>
              <a:off x="-1" y="11525561"/>
              <a:ext cx="3847339" cy="421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1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NIRCam (GO5552; PI: Jorgensen)</a:t>
              </a:r>
            </a:p>
          </p:txBody>
        </p:sp>
      </p:grpSp>
      <p:grpSp>
        <p:nvGrpSpPr>
          <p:cNvPr id="302" name="Group"/>
          <p:cNvGrpSpPr/>
          <p:nvPr/>
        </p:nvGrpSpPr>
        <p:grpSpPr>
          <a:xfrm>
            <a:off x="5079871" y="2764724"/>
            <a:ext cx="6656980" cy="9806274"/>
            <a:chOff x="0" y="0"/>
            <a:chExt cx="6656978" cy="9806273"/>
          </a:xfrm>
        </p:grpSpPr>
        <p:sp>
          <p:nvSpPr>
            <p:cNvPr id="300" name="Shape"/>
            <p:cNvSpPr/>
            <p:nvPr/>
          </p:nvSpPr>
          <p:spPr>
            <a:xfrm>
              <a:off x="1722255" y="0"/>
              <a:ext cx="4934724" cy="9806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489" y="2297"/>
                    <a:pt x="17481" y="4578"/>
                    <a:pt x="12621" y="6383"/>
                  </a:cubicBezTo>
                  <a:cubicBezTo>
                    <a:pt x="9221" y="7646"/>
                    <a:pt x="4974" y="8654"/>
                    <a:pt x="0" y="9264"/>
                  </a:cubicBezTo>
                  <a:lnTo>
                    <a:pt x="196" y="13327"/>
                  </a:lnTo>
                  <a:cubicBezTo>
                    <a:pt x="4201" y="13752"/>
                    <a:pt x="7859" y="14480"/>
                    <a:pt x="11007" y="15463"/>
                  </a:cubicBezTo>
                  <a:cubicBezTo>
                    <a:pt x="16015" y="17026"/>
                    <a:pt x="19647" y="19196"/>
                    <a:pt x="21574" y="2160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929292">
                <a:alpha val="377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301" name="Rectangle"/>
            <p:cNvSpPr/>
            <p:nvPr/>
          </p:nvSpPr>
          <p:spPr>
            <a:xfrm>
              <a:off x="0" y="4189126"/>
              <a:ext cx="1812889" cy="1935278"/>
            </a:xfrm>
            <a:prstGeom prst="rect">
              <a:avLst/>
            </a:prstGeom>
            <a:noFill/>
            <a:ln w="635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125" y="-293515"/>
            <a:ext cx="24544250" cy="14963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kobalt.png" descr="kobal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684198" y="2704157"/>
            <a:ext cx="9954638" cy="9856561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306" name="`Tobin+2019"/>
          <p:cNvSpPr txBox="1"/>
          <p:nvPr/>
        </p:nvSpPr>
        <p:spPr>
          <a:xfrm>
            <a:off x="12783242" y="-3234564"/>
            <a:ext cx="3885978" cy="788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4800">
                <a:solidFill>
                  <a:srgbClr val="FFFFFF"/>
                </a:solidFill>
              </a:defRPr>
            </a:lvl1pPr>
          </a:lstStyle>
          <a:p>
            <a:pPr/>
            <a:r>
              <a:t>`Tobin+2019</a:t>
            </a:r>
          </a:p>
        </p:txBody>
      </p:sp>
      <p:pic>
        <p:nvPicPr>
          <p:cNvPr id="307" name="Group" descr="Group"/>
          <p:cNvPicPr>
            <a:picLocks noChangeAspect="1"/>
          </p:cNvPicPr>
          <p:nvPr/>
        </p:nvPicPr>
        <p:blipFill>
          <a:blip r:embed="rId4">
            <a:extLst/>
          </a:blip>
          <a:srcRect l="35864" t="33309" r="36822" b="36432"/>
          <a:stretch>
            <a:fillRect/>
          </a:stretch>
        </p:blipFill>
        <p:spPr>
          <a:xfrm rot="14699716">
            <a:off x="-760776" y="977780"/>
            <a:ext cx="13098955" cy="13309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073" y="0"/>
                </a:moveTo>
                <a:lnTo>
                  <a:pt x="0" y="14937"/>
                </a:lnTo>
                <a:lnTo>
                  <a:pt x="14527" y="21600"/>
                </a:lnTo>
                <a:lnTo>
                  <a:pt x="21600" y="6663"/>
                </a:lnTo>
                <a:lnTo>
                  <a:pt x="7073" y="0"/>
                </a:lnTo>
                <a:close/>
              </a:path>
            </a:pathLst>
          </a:custGeom>
          <a:ln w="63500">
            <a:solidFill>
              <a:srgbClr val="FFFFFF"/>
            </a:solidFill>
            <a:miter lim="400000"/>
          </a:ln>
        </p:spPr>
      </p:pic>
      <p:pic>
        <p:nvPicPr>
          <p:cNvPr id="308" name="chlor.png" descr="chlor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712773" y="2675863"/>
            <a:ext cx="9954636" cy="9856562"/>
          </a:xfrm>
          <a:prstGeom prst="rect">
            <a:avLst/>
          </a:prstGeom>
          <a:ln w="63500">
            <a:solidFill>
              <a:srgbClr val="FFFFFF"/>
            </a:solidFill>
            <a:miter lim="400000"/>
          </a:ln>
        </p:spPr>
      </p:pic>
      <p:sp>
        <p:nvSpPr>
          <p:cNvPr id="309" name="[Cl I]"/>
          <p:cNvSpPr txBox="1"/>
          <p:nvPr/>
        </p:nvSpPr>
        <p:spPr>
          <a:xfrm>
            <a:off x="15879710" y="3300406"/>
            <a:ext cx="1563321" cy="955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48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[Cl I]</a:t>
            </a:r>
          </a:p>
        </p:txBody>
      </p:sp>
      <p:grpSp>
        <p:nvGrpSpPr>
          <p:cNvPr id="316" name="Group"/>
          <p:cNvGrpSpPr/>
          <p:nvPr/>
        </p:nvGrpSpPr>
        <p:grpSpPr>
          <a:xfrm>
            <a:off x="978251" y="212202"/>
            <a:ext cx="23240334" cy="13140927"/>
            <a:chOff x="0" y="0"/>
            <a:chExt cx="23240334" cy="13140926"/>
          </a:xfrm>
        </p:grpSpPr>
        <p:pic>
          <p:nvPicPr>
            <p:cNvPr id="310" name="Image" descr="Image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20638464" y="0"/>
              <a:ext cx="2601870" cy="2831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11" name="Google Shape;57;p13"/>
            <p:cNvSpPr txBox="1"/>
            <p:nvPr/>
          </p:nvSpPr>
          <p:spPr>
            <a:xfrm>
              <a:off x="187610" y="803831"/>
              <a:ext cx="20904101" cy="122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>
              <a:lvl1pPr defTabSz="914400">
                <a:defRPr b="1" sz="72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Dust launching and destruction in the protostellar jet </a:t>
              </a:r>
            </a:p>
          </p:txBody>
        </p:sp>
        <p:sp>
          <p:nvSpPr>
            <p:cNvPr id="312" name="Line"/>
            <p:cNvSpPr/>
            <p:nvPr/>
          </p:nvSpPr>
          <p:spPr>
            <a:xfrm>
              <a:off x="18264717" y="11892005"/>
              <a:ext cx="1875900" cy="1"/>
            </a:xfrm>
            <a:prstGeom prst="line">
              <a:avLst/>
            </a:prstGeom>
            <a:noFill/>
            <a:ln w="762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1531">
                <a:defRPr sz="4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</a:p>
          </p:txBody>
        </p:sp>
        <p:sp>
          <p:nvSpPr>
            <p:cNvPr id="313" name="500 au"/>
            <p:cNvSpPr txBox="1"/>
            <p:nvPr/>
          </p:nvSpPr>
          <p:spPr>
            <a:xfrm>
              <a:off x="18352960" y="11081871"/>
              <a:ext cx="1699413" cy="7543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500 au</a:t>
              </a:r>
            </a:p>
          </p:txBody>
        </p:sp>
        <p:sp>
          <p:nvSpPr>
            <p:cNvPr id="314" name="Tychoniec et al. 2026"/>
            <p:cNvSpPr txBox="1"/>
            <p:nvPr/>
          </p:nvSpPr>
          <p:spPr>
            <a:xfrm>
              <a:off x="19290977" y="12505926"/>
              <a:ext cx="3658271" cy="63500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36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Tychoniec et al. 2026</a:t>
              </a:r>
            </a:p>
          </p:txBody>
        </p:sp>
        <p:sp>
          <p:nvSpPr>
            <p:cNvPr id="315" name="NIRCam (GO5552; PI: Jorgensen)"/>
            <p:cNvSpPr txBox="1"/>
            <p:nvPr/>
          </p:nvSpPr>
          <p:spPr>
            <a:xfrm>
              <a:off x="-1" y="11525561"/>
              <a:ext cx="3847339" cy="421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821531">
                <a:defRPr sz="1800">
                  <a:solidFill>
                    <a:srgbClr val="FFFFFF"/>
                  </a:solidFill>
                  <a:latin typeface="Poppins Regular"/>
                  <a:ea typeface="Poppins Regular"/>
                  <a:cs typeface="Poppins Regular"/>
                  <a:sym typeface="Poppins Regular"/>
                </a:defRPr>
              </a:lvl1pPr>
            </a:lstStyle>
            <a:p>
              <a:pPr/>
              <a:r>
                <a:t>NIRCam (GO5552; PI: Jorgensen)</a:t>
              </a:r>
            </a:p>
          </p:txBody>
        </p:sp>
      </p:grpSp>
      <p:grpSp>
        <p:nvGrpSpPr>
          <p:cNvPr id="319" name="Group"/>
          <p:cNvGrpSpPr/>
          <p:nvPr/>
        </p:nvGrpSpPr>
        <p:grpSpPr>
          <a:xfrm>
            <a:off x="5079871" y="2764724"/>
            <a:ext cx="6656980" cy="9806274"/>
            <a:chOff x="0" y="0"/>
            <a:chExt cx="6656978" cy="9806273"/>
          </a:xfrm>
        </p:grpSpPr>
        <p:sp>
          <p:nvSpPr>
            <p:cNvPr id="317" name="Shape"/>
            <p:cNvSpPr/>
            <p:nvPr/>
          </p:nvSpPr>
          <p:spPr>
            <a:xfrm>
              <a:off x="1722255" y="0"/>
              <a:ext cx="4934724" cy="9806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489" y="2297"/>
                    <a:pt x="17481" y="4578"/>
                    <a:pt x="12621" y="6383"/>
                  </a:cubicBezTo>
                  <a:cubicBezTo>
                    <a:pt x="9221" y="7646"/>
                    <a:pt x="4974" y="8654"/>
                    <a:pt x="0" y="9264"/>
                  </a:cubicBezTo>
                  <a:lnTo>
                    <a:pt x="196" y="13327"/>
                  </a:lnTo>
                  <a:cubicBezTo>
                    <a:pt x="4201" y="13752"/>
                    <a:pt x="7859" y="14480"/>
                    <a:pt x="11007" y="15463"/>
                  </a:cubicBezTo>
                  <a:cubicBezTo>
                    <a:pt x="16015" y="17026"/>
                    <a:pt x="19647" y="19196"/>
                    <a:pt x="21574" y="2160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929292">
                <a:alpha val="377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318" name="Rectangle"/>
            <p:cNvSpPr/>
            <p:nvPr/>
          </p:nvSpPr>
          <p:spPr>
            <a:xfrm>
              <a:off x="0" y="4189126"/>
              <a:ext cx="1812889" cy="1935278"/>
            </a:xfrm>
            <a:prstGeom prst="rect">
              <a:avLst/>
            </a:prstGeom>
            <a:noFill/>
            <a:ln w="635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