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8" r:id="rId8"/>
    <p:sldId id="265" r:id="rId9"/>
    <p:sldId id="264" r:id="rId10"/>
    <p:sldId id="267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59" r:id="rId20"/>
  </p:sldIdLst>
  <p:sldSz cx="12192000" cy="6858000"/>
  <p:notesSz cx="6858000" cy="9144000"/>
  <p:defaultTextStyle>
    <a:defPPr>
      <a:defRPr lang="en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 showGuides="1">
      <p:cViewPr varScale="1">
        <p:scale>
          <a:sx n="78" d="100"/>
          <a:sy n="78" d="100"/>
        </p:scale>
        <p:origin x="878" y="62"/>
      </p:cViewPr>
      <p:guideLst>
        <p:guide orient="horz" pos="2160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FD9C66-D3E1-929A-606F-D624FD201E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D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26D466-672D-0800-44B2-633B96AB59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5885AF-E4E5-88CE-9719-D3BDCE728A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C4027-4D38-41AF-9FCC-5EED9F785AA6}" type="datetimeFigureOut">
              <a:rPr lang="en-DE" smtClean="0"/>
              <a:t>06/09/2026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94D5B9-D70A-10AE-B1C9-930408FA1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8D7F3B-691B-026A-794E-E0D244474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570D8-84A6-4C71-9056-36EA9B66778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3340606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F78E15-60DA-65B3-E441-12920267E0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D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DA90458-A505-B743-5CC9-F20F9B1092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B1B76F-43A1-3482-C1FC-8E10EF8DF9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C4027-4D38-41AF-9FCC-5EED9F785AA6}" type="datetimeFigureOut">
              <a:rPr lang="en-DE" smtClean="0"/>
              <a:t>06/09/2026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ACF8B8-DFF5-615E-858C-0BF9A2736C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F5FD3F-4558-CC5F-2083-33387E99AD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570D8-84A6-4C71-9056-36EA9B66778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929099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BDEC472-B5A6-875C-7BE5-19BA4FCA6F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D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23FC543-54BB-0682-28EC-62DF963025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A141D6-B04E-917E-5109-32C9AEFB49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C4027-4D38-41AF-9FCC-5EED9F785AA6}" type="datetimeFigureOut">
              <a:rPr lang="en-DE" smtClean="0"/>
              <a:t>06/09/2026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98FE95-CFBC-2148-F8E4-6904BC1F07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5F2905-DFBB-5207-D894-4ADDC0E6D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570D8-84A6-4C71-9056-36EA9B66778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8953535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66689E-E1A1-B60F-77A3-6AE1E3DF68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7CE962-603D-5070-CED2-568FCF1DDC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E33A81-A094-7A00-E608-CF377C60E3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C4027-4D38-41AF-9FCC-5EED9F785AA6}" type="datetimeFigureOut">
              <a:rPr lang="en-DE" smtClean="0"/>
              <a:t>06/09/2026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F42938-D7EA-3D6F-5FD4-2F90E8786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0B3C67-83B4-E641-4C36-FDAC84B245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570D8-84A6-4C71-9056-36EA9B66778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501624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39EC46-105C-793B-8CA4-5864AAF890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CDDC5F-33EB-3F0D-D407-8616F9A6A1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0034D7-8363-3789-1588-E64ED63B30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C4027-4D38-41AF-9FCC-5EED9F785AA6}" type="datetimeFigureOut">
              <a:rPr lang="en-DE" smtClean="0"/>
              <a:t>06/09/2026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350E9B-96BF-1DB1-1F9B-97BBCF5B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788742-3620-B46A-2FA1-5A5BD57651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570D8-84A6-4C71-9056-36EA9B66778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746650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20E2BE-DCF1-259A-A1CD-FE8DDFEAB9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EA99F6-ACDE-63D2-015D-57936A352B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8BA832-A69E-7039-C70A-4ABAD66A44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FE1DAA-6323-E981-C968-6D8E50C0A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C4027-4D38-41AF-9FCC-5EED9F785AA6}" type="datetimeFigureOut">
              <a:rPr lang="en-DE" smtClean="0"/>
              <a:t>06/09/2026</a:t>
            </a:fld>
            <a:endParaRPr lang="en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98E056-9114-10CD-48CF-14794D394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E63C75-2082-8487-BE3B-4D13A6BE2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570D8-84A6-4C71-9056-36EA9B66778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725388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720C20-3D99-958E-2C79-9459505BE4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73545C-6F08-A188-DFAF-2743D2AEBC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8BCEDC-EC33-571A-63F2-76C2EAF2DB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53DEE33-ADC4-2BE8-FDD6-01EECCBA85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2BCC8A9-C6AD-5D88-B14D-C419B8EB16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E5C65A6-C0B3-B681-A10A-D1F7D2EC0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C4027-4D38-41AF-9FCC-5EED9F785AA6}" type="datetimeFigureOut">
              <a:rPr lang="en-DE" smtClean="0"/>
              <a:t>06/09/2026</a:t>
            </a:fld>
            <a:endParaRPr lang="en-D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418186D-AFC9-EE7C-1463-DCBE94C8A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F0C3E41-0F7C-13E4-7993-0E2D5FD8C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570D8-84A6-4C71-9056-36EA9B66778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126205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4358EF-1586-CD00-BC8B-C426B88F78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D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857306-1C4E-D5AC-12AC-BD98DCDCF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C4027-4D38-41AF-9FCC-5EED9F785AA6}" type="datetimeFigureOut">
              <a:rPr lang="en-DE" smtClean="0"/>
              <a:t>06/09/2026</a:t>
            </a:fld>
            <a:endParaRPr lang="en-D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DA411BC-D142-8877-FFC5-F852FFDA3E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3DA2710-B5A4-BD98-C182-9B2F24EE3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570D8-84A6-4C71-9056-36EA9B66778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894907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EC8A1CC-6FDB-01F3-B4E1-427FDF199F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C4027-4D38-41AF-9FCC-5EED9F785AA6}" type="datetimeFigureOut">
              <a:rPr lang="en-DE" smtClean="0"/>
              <a:t>06/09/2026</a:t>
            </a:fld>
            <a:endParaRPr lang="en-D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2D1E61-D69A-D386-1220-34D1753A08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C24D05-A2DD-CD5B-2E70-AE8A02E4B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570D8-84A6-4C71-9056-36EA9B66778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916207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53EF3F-60E1-0C6F-AB5D-EF0E09C6E6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DEC620-8EC2-73E8-801C-2EA4BE00D8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37BD60-8006-1104-1A4C-490C405E32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564A3C-F6D6-A89A-4913-D67C3BC156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C4027-4D38-41AF-9FCC-5EED9F785AA6}" type="datetimeFigureOut">
              <a:rPr lang="en-DE" smtClean="0"/>
              <a:t>06/09/2026</a:t>
            </a:fld>
            <a:endParaRPr lang="en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BB5737-7233-8539-FAE8-86A8C293F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A452D3-14ED-071A-E1F5-175938ADC2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570D8-84A6-4C71-9056-36EA9B66778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170583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EAD6ED-BCEC-E7A9-6C2C-E1F160073D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D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B63E3E0-4F4A-8E00-7754-72A9623A5BE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D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55CF5E-1D9D-5BAF-55FD-602E7C2D35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7CB268-EF6D-297B-84F0-E0F673C10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C4027-4D38-41AF-9FCC-5EED9F785AA6}" type="datetimeFigureOut">
              <a:rPr lang="en-DE" smtClean="0"/>
              <a:t>06/09/2026</a:t>
            </a:fld>
            <a:endParaRPr lang="en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81AD12-6472-CA0F-90ED-54BDD0346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3BF7E1-E7AF-1347-230D-17ACAD0F4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570D8-84A6-4C71-9056-36EA9B66778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205299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00F07D7-29A5-BCF0-3A49-0D3F493F84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AB0BFB-470E-5D91-0BA9-2E9B2CDF0D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9D1FAE-C246-96CB-8190-4D239CAD26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76C4027-4D38-41AF-9FCC-5EED9F785AA6}" type="datetimeFigureOut">
              <a:rPr lang="en-DE" smtClean="0"/>
              <a:t>06/09/2026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7C093A-B3E6-BDFC-C975-599E6B61D9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757B14-A8CF-4EAC-AC06-BFB1738560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F7570D8-84A6-4C71-9056-36EA9B66778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540969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3.png"/><Relationship Id="rId3" Type="http://schemas.openxmlformats.org/officeDocument/2006/relationships/image" Target="../media/image22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40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6.png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63F74D7-B549-1701-E857-84AB75322740}"/>
              </a:ext>
            </a:extLst>
          </p:cNvPr>
          <p:cNvSpPr txBox="1"/>
          <p:nvPr/>
        </p:nvSpPr>
        <p:spPr>
          <a:xfrm>
            <a:off x="0" y="108152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4000" b="1" dirty="0">
                <a:solidFill>
                  <a:srgbClr val="000000"/>
                </a:solidFill>
                <a:latin typeface="Bahnschrift SemiBold 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LUNAR DUST DETECTION WITH LASER OPTICAL IMAGING EXPERIMENT</a:t>
            </a:r>
            <a:endParaRPr kumimoji="0" lang="en-IN" sz="4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ahnschrift SemiBold Condensed" panose="020B0502040204020203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466B457-6FB6-0FB2-81F5-B43BB94218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5432" y="5359279"/>
            <a:ext cx="1927501" cy="192750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ABC72FC-378B-B649-3CFE-2EFB80530F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443" y="5949402"/>
            <a:ext cx="1297857" cy="86523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BF653C0-8C71-7E5A-D532-BFFF0ED7A3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21" y="6103517"/>
            <a:ext cx="1718054" cy="646331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58D1A603-712A-BC06-370F-F6A3ED30594E}"/>
              </a:ext>
            </a:extLst>
          </p:cNvPr>
          <p:cNvSpPr txBox="1"/>
          <p:nvPr/>
        </p:nvSpPr>
        <p:spPr>
          <a:xfrm>
            <a:off x="314632" y="2556387"/>
            <a:ext cx="10461523" cy="12880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DE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79BDFA6-B531-0EEE-7E1A-49B2A5F2D197}"/>
              </a:ext>
            </a:extLst>
          </p:cNvPr>
          <p:cNvSpPr txBox="1"/>
          <p:nvPr/>
        </p:nvSpPr>
        <p:spPr>
          <a:xfrm>
            <a:off x="12284" y="692575"/>
            <a:ext cx="11990456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IN" sz="1600" dirty="0">
                <a:solidFill>
                  <a:srgbClr val="00658B"/>
                </a:solidFill>
                <a:latin typeface="Bahnschrift Light" panose="020B0502040204020203" pitchFamily="34" charset="0"/>
              </a:rPr>
              <a:t>Keval </a:t>
            </a:r>
            <a:r>
              <a:rPr lang="en-IN" sz="1600" dirty="0" err="1">
                <a:solidFill>
                  <a:srgbClr val="00658B"/>
                </a:solidFill>
                <a:latin typeface="Bahnschrift Light" panose="020B0502040204020203" pitchFamily="34" charset="0"/>
              </a:rPr>
              <a:t>Dabhi</a:t>
            </a:r>
            <a:r>
              <a:rPr lang="en-IN" sz="1600" baseline="30000" dirty="0" err="1">
                <a:solidFill>
                  <a:srgbClr val="FF6600"/>
                </a:solidFill>
                <a:latin typeface="Bahnschrift Light" panose="020B0502040204020203" pitchFamily="34" charset="0"/>
              </a:rPr>
              <a:t>A,B</a:t>
            </a:r>
            <a:r>
              <a:rPr lang="en-IN" sz="1600" dirty="0">
                <a:solidFill>
                  <a:srgbClr val="00658B"/>
                </a:solidFill>
                <a:latin typeface="Bahnschrift Light" panose="020B0502040204020203" pitchFamily="34" charset="0"/>
              </a:rPr>
              <a:t>, Christian </a:t>
            </a:r>
            <a:r>
              <a:rPr lang="en-IN" sz="1600" dirty="0" err="1">
                <a:solidFill>
                  <a:srgbClr val="00658B"/>
                </a:solidFill>
                <a:latin typeface="Bahnschrift Light" panose="020B0502040204020203" pitchFamily="34" charset="0"/>
              </a:rPr>
              <a:t>Althaus</a:t>
            </a:r>
            <a:r>
              <a:rPr lang="en-IN" sz="1600" baseline="30000" dirty="0" err="1">
                <a:solidFill>
                  <a:srgbClr val="FF6600"/>
                </a:solidFill>
                <a:latin typeface="Bahnschrift Light" panose="020B0502040204020203" pitchFamily="34" charset="0"/>
              </a:rPr>
              <a:t>B</a:t>
            </a:r>
            <a:r>
              <a:rPr lang="en-IN" sz="1600" dirty="0">
                <a:solidFill>
                  <a:srgbClr val="00658B"/>
                </a:solidFill>
                <a:latin typeface="Bahnschrift Light" panose="020B0502040204020203" pitchFamily="34" charset="0"/>
              </a:rPr>
              <a:t>, Prof. Dr. Jürgen </a:t>
            </a:r>
            <a:r>
              <a:rPr lang="en-IN" sz="1600" dirty="0" err="1">
                <a:solidFill>
                  <a:srgbClr val="00658B"/>
                </a:solidFill>
                <a:latin typeface="Bahnschrift Light" panose="020B0502040204020203" pitchFamily="34" charset="0"/>
              </a:rPr>
              <a:t>Schmidt</a:t>
            </a:r>
            <a:r>
              <a:rPr lang="en-IN" sz="1600" baseline="30000" dirty="0" err="1">
                <a:solidFill>
                  <a:srgbClr val="FF6600"/>
                </a:solidFill>
                <a:latin typeface="Bahnschrift Light" panose="020B0502040204020203" pitchFamily="34" charset="0"/>
              </a:rPr>
              <a:t>A</a:t>
            </a:r>
            <a:r>
              <a:rPr lang="en-IN" sz="1600" dirty="0">
                <a:solidFill>
                  <a:srgbClr val="00658B"/>
                </a:solidFill>
                <a:latin typeface="Bahnschrift Light" panose="020B0502040204020203" pitchFamily="34" charset="0"/>
              </a:rPr>
              <a:t>, Dr. Matthias </a:t>
            </a:r>
            <a:r>
              <a:rPr lang="en-IN" sz="1600" dirty="0" err="1">
                <a:solidFill>
                  <a:srgbClr val="00658B"/>
                </a:solidFill>
                <a:latin typeface="Bahnschrift Light" panose="020B0502040204020203" pitchFamily="34" charset="0"/>
              </a:rPr>
              <a:t>Grott</a:t>
            </a:r>
            <a:r>
              <a:rPr lang="en-IN" sz="1600" baseline="30000" dirty="0" err="1">
                <a:solidFill>
                  <a:srgbClr val="FF6600"/>
                </a:solidFill>
                <a:latin typeface="Bahnschrift Light" panose="020B0502040204020203" pitchFamily="34" charset="0"/>
              </a:rPr>
              <a:t>B</a:t>
            </a:r>
            <a:r>
              <a:rPr lang="en-IN" sz="1600" dirty="0">
                <a:solidFill>
                  <a:srgbClr val="00658B"/>
                </a:solidFill>
                <a:latin typeface="Bahnschrift Light" panose="020B0502040204020203" pitchFamily="34" charset="0"/>
              </a:rPr>
              <a:t>, Dr. Ralf </a:t>
            </a:r>
            <a:r>
              <a:rPr lang="en-IN" sz="1600" dirty="0" err="1">
                <a:solidFill>
                  <a:srgbClr val="00658B"/>
                </a:solidFill>
                <a:latin typeface="Bahnschrift Light" panose="020B0502040204020203" pitchFamily="34" charset="0"/>
              </a:rPr>
              <a:t>Srama</a:t>
            </a:r>
            <a:r>
              <a:rPr lang="en-IN" sz="1600" baseline="30000" dirty="0" err="1">
                <a:solidFill>
                  <a:srgbClr val="FF6600"/>
                </a:solidFill>
                <a:latin typeface="Bahnschrift Light" panose="020B0502040204020203" pitchFamily="34" charset="0"/>
              </a:rPr>
              <a:t>C</a:t>
            </a:r>
            <a:r>
              <a:rPr lang="en-IN" sz="1600" dirty="0">
                <a:solidFill>
                  <a:srgbClr val="00658B"/>
                </a:solidFill>
                <a:latin typeface="Bahnschrift Light" panose="020B0502040204020203" pitchFamily="34" charset="0"/>
              </a:rPr>
              <a:t>, Dr. </a:t>
            </a:r>
            <a:r>
              <a:rPr lang="en-IN" sz="1600" dirty="0" err="1">
                <a:solidFill>
                  <a:srgbClr val="00658B"/>
                </a:solidFill>
                <a:latin typeface="Bahnschrift Light" panose="020B0502040204020203" pitchFamily="34" charset="0"/>
              </a:rPr>
              <a:t>Yanwei</a:t>
            </a:r>
            <a:r>
              <a:rPr lang="en-IN" sz="1600" dirty="0">
                <a:solidFill>
                  <a:srgbClr val="00658B"/>
                </a:solidFill>
                <a:latin typeface="Bahnschrift Light" panose="020B0502040204020203" pitchFamily="34" charset="0"/>
              </a:rPr>
              <a:t> </a:t>
            </a:r>
            <a:r>
              <a:rPr lang="en-IN" sz="1600" dirty="0" err="1">
                <a:solidFill>
                  <a:srgbClr val="00658B"/>
                </a:solidFill>
                <a:latin typeface="Bahnschrift Light" panose="020B0502040204020203" pitchFamily="34" charset="0"/>
              </a:rPr>
              <a:t>Li</a:t>
            </a:r>
            <a:r>
              <a:rPr lang="en-IN" sz="1600" baseline="30000" dirty="0" err="1">
                <a:solidFill>
                  <a:srgbClr val="FF6600"/>
                </a:solidFill>
                <a:latin typeface="Bahnschrift Light" panose="020B0502040204020203" pitchFamily="34" charset="0"/>
              </a:rPr>
              <a:t>C</a:t>
            </a:r>
            <a:r>
              <a:rPr lang="en-IN" sz="1600" dirty="0">
                <a:solidFill>
                  <a:srgbClr val="00658B"/>
                </a:solidFill>
                <a:latin typeface="Bahnschrift Light" panose="020B0502040204020203" pitchFamily="34" charset="0"/>
              </a:rPr>
              <a:t> </a:t>
            </a:r>
          </a:p>
          <a:p>
            <a:pPr lvl="0">
              <a:defRPr/>
            </a:pPr>
            <a:r>
              <a:rPr lang="en-IN" sz="1100" baseline="30000" dirty="0">
                <a:solidFill>
                  <a:srgbClr val="FF6600"/>
                </a:solidFill>
                <a:latin typeface="Bahnschrift Light" panose="020B0502040204020203" pitchFamily="34" charset="0"/>
              </a:rPr>
              <a:t>A </a:t>
            </a:r>
            <a:r>
              <a:rPr lang="en-IN" sz="1100" dirty="0">
                <a:solidFill>
                  <a:srgbClr val="00658B"/>
                </a:solidFill>
                <a:latin typeface="Bahnschrift Light" panose="020B0502040204020203" pitchFamily="34" charset="0"/>
              </a:rPr>
              <a:t>Department of Planetary Sciences, FU Berlin</a:t>
            </a:r>
          </a:p>
          <a:p>
            <a:pPr lvl="0">
              <a:defRPr/>
            </a:pPr>
            <a:r>
              <a:rPr lang="en-IN" sz="1100" baseline="30000" dirty="0">
                <a:solidFill>
                  <a:srgbClr val="FF6600"/>
                </a:solidFill>
                <a:latin typeface="Bahnschrift Light" panose="020B0502040204020203" pitchFamily="34" charset="0"/>
              </a:rPr>
              <a:t>B </a:t>
            </a:r>
            <a:r>
              <a:rPr lang="en-IN" sz="1100" dirty="0">
                <a:solidFill>
                  <a:srgbClr val="00658B"/>
                </a:solidFill>
                <a:latin typeface="Bahnschrift Light" panose="020B0502040204020203" pitchFamily="34" charset="0"/>
              </a:rPr>
              <a:t>Planetary Sensor Systems, DLR, Berlin</a:t>
            </a:r>
          </a:p>
          <a:p>
            <a:pPr lvl="0">
              <a:defRPr/>
            </a:pPr>
            <a:r>
              <a:rPr lang="en-IN" sz="1100" baseline="30000" dirty="0">
                <a:solidFill>
                  <a:srgbClr val="FF6600"/>
                </a:solidFill>
                <a:latin typeface="Bahnschrift Light" panose="020B0502040204020203" pitchFamily="34" charset="0"/>
              </a:rPr>
              <a:t>C </a:t>
            </a:r>
            <a:r>
              <a:rPr lang="en-IN" sz="1100" dirty="0">
                <a:solidFill>
                  <a:srgbClr val="00658B"/>
                </a:solidFill>
                <a:latin typeface="Bahnschrift Light" panose="020B0502040204020203" pitchFamily="34" charset="0"/>
              </a:rPr>
              <a:t>University of Stuttgart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64DCBA3-C47A-A90B-41E4-7ABDA7DFF7B2}"/>
              </a:ext>
            </a:extLst>
          </p:cNvPr>
          <p:cNvGrpSpPr/>
          <p:nvPr/>
        </p:nvGrpSpPr>
        <p:grpSpPr>
          <a:xfrm>
            <a:off x="6347507" y="1035117"/>
            <a:ext cx="5226955" cy="2782529"/>
            <a:chOff x="6457123" y="1046083"/>
            <a:chExt cx="9067632" cy="4574536"/>
          </a:xfrm>
        </p:grpSpPr>
        <p:pic>
          <p:nvPicPr>
            <p:cNvPr id="23" name="Picture 22" descr="A footprint on the moon&#10;&#10;Description automatically generated">
              <a:extLst>
                <a:ext uri="{FF2B5EF4-FFF2-40B4-BE49-F238E27FC236}">
                  <a16:creationId xmlns:a16="http://schemas.microsoft.com/office/drawing/2014/main" id="{0B9C31F2-23E8-5CEF-A4D8-235B4443268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57123" y="1046083"/>
              <a:ext cx="4535915" cy="4574536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BFD54F0-6F48-6C08-0463-600A693CF0B4}"/>
                </a:ext>
              </a:extLst>
            </p:cNvPr>
            <p:cNvSpPr txBox="1"/>
            <p:nvPr/>
          </p:nvSpPr>
          <p:spPr>
            <a:xfrm>
              <a:off x="10993037" y="2703325"/>
              <a:ext cx="4531718" cy="9866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kumimoji="0" lang="en-IN" sz="11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Bahnschrift Light" panose="020B0502040204020203" pitchFamily="34" charset="0"/>
                </a:rPr>
                <a:t>Footprint of Buzz Aldrin in Lunar Regolith 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N" sz="11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Bahnschrift Light" panose="020B0502040204020203" pitchFamily="34" charset="0"/>
                </a:rPr>
                <a:t>(</a:t>
              </a:r>
              <a:r>
                <a:rPr kumimoji="0" lang="en-IN" sz="110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Bahnschrift Light" panose="020B0502040204020203" pitchFamily="34" charset="0"/>
                </a:rPr>
                <a:t>Source</a:t>
              </a:r>
              <a:r>
                <a:rPr kumimoji="0" lang="en-IN" sz="1100" i="1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Bahnschrift Light" panose="020B0502040204020203" pitchFamily="34" charset="0"/>
                </a:rPr>
                <a:t>: NASA Public Domain)</a:t>
              </a:r>
              <a:endParaRPr kumimoji="0" lang="en-IN" sz="11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Bahnschrift Light" panose="020B0502040204020203" pitchFamily="34" charset="0"/>
              </a:endParaRPr>
            </a:p>
          </p:txBody>
        </p:sp>
      </p:grpSp>
      <p:pic>
        <p:nvPicPr>
          <p:cNvPr id="25" name="Picture 24">
            <a:extLst>
              <a:ext uri="{FF2B5EF4-FFF2-40B4-BE49-F238E27FC236}">
                <a16:creationId xmlns:a16="http://schemas.microsoft.com/office/drawing/2014/main" id="{9F901372-13A4-B3E3-5E88-105F096884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67490" y="3844512"/>
            <a:ext cx="3854311" cy="2463921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2059B059-4C1E-D60F-E9D7-3440D2E5654C}"/>
              </a:ext>
            </a:extLst>
          </p:cNvPr>
          <p:cNvSpPr txBox="1"/>
          <p:nvPr/>
        </p:nvSpPr>
        <p:spPr>
          <a:xfrm>
            <a:off x="8558463" y="6308433"/>
            <a:ext cx="293821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kumimoji="0" lang="en-US" sz="11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Bahnschrift Light" panose="020B0502040204020203" pitchFamily="34" charset="0"/>
                <a:cs typeface="Times New Roman" panose="02020603050405020304" pitchFamily="18" charset="0"/>
              </a:rPr>
              <a:t>Surveyor 6 image showing a glow on the western lunar horizon after sunset, </a:t>
            </a:r>
            <a:r>
              <a:rPr kumimoji="0" lang="en-US" sz="11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Bahnschrift Light" panose="020B0502040204020203" pitchFamily="34" charset="0"/>
                <a:cs typeface="Times New Roman" panose="02020603050405020304" pitchFamily="18" charset="0"/>
              </a:rPr>
              <a:t>NASA</a:t>
            </a:r>
            <a:r>
              <a:rPr kumimoji="0" lang="en-US" sz="1100" i="1" u="none" strike="noStrike" kern="1200" cap="none" spc="0" normalizeH="0" baseline="3000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Bahnschrift Light" panose="020B0502040204020203" pitchFamily="34" charset="0"/>
                <a:cs typeface="Times New Roman" panose="02020603050405020304" pitchFamily="18" charset="0"/>
              </a:rPr>
              <a:t>[4]</a:t>
            </a:r>
            <a:r>
              <a:rPr kumimoji="0" lang="en-US" sz="11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Bahnschrift Light" panose="020B0502040204020203" pitchFamily="34" charset="0"/>
                <a:cs typeface="Times New Roman" panose="02020603050405020304" pitchFamily="18" charset="0"/>
              </a:rPr>
              <a:t>	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1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Bahnschrift Light" panose="020B05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906FB43-55A3-A9BA-F928-613F87C11E07}"/>
              </a:ext>
            </a:extLst>
          </p:cNvPr>
          <p:cNvSpPr txBox="1"/>
          <p:nvPr/>
        </p:nvSpPr>
        <p:spPr>
          <a:xfrm>
            <a:off x="7946" y="1524242"/>
            <a:ext cx="586191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Bahnschrift SemiBold Condensed" panose="020B0502040204020203" pitchFamily="34" charset="0"/>
              </a:rPr>
              <a:t>BACKGROUND:</a:t>
            </a:r>
          </a:p>
          <a:p>
            <a:endParaRPr lang="en-US" sz="2400" b="1" dirty="0">
              <a:latin typeface="Century Gothic" panose="020B0502020202020204" pitchFamily="34" charset="0"/>
            </a:endParaRPr>
          </a:p>
          <a:p>
            <a:pPr marL="360000" indent="-285750">
              <a:buFont typeface="Arial" panose="020B0604020202020204" pitchFamily="34" charset="0"/>
              <a:buChar char="•"/>
            </a:pPr>
            <a:r>
              <a:rPr lang="en-US" dirty="0">
                <a:latin typeface="Bahnschrift Light" panose="020B0502040204020203" pitchFamily="34" charset="0"/>
              </a:rPr>
              <a:t>Fine lunar dust is hazardous to surface operations because it can be electrically mobile, adhesive, abrasive, and optically active</a:t>
            </a:r>
            <a:endParaRPr lang="en-US" baseline="30000" dirty="0">
              <a:latin typeface="Bahnschrift Light" panose="020B0502040204020203" pitchFamily="34" charset="0"/>
            </a:endParaRPr>
          </a:p>
          <a:p>
            <a:pPr marL="360000" indent="-285750">
              <a:buFont typeface="Arial" panose="020B0604020202020204" pitchFamily="34" charset="0"/>
              <a:buChar char="•"/>
            </a:pPr>
            <a:r>
              <a:rPr lang="en-US" dirty="0">
                <a:latin typeface="Bahnschrift Light" panose="020B0502040204020203" pitchFamily="34" charset="0"/>
              </a:rPr>
              <a:t>Solar radiation and plasma interactions charge the lunar surface and dust particles, potentially lofting dust into the near-surface environment</a:t>
            </a:r>
            <a:endParaRPr lang="en-US" baseline="30000" dirty="0">
              <a:latin typeface="Bahnschrift Light" panose="020B0502040204020203" pitchFamily="34" charset="0"/>
            </a:endParaRPr>
          </a:p>
          <a:p>
            <a:pPr marL="360000" indent="-285750">
              <a:buFont typeface="Arial" panose="020B0604020202020204" pitchFamily="34" charset="0"/>
              <a:buChar char="•"/>
            </a:pPr>
            <a:r>
              <a:rPr lang="en-US" dirty="0">
                <a:latin typeface="Bahnschrift Light" panose="020B0502040204020203" pitchFamily="34" charset="0"/>
              </a:rPr>
              <a:t>However, particle-scale optical signatures of suspended dust remain poorly constrained.</a:t>
            </a:r>
          </a:p>
          <a:p>
            <a:pPr marL="36000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Bahnschrift Light" panose="020B0502040204020203" pitchFamily="34" charset="0"/>
              </a:rPr>
              <a:t>Aim: Test whether pulsed laser backscattering can detect and characterize suspended 10–30 µm lunar-dust analogs under controlled laboratory conditions</a:t>
            </a:r>
            <a:endParaRPr lang="en-DE" dirty="0">
              <a:latin typeface="Bahnschrift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62720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5">
                <a:extLst>
                  <a:ext uri="{FF2B5EF4-FFF2-40B4-BE49-F238E27FC236}">
                    <a16:creationId xmlns:a16="http://schemas.microsoft.com/office/drawing/2014/main" id="{894834ED-8D7C-9210-7FD8-6498D223E93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24003288"/>
                  </p:ext>
                </p:extLst>
              </p:nvPr>
            </p:nvGraphicFramePr>
            <p:xfrm>
              <a:off x="1995488" y="385369"/>
              <a:ext cx="8128000" cy="5730240"/>
            </p:xfrm>
            <a:graphic>
              <a:graphicData uri="http://schemas.openxmlformats.org/drawingml/2006/table">
                <a:tbl>
                  <a:tblPr firstRow="1" bandRow="1">
                    <a:tableStyleId>{B301B821-A1FF-4177-AEE7-76D212191A09}</a:tableStyleId>
                  </a:tblPr>
                  <a:tblGrid>
                    <a:gridCol w="4064000">
                      <a:extLst>
                        <a:ext uri="{9D8B030D-6E8A-4147-A177-3AD203B41FA5}">
                          <a16:colId xmlns:a16="http://schemas.microsoft.com/office/drawing/2014/main" val="4208008098"/>
                        </a:ext>
                      </a:extLst>
                    </a:gridCol>
                    <a:gridCol w="4064000">
                      <a:extLst>
                        <a:ext uri="{9D8B030D-6E8A-4147-A177-3AD203B41FA5}">
                          <a16:colId xmlns:a16="http://schemas.microsoft.com/office/drawing/2014/main" val="1887108304"/>
                        </a:ext>
                      </a:extLst>
                    </a:gridCol>
                  </a:tblGrid>
                  <a:tr h="370840">
                    <a:tc gridSpan="2"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Bahnschrift Light" panose="020B0502040204020203" pitchFamily="34" charset="0"/>
                            </a:rPr>
                            <a:t>Laser and Optical Parameters of the Experiment</a:t>
                          </a:r>
                          <a:endParaRPr lang="en-DE" dirty="0">
                            <a:latin typeface="Bahnschrift Light" panose="020B0502040204020203" pitchFamily="34" charset="0"/>
                          </a:endParaRPr>
                        </a:p>
                      </a:txBody>
                      <a:tcPr anchor="ctr"/>
                    </a:tc>
                    <a:tc hMerge="1">
                      <a:txBody>
                        <a:bodyPr/>
                        <a:lstStyle/>
                        <a:p>
                          <a:endParaRPr lang="en-DE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71431701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dirty="0">
                              <a:latin typeface="Bahnschrift Light" panose="020B0502040204020203" pitchFamily="34" charset="0"/>
                            </a:rPr>
                            <a:t>Laser beam wavelength, </a:t>
                          </a:r>
                          <a:r>
                            <a:rPr lang="el-GR" dirty="0">
                              <a:latin typeface="Bahnschrift Light" panose="020B0502040204020203" pitchFamily="34" charset="0"/>
                            </a:rPr>
                            <a:t>λ </a:t>
                          </a:r>
                          <a:endParaRPr lang="en-DE" dirty="0">
                            <a:latin typeface="Bahnschrift Light" panose="020B0502040204020203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b="0" smtClean="0">
                                    <a:latin typeface="Cambria Math" panose="02040503050406030204" pitchFamily="18" charset="0"/>
                                  </a:rPr>
                                  <m:t>532 </m:t>
                                </m:r>
                                <m:r>
                                  <a:rPr lang="en-US" b="0" smtClean="0">
                                    <a:latin typeface="Cambria Math" panose="02040503050406030204" pitchFamily="18" charset="0"/>
                                  </a:rPr>
                                  <m:t>𝑛𝑚</m:t>
                                </m:r>
                              </m:oMath>
                            </m:oMathPara>
                          </a14:m>
                          <a:endParaRPr lang="en-DE" dirty="0">
                            <a:latin typeface="Bahnschrift Light" panose="020B0502040204020203" pitchFamily="34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50948885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dirty="0">
                              <a:latin typeface="Bahnschrift Light" panose="020B0502040204020203" pitchFamily="34" charset="0"/>
                            </a:rPr>
                            <a:t>Laser Energy, </a:t>
                          </a:r>
                          <a14:m>
                            <m:oMath xmlns:m="http://schemas.openxmlformats.org/officeDocument/2006/math">
                              <m:r>
                                <a:rPr lang="en-US" b="0" smtClean="0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oMath>
                          </a14:m>
                          <a:endParaRPr lang="en-DE" dirty="0">
                            <a:latin typeface="Bahnschrift Light" panose="020B0502040204020203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b="0" smtClean="0">
                                    <a:latin typeface="Cambria Math" panose="02040503050406030204" pitchFamily="18" charset="0"/>
                                  </a:rPr>
                                  <m:t>0.74 </m:t>
                                </m:r>
                                <m:r>
                                  <a:rPr lang="en-US" b="0" smtClean="0"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  <m:r>
                                  <a:rPr lang="en-US" b="0" smtClean="0">
                                    <a:latin typeface="Cambria Math" panose="02040503050406030204" pitchFamily="18" charset="0"/>
                                  </a:rPr>
                                  <m:t>𝐽</m:t>
                                </m:r>
                              </m:oMath>
                            </m:oMathPara>
                          </a14:m>
                          <a:endParaRPr lang="en-DE" dirty="0">
                            <a:latin typeface="Bahnschrift Light" panose="020B0502040204020203" pitchFamily="34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65902203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dirty="0">
                              <a:latin typeface="Bahnschrift Light" panose="020B0502040204020203" pitchFamily="34" charset="0"/>
                            </a:rPr>
                            <a:t>Laser pulse duration, </a:t>
                          </a:r>
                          <a14:m>
                            <m:oMath xmlns:m="http://schemas.openxmlformats.org/officeDocument/2006/math">
                              <m:r>
                                <a:rPr lang="de-DE" smtClean="0">
                                  <a:latin typeface="Cambria Math" panose="02040503050406030204" pitchFamily="18" charset="0"/>
                                </a:rPr>
                                <m:t>𝜏</m:t>
                              </m:r>
                            </m:oMath>
                          </a14:m>
                          <a:endParaRPr lang="en-DE" dirty="0">
                            <a:latin typeface="Bahnschrift Light" panose="020B0502040204020203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b="0" smtClean="0">
                                    <a:latin typeface="Cambria Math" panose="02040503050406030204" pitchFamily="18" charset="0"/>
                                  </a:rPr>
                                  <m:t>0.71 </m:t>
                                </m:r>
                                <m:r>
                                  <a:rPr lang="en-US" b="0" smtClean="0">
                                    <a:latin typeface="Cambria Math" panose="02040503050406030204" pitchFamily="18" charset="0"/>
                                  </a:rPr>
                                  <m:t>𝑛𝑠</m:t>
                                </m:r>
                              </m:oMath>
                            </m:oMathPara>
                          </a14:m>
                          <a:endParaRPr lang="en-DE" dirty="0">
                            <a:latin typeface="Bahnschrift Light" panose="020B0502040204020203" pitchFamily="34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82404904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dirty="0">
                              <a:latin typeface="Bahnschrift Light" panose="020B0502040204020203" pitchFamily="34" charset="0"/>
                            </a:rPr>
                            <a:t>Frequency</a:t>
                          </a:r>
                          <a:endParaRPr lang="en-DE" dirty="0">
                            <a:latin typeface="Bahnschrift Light" panose="020B0502040204020203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b="0" smtClean="0">
                                    <a:latin typeface="Cambria Math" panose="02040503050406030204" pitchFamily="18" charset="0"/>
                                  </a:rPr>
                                  <m:t>101 </m:t>
                                </m:r>
                                <m:r>
                                  <a:rPr lang="en-US" b="0" smtClean="0">
                                    <a:latin typeface="Cambria Math" panose="02040503050406030204" pitchFamily="18" charset="0"/>
                                  </a:rPr>
                                  <m:t>𝐻𝑧</m:t>
                                </m:r>
                              </m:oMath>
                            </m:oMathPara>
                          </a14:m>
                          <a:endParaRPr lang="en-DE" dirty="0">
                            <a:latin typeface="Bahnschrift Light" panose="020B0502040204020203" pitchFamily="34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8596457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dirty="0">
                              <a:latin typeface="Bahnschrift Light" panose="020B0502040204020203" pitchFamily="34" charset="0"/>
                            </a:rPr>
                            <a:t>Beam expansion </a:t>
                          </a:r>
                          <a:endParaRPr lang="en-DE" dirty="0">
                            <a:latin typeface="Bahnschrift Light" panose="020B0502040204020203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b="0" smtClean="0">
                                    <a:latin typeface="Cambria Math" panose="02040503050406030204" pitchFamily="18" charset="0"/>
                                  </a:rPr>
                                  <m:t>8×</m:t>
                                </m:r>
                              </m:oMath>
                            </m:oMathPara>
                          </a14:m>
                          <a:endParaRPr lang="en-DE" dirty="0">
                            <a:latin typeface="Bahnschrift Light" panose="020B0502040204020203" pitchFamily="34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20771233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dirty="0">
                              <a:latin typeface="Bahnschrift Light" panose="020B0502040204020203" pitchFamily="34" charset="0"/>
                            </a:rPr>
                            <a:t>Focal length, </a:t>
                          </a:r>
                          <a14:m>
                            <m:oMath xmlns:m="http://schemas.openxmlformats.org/officeDocument/2006/math">
                              <m:r>
                                <a:rPr lang="en-US" b="0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oMath>
                          </a14:m>
                          <a:endParaRPr lang="en-DE" dirty="0">
                            <a:latin typeface="Bahnschrift Light" panose="020B0502040204020203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b="0" smtClean="0">
                                    <a:latin typeface="Cambria Math" panose="02040503050406030204" pitchFamily="18" charset="0"/>
                                  </a:rPr>
                                  <m:t>75 </m:t>
                                </m:r>
                                <m:r>
                                  <a:rPr lang="en-US" b="0" smtClean="0">
                                    <a:latin typeface="Cambria Math" panose="02040503050406030204" pitchFamily="18" charset="0"/>
                                  </a:rPr>
                                  <m:t>𝑚𝑚</m:t>
                                </m:r>
                              </m:oMath>
                            </m:oMathPara>
                          </a14:m>
                          <a:endParaRPr lang="en-DE" dirty="0">
                            <a:latin typeface="Bahnschrift Light" panose="020B0502040204020203" pitchFamily="34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6030289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dirty="0">
                              <a:latin typeface="Bahnschrift Light" panose="020B0502040204020203" pitchFamily="34" charset="0"/>
                            </a:rPr>
                            <a:t>Exposure time </a:t>
                          </a:r>
                          <a:endParaRPr lang="en-DE" dirty="0">
                            <a:latin typeface="Bahnschrift Light" panose="020B0502040204020203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b="0" smtClean="0">
                                    <a:latin typeface="Cambria Math" panose="02040503050406030204" pitchFamily="18" charset="0"/>
                                  </a:rPr>
                                  <m:t>1 </m:t>
                                </m:r>
                                <m:r>
                                  <a:rPr lang="en-US" b="0" smtClean="0">
                                    <a:latin typeface="Cambria Math" panose="02040503050406030204" pitchFamily="18" charset="0"/>
                                  </a:rPr>
                                  <m:t>𝑚𝑠</m:t>
                                </m:r>
                              </m:oMath>
                            </m:oMathPara>
                          </a14:m>
                          <a:endParaRPr lang="en-DE" dirty="0">
                            <a:latin typeface="Bahnschrift Light" panose="020B0502040204020203" pitchFamily="34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48380123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Bahnschrift Light" panose="020B0502040204020203" pitchFamily="34" charset="0"/>
                            </a:rPr>
                            <a:t>Pixel size</a:t>
                          </a:r>
                          <a:endParaRPr lang="en-DE" dirty="0">
                            <a:latin typeface="Bahnschrift Light" panose="020B0502040204020203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b="0" smtClean="0">
                                    <a:latin typeface="Cambria Math" panose="02040503050406030204" pitchFamily="18" charset="0"/>
                                  </a:rPr>
                                  <m:t>3.45 </m:t>
                                </m:r>
                                <m:r>
                                  <a:rPr lang="en-US" b="0" smtClean="0"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  <m:r>
                                  <a:rPr lang="en-US" b="0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  <m:r>
                                  <a:rPr lang="en-US" b="0" smtClean="0">
                                    <a:latin typeface="Cambria Math" panose="02040503050406030204" pitchFamily="18" charset="0"/>
                                  </a:rPr>
                                  <m:t> ×3.45 </m:t>
                                </m:r>
                                <m:r>
                                  <a:rPr lang="en-US" b="0" smtClean="0"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  <m:r>
                                  <a:rPr lang="en-US" b="0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oMath>
                            </m:oMathPara>
                          </a14:m>
                          <a:endParaRPr lang="en-DE" dirty="0">
                            <a:latin typeface="Bahnschrift Light" panose="020B0502040204020203" pitchFamily="34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86496601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dirty="0">
                              <a:latin typeface="Bahnschrift Light" panose="020B0502040204020203" pitchFamily="34" charset="0"/>
                            </a:rPr>
                            <a:t>Efficiency, QE </a:t>
                          </a:r>
                          <a:endParaRPr lang="en-DE" dirty="0">
                            <a:latin typeface="Bahnschrift Light" panose="020B0502040204020203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b="0" smtClean="0">
                                    <a:latin typeface="Cambria Math" panose="02040503050406030204" pitchFamily="18" charset="0"/>
                                  </a:rPr>
                                  <m:t>69%</m:t>
                                </m:r>
                              </m:oMath>
                            </m:oMathPara>
                          </a14:m>
                          <a:endParaRPr lang="en-DE" dirty="0">
                            <a:latin typeface="Bahnschrift Light" panose="020B0502040204020203" pitchFamily="34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91171954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dirty="0">
                              <a:latin typeface="Bahnschrift Light" panose="020B0502040204020203" pitchFamily="34" charset="0"/>
                            </a:rPr>
                            <a:t>Working Distance</a:t>
                          </a:r>
                          <a:endParaRPr lang="en-DE" dirty="0">
                            <a:latin typeface="Bahnschrift Light" panose="020B0502040204020203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sSub>
                                  <m:sSubPr>
                                    <m:ctrlPr>
                                      <a:rPr lang="en-US" b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smtClean="0">
                                        <a:latin typeface="Cambria Math" panose="02040503050406030204" pitchFamily="18" charset="0"/>
                                      </a:rPr>
                                      <m:t>𝑧</m:t>
                                    </m:r>
                                  </m:e>
                                  <m:sub>
                                    <m:r>
                                      <a:rPr lang="en-US" b="0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b="0" smtClean="0">
                                    <a:latin typeface="Cambria Math" panose="02040503050406030204" pitchFamily="18" charset="0"/>
                                  </a:rPr>
                                  <m:t>=1.42 </m:t>
                                </m:r>
                                <m:r>
                                  <a:rPr lang="en-US" b="0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oMath>
                            </m:oMathPara>
                          </a14:m>
                          <a:endParaRPr lang="en-US" b="0" dirty="0">
                            <a:latin typeface="Bahnschrift Light" panose="020B0502040204020203" pitchFamily="34" charset="0"/>
                          </a:endParaRPr>
                        </a:p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sSub>
                                  <m:sSubPr>
                                    <m:ctrlPr>
                                      <a:rPr lang="en-US" b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smtClean="0">
                                        <a:latin typeface="Cambria Math" panose="02040503050406030204" pitchFamily="18" charset="0"/>
                                      </a:rPr>
                                      <m:t>𝑧</m:t>
                                    </m:r>
                                  </m:e>
                                  <m:sub>
                                    <m:r>
                                      <a:rPr lang="en-US" b="0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b="0" smtClean="0">
                                    <a:latin typeface="Cambria Math" panose="02040503050406030204" pitchFamily="18" charset="0"/>
                                  </a:rPr>
                                  <m:t>=1.0 </m:t>
                                </m:r>
                                <m:r>
                                  <a:rPr lang="en-US" b="0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oMath>
                            </m:oMathPara>
                          </a14:m>
                          <a:endParaRPr lang="en-DE" dirty="0">
                            <a:latin typeface="Bahnschrift Light" panose="020B0502040204020203" pitchFamily="34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33191455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dirty="0">
                              <a:latin typeface="Bahnschrift Light" panose="020B0502040204020203" pitchFamily="34" charset="0"/>
                            </a:rPr>
                            <a:t>Magnification factor, M</a:t>
                          </a:r>
                          <a:endParaRPr lang="en-DE" dirty="0">
                            <a:latin typeface="Bahnschrift Light" panose="020B0502040204020203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sSub>
                                  <m:sSubPr>
                                    <m:ctrlPr>
                                      <a:rPr lang="en-US" b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smtClean="0">
                                        <a:latin typeface="Cambria Math" panose="02040503050406030204" pitchFamily="18" charset="0"/>
                                      </a:rPr>
                                      <m:t>𝑀</m:t>
                                    </m:r>
                                  </m:e>
                                  <m:sub>
                                    <m:r>
                                      <a:rPr lang="en-US" b="0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b="0" smtClean="0">
                                    <a:latin typeface="Cambria Math" panose="02040503050406030204" pitchFamily="18" charset="0"/>
                                  </a:rPr>
                                  <m:t>=0.0566</m:t>
                                </m:r>
                              </m:oMath>
                            </m:oMathPara>
                          </a14:m>
                          <a:endParaRPr lang="en-US" dirty="0">
                            <a:latin typeface="Bahnschrift Light" panose="020B0502040204020203" pitchFamily="34" charset="0"/>
                          </a:endParaRPr>
                        </a:p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sSub>
                                  <m:sSubPr>
                                    <m:ctrlPr>
                                      <a:rPr lang="en-US" b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smtClean="0">
                                        <a:latin typeface="Cambria Math" panose="02040503050406030204" pitchFamily="18" charset="0"/>
                                      </a:rPr>
                                      <m:t>𝑀</m:t>
                                    </m:r>
                                  </m:e>
                                  <m:sub>
                                    <m:r>
                                      <a:rPr lang="en-US" b="0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b="0" smtClean="0">
                                    <a:latin typeface="Cambria Math" panose="02040503050406030204" pitchFamily="18" charset="0"/>
                                  </a:rPr>
                                  <m:t>=0.0810</m:t>
                                </m:r>
                              </m:oMath>
                            </m:oMathPara>
                          </a14:m>
                          <a:endParaRPr lang="en-DE" dirty="0">
                            <a:latin typeface="Bahnschrift Light" panose="020B0502040204020203" pitchFamily="34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59877907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dirty="0">
                              <a:latin typeface="Bahnschrift Light" panose="020B0502040204020203" pitchFamily="34" charset="0"/>
                            </a:rPr>
                            <a:t>Region of Interest, (RoI) </a:t>
                          </a:r>
                          <a:endParaRPr lang="en-DE" dirty="0">
                            <a:latin typeface="Bahnschrift Light" panose="020B0502040204020203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b="0" smtClean="0">
                                    <a:latin typeface="Cambria Math" panose="02040503050406030204" pitchFamily="18" charset="0"/>
                                  </a:rPr>
                                  <m:t>352 ×312</m:t>
                                </m:r>
                              </m:oMath>
                            </m:oMathPara>
                          </a14:m>
                          <a:endParaRPr lang="en-DE" dirty="0">
                            <a:latin typeface="Bahnschrift Light" panose="020B0502040204020203" pitchFamily="34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73503131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dirty="0">
                              <a:latin typeface="Bahnschrift Light" panose="020B0502040204020203" pitchFamily="34" charset="0"/>
                            </a:rPr>
                            <a:t>Scattering Angle, </a:t>
                          </a:r>
                          <a14:m>
                            <m:oMath xmlns:m="http://schemas.openxmlformats.org/officeDocument/2006/math">
                              <m:r>
                                <a:rPr lang="de-DE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oMath>
                          </a14:m>
                          <a:endParaRPr lang="en-DE" dirty="0">
                            <a:latin typeface="Bahnschrift Light" panose="020B0502040204020203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b="0" smtClean="0">
                                    <a:latin typeface="Cambria Math" panose="02040503050406030204" pitchFamily="18" charset="0"/>
                                  </a:rPr>
                                  <m:t>173.88°</m:t>
                                </m:r>
                              </m:oMath>
                            </m:oMathPara>
                          </a14:m>
                          <a:endParaRPr lang="en-DE" dirty="0">
                            <a:latin typeface="Bahnschrift Light" panose="020B0502040204020203" pitchFamily="34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4503942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5">
                <a:extLst>
                  <a:ext uri="{FF2B5EF4-FFF2-40B4-BE49-F238E27FC236}">
                    <a16:creationId xmlns:a16="http://schemas.microsoft.com/office/drawing/2014/main" id="{894834ED-8D7C-9210-7FD8-6498D223E93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24003288"/>
                  </p:ext>
                </p:extLst>
              </p:nvPr>
            </p:nvGraphicFramePr>
            <p:xfrm>
              <a:off x="1995488" y="385369"/>
              <a:ext cx="8128000" cy="5730240"/>
            </p:xfrm>
            <a:graphic>
              <a:graphicData uri="http://schemas.openxmlformats.org/drawingml/2006/table">
                <a:tbl>
                  <a:tblPr firstRow="1" bandRow="1">
                    <a:tableStyleId>{B301B821-A1FF-4177-AEE7-76D212191A09}</a:tableStyleId>
                  </a:tblPr>
                  <a:tblGrid>
                    <a:gridCol w="4064000">
                      <a:extLst>
                        <a:ext uri="{9D8B030D-6E8A-4147-A177-3AD203B41FA5}">
                          <a16:colId xmlns:a16="http://schemas.microsoft.com/office/drawing/2014/main" val="4208008098"/>
                        </a:ext>
                      </a:extLst>
                    </a:gridCol>
                    <a:gridCol w="4064000">
                      <a:extLst>
                        <a:ext uri="{9D8B030D-6E8A-4147-A177-3AD203B41FA5}">
                          <a16:colId xmlns:a16="http://schemas.microsoft.com/office/drawing/2014/main" val="1887108304"/>
                        </a:ext>
                      </a:extLst>
                    </a:gridCol>
                  </a:tblGrid>
                  <a:tr h="370840">
                    <a:tc gridSpan="2"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Bahnschrift Light" panose="020B0502040204020203" pitchFamily="34" charset="0"/>
                            </a:rPr>
                            <a:t>Laser and Optical Parameters of the Experiment</a:t>
                          </a:r>
                          <a:endParaRPr lang="en-DE" dirty="0">
                            <a:latin typeface="Bahnschrift Light" panose="020B0502040204020203" pitchFamily="34" charset="0"/>
                          </a:endParaRPr>
                        </a:p>
                      </a:txBody>
                      <a:tcPr anchor="ctr"/>
                    </a:tc>
                    <a:tc hMerge="1">
                      <a:txBody>
                        <a:bodyPr/>
                        <a:lstStyle/>
                        <a:p>
                          <a:endParaRPr lang="en-DE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71431701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dirty="0">
                              <a:latin typeface="Bahnschrift Light" panose="020B0502040204020203" pitchFamily="34" charset="0"/>
                            </a:rPr>
                            <a:t>Laser beam wavelength, </a:t>
                          </a:r>
                          <a:r>
                            <a:rPr lang="el-GR" dirty="0">
                              <a:latin typeface="Bahnschrift Light" panose="020B0502040204020203" pitchFamily="34" charset="0"/>
                            </a:rPr>
                            <a:t>λ </a:t>
                          </a:r>
                          <a:endParaRPr lang="en-DE" dirty="0">
                            <a:latin typeface="Bahnschrift Light" panose="020B0502040204020203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DE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100150" t="-106557" r="-300" b="-136557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0948885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DE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150" t="-206557" r="-100300" b="-126557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DE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100150" t="-206557" r="-300" b="-126557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65902203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DE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150" t="-306557" r="-100300" b="-116557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DE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100150" t="-306557" r="-300" b="-116557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2404904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dirty="0">
                              <a:latin typeface="Bahnschrift Light" panose="020B0502040204020203" pitchFamily="34" charset="0"/>
                            </a:rPr>
                            <a:t>Frequency</a:t>
                          </a:r>
                          <a:endParaRPr lang="en-DE" dirty="0">
                            <a:latin typeface="Bahnschrift Light" panose="020B0502040204020203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DE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100150" t="-413333" r="-300" b="-1085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596457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dirty="0">
                              <a:latin typeface="Bahnschrift Light" panose="020B0502040204020203" pitchFamily="34" charset="0"/>
                            </a:rPr>
                            <a:t>Beam expansion </a:t>
                          </a:r>
                          <a:endParaRPr lang="en-DE" dirty="0">
                            <a:latin typeface="Bahnschrift Light" panose="020B0502040204020203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DE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100150" t="-504918" r="-300" b="-96721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0771233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DE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150" t="-604918" r="-100300" b="-8672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DE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100150" t="-604918" r="-300" b="-86721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6030289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dirty="0">
                              <a:latin typeface="Bahnschrift Light" panose="020B0502040204020203" pitchFamily="34" charset="0"/>
                            </a:rPr>
                            <a:t>Exposure time </a:t>
                          </a:r>
                          <a:endParaRPr lang="en-DE" dirty="0">
                            <a:latin typeface="Bahnschrift Light" panose="020B0502040204020203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DE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100150" t="-704918" r="-300" b="-76721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48380123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Bahnschrift Light" panose="020B0502040204020203" pitchFamily="34" charset="0"/>
                            </a:rPr>
                            <a:t>Pixel size</a:t>
                          </a:r>
                          <a:endParaRPr lang="en-DE" dirty="0">
                            <a:latin typeface="Bahnschrift Light" panose="020B0502040204020203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DE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100150" t="-804918" r="-300" b="-66721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6496601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dirty="0">
                              <a:latin typeface="Bahnschrift Light" panose="020B0502040204020203" pitchFamily="34" charset="0"/>
                            </a:rPr>
                            <a:t>Efficiency, QE </a:t>
                          </a:r>
                          <a:endParaRPr lang="en-DE" dirty="0">
                            <a:latin typeface="Bahnschrift Light" panose="020B0502040204020203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DE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100150" t="-904918" r="-300" b="-56721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11719546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dirty="0">
                              <a:latin typeface="Bahnschrift Light" panose="020B0502040204020203" pitchFamily="34" charset="0"/>
                            </a:rPr>
                            <a:t>Working Distance</a:t>
                          </a:r>
                          <a:endParaRPr lang="en-DE" dirty="0">
                            <a:latin typeface="Bahnschrift Light" panose="020B0502040204020203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DE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100150" t="-583810" r="-300" b="-22952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31914552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dirty="0">
                              <a:latin typeface="Bahnschrift Light" panose="020B0502040204020203" pitchFamily="34" charset="0"/>
                            </a:rPr>
                            <a:t>Magnification factor, M</a:t>
                          </a:r>
                          <a:endParaRPr lang="en-DE" dirty="0">
                            <a:latin typeface="Bahnschrift Light" panose="020B0502040204020203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DE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100150" t="-683810" r="-300" b="-12952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59877907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dirty="0">
                              <a:latin typeface="Bahnschrift Light" panose="020B0502040204020203" pitchFamily="34" charset="0"/>
                            </a:rPr>
                            <a:t>Region of Interest, (RoI) </a:t>
                          </a:r>
                          <a:endParaRPr lang="en-DE" dirty="0">
                            <a:latin typeface="Bahnschrift Light" panose="020B0502040204020203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DE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100150" t="-1349180" r="-300" b="-12295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73503131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DE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150" t="-1449180" r="-100300" b="-229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DE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100150" t="-1449180" r="-300" b="-2295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45039421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4675604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05E4633-B7FF-891E-C8EE-4E0F10E285E1}"/>
              </a:ext>
            </a:extLst>
          </p:cNvPr>
          <p:cNvSpPr txBox="1">
            <a:spLocks/>
          </p:cNvSpPr>
          <p:nvPr/>
        </p:nvSpPr>
        <p:spPr>
          <a:xfrm>
            <a:off x="434069" y="33439"/>
            <a:ext cx="10056093" cy="9852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latin typeface="Bahnschrift SemiBold SemiConden" panose="020B0502040204020203" pitchFamily="34" charset="0"/>
              </a:rPr>
              <a:t>DUST FREE FALLING</a:t>
            </a:r>
            <a:endParaRPr lang="en-DE" sz="3200" dirty="0">
              <a:latin typeface="Bahnschrift SemiBold SemiConden" panose="020B0502040204020203" pitchFamily="34" charset="0"/>
            </a:endParaRPr>
          </a:p>
        </p:txBody>
      </p:sp>
      <p:pic>
        <p:nvPicPr>
          <p:cNvPr id="5" name="8_bit_10um_1">
            <a:hlinkClick r:id="" action="ppaction://media"/>
            <a:extLst>
              <a:ext uri="{FF2B5EF4-FFF2-40B4-BE49-F238E27FC236}">
                <a16:creationId xmlns:a16="http://schemas.microsoft.com/office/drawing/2014/main" id="{CEB27616-8060-1EBA-15C4-21B2F0BC316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579821" y="826018"/>
            <a:ext cx="4549374" cy="558826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3D73C82-506C-F06C-D401-68F2ED65E948}"/>
              </a:ext>
            </a:extLst>
          </p:cNvPr>
          <p:cNvSpPr txBox="1"/>
          <p:nvPr/>
        </p:nvSpPr>
        <p:spPr>
          <a:xfrm>
            <a:off x="4399878" y="6375668"/>
            <a:ext cx="31627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Bahnschrift SemiLight" panose="020B0502040204020203" pitchFamily="34" charset="0"/>
              </a:rPr>
              <a:t>Dust detection demonstration</a:t>
            </a:r>
            <a:endParaRPr lang="en-DE" sz="1600" dirty="0">
              <a:latin typeface="Bahnschrift Semi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0206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1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10B59F4-6D68-1AE5-B8D2-A095D8123C42}"/>
                  </a:ext>
                </a:extLst>
              </p:cNvPr>
              <p:cNvSpPr txBox="1"/>
              <p:nvPr/>
            </p:nvSpPr>
            <p:spPr>
              <a:xfrm>
                <a:off x="4150044" y="6366055"/>
                <a:ext cx="4095112" cy="307777"/>
              </a:xfrm>
              <a:prstGeom prst="rect">
                <a:avLst/>
              </a:prstGeom>
              <a:ln w="19050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1400" i="1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0 </m:t>
                    </m:r>
                    <m:r>
                      <a:rPr lang="en-US" sz="1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  <m:r>
                      <a:rPr lang="en-US" sz="1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sz="1400" dirty="0">
                    <a:latin typeface="Bahnschrift SemiLight" panose="020B0502040204020203" pitchFamily="34" charset="0"/>
                  </a:rPr>
                  <a:t> Silica Copper particles at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=1.4 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endParaRPr lang="en-DE" sz="1400" dirty="0">
                  <a:latin typeface="Bahnschrift SemiLight" panose="020B0502040204020203" pitchFamily="34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10B59F4-6D68-1AE5-B8D2-A095D8123C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0044" y="6366055"/>
                <a:ext cx="4095112" cy="307777"/>
              </a:xfrm>
              <a:prstGeom prst="rect">
                <a:avLst/>
              </a:prstGeom>
              <a:blipFill>
                <a:blip r:embed="rId2"/>
                <a:stretch>
                  <a:fillRect t="-1852" b="-12963"/>
                </a:stretch>
              </a:blipFill>
              <a:ln w="19050"/>
            </p:spPr>
            <p:txBody>
              <a:bodyPr/>
              <a:lstStyle/>
              <a:p>
                <a:r>
                  <a:rPr lang="en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3971FBC-DE1D-C5BF-827B-A28C2558D80E}"/>
              </a:ext>
            </a:extLst>
          </p:cNvPr>
          <p:cNvSpPr/>
          <p:nvPr/>
        </p:nvSpPr>
        <p:spPr>
          <a:xfrm>
            <a:off x="325120" y="1910080"/>
            <a:ext cx="1920240" cy="1950720"/>
          </a:xfrm>
          <a:prstGeom prst="round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4C6AE53D-92FE-525C-E557-0728ABCA56A5}"/>
              </a:ext>
            </a:extLst>
          </p:cNvPr>
          <p:cNvSpPr/>
          <p:nvPr/>
        </p:nvSpPr>
        <p:spPr>
          <a:xfrm>
            <a:off x="2326719" y="2756553"/>
            <a:ext cx="375920" cy="257774"/>
          </a:xfrm>
          <a:prstGeom prst="rightArrow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DE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3472490-C5E5-8504-8438-C64E483C7EF9}"/>
              </a:ext>
            </a:extLst>
          </p:cNvPr>
          <p:cNvSpPr/>
          <p:nvPr/>
        </p:nvSpPr>
        <p:spPr>
          <a:xfrm>
            <a:off x="2783998" y="1910080"/>
            <a:ext cx="1920240" cy="1950720"/>
          </a:xfrm>
          <a:prstGeom prst="round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A5E8FFF4-B077-B1F6-7B52-5EAE84172D2A}"/>
              </a:ext>
            </a:extLst>
          </p:cNvPr>
          <p:cNvSpPr/>
          <p:nvPr/>
        </p:nvSpPr>
        <p:spPr>
          <a:xfrm>
            <a:off x="4785597" y="2756553"/>
            <a:ext cx="375920" cy="257774"/>
          </a:xfrm>
          <a:prstGeom prst="rightArrow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DE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96BA4993-82E5-FC40-0FE5-2C07A926672D}"/>
              </a:ext>
            </a:extLst>
          </p:cNvPr>
          <p:cNvSpPr/>
          <p:nvPr/>
        </p:nvSpPr>
        <p:spPr>
          <a:xfrm>
            <a:off x="5242876" y="1910080"/>
            <a:ext cx="1920240" cy="1950720"/>
          </a:xfrm>
          <a:prstGeom prst="round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4E39A7B1-F18E-A501-80AA-850D23031CAF}"/>
              </a:ext>
            </a:extLst>
          </p:cNvPr>
          <p:cNvSpPr/>
          <p:nvPr/>
        </p:nvSpPr>
        <p:spPr>
          <a:xfrm>
            <a:off x="7244475" y="2756553"/>
            <a:ext cx="375920" cy="257774"/>
          </a:xfrm>
          <a:prstGeom prst="rightArrow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DE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445D8591-953F-3856-D1BC-CC1BFF53ACB6}"/>
              </a:ext>
            </a:extLst>
          </p:cNvPr>
          <p:cNvSpPr/>
          <p:nvPr/>
        </p:nvSpPr>
        <p:spPr>
          <a:xfrm>
            <a:off x="7701754" y="1910080"/>
            <a:ext cx="1920240" cy="1950720"/>
          </a:xfrm>
          <a:prstGeom prst="round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469A0BA3-EBE7-A079-4F3A-669412FD207C}"/>
              </a:ext>
            </a:extLst>
          </p:cNvPr>
          <p:cNvSpPr/>
          <p:nvPr/>
        </p:nvSpPr>
        <p:spPr>
          <a:xfrm>
            <a:off x="9703353" y="2756553"/>
            <a:ext cx="375920" cy="257774"/>
          </a:xfrm>
          <a:prstGeom prst="rightArrow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DE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6168468A-BCE2-B285-0413-546CC1C9BB7D}"/>
              </a:ext>
            </a:extLst>
          </p:cNvPr>
          <p:cNvSpPr/>
          <p:nvPr/>
        </p:nvSpPr>
        <p:spPr>
          <a:xfrm>
            <a:off x="10160635" y="1910080"/>
            <a:ext cx="1920240" cy="1950720"/>
          </a:xfrm>
          <a:prstGeom prst="roundRect">
            <a:avLst/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0E23C11-B14B-65D9-C9B0-4C84874ACAF3}"/>
              </a:ext>
            </a:extLst>
          </p:cNvPr>
          <p:cNvSpPr txBox="1"/>
          <p:nvPr/>
        </p:nvSpPr>
        <p:spPr>
          <a:xfrm>
            <a:off x="325120" y="1300797"/>
            <a:ext cx="2001599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Bahnschrift SemiLight" panose="020B0502040204020203" pitchFamily="34" charset="0"/>
              </a:rPr>
              <a:t>Raw image</a:t>
            </a:r>
            <a:endParaRPr lang="en-DE" dirty="0">
              <a:latin typeface="Bahnschrift SemiLight" panose="020B0502040204020203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E042DE1-CB69-BB30-8EE0-A9050735606A}"/>
              </a:ext>
            </a:extLst>
          </p:cNvPr>
          <p:cNvSpPr txBox="1"/>
          <p:nvPr/>
        </p:nvSpPr>
        <p:spPr>
          <a:xfrm>
            <a:off x="2808526" y="1162298"/>
            <a:ext cx="2001599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dirty="0">
                <a:latin typeface="Bahnschrift SemiLight" panose="020B0502040204020203" pitchFamily="34" charset="0"/>
              </a:rPr>
              <a:t>CLAHE contrast + enhancement</a:t>
            </a:r>
            <a:endParaRPr lang="en-DE" dirty="0">
              <a:latin typeface="Bahnschrift SemiLight" panose="020B0502040204020203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3BAB3FB-5DE9-AA69-7710-1EE5734431BB}"/>
              </a:ext>
            </a:extLst>
          </p:cNvPr>
          <p:cNvSpPr txBox="1"/>
          <p:nvPr/>
        </p:nvSpPr>
        <p:spPr>
          <a:xfrm>
            <a:off x="5161517" y="1162301"/>
            <a:ext cx="2001599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Bahnschrift SemiLight" panose="020B0502040204020203" pitchFamily="34" charset="0"/>
              </a:rPr>
              <a:t>Background Subtraction</a:t>
            </a:r>
            <a:endParaRPr lang="en-DE" dirty="0">
              <a:latin typeface="Bahnschrift SemiLight" panose="020B0502040204020203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200E8AB-79E5-A856-72FA-C040841C783A}"/>
              </a:ext>
            </a:extLst>
          </p:cNvPr>
          <p:cNvSpPr txBox="1"/>
          <p:nvPr/>
        </p:nvSpPr>
        <p:spPr>
          <a:xfrm>
            <a:off x="7620395" y="1162300"/>
            <a:ext cx="2001599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Bahnschrift SemiLight" panose="020B0502040204020203" pitchFamily="34" charset="0"/>
              </a:rPr>
              <a:t>Otsu Thresholding</a:t>
            </a:r>
            <a:endParaRPr lang="en-DE" dirty="0">
              <a:latin typeface="Bahnschrift SemiLight" panose="020B0502040204020203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42DECC1-5ABD-382B-0AEF-41428A941E20}"/>
              </a:ext>
            </a:extLst>
          </p:cNvPr>
          <p:cNvSpPr txBox="1"/>
          <p:nvPr/>
        </p:nvSpPr>
        <p:spPr>
          <a:xfrm>
            <a:off x="10079273" y="1162299"/>
            <a:ext cx="2001599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Bahnschrift SemiLight" panose="020B0502040204020203" pitchFamily="34" charset="0"/>
              </a:rPr>
              <a:t>Morphological Cleaning</a:t>
            </a:r>
            <a:endParaRPr lang="en-DE" dirty="0">
              <a:latin typeface="Bahnschrift SemiLight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70891DC3-A1C2-0C3B-E98E-6AB0D77F2328}"/>
                  </a:ext>
                </a:extLst>
              </p:cNvPr>
              <p:cNvSpPr txBox="1"/>
              <p:nvPr/>
            </p:nvSpPr>
            <p:spPr>
              <a:xfrm>
                <a:off x="4048444" y="3935792"/>
                <a:ext cx="4095112" cy="307777"/>
              </a:xfrm>
              <a:prstGeom prst="rect">
                <a:avLst/>
              </a:prstGeom>
              <a:ln w="19050"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10 </m:t>
                    </m:r>
                    <m:r>
                      <a:rPr lang="en-US" sz="1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  <m:r>
                      <a:rPr lang="en-US" sz="1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sz="1400" dirty="0">
                    <a:latin typeface="Bahnschrift SemiLight" panose="020B0502040204020203" pitchFamily="34" charset="0"/>
                  </a:rPr>
                  <a:t> Silica (Ag coated) particles at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=1.4 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endParaRPr lang="en-DE" sz="1400" dirty="0">
                  <a:latin typeface="Bahnschrift SemiLight" panose="020B0502040204020203" pitchFamily="34" charset="0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70891DC3-A1C2-0C3B-E98E-6AB0D77F23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8444" y="3935792"/>
                <a:ext cx="4095112" cy="307777"/>
              </a:xfrm>
              <a:prstGeom prst="rect">
                <a:avLst/>
              </a:prstGeom>
              <a:blipFill>
                <a:blip r:embed="rId8"/>
                <a:stretch>
                  <a:fillRect t="-3774" b="-13208"/>
                </a:stretch>
              </a:blipFill>
              <a:ln w="19050"/>
            </p:spPr>
            <p:txBody>
              <a:bodyPr/>
              <a:lstStyle/>
              <a:p>
                <a:r>
                  <a:rPr lang="en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D9616682-F04A-2D28-A0E1-8D34872436DB}"/>
              </a:ext>
            </a:extLst>
          </p:cNvPr>
          <p:cNvSpPr/>
          <p:nvPr/>
        </p:nvSpPr>
        <p:spPr>
          <a:xfrm>
            <a:off x="325120" y="4335379"/>
            <a:ext cx="1920240" cy="1950720"/>
          </a:xfrm>
          <a:prstGeom prst="roundRect">
            <a:avLst/>
          </a:prstGeom>
          <a:blipFill dpi="0"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  <p:sp>
        <p:nvSpPr>
          <p:cNvPr id="21" name="Arrow: Right 20">
            <a:extLst>
              <a:ext uri="{FF2B5EF4-FFF2-40B4-BE49-F238E27FC236}">
                <a16:creationId xmlns:a16="http://schemas.microsoft.com/office/drawing/2014/main" id="{310C06AD-0C09-D9AA-2627-FA90AFFBBF87}"/>
              </a:ext>
            </a:extLst>
          </p:cNvPr>
          <p:cNvSpPr/>
          <p:nvPr/>
        </p:nvSpPr>
        <p:spPr>
          <a:xfrm>
            <a:off x="2326719" y="5181852"/>
            <a:ext cx="375920" cy="257774"/>
          </a:xfrm>
          <a:prstGeom prst="rightArrow">
            <a:avLst/>
          </a:prstGeom>
          <a:noFill/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DE" dirty="0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833E68C0-D963-9447-10F2-F1155D2C4C6E}"/>
              </a:ext>
            </a:extLst>
          </p:cNvPr>
          <p:cNvSpPr/>
          <p:nvPr/>
        </p:nvSpPr>
        <p:spPr>
          <a:xfrm>
            <a:off x="2783998" y="4335379"/>
            <a:ext cx="1920240" cy="1950720"/>
          </a:xfrm>
          <a:prstGeom prst="roundRect">
            <a:avLst/>
          </a:prstGeom>
          <a:blipFill dpi="0"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  <p:sp>
        <p:nvSpPr>
          <p:cNvPr id="23" name="Arrow: Right 22">
            <a:extLst>
              <a:ext uri="{FF2B5EF4-FFF2-40B4-BE49-F238E27FC236}">
                <a16:creationId xmlns:a16="http://schemas.microsoft.com/office/drawing/2014/main" id="{F2338454-9D45-A255-9071-8B0D02F0810F}"/>
              </a:ext>
            </a:extLst>
          </p:cNvPr>
          <p:cNvSpPr/>
          <p:nvPr/>
        </p:nvSpPr>
        <p:spPr>
          <a:xfrm>
            <a:off x="4785597" y="5181852"/>
            <a:ext cx="375920" cy="257774"/>
          </a:xfrm>
          <a:prstGeom prst="rightArrow">
            <a:avLst/>
          </a:prstGeom>
          <a:noFill/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DE" dirty="0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849593F7-2A0C-5EAF-5F47-2510DD982AD8}"/>
              </a:ext>
            </a:extLst>
          </p:cNvPr>
          <p:cNvSpPr/>
          <p:nvPr/>
        </p:nvSpPr>
        <p:spPr>
          <a:xfrm>
            <a:off x="5242876" y="4335379"/>
            <a:ext cx="1920240" cy="1950720"/>
          </a:xfrm>
          <a:prstGeom prst="roundRect">
            <a:avLst/>
          </a:prstGeom>
          <a:blipFill dpi="0"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  <p:sp>
        <p:nvSpPr>
          <p:cNvPr id="25" name="Arrow: Right 24">
            <a:extLst>
              <a:ext uri="{FF2B5EF4-FFF2-40B4-BE49-F238E27FC236}">
                <a16:creationId xmlns:a16="http://schemas.microsoft.com/office/drawing/2014/main" id="{A0FF7340-7547-26A1-99A4-D0A4DDFE6A86}"/>
              </a:ext>
            </a:extLst>
          </p:cNvPr>
          <p:cNvSpPr/>
          <p:nvPr/>
        </p:nvSpPr>
        <p:spPr>
          <a:xfrm>
            <a:off x="7244475" y="5181852"/>
            <a:ext cx="375920" cy="257774"/>
          </a:xfrm>
          <a:prstGeom prst="rightArrow">
            <a:avLst/>
          </a:prstGeom>
          <a:noFill/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DE" dirty="0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6B9B6E98-2541-E6BB-3595-2CD351541C96}"/>
              </a:ext>
            </a:extLst>
          </p:cNvPr>
          <p:cNvSpPr/>
          <p:nvPr/>
        </p:nvSpPr>
        <p:spPr>
          <a:xfrm>
            <a:off x="7701754" y="4335379"/>
            <a:ext cx="1920240" cy="1950720"/>
          </a:xfrm>
          <a:prstGeom prst="roundRect">
            <a:avLst/>
          </a:prstGeom>
          <a:blipFill dpi="0"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  <p:sp>
        <p:nvSpPr>
          <p:cNvPr id="27" name="Arrow: Right 26">
            <a:extLst>
              <a:ext uri="{FF2B5EF4-FFF2-40B4-BE49-F238E27FC236}">
                <a16:creationId xmlns:a16="http://schemas.microsoft.com/office/drawing/2014/main" id="{A81F8F5B-8BF2-9EA5-F879-DCDF83657A46}"/>
              </a:ext>
            </a:extLst>
          </p:cNvPr>
          <p:cNvSpPr/>
          <p:nvPr/>
        </p:nvSpPr>
        <p:spPr>
          <a:xfrm>
            <a:off x="9703353" y="5181852"/>
            <a:ext cx="375920" cy="257774"/>
          </a:xfrm>
          <a:prstGeom prst="rightArrow">
            <a:avLst/>
          </a:prstGeom>
          <a:noFill/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DE" dirty="0"/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A6E77940-2759-07B7-E573-D3EFDFBEC142}"/>
              </a:ext>
            </a:extLst>
          </p:cNvPr>
          <p:cNvSpPr/>
          <p:nvPr/>
        </p:nvSpPr>
        <p:spPr>
          <a:xfrm>
            <a:off x="10160635" y="4335379"/>
            <a:ext cx="1920240" cy="1950720"/>
          </a:xfrm>
          <a:prstGeom prst="roundRect">
            <a:avLst/>
          </a:prstGeom>
          <a:blipFill dpi="0"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9D524E26-D8B4-C067-1648-FE6CC0558985}"/>
              </a:ext>
            </a:extLst>
          </p:cNvPr>
          <p:cNvSpPr txBox="1">
            <a:spLocks/>
          </p:cNvSpPr>
          <p:nvPr/>
        </p:nvSpPr>
        <p:spPr>
          <a:xfrm>
            <a:off x="434069" y="33439"/>
            <a:ext cx="10764873" cy="9852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latin typeface="Bahnschrift SemiBold SemiConden" panose="020B0502040204020203" pitchFamily="34" charset="0"/>
              </a:rPr>
              <a:t>DATA ANALYSIS PIPELINE: FROM RAW IMAGES TO PARTICLE DATA</a:t>
            </a:r>
            <a:endParaRPr lang="en-DE" sz="3200" dirty="0"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9120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3D815C1-9930-97EE-E100-CDC38BDF77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547" y="1066800"/>
            <a:ext cx="2758380" cy="311201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E92E1D7-AD30-2AAE-D6C1-CA4279BE76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2766" y="1066800"/>
            <a:ext cx="2758380" cy="31120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E4FE33F-132B-C741-DEB6-07C5856EC96E}"/>
                  </a:ext>
                </a:extLst>
              </p:cNvPr>
              <p:cNvSpPr txBox="1"/>
              <p:nvPr/>
            </p:nvSpPr>
            <p:spPr>
              <a:xfrm>
                <a:off x="1504315" y="4614262"/>
                <a:ext cx="3196130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latin typeface="Bahnschrift SemiLight" panose="020B0502040204020203" pitchFamily="34" charset="0"/>
                  </a:rPr>
                  <a:t>Dust Detection 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𝒛</m:t>
                        </m:r>
                      </m:e>
                      <m:sub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1" i="1"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US" b="1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b="1" i="1"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US" b="1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1" i="1">
                        <a:latin typeface="Cambria Math" panose="02040503050406030204" pitchFamily="18" charset="0"/>
                      </a:rPr>
                      <m:t>𝒎</m:t>
                    </m:r>
                  </m:oMath>
                </a14:m>
                <a:endParaRPr lang="en-US" b="1" dirty="0">
                  <a:latin typeface="Bahnschrift SemiLight" panose="020B0502040204020203" pitchFamily="34" charset="0"/>
                </a:endParaRPr>
              </a:p>
              <a:p>
                <a:pPr marL="342900" indent="-342900">
                  <a:buAutoNum type="alphaLcParenBoth"/>
                </a:pP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10 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dirty="0">
                    <a:latin typeface="Bahnschrift SemiLight" panose="020B0502040204020203" pitchFamily="34" charset="0"/>
                  </a:rPr>
                  <a:t> Silica</a:t>
                </a:r>
              </a:p>
              <a:p>
                <a:pPr marL="342900" indent="-342900">
                  <a:buAutoNum type="alphaLcParenBoth"/>
                </a:pP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30 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dirty="0">
                    <a:latin typeface="Bahnschrift SemiLight" panose="020B0502040204020203" pitchFamily="34" charset="0"/>
                  </a:rPr>
                  <a:t> Copper</a:t>
                </a:r>
                <a:endParaRPr lang="en-DE" dirty="0">
                  <a:latin typeface="Bahnschrift SemiLight" panose="020B0502040204020203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E4FE33F-132B-C741-DEB6-07C5856EC9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4315" y="4614262"/>
                <a:ext cx="3196130" cy="923330"/>
              </a:xfrm>
              <a:prstGeom prst="rect">
                <a:avLst/>
              </a:prstGeom>
              <a:blipFill>
                <a:blip r:embed="rId4"/>
                <a:stretch>
                  <a:fillRect l="-1718" t="-5298" r="-2099" b="-9272"/>
                </a:stretch>
              </a:blipFill>
            </p:spPr>
            <p:txBody>
              <a:bodyPr/>
              <a:lstStyle/>
              <a:p>
                <a:r>
                  <a:rPr lang="en-D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>
            <a:extLst>
              <a:ext uri="{FF2B5EF4-FFF2-40B4-BE49-F238E27FC236}">
                <a16:creationId xmlns:a16="http://schemas.microsoft.com/office/drawing/2014/main" id="{8E7FE50C-42D9-CB9F-B0C9-9201F555022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0856" y="3425622"/>
            <a:ext cx="2702324" cy="311594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5D8B1EA-E10B-1481-B515-778235001CC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6783" y="3425622"/>
            <a:ext cx="2702323" cy="311932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265A9CD-1133-48B5-1CFF-19A4561C0D0F}"/>
                  </a:ext>
                </a:extLst>
              </p:cNvPr>
              <p:cNvSpPr txBox="1"/>
              <p:nvPr/>
            </p:nvSpPr>
            <p:spPr>
              <a:xfrm>
                <a:off x="7448718" y="2287074"/>
                <a:ext cx="3196130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latin typeface="Bahnschrift SemiLight" panose="020B0502040204020203" pitchFamily="34" charset="0"/>
                  </a:rPr>
                  <a:t>Dust Detection 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𝒛</m:t>
                        </m:r>
                      </m:e>
                      <m:sub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lang="en-US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1" i="1"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US" b="1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b="1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1" i="1">
                        <a:latin typeface="Cambria Math" panose="02040503050406030204" pitchFamily="18" charset="0"/>
                      </a:rPr>
                      <m:t>𝒎</m:t>
                    </m:r>
                  </m:oMath>
                </a14:m>
                <a:endParaRPr lang="en-US" b="1" dirty="0">
                  <a:latin typeface="Bahnschrift SemiLight" panose="020B0502040204020203" pitchFamily="34" charset="0"/>
                </a:endParaRPr>
              </a:p>
              <a:p>
                <a:r>
                  <a:rPr lang="en-US" b="0" dirty="0"/>
                  <a:t>(c)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10 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dirty="0">
                    <a:latin typeface="Bahnschrift SemiLight" panose="020B0502040204020203" pitchFamily="34" charset="0"/>
                  </a:rPr>
                  <a:t> Silica </a:t>
                </a:r>
              </a:p>
              <a:p>
                <a:r>
                  <a:rPr lang="en-US" b="0" dirty="0">
                    <a:latin typeface="Bahnschrift SemiLight" panose="020B0502040204020203" pitchFamily="34" charset="0"/>
                  </a:rPr>
                  <a:t>(d)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30 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dirty="0">
                    <a:latin typeface="Bahnschrift SemiLight" panose="020B0502040204020203" pitchFamily="34" charset="0"/>
                  </a:rPr>
                  <a:t> Copper</a:t>
                </a:r>
                <a:endParaRPr lang="en-DE" dirty="0">
                  <a:latin typeface="Bahnschrift SemiLight" panose="020B0502040204020203" pitchFamily="34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265A9CD-1133-48B5-1CFF-19A4561C0D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48718" y="2287074"/>
                <a:ext cx="3196130" cy="923330"/>
              </a:xfrm>
              <a:prstGeom prst="rect">
                <a:avLst/>
              </a:prstGeom>
              <a:blipFill>
                <a:blip r:embed="rId7"/>
                <a:stretch>
                  <a:fillRect l="-1718" t="-4605" r="-2099" b="-8553"/>
                </a:stretch>
              </a:blipFill>
            </p:spPr>
            <p:txBody>
              <a:bodyPr/>
              <a:lstStyle/>
              <a:p>
                <a:r>
                  <a:rPr lang="en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itle 1">
            <a:extLst>
              <a:ext uri="{FF2B5EF4-FFF2-40B4-BE49-F238E27FC236}">
                <a16:creationId xmlns:a16="http://schemas.microsoft.com/office/drawing/2014/main" id="{1188C6D0-47DE-CC14-A8F6-B80FCD5E2AE5}"/>
              </a:ext>
            </a:extLst>
          </p:cNvPr>
          <p:cNvSpPr txBox="1">
            <a:spLocks/>
          </p:cNvSpPr>
          <p:nvPr/>
        </p:nvSpPr>
        <p:spPr>
          <a:xfrm>
            <a:off x="434069" y="33439"/>
            <a:ext cx="10764873" cy="9852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latin typeface="Bahnschrift SemiBold SemiConden" panose="020B0502040204020203" pitchFamily="34" charset="0"/>
              </a:rPr>
              <a:t>PARTICLE DETECTION</a:t>
            </a:r>
            <a:endParaRPr lang="en-DE" sz="3200" dirty="0"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4178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5">
            <a:extLst>
              <a:ext uri="{FF2B5EF4-FFF2-40B4-BE49-F238E27FC236}">
                <a16:creationId xmlns:a16="http://schemas.microsoft.com/office/drawing/2014/main" id="{DD8555E1-CFBE-42D5-6B3E-47FC5AB4DD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577" y="165755"/>
            <a:ext cx="10056093" cy="985286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Bahnschrift SemiBold SemiConden" panose="020B0502040204020203" pitchFamily="34" charset="0"/>
              </a:rPr>
              <a:t>SINGLE FRAME VS BATCH ANALYSIS</a:t>
            </a:r>
            <a:endParaRPr lang="en-DE" sz="3200" dirty="0"/>
          </a:p>
        </p:txBody>
      </p:sp>
      <p:pic>
        <p:nvPicPr>
          <p:cNvPr id="5" name="Content Placeholder 2">
            <a:extLst>
              <a:ext uri="{FF2B5EF4-FFF2-40B4-BE49-F238E27FC236}">
                <a16:creationId xmlns:a16="http://schemas.microsoft.com/office/drawing/2014/main" id="{A0D44396-1DD4-F5BB-BB09-761BC9D85A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577" y="938812"/>
            <a:ext cx="5018009" cy="376350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72E6D59-2C45-B4ED-1906-0D52263312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6663" y="907166"/>
            <a:ext cx="5018009" cy="376350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4307DCC-6C01-A3FE-D31E-B7A23734B8C4}"/>
              </a:ext>
            </a:extLst>
          </p:cNvPr>
          <p:cNvSpPr txBox="1"/>
          <p:nvPr/>
        </p:nvSpPr>
        <p:spPr>
          <a:xfrm>
            <a:off x="4429268" y="4473394"/>
            <a:ext cx="31502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Bahnschrift SemiLight" panose="020B0502040204020203" pitchFamily="34" charset="0"/>
              </a:rPr>
              <a:t>Size Distribution Histogram z=1.42 m</a:t>
            </a:r>
            <a:endParaRPr lang="en-DE" sz="1400" dirty="0">
              <a:latin typeface="Bahnschrift SemiLight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3D4F4C9-8EE2-B109-D63B-715E0AE2CAD8}"/>
                  </a:ext>
                </a:extLst>
              </p:cNvPr>
              <p:cNvSpPr txBox="1"/>
              <p:nvPr/>
            </p:nvSpPr>
            <p:spPr>
              <a:xfrm>
                <a:off x="2187381" y="4533042"/>
                <a:ext cx="170688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>
                    <a:latin typeface="Bahnschrift SemiLight" panose="020B0502040204020203" pitchFamily="34" charset="0"/>
                  </a:rPr>
                  <a:t>(a)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10 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sz="1600" dirty="0">
                    <a:latin typeface="Bahnschrift SemiLight" panose="020B0502040204020203" pitchFamily="34" charset="0"/>
                  </a:rPr>
                  <a:t> Silica</a:t>
                </a:r>
                <a:endParaRPr lang="en-DE" sz="1600" dirty="0">
                  <a:latin typeface="Bahnschrift SemiLight" panose="020B0502040204020203" pitchFamily="34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3D4F4C9-8EE2-B109-D63B-715E0AE2CA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7381" y="4533042"/>
                <a:ext cx="1706880" cy="338554"/>
              </a:xfrm>
              <a:prstGeom prst="rect">
                <a:avLst/>
              </a:prstGeom>
              <a:blipFill>
                <a:blip r:embed="rId4"/>
                <a:stretch>
                  <a:fillRect l="-2143" t="-7273" b="-21818"/>
                </a:stretch>
              </a:blipFill>
            </p:spPr>
            <p:txBody>
              <a:bodyPr/>
              <a:lstStyle/>
              <a:p>
                <a:r>
                  <a:rPr lang="en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20B418C-DF9E-8585-C6B4-32FD9F2D2D2E}"/>
                  </a:ext>
                </a:extLst>
              </p:cNvPr>
              <p:cNvSpPr txBox="1"/>
              <p:nvPr/>
            </p:nvSpPr>
            <p:spPr>
              <a:xfrm>
                <a:off x="8128000" y="4533042"/>
                <a:ext cx="192024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>
                    <a:latin typeface="Bahnschrift SemiLight" panose="020B0502040204020203" pitchFamily="34" charset="0"/>
                  </a:rPr>
                  <a:t>(b) </a:t>
                </a:r>
                <a14:m>
                  <m:oMath xmlns:m="http://schemas.openxmlformats.org/officeDocument/2006/math">
                    <m:r>
                      <a:rPr lang="en-US" sz="1600" i="1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0 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sz="1600" dirty="0">
                    <a:latin typeface="Bahnschrift SemiLight" panose="020B0502040204020203" pitchFamily="34" charset="0"/>
                  </a:rPr>
                  <a:t> Copper</a:t>
                </a:r>
                <a:endParaRPr lang="en-DE" sz="1600" dirty="0">
                  <a:latin typeface="Bahnschrift SemiLight" panose="020B0502040204020203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20B418C-DF9E-8585-C6B4-32FD9F2D2D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28000" y="4533042"/>
                <a:ext cx="1920240" cy="338554"/>
              </a:xfrm>
              <a:prstGeom prst="rect">
                <a:avLst/>
              </a:prstGeom>
              <a:blipFill>
                <a:blip r:embed="rId5"/>
                <a:stretch>
                  <a:fillRect l="-1587" t="-7273" b="-21818"/>
                </a:stretch>
              </a:blipFill>
            </p:spPr>
            <p:txBody>
              <a:bodyPr/>
              <a:lstStyle/>
              <a:p>
                <a:r>
                  <a:rPr lang="en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0" name="Table 9">
                <a:extLst>
                  <a:ext uri="{FF2B5EF4-FFF2-40B4-BE49-F238E27FC236}">
                    <a16:creationId xmlns:a16="http://schemas.microsoft.com/office/drawing/2014/main" id="{DEAC4EB4-12C7-EC6D-401D-0B31F7F362A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47119875"/>
                  </p:ext>
                </p:extLst>
              </p:nvPr>
            </p:nvGraphicFramePr>
            <p:xfrm>
              <a:off x="904240" y="4951087"/>
              <a:ext cx="10383520" cy="1483360"/>
            </p:xfrm>
            <a:graphic>
              <a:graphicData uri="http://schemas.openxmlformats.org/drawingml/2006/table">
                <a:tbl>
                  <a:tblPr firstRow="1" bandRow="1">
                    <a:tableStyleId>{BC89EF96-8CEA-46FF-86C4-4CE0E7609802}</a:tableStyleId>
                  </a:tblPr>
                  <a:tblGrid>
                    <a:gridCol w="1958757">
                      <a:extLst>
                        <a:ext uri="{9D8B030D-6E8A-4147-A177-3AD203B41FA5}">
                          <a16:colId xmlns:a16="http://schemas.microsoft.com/office/drawing/2014/main" val="2341035664"/>
                        </a:ext>
                      </a:extLst>
                    </a:gridCol>
                    <a:gridCol w="2316810">
                      <a:extLst>
                        <a:ext uri="{9D8B030D-6E8A-4147-A177-3AD203B41FA5}">
                          <a16:colId xmlns:a16="http://schemas.microsoft.com/office/drawing/2014/main" val="1821219538"/>
                        </a:ext>
                      </a:extLst>
                    </a:gridCol>
                    <a:gridCol w="2127253">
                      <a:extLst>
                        <a:ext uri="{9D8B030D-6E8A-4147-A177-3AD203B41FA5}">
                          <a16:colId xmlns:a16="http://schemas.microsoft.com/office/drawing/2014/main" val="631419188"/>
                        </a:ext>
                      </a:extLst>
                    </a:gridCol>
                    <a:gridCol w="1969288">
                      <a:extLst>
                        <a:ext uri="{9D8B030D-6E8A-4147-A177-3AD203B41FA5}">
                          <a16:colId xmlns:a16="http://schemas.microsoft.com/office/drawing/2014/main" val="591748766"/>
                        </a:ext>
                      </a:extLst>
                    </a:gridCol>
                    <a:gridCol w="2011412">
                      <a:extLst>
                        <a:ext uri="{9D8B030D-6E8A-4147-A177-3AD203B41FA5}">
                          <a16:colId xmlns:a16="http://schemas.microsoft.com/office/drawing/2014/main" val="4162913815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Parameters</a:t>
                          </a:r>
                          <a:endParaRPr lang="en-DE" dirty="0">
                            <a:latin typeface="Bahnschrift SemiLight" panose="020B0502040204020203" pitchFamily="34" charset="0"/>
                          </a:endParaRPr>
                        </a:p>
                      </a:txBody>
                      <a:tcPr/>
                    </a:tc>
                    <a:tc gridSpan="2"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sSub>
                                  <m:sSubPr>
                                    <m:ctrlPr>
                                      <a:rPr lang="en-US" b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smtClean="0">
                                        <a:latin typeface="Cambria Math" panose="02040503050406030204" pitchFamily="18" charset="0"/>
                                      </a:rPr>
                                      <m:t>𝒛</m:t>
                                    </m:r>
                                  </m:e>
                                  <m:sub>
                                    <m:r>
                                      <a:rPr lang="en-US" b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  <m:r>
                                  <a:rPr lang="en-US" b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b="1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  <m:r>
                                  <a:rPr lang="en-US" b="1" smtClean="0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b="1" smtClean="0">
                                    <a:latin typeface="Cambria Math" panose="02040503050406030204" pitchFamily="18" charset="0"/>
                                  </a:rPr>
                                  <m:t>𝟒𝟐</m:t>
                                </m:r>
                                <m:r>
                                  <a:rPr lang="en-US" b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b="1" smtClean="0">
                                    <a:latin typeface="Cambria Math" panose="02040503050406030204" pitchFamily="18" charset="0"/>
                                  </a:rPr>
                                  <m:t>𝒎</m:t>
                                </m:r>
                              </m:oMath>
                            </m:oMathPara>
                          </a14:m>
                          <a:endParaRPr lang="en-DE" dirty="0">
                            <a:latin typeface="Bahnschrift SemiLight" panose="020B0502040204020203" pitchFamily="34" charset="0"/>
                          </a:endParaRPr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DE"/>
                        </a:p>
                      </a:txBody>
                      <a:tcPr/>
                    </a:tc>
                    <a:tc gridSpan="2"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sSub>
                                  <m:sSubPr>
                                    <m:ctrlPr>
                                      <a:rPr lang="en-US" b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smtClean="0">
                                        <a:latin typeface="Cambria Math" panose="02040503050406030204" pitchFamily="18" charset="0"/>
                                      </a:rPr>
                                      <m:t>𝒛</m:t>
                                    </m:r>
                                  </m:e>
                                  <m:sub>
                                    <m:r>
                                      <a:rPr lang="en-US" b="1" smtClean="0"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b>
                                </m:sSub>
                                <m:r>
                                  <a:rPr lang="en-US" b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b="1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  <m:r>
                                  <a:rPr lang="en-US" b="1" smtClean="0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b="1" smtClean="0">
                                    <a:latin typeface="Cambria Math" panose="02040503050406030204" pitchFamily="18" charset="0"/>
                                  </a:rPr>
                                  <m:t>𝟎𝟎</m:t>
                                </m:r>
                                <m:r>
                                  <a:rPr lang="en-US" b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b="1" smtClean="0">
                                    <a:latin typeface="Cambria Math" panose="02040503050406030204" pitchFamily="18" charset="0"/>
                                  </a:rPr>
                                  <m:t>𝒎</m:t>
                                </m:r>
                              </m:oMath>
                            </m:oMathPara>
                          </a14:m>
                          <a:endParaRPr lang="en-DE" dirty="0">
                            <a:latin typeface="Bahnschrift SemiLight" panose="020B0502040204020203" pitchFamily="34" charset="0"/>
                          </a:endParaRPr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DE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91073446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endParaRPr lang="en-DE" dirty="0">
                            <a:latin typeface="Bahnschrift SemiLight" panose="020B0502040204020203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DE" b="1" dirty="0"/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sz="1800" b="1" smtClean="0">
                                  <a:latin typeface="Cambria Math" panose="02040503050406030204" pitchFamily="18" charset="0"/>
                                </a:rPr>
                                <m:t>𝟏𝟎</m:t>
                              </m:r>
                              <m:r>
                                <a:rPr lang="en-US" sz="1800" b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1800" b="1" smtClean="0">
                                  <a:latin typeface="Cambria Math" panose="02040503050406030204" pitchFamily="18" charset="0"/>
                                </a:rPr>
                                <m:t>𝝁</m:t>
                              </m:r>
                              <m:r>
                                <a:rPr lang="en-US" sz="1800" b="1" smtClean="0"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oMath>
                          </a14:m>
                          <a:r>
                            <a:rPr lang="en-US" sz="1800" b="1" dirty="0"/>
                            <a:t> </a:t>
                          </a:r>
                          <a:endParaRPr lang="en-DE" b="1" dirty="0">
                            <a:latin typeface="Bahnschrift SemiLight" panose="020B0502040204020203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1800" b="1" smtClean="0">
                                  <a:latin typeface="Cambria Math" panose="02040503050406030204" pitchFamily="18" charset="0"/>
                                </a:rPr>
                                <m:t>𝟑𝟎</m:t>
                              </m:r>
                              <m:r>
                                <a:rPr lang="en-US" sz="1800" b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1800" b="1" smtClean="0">
                                  <a:latin typeface="Cambria Math" panose="02040503050406030204" pitchFamily="18" charset="0"/>
                                </a:rPr>
                                <m:t>𝝁</m:t>
                              </m:r>
                              <m:r>
                                <a:rPr lang="en-US" sz="1800" b="1" smtClean="0"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oMath>
                          </a14:m>
                          <a:r>
                            <a:rPr lang="en-US" sz="1800" b="1" dirty="0"/>
                            <a:t> </a:t>
                          </a:r>
                          <a:endParaRPr lang="en-DE" b="1" dirty="0">
                            <a:latin typeface="Bahnschrift SemiLight" panose="020B0502040204020203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1800" b="1" smtClean="0">
                                  <a:latin typeface="Cambria Math" panose="02040503050406030204" pitchFamily="18" charset="0"/>
                                </a:rPr>
                                <m:t>𝟏𝟎</m:t>
                              </m:r>
                              <m:r>
                                <a:rPr lang="en-US" sz="1800" b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1800" b="1" smtClean="0">
                                  <a:latin typeface="Cambria Math" panose="02040503050406030204" pitchFamily="18" charset="0"/>
                                </a:rPr>
                                <m:t>𝝁</m:t>
                              </m:r>
                              <m:r>
                                <a:rPr lang="en-US" sz="1800" b="1" smtClean="0"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oMath>
                          </a14:m>
                          <a:r>
                            <a:rPr lang="en-US" sz="1800" b="1" dirty="0"/>
                            <a:t> </a:t>
                          </a:r>
                          <a:endParaRPr lang="en-DE" b="1" dirty="0">
                            <a:latin typeface="Bahnschrift SemiLight" panose="020B0502040204020203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1800" b="1" smtClean="0">
                                  <a:latin typeface="Cambria Math" panose="02040503050406030204" pitchFamily="18" charset="0"/>
                                </a:rPr>
                                <m:t>𝟑𝟎</m:t>
                              </m:r>
                              <m:r>
                                <a:rPr lang="en-US" sz="1800" b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1800" b="1" smtClean="0">
                                  <a:latin typeface="Cambria Math" panose="02040503050406030204" pitchFamily="18" charset="0"/>
                                </a:rPr>
                                <m:t>𝝁</m:t>
                              </m:r>
                              <m:r>
                                <a:rPr lang="en-US" sz="1800" b="1" smtClean="0"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oMath>
                          </a14:m>
                          <a:r>
                            <a:rPr lang="en-US" sz="1800" b="1" dirty="0"/>
                            <a:t> </a:t>
                          </a:r>
                          <a:endParaRPr lang="en-DE" b="1" dirty="0">
                            <a:latin typeface="Bahnschrift SemiLight" panose="020B0502040204020203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93483200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Mean size </a:t>
                          </a:r>
                          <a14:m>
                            <m:oMath xmlns:m="http://schemas.openxmlformats.org/officeDocument/2006/math">
                              <m:r>
                                <a:rPr lang="en-US" sz="1800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1800" b="0" smtClean="0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  <m:r>
                                <a:rPr lang="en-US" sz="1800" b="0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en-US" sz="1800" b="0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oMath>
                          </a14:m>
                          <a:r>
                            <a:rPr lang="en-US" sz="1800" dirty="0"/>
                            <a:t> </a:t>
                          </a:r>
                          <a:endParaRPr lang="en-DE" dirty="0">
                            <a:latin typeface="Bahnschrift SemiLight" panose="020B0502040204020203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b="0" smtClean="0">
                                    <a:latin typeface="Cambria Math" panose="02040503050406030204" pitchFamily="18" charset="0"/>
                                  </a:rPr>
                                  <m:t>186.26 ± 102.02</m:t>
                                </m:r>
                              </m:oMath>
                            </m:oMathPara>
                          </a14:m>
                          <a:endParaRPr lang="en-DE" dirty="0">
                            <a:latin typeface="Bahnschrift SemiLight" panose="020B0502040204020203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en-US" b="0" smtClean="0">
                                    <a:latin typeface="Cambria Math" panose="02040503050406030204" pitchFamily="18" charset="0"/>
                                  </a:rPr>
                                  <m:t>241.46 ± 108.70</m:t>
                                </m:r>
                              </m:oMath>
                            </m:oMathPara>
                          </a14:m>
                          <a:endParaRPr lang="en-DE" dirty="0">
                            <a:latin typeface="Bahnschrift SemiLight" panose="020B0502040204020203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en-US" b="0" smtClean="0">
                                    <a:latin typeface="Cambria Math" panose="02040503050406030204" pitchFamily="18" charset="0"/>
                                  </a:rPr>
                                  <m:t>120.96 ± 51.56</m:t>
                                </m:r>
                              </m:oMath>
                            </m:oMathPara>
                          </a14:m>
                          <a:endParaRPr lang="en-DE" dirty="0">
                            <a:latin typeface="Bahnschrift SemiLight" panose="020B0502040204020203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en-US" b="0" smtClean="0">
                                    <a:latin typeface="Cambria Math" panose="02040503050406030204" pitchFamily="18" charset="0"/>
                                  </a:rPr>
                                  <m:t>60.94 ± 22.10</m:t>
                                </m:r>
                              </m:oMath>
                            </m:oMathPara>
                          </a14:m>
                          <a:endParaRPr lang="en-DE" dirty="0">
                            <a:latin typeface="Bahnschrift SemiLight" panose="020B0502040204020203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27174573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Mean Circularity</a:t>
                          </a:r>
                          <a:endParaRPr lang="en-DE" dirty="0">
                            <a:latin typeface="Bahnschrift SemiLight" panose="020B0502040204020203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en-US" b="0" smtClean="0">
                                    <a:latin typeface="Cambria Math" panose="02040503050406030204" pitchFamily="18" charset="0"/>
                                  </a:rPr>
                                  <m:t>0.650 ± 0.191</m:t>
                                </m:r>
                              </m:oMath>
                            </m:oMathPara>
                          </a14:m>
                          <a:endParaRPr lang="en-DE" dirty="0">
                            <a:latin typeface="Bahnschrift SemiLight" panose="020B0502040204020203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en-US" b="0" smtClean="0">
                                    <a:latin typeface="Cambria Math" panose="02040503050406030204" pitchFamily="18" charset="0"/>
                                  </a:rPr>
                                  <m:t>0.514 ± 0.147</m:t>
                                </m:r>
                              </m:oMath>
                            </m:oMathPara>
                          </a14:m>
                          <a:endParaRPr lang="en-DE" dirty="0">
                            <a:latin typeface="Bahnschrift SemiLight" panose="020B0502040204020203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en-US" b="0" smtClean="0">
                                    <a:latin typeface="Cambria Math" panose="02040503050406030204" pitchFamily="18" charset="0"/>
                                  </a:rPr>
                                  <m:t>0.628 ± 0.115</m:t>
                                </m:r>
                              </m:oMath>
                            </m:oMathPara>
                          </a14:m>
                          <a:endParaRPr lang="en-DE" dirty="0">
                            <a:latin typeface="Bahnschrift SemiLight" panose="020B0502040204020203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>
                                <m:r>
                                  <a:rPr lang="en-US" b="0" smtClean="0">
                                    <a:latin typeface="Cambria Math" panose="02040503050406030204" pitchFamily="18" charset="0"/>
                                  </a:rPr>
                                  <m:t>0.409 ± 0.248</m:t>
                                </m:r>
                              </m:oMath>
                            </m:oMathPara>
                          </a14:m>
                          <a:endParaRPr lang="en-DE" dirty="0">
                            <a:latin typeface="Bahnschrift SemiLight" panose="020B0502040204020203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87611137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0" name="Table 9">
                <a:extLst>
                  <a:ext uri="{FF2B5EF4-FFF2-40B4-BE49-F238E27FC236}">
                    <a16:creationId xmlns:a16="http://schemas.microsoft.com/office/drawing/2014/main" id="{DEAC4EB4-12C7-EC6D-401D-0B31F7F362A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47119875"/>
                  </p:ext>
                </p:extLst>
              </p:nvPr>
            </p:nvGraphicFramePr>
            <p:xfrm>
              <a:off x="904240" y="4951087"/>
              <a:ext cx="10383520" cy="1483360"/>
            </p:xfrm>
            <a:graphic>
              <a:graphicData uri="http://schemas.openxmlformats.org/drawingml/2006/table">
                <a:tbl>
                  <a:tblPr firstRow="1" bandRow="1">
                    <a:tableStyleId>{BC89EF96-8CEA-46FF-86C4-4CE0E7609802}</a:tableStyleId>
                  </a:tblPr>
                  <a:tblGrid>
                    <a:gridCol w="1958757">
                      <a:extLst>
                        <a:ext uri="{9D8B030D-6E8A-4147-A177-3AD203B41FA5}">
                          <a16:colId xmlns:a16="http://schemas.microsoft.com/office/drawing/2014/main" val="2341035664"/>
                        </a:ext>
                      </a:extLst>
                    </a:gridCol>
                    <a:gridCol w="2316810">
                      <a:extLst>
                        <a:ext uri="{9D8B030D-6E8A-4147-A177-3AD203B41FA5}">
                          <a16:colId xmlns:a16="http://schemas.microsoft.com/office/drawing/2014/main" val="1821219538"/>
                        </a:ext>
                      </a:extLst>
                    </a:gridCol>
                    <a:gridCol w="2127253">
                      <a:extLst>
                        <a:ext uri="{9D8B030D-6E8A-4147-A177-3AD203B41FA5}">
                          <a16:colId xmlns:a16="http://schemas.microsoft.com/office/drawing/2014/main" val="631419188"/>
                        </a:ext>
                      </a:extLst>
                    </a:gridCol>
                    <a:gridCol w="1969288">
                      <a:extLst>
                        <a:ext uri="{9D8B030D-6E8A-4147-A177-3AD203B41FA5}">
                          <a16:colId xmlns:a16="http://schemas.microsoft.com/office/drawing/2014/main" val="591748766"/>
                        </a:ext>
                      </a:extLst>
                    </a:gridCol>
                    <a:gridCol w="2011412">
                      <a:extLst>
                        <a:ext uri="{9D8B030D-6E8A-4147-A177-3AD203B41FA5}">
                          <a16:colId xmlns:a16="http://schemas.microsoft.com/office/drawing/2014/main" val="4162913815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Parameters</a:t>
                          </a:r>
                          <a:endParaRPr lang="en-DE" dirty="0">
                            <a:latin typeface="Bahnschrift SemiLight" panose="020B0502040204020203" pitchFamily="34" charset="0"/>
                          </a:endParaRPr>
                        </a:p>
                      </a:txBody>
                      <a:tcPr/>
                    </a:tc>
                    <a:tc gridSpan="2">
                      <a:txBody>
                        <a:bodyPr/>
                        <a:lstStyle/>
                        <a:p>
                          <a:endParaRPr lang="en-DE"/>
                        </a:p>
                      </a:txBody>
                      <a:tcPr>
                        <a:blipFill>
                          <a:blip r:embed="rId6"/>
                          <a:stretch>
                            <a:fillRect l="-44110" t="-8197" r="-89863" b="-326230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DE"/>
                        </a:p>
                      </a:txBody>
                      <a:tcPr/>
                    </a:tc>
                    <a:tc gridSpan="2">
                      <a:txBody>
                        <a:bodyPr/>
                        <a:lstStyle/>
                        <a:p>
                          <a:endParaRPr lang="en-DE"/>
                        </a:p>
                      </a:txBody>
                      <a:tcPr>
                        <a:blipFill>
                          <a:blip r:embed="rId6"/>
                          <a:stretch>
                            <a:fillRect l="-161103" t="-8197" r="-459" b="-326230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DE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91073446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endParaRPr lang="en-DE" dirty="0">
                            <a:latin typeface="Bahnschrift SemiLight" panose="020B0502040204020203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DE"/>
                        </a:p>
                      </a:txBody>
                      <a:tcPr>
                        <a:blipFill>
                          <a:blip r:embed="rId6"/>
                          <a:stretch>
                            <a:fillRect l="-84514" t="-108197" r="-263780" b="-2262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DE"/>
                        </a:p>
                      </a:txBody>
                      <a:tcPr>
                        <a:blipFill>
                          <a:blip r:embed="rId6"/>
                          <a:stretch>
                            <a:fillRect l="-201433" t="-108197" r="-187966" b="-2262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DE"/>
                        </a:p>
                      </a:txBody>
                      <a:tcPr>
                        <a:blipFill>
                          <a:blip r:embed="rId6"/>
                          <a:stretch>
                            <a:fillRect l="-325697" t="-108197" r="-103096" b="-2262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DE"/>
                        </a:p>
                      </a:txBody>
                      <a:tcPr>
                        <a:blipFill>
                          <a:blip r:embed="rId6"/>
                          <a:stretch>
                            <a:fillRect l="-416667" t="-108197" r="-909" b="-22623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3483200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DE"/>
                        </a:p>
                      </a:txBody>
                      <a:tcPr>
                        <a:blipFill>
                          <a:blip r:embed="rId6"/>
                          <a:stretch>
                            <a:fillRect l="-312" t="-208197" r="-431776" b="-1262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DE"/>
                        </a:p>
                      </a:txBody>
                      <a:tcPr>
                        <a:blipFill>
                          <a:blip r:embed="rId6"/>
                          <a:stretch>
                            <a:fillRect l="-84514" t="-208197" r="-263780" b="-1262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DE"/>
                        </a:p>
                      </a:txBody>
                      <a:tcPr>
                        <a:blipFill>
                          <a:blip r:embed="rId6"/>
                          <a:stretch>
                            <a:fillRect l="-201433" t="-208197" r="-187966" b="-1262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DE"/>
                        </a:p>
                      </a:txBody>
                      <a:tcPr>
                        <a:blipFill>
                          <a:blip r:embed="rId6"/>
                          <a:stretch>
                            <a:fillRect l="-325697" t="-208197" r="-103096" b="-1262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DE"/>
                        </a:p>
                      </a:txBody>
                      <a:tcPr>
                        <a:blipFill>
                          <a:blip r:embed="rId6"/>
                          <a:stretch>
                            <a:fillRect l="-416667" t="-208197" r="-909" b="-12623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7174573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Mean Circularity</a:t>
                          </a:r>
                          <a:endParaRPr lang="en-DE" dirty="0">
                            <a:latin typeface="Bahnschrift SemiLight" panose="020B0502040204020203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DE"/>
                        </a:p>
                      </a:txBody>
                      <a:tcPr>
                        <a:blipFill>
                          <a:blip r:embed="rId6"/>
                          <a:stretch>
                            <a:fillRect l="-84514" t="-308197" r="-263780" b="-262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DE"/>
                        </a:p>
                      </a:txBody>
                      <a:tcPr>
                        <a:blipFill>
                          <a:blip r:embed="rId6"/>
                          <a:stretch>
                            <a:fillRect l="-201433" t="-308197" r="-187966" b="-262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DE"/>
                        </a:p>
                      </a:txBody>
                      <a:tcPr>
                        <a:blipFill>
                          <a:blip r:embed="rId6"/>
                          <a:stretch>
                            <a:fillRect l="-325697" t="-308197" r="-103096" b="-262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DE"/>
                        </a:p>
                      </a:txBody>
                      <a:tcPr>
                        <a:blipFill>
                          <a:blip r:embed="rId6"/>
                          <a:stretch>
                            <a:fillRect l="-416667" t="-308197" r="-909" b="-2623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76111374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900829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6">
            <a:extLst>
              <a:ext uri="{FF2B5EF4-FFF2-40B4-BE49-F238E27FC236}">
                <a16:creationId xmlns:a16="http://schemas.microsoft.com/office/drawing/2014/main" id="{0DD2F597-A1C9-A6AA-2B2B-034C3E09D7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8" r="8549"/>
          <a:stretch>
            <a:fillRect/>
          </a:stretch>
        </p:blipFill>
        <p:spPr>
          <a:xfrm>
            <a:off x="495701" y="887802"/>
            <a:ext cx="6347347" cy="3042355"/>
          </a:xfrm>
          <a:prstGeom prst="rect">
            <a:avLst/>
          </a:prstGeom>
        </p:spPr>
      </p:pic>
      <p:pic>
        <p:nvPicPr>
          <p:cNvPr id="6" name="Content Placeholder 6">
            <a:extLst>
              <a:ext uri="{FF2B5EF4-FFF2-40B4-BE49-F238E27FC236}">
                <a16:creationId xmlns:a16="http://schemas.microsoft.com/office/drawing/2014/main" id="{D4507B1E-284F-3B97-FE9F-CBF7781FEB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9" r="8738" b="2091"/>
          <a:stretch>
            <a:fillRect/>
          </a:stretch>
        </p:blipFill>
        <p:spPr>
          <a:xfrm>
            <a:off x="495699" y="3900291"/>
            <a:ext cx="6347347" cy="297802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le 6">
                <a:extLst>
                  <a:ext uri="{FF2B5EF4-FFF2-40B4-BE49-F238E27FC236}">
                    <a16:creationId xmlns:a16="http://schemas.microsoft.com/office/drawing/2014/main" id="{436285E5-6F88-257D-95E1-4BCF02EF42E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758927971"/>
                  </p:ext>
                </p:extLst>
              </p:nvPr>
            </p:nvGraphicFramePr>
            <p:xfrm>
              <a:off x="6837680" y="2801739"/>
              <a:ext cx="5262880" cy="2197104"/>
            </p:xfrm>
            <a:graphic>
              <a:graphicData uri="http://schemas.openxmlformats.org/drawingml/2006/table">
                <a:tbl>
                  <a:tblPr firstRow="1" bandRow="1">
                    <a:tableStyleId>{BC89EF96-8CEA-46FF-86C4-4CE0E7609802}</a:tableStyleId>
                  </a:tblPr>
                  <a:tblGrid>
                    <a:gridCol w="1676400">
                      <a:extLst>
                        <a:ext uri="{9D8B030D-6E8A-4147-A177-3AD203B41FA5}">
                          <a16:colId xmlns:a16="http://schemas.microsoft.com/office/drawing/2014/main" val="1452669326"/>
                        </a:ext>
                      </a:extLst>
                    </a:gridCol>
                    <a:gridCol w="1859280">
                      <a:extLst>
                        <a:ext uri="{9D8B030D-6E8A-4147-A177-3AD203B41FA5}">
                          <a16:colId xmlns:a16="http://schemas.microsoft.com/office/drawing/2014/main" val="1658470069"/>
                        </a:ext>
                      </a:extLst>
                    </a:gridCol>
                    <a:gridCol w="1727200">
                      <a:extLst>
                        <a:ext uri="{9D8B030D-6E8A-4147-A177-3AD203B41FA5}">
                          <a16:colId xmlns:a16="http://schemas.microsoft.com/office/drawing/2014/main" val="4167621541"/>
                        </a:ext>
                      </a:extLst>
                    </a:gridCol>
                  </a:tblGrid>
                  <a:tr h="36618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/>
                            <a:t>Parameters</a:t>
                          </a:r>
                          <a:endParaRPr lang="en-DE" sz="1600" dirty="0"/>
                        </a:p>
                      </a:txBody>
                      <a:tcPr/>
                    </a:tc>
                    <a:tc gridSpan="2"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sSub>
                                  <m:sSubPr>
                                    <m:ctrlPr>
                                      <a:rPr lang="en-US" sz="1600" b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b="1" smtClean="0">
                                        <a:latin typeface="Cambria Math" panose="02040503050406030204" pitchFamily="18" charset="0"/>
                                      </a:rPr>
                                      <m:t>𝒛</m:t>
                                    </m:r>
                                  </m:e>
                                  <m:sub>
                                    <m:r>
                                      <a:rPr lang="en-US" sz="1600" b="1" smtClean="0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b>
                                </m:sSub>
                                <m:r>
                                  <a:rPr lang="en-US" sz="1600" b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sz="1600" b="1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  <m:r>
                                  <a:rPr lang="en-US" sz="1600" b="1" smtClean="0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sz="1600" b="1" smtClean="0">
                                    <a:latin typeface="Cambria Math" panose="02040503050406030204" pitchFamily="18" charset="0"/>
                                  </a:rPr>
                                  <m:t>𝟒𝟐</m:t>
                                </m:r>
                                <m:r>
                                  <a:rPr lang="en-US" sz="1600" b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sz="1600" b="1" smtClean="0">
                                    <a:latin typeface="Cambria Math" panose="02040503050406030204" pitchFamily="18" charset="0"/>
                                  </a:rPr>
                                  <m:t>𝒎</m:t>
                                </m:r>
                              </m:oMath>
                            </m:oMathPara>
                          </a14:m>
                          <a:endParaRPr lang="en-DE" sz="1600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DE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942933270"/>
                      </a:ext>
                    </a:extLst>
                  </a:tr>
                  <a:tr h="366184">
                    <a:tc>
                      <a:txBody>
                        <a:bodyPr/>
                        <a:lstStyle/>
                        <a:p>
                          <a:pPr algn="ctr"/>
                          <a:endParaRPr lang="en-DE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1600" b="1" smtClean="0">
                                  <a:latin typeface="Cambria Math" panose="02040503050406030204" pitchFamily="18" charset="0"/>
                                </a:rPr>
                                <m:t>𝟏𝟎</m:t>
                              </m:r>
                              <m:r>
                                <a:rPr lang="en-US" sz="1600" b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1600" b="1" smtClean="0">
                                  <a:latin typeface="Cambria Math" panose="02040503050406030204" pitchFamily="18" charset="0"/>
                                </a:rPr>
                                <m:t>𝝁</m:t>
                              </m:r>
                              <m:r>
                                <a:rPr lang="en-US" sz="1600" b="1" smtClean="0"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oMath>
                          </a14:m>
                          <a:r>
                            <a:rPr lang="en-US" sz="1600" b="1" dirty="0"/>
                            <a:t> </a:t>
                          </a:r>
                          <a:endParaRPr lang="en-DE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1600" b="1" smtClean="0">
                                  <a:latin typeface="Cambria Math" panose="02040503050406030204" pitchFamily="18" charset="0"/>
                                </a:rPr>
                                <m:t>𝟑𝟎</m:t>
                              </m:r>
                              <m:r>
                                <a:rPr lang="en-US" sz="1600" b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1600" b="1" smtClean="0">
                                  <a:latin typeface="Cambria Math" panose="02040503050406030204" pitchFamily="18" charset="0"/>
                                </a:rPr>
                                <m:t>𝝁</m:t>
                              </m:r>
                              <m:r>
                                <a:rPr lang="en-US" sz="1600" b="1" smtClean="0"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oMath>
                          </a14:m>
                          <a:r>
                            <a:rPr lang="en-US" sz="1600" b="1" dirty="0"/>
                            <a:t> </a:t>
                          </a:r>
                          <a:endParaRPr lang="en-DE" sz="16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818222016"/>
                      </a:ext>
                    </a:extLst>
                  </a:tr>
                  <a:tr h="366184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sSub>
                                  <m:sSubPr>
                                    <m:ctrlPr>
                                      <a:rPr lang="en-US" sz="1600" b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b="0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en-US" sz="1600" b="0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DE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1600" b="0" smtClean="0">
                                    <a:latin typeface="Cambria Math" panose="02040503050406030204" pitchFamily="18" charset="0"/>
                                  </a:rPr>
                                  <m:t>2403</m:t>
                                </m:r>
                              </m:oMath>
                            </m:oMathPara>
                          </a14:m>
                          <a:endParaRPr lang="en-DE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1600" b="0" smtClean="0">
                                    <a:latin typeface="Cambria Math" panose="02040503050406030204" pitchFamily="18" charset="0"/>
                                  </a:rPr>
                                  <m:t>12194</m:t>
                                </m:r>
                              </m:oMath>
                            </m:oMathPara>
                          </a14:m>
                          <a:endParaRPr lang="en-DE" sz="16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016319542"/>
                      </a:ext>
                    </a:extLst>
                  </a:tr>
                  <a:tr h="36618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/>
                            <a:t>Mean Dia. </a:t>
                          </a:r>
                          <a14:m>
                            <m:oMath xmlns:m="http://schemas.openxmlformats.org/officeDocument/2006/math">
                              <m:r>
                                <a:rPr lang="en-US" sz="1600" b="0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1600" b="0" smtClean="0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  <m:r>
                                <a:rPr lang="en-US" sz="1600" b="0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en-US" sz="1600" b="0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oMath>
                          </a14:m>
                          <a:endParaRPr lang="en-DE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1600" b="0" smtClean="0">
                                    <a:latin typeface="Cambria Math" panose="02040503050406030204" pitchFamily="18" charset="0"/>
                                  </a:rPr>
                                  <m:t>440.23 ± 555.64</m:t>
                                </m:r>
                              </m:oMath>
                            </m:oMathPara>
                          </a14:m>
                          <a:endParaRPr lang="en-DE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1600" b="0" smtClean="0">
                                    <a:latin typeface="Cambria Math" panose="02040503050406030204" pitchFamily="18" charset="0"/>
                                  </a:rPr>
                                  <m:t>238.40 ± 260.63</m:t>
                                </m:r>
                              </m:oMath>
                            </m:oMathPara>
                          </a14:m>
                          <a:endParaRPr lang="en-DE" sz="16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361961088"/>
                      </a:ext>
                    </a:extLst>
                  </a:tr>
                  <a:tr h="36618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/>
                            <a:t>Agglomeration</a:t>
                          </a:r>
                          <a:endParaRPr lang="en-DE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1600" b="0" smtClean="0">
                                    <a:latin typeface="Cambria Math" panose="02040503050406030204" pitchFamily="18" charset="0"/>
                                  </a:rPr>
                                  <m:t>44×</m:t>
                                </m:r>
                              </m:oMath>
                            </m:oMathPara>
                          </a14:m>
                          <a:endParaRPr lang="en-DE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1600" b="0" smtClean="0">
                                    <a:latin typeface="Cambria Math" panose="02040503050406030204" pitchFamily="18" charset="0"/>
                                  </a:rPr>
                                  <m:t>7.9×</m:t>
                                </m:r>
                              </m:oMath>
                            </m:oMathPara>
                          </a14:m>
                          <a:endParaRPr lang="en-DE" sz="16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806363472"/>
                      </a:ext>
                    </a:extLst>
                  </a:tr>
                  <a:tr h="36618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/>
                            <a:t>Mean. </a:t>
                          </a:r>
                          <a:r>
                            <a:rPr lang="en-US" sz="1600" dirty="0" err="1"/>
                            <a:t>Eccen</a:t>
                          </a:r>
                          <a:r>
                            <a:rPr lang="en-US" sz="1600" dirty="0"/>
                            <a:t>.</a:t>
                          </a:r>
                          <a:endParaRPr lang="en-DE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1600" b="0" smtClean="0">
                                    <a:latin typeface="Cambria Math" panose="02040503050406030204" pitchFamily="18" charset="0"/>
                                  </a:rPr>
                                  <m:t>0.438 ± 0.379</m:t>
                                </m:r>
                              </m:oMath>
                            </m:oMathPara>
                          </a14:m>
                          <a:endParaRPr lang="en-DE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1600" b="0" smtClean="0">
                                    <a:latin typeface="Cambria Math" panose="02040503050406030204" pitchFamily="18" charset="0"/>
                                  </a:rPr>
                                  <m:t>0.388 ± 0.422</m:t>
                                </m:r>
                              </m:oMath>
                            </m:oMathPara>
                          </a14:m>
                          <a:endParaRPr lang="en-DE" sz="16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12574704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le 6">
                <a:extLst>
                  <a:ext uri="{FF2B5EF4-FFF2-40B4-BE49-F238E27FC236}">
                    <a16:creationId xmlns:a16="http://schemas.microsoft.com/office/drawing/2014/main" id="{436285E5-6F88-257D-95E1-4BCF02EF42E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758927971"/>
                  </p:ext>
                </p:extLst>
              </p:nvPr>
            </p:nvGraphicFramePr>
            <p:xfrm>
              <a:off x="6837680" y="2801739"/>
              <a:ext cx="5262880" cy="2197104"/>
            </p:xfrm>
            <a:graphic>
              <a:graphicData uri="http://schemas.openxmlformats.org/drawingml/2006/table">
                <a:tbl>
                  <a:tblPr firstRow="1" bandRow="1">
                    <a:tableStyleId>{BC89EF96-8CEA-46FF-86C4-4CE0E7609802}</a:tableStyleId>
                  </a:tblPr>
                  <a:tblGrid>
                    <a:gridCol w="1676400">
                      <a:extLst>
                        <a:ext uri="{9D8B030D-6E8A-4147-A177-3AD203B41FA5}">
                          <a16:colId xmlns:a16="http://schemas.microsoft.com/office/drawing/2014/main" val="1452669326"/>
                        </a:ext>
                      </a:extLst>
                    </a:gridCol>
                    <a:gridCol w="1859280">
                      <a:extLst>
                        <a:ext uri="{9D8B030D-6E8A-4147-A177-3AD203B41FA5}">
                          <a16:colId xmlns:a16="http://schemas.microsoft.com/office/drawing/2014/main" val="1658470069"/>
                        </a:ext>
                      </a:extLst>
                    </a:gridCol>
                    <a:gridCol w="1727200">
                      <a:extLst>
                        <a:ext uri="{9D8B030D-6E8A-4147-A177-3AD203B41FA5}">
                          <a16:colId xmlns:a16="http://schemas.microsoft.com/office/drawing/2014/main" val="4167621541"/>
                        </a:ext>
                      </a:extLst>
                    </a:gridCol>
                  </a:tblGrid>
                  <a:tr h="36618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/>
                            <a:t>Parameters</a:t>
                          </a:r>
                          <a:endParaRPr lang="en-DE" sz="1600" dirty="0"/>
                        </a:p>
                      </a:txBody>
                      <a:tcPr/>
                    </a:tc>
                    <a:tc gridSpan="2">
                      <a:txBody>
                        <a:bodyPr/>
                        <a:lstStyle/>
                        <a:p>
                          <a:endParaRPr lang="en-DE"/>
                        </a:p>
                      </a:txBody>
                      <a:tcPr>
                        <a:blipFill>
                          <a:blip r:embed="rId4"/>
                          <a:stretch>
                            <a:fillRect l="-46859" t="-3333" r="-679" b="-515000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DE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942933270"/>
                      </a:ext>
                    </a:extLst>
                  </a:tr>
                  <a:tr h="366184">
                    <a:tc>
                      <a:txBody>
                        <a:bodyPr/>
                        <a:lstStyle/>
                        <a:p>
                          <a:pPr algn="ctr"/>
                          <a:endParaRPr lang="en-DE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DE"/>
                        </a:p>
                      </a:txBody>
                      <a:tcPr>
                        <a:blipFill>
                          <a:blip r:embed="rId4"/>
                          <a:stretch>
                            <a:fillRect l="-90492" t="-101639" r="-94426" b="-40655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DE"/>
                        </a:p>
                      </a:txBody>
                      <a:tcPr>
                        <a:blipFill>
                          <a:blip r:embed="rId4"/>
                          <a:stretch>
                            <a:fillRect l="-204577" t="-101639" r="-1408" b="-40655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18222016"/>
                      </a:ext>
                    </a:extLst>
                  </a:tr>
                  <a:tr h="366184">
                    <a:tc>
                      <a:txBody>
                        <a:bodyPr/>
                        <a:lstStyle/>
                        <a:p>
                          <a:endParaRPr lang="en-DE"/>
                        </a:p>
                      </a:txBody>
                      <a:tcPr>
                        <a:blipFill>
                          <a:blip r:embed="rId4"/>
                          <a:stretch>
                            <a:fillRect l="-364" t="-205000" r="-215636" b="-31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DE"/>
                        </a:p>
                      </a:txBody>
                      <a:tcPr>
                        <a:blipFill>
                          <a:blip r:embed="rId4"/>
                          <a:stretch>
                            <a:fillRect l="-90492" t="-205000" r="-94426" b="-31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DE"/>
                        </a:p>
                      </a:txBody>
                      <a:tcPr>
                        <a:blipFill>
                          <a:blip r:embed="rId4"/>
                          <a:stretch>
                            <a:fillRect l="-204577" t="-205000" r="-1408" b="-313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16319542"/>
                      </a:ext>
                    </a:extLst>
                  </a:tr>
                  <a:tr h="366184">
                    <a:tc>
                      <a:txBody>
                        <a:bodyPr/>
                        <a:lstStyle/>
                        <a:p>
                          <a:endParaRPr lang="en-DE"/>
                        </a:p>
                      </a:txBody>
                      <a:tcPr>
                        <a:blipFill>
                          <a:blip r:embed="rId4"/>
                          <a:stretch>
                            <a:fillRect l="-364" t="-305000" r="-215636" b="-21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DE"/>
                        </a:p>
                      </a:txBody>
                      <a:tcPr>
                        <a:blipFill>
                          <a:blip r:embed="rId4"/>
                          <a:stretch>
                            <a:fillRect l="-90492" t="-305000" r="-94426" b="-21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DE"/>
                        </a:p>
                      </a:txBody>
                      <a:tcPr>
                        <a:blipFill>
                          <a:blip r:embed="rId4"/>
                          <a:stretch>
                            <a:fillRect l="-204577" t="-305000" r="-1408" b="-213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361961088"/>
                      </a:ext>
                    </a:extLst>
                  </a:tr>
                  <a:tr h="36618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/>
                            <a:t>Agglomeration</a:t>
                          </a:r>
                          <a:endParaRPr lang="en-DE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DE"/>
                        </a:p>
                      </a:txBody>
                      <a:tcPr>
                        <a:blipFill>
                          <a:blip r:embed="rId4"/>
                          <a:stretch>
                            <a:fillRect l="-90492" t="-398361" r="-94426" b="-10983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DE"/>
                        </a:p>
                      </a:txBody>
                      <a:tcPr>
                        <a:blipFill>
                          <a:blip r:embed="rId4"/>
                          <a:stretch>
                            <a:fillRect l="-204577" t="-398361" r="-1408" b="-10983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06363472"/>
                      </a:ext>
                    </a:extLst>
                  </a:tr>
                  <a:tr h="36618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/>
                            <a:t>Mean. </a:t>
                          </a:r>
                          <a:r>
                            <a:rPr lang="en-US" sz="1600" dirty="0" err="1"/>
                            <a:t>Eccen</a:t>
                          </a:r>
                          <a:r>
                            <a:rPr lang="en-US" sz="1600" dirty="0"/>
                            <a:t>.</a:t>
                          </a:r>
                          <a:endParaRPr lang="en-DE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DE"/>
                        </a:p>
                      </a:txBody>
                      <a:tcPr>
                        <a:blipFill>
                          <a:blip r:embed="rId4"/>
                          <a:stretch>
                            <a:fillRect l="-90492" t="-506667" r="-94426" b="-11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DE"/>
                        </a:p>
                      </a:txBody>
                      <a:tcPr>
                        <a:blipFill>
                          <a:blip r:embed="rId4"/>
                          <a:stretch>
                            <a:fillRect l="-204577" t="-506667" r="-1408" b="-11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25747042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itle 5">
                <a:extLst>
                  <a:ext uri="{FF2B5EF4-FFF2-40B4-BE49-F238E27FC236}">
                    <a16:creationId xmlns:a16="http://schemas.microsoft.com/office/drawing/2014/main" id="{2CC63E55-B534-4EA8-CCA3-E4E3ACFECE79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389577" y="165755"/>
                <a:ext cx="10056093" cy="985286"/>
              </a:xfrm>
            </p:spPr>
            <p:txBody>
              <a:bodyPr>
                <a:normAutofit/>
              </a:bodyPr>
              <a:lstStyle/>
              <a:p>
                <a:r>
                  <a:rPr lang="en-US" sz="3200" dirty="0">
                    <a:solidFill>
                      <a:schemeClr val="tx1"/>
                    </a:solidFill>
                    <a:latin typeface="Bahnschrift SemiBold SemiConden" panose="020B0502040204020203" pitchFamily="34" charset="0"/>
                  </a:rPr>
                  <a:t>SINGLE FRAME VS BATCH ANALYSIS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=1.42 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DE" sz="3200" dirty="0"/>
              </a:p>
            </p:txBody>
          </p:sp>
        </mc:Choice>
        <mc:Fallback xmlns="">
          <p:sp>
            <p:nvSpPr>
              <p:cNvPr id="14" name="Title 5">
                <a:extLst>
                  <a:ext uri="{FF2B5EF4-FFF2-40B4-BE49-F238E27FC236}">
                    <a16:creationId xmlns:a16="http://schemas.microsoft.com/office/drawing/2014/main" id="{2CC63E55-B534-4EA8-CCA3-E4E3ACFECE7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389577" y="165755"/>
                <a:ext cx="10056093" cy="985286"/>
              </a:xfrm>
              <a:blipFill>
                <a:blip r:embed="rId5"/>
                <a:stretch>
                  <a:fillRect l="-1576"/>
                </a:stretch>
              </a:blipFill>
            </p:spPr>
            <p:txBody>
              <a:bodyPr/>
              <a:lstStyle/>
              <a:p>
                <a:r>
                  <a:rPr lang="en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06127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6">
            <a:extLst>
              <a:ext uri="{FF2B5EF4-FFF2-40B4-BE49-F238E27FC236}">
                <a16:creationId xmlns:a16="http://schemas.microsoft.com/office/drawing/2014/main" id="{0E472A62-4F4D-BE84-392B-37A0D458EF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3" r="8273"/>
          <a:stretch/>
        </p:blipFill>
        <p:spPr>
          <a:xfrm>
            <a:off x="495701" y="887802"/>
            <a:ext cx="6347347" cy="3042355"/>
          </a:xfrm>
          <a:prstGeom prst="rect">
            <a:avLst/>
          </a:prstGeom>
        </p:spPr>
      </p:pic>
      <p:pic>
        <p:nvPicPr>
          <p:cNvPr id="6" name="Content Placeholder 6">
            <a:extLst>
              <a:ext uri="{FF2B5EF4-FFF2-40B4-BE49-F238E27FC236}">
                <a16:creationId xmlns:a16="http://schemas.microsoft.com/office/drawing/2014/main" id="{7F2BC98C-8C35-941B-C3F1-F29A0BFD5D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2" r="7372"/>
          <a:stretch/>
        </p:blipFill>
        <p:spPr>
          <a:xfrm>
            <a:off x="495699" y="3900291"/>
            <a:ext cx="6347347" cy="297802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le 6">
                <a:extLst>
                  <a:ext uri="{FF2B5EF4-FFF2-40B4-BE49-F238E27FC236}">
                    <a16:creationId xmlns:a16="http://schemas.microsoft.com/office/drawing/2014/main" id="{F7017A60-CBDE-3B20-44F4-2E142432DBA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251469267"/>
                  </p:ext>
                </p:extLst>
              </p:nvPr>
            </p:nvGraphicFramePr>
            <p:xfrm>
              <a:off x="6832160" y="2801739"/>
              <a:ext cx="5262880" cy="2197104"/>
            </p:xfrm>
            <a:graphic>
              <a:graphicData uri="http://schemas.openxmlformats.org/drawingml/2006/table">
                <a:tbl>
                  <a:tblPr firstRow="1" bandRow="1">
                    <a:tableStyleId>{BC89EF96-8CEA-46FF-86C4-4CE0E7609802}</a:tableStyleId>
                  </a:tblPr>
                  <a:tblGrid>
                    <a:gridCol w="1676400">
                      <a:extLst>
                        <a:ext uri="{9D8B030D-6E8A-4147-A177-3AD203B41FA5}">
                          <a16:colId xmlns:a16="http://schemas.microsoft.com/office/drawing/2014/main" val="1452669326"/>
                        </a:ext>
                      </a:extLst>
                    </a:gridCol>
                    <a:gridCol w="1859280">
                      <a:extLst>
                        <a:ext uri="{9D8B030D-6E8A-4147-A177-3AD203B41FA5}">
                          <a16:colId xmlns:a16="http://schemas.microsoft.com/office/drawing/2014/main" val="1658470069"/>
                        </a:ext>
                      </a:extLst>
                    </a:gridCol>
                    <a:gridCol w="1727200">
                      <a:extLst>
                        <a:ext uri="{9D8B030D-6E8A-4147-A177-3AD203B41FA5}">
                          <a16:colId xmlns:a16="http://schemas.microsoft.com/office/drawing/2014/main" val="4167621541"/>
                        </a:ext>
                      </a:extLst>
                    </a:gridCol>
                  </a:tblGrid>
                  <a:tr h="36618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/>
                            <a:t>Parameters</a:t>
                          </a:r>
                          <a:endParaRPr lang="en-DE" sz="1600" dirty="0"/>
                        </a:p>
                      </a:txBody>
                      <a:tcPr/>
                    </a:tc>
                    <a:tc gridSpan="2"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sSub>
                                  <m:sSubPr>
                                    <m:ctrlPr>
                                      <a:rPr lang="en-US" sz="1600" b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b="1" smtClean="0">
                                        <a:latin typeface="Cambria Math" panose="02040503050406030204" pitchFamily="18" charset="0"/>
                                      </a:rPr>
                                      <m:t>𝒛</m:t>
                                    </m:r>
                                  </m:e>
                                  <m:sub>
                                    <m:r>
                                      <a:rPr lang="en-US" sz="1600" b="1" smtClean="0"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b>
                                </m:sSub>
                                <m:r>
                                  <a:rPr lang="en-US" sz="1600" b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sz="1600" b="1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  <m:r>
                                  <a:rPr lang="en-US" sz="1600" b="1" smtClean="0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sz="1600" b="1" smtClean="0">
                                    <a:latin typeface="Cambria Math" panose="02040503050406030204" pitchFamily="18" charset="0"/>
                                  </a:rPr>
                                  <m:t>𝟎𝟎</m:t>
                                </m:r>
                                <m:r>
                                  <a:rPr lang="en-US" sz="1600" b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sz="1600" b="1" smtClean="0">
                                    <a:latin typeface="Cambria Math" panose="02040503050406030204" pitchFamily="18" charset="0"/>
                                  </a:rPr>
                                  <m:t>𝒎</m:t>
                                </m:r>
                              </m:oMath>
                            </m:oMathPara>
                          </a14:m>
                          <a:endParaRPr lang="en-DE" sz="1600" dirty="0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DE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942933270"/>
                      </a:ext>
                    </a:extLst>
                  </a:tr>
                  <a:tr h="366184">
                    <a:tc>
                      <a:txBody>
                        <a:bodyPr/>
                        <a:lstStyle/>
                        <a:p>
                          <a:pPr algn="ctr"/>
                          <a:endParaRPr lang="en-DE" sz="16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1600" b="1" smtClean="0">
                                  <a:latin typeface="Cambria Math" panose="02040503050406030204" pitchFamily="18" charset="0"/>
                                </a:rPr>
                                <m:t>𝟏𝟎</m:t>
                              </m:r>
                              <m:r>
                                <a:rPr lang="en-US" sz="1600" b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1600" b="1" smtClean="0">
                                  <a:latin typeface="Cambria Math" panose="02040503050406030204" pitchFamily="18" charset="0"/>
                                </a:rPr>
                                <m:t>𝝁</m:t>
                              </m:r>
                              <m:r>
                                <a:rPr lang="en-US" sz="1600" b="1" smtClean="0"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oMath>
                          </a14:m>
                          <a:r>
                            <a:rPr lang="en-US" sz="1600" b="1" dirty="0"/>
                            <a:t> </a:t>
                          </a:r>
                          <a:endParaRPr lang="en-DE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1600" b="1" smtClean="0">
                                  <a:latin typeface="Cambria Math" panose="02040503050406030204" pitchFamily="18" charset="0"/>
                                </a:rPr>
                                <m:t>𝟑𝟎</m:t>
                              </m:r>
                              <m:r>
                                <a:rPr lang="en-US" sz="1600" b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1600" b="1" smtClean="0">
                                  <a:latin typeface="Cambria Math" panose="02040503050406030204" pitchFamily="18" charset="0"/>
                                </a:rPr>
                                <m:t>𝝁</m:t>
                              </m:r>
                              <m:r>
                                <a:rPr lang="en-US" sz="1600" b="1" smtClean="0"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oMath>
                          </a14:m>
                          <a:r>
                            <a:rPr lang="en-US" sz="1600" b="1" dirty="0"/>
                            <a:t> </a:t>
                          </a:r>
                          <a:endParaRPr lang="en-DE" sz="16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818222016"/>
                      </a:ext>
                    </a:extLst>
                  </a:tr>
                  <a:tr h="366184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sSub>
                                  <m:sSubPr>
                                    <m:ctrlPr>
                                      <a:rPr lang="en-US" sz="1600" b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b="0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en-US" sz="1600" b="0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DE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1600" b="0" smtClean="0">
                                    <a:latin typeface="Cambria Math" panose="02040503050406030204" pitchFamily="18" charset="0"/>
                                  </a:rPr>
                                  <m:t>2,512</m:t>
                                </m:r>
                              </m:oMath>
                            </m:oMathPara>
                          </a14:m>
                          <a:endParaRPr lang="en-DE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1600" b="0" smtClean="0">
                                    <a:latin typeface="Cambria Math" panose="02040503050406030204" pitchFamily="18" charset="0"/>
                                  </a:rPr>
                                  <m:t>9,879</m:t>
                                </m:r>
                              </m:oMath>
                            </m:oMathPara>
                          </a14:m>
                          <a:endParaRPr lang="en-DE" sz="16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016319542"/>
                      </a:ext>
                    </a:extLst>
                  </a:tr>
                  <a:tr h="36618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/>
                            <a:t>Mean Dia. </a:t>
                          </a:r>
                          <a14:m>
                            <m:oMath xmlns:m="http://schemas.openxmlformats.org/officeDocument/2006/math">
                              <m:r>
                                <a:rPr lang="en-US" sz="1600" b="0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1600" b="0" smtClean="0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  <m:r>
                                <a:rPr lang="en-US" sz="1600" b="0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en-US" sz="1600" b="0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oMath>
                          </a14:m>
                          <a:endParaRPr lang="en-DE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1600" b="0" smtClean="0">
                                    <a:latin typeface="Cambria Math" panose="02040503050406030204" pitchFamily="18" charset="0"/>
                                  </a:rPr>
                                  <m:t>125.31 ± 90.89</m:t>
                                </m:r>
                              </m:oMath>
                            </m:oMathPara>
                          </a14:m>
                          <a:endParaRPr lang="en-DE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1600" b="0" smtClean="0">
                                    <a:latin typeface="Cambria Math" panose="02040503050406030204" pitchFamily="18" charset="0"/>
                                  </a:rPr>
                                  <m:t>61.36 ± 72.76</m:t>
                                </m:r>
                              </m:oMath>
                            </m:oMathPara>
                          </a14:m>
                          <a:endParaRPr lang="en-DE" sz="16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361961088"/>
                      </a:ext>
                    </a:extLst>
                  </a:tr>
                  <a:tr h="36618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/>
                            <a:t>Agglomeration</a:t>
                          </a:r>
                          <a:endParaRPr lang="en-DE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1600" b="0" smtClean="0">
                                    <a:latin typeface="Cambria Math" panose="02040503050406030204" pitchFamily="18" charset="0"/>
                                  </a:rPr>
                                  <m:t>12.5×</m:t>
                                </m:r>
                              </m:oMath>
                            </m:oMathPara>
                          </a14:m>
                          <a:endParaRPr lang="en-DE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1600" b="0" smtClean="0">
                                    <a:latin typeface="Cambria Math" panose="02040503050406030204" pitchFamily="18" charset="0"/>
                                  </a:rPr>
                                  <m:t>2×</m:t>
                                </m:r>
                              </m:oMath>
                            </m:oMathPara>
                          </a14:m>
                          <a:endParaRPr lang="en-DE" sz="16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806363472"/>
                      </a:ext>
                    </a:extLst>
                  </a:tr>
                  <a:tr h="36618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/>
                            <a:t>Mean. </a:t>
                          </a:r>
                          <a:r>
                            <a:rPr lang="en-US" sz="1600" dirty="0" err="1"/>
                            <a:t>Eccen</a:t>
                          </a:r>
                          <a:r>
                            <a:rPr lang="en-US" sz="1600" dirty="0"/>
                            <a:t>.</a:t>
                          </a:r>
                          <a:endParaRPr lang="en-DE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1600" b="0" smtClean="0">
                                    <a:latin typeface="Cambria Math" panose="02040503050406030204" pitchFamily="18" charset="0"/>
                                  </a:rPr>
                                  <m:t>0.490 ± 0.413</m:t>
                                </m:r>
                              </m:oMath>
                            </m:oMathPara>
                          </a14:m>
                          <a:endParaRPr lang="en-DE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1600" b="0" smtClean="0">
                                    <a:latin typeface="Cambria Math" panose="02040503050406030204" pitchFamily="18" charset="0"/>
                                  </a:rPr>
                                  <m:t>0.186 ± 0.372</m:t>
                                </m:r>
                              </m:oMath>
                            </m:oMathPara>
                          </a14:m>
                          <a:endParaRPr lang="en-DE" sz="16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12574704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le 6">
                <a:extLst>
                  <a:ext uri="{FF2B5EF4-FFF2-40B4-BE49-F238E27FC236}">
                    <a16:creationId xmlns:a16="http://schemas.microsoft.com/office/drawing/2014/main" id="{F7017A60-CBDE-3B20-44F4-2E142432DBA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251469267"/>
                  </p:ext>
                </p:extLst>
              </p:nvPr>
            </p:nvGraphicFramePr>
            <p:xfrm>
              <a:off x="6832160" y="2801739"/>
              <a:ext cx="5262880" cy="2197104"/>
            </p:xfrm>
            <a:graphic>
              <a:graphicData uri="http://schemas.openxmlformats.org/drawingml/2006/table">
                <a:tbl>
                  <a:tblPr firstRow="1" bandRow="1">
                    <a:tableStyleId>{BC89EF96-8CEA-46FF-86C4-4CE0E7609802}</a:tableStyleId>
                  </a:tblPr>
                  <a:tblGrid>
                    <a:gridCol w="1676400">
                      <a:extLst>
                        <a:ext uri="{9D8B030D-6E8A-4147-A177-3AD203B41FA5}">
                          <a16:colId xmlns:a16="http://schemas.microsoft.com/office/drawing/2014/main" val="1452669326"/>
                        </a:ext>
                      </a:extLst>
                    </a:gridCol>
                    <a:gridCol w="1859280">
                      <a:extLst>
                        <a:ext uri="{9D8B030D-6E8A-4147-A177-3AD203B41FA5}">
                          <a16:colId xmlns:a16="http://schemas.microsoft.com/office/drawing/2014/main" val="1658470069"/>
                        </a:ext>
                      </a:extLst>
                    </a:gridCol>
                    <a:gridCol w="1727200">
                      <a:extLst>
                        <a:ext uri="{9D8B030D-6E8A-4147-A177-3AD203B41FA5}">
                          <a16:colId xmlns:a16="http://schemas.microsoft.com/office/drawing/2014/main" val="4167621541"/>
                        </a:ext>
                      </a:extLst>
                    </a:gridCol>
                  </a:tblGrid>
                  <a:tr h="36618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/>
                            <a:t>Parameters</a:t>
                          </a:r>
                          <a:endParaRPr lang="en-DE" sz="1600" dirty="0"/>
                        </a:p>
                      </a:txBody>
                      <a:tcPr/>
                    </a:tc>
                    <a:tc gridSpan="2">
                      <a:txBody>
                        <a:bodyPr/>
                        <a:lstStyle/>
                        <a:p>
                          <a:endParaRPr lang="en-DE"/>
                        </a:p>
                      </a:txBody>
                      <a:tcPr>
                        <a:blipFill>
                          <a:blip r:embed="rId4"/>
                          <a:stretch>
                            <a:fillRect l="-47029" t="-3333" r="-509" b="-515000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DE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942933270"/>
                      </a:ext>
                    </a:extLst>
                  </a:tr>
                  <a:tr h="366184">
                    <a:tc>
                      <a:txBody>
                        <a:bodyPr/>
                        <a:lstStyle/>
                        <a:p>
                          <a:pPr algn="ctr"/>
                          <a:endParaRPr lang="en-DE" sz="16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DE"/>
                        </a:p>
                      </a:txBody>
                      <a:tcPr>
                        <a:blipFill>
                          <a:blip r:embed="rId4"/>
                          <a:stretch>
                            <a:fillRect l="-90820" t="-101639" r="-94098" b="-40655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DE"/>
                        </a:p>
                      </a:txBody>
                      <a:tcPr>
                        <a:blipFill>
                          <a:blip r:embed="rId4"/>
                          <a:stretch>
                            <a:fillRect l="-204930" t="-101639" r="-1056" b="-40655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18222016"/>
                      </a:ext>
                    </a:extLst>
                  </a:tr>
                  <a:tr h="366184">
                    <a:tc>
                      <a:txBody>
                        <a:bodyPr/>
                        <a:lstStyle/>
                        <a:p>
                          <a:endParaRPr lang="en-DE"/>
                        </a:p>
                      </a:txBody>
                      <a:tcPr>
                        <a:blipFill>
                          <a:blip r:embed="rId4"/>
                          <a:stretch>
                            <a:fillRect l="-362" t="-205000" r="-214493" b="-31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DE"/>
                        </a:p>
                      </a:txBody>
                      <a:tcPr>
                        <a:blipFill>
                          <a:blip r:embed="rId4"/>
                          <a:stretch>
                            <a:fillRect l="-90820" t="-205000" r="-94098" b="-31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DE"/>
                        </a:p>
                      </a:txBody>
                      <a:tcPr>
                        <a:blipFill>
                          <a:blip r:embed="rId4"/>
                          <a:stretch>
                            <a:fillRect l="-204930" t="-205000" r="-1056" b="-313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16319542"/>
                      </a:ext>
                    </a:extLst>
                  </a:tr>
                  <a:tr h="366184">
                    <a:tc>
                      <a:txBody>
                        <a:bodyPr/>
                        <a:lstStyle/>
                        <a:p>
                          <a:endParaRPr lang="en-DE"/>
                        </a:p>
                      </a:txBody>
                      <a:tcPr>
                        <a:blipFill>
                          <a:blip r:embed="rId4"/>
                          <a:stretch>
                            <a:fillRect l="-362" t="-305000" r="-214493" b="-21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DE"/>
                        </a:p>
                      </a:txBody>
                      <a:tcPr>
                        <a:blipFill>
                          <a:blip r:embed="rId4"/>
                          <a:stretch>
                            <a:fillRect l="-90820" t="-305000" r="-94098" b="-21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DE"/>
                        </a:p>
                      </a:txBody>
                      <a:tcPr>
                        <a:blipFill>
                          <a:blip r:embed="rId4"/>
                          <a:stretch>
                            <a:fillRect l="-204930" t="-305000" r="-1056" b="-213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361961088"/>
                      </a:ext>
                    </a:extLst>
                  </a:tr>
                  <a:tr h="36618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/>
                            <a:t>Agglomeration</a:t>
                          </a:r>
                          <a:endParaRPr lang="en-DE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DE"/>
                        </a:p>
                      </a:txBody>
                      <a:tcPr>
                        <a:blipFill>
                          <a:blip r:embed="rId4"/>
                          <a:stretch>
                            <a:fillRect l="-90820" t="-398361" r="-94098" b="-10983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DE"/>
                        </a:p>
                      </a:txBody>
                      <a:tcPr>
                        <a:blipFill>
                          <a:blip r:embed="rId4"/>
                          <a:stretch>
                            <a:fillRect l="-204930" t="-398361" r="-1056" b="-10983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06363472"/>
                      </a:ext>
                    </a:extLst>
                  </a:tr>
                  <a:tr h="36618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/>
                            <a:t>Mean. </a:t>
                          </a:r>
                          <a:r>
                            <a:rPr lang="en-US" sz="1600" dirty="0" err="1"/>
                            <a:t>Eccen</a:t>
                          </a:r>
                          <a:r>
                            <a:rPr lang="en-US" sz="1600" dirty="0"/>
                            <a:t>.</a:t>
                          </a:r>
                          <a:endParaRPr lang="en-DE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DE"/>
                        </a:p>
                      </a:txBody>
                      <a:tcPr>
                        <a:blipFill>
                          <a:blip r:embed="rId4"/>
                          <a:stretch>
                            <a:fillRect l="-90820" t="-506667" r="-94098" b="-11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DE"/>
                        </a:p>
                      </a:txBody>
                      <a:tcPr>
                        <a:blipFill>
                          <a:blip r:embed="rId4"/>
                          <a:stretch>
                            <a:fillRect l="-204930" t="-506667" r="-1056" b="-11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25747042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itle 5">
                <a:extLst>
                  <a:ext uri="{FF2B5EF4-FFF2-40B4-BE49-F238E27FC236}">
                    <a16:creationId xmlns:a16="http://schemas.microsoft.com/office/drawing/2014/main" id="{5D6BE7CF-95A0-E0BD-92A7-11F3249DF2F2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389577" y="165755"/>
                <a:ext cx="10056093" cy="985286"/>
              </a:xfrm>
            </p:spPr>
            <p:txBody>
              <a:bodyPr>
                <a:normAutofit/>
              </a:bodyPr>
              <a:lstStyle/>
              <a:p>
                <a:r>
                  <a:rPr lang="en-US" sz="3200" dirty="0">
                    <a:solidFill>
                      <a:schemeClr val="tx1"/>
                    </a:solidFill>
                    <a:latin typeface="Bahnschrift SemiBold SemiConden" panose="020B0502040204020203" pitchFamily="34" charset="0"/>
                  </a:rPr>
                  <a:t>SINGLE FRAME VS BATCH ANALYSIS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=1.00 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DE" sz="3200" dirty="0"/>
              </a:p>
            </p:txBody>
          </p:sp>
        </mc:Choice>
        <mc:Fallback xmlns="">
          <p:sp>
            <p:nvSpPr>
              <p:cNvPr id="10" name="Title 5">
                <a:extLst>
                  <a:ext uri="{FF2B5EF4-FFF2-40B4-BE49-F238E27FC236}">
                    <a16:creationId xmlns:a16="http://schemas.microsoft.com/office/drawing/2014/main" id="{5D6BE7CF-95A0-E0BD-92A7-11F3249DF2F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389577" y="165755"/>
                <a:ext cx="10056093" cy="985286"/>
              </a:xfrm>
              <a:blipFill>
                <a:blip r:embed="rId5"/>
                <a:stretch>
                  <a:fillRect l="-1576"/>
                </a:stretch>
              </a:blipFill>
            </p:spPr>
            <p:txBody>
              <a:bodyPr/>
              <a:lstStyle/>
              <a:p>
                <a:r>
                  <a:rPr lang="en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39590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BB5465D7-1E86-CBAF-DB37-FFDB980CE0A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95325" y="1166549"/>
                <a:ext cx="10801349" cy="152902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1800" dirty="0">
                    <a:latin typeface="Bahnschrift SemiLight" panose="020B0502040204020203" pitchFamily="34" charset="0"/>
                  </a:rPr>
                  <a:t>Backscattering Results: Size Trends Confirmed, Absolute Values Differ</a:t>
                </a:r>
              </a:p>
              <a:p>
                <a:r>
                  <a:rPr lang="en-US" sz="1800" dirty="0">
                    <a:latin typeface="Bahnschrift SemiLight" panose="020B0502040204020203" pitchFamily="34" charset="0"/>
                  </a:rPr>
                  <a:t>Correlations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=0.56 −0.71 </m:t>
                    </m:r>
                  </m:oMath>
                </a14:m>
                <a:r>
                  <a:rPr lang="en-US" sz="1800" dirty="0">
                    <a:latin typeface="Bahnschrift SemiLight" panose="020B0502040204020203" pitchFamily="34" charset="0"/>
                  </a:rPr>
                  <a:t>(size dependent scattering confirmed)</a:t>
                </a:r>
              </a:p>
              <a:p>
                <a:r>
                  <a:rPr lang="en-US" sz="1800" b="1" dirty="0">
                    <a:highlight>
                      <a:srgbClr val="FFFF00"/>
                    </a:highlight>
                    <a:latin typeface="Bahnschrift SemiLight" panose="020B0502040204020203" pitchFamily="34" charset="0"/>
                  </a:rPr>
                  <a:t>Overestimation of sizes</a:t>
                </a:r>
                <a:r>
                  <a:rPr lang="en-US" sz="1800" b="1" dirty="0">
                    <a:highlight>
                      <a:srgbClr val="FFFF00"/>
                    </a:highlight>
                    <a:latin typeface="Bahnschrift SemiLight" panose="020B0502040204020203" pitchFamily="34" charset="0"/>
                    <a:sym typeface="Wingdings" panose="05000000000000000000" pitchFamily="2" charset="2"/>
                  </a:rPr>
                  <a:t>  photon counts are overestimated with </a:t>
                </a:r>
                <a:r>
                  <a:rPr lang="en-US" sz="1800" b="1" dirty="0" err="1">
                    <a:highlight>
                      <a:srgbClr val="FFFF00"/>
                    </a:highlight>
                    <a:latin typeface="Bahnschrift SemiLight" panose="020B0502040204020203" pitchFamily="34" charset="0"/>
                    <a:sym typeface="Wingdings" panose="05000000000000000000" pitchFamily="2" charset="2"/>
                  </a:rPr>
                  <a:t>mie</a:t>
                </a:r>
                <a:r>
                  <a:rPr lang="en-US" sz="1800" b="1" dirty="0">
                    <a:highlight>
                      <a:srgbClr val="FFFF00"/>
                    </a:highlight>
                    <a:latin typeface="Bahnschrift SemiLight" panose="020B0502040204020203" pitchFamily="34" charset="0"/>
                    <a:sym typeface="Wingdings" panose="05000000000000000000" pitchFamily="2" charset="2"/>
                  </a:rPr>
                  <a:t> theory predictions </a:t>
                </a:r>
                <a:endParaRPr lang="en-US" sz="1800" b="1" dirty="0">
                  <a:highlight>
                    <a:srgbClr val="FFFF00"/>
                  </a:highlight>
                  <a:latin typeface="Bahnschrift SemiLight" panose="020B0502040204020203" pitchFamily="34" charset="0"/>
                </a:endParaRPr>
              </a:p>
              <a:p>
                <a:pPr marL="0" indent="0">
                  <a:buNone/>
                </a:pPr>
                <a:endParaRPr lang="en-DE" sz="2000" dirty="0">
                  <a:latin typeface="Bahnschrift SemiLight" panose="020B0502040204020203" pitchFamily="34" charset="0"/>
                </a:endParaRPr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BB5465D7-1E86-CBAF-DB37-FFDB980CE0A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95325" y="1166549"/>
                <a:ext cx="10801349" cy="1529026"/>
              </a:xfrm>
              <a:blipFill>
                <a:blip r:embed="rId2"/>
                <a:stretch>
                  <a:fillRect l="-564" t="-3984" b="-3984"/>
                </a:stretch>
              </a:blipFill>
            </p:spPr>
            <p:txBody>
              <a:bodyPr/>
              <a:lstStyle/>
              <a:p>
                <a:r>
                  <a:rPr lang="en-D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A7D578FF-A878-5A1B-99D9-92A1F741A3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1" t="4192" r="6217"/>
          <a:stretch>
            <a:fillRect/>
          </a:stretch>
        </p:blipFill>
        <p:spPr>
          <a:xfrm>
            <a:off x="1352550" y="2504679"/>
            <a:ext cx="4343400" cy="341201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7B1D841-A6C0-8070-892C-EA138B4799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8" t="5295" r="6381"/>
          <a:stretch>
            <a:fillRect/>
          </a:stretch>
        </p:blipFill>
        <p:spPr>
          <a:xfrm>
            <a:off x="6543673" y="2525882"/>
            <a:ext cx="4343401" cy="339080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E2E3D7E-93A1-6E95-6228-1A4921538FB7}"/>
              </a:ext>
            </a:extLst>
          </p:cNvPr>
          <p:cNvSpPr txBox="1"/>
          <p:nvPr/>
        </p:nvSpPr>
        <p:spPr>
          <a:xfrm>
            <a:off x="2133599" y="6168414"/>
            <a:ext cx="7924800" cy="3231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500" dirty="0">
                <a:latin typeface="Bahnschrift SemiLight" panose="020B0502040204020203" pitchFamily="34" charset="0"/>
              </a:rPr>
              <a:t> Comparison of theoretical and recorded number of photons back at the detector z = 1.42 m</a:t>
            </a:r>
            <a:endParaRPr lang="en-DE" sz="1500" dirty="0">
              <a:latin typeface="Bahnschrift SemiLight" panose="020B0502040204020203" pitchFamily="34" charset="0"/>
            </a:endParaRPr>
          </a:p>
        </p:txBody>
      </p:sp>
      <p:sp>
        <p:nvSpPr>
          <p:cNvPr id="11" name="Title 5">
            <a:extLst>
              <a:ext uri="{FF2B5EF4-FFF2-40B4-BE49-F238E27FC236}">
                <a16:creationId xmlns:a16="http://schemas.microsoft.com/office/drawing/2014/main" id="{AEC09F99-C9AD-E326-FBE6-CF45772F2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577" y="165755"/>
            <a:ext cx="10056093" cy="985286"/>
          </a:xfrm>
        </p:spPr>
        <p:txBody>
          <a:bodyPr>
            <a:normAutofit/>
          </a:bodyPr>
          <a:lstStyle/>
          <a:p>
            <a:r>
              <a:rPr lang="de-DE" sz="3200" dirty="0">
                <a:solidFill>
                  <a:schemeClr val="tx1"/>
                </a:solidFill>
                <a:latin typeface="Bahnschrift SemiBold SemiConden" panose="020B0502040204020203" pitchFamily="34" charset="0"/>
              </a:rPr>
              <a:t>MIE THEORY: QUALITATIVE SUCCESS, QUANTITATIVE GAP</a:t>
            </a:r>
            <a:endParaRPr lang="en-DE" sz="3200" dirty="0"/>
          </a:p>
        </p:txBody>
      </p:sp>
    </p:spTree>
    <p:extLst>
      <p:ext uri="{BB962C8B-B14F-4D97-AF65-F5344CB8AC3E}">
        <p14:creationId xmlns:p14="http://schemas.microsoft.com/office/powerpoint/2010/main" val="44125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6">
            <a:extLst>
              <a:ext uri="{FF2B5EF4-FFF2-40B4-BE49-F238E27FC236}">
                <a16:creationId xmlns:a16="http://schemas.microsoft.com/office/drawing/2014/main" id="{32862695-4EAC-5D1C-4D8F-7ACE1DF2A8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1" t="4562" r="7576"/>
          <a:stretch>
            <a:fillRect/>
          </a:stretch>
        </p:blipFill>
        <p:spPr>
          <a:xfrm>
            <a:off x="391882" y="1037264"/>
            <a:ext cx="7195458" cy="467246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8187D41-F869-7CE7-A27E-E922D1714B00}"/>
                  </a:ext>
                </a:extLst>
              </p:cNvPr>
              <p:cNvSpPr txBox="1"/>
              <p:nvPr/>
            </p:nvSpPr>
            <p:spPr>
              <a:xfrm>
                <a:off x="7429348" y="1327741"/>
                <a:ext cx="4550228" cy="19452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DE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DE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𝑡𝑜𝑡𝑎𝑙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bSup>
                            <m:sSub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𝑑𝑎𝑟𝑘</m:t>
                              </m:r>
                            </m:sub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𝑠ℎ𝑜𝑡</m:t>
                              </m:r>
                            </m:sub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𝑟𝑒𝑎𝑑</m:t>
                              </m:r>
                            </m:sub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e>
                      </m:rad>
                    </m:oMath>
                  </m:oMathPara>
                </a14:m>
                <a:endParaRPr lang="en-US" b="0" dirty="0">
                  <a:latin typeface="Bahnschrift SemiLight" panose="020B0502040204020203" pitchFamily="34" charset="0"/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en-US" dirty="0">
                    <a:latin typeface="Bahnschrift SemiLight" panose="020B0502040204020203" pitchFamily="34" charset="0"/>
                  </a:rPr>
                  <a:t>         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𝑆𝑁𝑅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num>
                      <m:den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𝑡𝑜𝑡𝑎𝑙</m:t>
                            </m:r>
                          </m:sub>
                        </m:sSub>
                      </m:den>
                    </m:f>
                  </m:oMath>
                </a14:m>
                <a:endParaRPr lang="en-US" dirty="0">
                  <a:latin typeface="Bahnschrift SemiLight" panose="020B0502040204020203" pitchFamily="34" charset="0"/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en-US" dirty="0">
                    <a:latin typeface="Bahnschrift SemiLight" panose="020B0502040204020203" pitchFamily="34" charset="0"/>
                  </a:rPr>
                  <a:t>Where,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𝑠𝑖𝑔𝑛𝑎𝑙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𝑙𝑒𝑣𝑒𝑙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DE" dirty="0">
                  <a:latin typeface="Bahnschrift SemiLight" panose="020B0502040204020203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8187D41-F869-7CE7-A27E-E922D1714B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9348" y="1327741"/>
                <a:ext cx="4550228" cy="1945213"/>
              </a:xfrm>
              <a:prstGeom prst="rect">
                <a:avLst/>
              </a:prstGeom>
              <a:blipFill>
                <a:blip r:embed="rId3"/>
                <a:stretch>
                  <a:fillRect b="-3762"/>
                </a:stretch>
              </a:blipFill>
            </p:spPr>
            <p:txBody>
              <a:bodyPr/>
              <a:lstStyle/>
              <a:p>
                <a:r>
                  <a:rPr lang="en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99B6AB8-D078-FEBD-5DB4-C5463F742318}"/>
                  </a:ext>
                </a:extLst>
              </p:cNvPr>
              <p:cNvSpPr txBox="1"/>
              <p:nvPr/>
            </p:nvSpPr>
            <p:spPr>
              <a:xfrm>
                <a:off x="1230085" y="5615955"/>
                <a:ext cx="658585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>
                    <a:latin typeface="Bahnschrift SemiLight" panose="020B0502040204020203" pitchFamily="34" charset="0"/>
                  </a:rPr>
                  <a:t>Signal-to-Noise Ratio (SNR) as a function of particle diameter for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10 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sz="1600" dirty="0">
                    <a:latin typeface="Bahnschrift SemiLight" panose="020B0502040204020203" pitchFamily="34" charset="0"/>
                  </a:rPr>
                  <a:t> silica particles at </a:t>
                </a:r>
                <a14:m>
                  <m:oMath xmlns:m="http://schemas.openxmlformats.org/officeDocument/2006/math">
                    <m:r>
                      <a:rPr lang="en-US" sz="1600" i="1" dirty="0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sz="1600" i="1" dirty="0" smtClean="0">
                        <a:latin typeface="Cambria Math" panose="02040503050406030204" pitchFamily="18" charset="0"/>
                      </a:rPr>
                      <m:t> = 1.42 </m:t>
                    </m:r>
                    <m:r>
                      <a:rPr lang="en-US" sz="1600" i="1" dirty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endParaRPr lang="en-DE" sz="1600" dirty="0">
                  <a:latin typeface="Bahnschrift SemiLight" panose="020B0502040204020203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99B6AB8-D078-FEBD-5DB4-C5463F7423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0085" y="5615955"/>
                <a:ext cx="6585857" cy="584775"/>
              </a:xfrm>
              <a:prstGeom prst="rect">
                <a:avLst/>
              </a:prstGeom>
              <a:blipFill>
                <a:blip r:embed="rId4"/>
                <a:stretch>
                  <a:fillRect l="-556" t="-4167" b="-11458"/>
                </a:stretch>
              </a:blipFill>
            </p:spPr>
            <p:txBody>
              <a:bodyPr/>
              <a:lstStyle/>
              <a:p>
                <a:r>
                  <a:rPr lang="en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Table 7">
                <a:extLst>
                  <a:ext uri="{FF2B5EF4-FFF2-40B4-BE49-F238E27FC236}">
                    <a16:creationId xmlns:a16="http://schemas.microsoft.com/office/drawing/2014/main" id="{C31E67FC-743E-D269-D903-282A55E2EF6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708612728"/>
                  </p:ext>
                </p:extLst>
              </p:nvPr>
            </p:nvGraphicFramePr>
            <p:xfrm>
              <a:off x="7587340" y="3763953"/>
              <a:ext cx="4532085" cy="1945778"/>
            </p:xfrm>
            <a:graphic>
              <a:graphicData uri="http://schemas.openxmlformats.org/drawingml/2006/table">
                <a:tbl>
                  <a:tblPr firstRow="1" bandRow="1">
                    <a:tableStyleId>{BC89EF96-8CEA-46FF-86C4-4CE0E7609802}</a:tableStyleId>
                  </a:tblPr>
                  <a:tblGrid>
                    <a:gridCol w="1510695">
                      <a:extLst>
                        <a:ext uri="{9D8B030D-6E8A-4147-A177-3AD203B41FA5}">
                          <a16:colId xmlns:a16="http://schemas.microsoft.com/office/drawing/2014/main" val="3646939714"/>
                        </a:ext>
                      </a:extLst>
                    </a:gridCol>
                    <a:gridCol w="1510695">
                      <a:extLst>
                        <a:ext uri="{9D8B030D-6E8A-4147-A177-3AD203B41FA5}">
                          <a16:colId xmlns:a16="http://schemas.microsoft.com/office/drawing/2014/main" val="1543961585"/>
                        </a:ext>
                      </a:extLst>
                    </a:gridCol>
                    <a:gridCol w="1510695">
                      <a:extLst>
                        <a:ext uri="{9D8B030D-6E8A-4147-A177-3AD203B41FA5}">
                          <a16:colId xmlns:a16="http://schemas.microsoft.com/office/drawing/2014/main" val="2431462311"/>
                        </a:ext>
                      </a:extLst>
                    </a:gridCol>
                  </a:tblGrid>
                  <a:tr h="366083">
                    <a:tc>
                      <a:txBody>
                        <a:bodyPr/>
                        <a:lstStyle/>
                        <a:p>
                          <a:r>
                            <a:rPr lang="en-US" b="1" dirty="0">
                              <a:latin typeface="Bahnschrift SemiLight" panose="020B0502040204020203" pitchFamily="34" charset="0"/>
                            </a:rPr>
                            <a:t>Parameter</a:t>
                          </a:r>
                          <a:endParaRPr lang="en-DE" b="1" dirty="0">
                            <a:latin typeface="Bahnschrift SemiLight" panose="020B0502040204020203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b="1" dirty="0">
                              <a:latin typeface="Bahnschrift SemiLight" panose="020B0502040204020203" pitchFamily="34" charset="0"/>
                            </a:rPr>
                            <a:t>Silica </a:t>
                          </a:r>
                          <a14:m>
                            <m:oMath xmlns:m="http://schemas.openxmlformats.org/officeDocument/2006/math">
                              <m:r>
                                <a:rPr lang="en-US" sz="1800" b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1800" b="1" smtClean="0">
                                  <a:latin typeface="Cambria Math" panose="02040503050406030204" pitchFamily="18" charset="0"/>
                                </a:rPr>
                                <m:t>𝟏𝟎</m:t>
                              </m:r>
                              <m:r>
                                <a:rPr lang="en-US" sz="1800" b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1800" b="1" smtClean="0">
                                  <a:latin typeface="Cambria Math" panose="02040503050406030204" pitchFamily="18" charset="0"/>
                                </a:rPr>
                                <m:t>𝝁</m:t>
                              </m:r>
                              <m:r>
                                <a:rPr lang="en-US" sz="1800" b="1" smtClean="0"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  <m:r>
                                <a:rPr lang="en-US" sz="1800" b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oMath>
                          </a14:m>
                          <a:r>
                            <a:rPr lang="en-US" sz="1800" b="1" dirty="0">
                              <a:latin typeface="Bahnschrift SemiLight" panose="020B0502040204020203" pitchFamily="34" charset="0"/>
                            </a:rPr>
                            <a:t> </a:t>
                          </a:r>
                          <a:endParaRPr lang="en-DE" b="1" dirty="0">
                            <a:latin typeface="Bahnschrift SemiLight" panose="020B0502040204020203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b="1" dirty="0">
                              <a:latin typeface="Bahnschrift SemiLight" panose="020B0502040204020203" pitchFamily="34" charset="0"/>
                            </a:rPr>
                            <a:t>Copper </a:t>
                          </a:r>
                          <a14:m>
                            <m:oMath xmlns:m="http://schemas.openxmlformats.org/officeDocument/2006/math">
                              <m:r>
                                <a:rPr lang="en-US" sz="1800" b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1800" b="1" i="0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US" sz="1800" b="1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en-US" sz="1800" b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1800" b="1" smtClean="0">
                                  <a:latin typeface="Cambria Math" panose="02040503050406030204" pitchFamily="18" charset="0"/>
                                </a:rPr>
                                <m:t>𝝁</m:t>
                              </m:r>
                              <m:r>
                                <a:rPr lang="en-US" sz="1800" b="1" smtClean="0"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  <m:r>
                                <a:rPr lang="en-US" sz="1800" b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oMath>
                          </a14:m>
                          <a:endParaRPr lang="en-DE" b="1" dirty="0">
                            <a:latin typeface="Bahnschrift SemiLight" panose="020B0502040204020203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8785672"/>
                      </a:ext>
                    </a:extLst>
                  </a:tr>
                  <a:tr h="366083">
                    <a:tc>
                      <a:txBody>
                        <a:bodyPr/>
                        <a:lstStyle/>
                        <a:p>
                          <a:r>
                            <a:rPr lang="en-US" b="0" dirty="0">
                              <a:latin typeface="Bahnschrift SemiLight" panose="020B0502040204020203" pitchFamily="34" charset="0"/>
                            </a:rPr>
                            <a:t>SNR Range</a:t>
                          </a:r>
                          <a:endParaRPr lang="en-DE" b="0" dirty="0">
                            <a:latin typeface="Bahnschrift SemiLight" panose="020B0502040204020203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1600" b="0" smtClean="0">
                                    <a:latin typeface="Cambria Math" panose="02040503050406030204" pitchFamily="18" charset="0"/>
                                  </a:rPr>
                                  <m:t>3.16 ± 107.78</m:t>
                                </m:r>
                              </m:oMath>
                            </m:oMathPara>
                          </a14:m>
                          <a:endParaRPr lang="en-DE" sz="1600" b="0" dirty="0">
                            <a:latin typeface="Bahnschrift SemiLight" panose="020B0502040204020203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1600" b="0" smtClean="0">
                                    <a:latin typeface="Cambria Math" panose="02040503050406030204" pitchFamily="18" charset="0"/>
                                  </a:rPr>
                                  <m:t>8.98± 96.55</m:t>
                                </m:r>
                              </m:oMath>
                            </m:oMathPara>
                          </a14:m>
                          <a:endParaRPr lang="en-DE" sz="1600" b="0" dirty="0">
                            <a:latin typeface="Bahnschrift SemiLight" panose="020B0502040204020203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905420848"/>
                      </a:ext>
                    </a:extLst>
                  </a:tr>
                  <a:tr h="366083">
                    <a:tc>
                      <a:txBody>
                        <a:bodyPr/>
                        <a:lstStyle/>
                        <a:p>
                          <a:r>
                            <a:rPr lang="en-US" b="0" dirty="0">
                              <a:latin typeface="Bahnschrift SemiLight" panose="020B0502040204020203" pitchFamily="34" charset="0"/>
                            </a:rPr>
                            <a:t>Mean SNR</a:t>
                          </a:r>
                          <a:endParaRPr lang="en-DE" b="0" dirty="0">
                            <a:latin typeface="Bahnschrift SemiLight" panose="020B0502040204020203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1600" b="0" smtClean="0">
                                    <a:latin typeface="Cambria Math" panose="02040503050406030204" pitchFamily="18" charset="0"/>
                                  </a:rPr>
                                  <m:t>30.66</m:t>
                                </m:r>
                              </m:oMath>
                            </m:oMathPara>
                          </a14:m>
                          <a:endParaRPr lang="en-DE" sz="1600" b="0" dirty="0">
                            <a:latin typeface="Bahnschrift SemiLight" panose="020B0502040204020203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1600" b="0" smtClean="0">
                                    <a:latin typeface="Cambria Math" panose="02040503050406030204" pitchFamily="18" charset="0"/>
                                  </a:rPr>
                                  <m:t>30.84</m:t>
                                </m:r>
                              </m:oMath>
                            </m:oMathPara>
                          </a14:m>
                          <a:endParaRPr lang="en-DE" sz="1600" b="0" dirty="0">
                            <a:latin typeface="Bahnschrift SemiLight" panose="020B0502040204020203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41577443"/>
                      </a:ext>
                    </a:extLst>
                  </a:tr>
                  <a:tr h="366083">
                    <a:tc>
                      <a:txBody>
                        <a:bodyPr/>
                        <a:lstStyle/>
                        <a:p>
                          <a:r>
                            <a:rPr lang="en-US" b="0" dirty="0">
                              <a:latin typeface="Bahnschrift SemiLight" panose="020B0502040204020203" pitchFamily="34" charset="0"/>
                            </a:rPr>
                            <a:t>Mean Signal</a:t>
                          </a:r>
                          <a:endParaRPr lang="en-DE" b="0" dirty="0">
                            <a:latin typeface="Bahnschrift SemiLight" panose="020B0502040204020203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1600" b="0" smtClean="0">
                                    <a:latin typeface="Cambria Math" panose="02040503050406030204" pitchFamily="18" charset="0"/>
                                  </a:rPr>
                                  <m:t>1173.43 ± 1255.27</m:t>
                                </m:r>
                              </m:oMath>
                            </m:oMathPara>
                          </a14:m>
                          <a:endParaRPr lang="en-DE" sz="1600" b="0" dirty="0">
                            <a:latin typeface="Bahnschrift SemiLight" panose="020B0502040204020203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1600" b="0" smtClean="0">
                                    <a:latin typeface="Cambria Math" panose="02040503050406030204" pitchFamily="18" charset="0"/>
                                  </a:rPr>
                                  <m:t>1175.59 ± 1231.67</m:t>
                                </m:r>
                              </m:oMath>
                            </m:oMathPara>
                          </a14:m>
                          <a:endParaRPr lang="en-DE" sz="1600" b="0" dirty="0">
                            <a:latin typeface="Bahnschrift SemiLight" panose="020B0502040204020203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16881581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Table 7">
                <a:extLst>
                  <a:ext uri="{FF2B5EF4-FFF2-40B4-BE49-F238E27FC236}">
                    <a16:creationId xmlns:a16="http://schemas.microsoft.com/office/drawing/2014/main" id="{C31E67FC-743E-D269-D903-282A55E2EF6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708612728"/>
                  </p:ext>
                </p:extLst>
              </p:nvPr>
            </p:nvGraphicFramePr>
            <p:xfrm>
              <a:off x="7587340" y="3763953"/>
              <a:ext cx="4532085" cy="1945778"/>
            </p:xfrm>
            <a:graphic>
              <a:graphicData uri="http://schemas.openxmlformats.org/drawingml/2006/table">
                <a:tbl>
                  <a:tblPr firstRow="1" bandRow="1">
                    <a:tableStyleId>{BC89EF96-8CEA-46FF-86C4-4CE0E7609802}</a:tableStyleId>
                  </a:tblPr>
                  <a:tblGrid>
                    <a:gridCol w="1510695">
                      <a:extLst>
                        <a:ext uri="{9D8B030D-6E8A-4147-A177-3AD203B41FA5}">
                          <a16:colId xmlns:a16="http://schemas.microsoft.com/office/drawing/2014/main" val="3646939714"/>
                        </a:ext>
                      </a:extLst>
                    </a:gridCol>
                    <a:gridCol w="1510695">
                      <a:extLst>
                        <a:ext uri="{9D8B030D-6E8A-4147-A177-3AD203B41FA5}">
                          <a16:colId xmlns:a16="http://schemas.microsoft.com/office/drawing/2014/main" val="1543961585"/>
                        </a:ext>
                      </a:extLst>
                    </a:gridCol>
                    <a:gridCol w="1510695">
                      <a:extLst>
                        <a:ext uri="{9D8B030D-6E8A-4147-A177-3AD203B41FA5}">
                          <a16:colId xmlns:a16="http://schemas.microsoft.com/office/drawing/2014/main" val="2431462311"/>
                        </a:ext>
                      </a:extLst>
                    </a:gridCol>
                  </a:tblGrid>
                  <a:tr h="640080">
                    <a:tc>
                      <a:txBody>
                        <a:bodyPr/>
                        <a:lstStyle/>
                        <a:p>
                          <a:r>
                            <a:rPr lang="en-US" b="1" dirty="0">
                              <a:latin typeface="Bahnschrift SemiLight" panose="020B0502040204020203" pitchFamily="34" charset="0"/>
                            </a:rPr>
                            <a:t>Parameter</a:t>
                          </a:r>
                          <a:endParaRPr lang="en-DE" b="1" dirty="0">
                            <a:latin typeface="Bahnschrift SemiLight" panose="020B0502040204020203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DE"/>
                        </a:p>
                      </a:txBody>
                      <a:tcPr>
                        <a:blipFill>
                          <a:blip r:embed="rId5"/>
                          <a:stretch>
                            <a:fillRect l="-100000" t="-3810" r="-100803" b="-2161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DE"/>
                        </a:p>
                      </a:txBody>
                      <a:tcPr>
                        <a:blipFill>
                          <a:blip r:embed="rId5"/>
                          <a:stretch>
                            <a:fillRect l="-200806" t="-3810" r="-1210" b="-21619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8785672"/>
                      </a:ext>
                    </a:extLst>
                  </a:tr>
                  <a:tr h="366083">
                    <a:tc>
                      <a:txBody>
                        <a:bodyPr/>
                        <a:lstStyle/>
                        <a:p>
                          <a:r>
                            <a:rPr lang="en-US" b="0" dirty="0">
                              <a:latin typeface="Bahnschrift SemiLight" panose="020B0502040204020203" pitchFamily="34" charset="0"/>
                            </a:rPr>
                            <a:t>SNR Range</a:t>
                          </a:r>
                          <a:endParaRPr lang="en-DE" b="0" dirty="0">
                            <a:latin typeface="Bahnschrift SemiLight" panose="020B0502040204020203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DE"/>
                        </a:p>
                      </a:txBody>
                      <a:tcPr>
                        <a:blipFill>
                          <a:blip r:embed="rId5"/>
                          <a:stretch>
                            <a:fillRect l="-100000" t="-181667" r="-100803" b="-278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DE"/>
                        </a:p>
                      </a:txBody>
                      <a:tcPr>
                        <a:blipFill>
                          <a:blip r:embed="rId5"/>
                          <a:stretch>
                            <a:fillRect l="-200806" t="-181667" r="-1210" b="-278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905420848"/>
                      </a:ext>
                    </a:extLst>
                  </a:tr>
                  <a:tr h="366083">
                    <a:tc>
                      <a:txBody>
                        <a:bodyPr/>
                        <a:lstStyle/>
                        <a:p>
                          <a:r>
                            <a:rPr lang="en-US" b="0" dirty="0">
                              <a:latin typeface="Bahnschrift SemiLight" panose="020B0502040204020203" pitchFamily="34" charset="0"/>
                            </a:rPr>
                            <a:t>Mean SNR</a:t>
                          </a:r>
                          <a:endParaRPr lang="en-DE" b="0" dirty="0">
                            <a:latin typeface="Bahnschrift SemiLight" panose="020B0502040204020203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DE"/>
                        </a:p>
                      </a:txBody>
                      <a:tcPr>
                        <a:blipFill>
                          <a:blip r:embed="rId5"/>
                          <a:stretch>
                            <a:fillRect l="-100000" t="-277049" r="-100803" b="-17377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DE"/>
                        </a:p>
                      </a:txBody>
                      <a:tcPr>
                        <a:blipFill>
                          <a:blip r:embed="rId5"/>
                          <a:stretch>
                            <a:fillRect l="-200806" t="-277049" r="-1210" b="-17377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041577443"/>
                      </a:ext>
                    </a:extLst>
                  </a:tr>
                  <a:tr h="573532">
                    <a:tc>
                      <a:txBody>
                        <a:bodyPr/>
                        <a:lstStyle/>
                        <a:p>
                          <a:r>
                            <a:rPr lang="en-US" b="0" dirty="0">
                              <a:latin typeface="Bahnschrift SemiLight" panose="020B0502040204020203" pitchFamily="34" charset="0"/>
                            </a:rPr>
                            <a:t>Mean Signal</a:t>
                          </a:r>
                          <a:endParaRPr lang="en-DE" b="0" dirty="0">
                            <a:latin typeface="Bahnschrift SemiLight" panose="020B0502040204020203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DE"/>
                        </a:p>
                      </a:txBody>
                      <a:tcPr>
                        <a:blipFill>
                          <a:blip r:embed="rId5"/>
                          <a:stretch>
                            <a:fillRect l="-100000" t="-244681" r="-100803" b="-1276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DE"/>
                        </a:p>
                      </a:txBody>
                      <a:tcPr>
                        <a:blipFill>
                          <a:blip r:embed="rId5"/>
                          <a:stretch>
                            <a:fillRect l="-200806" t="-244681" r="-1210" b="-1276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68815811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1" name="Title 5">
            <a:extLst>
              <a:ext uri="{FF2B5EF4-FFF2-40B4-BE49-F238E27FC236}">
                <a16:creationId xmlns:a16="http://schemas.microsoft.com/office/drawing/2014/main" id="{E6A1C73B-AE16-F98F-6B3E-5D311F0B8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577" y="165755"/>
            <a:ext cx="10056093" cy="985286"/>
          </a:xfrm>
        </p:spPr>
        <p:txBody>
          <a:bodyPr>
            <a:normAutofit/>
          </a:bodyPr>
          <a:lstStyle/>
          <a:p>
            <a:r>
              <a:rPr lang="de-DE" sz="3200" dirty="0">
                <a:solidFill>
                  <a:schemeClr val="tx1"/>
                </a:solidFill>
                <a:latin typeface="Bahnschrift SemiBold SemiConden" panose="020B0502040204020203" pitchFamily="34" charset="0"/>
              </a:rPr>
              <a:t>SIGNAL-TO-NOISE RATIO</a:t>
            </a:r>
            <a:endParaRPr lang="en-DE" sz="3200" dirty="0"/>
          </a:p>
        </p:txBody>
      </p:sp>
    </p:spTree>
    <p:extLst>
      <p:ext uri="{BB962C8B-B14F-4D97-AF65-F5344CB8AC3E}">
        <p14:creationId xmlns:p14="http://schemas.microsoft.com/office/powerpoint/2010/main" val="3733562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2622096-74F0-3B33-1016-400910791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Bahnschrift SemiBold Condensed" panose="020B0502040204020203" pitchFamily="34" charset="0"/>
              </a:rPr>
              <a:t>BIBLIOGRAPHY</a:t>
            </a:r>
            <a:endParaRPr lang="en-DE" sz="3200" b="1" dirty="0">
              <a:latin typeface="Bahnschrift SemiBold Condensed" panose="020B050204020402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BCF3934-612A-19C7-69EC-E0E8F6D810AE}"/>
              </a:ext>
            </a:extLst>
          </p:cNvPr>
          <p:cNvSpPr txBox="1"/>
          <p:nvPr/>
        </p:nvSpPr>
        <p:spPr>
          <a:xfrm>
            <a:off x="0" y="1101213"/>
            <a:ext cx="11985523" cy="3412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solidFill>
                  <a:srgbClr val="FF6600"/>
                </a:solidFill>
                <a:latin typeface="Bahnschrift Light" panose="020B0502040204020203" pitchFamily="34" charset="0"/>
              </a:rPr>
              <a:t>[1]</a:t>
            </a:r>
            <a:r>
              <a:rPr lang="en-US" dirty="0">
                <a:latin typeface="Bahnschrift Light" panose="020B0502040204020203" pitchFamily="34" charset="0"/>
              </a:rPr>
              <a:t> </a:t>
            </a:r>
            <a:r>
              <a:rPr lang="en-US" sz="1600" dirty="0">
                <a:latin typeface="Bahnschrift Light" panose="020B0502040204020203" pitchFamily="34" charset="0"/>
              </a:rPr>
              <a:t> T.J. Stubbs et al. “Dependence of lunar surface charging on solar wind plasma conditions and solar irradiation”. In: Planetary and Space Science 90 (Jan. 2014), pp. 10–27. ISSN:00320633. DOI: 10.1016/j.pss.2013.07.008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solidFill>
                  <a:srgbClr val="FF6600"/>
                </a:solidFill>
                <a:latin typeface="Bahnschrift Light" panose="020B0502040204020203" pitchFamily="34" charset="0"/>
              </a:rPr>
              <a:t>[2]</a:t>
            </a:r>
            <a:r>
              <a:rPr lang="en-US" sz="1600" dirty="0">
                <a:latin typeface="Bahnschrift Light" panose="020B0502040204020203" pitchFamily="34" charset="0"/>
              </a:rPr>
              <a:t> X. Wang et al. “Dust charging and transport on airless planetary bodies”. In: Geophysical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latin typeface="Bahnschrift Light" panose="020B0502040204020203" pitchFamily="34" charset="0"/>
              </a:rPr>
              <a:t>Research Letters 43.12 (2016), pp. 6103–6110. ISSN: 19448007. DOI: 10.1002/2016GL069491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accent1"/>
                </a:solidFill>
                <a:latin typeface="Bahnschrift Light" panose="020B0502040204020203" pitchFamily="34" charset="0"/>
              </a:rPr>
              <a:t>[3]</a:t>
            </a:r>
            <a:r>
              <a:rPr lang="en-US" sz="1600" dirty="0">
                <a:latin typeface="Bahnschrift Light" panose="020B0502040204020203" pitchFamily="34" charset="0"/>
              </a:rPr>
              <a:t> - </a:t>
            </a:r>
            <a:r>
              <a:rPr lang="en-US" sz="1600" dirty="0" err="1">
                <a:latin typeface="Bahnschrift Light" panose="020B0502040204020203" pitchFamily="34" charset="0"/>
              </a:rPr>
              <a:t>Necmi</a:t>
            </a:r>
            <a:r>
              <a:rPr lang="en-US" sz="1600" dirty="0">
                <a:latin typeface="Bahnschrift Light" panose="020B0502040204020203" pitchFamily="34" charset="0"/>
              </a:rPr>
              <a:t> Cihan </a:t>
            </a:r>
            <a:r>
              <a:rPr lang="en-US" sz="1600" dirty="0" err="1">
                <a:latin typeface="Bahnschrift Light" panose="020B0502040204020203" pitchFamily="34" charset="0"/>
              </a:rPr>
              <a:t>Orger</a:t>
            </a:r>
            <a:r>
              <a:rPr lang="en-US" sz="1600" dirty="0">
                <a:latin typeface="Bahnschrift Light" panose="020B0502040204020203" pitchFamily="34" charset="0"/>
              </a:rPr>
              <a:t> et al. “Lunar dust lofting due to surface electric field and charging within Micro-cavities between dust grains above the terminator region”. In: Advances in Space Research 62.4 (Aug. 2018), pp. 896–911. ISSN: 18791948. DOI: 10.1016/j.asr.2018.05.027.</a:t>
            </a:r>
          </a:p>
          <a:p>
            <a:pPr>
              <a:lnSpc>
                <a:spcPct val="150000"/>
              </a:lnSpc>
            </a:pPr>
            <a:r>
              <a:rPr lang="de-DE" sz="1600" dirty="0">
                <a:solidFill>
                  <a:schemeClr val="accent1"/>
                </a:solidFill>
                <a:latin typeface="Bahnschrift Light" panose="020B0502040204020203" pitchFamily="34" charset="0"/>
              </a:rPr>
              <a:t>[4]</a:t>
            </a:r>
            <a:r>
              <a:rPr lang="de-DE" sz="1600" dirty="0">
                <a:latin typeface="Bahnschrift Light" panose="020B0502040204020203" pitchFamily="34" charset="0"/>
              </a:rPr>
              <a:t> Joshua E. Colwell et al. “Lunar Dust Levitation”. In: Journal of Aerospace Engineering 22.1 (Jan. 2009), pp. 2–9. ISSN: 0893-1321. DOI: 10.1061/(asce)0893-1321(2009)22:1(2).</a:t>
            </a:r>
            <a:endParaRPr lang="en-US" sz="1600" dirty="0">
              <a:latin typeface="Bahnschrift Light" panose="020B0502040204020203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A363D33-BC84-96A4-649C-3FB092863E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4703" y="4318818"/>
            <a:ext cx="2494295" cy="249429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ECA8960-04C0-0A8D-9C72-39E60EAE910E}"/>
              </a:ext>
            </a:extLst>
          </p:cNvPr>
          <p:cNvSpPr txBox="1"/>
          <p:nvPr/>
        </p:nvSpPr>
        <p:spPr>
          <a:xfrm>
            <a:off x="4778412" y="4740035"/>
            <a:ext cx="19468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entury Gothic" panose="020B0502020202020204" pitchFamily="34" charset="0"/>
              </a:rPr>
              <a:t>Scan the QR code for the full thesis document </a:t>
            </a:r>
            <a:r>
              <a:rPr lang="en-US" sz="2000" dirty="0">
                <a:latin typeface="Century Gothic" panose="020B0502020202020204" pitchFamily="34" charset="0"/>
                <a:sym typeface="Wingdings" panose="05000000000000000000" pitchFamily="2" charset="2"/>
              </a:rPr>
              <a:t></a:t>
            </a:r>
            <a:endParaRPr lang="en-DE" sz="2000" dirty="0">
              <a:latin typeface="Century Gothic" panose="020B0502020202020204" pitchFamily="34" charset="0"/>
            </a:endParaRPr>
          </a:p>
        </p:txBody>
      </p:sp>
      <p:cxnSp>
        <p:nvCxnSpPr>
          <p:cNvPr id="10" name="Connector: Curved 9">
            <a:extLst>
              <a:ext uri="{FF2B5EF4-FFF2-40B4-BE49-F238E27FC236}">
                <a16:creationId xmlns:a16="http://schemas.microsoft.com/office/drawing/2014/main" id="{A189FC90-AE50-85A5-3F07-E906B38F8638}"/>
              </a:ext>
            </a:extLst>
          </p:cNvPr>
          <p:cNvCxnSpPr>
            <a:cxnSpLocks/>
            <a:stCxn id="8" idx="3"/>
            <a:endCxn id="7" idx="1"/>
          </p:cNvCxnSpPr>
          <p:nvPr/>
        </p:nvCxnSpPr>
        <p:spPr>
          <a:xfrm>
            <a:off x="6725266" y="5401755"/>
            <a:ext cx="1699437" cy="164211"/>
          </a:xfrm>
          <a:prstGeom prst="curvedConnector3">
            <a:avLst>
              <a:gd name="adj1" fmla="val 50000"/>
            </a:avLst>
          </a:prstGeom>
          <a:ln w="38100">
            <a:solidFill>
              <a:srgbClr val="C0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15013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EA5E7B7-EAAE-59D0-9525-9B6C6E403AF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79" t="4235" r="2994"/>
          <a:stretch>
            <a:fillRect/>
          </a:stretch>
        </p:blipFill>
        <p:spPr>
          <a:xfrm>
            <a:off x="1988547" y="964693"/>
            <a:ext cx="8214906" cy="492861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EDFA598-D777-9EB5-45E6-98263CF503F0}"/>
              </a:ext>
            </a:extLst>
          </p:cNvPr>
          <p:cNvSpPr txBox="1"/>
          <p:nvPr/>
        </p:nvSpPr>
        <p:spPr>
          <a:xfrm>
            <a:off x="2239325" y="6231861"/>
            <a:ext cx="7836309" cy="400110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dirty="0">
                <a:latin typeface="Bahnschrift Light SemiCondensed" panose="020B0502040204020203" pitchFamily="34" charset="0"/>
              </a:rPr>
              <a:t>Potential Difference between the dayside and nightside drives the dust lofting</a:t>
            </a:r>
            <a:endParaRPr lang="en-DE" sz="2000" dirty="0">
              <a:latin typeface="Bahnschrift Light SemiCondensed" panose="020B0502040204020203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AF4D137-75DA-B197-2E3F-70169C1A081D}"/>
              </a:ext>
            </a:extLst>
          </p:cNvPr>
          <p:cNvSpPr txBox="1"/>
          <p:nvPr/>
        </p:nvSpPr>
        <p:spPr>
          <a:xfrm>
            <a:off x="2543746" y="5893307"/>
            <a:ext cx="75146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600" dirty="0">
                <a:latin typeface="Bahnschrift Light SemiCondensed" panose="020B0502040204020203" pitchFamily="34" charset="0"/>
                <a:cs typeface="Times New Roman" panose="02020603050405020304" pitchFamily="18" charset="0"/>
              </a:rPr>
              <a:t>Lunar surface charging and lofted dust cloud representation. </a:t>
            </a:r>
            <a:r>
              <a:rPr lang="en-US" sz="1600" dirty="0" err="1">
                <a:latin typeface="Bahnschrift Light SemiCondensed" panose="020B0502040204020203" pitchFamily="34" charset="0"/>
                <a:cs typeface="Times New Roman" panose="02020603050405020304" pitchFamily="18" charset="0"/>
              </a:rPr>
              <a:t>Orger</a:t>
            </a:r>
            <a:r>
              <a:rPr lang="en-US" sz="1600" dirty="0">
                <a:latin typeface="Bahnschrift Light SemiCondensed" panose="020B0502040204020203" pitchFamily="34" charset="0"/>
                <a:cs typeface="Times New Roman" panose="02020603050405020304" pitchFamily="18" charset="0"/>
              </a:rPr>
              <a:t> et al. (2018) </a:t>
            </a:r>
            <a:r>
              <a:rPr lang="en-US" sz="1600" baseline="30000" dirty="0">
                <a:solidFill>
                  <a:schemeClr val="accent1"/>
                </a:solidFill>
                <a:latin typeface="Bahnschrift Light SemiCondensed" panose="020B0502040204020203" pitchFamily="34" charset="0"/>
                <a:cs typeface="Times New Roman" panose="02020603050405020304" pitchFamily="18" charset="0"/>
              </a:rPr>
              <a:t>[3]</a:t>
            </a:r>
            <a:endParaRPr kumimoji="0" lang="en-IN" sz="1600" i="0" u="none" strike="noStrike" kern="1200" cap="none" spc="0" normalizeH="0" baseline="3000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Bahnschrift Light SemiCondensed" panose="020B05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3F50D830-F8BA-1227-0EE8-7F9870BD8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13" name="Title 5">
            <a:extLst>
              <a:ext uri="{FF2B5EF4-FFF2-40B4-BE49-F238E27FC236}">
                <a16:creationId xmlns:a16="http://schemas.microsoft.com/office/drawing/2014/main" id="{678B69AC-0AFC-DA69-1B48-7376CC8FB602}"/>
              </a:ext>
            </a:extLst>
          </p:cNvPr>
          <p:cNvSpPr txBox="1">
            <a:spLocks/>
          </p:cNvSpPr>
          <p:nvPr/>
        </p:nvSpPr>
        <p:spPr>
          <a:xfrm>
            <a:off x="389577" y="165755"/>
            <a:ext cx="10056093" cy="9852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latin typeface="Bahnschrift SemiBold SemiConden" panose="020B0502040204020203" pitchFamily="34" charset="0"/>
              </a:rPr>
              <a:t>LUNAR PLASMA ENVIRONMENT</a:t>
            </a:r>
            <a:endParaRPr lang="en-DE" sz="3200" dirty="0"/>
          </a:p>
        </p:txBody>
      </p:sp>
    </p:spTree>
    <p:extLst>
      <p:ext uri="{BB962C8B-B14F-4D97-AF65-F5344CB8AC3E}">
        <p14:creationId xmlns:p14="http://schemas.microsoft.com/office/powerpoint/2010/main" val="2394933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8FB0BEC-E2BA-48E6-05B9-3F08472DE33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6639"/>
          <a:stretch/>
        </p:blipFill>
        <p:spPr>
          <a:xfrm>
            <a:off x="734586" y="1233442"/>
            <a:ext cx="5673012" cy="348088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0F18025-608D-A8FC-663F-A3A4AD5AD9D0}"/>
              </a:ext>
            </a:extLst>
          </p:cNvPr>
          <p:cNvSpPr txBox="1"/>
          <p:nvPr/>
        </p:nvSpPr>
        <p:spPr>
          <a:xfrm>
            <a:off x="6882581" y="5641221"/>
            <a:ext cx="509310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latin typeface="Bahnschrift Light" panose="020B0502040204020203" pitchFamily="34" charset="0"/>
              </a:rPr>
              <a:t>Charges and forces on a dust particle (A) Particles under electric field E become negatively charged. Forces acting are Fe=QE, the sheath electric force, Fc, particle-particle repulsive force, </a:t>
            </a:r>
            <a:r>
              <a:rPr lang="en-US" sz="1100" dirty="0" err="1">
                <a:latin typeface="Bahnschrift Light" panose="020B0502040204020203" pitchFamily="34" charset="0"/>
              </a:rPr>
              <a:t>Fg</a:t>
            </a:r>
            <a:r>
              <a:rPr lang="en-US" sz="1100" dirty="0">
                <a:latin typeface="Bahnschrift Light" panose="020B0502040204020203" pitchFamily="34" charset="0"/>
              </a:rPr>
              <a:t>; gravitational force and </a:t>
            </a:r>
            <a:r>
              <a:rPr lang="en-US" sz="1100" dirty="0" err="1">
                <a:latin typeface="Bahnschrift Light" panose="020B0502040204020203" pitchFamily="34" charset="0"/>
              </a:rPr>
              <a:t>Fco</a:t>
            </a:r>
            <a:r>
              <a:rPr lang="en-US" sz="1100" dirty="0">
                <a:latin typeface="Bahnschrift Light" panose="020B0502040204020203" pitchFamily="34" charset="0"/>
              </a:rPr>
              <a:t>; cohesion between contacting particles, (B)</a:t>
            </a:r>
          </a:p>
          <a:p>
            <a:pPr algn="ctr"/>
            <a:r>
              <a:rPr lang="en-US" sz="1100" dirty="0">
                <a:latin typeface="Bahnschrift Light" panose="020B0502040204020203" pitchFamily="34" charset="0"/>
              </a:rPr>
              <a:t>Patched Charge model,</a:t>
            </a:r>
            <a:r>
              <a:rPr lang="en-IN" sz="1100" dirty="0">
                <a:latin typeface="Bahnschrift Light" panose="020B0502040204020203" pitchFamily="34" charset="0"/>
              </a:rPr>
              <a:t> </a:t>
            </a:r>
          </a:p>
          <a:p>
            <a:pPr algn="ctr"/>
            <a:r>
              <a:rPr lang="en-IN" sz="1100" dirty="0">
                <a:latin typeface="Bahnschrift Light" panose="020B0502040204020203" pitchFamily="34" charset="0"/>
              </a:rPr>
              <a:t>(</a:t>
            </a:r>
            <a:r>
              <a:rPr lang="en-IN" sz="1100" i="1" dirty="0">
                <a:latin typeface="Bahnschrift Light" panose="020B0502040204020203" pitchFamily="34" charset="0"/>
              </a:rPr>
              <a:t>Wang et al. 2016</a:t>
            </a:r>
            <a:r>
              <a:rPr lang="en-IN" sz="1100" dirty="0">
                <a:latin typeface="Bahnschrift Light" panose="020B0502040204020203" pitchFamily="34" charset="0"/>
              </a:rPr>
              <a:t>) </a:t>
            </a:r>
            <a:r>
              <a:rPr lang="en-IN" sz="1100" baseline="30000" dirty="0">
                <a:solidFill>
                  <a:srgbClr val="FF6600"/>
                </a:solidFill>
                <a:latin typeface="Bahnschrift Light" panose="020B0502040204020203" pitchFamily="34" charset="0"/>
              </a:rPr>
              <a:t>[2]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0A2DF92-8B84-5BAA-5D42-2D44C23BBE7B}"/>
              </a:ext>
            </a:extLst>
          </p:cNvPr>
          <p:cNvSpPr txBox="1"/>
          <p:nvPr/>
        </p:nvSpPr>
        <p:spPr>
          <a:xfrm>
            <a:off x="1052051" y="4734642"/>
            <a:ext cx="525042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latin typeface="Bahnschrift Light" panose="020B0502040204020203" pitchFamily="34" charset="0"/>
                <a:cs typeface="Times New Roman" panose="02020603050405020304" pitchFamily="18" charset="0"/>
              </a:rPr>
              <a:t>(a) Static Levitation concept, (b) Motion of a dust grain in a Fountain Model </a:t>
            </a:r>
            <a:r>
              <a:rPr lang="en-IN" sz="1100" i="1" dirty="0">
                <a:latin typeface="Bahnschrift Light" panose="020B0502040204020203" pitchFamily="34" charset="0"/>
              </a:rPr>
              <a:t>            Stubbs et al. (2006) </a:t>
            </a:r>
            <a:r>
              <a:rPr lang="en-IN" sz="1100" i="1" baseline="30000" dirty="0">
                <a:solidFill>
                  <a:srgbClr val="FF6600"/>
                </a:solidFill>
                <a:latin typeface="Bahnschrift Light" panose="020B0502040204020203" pitchFamily="34" charset="0"/>
              </a:rPr>
              <a:t>[1]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DC68EEF-A41C-9EF3-9DD2-18DBB96CD4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3"/>
          <a:stretch>
            <a:fillRect/>
          </a:stretch>
        </p:blipFill>
        <p:spPr>
          <a:xfrm>
            <a:off x="7498006" y="662781"/>
            <a:ext cx="3381063" cy="4886633"/>
          </a:xfrm>
          <a:prstGeom prst="rect">
            <a:avLst/>
          </a:prstGeom>
        </p:spPr>
      </p:pic>
      <p:sp>
        <p:nvSpPr>
          <p:cNvPr id="16" name="Title 15">
            <a:extLst>
              <a:ext uri="{FF2B5EF4-FFF2-40B4-BE49-F238E27FC236}">
                <a16:creationId xmlns:a16="http://schemas.microsoft.com/office/drawing/2014/main" id="{D18474A5-113C-9FB8-F7A2-5E8CDCF2D7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17" name="Title 5">
            <a:extLst>
              <a:ext uri="{FF2B5EF4-FFF2-40B4-BE49-F238E27FC236}">
                <a16:creationId xmlns:a16="http://schemas.microsoft.com/office/drawing/2014/main" id="{F2789D3F-DEB5-0CD3-2F2E-8016BE8AAC5D}"/>
              </a:ext>
            </a:extLst>
          </p:cNvPr>
          <p:cNvSpPr txBox="1">
            <a:spLocks/>
          </p:cNvSpPr>
          <p:nvPr/>
        </p:nvSpPr>
        <p:spPr>
          <a:xfrm>
            <a:off x="389577" y="165755"/>
            <a:ext cx="10056093" cy="9852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latin typeface="Bahnschrift SemiBold SemiConden" panose="020B0502040204020203" pitchFamily="34" charset="0"/>
              </a:rPr>
              <a:t>DUST LOFTING MECHANISMS</a:t>
            </a:r>
            <a:endParaRPr lang="en-DE" sz="3200" dirty="0"/>
          </a:p>
        </p:txBody>
      </p:sp>
    </p:spTree>
    <p:extLst>
      <p:ext uri="{BB962C8B-B14F-4D97-AF65-F5344CB8AC3E}">
        <p14:creationId xmlns:p14="http://schemas.microsoft.com/office/powerpoint/2010/main" val="3276729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23D0D19C-2A59-510E-71A5-0E803442C0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5" r="7997"/>
          <a:stretch>
            <a:fillRect/>
          </a:stretch>
        </p:blipFill>
        <p:spPr>
          <a:xfrm>
            <a:off x="5883145" y="2626258"/>
            <a:ext cx="4948978" cy="392532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C549F0C-6B9A-A55D-D118-A93F00696F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149" y="944159"/>
            <a:ext cx="5131873" cy="384890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F0FD370-EFC9-C26D-BFFD-2FD4E7747CA0}"/>
                  </a:ext>
                </a:extLst>
              </p:cNvPr>
              <p:cNvSpPr txBox="1"/>
              <p:nvPr/>
            </p:nvSpPr>
            <p:spPr>
              <a:xfrm>
                <a:off x="338676" y="4955458"/>
                <a:ext cx="5427407" cy="14572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>
                    <a:latin typeface="Bahnschrift Light" panose="020B0502040204020203" pitchFamily="34" charset="0"/>
                  </a:rPr>
                  <a:t>Maximum height and velocity achieved by a charged and ballistically ejected dust particle, by Stubbs et al. </a:t>
                </a:r>
                <a:r>
                  <a:rPr lang="en-US" sz="1600" baseline="30000" dirty="0">
                    <a:solidFill>
                      <a:srgbClr val="FF6600"/>
                    </a:solidFill>
                    <a:latin typeface="Bahnschrift Light" panose="020B0502040204020203" pitchFamily="34" charset="0"/>
                  </a:rPr>
                  <a:t>[1]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IN" sz="16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Mangal" panose="02040503050203030202" pitchFamily="18" charset="0"/>
                          </a:rPr>
                        </m:ctrlPr>
                      </m:sSubPr>
                      <m:e>
                        <m:r>
                          <a:rPr lang="en-IN" sz="16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Mangal" panose="02040503050203030202" pitchFamily="18" charset="0"/>
                          </a:rPr>
                          <m:t>𝑍</m:t>
                        </m:r>
                      </m:e>
                      <m:sub>
                        <m:r>
                          <a:rPr lang="en-IN" sz="16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Mangal" panose="02040503050203030202" pitchFamily="18" charset="0"/>
                          </a:rPr>
                          <m:t>𝑚𝑎𝑥</m:t>
                        </m:r>
                      </m:sub>
                    </m:sSub>
                    <m:r>
                      <a:rPr lang="en-IN" sz="16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Mangal" panose="02040503050203030202" pitchFamily="18" charset="0"/>
                      </a:rPr>
                      <m:t>=</m:t>
                    </m:r>
                    <m:f>
                      <m:fPr>
                        <m:ctrlPr>
                          <a:rPr lang="en-IN" sz="16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Mangal" panose="02040503050203030202" pitchFamily="18" charset="0"/>
                          </a:rPr>
                        </m:ctrlPr>
                      </m:fPr>
                      <m:num>
                        <m:r>
                          <a:rPr lang="en-IN" sz="16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Mangal" panose="02040503050203030202" pitchFamily="18" charset="0"/>
                          </a:rPr>
                          <m:t>3</m:t>
                        </m:r>
                        <m:sSub>
                          <m:sSubPr>
                            <m:ctrlPr>
                              <a:rPr lang="en-IN" sz="16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Mangal" panose="02040503050203030202" pitchFamily="18" charset="0"/>
                              </a:rPr>
                            </m:ctrlPr>
                          </m:sSubPr>
                          <m:e>
                            <m:r>
                              <a:rPr lang="en-IN" sz="16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Mangal" panose="02040503050203030202" pitchFamily="18" charset="0"/>
                              </a:rPr>
                              <m:t>𝜀</m:t>
                            </m:r>
                          </m:e>
                          <m:sub>
                            <m:r>
                              <a:rPr lang="en-IN" sz="16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Mangal" panose="02040503050203030202" pitchFamily="18" charset="0"/>
                              </a:rPr>
                              <m:t>0</m:t>
                            </m:r>
                          </m:sub>
                        </m:sSub>
                        <m:sSup>
                          <m:sSupPr>
                            <m:ctrlPr>
                              <a:rPr lang="en-IN" sz="16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Mangal" panose="02040503050203030202" pitchFamily="18" charset="0"/>
                              </a:rPr>
                            </m:ctrlPr>
                          </m:sSupPr>
                          <m:e>
                            <m:r>
                              <a:rPr lang="en-IN" sz="16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Mangal" panose="02040503050203030202" pitchFamily="18" charset="0"/>
                              </a:rPr>
                              <m:t>𝜙</m:t>
                            </m:r>
                          </m:e>
                          <m:sup>
                            <m:r>
                              <a:rPr lang="en-IN" sz="16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Mangal" panose="02040503050203030202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IN" sz="16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Mangal" panose="02040503050203030202" pitchFamily="18" charset="0"/>
                          </a:rPr>
                          <m:t>𝜌</m:t>
                        </m:r>
                        <m:sSub>
                          <m:sSubPr>
                            <m:ctrlPr>
                              <a:rPr lang="en-IN" sz="16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Mangal" panose="02040503050203030202" pitchFamily="18" charset="0"/>
                              </a:rPr>
                            </m:ctrlPr>
                          </m:sSubPr>
                          <m:e>
                            <m:r>
                              <a:rPr lang="en-IN" sz="16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Mangal" panose="02040503050203030202" pitchFamily="18" charset="0"/>
                              </a:rPr>
                              <m:t>𝑔</m:t>
                            </m:r>
                          </m:e>
                          <m:sub>
                            <m:r>
                              <a:rPr lang="en-IN" sz="16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Mangal" panose="02040503050203030202" pitchFamily="18" charset="0"/>
                              </a:rPr>
                              <m:t>𝐿</m:t>
                            </m:r>
                          </m:sub>
                        </m:sSub>
                        <m:sSubSup>
                          <m:sSubSupPr>
                            <m:ctrlPr>
                              <a:rPr lang="en-IN" sz="16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Mangal" panose="02040503050203030202" pitchFamily="18" charset="0"/>
                              </a:rPr>
                            </m:ctrlPr>
                          </m:sSubSupPr>
                          <m:e>
                            <m:r>
                              <a:rPr lang="en-IN" sz="16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Mangal" panose="02040503050203030202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IN" sz="16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Mangal" panose="02040503050203030202" pitchFamily="18" charset="0"/>
                              </a:rPr>
                              <m:t>𝑑</m:t>
                            </m:r>
                          </m:sub>
                          <m:sup>
                            <m:r>
                              <a:rPr lang="en-IN" sz="16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Mangal" panose="02040503050203030202" pitchFamily="18" charset="0"/>
                              </a:rPr>
                              <m:t>2</m:t>
                            </m:r>
                          </m:sup>
                        </m:sSubSup>
                      </m:den>
                    </m:f>
                  </m:oMath>
                </a14:m>
                <a:r>
                  <a:rPr lang="en-IN" sz="1600" dirty="0">
                    <a:latin typeface="Bahnschrift Light" panose="020B0502040204020203" pitchFamily="34" charset="0"/>
                    <a:ea typeface="Times New Roman" panose="02020603050405020304" pitchFamily="18" charset="0"/>
                    <a:cs typeface="Mangal" panose="02040503050203030202" pitchFamily="18" charset="0"/>
                  </a:rPr>
                  <a:t> </a:t>
                </a:r>
                <a:endParaRPr lang="en-IN" sz="1600" dirty="0">
                  <a:latin typeface="Bahnschrift Light" panose="020B0502040204020203" pitchFamily="34" charset="0"/>
                </a:endParaRPr>
              </a:p>
              <a:p>
                <a:endParaRPr lang="en-US" sz="1600" baseline="30000" dirty="0">
                  <a:solidFill>
                    <a:srgbClr val="FF6600"/>
                  </a:solidFill>
                  <a:latin typeface="Bahnschrift Light" panose="020B0502040204020203" pitchFamily="34" charset="0"/>
                </a:endParaRPr>
              </a:p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IN" sz="1600" i="1" kern="10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Mangal" panose="02040503050203030202" pitchFamily="18" charset="0"/>
                          </a:rPr>
                        </m:ctrlPr>
                      </m:sSubSupPr>
                      <m:e>
                        <m:r>
                          <a:rPr lang="en-IN" sz="1600" i="1" kern="10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Mangal" panose="02040503050203030202" pitchFamily="18" charset="0"/>
                          </a:rPr>
                          <m:t>𝑉</m:t>
                        </m:r>
                      </m:e>
                      <m:sub>
                        <m:r>
                          <a:rPr lang="de-DE" sz="1600" i="1" kern="100">
                            <a:latin typeface="Cambria Math" panose="02040503050406030204" pitchFamily="18" charset="0"/>
                            <a:cs typeface="Mangal" panose="02040503050203030202" pitchFamily="18" charset="0"/>
                          </a:rPr>
                          <m:t>𝑚𝑎𝑥</m:t>
                        </m:r>
                      </m:sub>
                      <m:sup>
                        <m:r>
                          <a:rPr lang="de-DE" sz="1600" i="1" kern="100">
                            <a:latin typeface="Cambria Math" panose="02040503050406030204" pitchFamily="18" charset="0"/>
                            <a:cs typeface="Mangal" panose="02040503050203030202" pitchFamily="18" charset="0"/>
                          </a:rPr>
                          <m:t>2</m:t>
                        </m:r>
                      </m:sup>
                    </m:sSubSup>
                    <m:r>
                      <a:rPr lang="en-IN" sz="1600" i="1" kern="1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Mangal" panose="02040503050203030202" pitchFamily="18" charset="0"/>
                      </a:rPr>
                      <m:t>=2</m:t>
                    </m:r>
                    <m:sSub>
                      <m:sSubPr>
                        <m:ctrlPr>
                          <a:rPr lang="en-IN" sz="1600" i="1" kern="10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Mangal" panose="02040503050203030202" pitchFamily="18" charset="0"/>
                          </a:rPr>
                        </m:ctrlPr>
                      </m:sSubPr>
                      <m:e>
                        <m:r>
                          <a:rPr lang="en-IN" sz="1600" i="1" kern="10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Mangal" panose="02040503050203030202" pitchFamily="18" charset="0"/>
                          </a:rPr>
                          <m:t>𝑔</m:t>
                        </m:r>
                      </m:e>
                      <m:sub>
                        <m:r>
                          <a:rPr lang="en-IN" sz="1600" i="1" kern="10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Mangal" panose="02040503050203030202" pitchFamily="18" charset="0"/>
                          </a:rPr>
                          <m:t>𝐿</m:t>
                        </m:r>
                      </m:sub>
                    </m:sSub>
                    <m:r>
                      <a:rPr lang="en-IN" sz="1600" i="1" kern="1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Mangal" panose="02040503050203030202" pitchFamily="18" charset="0"/>
                      </a:rPr>
                      <m:t>(</m:t>
                    </m:r>
                    <m:sSub>
                      <m:sSubPr>
                        <m:ctrlPr>
                          <a:rPr lang="en-IN" sz="1600" i="1" kern="10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Mangal" panose="02040503050203030202" pitchFamily="18" charset="0"/>
                          </a:rPr>
                        </m:ctrlPr>
                      </m:sSubPr>
                      <m:e>
                        <m:r>
                          <a:rPr lang="en-IN" sz="1600" i="1" kern="10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Mangal" panose="02040503050203030202" pitchFamily="18" charset="0"/>
                          </a:rPr>
                          <m:t>𝑍</m:t>
                        </m:r>
                      </m:e>
                      <m:sub>
                        <m:r>
                          <a:rPr lang="en-IN" sz="1600" i="1" kern="10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Mangal" panose="02040503050203030202" pitchFamily="18" charset="0"/>
                          </a:rPr>
                          <m:t>𝑚𝑎𝑥</m:t>
                        </m:r>
                      </m:sub>
                    </m:sSub>
                    <m:r>
                      <a:rPr lang="en-IN" sz="1600" i="1" kern="1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Mangal" panose="02040503050203030202" pitchFamily="18" charset="0"/>
                      </a:rPr>
                      <m:t>−</m:t>
                    </m:r>
                    <m:sSub>
                      <m:sSubPr>
                        <m:ctrlPr>
                          <a:rPr lang="en-IN" sz="1600" i="1" kern="10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Mangal" panose="02040503050203030202" pitchFamily="18" charset="0"/>
                          </a:rPr>
                        </m:ctrlPr>
                      </m:sSubPr>
                      <m:e>
                        <m:r>
                          <a:rPr lang="en-IN" sz="1600" i="1" kern="10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Mangal" panose="02040503050203030202" pitchFamily="18" charset="0"/>
                          </a:rPr>
                          <m:t>𝜆</m:t>
                        </m:r>
                      </m:e>
                      <m:sub>
                        <m:r>
                          <a:rPr lang="en-IN" sz="1600" i="1" kern="10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Mangal" panose="02040503050203030202" pitchFamily="18" charset="0"/>
                          </a:rPr>
                          <m:t>𝐷</m:t>
                        </m:r>
                      </m:sub>
                    </m:sSub>
                  </m:oMath>
                </a14:m>
                <a:r>
                  <a:rPr lang="en-IN" sz="1600" kern="100" dirty="0">
                    <a:latin typeface="Bahnschrift Light" panose="020B0502040204020203" pitchFamily="34" charset="0"/>
                    <a:ea typeface="Times New Roman" panose="02020603050405020304" pitchFamily="18" charset="0"/>
                    <a:cs typeface="Mangal" panose="02040503050203030202" pitchFamily="18" charset="0"/>
                  </a:rPr>
                  <a:t>)</a:t>
                </a:r>
                <a:r>
                  <a:rPr lang="en-US" sz="1600" dirty="0">
                    <a:latin typeface="Bahnschrift Light" panose="020B0502040204020203" pitchFamily="34" charset="0"/>
                  </a:rPr>
                  <a:t> </a:t>
                </a:r>
                <a:endParaRPr lang="en-DE" sz="1600" dirty="0">
                  <a:latin typeface="Bahnschrift Light" panose="020B0502040204020203" pitchFamily="34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F0FD370-EFC9-C26D-BFFD-2FD4E7747C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676" y="4955458"/>
                <a:ext cx="5427407" cy="1457258"/>
              </a:xfrm>
              <a:prstGeom prst="rect">
                <a:avLst/>
              </a:prstGeom>
              <a:blipFill>
                <a:blip r:embed="rId4"/>
                <a:stretch>
                  <a:fillRect l="-674" t="-1674" b="-1674"/>
                </a:stretch>
              </a:blipFill>
            </p:spPr>
            <p:txBody>
              <a:bodyPr/>
              <a:lstStyle/>
              <a:p>
                <a:r>
                  <a:rPr lang="en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itle 15">
            <a:extLst>
              <a:ext uri="{FF2B5EF4-FFF2-40B4-BE49-F238E27FC236}">
                <a16:creationId xmlns:a16="http://schemas.microsoft.com/office/drawing/2014/main" id="{743AD6CC-AD11-8EF0-BCB7-A2CDCB41C2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17" name="Title 5">
            <a:extLst>
              <a:ext uri="{FF2B5EF4-FFF2-40B4-BE49-F238E27FC236}">
                <a16:creationId xmlns:a16="http://schemas.microsoft.com/office/drawing/2014/main" id="{99B64A7B-89FE-C638-5A81-0F234E46162C}"/>
              </a:ext>
            </a:extLst>
          </p:cNvPr>
          <p:cNvSpPr txBox="1">
            <a:spLocks/>
          </p:cNvSpPr>
          <p:nvPr/>
        </p:nvSpPr>
        <p:spPr>
          <a:xfrm>
            <a:off x="389577" y="165755"/>
            <a:ext cx="10056093" cy="9852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latin typeface="Bahnschrift SemiBold SemiConden" panose="020B0502040204020203" pitchFamily="34" charset="0"/>
              </a:rPr>
              <a:t>THEORATICAL RESERACH AND MODELS</a:t>
            </a:r>
            <a:endParaRPr lang="en-DE" sz="3200" dirty="0"/>
          </a:p>
        </p:txBody>
      </p:sp>
    </p:spTree>
    <p:extLst>
      <p:ext uri="{BB962C8B-B14F-4D97-AF65-F5344CB8AC3E}">
        <p14:creationId xmlns:p14="http://schemas.microsoft.com/office/powerpoint/2010/main" val="24723083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C943D6E-BE19-810F-FD19-96AB9D717B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49" t="5032" r="8104" b="5115"/>
          <a:stretch>
            <a:fillRect/>
          </a:stretch>
        </p:blipFill>
        <p:spPr>
          <a:xfrm>
            <a:off x="2026418" y="1014884"/>
            <a:ext cx="8413820" cy="452536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2151A9C-DE89-0FBA-2D96-B9BC52BD6D5A}"/>
                  </a:ext>
                </a:extLst>
              </p:cNvPr>
              <p:cNvSpPr txBox="1"/>
              <p:nvPr/>
            </p:nvSpPr>
            <p:spPr>
              <a:xfrm>
                <a:off x="2026418" y="5647174"/>
                <a:ext cx="8715270" cy="12677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latin typeface="Bahnschrift Light" panose="020B0502040204020203" pitchFamily="34" charset="0"/>
                  </a:rPr>
                  <a:t>Gaussian Beam Profile of laser light at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US" dirty="0">
                    <a:latin typeface="Bahnschrift Light" panose="020B0502040204020203" pitchFamily="34" charset="0"/>
                  </a:rPr>
                  <a:t> distance from the source</a:t>
                </a:r>
              </a:p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𝐼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𝑃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𝑤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𝑧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exp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⁡(−2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𝑧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IN" dirty="0">
                    <a:latin typeface="Bahnschrift Light" panose="020B0502040204020203" pitchFamily="34" charset="0"/>
                  </a:rPr>
                  <a:t>)</a:t>
                </a:r>
              </a:p>
              <a:p>
                <a:r>
                  <a:rPr lang="en-US" sz="1400" dirty="0">
                    <a:latin typeface="Bahnschrift Light" panose="020B0502040204020203" pitchFamily="34" charset="0"/>
                  </a:rPr>
                  <a:t>Where,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US" sz="1400" dirty="0">
                    <a:latin typeface="Bahnschrift Light" panose="020B0502040204020203" pitchFamily="34" charset="0"/>
                  </a:rPr>
                  <a:t> = Peak Power of the laser beam,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400" dirty="0">
                    <a:latin typeface="Bahnschrift Light" panose="020B0502040204020203" pitchFamily="34" charset="0"/>
                  </a:rPr>
                  <a:t> = beam radius at distance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US" sz="1400" dirty="0">
                    <a:latin typeface="Bahnschrift Light" panose="020B0502040204020203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US" sz="1400" dirty="0">
                    <a:latin typeface="Bahnschrift Light" panose="020B0502040204020203" pitchFamily="34" charset="0"/>
                  </a:rPr>
                  <a:t>= radial distance from the axis</a:t>
                </a:r>
                <a:endParaRPr lang="en-DE" sz="1400" dirty="0">
                  <a:latin typeface="Bahnschrift Light" panose="020B0502040204020203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2151A9C-DE89-0FBA-2D96-B9BC52BD6D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6418" y="5647174"/>
                <a:ext cx="8715270" cy="1267783"/>
              </a:xfrm>
              <a:prstGeom prst="rect">
                <a:avLst/>
              </a:prstGeom>
              <a:blipFill>
                <a:blip r:embed="rId3"/>
                <a:stretch>
                  <a:fillRect l="-559" t="-2885" b="-3846"/>
                </a:stretch>
              </a:blipFill>
            </p:spPr>
            <p:txBody>
              <a:bodyPr/>
              <a:lstStyle/>
              <a:p>
                <a:r>
                  <a:rPr lang="en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itle 5">
            <a:extLst>
              <a:ext uri="{FF2B5EF4-FFF2-40B4-BE49-F238E27FC236}">
                <a16:creationId xmlns:a16="http://schemas.microsoft.com/office/drawing/2014/main" id="{4660D783-06DB-C331-9A8C-53D08BA2C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577" y="165755"/>
            <a:ext cx="10056093" cy="985286"/>
          </a:xfrm>
        </p:spPr>
        <p:txBody>
          <a:bodyPr>
            <a:normAutofit/>
          </a:bodyPr>
          <a:lstStyle/>
          <a:p>
            <a:r>
              <a:rPr lang="de-DE" sz="3200" dirty="0">
                <a:solidFill>
                  <a:schemeClr val="tx1"/>
                </a:solidFill>
                <a:latin typeface="Bahnschrift SemiBold SemiConden" panose="020B0502040204020203" pitchFamily="34" charset="0"/>
              </a:rPr>
              <a:t>THEORATICAL RESEARCH AND MODELS</a:t>
            </a:r>
            <a:endParaRPr lang="en-DE" sz="3200" dirty="0"/>
          </a:p>
        </p:txBody>
      </p:sp>
    </p:spTree>
    <p:extLst>
      <p:ext uri="{BB962C8B-B14F-4D97-AF65-F5344CB8AC3E}">
        <p14:creationId xmlns:p14="http://schemas.microsoft.com/office/powerpoint/2010/main" val="21302658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7A488F2-1EE5-939A-4CBD-4F1BD3AF98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3" r="7610" b="4142"/>
          <a:stretch>
            <a:fillRect/>
          </a:stretch>
        </p:blipFill>
        <p:spPr>
          <a:xfrm>
            <a:off x="1505680" y="961571"/>
            <a:ext cx="9180640" cy="525835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4CEFE3A-FEE3-C37F-A4E4-46A7487E891F}"/>
                  </a:ext>
                </a:extLst>
              </p:cNvPr>
              <p:cNvSpPr txBox="1"/>
              <p:nvPr/>
            </p:nvSpPr>
            <p:spPr>
              <a:xfrm>
                <a:off x="285136" y="6219930"/>
                <a:ext cx="1177904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/>
                  <a:t>Recorded backscattering at the detector depends heavily on the nature of the particle (refractive index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sz="1600" dirty="0"/>
                  <a:t>) and the distance from the detector (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US" sz="1600" dirty="0"/>
                  <a:t>)</a:t>
                </a:r>
                <a:endParaRPr lang="en-DE" sz="16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4CEFE3A-FEE3-C37F-A4E4-46A7487E89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136" y="6219930"/>
                <a:ext cx="11779044" cy="584775"/>
              </a:xfrm>
              <a:prstGeom prst="rect">
                <a:avLst/>
              </a:prstGeom>
              <a:blipFill>
                <a:blip r:embed="rId3"/>
                <a:stretch>
                  <a:fillRect l="-311" t="-3125" b="-12500"/>
                </a:stretch>
              </a:blipFill>
            </p:spPr>
            <p:txBody>
              <a:bodyPr/>
              <a:lstStyle/>
              <a:p>
                <a:r>
                  <a:rPr lang="en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itle 5">
            <a:extLst>
              <a:ext uri="{FF2B5EF4-FFF2-40B4-BE49-F238E27FC236}">
                <a16:creationId xmlns:a16="http://schemas.microsoft.com/office/drawing/2014/main" id="{2A98C1DC-6EB8-5748-207B-D91170E2F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577" y="165755"/>
            <a:ext cx="10056093" cy="985286"/>
          </a:xfrm>
        </p:spPr>
        <p:txBody>
          <a:bodyPr>
            <a:normAutofit/>
          </a:bodyPr>
          <a:lstStyle/>
          <a:p>
            <a:r>
              <a:rPr lang="de-DE" sz="3200" dirty="0">
                <a:solidFill>
                  <a:schemeClr val="tx1"/>
                </a:solidFill>
                <a:latin typeface="Bahnschrift SemiBold SemiConden" panose="020B0502040204020203" pitchFamily="34" charset="0"/>
              </a:rPr>
              <a:t>THEORATICAL RESEARCH AND MODELS</a:t>
            </a:r>
            <a:endParaRPr lang="en-DE" sz="3200" dirty="0"/>
          </a:p>
        </p:txBody>
      </p:sp>
    </p:spTree>
    <p:extLst>
      <p:ext uri="{BB962C8B-B14F-4D97-AF65-F5344CB8AC3E}">
        <p14:creationId xmlns:p14="http://schemas.microsoft.com/office/powerpoint/2010/main" val="2246953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4738505-703F-CC67-9EFA-D6B5E7BAE118}"/>
              </a:ext>
            </a:extLst>
          </p:cNvPr>
          <p:cNvSpPr txBox="1"/>
          <p:nvPr/>
        </p:nvSpPr>
        <p:spPr>
          <a:xfrm>
            <a:off x="857885" y="1196184"/>
            <a:ext cx="39522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Bahnschrift SemiLight" panose="020B0502040204020203" pitchFamily="34" charset="0"/>
              </a:rPr>
              <a:t>HV Needle + Grounded Grid = Corona Discharge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Bahnschrift SemiLight" panose="020B0502040204020203" pitchFamily="34" charset="0"/>
              </a:rPr>
              <a:t>Spark over at ~ 2 kV </a:t>
            </a:r>
            <a:r>
              <a:rPr lang="en-US" dirty="0">
                <a:latin typeface="Bahnschrift SemiLight" panose="020B0502040204020203" pitchFamily="34" charset="0"/>
                <a:sym typeface="Wingdings" panose="05000000000000000000" pitchFamily="2" charset="2"/>
              </a:rPr>
              <a:t> Chaotic ejection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Bahnschrift SemiLight" panose="020B0502040204020203" pitchFamily="34" charset="0"/>
                <a:sym typeface="Wingdings" panose="05000000000000000000" pitchFamily="2" charset="2"/>
              </a:rPr>
              <a:t>Back corona prevented stable stream</a:t>
            </a:r>
            <a:endParaRPr lang="en-DE" dirty="0">
              <a:latin typeface="Bahnschrift SemiLight" panose="020B0502040204020203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A57EA4D-5E32-53CF-A80A-B95E631170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274" y="3093720"/>
            <a:ext cx="2299351" cy="292187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BA1780C-C2E2-985D-0463-3E7134C2DA3C}"/>
              </a:ext>
            </a:extLst>
          </p:cNvPr>
          <p:cNvSpPr txBox="1"/>
          <p:nvPr/>
        </p:nvSpPr>
        <p:spPr>
          <a:xfrm>
            <a:off x="695325" y="6001405"/>
            <a:ext cx="58919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Bahnschrift SemiLight" panose="020B0502040204020203" pitchFamily="34" charset="0"/>
              </a:rPr>
              <a:t>agglomerated discharge of particles</a:t>
            </a:r>
          </a:p>
          <a:p>
            <a:r>
              <a:rPr lang="en-US" sz="1400" dirty="0">
                <a:latin typeface="Bahnschrift SemiLight" panose="020B0502040204020203" pitchFamily="34" charset="0"/>
              </a:rPr>
              <a:t>collected in a cup and looked under microscope</a:t>
            </a:r>
            <a:endParaRPr lang="en-DE" sz="1400" dirty="0">
              <a:latin typeface="Bahnschrift SemiLight" panose="020B0502040204020203" pitchFamily="34" charset="0"/>
            </a:endParaRPr>
          </a:p>
        </p:txBody>
      </p:sp>
      <p:pic>
        <p:nvPicPr>
          <p:cNvPr id="8" name="Content Placeholder 8">
            <a:extLst>
              <a:ext uri="{FF2B5EF4-FFF2-40B4-BE49-F238E27FC236}">
                <a16:creationId xmlns:a16="http://schemas.microsoft.com/office/drawing/2014/main" id="{AB18187D-472B-EC7D-B5E4-9074B1BAFF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0108" y="1196184"/>
            <a:ext cx="3829032" cy="532220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33A7C9C-B5C3-C5E6-59C0-84E71308CC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2348" y="1229581"/>
            <a:ext cx="2849601" cy="4832818"/>
          </a:xfrm>
          <a:prstGeom prst="rect">
            <a:avLst/>
          </a:prstGeom>
        </p:spPr>
      </p:pic>
      <p:sp>
        <p:nvSpPr>
          <p:cNvPr id="11" name="Title 10">
            <a:extLst>
              <a:ext uri="{FF2B5EF4-FFF2-40B4-BE49-F238E27FC236}">
                <a16:creationId xmlns:a16="http://schemas.microsoft.com/office/drawing/2014/main" id="{7F744F00-22E7-2C18-8B36-4D2596F664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12" name="Title 5">
            <a:extLst>
              <a:ext uri="{FF2B5EF4-FFF2-40B4-BE49-F238E27FC236}">
                <a16:creationId xmlns:a16="http://schemas.microsoft.com/office/drawing/2014/main" id="{E2360DC8-3319-FC79-C419-C07B2BD566F6}"/>
              </a:ext>
            </a:extLst>
          </p:cNvPr>
          <p:cNvSpPr txBox="1">
            <a:spLocks/>
          </p:cNvSpPr>
          <p:nvPr/>
        </p:nvSpPr>
        <p:spPr>
          <a:xfrm>
            <a:off x="389577" y="165755"/>
            <a:ext cx="10056093" cy="9852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latin typeface="Bahnschrift SemiBold SemiConden" panose="020B0502040204020203" pitchFamily="34" charset="0"/>
              </a:rPr>
              <a:t>EXPERIMENTAL SETUP: APPROACH A</a:t>
            </a:r>
            <a:endParaRPr lang="en-DE" sz="3200" dirty="0"/>
          </a:p>
        </p:txBody>
      </p:sp>
    </p:spTree>
    <p:extLst>
      <p:ext uri="{BB962C8B-B14F-4D97-AF65-F5344CB8AC3E}">
        <p14:creationId xmlns:p14="http://schemas.microsoft.com/office/powerpoint/2010/main" val="1261379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2D3F855-C095-4988-AEB9-5F1A5C2720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192" y="752371"/>
            <a:ext cx="10590962" cy="5957416"/>
          </a:xfrm>
          <a:prstGeom prst="rect">
            <a:avLst/>
          </a:prstGeom>
        </p:spPr>
      </p:pic>
      <p:sp>
        <p:nvSpPr>
          <p:cNvPr id="8" name="Title 5">
            <a:extLst>
              <a:ext uri="{FF2B5EF4-FFF2-40B4-BE49-F238E27FC236}">
                <a16:creationId xmlns:a16="http://schemas.microsoft.com/office/drawing/2014/main" id="{39BE9E5C-588F-A890-60B4-D24D38A96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577" y="165755"/>
            <a:ext cx="10056093" cy="985286"/>
          </a:xfrm>
        </p:spPr>
        <p:txBody>
          <a:bodyPr>
            <a:normAutofit/>
          </a:bodyPr>
          <a:lstStyle/>
          <a:p>
            <a:r>
              <a:rPr lang="de-DE" sz="3200" dirty="0">
                <a:solidFill>
                  <a:schemeClr val="tx1"/>
                </a:solidFill>
                <a:latin typeface="Bahnschrift SemiBold SemiConden" panose="020B0502040204020203" pitchFamily="34" charset="0"/>
              </a:rPr>
              <a:t>EXPERIMENTAL SETUP: APPROACH B</a:t>
            </a:r>
            <a:endParaRPr lang="en-DE" sz="3200" dirty="0"/>
          </a:p>
        </p:txBody>
      </p:sp>
    </p:spTree>
    <p:extLst>
      <p:ext uri="{BB962C8B-B14F-4D97-AF65-F5344CB8AC3E}">
        <p14:creationId xmlns:p14="http://schemas.microsoft.com/office/powerpoint/2010/main" val="18982394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0FFE824-51F1-857E-AC24-D948DB1373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746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Red Orange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</TotalTime>
  <Words>1166</Words>
  <Application>Microsoft Office PowerPoint</Application>
  <PresentationFormat>Widescreen</PresentationFormat>
  <Paragraphs>170</Paragraphs>
  <Slides>19</Slides>
  <Notes>0</Notes>
  <HiddenSlides>1</HiddenSlides>
  <MMClips>1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30" baseType="lpstr">
      <vt:lpstr>Aptos</vt:lpstr>
      <vt:lpstr>Aptos Display</vt:lpstr>
      <vt:lpstr>Arial</vt:lpstr>
      <vt:lpstr>Bahnschrift Light</vt:lpstr>
      <vt:lpstr>Bahnschrift Light SemiCondensed</vt:lpstr>
      <vt:lpstr>Bahnschrift SemiBold Condensed</vt:lpstr>
      <vt:lpstr>Bahnschrift SemiBold SemiConden</vt:lpstr>
      <vt:lpstr>Bahnschrift SemiLight</vt:lpstr>
      <vt:lpstr>Cambria Math</vt:lpstr>
      <vt:lpstr>Century Gothic</vt:lpstr>
      <vt:lpstr>Office Theme</vt:lpstr>
      <vt:lpstr>PowerPoint Presentation</vt:lpstr>
      <vt:lpstr>PowerPoint Presentation</vt:lpstr>
      <vt:lpstr>PowerPoint Presentation</vt:lpstr>
      <vt:lpstr>PowerPoint Presentation</vt:lpstr>
      <vt:lpstr>THEORATICAL RESEARCH AND MODELS</vt:lpstr>
      <vt:lpstr>THEORATICAL RESEARCH AND MODELS</vt:lpstr>
      <vt:lpstr>PowerPoint Presentation</vt:lpstr>
      <vt:lpstr>EXPERIMENTAL SETUP: APPROACH B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SINGLE FRAME VS BATCH ANALYSIS</vt:lpstr>
      <vt:lpstr>SINGLE FRAME VS BATCH ANALYSIS (z=1.42 m)</vt:lpstr>
      <vt:lpstr>SINGLE FRAME VS BATCH ANALYSIS (z=1.00 m)</vt:lpstr>
      <vt:lpstr>MIE THEORY: QUALITATIVE SUCCESS, QUANTITATIVE GAP</vt:lpstr>
      <vt:lpstr>SIGNAL-TO-NOISE RATIO</vt:lpstr>
      <vt:lpstr>BIBLIOGRAPHY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Keval Dabhi</dc:creator>
  <cp:lastModifiedBy>Keval Dabhi</cp:lastModifiedBy>
  <cp:revision>4</cp:revision>
  <dcterms:created xsi:type="dcterms:W3CDTF">2026-09-06T04:57:14Z</dcterms:created>
  <dcterms:modified xsi:type="dcterms:W3CDTF">2026-09-06T07:33:09Z</dcterms:modified>
</cp:coreProperties>
</file>