
<file path=[Content_Types].xml><?xml version="1.0" encoding="utf-8"?>
<Types xmlns="http://schemas.openxmlformats.org/package/2006/content-types">
  <Default Extension="jpeg" ContentType="image/jpeg"/>
  <Default Extension="org&amp;utm_campaign=index&amp;utm_content=thumbnail&amp;_=20181117191124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30279975" cy="4280535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CCF"/>
    <a:srgbClr val="F6E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5" autoAdjust="0"/>
    <p:restoredTop sz="94660"/>
  </p:normalViewPr>
  <p:slideViewPr>
    <p:cSldViewPr snapToGrid="0">
      <p:cViewPr>
        <p:scale>
          <a:sx n="25" d="100"/>
          <a:sy n="25" d="100"/>
        </p:scale>
        <p:origin x="773" y="-2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Central eclipse photograph supplied by the user: ef9689ed-62c8-49d3-8586-3c90e5a68dda.png.</a:t>
            </a:r>
          </a:p>
          <a:p>
            <a:r>
              <a:t>- Scientific values and conclusions are intentionally editable placeholders; replace them with verified campaign results and citations.</a:t>
            </a:r>
          </a:p>
          <a:p>
            <a:r>
              <a:t>[/Sources]</a:t>
            </a:r>
          </a:p>
          <a:p>
            <a:r>
              <a:t>
[Sources]
- EPSC2026 poster guidelines: https://www.epsc2026.eu/guidelines/presenter-guidelines/poster-presentation-guidelines.html
- EPSC2026-241 abstract and programme metadata: https://meetingorganizer.copernicus.org/EPSC2026/EPSC2026-241.html
- Abstract DOI: https://doi.org/10.5194/epsc2026-241
- User-supplied annotated spectrum plot: valid_spectra_plot_annotated.png.
- User-supplied 23.397 kHz radio-amplitude plot: WhatsApp Image 2026-09-03 at 22.22.35.jpeg.
- User-supplied processed eclipse image: 25p_BW_sharpened.jpg.
- User-supplied processed eclipse image: 75p_18fps_bw_stacked_sharpened.jpg.
[/Sources]</a:t>
            </a:r>
          </a:p>
          <a:p>
            <a:r>
              <a:t>
[Sources]
- User-supplied processed colour eclipse image: 2026-08-12-1829_6-U-G-Jup_pipp_lapl6_ap1_processed_colored_cut.jpg.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org&amp;utm_campaign=index&amp;utm_content=thumbnail&amp;_=20181117191124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40B11"/>
            </a:gs>
            <a:gs pos="56000">
              <a:srgbClr val="06111A"/>
            </a:gs>
            <a:gs pos="100000">
              <a:srgbClr val="0B1C27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pectrum-panel">
            <a:extLst>
              <a:ext uri="{FF2B5EF4-FFF2-40B4-BE49-F238E27FC236}">
                <a16:creationId xmlns:a16="http://schemas.microsoft.com/office/drawing/2014/main" id="{F33F68E6-1F45-0B2A-8227-8521F0477417}"/>
              </a:ext>
            </a:extLst>
          </p:cNvPr>
          <p:cNvSpPr>
            <a:spLocks noGrp="1"/>
          </p:cNvSpPr>
          <p:nvPr/>
        </p:nvSpPr>
        <p:spPr>
          <a:xfrm>
            <a:off x="21259800" y="26292175"/>
            <a:ext cx="7515225" cy="9693516"/>
          </a:xfrm>
          <a:prstGeom prst="roundRect">
            <a:avLst>
              <a:gd name="adj" fmla="val 3549"/>
            </a:avLst>
          </a:prstGeom>
          <a:solidFill>
            <a:srgbClr val="0D2230">
              <a:alpha val="94000"/>
            </a:srgbClr>
          </a:solidFill>
          <a:ln w="19050">
            <a:solidFill>
              <a:srgbClr val="315064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19" name="corona-wash">
            <a:extLst>
              <a:ext uri="{FF2B5EF4-FFF2-40B4-BE49-F238E27FC236}">
                <a16:creationId xmlns:a16="http://schemas.microsoft.com/office/drawing/2014/main" id="{2F3AF350-18CA-45B7-BE0F-AAE7226BD8EB}"/>
              </a:ext>
            </a:extLst>
          </p:cNvPr>
          <p:cNvSpPr>
            <a:spLocks noGrp="1"/>
          </p:cNvSpPr>
          <p:nvPr/>
        </p:nvSpPr>
        <p:spPr>
          <a:xfrm>
            <a:off x="6438900" y="6000750"/>
            <a:ext cx="17335500" cy="17335500"/>
          </a:xfrm>
          <a:prstGeom prst="ellipse">
            <a:avLst/>
          </a:prstGeom>
          <a:gradFill>
            <a:gsLst>
              <a:gs pos="0">
                <a:srgbClr val="F2C66D">
                  <a:alpha val="20000"/>
                </a:srgbClr>
              </a:gs>
              <a:gs pos="52000">
                <a:srgbClr val="F2C66D">
                  <a:alpha val="4000"/>
                </a:srgbClr>
              </a:gs>
              <a:gs pos="100000">
                <a:srgbClr val="06111A">
                  <a:alpha val="0"/>
                </a:srgbClr>
              </a:gs>
            </a:gsLst>
            <a:path path="shape"/>
          </a:gra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" name="campaign-kicker">
            <a:extLst>
              <a:ext uri="{FF2B5EF4-FFF2-40B4-BE49-F238E27FC236}">
                <a16:creationId xmlns:a16="http://schemas.microsoft.com/office/drawing/2014/main" id="{A10AADE6-E16B-4F8C-AA51-DBD983AC164B}"/>
              </a:ext>
            </a:extLst>
          </p:cNvPr>
          <p:cNvSpPr>
            <a:spLocks noGrp="1"/>
          </p:cNvSpPr>
          <p:nvPr/>
        </p:nvSpPr>
        <p:spPr>
          <a:xfrm>
            <a:off x="1411381" y="476250"/>
            <a:ext cx="219075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925" b="1">
                <a:solidFill>
                  <a:srgbClr val="F2C66D"/>
                </a:solidFill>
              </a:defRPr>
            </a:pPr>
            <a:r>
              <a:rPr lang="en-US" sz="2925" b="1" noProof="0" dirty="0">
                <a:solidFill>
                  <a:srgbClr val="F2C66D"/>
                </a:solidFill>
              </a:rPr>
              <a:t>EPSC2026-241  ·  EARLY-CAREER MULTIWAVELENGTH OBSERVATIONS &amp; OUTREACH</a:t>
            </a:r>
          </a:p>
        </p:txBody>
      </p:sp>
      <p:sp>
        <p:nvSpPr>
          <p:cNvPr id="3" name="poster-title">
            <a:extLst>
              <a:ext uri="{FF2B5EF4-FFF2-40B4-BE49-F238E27FC236}">
                <a16:creationId xmlns:a16="http://schemas.microsoft.com/office/drawing/2014/main" id="{09E77743-379A-47BF-9902-6E150D1FBC41}"/>
              </a:ext>
            </a:extLst>
          </p:cNvPr>
          <p:cNvSpPr>
            <a:spLocks noGrp="1"/>
          </p:cNvSpPr>
          <p:nvPr/>
        </p:nvSpPr>
        <p:spPr>
          <a:xfrm>
            <a:off x="1411381" y="1009650"/>
            <a:ext cx="2255666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lnSpc>
                <a:spcPct val="92000"/>
              </a:lnSpc>
              <a:buNone/>
              <a:defRPr sz="6150" b="1">
                <a:solidFill>
                  <a:srgbClr val="F6F2E8"/>
                </a:solidFill>
              </a:defRPr>
            </a:pPr>
            <a:r>
              <a:rPr lang="en-US" sz="8000" noProof="0" dirty="0">
                <a:solidFill>
                  <a:srgbClr val="F6F2E8"/>
                </a:solidFill>
              </a:rPr>
              <a:t>EGU LUNEX 2026 Total Solar Eclipse Campaign in Spain: Early Career Scientist Multiwavelength Observations and Outreach</a:t>
            </a:r>
          </a:p>
        </p:txBody>
      </p:sp>
      <p:sp>
        <p:nvSpPr>
          <p:cNvPr id="4" name="poster-date">
            <a:extLst>
              <a:ext uri="{FF2B5EF4-FFF2-40B4-BE49-F238E27FC236}">
                <a16:creationId xmlns:a16="http://schemas.microsoft.com/office/drawing/2014/main" id="{CF2068CA-B355-40FA-B4C4-58C39871663C}"/>
              </a:ext>
            </a:extLst>
          </p:cNvPr>
          <p:cNvSpPr>
            <a:spLocks noGrp="1"/>
          </p:cNvSpPr>
          <p:nvPr/>
        </p:nvSpPr>
        <p:spPr>
          <a:xfrm>
            <a:off x="1411381" y="4581525"/>
            <a:ext cx="214312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3225" b="1">
                <a:solidFill>
                  <a:srgbClr val="FFF0B9"/>
                </a:solidFill>
              </a:defRPr>
            </a:pPr>
            <a:r>
              <a:rPr lang="en-US" sz="3225" b="1" noProof="0" dirty="0">
                <a:solidFill>
                  <a:srgbClr val="FFF0B9"/>
                </a:solidFill>
              </a:rPr>
              <a:t>EUROPLANET SCIENCE CONGRESS 2026  ·  THE HAGUE  ·  F3.75</a:t>
            </a:r>
          </a:p>
        </p:txBody>
      </p:sp>
      <p:sp>
        <p:nvSpPr>
          <p:cNvPr id="5" name="authors">
            <a:extLst>
              <a:ext uri="{FF2B5EF4-FFF2-40B4-BE49-F238E27FC236}">
                <a16:creationId xmlns:a16="http://schemas.microsoft.com/office/drawing/2014/main" id="{E788C57A-B50D-40E3-8A89-3F77E464A058}"/>
              </a:ext>
            </a:extLst>
          </p:cNvPr>
          <p:cNvSpPr>
            <a:spLocks noGrp="1"/>
          </p:cNvSpPr>
          <p:nvPr/>
        </p:nvSpPr>
        <p:spPr>
          <a:xfrm>
            <a:off x="1411381" y="5295900"/>
            <a:ext cx="22383750" cy="224631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>
              <a:defRPr sz="2025" b="0">
                <a:solidFill>
                  <a:srgbClr val="AFC1CB"/>
                </a:solidFill>
              </a:defRPr>
            </a:pPr>
            <a:r>
              <a:rPr lang="en-US" sz="2200" b="0" noProof="0" dirty="0">
                <a:solidFill>
                  <a:srgbClr val="AFC1CB"/>
                </a:solidFill>
              </a:rPr>
              <a:t>K. Nagainis¹˒³, B. Foing¹˒²˒³, B. Schmieder²˒⁴˒⁵, T. Baratashvili⁵, S. </a:t>
            </a:r>
            <a:r>
              <a:rPr lang="en-US" sz="2200" b="0" noProof="0" dirty="0" err="1">
                <a:solidFill>
                  <a:srgbClr val="AFC1CB"/>
                </a:solidFill>
              </a:rPr>
              <a:t>Poedts</a:t>
            </a:r>
            <a:r>
              <a:rPr lang="en-US" sz="2200" b="0" noProof="0" dirty="0">
                <a:solidFill>
                  <a:srgbClr val="AFC1CB"/>
                </a:solidFill>
              </a:rPr>
              <a:t>⁵, A. Lani⁵, H. Wang⁵, S. Ansari²˒⁷, S. Zeegers²˒³, J. Pascual²˒⁸, R. Nahum², A. Gomez de Castro⁹, A. Heras¹⁰, P. P. Priga¹³, I. Albert¹², </a:t>
            </a:r>
            <a:r>
              <a:rPr lang="en-US" sz="2200" noProof="0" dirty="0">
                <a:solidFill>
                  <a:srgbClr val="AFC1CB"/>
                </a:solidFill>
              </a:rPr>
              <a:t>S. Ravishankar³˒⁴, G. Ismayilova</a:t>
            </a:r>
            <a:r>
              <a:rPr lang="en-US" sz="2200" baseline="30000" noProof="0" dirty="0">
                <a:solidFill>
                  <a:srgbClr val="AFC1CB"/>
                </a:solidFill>
              </a:rPr>
              <a:t>2</a:t>
            </a:r>
            <a:r>
              <a:rPr lang="en-US" sz="2200" noProof="0" dirty="0">
                <a:solidFill>
                  <a:srgbClr val="AFC1CB"/>
                </a:solidFill>
              </a:rPr>
              <a:t>, G. Fong</a:t>
            </a:r>
            <a:r>
              <a:rPr lang="en-US" sz="2200" baseline="30000" noProof="0" dirty="0">
                <a:solidFill>
                  <a:srgbClr val="AFC1CB"/>
                </a:solidFill>
              </a:rPr>
              <a:t>2,14</a:t>
            </a:r>
            <a:r>
              <a:rPr lang="en-US" sz="2200" noProof="0" dirty="0">
                <a:solidFill>
                  <a:srgbClr val="AFC1CB"/>
                </a:solidFill>
              </a:rPr>
              <a:t>, A. Razquin</a:t>
            </a:r>
            <a:r>
              <a:rPr lang="en-US" sz="2200" baseline="30000" noProof="0" dirty="0">
                <a:solidFill>
                  <a:srgbClr val="AFC1CB"/>
                </a:solidFill>
              </a:rPr>
              <a:t>11</a:t>
            </a:r>
            <a:r>
              <a:rPr lang="en-US" sz="2200" noProof="0" dirty="0">
                <a:solidFill>
                  <a:srgbClr val="AFC1CB"/>
                </a:solidFill>
              </a:rPr>
              <a:t>, T. Fox¹¹, J. Alnis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AFC1CB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¹</a:t>
            </a:r>
            <a:endParaRPr lang="en-US" sz="2200" b="0" noProof="0" dirty="0">
              <a:solidFill>
                <a:srgbClr val="AFC1CB"/>
              </a:solidFill>
            </a:endParaRPr>
          </a:p>
          <a:p>
            <a:pPr>
              <a:defRPr sz="2025" b="0">
                <a:solidFill>
                  <a:srgbClr val="AFC1CB"/>
                </a:solidFill>
              </a:defRPr>
            </a:pPr>
            <a:r>
              <a:rPr lang="en-US" sz="2025" noProof="0" dirty="0">
                <a:solidFill>
                  <a:srgbClr val="AFC1CB"/>
                </a:solidFill>
              </a:rPr>
              <a:t>¹ University of Latvia, Faculty of Science and Technology, Riga, Latvia; ² LUNEX COSPAR </a:t>
            </a:r>
            <a:r>
              <a:rPr lang="en-US" sz="2025" noProof="0" dirty="0" err="1">
                <a:solidFill>
                  <a:srgbClr val="AFC1CB"/>
                </a:solidFill>
              </a:rPr>
              <a:t>EuroSpaceHub</a:t>
            </a:r>
            <a:r>
              <a:rPr lang="en-US" sz="2025" noProof="0" dirty="0">
                <a:solidFill>
                  <a:srgbClr val="AFC1CB"/>
                </a:solidFill>
              </a:rPr>
              <a:t>, Noordwijk, the Netherlands; ³ Leiden Observatory, Leiden University, Leiden, the Netherlands; ⁴ LIRA, Observatoire de Paris, Université PSL, CNRS, Sorbonne Université, </a:t>
            </a:r>
            <a:r>
              <a:rPr lang="en-US" sz="2025" noProof="0" dirty="0" err="1">
                <a:solidFill>
                  <a:srgbClr val="AFC1CB"/>
                </a:solidFill>
              </a:rPr>
              <a:t>Meudon</a:t>
            </a:r>
            <a:r>
              <a:rPr lang="en-US" sz="2025" noProof="0" dirty="0">
                <a:solidFill>
                  <a:srgbClr val="AFC1CB"/>
                </a:solidFill>
              </a:rPr>
              <a:t>, France; ⁵ Centre for Mathematical Plasma Astrophysics, KU Leuven, Leuven, Belgium;⁷ University of Vienna, Vienna, Austria; ⁸ </a:t>
            </a:r>
            <a:r>
              <a:rPr lang="en-US" sz="2025" noProof="0" dirty="0" err="1">
                <a:solidFill>
                  <a:srgbClr val="AFC1CB"/>
                </a:solidFill>
              </a:rPr>
              <a:t>Kosmica</a:t>
            </a:r>
            <a:r>
              <a:rPr lang="en-US" sz="2025" noProof="0" dirty="0">
                <a:solidFill>
                  <a:srgbClr val="AFC1CB"/>
                </a:solidFill>
              </a:rPr>
              <a:t> Institute, Santiago de Compostela, Spain; ⁹ Universidad Complutense de Madrid, Madrid, Spain; ¹⁰ European Space Astronomy Centre (ESA/ESAC), Madrid, Spain; ¹¹ University of Graz, Graz, Austria; ¹² University of Murcia, Murcia, Spain; ¹³ Riga </a:t>
            </a:r>
            <a:r>
              <a:rPr lang="en-US" sz="2025" noProof="0" dirty="0" err="1">
                <a:solidFill>
                  <a:srgbClr val="AFC1CB"/>
                </a:solidFill>
              </a:rPr>
              <a:t>Stradiņš</a:t>
            </a:r>
            <a:r>
              <a:rPr lang="en-US" sz="2025" noProof="0" dirty="0">
                <a:solidFill>
                  <a:srgbClr val="AFC1CB"/>
                </a:solidFill>
              </a:rPr>
              <a:t> University, Riga, Latvia; ¹⁴ International Space University, </a:t>
            </a:r>
            <a:r>
              <a:rPr lang="en-US" sz="2025" noProof="0" dirty="0" err="1">
                <a:solidFill>
                  <a:srgbClr val="AFC1CB"/>
                </a:solidFill>
              </a:rPr>
              <a:t>Illkirch-Graffenstaden</a:t>
            </a:r>
            <a:r>
              <a:rPr lang="en-US" sz="2025" noProof="0" dirty="0">
                <a:solidFill>
                  <a:srgbClr val="AFC1CB"/>
                </a:solidFill>
              </a:rPr>
              <a:t>, France</a:t>
            </a:r>
            <a:endParaRPr lang="en-US" sz="2025" b="0" noProof="0" dirty="0">
              <a:solidFill>
                <a:srgbClr val="AFC1CB"/>
              </a:solidFill>
            </a:endParaRPr>
          </a:p>
        </p:txBody>
      </p:sp>
      <p:sp>
        <p:nvSpPr>
          <p:cNvPr id="6" name="egu-logo">
            <a:extLst>
              <a:ext uri="{FF2B5EF4-FFF2-40B4-BE49-F238E27FC236}">
                <a16:creationId xmlns:a16="http://schemas.microsoft.com/office/drawing/2014/main" id="{84D04CD5-50DD-458D-80E3-8F59589BB9B5}"/>
              </a:ext>
            </a:extLst>
          </p:cNvPr>
          <p:cNvSpPr>
            <a:spLocks noGrp="1"/>
          </p:cNvSpPr>
          <p:nvPr/>
        </p:nvSpPr>
        <p:spPr>
          <a:xfrm>
            <a:off x="23336250" y="1404097"/>
            <a:ext cx="3790950" cy="1524000"/>
          </a:xfrm>
          <a:prstGeom prst="roundRect">
            <a:avLst>
              <a:gd name="adj" fmla="val 11250"/>
            </a:avLst>
          </a:prstGeom>
          <a:solidFill>
            <a:schemeClr val="bg1"/>
          </a:solidFill>
          <a:ln w="19050">
            <a:solidFill>
              <a:srgbClr val="F2C66D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8" name="lunex-logo">
            <a:extLst>
              <a:ext uri="{FF2B5EF4-FFF2-40B4-BE49-F238E27FC236}">
                <a16:creationId xmlns:a16="http://schemas.microsoft.com/office/drawing/2014/main" id="{1926245F-DDF7-4530-BFE4-0CC33EF31F22}"/>
              </a:ext>
            </a:extLst>
          </p:cNvPr>
          <p:cNvSpPr>
            <a:spLocks noGrp="1"/>
          </p:cNvSpPr>
          <p:nvPr/>
        </p:nvSpPr>
        <p:spPr>
          <a:xfrm>
            <a:off x="27336751" y="737347"/>
            <a:ext cx="1530163" cy="2190750"/>
          </a:xfrm>
          <a:prstGeom prst="roundRect">
            <a:avLst>
              <a:gd name="adj" fmla="val 11250"/>
            </a:avLst>
          </a:prstGeom>
          <a:solidFill>
            <a:schemeClr val="bg1"/>
          </a:solidFill>
          <a:ln w="19050">
            <a:solidFill>
              <a:srgbClr val="F2C66D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0" name="partner-logo">
            <a:extLst>
              <a:ext uri="{FF2B5EF4-FFF2-40B4-BE49-F238E27FC236}">
                <a16:creationId xmlns:a16="http://schemas.microsoft.com/office/drawing/2014/main" id="{D4C74C87-0203-4364-8EA1-002A4DF93236}"/>
              </a:ext>
            </a:extLst>
          </p:cNvPr>
          <p:cNvSpPr>
            <a:spLocks noGrp="1"/>
          </p:cNvSpPr>
          <p:nvPr/>
        </p:nvSpPr>
        <p:spPr>
          <a:xfrm>
            <a:off x="25926227" y="3117056"/>
            <a:ext cx="2664759" cy="2596403"/>
          </a:xfrm>
          <a:prstGeom prst="roundRect">
            <a:avLst>
              <a:gd name="adj" fmla="val 15000"/>
            </a:avLst>
          </a:prstGeom>
          <a:solidFill>
            <a:schemeClr val="bg1"/>
          </a:solidFill>
          <a:ln w="19050">
            <a:solidFill>
              <a:srgbClr val="F2C66D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3" name="header-rule">
            <a:extLst>
              <a:ext uri="{FF2B5EF4-FFF2-40B4-BE49-F238E27FC236}">
                <a16:creationId xmlns:a16="http://schemas.microsoft.com/office/drawing/2014/main" id="{134DC5EF-F59E-492A-B136-84E0BA1ED79C}"/>
              </a:ext>
            </a:extLst>
          </p:cNvPr>
          <p:cNvSpPr>
            <a:spLocks noGrp="1"/>
          </p:cNvSpPr>
          <p:nvPr/>
        </p:nvSpPr>
        <p:spPr>
          <a:xfrm>
            <a:off x="1428750" y="7620000"/>
            <a:ext cx="27422475" cy="76200"/>
          </a:xfrm>
          <a:prstGeom prst="rect">
            <a:avLst/>
          </a:prstGeom>
          <a:solidFill>
            <a:srgbClr val="F2C66D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4" name="overview-panel">
            <a:extLst>
              <a:ext uri="{FF2B5EF4-FFF2-40B4-BE49-F238E27FC236}">
                <a16:creationId xmlns:a16="http://schemas.microsoft.com/office/drawing/2014/main" id="{63E0C488-BF74-4C31-B717-1EEADFF9FD2C}"/>
              </a:ext>
            </a:extLst>
          </p:cNvPr>
          <p:cNvSpPr>
            <a:spLocks noGrp="1"/>
          </p:cNvSpPr>
          <p:nvPr/>
        </p:nvSpPr>
        <p:spPr>
          <a:xfrm>
            <a:off x="1411381" y="7927975"/>
            <a:ext cx="7715250" cy="7953375"/>
          </a:xfrm>
          <a:prstGeom prst="roundRect">
            <a:avLst>
              <a:gd name="adj" fmla="val 4308"/>
            </a:avLst>
          </a:prstGeom>
          <a:solidFill>
            <a:srgbClr val="102B3B">
              <a:alpha val="94000"/>
            </a:srgbClr>
          </a:solidFill>
          <a:ln w="19050">
            <a:solidFill>
              <a:srgbClr val="315064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5" name="overview-number">
            <a:extLst>
              <a:ext uri="{FF2B5EF4-FFF2-40B4-BE49-F238E27FC236}">
                <a16:creationId xmlns:a16="http://schemas.microsoft.com/office/drawing/2014/main" id="{D333A7C5-10F7-4CC2-AE14-4DFBF0A96CE8}"/>
              </a:ext>
            </a:extLst>
          </p:cNvPr>
          <p:cNvSpPr>
            <a:spLocks noGrp="1"/>
          </p:cNvSpPr>
          <p:nvPr/>
        </p:nvSpPr>
        <p:spPr>
          <a:xfrm>
            <a:off x="1828800" y="8305800"/>
            <a:ext cx="7048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700" b="1">
                <a:solidFill>
                  <a:srgbClr val="F2C66D"/>
                </a:solidFill>
              </a:defRPr>
            </a:pPr>
            <a:r>
              <a:rPr lang="en-US" sz="2700" b="1" noProof="0" dirty="0">
                <a:solidFill>
                  <a:srgbClr val="F2C66D"/>
                </a:solidFill>
              </a:rPr>
              <a:t>01</a:t>
            </a:r>
          </a:p>
        </p:txBody>
      </p:sp>
      <p:sp>
        <p:nvSpPr>
          <p:cNvPr id="16" name="overview-title">
            <a:extLst>
              <a:ext uri="{FF2B5EF4-FFF2-40B4-BE49-F238E27FC236}">
                <a16:creationId xmlns:a16="http://schemas.microsoft.com/office/drawing/2014/main" id="{E8665AE7-45FF-463C-B1F9-4362C0135BF6}"/>
              </a:ext>
            </a:extLst>
          </p:cNvPr>
          <p:cNvSpPr>
            <a:spLocks noGrp="1"/>
          </p:cNvSpPr>
          <p:nvPr/>
        </p:nvSpPr>
        <p:spPr>
          <a:xfrm>
            <a:off x="2590800" y="8286750"/>
            <a:ext cx="61531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3450" b="1">
                <a:solidFill>
                  <a:srgbClr val="F6F2E8"/>
                </a:solidFill>
              </a:defRPr>
            </a:pPr>
            <a:r>
              <a:rPr lang="en-US" sz="3450" b="1" noProof="0" dirty="0">
                <a:solidFill>
                  <a:srgbClr val="F6F2E8"/>
                </a:solidFill>
              </a:rPr>
              <a:t>Introduction</a:t>
            </a:r>
          </a:p>
        </p:txBody>
      </p:sp>
      <p:sp>
        <p:nvSpPr>
          <p:cNvPr id="17" name="overview-rule">
            <a:extLst>
              <a:ext uri="{FF2B5EF4-FFF2-40B4-BE49-F238E27FC236}">
                <a16:creationId xmlns:a16="http://schemas.microsoft.com/office/drawing/2014/main" id="{1BD1DF52-FFF2-4195-87C9-6047F47E1471}"/>
              </a:ext>
            </a:extLst>
          </p:cNvPr>
          <p:cNvSpPr>
            <a:spLocks noGrp="1"/>
          </p:cNvSpPr>
          <p:nvPr/>
        </p:nvSpPr>
        <p:spPr>
          <a:xfrm>
            <a:off x="1828800" y="8991600"/>
            <a:ext cx="6915150" cy="47625"/>
          </a:xfrm>
          <a:prstGeom prst="rect">
            <a:avLst/>
          </a:prstGeom>
          <a:solidFill>
            <a:srgbClr val="F2C66D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8" name="overview-question">
            <a:extLst>
              <a:ext uri="{FF2B5EF4-FFF2-40B4-BE49-F238E27FC236}">
                <a16:creationId xmlns:a16="http://schemas.microsoft.com/office/drawing/2014/main" id="{2AB09EE8-509E-494A-85D9-81DA81A5C595}"/>
              </a:ext>
            </a:extLst>
          </p:cNvPr>
          <p:cNvSpPr>
            <a:spLocks noGrp="1"/>
          </p:cNvSpPr>
          <p:nvPr/>
        </p:nvSpPr>
        <p:spPr>
          <a:xfrm>
            <a:off x="1495425" y="13853460"/>
            <a:ext cx="69151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950" b="0">
                <a:solidFill>
                  <a:srgbClr val="69C8D7"/>
                </a:solidFill>
              </a:defRPr>
            </a:pPr>
            <a:r>
              <a:rPr lang="en-US" sz="1950" b="1" noProof="0" dirty="0">
                <a:solidFill>
                  <a:srgbClr val="69C8D7"/>
                </a:solidFill>
              </a:rPr>
              <a:t>SCIENTIFIC QUESTION</a:t>
            </a:r>
          </a:p>
        </p:txBody>
      </p:sp>
      <p:sp>
        <p:nvSpPr>
          <p:cNvPr id="19" name="overview-question-copy">
            <a:extLst>
              <a:ext uri="{FF2B5EF4-FFF2-40B4-BE49-F238E27FC236}">
                <a16:creationId xmlns:a16="http://schemas.microsoft.com/office/drawing/2014/main" id="{49D06DD8-F502-4361-87CF-EA6C78FEBD26}"/>
              </a:ext>
            </a:extLst>
          </p:cNvPr>
          <p:cNvSpPr>
            <a:spLocks noGrp="1"/>
          </p:cNvSpPr>
          <p:nvPr/>
        </p:nvSpPr>
        <p:spPr>
          <a:xfrm>
            <a:off x="1990725" y="14230349"/>
            <a:ext cx="69151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700" b="0">
                <a:solidFill>
                  <a:srgbClr val="F6F2E8"/>
                </a:solidFill>
              </a:defRPr>
            </a:pPr>
            <a:r>
              <a:rPr lang="en-US" sz="2700" b="0" noProof="0" dirty="0">
                <a:solidFill>
                  <a:srgbClr val="F6F2E8"/>
                </a:solidFill>
              </a:rPr>
              <a:t>Can complementary, accessible instruments resolve eclipse driven changes in the </a:t>
            </a:r>
            <a:r>
              <a:rPr lang="en-US" sz="2700" b="1" noProof="0" dirty="0">
                <a:solidFill>
                  <a:srgbClr val="F6F2E8"/>
                </a:solidFill>
              </a:rPr>
              <a:t>corona, sky spectrum and ionosphere</a:t>
            </a:r>
            <a:r>
              <a:rPr lang="en-US" sz="2700" b="0" noProof="0" dirty="0">
                <a:solidFill>
                  <a:srgbClr val="F6F2E8"/>
                </a:solidFill>
              </a:rPr>
              <a:t>?</a:t>
            </a:r>
          </a:p>
        </p:txBody>
      </p:sp>
      <p:sp>
        <p:nvSpPr>
          <p:cNvPr id="21" name="white-light-panel">
            <a:extLst>
              <a:ext uri="{FF2B5EF4-FFF2-40B4-BE49-F238E27FC236}">
                <a16:creationId xmlns:a16="http://schemas.microsoft.com/office/drawing/2014/main" id="{AC0E2E0C-6D91-4DFA-8531-4E999AC139FE}"/>
              </a:ext>
            </a:extLst>
          </p:cNvPr>
          <p:cNvSpPr>
            <a:spLocks noGrp="1"/>
          </p:cNvSpPr>
          <p:nvPr/>
        </p:nvSpPr>
        <p:spPr>
          <a:xfrm>
            <a:off x="1476375" y="16100425"/>
            <a:ext cx="7715250" cy="9950450"/>
          </a:xfrm>
          <a:prstGeom prst="roundRect">
            <a:avLst>
              <a:gd name="adj" fmla="val 3457"/>
            </a:avLst>
          </a:prstGeom>
          <a:solidFill>
            <a:srgbClr val="0D2230">
              <a:alpha val="94000"/>
            </a:srgbClr>
          </a:solidFill>
          <a:ln w="19050">
            <a:solidFill>
              <a:srgbClr val="315064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2" name="white-light-number">
            <a:extLst>
              <a:ext uri="{FF2B5EF4-FFF2-40B4-BE49-F238E27FC236}">
                <a16:creationId xmlns:a16="http://schemas.microsoft.com/office/drawing/2014/main" id="{C6F2F7F7-51AE-4F16-87D5-12AF4AD724C8}"/>
              </a:ext>
            </a:extLst>
          </p:cNvPr>
          <p:cNvSpPr>
            <a:spLocks noGrp="1"/>
          </p:cNvSpPr>
          <p:nvPr/>
        </p:nvSpPr>
        <p:spPr>
          <a:xfrm>
            <a:off x="1876425" y="16510000"/>
            <a:ext cx="7048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700" b="1">
                <a:solidFill>
                  <a:srgbClr val="F2C66D"/>
                </a:solidFill>
              </a:defRPr>
            </a:pPr>
            <a:r>
              <a:rPr lang="en-US" sz="2700" b="1" noProof="0" dirty="0">
                <a:solidFill>
                  <a:srgbClr val="F2C66D"/>
                </a:solidFill>
              </a:rPr>
              <a:t>02</a:t>
            </a:r>
          </a:p>
        </p:txBody>
      </p:sp>
      <p:sp>
        <p:nvSpPr>
          <p:cNvPr id="23" name="white-light-title">
            <a:extLst>
              <a:ext uri="{FF2B5EF4-FFF2-40B4-BE49-F238E27FC236}">
                <a16:creationId xmlns:a16="http://schemas.microsoft.com/office/drawing/2014/main" id="{464EB4B7-138A-437A-88A2-E3177F55CD7C}"/>
              </a:ext>
            </a:extLst>
          </p:cNvPr>
          <p:cNvSpPr>
            <a:spLocks noGrp="1"/>
          </p:cNvSpPr>
          <p:nvPr/>
        </p:nvSpPr>
        <p:spPr>
          <a:xfrm>
            <a:off x="2638425" y="16490950"/>
            <a:ext cx="61531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3450" b="1">
                <a:solidFill>
                  <a:srgbClr val="F6F2E8"/>
                </a:solidFill>
              </a:defRPr>
            </a:pPr>
            <a:r>
              <a:rPr lang="en-US" sz="3450" b="1" noProof="0" dirty="0">
                <a:solidFill>
                  <a:srgbClr val="F6F2E8"/>
                </a:solidFill>
              </a:rPr>
              <a:t>White light imaging</a:t>
            </a:r>
          </a:p>
        </p:txBody>
      </p:sp>
      <p:sp>
        <p:nvSpPr>
          <p:cNvPr id="24" name="white-light-rule">
            <a:extLst>
              <a:ext uri="{FF2B5EF4-FFF2-40B4-BE49-F238E27FC236}">
                <a16:creationId xmlns:a16="http://schemas.microsoft.com/office/drawing/2014/main" id="{19E29A25-C861-4BAD-9B69-8BDCF29B86BA}"/>
              </a:ext>
            </a:extLst>
          </p:cNvPr>
          <p:cNvSpPr>
            <a:spLocks noGrp="1"/>
          </p:cNvSpPr>
          <p:nvPr/>
        </p:nvSpPr>
        <p:spPr>
          <a:xfrm>
            <a:off x="1876425" y="17195800"/>
            <a:ext cx="6915150" cy="47625"/>
          </a:xfrm>
          <a:prstGeom prst="rect">
            <a:avLst/>
          </a:prstGeom>
          <a:solidFill>
            <a:srgbClr val="F2C66D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6" name="white-light-plot">
            <a:extLst>
              <a:ext uri="{FF2B5EF4-FFF2-40B4-BE49-F238E27FC236}">
                <a16:creationId xmlns:a16="http://schemas.microsoft.com/office/drawing/2014/main" id="{B06B4946-E4B7-40B8-9316-86CA28FF0DDD}"/>
              </a:ext>
            </a:extLst>
          </p:cNvPr>
          <p:cNvSpPr>
            <a:spLocks noGrp="1"/>
          </p:cNvSpPr>
          <p:nvPr/>
        </p:nvSpPr>
        <p:spPr>
          <a:xfrm>
            <a:off x="1876425" y="18624550"/>
            <a:ext cx="6915150" cy="4953000"/>
          </a:xfrm>
          <a:prstGeom prst="roundRect">
            <a:avLst>
              <a:gd name="adj" fmla="val 3462"/>
            </a:avLst>
          </a:prstGeom>
          <a:noFill/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7" name="white-light-plot-label">
            <a:extLst>
              <a:ext uri="{FF2B5EF4-FFF2-40B4-BE49-F238E27FC236}">
                <a16:creationId xmlns:a16="http://schemas.microsoft.com/office/drawing/2014/main" id="{E769BDE4-FA96-43F3-8287-719F570610C5}"/>
              </a:ext>
            </a:extLst>
          </p:cNvPr>
          <p:cNvSpPr>
            <a:spLocks noGrp="1"/>
          </p:cNvSpPr>
          <p:nvPr/>
        </p:nvSpPr>
        <p:spPr>
          <a:xfrm>
            <a:off x="2057400" y="21796375"/>
            <a:ext cx="64579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875" b="1">
                <a:solidFill>
                  <a:srgbClr val="F2C66D"/>
                </a:solidFill>
              </a:defRPr>
            </a:pPr>
            <a:r>
              <a:rPr lang="en-US" sz="1875" b="1" noProof="0" dirty="0">
                <a:solidFill>
                  <a:srgbClr val="F2C66D"/>
                </a:solidFill>
              </a:rPr>
              <a:t>	10 FPS		       ·   	                 18 FPS </a:t>
            </a:r>
          </a:p>
        </p:txBody>
      </p:sp>
      <p:sp>
        <p:nvSpPr>
          <p:cNvPr id="28" name="white-light-plot-copy">
            <a:extLst>
              <a:ext uri="{FF2B5EF4-FFF2-40B4-BE49-F238E27FC236}">
                <a16:creationId xmlns:a16="http://schemas.microsoft.com/office/drawing/2014/main" id="{47CD3489-5A37-49E0-A6E0-F919244D22B0}"/>
              </a:ext>
            </a:extLst>
          </p:cNvPr>
          <p:cNvSpPr>
            <a:spLocks noGrp="1"/>
          </p:cNvSpPr>
          <p:nvPr/>
        </p:nvSpPr>
        <p:spPr>
          <a:xfrm>
            <a:off x="2257425" y="20586700"/>
            <a:ext cx="61531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2250" b="0">
                <a:solidFill>
                  <a:srgbClr val="AFC1CB"/>
                </a:solidFill>
              </a:defRPr>
            </a:pPr>
            <a:endParaRPr lang="en-US" noProof="0" dirty="0"/>
          </a:p>
        </p:txBody>
      </p:sp>
      <p:sp>
        <p:nvSpPr>
          <p:cNvPr id="29" name="white-light-plot-baseline">
            <a:extLst>
              <a:ext uri="{FF2B5EF4-FFF2-40B4-BE49-F238E27FC236}">
                <a16:creationId xmlns:a16="http://schemas.microsoft.com/office/drawing/2014/main" id="{8D2863F6-B558-4EB0-84B7-265E9EE87CBB}"/>
              </a:ext>
            </a:extLst>
          </p:cNvPr>
          <p:cNvSpPr>
            <a:spLocks noGrp="1"/>
          </p:cNvSpPr>
          <p:nvPr/>
        </p:nvSpPr>
        <p:spPr>
          <a:xfrm>
            <a:off x="2409825" y="23139400"/>
            <a:ext cx="5848350" cy="28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0" name="white-light-caption">
            <a:extLst>
              <a:ext uri="{FF2B5EF4-FFF2-40B4-BE49-F238E27FC236}">
                <a16:creationId xmlns:a16="http://schemas.microsoft.com/office/drawing/2014/main" id="{52C99225-7020-4AAF-A822-EFA36A6E4453}"/>
              </a:ext>
            </a:extLst>
          </p:cNvPr>
          <p:cNvSpPr>
            <a:spLocks noGrp="1"/>
          </p:cNvSpPr>
          <p:nvPr/>
        </p:nvSpPr>
        <p:spPr>
          <a:xfrm>
            <a:off x="1914525" y="22209124"/>
            <a:ext cx="6915150" cy="3559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 sz="2250" b="0">
                <a:solidFill>
                  <a:srgbClr val="F6F2E8"/>
                </a:solidFill>
              </a:defRPr>
            </a:pPr>
            <a:r>
              <a:rPr lang="en-US" sz="2680" b="1" noProof="0" dirty="0">
                <a:solidFill>
                  <a:srgbClr val="F6F2E8"/>
                </a:solidFill>
              </a:rPr>
              <a:t>Setup</a:t>
            </a:r>
            <a:r>
              <a:rPr lang="en-US" sz="2680" noProof="0" dirty="0">
                <a:solidFill>
                  <a:srgbClr val="F6F2E8"/>
                </a:solidFill>
              </a:rPr>
              <a:t>: Meade LXD75 telescope (15 cm), manual altazimuth mount,  CMOS ASI 385 MC Color, focal reducer (0.8x)</a:t>
            </a:r>
          </a:p>
          <a:p>
            <a:pPr marL="342900" indent="-342900">
              <a:buFont typeface="Arial" panose="020B0604020202020204" pitchFamily="34" charset="0"/>
              <a:buChar char="•"/>
              <a:defRPr sz="2250" b="0">
                <a:solidFill>
                  <a:srgbClr val="F6F2E8"/>
                </a:solidFill>
              </a:defRPr>
            </a:pPr>
            <a:r>
              <a:rPr lang="en-US" sz="2680" b="1" noProof="0" dirty="0">
                <a:solidFill>
                  <a:srgbClr val="F6F2E8"/>
                </a:solidFill>
              </a:rPr>
              <a:t>Exposures</a:t>
            </a:r>
            <a:r>
              <a:rPr lang="en-US" sz="2680" b="0" noProof="0" dirty="0">
                <a:solidFill>
                  <a:srgbClr val="F6F2E8"/>
                </a:solidFill>
              </a:rPr>
              <a:t>: 5/10/18 FPS, video stacks, dark and flat field corrected</a:t>
            </a:r>
            <a:endParaRPr lang="en-US" sz="2680" noProof="0" dirty="0">
              <a:solidFill>
                <a:srgbClr val="F6F2E8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2250" b="0">
                <a:solidFill>
                  <a:srgbClr val="F6F2E8"/>
                </a:solidFill>
              </a:defRPr>
            </a:pPr>
            <a:r>
              <a:rPr lang="en-US" sz="2680" noProof="0" dirty="0">
                <a:solidFill>
                  <a:srgbClr val="F6F2E8"/>
                </a:solidFill>
              </a:rPr>
              <a:t>Overexposed inner corona, well defined </a:t>
            </a:r>
            <a:r>
              <a:rPr lang="en-US" sz="2680" b="1" noProof="0" dirty="0">
                <a:solidFill>
                  <a:srgbClr val="F6F2E8"/>
                </a:solidFill>
              </a:rPr>
              <a:t>middle corona</a:t>
            </a:r>
          </a:p>
          <a:p>
            <a:pPr marL="342900" indent="-342900">
              <a:buFont typeface="Arial" panose="020B0604020202020204" pitchFamily="34" charset="0"/>
              <a:buChar char="•"/>
              <a:defRPr sz="2250" b="0">
                <a:solidFill>
                  <a:srgbClr val="F6F2E8"/>
                </a:solidFill>
              </a:defRPr>
            </a:pPr>
            <a:r>
              <a:rPr lang="en-US" sz="2680" b="1" noProof="0" dirty="0">
                <a:solidFill>
                  <a:srgbClr val="F6F2E8"/>
                </a:solidFill>
              </a:rPr>
              <a:t>Structures</a:t>
            </a:r>
            <a:r>
              <a:rPr lang="en-US" sz="2680" noProof="0" dirty="0">
                <a:solidFill>
                  <a:srgbClr val="F6F2E8"/>
                </a:solidFill>
              </a:rPr>
              <a:t>: low brightness coronal region, prominence, streamers</a:t>
            </a:r>
          </a:p>
          <a:p>
            <a:pPr marL="342900" indent="-342900">
              <a:buFont typeface="Arial" panose="020B0604020202020204" pitchFamily="34" charset="0"/>
              <a:buChar char="•"/>
              <a:defRPr sz="2250" b="0">
                <a:solidFill>
                  <a:srgbClr val="F6F2E8"/>
                </a:solidFill>
              </a:defRPr>
            </a:pPr>
            <a:endParaRPr lang="en-US" sz="2250" b="0" noProof="0" dirty="0">
              <a:solidFill>
                <a:srgbClr val="F6F2E8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2250" b="0">
                <a:solidFill>
                  <a:srgbClr val="F6F2E8"/>
                </a:solidFill>
              </a:defRPr>
            </a:pPr>
            <a:endParaRPr lang="en-US" sz="2250" b="0" noProof="0" dirty="0">
              <a:solidFill>
                <a:srgbClr val="F6F2E8"/>
              </a:solidFill>
            </a:endParaRPr>
          </a:p>
        </p:txBody>
      </p:sp>
      <p:sp>
        <p:nvSpPr>
          <p:cNvPr id="31" name="radio-panel">
            <a:extLst>
              <a:ext uri="{FF2B5EF4-FFF2-40B4-BE49-F238E27FC236}">
                <a16:creationId xmlns:a16="http://schemas.microsoft.com/office/drawing/2014/main" id="{661F8FC1-CF0C-4950-A486-08235CB6569B}"/>
              </a:ext>
            </a:extLst>
          </p:cNvPr>
          <p:cNvSpPr>
            <a:spLocks noGrp="1"/>
          </p:cNvSpPr>
          <p:nvPr/>
        </p:nvSpPr>
        <p:spPr>
          <a:xfrm>
            <a:off x="1476375" y="26292175"/>
            <a:ext cx="7715250" cy="9594850"/>
          </a:xfrm>
          <a:prstGeom prst="roundRect">
            <a:avLst>
              <a:gd name="adj" fmla="val 3457"/>
            </a:avLst>
          </a:prstGeom>
          <a:solidFill>
            <a:srgbClr val="0D2230">
              <a:alpha val="94000"/>
            </a:srgbClr>
          </a:solidFill>
          <a:ln w="19050">
            <a:solidFill>
              <a:srgbClr val="315064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2" name="radio-number">
            <a:extLst>
              <a:ext uri="{FF2B5EF4-FFF2-40B4-BE49-F238E27FC236}">
                <a16:creationId xmlns:a16="http://schemas.microsoft.com/office/drawing/2014/main" id="{43DD804C-CC3C-4B39-81BD-885FC1E4F2D8}"/>
              </a:ext>
            </a:extLst>
          </p:cNvPr>
          <p:cNvSpPr>
            <a:spLocks noGrp="1"/>
          </p:cNvSpPr>
          <p:nvPr/>
        </p:nvSpPr>
        <p:spPr>
          <a:xfrm>
            <a:off x="1876425" y="26701750"/>
            <a:ext cx="7048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700" b="1">
                <a:solidFill>
                  <a:srgbClr val="69C8D7"/>
                </a:solidFill>
              </a:defRPr>
            </a:pPr>
            <a:r>
              <a:rPr lang="en-US" sz="2700" b="1" noProof="0" dirty="0">
                <a:solidFill>
                  <a:srgbClr val="69C8D7"/>
                </a:solidFill>
              </a:rPr>
              <a:t>03</a:t>
            </a:r>
          </a:p>
        </p:txBody>
      </p:sp>
      <p:sp>
        <p:nvSpPr>
          <p:cNvPr id="33" name="radio-title">
            <a:extLst>
              <a:ext uri="{FF2B5EF4-FFF2-40B4-BE49-F238E27FC236}">
                <a16:creationId xmlns:a16="http://schemas.microsoft.com/office/drawing/2014/main" id="{62B6D5F2-6B9D-4388-A922-F67044BA98CE}"/>
              </a:ext>
            </a:extLst>
          </p:cNvPr>
          <p:cNvSpPr>
            <a:spLocks noGrp="1"/>
          </p:cNvSpPr>
          <p:nvPr/>
        </p:nvSpPr>
        <p:spPr>
          <a:xfrm>
            <a:off x="2638425" y="26682700"/>
            <a:ext cx="61531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3450" b="1">
                <a:solidFill>
                  <a:srgbClr val="F6F2E8"/>
                </a:solidFill>
              </a:defRPr>
            </a:pPr>
            <a:r>
              <a:rPr lang="en-US" sz="3450" b="1" noProof="0" dirty="0">
                <a:solidFill>
                  <a:srgbClr val="F6F2E8"/>
                </a:solidFill>
              </a:rPr>
              <a:t>Radio measurements</a:t>
            </a:r>
          </a:p>
        </p:txBody>
      </p:sp>
      <p:sp>
        <p:nvSpPr>
          <p:cNvPr id="34" name="radio-rule">
            <a:extLst>
              <a:ext uri="{FF2B5EF4-FFF2-40B4-BE49-F238E27FC236}">
                <a16:creationId xmlns:a16="http://schemas.microsoft.com/office/drawing/2014/main" id="{550705E4-AC9A-430E-8307-5898BE357402}"/>
              </a:ext>
            </a:extLst>
          </p:cNvPr>
          <p:cNvSpPr>
            <a:spLocks noGrp="1"/>
          </p:cNvSpPr>
          <p:nvPr/>
        </p:nvSpPr>
        <p:spPr>
          <a:xfrm>
            <a:off x="1876425" y="27387550"/>
            <a:ext cx="6915150" cy="47625"/>
          </a:xfrm>
          <a:prstGeom prst="rect">
            <a:avLst/>
          </a:prstGeom>
          <a:solidFill>
            <a:srgbClr val="69C8D7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5" name="radio-method">
            <a:extLst>
              <a:ext uri="{FF2B5EF4-FFF2-40B4-BE49-F238E27FC236}">
                <a16:creationId xmlns:a16="http://schemas.microsoft.com/office/drawing/2014/main" id="{1D0D9587-EC76-462D-AFEB-0D90B55BAB98}"/>
              </a:ext>
            </a:extLst>
          </p:cNvPr>
          <p:cNvSpPr>
            <a:spLocks noGrp="1"/>
          </p:cNvSpPr>
          <p:nvPr/>
        </p:nvSpPr>
        <p:spPr>
          <a:xfrm>
            <a:off x="1876425" y="27692350"/>
            <a:ext cx="691515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175" b="0">
                <a:solidFill>
                  <a:srgbClr val="AFC1CB"/>
                </a:solidFill>
              </a:defRPr>
            </a:pPr>
            <a:r>
              <a:rPr lang="en-US" sz="2175" b="0" noProof="0" dirty="0">
                <a:solidFill>
                  <a:srgbClr val="AFC1CB"/>
                </a:solidFill>
              </a:rPr>
              <a:t>KiwiSDR2  ·  45 m wire antenna  ·  Station #1 at 23.397 kHz</a:t>
            </a:r>
          </a:p>
        </p:txBody>
      </p:sp>
      <p:sp>
        <p:nvSpPr>
          <p:cNvPr id="36" name="radio-plot">
            <a:extLst>
              <a:ext uri="{FF2B5EF4-FFF2-40B4-BE49-F238E27FC236}">
                <a16:creationId xmlns:a16="http://schemas.microsoft.com/office/drawing/2014/main" id="{66A06C82-80F8-468F-8647-58E7B667BFFF}"/>
              </a:ext>
            </a:extLst>
          </p:cNvPr>
          <p:cNvSpPr>
            <a:spLocks noGrp="1"/>
          </p:cNvSpPr>
          <p:nvPr/>
        </p:nvSpPr>
        <p:spPr>
          <a:xfrm>
            <a:off x="1876425" y="28721050"/>
            <a:ext cx="6915150" cy="4953000"/>
          </a:xfrm>
          <a:prstGeom prst="roundRect">
            <a:avLst>
              <a:gd name="adj" fmla="val 3462"/>
            </a:avLst>
          </a:prstGeom>
          <a:noFill/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7" name="radio-plot-label">
            <a:extLst>
              <a:ext uri="{FF2B5EF4-FFF2-40B4-BE49-F238E27FC236}">
                <a16:creationId xmlns:a16="http://schemas.microsoft.com/office/drawing/2014/main" id="{8DC151CD-A63D-4DF4-B22C-3ABEF60C417A}"/>
              </a:ext>
            </a:extLst>
          </p:cNvPr>
          <p:cNvSpPr>
            <a:spLocks noGrp="1"/>
          </p:cNvSpPr>
          <p:nvPr/>
        </p:nvSpPr>
        <p:spPr>
          <a:xfrm>
            <a:off x="2105025" y="28911550"/>
            <a:ext cx="6457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875" b="1">
                <a:solidFill>
                  <a:srgbClr val="69C8D7"/>
                </a:solidFill>
              </a:defRPr>
            </a:pPr>
            <a:endParaRPr lang="en-US" noProof="0" dirty="0"/>
          </a:p>
        </p:txBody>
      </p:sp>
      <p:sp>
        <p:nvSpPr>
          <p:cNvPr id="38" name="radio-plot-copy">
            <a:extLst>
              <a:ext uri="{FF2B5EF4-FFF2-40B4-BE49-F238E27FC236}">
                <a16:creationId xmlns:a16="http://schemas.microsoft.com/office/drawing/2014/main" id="{2C17D4DC-B17B-454D-A665-FFC9250F741C}"/>
              </a:ext>
            </a:extLst>
          </p:cNvPr>
          <p:cNvSpPr>
            <a:spLocks noGrp="1"/>
          </p:cNvSpPr>
          <p:nvPr/>
        </p:nvSpPr>
        <p:spPr>
          <a:xfrm>
            <a:off x="2257425" y="30683200"/>
            <a:ext cx="61531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2250" b="0">
                <a:solidFill>
                  <a:srgbClr val="AFC1CB"/>
                </a:solidFill>
              </a:defRPr>
            </a:pPr>
            <a:endParaRPr lang="en-US" noProof="0" dirty="0"/>
          </a:p>
        </p:txBody>
      </p:sp>
      <p:sp>
        <p:nvSpPr>
          <p:cNvPr id="39" name="radio-plot-baseline">
            <a:extLst>
              <a:ext uri="{FF2B5EF4-FFF2-40B4-BE49-F238E27FC236}">
                <a16:creationId xmlns:a16="http://schemas.microsoft.com/office/drawing/2014/main" id="{792967FF-F226-4EDD-A129-765507BC36DA}"/>
              </a:ext>
            </a:extLst>
          </p:cNvPr>
          <p:cNvSpPr>
            <a:spLocks noGrp="1"/>
          </p:cNvSpPr>
          <p:nvPr/>
        </p:nvSpPr>
        <p:spPr>
          <a:xfrm>
            <a:off x="2409825" y="33235900"/>
            <a:ext cx="5848350" cy="28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41" name="hero-frame">
            <a:extLst>
              <a:ext uri="{FF2B5EF4-FFF2-40B4-BE49-F238E27FC236}">
                <a16:creationId xmlns:a16="http://schemas.microsoft.com/office/drawing/2014/main" id="{70E02F01-9166-4379-9B47-3256118CC160}"/>
              </a:ext>
            </a:extLst>
          </p:cNvPr>
          <p:cNvSpPr>
            <a:spLocks noGrp="1"/>
          </p:cNvSpPr>
          <p:nvPr/>
        </p:nvSpPr>
        <p:spPr>
          <a:xfrm>
            <a:off x="10115550" y="7810500"/>
            <a:ext cx="10248900" cy="11620500"/>
          </a:xfrm>
          <a:prstGeom prst="roundRect">
            <a:avLst>
              <a:gd name="adj" fmla="val 2712"/>
            </a:avLst>
          </a:prstGeom>
          <a:solidFill>
            <a:srgbClr val="02070A"/>
          </a:solidFill>
          <a:ln w="57150">
            <a:solidFill>
              <a:srgbClr val="F2C66D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43" name="hero-caption">
            <a:extLst>
              <a:ext uri="{FF2B5EF4-FFF2-40B4-BE49-F238E27FC236}">
                <a16:creationId xmlns:a16="http://schemas.microsoft.com/office/drawing/2014/main" id="{DBF9BDD3-7497-491F-8E69-F57E6EAB5965}"/>
              </a:ext>
            </a:extLst>
          </p:cNvPr>
          <p:cNvSpPr>
            <a:spLocks noGrp="1"/>
          </p:cNvSpPr>
          <p:nvPr/>
        </p:nvSpPr>
        <p:spPr>
          <a:xfrm>
            <a:off x="9906000" y="18869025"/>
            <a:ext cx="104013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950" b="1">
                <a:solidFill>
                  <a:srgbClr val="FFF0B9"/>
                </a:solidFill>
              </a:defRPr>
            </a:pPr>
            <a:r>
              <a:rPr lang="en-US" sz="1950" b="1" noProof="0" dirty="0">
                <a:solidFill>
                  <a:srgbClr val="FFF0B9"/>
                </a:solidFill>
              </a:rPr>
              <a:t>ARGUEDAS, SPAIN  ·  12 AUG 2026  ·  PROCESSED COLOUR IMAGE</a:t>
            </a:r>
          </a:p>
        </p:txBody>
      </p:sp>
      <p:sp>
        <p:nvSpPr>
          <p:cNvPr id="44" name="key-results-panel">
            <a:extLst>
              <a:ext uri="{FF2B5EF4-FFF2-40B4-BE49-F238E27FC236}">
                <a16:creationId xmlns:a16="http://schemas.microsoft.com/office/drawing/2014/main" id="{350DEE6D-A090-449D-8244-6440A357746D}"/>
              </a:ext>
            </a:extLst>
          </p:cNvPr>
          <p:cNvSpPr>
            <a:spLocks noGrp="1"/>
          </p:cNvSpPr>
          <p:nvPr/>
        </p:nvSpPr>
        <p:spPr>
          <a:xfrm>
            <a:off x="9715500" y="20002500"/>
            <a:ext cx="11049000" cy="11525250"/>
          </a:xfrm>
          <a:prstGeom prst="roundRect">
            <a:avLst>
              <a:gd name="adj" fmla="val 2679"/>
            </a:avLst>
          </a:prstGeom>
          <a:solidFill>
            <a:srgbClr val="F9ECCF"/>
          </a:solidFill>
          <a:ln w="19050">
            <a:solidFill>
              <a:srgbClr val="315064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45" name="results-eyebrow">
            <a:extLst>
              <a:ext uri="{FF2B5EF4-FFF2-40B4-BE49-F238E27FC236}">
                <a16:creationId xmlns:a16="http://schemas.microsoft.com/office/drawing/2014/main" id="{0CEA3FEA-E9BD-4147-A64E-AE1103A2A0E1}"/>
              </a:ext>
            </a:extLst>
          </p:cNvPr>
          <p:cNvSpPr>
            <a:spLocks noGrp="1"/>
          </p:cNvSpPr>
          <p:nvPr/>
        </p:nvSpPr>
        <p:spPr>
          <a:xfrm>
            <a:off x="10229850" y="20478750"/>
            <a:ext cx="100203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2100" b="1">
                <a:solidFill>
                  <a:srgbClr val="8A5725"/>
                </a:solidFill>
              </a:defRPr>
            </a:pPr>
            <a:r>
              <a:rPr lang="en-US" sz="2100" b="1" noProof="0" dirty="0">
                <a:solidFill>
                  <a:srgbClr val="8A5725"/>
                </a:solidFill>
              </a:rPr>
              <a:t>THE CAMPAIGN IN ONE VIEW</a:t>
            </a:r>
          </a:p>
        </p:txBody>
      </p:sp>
      <p:sp>
        <p:nvSpPr>
          <p:cNvPr id="46" name="results-title">
            <a:extLst>
              <a:ext uri="{FF2B5EF4-FFF2-40B4-BE49-F238E27FC236}">
                <a16:creationId xmlns:a16="http://schemas.microsoft.com/office/drawing/2014/main" id="{CA71E639-E68E-480C-B0E4-F83C42721AC3}"/>
              </a:ext>
            </a:extLst>
          </p:cNvPr>
          <p:cNvSpPr>
            <a:spLocks noGrp="1"/>
          </p:cNvSpPr>
          <p:nvPr/>
        </p:nvSpPr>
        <p:spPr>
          <a:xfrm>
            <a:off x="10229850" y="21069300"/>
            <a:ext cx="100203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4350" b="1">
                <a:solidFill>
                  <a:srgbClr val="10202A"/>
                </a:solidFill>
              </a:defRPr>
            </a:pPr>
            <a:r>
              <a:rPr lang="en-US" sz="4350" b="1" noProof="0" dirty="0">
                <a:solidFill>
                  <a:srgbClr val="10202A"/>
                </a:solidFill>
              </a:rPr>
              <a:t>Key outcomes</a:t>
            </a:r>
          </a:p>
        </p:txBody>
      </p:sp>
      <p:sp>
        <p:nvSpPr>
          <p:cNvPr id="47" name="results-rule">
            <a:extLst>
              <a:ext uri="{FF2B5EF4-FFF2-40B4-BE49-F238E27FC236}">
                <a16:creationId xmlns:a16="http://schemas.microsoft.com/office/drawing/2014/main" id="{77F8EEAC-8B10-44DD-8514-93418BE60360}"/>
              </a:ext>
            </a:extLst>
          </p:cNvPr>
          <p:cNvSpPr>
            <a:spLocks noGrp="1"/>
          </p:cNvSpPr>
          <p:nvPr/>
        </p:nvSpPr>
        <p:spPr>
          <a:xfrm>
            <a:off x="11811000" y="22059900"/>
            <a:ext cx="6858000" cy="47625"/>
          </a:xfrm>
          <a:prstGeom prst="rect">
            <a:avLst/>
          </a:prstGeom>
          <a:solidFill>
            <a:srgbClr val="B87A34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48" name="metric-one-value">
            <a:extLst>
              <a:ext uri="{FF2B5EF4-FFF2-40B4-BE49-F238E27FC236}">
                <a16:creationId xmlns:a16="http://schemas.microsoft.com/office/drawing/2014/main" id="{49A52C1A-8EEC-4D57-87D0-C56403BE3C44}"/>
              </a:ext>
            </a:extLst>
          </p:cNvPr>
          <p:cNvSpPr>
            <a:spLocks noGrp="1"/>
          </p:cNvSpPr>
          <p:nvPr/>
        </p:nvSpPr>
        <p:spPr>
          <a:xfrm>
            <a:off x="10125075" y="22577425"/>
            <a:ext cx="28575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4950" b="1">
                <a:solidFill>
                  <a:srgbClr val="10202A"/>
                </a:solidFill>
              </a:defRPr>
            </a:pPr>
            <a:r>
              <a:rPr lang="en-US" sz="4950" b="1" noProof="0" dirty="0">
                <a:solidFill>
                  <a:srgbClr val="10202A"/>
                </a:solidFill>
              </a:rPr>
              <a:t>WL</a:t>
            </a:r>
          </a:p>
        </p:txBody>
      </p:sp>
      <p:sp>
        <p:nvSpPr>
          <p:cNvPr id="49" name="metric-one-label">
            <a:extLst>
              <a:ext uri="{FF2B5EF4-FFF2-40B4-BE49-F238E27FC236}">
                <a16:creationId xmlns:a16="http://schemas.microsoft.com/office/drawing/2014/main" id="{E8B1935B-A2FA-47B0-8132-F12DDBD5EEFF}"/>
              </a:ext>
            </a:extLst>
          </p:cNvPr>
          <p:cNvSpPr>
            <a:spLocks noGrp="1"/>
          </p:cNvSpPr>
          <p:nvPr/>
        </p:nvSpPr>
        <p:spPr>
          <a:xfrm>
            <a:off x="10172700" y="23557157"/>
            <a:ext cx="28575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2025" b="0">
                <a:solidFill>
                  <a:srgbClr val="344854"/>
                </a:solidFill>
              </a:defRPr>
            </a:pPr>
            <a:r>
              <a:rPr lang="en-US" sz="2025" b="0" noProof="0" dirty="0">
                <a:solidFill>
                  <a:srgbClr val="344854"/>
                </a:solidFill>
              </a:rPr>
              <a:t>Recovered middle corona </a:t>
            </a:r>
            <a:r>
              <a:rPr lang="en-US" sz="2025" noProof="0" dirty="0">
                <a:solidFill>
                  <a:srgbClr val="344854"/>
                </a:solidFill>
              </a:rPr>
              <a:t>brightness structures</a:t>
            </a:r>
            <a:endParaRPr lang="en-US" sz="2025" b="0" noProof="0" dirty="0">
              <a:solidFill>
                <a:srgbClr val="344854"/>
              </a:solidFill>
            </a:endParaRPr>
          </a:p>
        </p:txBody>
      </p:sp>
      <p:sp>
        <p:nvSpPr>
          <p:cNvPr id="50" name="metric-two-value">
            <a:extLst>
              <a:ext uri="{FF2B5EF4-FFF2-40B4-BE49-F238E27FC236}">
                <a16:creationId xmlns:a16="http://schemas.microsoft.com/office/drawing/2014/main" id="{CBA9E5B9-82AA-4CEE-9240-E3928C117061}"/>
              </a:ext>
            </a:extLst>
          </p:cNvPr>
          <p:cNvSpPr>
            <a:spLocks noGrp="1"/>
          </p:cNvSpPr>
          <p:nvPr/>
        </p:nvSpPr>
        <p:spPr>
          <a:xfrm>
            <a:off x="13458825" y="22577425"/>
            <a:ext cx="28575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4950" b="1">
                <a:solidFill>
                  <a:srgbClr val="10202A"/>
                </a:solidFill>
              </a:defRPr>
            </a:pPr>
            <a:r>
              <a:rPr lang="en-US" sz="4950" b="1" noProof="0" dirty="0">
                <a:solidFill>
                  <a:srgbClr val="10202A"/>
                </a:solidFill>
              </a:rPr>
              <a:t>≈4–5 dB</a:t>
            </a:r>
          </a:p>
          <a:p>
            <a:pPr algn="ctr">
              <a:buNone/>
              <a:defRPr sz="4950" b="1">
                <a:solidFill>
                  <a:srgbClr val="10202A"/>
                </a:solidFill>
              </a:defRPr>
            </a:pPr>
            <a:endParaRPr lang="en-US" sz="4950" b="1" noProof="0" dirty="0">
              <a:solidFill>
                <a:srgbClr val="10202A"/>
              </a:solidFill>
            </a:endParaRPr>
          </a:p>
        </p:txBody>
      </p:sp>
      <p:sp>
        <p:nvSpPr>
          <p:cNvPr id="51" name="metric-two-label">
            <a:extLst>
              <a:ext uri="{FF2B5EF4-FFF2-40B4-BE49-F238E27FC236}">
                <a16:creationId xmlns:a16="http://schemas.microsoft.com/office/drawing/2014/main" id="{DB108BDB-35D8-4B81-B94E-6D6BEB92E983}"/>
              </a:ext>
            </a:extLst>
          </p:cNvPr>
          <p:cNvSpPr>
            <a:spLocks noGrp="1"/>
          </p:cNvSpPr>
          <p:nvPr/>
        </p:nvSpPr>
        <p:spPr>
          <a:xfrm>
            <a:off x="13554075" y="23529925"/>
            <a:ext cx="2667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2025" b="0">
                <a:solidFill>
                  <a:srgbClr val="344854"/>
                </a:solidFill>
              </a:defRPr>
            </a:pPr>
            <a:r>
              <a:rPr lang="en-US" sz="2025" noProof="0" dirty="0">
                <a:solidFill>
                  <a:srgbClr val="344854"/>
                </a:solidFill>
              </a:rPr>
              <a:t>VLF decrease </a:t>
            </a:r>
          </a:p>
          <a:p>
            <a:pPr algn="ctr">
              <a:buNone/>
              <a:defRPr sz="2025" b="0">
                <a:solidFill>
                  <a:srgbClr val="344854"/>
                </a:solidFill>
              </a:defRPr>
            </a:pPr>
            <a:r>
              <a:rPr lang="en-US" sz="2025" noProof="0" dirty="0">
                <a:solidFill>
                  <a:srgbClr val="344854"/>
                </a:solidFill>
              </a:rPr>
              <a:t>p</a:t>
            </a:r>
            <a:r>
              <a:rPr lang="en-US" sz="2025" b="0" noProof="0" dirty="0">
                <a:solidFill>
                  <a:srgbClr val="344854"/>
                </a:solidFill>
              </a:rPr>
              <a:t>artial phase</a:t>
            </a:r>
          </a:p>
        </p:txBody>
      </p:sp>
      <p:sp>
        <p:nvSpPr>
          <p:cNvPr id="52" name="metric-three-value">
            <a:extLst>
              <a:ext uri="{FF2B5EF4-FFF2-40B4-BE49-F238E27FC236}">
                <a16:creationId xmlns:a16="http://schemas.microsoft.com/office/drawing/2014/main" id="{CDA3F3BA-74CA-4BB9-A64D-467CBF0A9BDB}"/>
              </a:ext>
            </a:extLst>
          </p:cNvPr>
          <p:cNvSpPr>
            <a:spLocks noGrp="1"/>
          </p:cNvSpPr>
          <p:nvPr/>
        </p:nvSpPr>
        <p:spPr>
          <a:xfrm>
            <a:off x="16744950" y="22550437"/>
            <a:ext cx="29527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4950" b="1">
                <a:solidFill>
                  <a:srgbClr val="10202A"/>
                </a:solidFill>
              </a:defRPr>
            </a:pPr>
            <a:r>
              <a:rPr lang="en-US" sz="4950" b="1" noProof="0" dirty="0">
                <a:solidFill>
                  <a:srgbClr val="10202A"/>
                </a:solidFill>
              </a:rPr>
              <a:t>2.8 meters</a:t>
            </a:r>
          </a:p>
        </p:txBody>
      </p:sp>
      <p:sp>
        <p:nvSpPr>
          <p:cNvPr id="53" name="metric-three-label">
            <a:extLst>
              <a:ext uri="{FF2B5EF4-FFF2-40B4-BE49-F238E27FC236}">
                <a16:creationId xmlns:a16="http://schemas.microsoft.com/office/drawing/2014/main" id="{A861D67E-0C80-479C-A016-4FB3D4028771}"/>
              </a:ext>
            </a:extLst>
          </p:cNvPr>
          <p:cNvSpPr>
            <a:spLocks noGrp="1"/>
          </p:cNvSpPr>
          <p:nvPr/>
        </p:nvSpPr>
        <p:spPr>
          <a:xfrm>
            <a:off x="16887825" y="23529925"/>
            <a:ext cx="2667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2025" b="0">
                <a:solidFill>
                  <a:srgbClr val="344854"/>
                </a:solidFill>
              </a:defRPr>
            </a:pPr>
            <a:r>
              <a:rPr lang="en-US" sz="2025" b="0" noProof="0" dirty="0">
                <a:solidFill>
                  <a:srgbClr val="344854"/>
                </a:solidFill>
              </a:rPr>
              <a:t>GNSS</a:t>
            </a:r>
            <a:r>
              <a:rPr lang="en-US" sz="2025" noProof="0" dirty="0">
                <a:solidFill>
                  <a:srgbClr val="344854"/>
                </a:solidFill>
              </a:rPr>
              <a:t> positional shift</a:t>
            </a:r>
            <a:endParaRPr lang="en-US" sz="2025" b="0" noProof="0" dirty="0">
              <a:solidFill>
                <a:srgbClr val="344854"/>
              </a:solidFill>
            </a:endParaRPr>
          </a:p>
          <a:p>
            <a:pPr algn="ctr">
              <a:buNone/>
              <a:defRPr sz="2025" b="0">
                <a:solidFill>
                  <a:srgbClr val="344854"/>
                </a:solidFill>
              </a:defRPr>
            </a:pPr>
            <a:r>
              <a:rPr lang="en-US" sz="2025" noProof="0" dirty="0">
                <a:solidFill>
                  <a:srgbClr val="344854"/>
                </a:solidFill>
              </a:rPr>
              <a:t>After totality</a:t>
            </a:r>
            <a:endParaRPr lang="en-US" sz="2025" b="0" noProof="0" dirty="0">
              <a:solidFill>
                <a:srgbClr val="344854"/>
              </a:solidFill>
            </a:endParaRPr>
          </a:p>
        </p:txBody>
      </p:sp>
      <p:sp>
        <p:nvSpPr>
          <p:cNvPr id="54" name="result-statement-label">
            <a:extLst>
              <a:ext uri="{FF2B5EF4-FFF2-40B4-BE49-F238E27FC236}">
                <a16:creationId xmlns:a16="http://schemas.microsoft.com/office/drawing/2014/main" id="{5B0A70C4-03F1-40F4-A172-29E4B3D2239A}"/>
              </a:ext>
            </a:extLst>
          </p:cNvPr>
          <p:cNvSpPr>
            <a:spLocks noGrp="1"/>
          </p:cNvSpPr>
          <p:nvPr/>
        </p:nvSpPr>
        <p:spPr>
          <a:xfrm>
            <a:off x="10382250" y="25222200"/>
            <a:ext cx="971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950" b="1">
                <a:solidFill>
                  <a:srgbClr val="8A5725"/>
                </a:solidFill>
              </a:defRPr>
            </a:pPr>
            <a:r>
              <a:rPr lang="en-US" sz="1950" b="1" noProof="0" dirty="0">
                <a:solidFill>
                  <a:srgbClr val="8A5725"/>
                </a:solidFill>
              </a:rPr>
              <a:t>PRIMARY INTERPRETATION</a:t>
            </a:r>
          </a:p>
        </p:txBody>
      </p:sp>
      <p:sp>
        <p:nvSpPr>
          <p:cNvPr id="55" name="result-statement">
            <a:extLst>
              <a:ext uri="{FF2B5EF4-FFF2-40B4-BE49-F238E27FC236}">
                <a16:creationId xmlns:a16="http://schemas.microsoft.com/office/drawing/2014/main" id="{2067A1B7-26B6-474C-86CF-D02B727AD8AE}"/>
              </a:ext>
            </a:extLst>
          </p:cNvPr>
          <p:cNvSpPr>
            <a:spLocks noGrp="1"/>
          </p:cNvSpPr>
          <p:nvPr/>
        </p:nvSpPr>
        <p:spPr>
          <a:xfrm>
            <a:off x="10382250" y="25755599"/>
            <a:ext cx="9715500" cy="399218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noProof="0" dirty="0"/>
              <a:t>Totality provides </a:t>
            </a:r>
            <a:r>
              <a:rPr lang="en-US" sz="2800" b="1" noProof="0" dirty="0"/>
              <a:t>a unique natural experiment </a:t>
            </a:r>
            <a:r>
              <a:rPr lang="en-US" sz="2800" noProof="0" dirty="0"/>
              <a:t>linking the solar corona with the response of Earth’s atmosphere and ionosphere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noProof="0" dirty="0"/>
              <a:t>Coordinated </a:t>
            </a:r>
            <a:r>
              <a:rPr lang="en-US" sz="2800" b="1" noProof="0" dirty="0"/>
              <a:t>white light</a:t>
            </a:r>
            <a:r>
              <a:rPr lang="en-US" sz="2800" noProof="0" dirty="0"/>
              <a:t>, </a:t>
            </a:r>
            <a:r>
              <a:rPr lang="en-US" sz="2800" b="1" noProof="0" dirty="0"/>
              <a:t>spectroscopic</a:t>
            </a:r>
            <a:r>
              <a:rPr lang="en-US" sz="2800" noProof="0" dirty="0"/>
              <a:t>, </a:t>
            </a:r>
            <a:r>
              <a:rPr lang="en-US" sz="2800" b="1" noProof="0" dirty="0"/>
              <a:t>VLF radio </a:t>
            </a:r>
            <a:r>
              <a:rPr lang="en-US" sz="2800" noProof="0" dirty="0"/>
              <a:t>and </a:t>
            </a:r>
            <a:r>
              <a:rPr lang="en-US" sz="2800" b="1" noProof="0" dirty="0"/>
              <a:t>GNSS observations</a:t>
            </a:r>
            <a:r>
              <a:rPr lang="en-US" sz="2800" noProof="0" dirty="0"/>
              <a:t> provide complementary measurements across multiple wavelengths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noProof="0" dirty="0"/>
              <a:t>An </a:t>
            </a:r>
            <a:r>
              <a:rPr lang="en-US" sz="2800" b="1" noProof="0" dirty="0"/>
              <a:t>early career </a:t>
            </a:r>
            <a:r>
              <a:rPr lang="en-US" sz="2800" noProof="0" dirty="0"/>
              <a:t>led campaign using </a:t>
            </a:r>
            <a:r>
              <a:rPr lang="en-US" sz="2800" b="1" noProof="0" dirty="0"/>
              <a:t>accessible instruments </a:t>
            </a:r>
            <a:r>
              <a:rPr lang="en-US" sz="2800" noProof="0" dirty="0"/>
              <a:t>can deliver valuable data, outreach and preparation for future eclipses</a:t>
            </a:r>
          </a:p>
        </p:txBody>
      </p:sp>
      <p:sp>
        <p:nvSpPr>
          <p:cNvPr id="56" name="result-highlight">
            <a:extLst>
              <a:ext uri="{FF2B5EF4-FFF2-40B4-BE49-F238E27FC236}">
                <a16:creationId xmlns:a16="http://schemas.microsoft.com/office/drawing/2014/main" id="{E77AAE06-070C-4C3E-B467-8610E947BBE7}"/>
              </a:ext>
            </a:extLst>
          </p:cNvPr>
          <p:cNvSpPr>
            <a:spLocks noGrp="1"/>
          </p:cNvSpPr>
          <p:nvPr/>
        </p:nvSpPr>
        <p:spPr>
          <a:xfrm>
            <a:off x="10313894" y="29823989"/>
            <a:ext cx="9715500" cy="1381125"/>
          </a:xfrm>
          <a:prstGeom prst="roundRect">
            <a:avLst>
              <a:gd name="adj" fmla="val 11034"/>
            </a:avLst>
          </a:prstGeom>
          <a:solidFill>
            <a:srgbClr val="FFF8E7"/>
          </a:solidFill>
          <a:ln w="19050">
            <a:solidFill>
              <a:srgbClr val="D0A65A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57" name="result-highlight-text">
            <a:extLst>
              <a:ext uri="{FF2B5EF4-FFF2-40B4-BE49-F238E27FC236}">
                <a16:creationId xmlns:a16="http://schemas.microsoft.com/office/drawing/2014/main" id="{27EAEEBA-5DC2-423A-8105-C8190C495977}"/>
              </a:ext>
            </a:extLst>
          </p:cNvPr>
          <p:cNvSpPr>
            <a:spLocks noGrp="1"/>
          </p:cNvSpPr>
          <p:nvPr/>
        </p:nvSpPr>
        <p:spPr>
          <a:xfrm>
            <a:off x="10520362" y="29956685"/>
            <a:ext cx="9239250" cy="119762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2325" b="1">
                <a:solidFill>
                  <a:srgbClr val="6C431D"/>
                </a:solidFill>
              </a:defRPr>
            </a:pPr>
            <a:r>
              <a:rPr lang="en-US" sz="3200" b="1" noProof="0" dirty="0">
                <a:solidFill>
                  <a:srgbClr val="6C431D"/>
                </a:solidFill>
              </a:rPr>
              <a:t>4-5 dB amplitude decrease, 2.8 m displacement and middle corona observations</a:t>
            </a:r>
          </a:p>
        </p:txBody>
      </p:sp>
      <p:sp>
        <p:nvSpPr>
          <p:cNvPr id="78" name="spectrum-panel">
            <a:extLst>
              <a:ext uri="{FF2B5EF4-FFF2-40B4-BE49-F238E27FC236}">
                <a16:creationId xmlns:a16="http://schemas.microsoft.com/office/drawing/2014/main" id="{DE8C4217-C1F3-43EF-BA48-8E622AF33D94}"/>
              </a:ext>
            </a:extLst>
          </p:cNvPr>
          <p:cNvSpPr>
            <a:spLocks noGrp="1"/>
          </p:cNvSpPr>
          <p:nvPr/>
        </p:nvSpPr>
        <p:spPr>
          <a:xfrm>
            <a:off x="21336000" y="7905750"/>
            <a:ext cx="7515225" cy="9594850"/>
          </a:xfrm>
          <a:prstGeom prst="roundRect">
            <a:avLst>
              <a:gd name="adj" fmla="val 3549"/>
            </a:avLst>
          </a:prstGeom>
          <a:solidFill>
            <a:srgbClr val="0D2230">
              <a:alpha val="94000"/>
            </a:srgbClr>
          </a:solidFill>
          <a:ln w="19050">
            <a:solidFill>
              <a:srgbClr val="315064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79" name="spectrum-number">
            <a:extLst>
              <a:ext uri="{FF2B5EF4-FFF2-40B4-BE49-F238E27FC236}">
                <a16:creationId xmlns:a16="http://schemas.microsoft.com/office/drawing/2014/main" id="{3B941E33-6D6B-4D1D-9C8A-01FA9A17BC10}"/>
              </a:ext>
            </a:extLst>
          </p:cNvPr>
          <p:cNvSpPr>
            <a:spLocks noGrp="1"/>
          </p:cNvSpPr>
          <p:nvPr/>
        </p:nvSpPr>
        <p:spPr>
          <a:xfrm>
            <a:off x="21736050" y="8305800"/>
            <a:ext cx="7048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700" b="1">
                <a:solidFill>
                  <a:srgbClr val="E97E5D"/>
                </a:solidFill>
              </a:defRPr>
            </a:pPr>
            <a:r>
              <a:rPr lang="en-US" sz="2700" b="1" noProof="0" dirty="0">
                <a:solidFill>
                  <a:srgbClr val="E97E5D"/>
                </a:solidFill>
              </a:rPr>
              <a:t>04</a:t>
            </a:r>
          </a:p>
        </p:txBody>
      </p:sp>
      <p:sp>
        <p:nvSpPr>
          <p:cNvPr id="80" name="spectrum-title">
            <a:extLst>
              <a:ext uri="{FF2B5EF4-FFF2-40B4-BE49-F238E27FC236}">
                <a16:creationId xmlns:a16="http://schemas.microsoft.com/office/drawing/2014/main" id="{CCAA4667-6915-4362-8EA7-81A60F43E3E3}"/>
              </a:ext>
            </a:extLst>
          </p:cNvPr>
          <p:cNvSpPr>
            <a:spLocks noGrp="1"/>
          </p:cNvSpPr>
          <p:nvPr/>
        </p:nvSpPr>
        <p:spPr>
          <a:xfrm>
            <a:off x="22498050" y="8286750"/>
            <a:ext cx="59531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3450" b="1">
                <a:solidFill>
                  <a:srgbClr val="F6F2E8"/>
                </a:solidFill>
              </a:defRPr>
            </a:pPr>
            <a:r>
              <a:rPr lang="en-US" sz="3450" b="1" noProof="0" dirty="0">
                <a:solidFill>
                  <a:srgbClr val="F6F2E8"/>
                </a:solidFill>
              </a:rPr>
              <a:t>Sky spectroscopy</a:t>
            </a:r>
          </a:p>
        </p:txBody>
      </p:sp>
      <p:sp>
        <p:nvSpPr>
          <p:cNvPr id="81" name="spectrum-rule">
            <a:extLst>
              <a:ext uri="{FF2B5EF4-FFF2-40B4-BE49-F238E27FC236}">
                <a16:creationId xmlns:a16="http://schemas.microsoft.com/office/drawing/2014/main" id="{01609D3C-4C58-44FA-8D80-889BE1146137}"/>
              </a:ext>
            </a:extLst>
          </p:cNvPr>
          <p:cNvSpPr>
            <a:spLocks noGrp="1"/>
          </p:cNvSpPr>
          <p:nvPr/>
        </p:nvSpPr>
        <p:spPr>
          <a:xfrm>
            <a:off x="21736050" y="8991600"/>
            <a:ext cx="6715125" cy="47625"/>
          </a:xfrm>
          <a:prstGeom prst="rect">
            <a:avLst/>
          </a:prstGeom>
          <a:solidFill>
            <a:srgbClr val="E97E5D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82" name="spectrum-method">
            <a:extLst>
              <a:ext uri="{FF2B5EF4-FFF2-40B4-BE49-F238E27FC236}">
                <a16:creationId xmlns:a16="http://schemas.microsoft.com/office/drawing/2014/main" id="{5AAE6D1D-9B17-4F9C-AA8B-FDF078CA0ABE}"/>
              </a:ext>
            </a:extLst>
          </p:cNvPr>
          <p:cNvSpPr>
            <a:spLocks noGrp="1"/>
          </p:cNvSpPr>
          <p:nvPr/>
        </p:nvSpPr>
        <p:spPr>
          <a:xfrm>
            <a:off x="21736050" y="9315450"/>
            <a:ext cx="6715125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175" b="0">
                <a:solidFill>
                  <a:srgbClr val="AFC1CB"/>
                </a:solidFill>
              </a:defRPr>
            </a:pPr>
            <a:r>
              <a:rPr lang="en-US" sz="2175" b="0" noProof="0" dirty="0">
                <a:solidFill>
                  <a:srgbClr val="AFC1CB"/>
                </a:solidFill>
              </a:rPr>
              <a:t>Ocean Optics spectrometer  ·  400–900 nm</a:t>
            </a:r>
          </a:p>
        </p:txBody>
      </p:sp>
      <p:sp>
        <p:nvSpPr>
          <p:cNvPr id="83" name="spectrum-plot">
            <a:extLst>
              <a:ext uri="{FF2B5EF4-FFF2-40B4-BE49-F238E27FC236}">
                <a16:creationId xmlns:a16="http://schemas.microsoft.com/office/drawing/2014/main" id="{A973F980-5288-4BE8-A071-2CE4235D74C9}"/>
              </a:ext>
            </a:extLst>
          </p:cNvPr>
          <p:cNvSpPr>
            <a:spLocks noGrp="1"/>
          </p:cNvSpPr>
          <p:nvPr/>
        </p:nvSpPr>
        <p:spPr>
          <a:xfrm>
            <a:off x="21736050" y="10287000"/>
            <a:ext cx="6715125" cy="3952875"/>
          </a:xfrm>
          <a:prstGeom prst="roundRect">
            <a:avLst>
              <a:gd name="adj" fmla="val 4337"/>
            </a:avLst>
          </a:prstGeom>
          <a:noFill/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84" name="spectrum-plot-label">
            <a:extLst>
              <a:ext uri="{FF2B5EF4-FFF2-40B4-BE49-F238E27FC236}">
                <a16:creationId xmlns:a16="http://schemas.microsoft.com/office/drawing/2014/main" id="{1B473F13-641D-4A6C-90A0-FC57C386488C}"/>
              </a:ext>
            </a:extLst>
          </p:cNvPr>
          <p:cNvSpPr>
            <a:spLocks noGrp="1"/>
          </p:cNvSpPr>
          <p:nvPr/>
        </p:nvSpPr>
        <p:spPr>
          <a:xfrm>
            <a:off x="21964650" y="10477500"/>
            <a:ext cx="62579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875" b="1">
                <a:solidFill>
                  <a:srgbClr val="E97E5D"/>
                </a:solidFill>
              </a:defRPr>
            </a:pPr>
            <a:endParaRPr lang="en-US" noProof="0" dirty="0"/>
          </a:p>
        </p:txBody>
      </p:sp>
      <p:sp>
        <p:nvSpPr>
          <p:cNvPr id="85" name="spectrum-plot-copy">
            <a:extLst>
              <a:ext uri="{FF2B5EF4-FFF2-40B4-BE49-F238E27FC236}">
                <a16:creationId xmlns:a16="http://schemas.microsoft.com/office/drawing/2014/main" id="{73F37B0D-4882-414F-BC69-8868E582E8C3}"/>
              </a:ext>
            </a:extLst>
          </p:cNvPr>
          <p:cNvSpPr>
            <a:spLocks noGrp="1"/>
          </p:cNvSpPr>
          <p:nvPr/>
        </p:nvSpPr>
        <p:spPr>
          <a:xfrm>
            <a:off x="22117050" y="11749088"/>
            <a:ext cx="5953125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2250" b="0">
                <a:solidFill>
                  <a:srgbClr val="AFC1CB"/>
                </a:solidFill>
              </a:defRPr>
            </a:pPr>
            <a:endParaRPr lang="en-US" noProof="0" dirty="0"/>
          </a:p>
        </p:txBody>
      </p:sp>
      <p:sp>
        <p:nvSpPr>
          <p:cNvPr id="86" name="spectrum-plot-baseline">
            <a:extLst>
              <a:ext uri="{FF2B5EF4-FFF2-40B4-BE49-F238E27FC236}">
                <a16:creationId xmlns:a16="http://schemas.microsoft.com/office/drawing/2014/main" id="{F651DCC6-C501-4B5E-9A7C-F94565BC7EC6}"/>
              </a:ext>
            </a:extLst>
          </p:cNvPr>
          <p:cNvSpPr>
            <a:spLocks noGrp="1"/>
          </p:cNvSpPr>
          <p:nvPr/>
        </p:nvSpPr>
        <p:spPr>
          <a:xfrm>
            <a:off x="22269450" y="13801725"/>
            <a:ext cx="5648325" cy="28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88" name="gnss-panel">
            <a:extLst>
              <a:ext uri="{FF2B5EF4-FFF2-40B4-BE49-F238E27FC236}">
                <a16:creationId xmlns:a16="http://schemas.microsoft.com/office/drawing/2014/main" id="{A2CEA52C-A633-4E70-A317-C562B87500A1}"/>
              </a:ext>
            </a:extLst>
          </p:cNvPr>
          <p:cNvSpPr>
            <a:spLocks noGrp="1"/>
          </p:cNvSpPr>
          <p:nvPr/>
        </p:nvSpPr>
        <p:spPr>
          <a:xfrm>
            <a:off x="21286694" y="17899063"/>
            <a:ext cx="7515225" cy="8191500"/>
          </a:xfrm>
          <a:prstGeom prst="roundRect">
            <a:avLst>
              <a:gd name="adj" fmla="val 3549"/>
            </a:avLst>
          </a:prstGeom>
          <a:solidFill>
            <a:srgbClr val="0D2230">
              <a:alpha val="94000"/>
            </a:srgbClr>
          </a:solidFill>
          <a:ln w="19050">
            <a:solidFill>
              <a:srgbClr val="315064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89" name="gnss-number">
            <a:extLst>
              <a:ext uri="{FF2B5EF4-FFF2-40B4-BE49-F238E27FC236}">
                <a16:creationId xmlns:a16="http://schemas.microsoft.com/office/drawing/2014/main" id="{36909EBA-BA9D-4DB0-8AC7-773933700F28}"/>
              </a:ext>
            </a:extLst>
          </p:cNvPr>
          <p:cNvSpPr>
            <a:spLocks noGrp="1"/>
          </p:cNvSpPr>
          <p:nvPr/>
        </p:nvSpPr>
        <p:spPr>
          <a:xfrm>
            <a:off x="21686744" y="18299113"/>
            <a:ext cx="7048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700" b="1">
                <a:solidFill>
                  <a:srgbClr val="69C8D7"/>
                </a:solidFill>
              </a:defRPr>
            </a:pPr>
            <a:r>
              <a:rPr lang="en-US" sz="2700" b="1" noProof="0" dirty="0">
                <a:solidFill>
                  <a:srgbClr val="69C8D7"/>
                </a:solidFill>
              </a:rPr>
              <a:t>05</a:t>
            </a:r>
          </a:p>
        </p:txBody>
      </p:sp>
      <p:sp>
        <p:nvSpPr>
          <p:cNvPr id="90" name="gnss-title">
            <a:extLst>
              <a:ext uri="{FF2B5EF4-FFF2-40B4-BE49-F238E27FC236}">
                <a16:creationId xmlns:a16="http://schemas.microsoft.com/office/drawing/2014/main" id="{3D0EF98A-84A4-458A-8C63-2DA04DCC205E}"/>
              </a:ext>
            </a:extLst>
          </p:cNvPr>
          <p:cNvSpPr>
            <a:spLocks noGrp="1"/>
          </p:cNvSpPr>
          <p:nvPr/>
        </p:nvSpPr>
        <p:spPr>
          <a:xfrm>
            <a:off x="22448744" y="18280063"/>
            <a:ext cx="59531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3450" b="1">
                <a:solidFill>
                  <a:srgbClr val="F6F2E8"/>
                </a:solidFill>
              </a:defRPr>
            </a:pPr>
            <a:r>
              <a:rPr lang="en-US" sz="3450" b="1" noProof="0" dirty="0">
                <a:solidFill>
                  <a:srgbClr val="F6F2E8"/>
                </a:solidFill>
              </a:rPr>
              <a:t>GNSS experiment</a:t>
            </a:r>
          </a:p>
        </p:txBody>
      </p:sp>
      <p:sp>
        <p:nvSpPr>
          <p:cNvPr id="91" name="gnss-rule">
            <a:extLst>
              <a:ext uri="{FF2B5EF4-FFF2-40B4-BE49-F238E27FC236}">
                <a16:creationId xmlns:a16="http://schemas.microsoft.com/office/drawing/2014/main" id="{A2D4FD5E-A0FA-44D9-B6BB-E2FD60E62C4A}"/>
              </a:ext>
            </a:extLst>
          </p:cNvPr>
          <p:cNvSpPr>
            <a:spLocks noGrp="1"/>
          </p:cNvSpPr>
          <p:nvPr/>
        </p:nvSpPr>
        <p:spPr>
          <a:xfrm>
            <a:off x="21686744" y="18984913"/>
            <a:ext cx="6715125" cy="47625"/>
          </a:xfrm>
          <a:prstGeom prst="rect">
            <a:avLst/>
          </a:prstGeom>
          <a:solidFill>
            <a:srgbClr val="69C8D7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96" name="gnss-plot-baseline">
            <a:extLst>
              <a:ext uri="{FF2B5EF4-FFF2-40B4-BE49-F238E27FC236}">
                <a16:creationId xmlns:a16="http://schemas.microsoft.com/office/drawing/2014/main" id="{26BEE8B4-D847-4F78-A158-87FB55B60DF8}"/>
              </a:ext>
            </a:extLst>
          </p:cNvPr>
          <p:cNvSpPr>
            <a:spLocks noGrp="1"/>
          </p:cNvSpPr>
          <p:nvPr/>
        </p:nvSpPr>
        <p:spPr>
          <a:xfrm>
            <a:off x="22220144" y="23699788"/>
            <a:ext cx="5648325" cy="28575"/>
          </a:xfrm>
          <a:prstGeom prst="rect">
            <a:avLst/>
          </a:prstGeom>
          <a:solidFill>
            <a:srgbClr val="315064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97" name="gnss-caption">
            <a:extLst>
              <a:ext uri="{FF2B5EF4-FFF2-40B4-BE49-F238E27FC236}">
                <a16:creationId xmlns:a16="http://schemas.microsoft.com/office/drawing/2014/main" id="{3374B776-4E29-4F2D-AFFC-D6DBA76AC4BD}"/>
              </a:ext>
            </a:extLst>
          </p:cNvPr>
          <p:cNvSpPr>
            <a:spLocks noGrp="1"/>
          </p:cNvSpPr>
          <p:nvPr/>
        </p:nvSpPr>
        <p:spPr>
          <a:xfrm>
            <a:off x="21686744" y="24328438"/>
            <a:ext cx="6715125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175" b="0">
                <a:solidFill>
                  <a:srgbClr val="F6F2E8"/>
                </a:solidFill>
              </a:defRPr>
            </a:pPr>
            <a:endParaRPr lang="en-US" sz="2175" b="0" noProof="0" dirty="0">
              <a:solidFill>
                <a:srgbClr val="F6F2E8"/>
              </a:solidFill>
            </a:endParaRPr>
          </a:p>
        </p:txBody>
      </p:sp>
      <p:sp>
        <p:nvSpPr>
          <p:cNvPr id="99" name="eddington-number">
            <a:extLst>
              <a:ext uri="{FF2B5EF4-FFF2-40B4-BE49-F238E27FC236}">
                <a16:creationId xmlns:a16="http://schemas.microsoft.com/office/drawing/2014/main" id="{5BB5E468-AB14-43CF-A8D4-D26719C299F5}"/>
              </a:ext>
            </a:extLst>
          </p:cNvPr>
          <p:cNvSpPr>
            <a:spLocks noGrp="1"/>
          </p:cNvSpPr>
          <p:nvPr/>
        </p:nvSpPr>
        <p:spPr>
          <a:xfrm>
            <a:off x="21686744" y="27024013"/>
            <a:ext cx="7048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700" b="1">
                <a:solidFill>
                  <a:srgbClr val="F2C66D"/>
                </a:solidFill>
              </a:defRPr>
            </a:pPr>
            <a:r>
              <a:rPr lang="en-US" sz="2700" b="1" noProof="0" dirty="0">
                <a:solidFill>
                  <a:srgbClr val="F2C66D"/>
                </a:solidFill>
              </a:rPr>
              <a:t>06</a:t>
            </a:r>
          </a:p>
        </p:txBody>
      </p:sp>
      <p:sp>
        <p:nvSpPr>
          <p:cNvPr id="100" name="eddington-title">
            <a:extLst>
              <a:ext uri="{FF2B5EF4-FFF2-40B4-BE49-F238E27FC236}">
                <a16:creationId xmlns:a16="http://schemas.microsoft.com/office/drawing/2014/main" id="{DEE4D392-7FA1-4F40-A208-61325FA6481E}"/>
              </a:ext>
            </a:extLst>
          </p:cNvPr>
          <p:cNvSpPr>
            <a:spLocks noGrp="1"/>
          </p:cNvSpPr>
          <p:nvPr/>
        </p:nvSpPr>
        <p:spPr>
          <a:xfrm>
            <a:off x="22448744" y="27004963"/>
            <a:ext cx="59531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3450" b="1">
                <a:solidFill>
                  <a:srgbClr val="F6F2E8"/>
                </a:solidFill>
              </a:defRPr>
            </a:pPr>
            <a:r>
              <a:rPr lang="en-US" sz="3450" b="1" noProof="0" dirty="0">
                <a:solidFill>
                  <a:srgbClr val="F6F2E8"/>
                </a:solidFill>
              </a:rPr>
              <a:t>Team &amp; logistics</a:t>
            </a:r>
          </a:p>
        </p:txBody>
      </p:sp>
      <p:sp>
        <p:nvSpPr>
          <p:cNvPr id="101" name="eddington-rule">
            <a:extLst>
              <a:ext uri="{FF2B5EF4-FFF2-40B4-BE49-F238E27FC236}">
                <a16:creationId xmlns:a16="http://schemas.microsoft.com/office/drawing/2014/main" id="{DFC9A608-9C29-4585-8B66-A9D1C9D57F3A}"/>
              </a:ext>
            </a:extLst>
          </p:cNvPr>
          <p:cNvSpPr>
            <a:spLocks noGrp="1"/>
          </p:cNvSpPr>
          <p:nvPr/>
        </p:nvSpPr>
        <p:spPr>
          <a:xfrm>
            <a:off x="21686744" y="27709813"/>
            <a:ext cx="6715125" cy="47625"/>
          </a:xfrm>
          <a:prstGeom prst="rect">
            <a:avLst/>
          </a:prstGeom>
          <a:solidFill>
            <a:srgbClr val="F2C66D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08" name="bottom-panel">
            <a:extLst>
              <a:ext uri="{FF2B5EF4-FFF2-40B4-BE49-F238E27FC236}">
                <a16:creationId xmlns:a16="http://schemas.microsoft.com/office/drawing/2014/main" id="{41DB7123-923B-44F2-A6F5-FDF2B0B24149}"/>
              </a:ext>
            </a:extLst>
          </p:cNvPr>
          <p:cNvSpPr>
            <a:spLocks noGrp="1"/>
          </p:cNvSpPr>
          <p:nvPr/>
        </p:nvSpPr>
        <p:spPr>
          <a:xfrm>
            <a:off x="1428750" y="36318825"/>
            <a:ext cx="27422475" cy="5749177"/>
          </a:xfrm>
          <a:prstGeom prst="roundRect">
            <a:avLst>
              <a:gd name="adj" fmla="val 4516"/>
            </a:avLst>
          </a:prstGeom>
          <a:solidFill>
            <a:srgbClr val="F9ECCF"/>
          </a:solidFill>
          <a:ln w="19050">
            <a:solidFill>
              <a:srgbClr val="315064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09" name="bottom-title">
            <a:extLst>
              <a:ext uri="{FF2B5EF4-FFF2-40B4-BE49-F238E27FC236}">
                <a16:creationId xmlns:a16="http://schemas.microsoft.com/office/drawing/2014/main" id="{4174DBEF-FED1-4416-85F5-240580A41AC9}"/>
              </a:ext>
            </a:extLst>
          </p:cNvPr>
          <p:cNvSpPr>
            <a:spLocks noGrp="1"/>
          </p:cNvSpPr>
          <p:nvPr/>
        </p:nvSpPr>
        <p:spPr>
          <a:xfrm>
            <a:off x="1905000" y="36823650"/>
            <a:ext cx="17145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4125" b="1">
                <a:solidFill>
                  <a:srgbClr val="10202A"/>
                </a:solidFill>
              </a:defRPr>
            </a:pPr>
            <a:r>
              <a:rPr lang="en-US" sz="4125" b="1" noProof="0" dirty="0">
                <a:solidFill>
                  <a:srgbClr val="10202A"/>
                </a:solidFill>
              </a:rPr>
              <a:t>Conclusions &amp; next steps</a:t>
            </a:r>
          </a:p>
        </p:txBody>
      </p:sp>
      <p:sp>
        <p:nvSpPr>
          <p:cNvPr id="110" name="bottom-rule">
            <a:extLst>
              <a:ext uri="{FF2B5EF4-FFF2-40B4-BE49-F238E27FC236}">
                <a16:creationId xmlns:a16="http://schemas.microsoft.com/office/drawing/2014/main" id="{5AC35E65-A10B-4A13-9B78-00DEBC65E9E3}"/>
              </a:ext>
            </a:extLst>
          </p:cNvPr>
          <p:cNvSpPr>
            <a:spLocks noGrp="1"/>
          </p:cNvSpPr>
          <p:nvPr/>
        </p:nvSpPr>
        <p:spPr>
          <a:xfrm>
            <a:off x="1905000" y="37680900"/>
            <a:ext cx="16668750" cy="47625"/>
          </a:xfrm>
          <a:prstGeom prst="rect">
            <a:avLst/>
          </a:prstGeom>
          <a:solidFill>
            <a:srgbClr val="B87A34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11" name="bottom-copy">
            <a:extLst>
              <a:ext uri="{FF2B5EF4-FFF2-40B4-BE49-F238E27FC236}">
                <a16:creationId xmlns:a16="http://schemas.microsoft.com/office/drawing/2014/main" id="{05EDF091-5F32-4DCE-B163-920A1FC66FC1}"/>
              </a:ext>
            </a:extLst>
          </p:cNvPr>
          <p:cNvSpPr>
            <a:spLocks noGrp="1"/>
          </p:cNvSpPr>
          <p:nvPr/>
        </p:nvSpPr>
        <p:spPr>
          <a:xfrm>
            <a:off x="1800224" y="37898387"/>
            <a:ext cx="17377997" cy="409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  <a:defRPr sz="2550" b="0">
                <a:solidFill>
                  <a:srgbClr val="10202A"/>
                </a:solidFill>
              </a:defRPr>
            </a:pPr>
            <a:r>
              <a:rPr lang="en-US" sz="2550" b="1" noProof="0" dirty="0">
                <a:solidFill>
                  <a:srgbClr val="10202A"/>
                </a:solidFill>
              </a:rPr>
              <a:t>Multi-wavelength observations </a:t>
            </a:r>
            <a:r>
              <a:rPr lang="en-US" sz="2550" noProof="0" dirty="0">
                <a:solidFill>
                  <a:srgbClr val="10202A"/>
                </a:solidFill>
              </a:rPr>
              <a:t>during total eclipse allow to better understand </a:t>
            </a:r>
            <a:r>
              <a:rPr lang="en-US" sz="2550" b="1" noProof="0" dirty="0">
                <a:solidFill>
                  <a:srgbClr val="10202A"/>
                </a:solidFill>
              </a:rPr>
              <a:t>coronal morphology </a:t>
            </a:r>
            <a:r>
              <a:rPr lang="en-US" sz="2550" noProof="0" dirty="0">
                <a:solidFill>
                  <a:srgbClr val="10202A"/>
                </a:solidFill>
              </a:rPr>
              <a:t>and </a:t>
            </a:r>
            <a:r>
              <a:rPr lang="en-US" sz="2550" b="1" noProof="0" dirty="0">
                <a:solidFill>
                  <a:srgbClr val="10202A"/>
                </a:solidFill>
              </a:rPr>
              <a:t>Earth’s atmosphere</a:t>
            </a:r>
          </a:p>
          <a:p>
            <a:pPr marL="457200" indent="-457200" algn="l">
              <a:buFont typeface="Arial" panose="020B0604020202020204" pitchFamily="34" charset="0"/>
              <a:buChar char="•"/>
              <a:defRPr sz="2550" b="0">
                <a:solidFill>
                  <a:srgbClr val="10202A"/>
                </a:solidFill>
              </a:defRPr>
            </a:pPr>
            <a:r>
              <a:rPr lang="en-US" sz="2550" b="0" noProof="0" dirty="0">
                <a:solidFill>
                  <a:srgbClr val="10202A"/>
                </a:solidFill>
              </a:rPr>
              <a:t>White light </a:t>
            </a:r>
            <a:r>
              <a:rPr lang="en-US" sz="2550" noProof="0" dirty="0">
                <a:solidFill>
                  <a:srgbClr val="10202A"/>
                </a:solidFill>
              </a:rPr>
              <a:t>imaging is the most insightful about the morphology of corona. Our measurements have an overexposed inner corona, but valuable insight about </a:t>
            </a:r>
            <a:r>
              <a:rPr lang="en-US" sz="2550" b="1" noProof="0" dirty="0">
                <a:solidFill>
                  <a:srgbClr val="10202A"/>
                </a:solidFill>
              </a:rPr>
              <a:t>the middle corona</a:t>
            </a:r>
          </a:p>
          <a:p>
            <a:pPr marL="457200" indent="-457200" algn="l">
              <a:buFont typeface="Arial" panose="020B0604020202020204" pitchFamily="34" charset="0"/>
              <a:buChar char="•"/>
              <a:defRPr sz="2550" b="0">
                <a:solidFill>
                  <a:srgbClr val="10202A"/>
                </a:solidFill>
              </a:defRPr>
            </a:pPr>
            <a:r>
              <a:rPr lang="en-US" sz="2550" b="0" noProof="0" dirty="0">
                <a:solidFill>
                  <a:srgbClr val="10202A"/>
                </a:solidFill>
              </a:rPr>
              <a:t>Radio measurements and GNSS indicate changes in the ionosphere, but </a:t>
            </a:r>
            <a:r>
              <a:rPr lang="en-US" sz="2550" noProof="0" dirty="0">
                <a:solidFill>
                  <a:srgbClr val="10202A"/>
                </a:solidFill>
              </a:rPr>
              <a:t>the times differ. This is due to the </a:t>
            </a:r>
            <a:r>
              <a:rPr lang="en-US" sz="2550" b="1" noProof="0" dirty="0">
                <a:solidFill>
                  <a:srgbClr val="10202A"/>
                </a:solidFill>
              </a:rPr>
              <a:t>different layer </a:t>
            </a:r>
            <a:r>
              <a:rPr lang="en-US" sz="2550" noProof="0" dirty="0">
                <a:solidFill>
                  <a:srgbClr val="10202A"/>
                </a:solidFill>
              </a:rPr>
              <a:t>responses within the ionosphere [1,2,6]</a:t>
            </a:r>
          </a:p>
          <a:p>
            <a:pPr marL="457200" indent="-457200" algn="l">
              <a:buFont typeface="Arial" panose="020B0604020202020204" pitchFamily="34" charset="0"/>
              <a:buChar char="•"/>
              <a:defRPr sz="2550" b="0">
                <a:solidFill>
                  <a:srgbClr val="10202A"/>
                </a:solidFill>
              </a:defRPr>
            </a:pPr>
            <a:r>
              <a:rPr lang="en-US" sz="2550" b="0" noProof="0" dirty="0">
                <a:solidFill>
                  <a:srgbClr val="10202A"/>
                </a:solidFill>
              </a:rPr>
              <a:t>Spectroscopy can clea</a:t>
            </a:r>
            <a:r>
              <a:rPr lang="en-US" sz="2550" noProof="0" dirty="0">
                <a:solidFill>
                  <a:srgbClr val="10202A"/>
                </a:solidFill>
              </a:rPr>
              <a:t>rly indicate spectral lines of the photosphere, but it lacks coronal lines due to lack of measurements during totality</a:t>
            </a:r>
          </a:p>
          <a:p>
            <a:pPr marL="457200" indent="-457200" algn="l">
              <a:buFont typeface="Arial" panose="020B0604020202020204" pitchFamily="34" charset="0"/>
              <a:buChar char="•"/>
              <a:defRPr sz="2550" b="0">
                <a:solidFill>
                  <a:srgbClr val="10202A"/>
                </a:solidFill>
              </a:defRPr>
            </a:pPr>
            <a:r>
              <a:rPr lang="en-US" sz="2550" b="0" noProof="0" dirty="0">
                <a:solidFill>
                  <a:srgbClr val="10202A"/>
                </a:solidFill>
              </a:rPr>
              <a:t>There is large interest from the general public about the unique event of totality, and it is a great place  to </a:t>
            </a:r>
            <a:r>
              <a:rPr lang="en-US" sz="2550" b="1" noProof="0" dirty="0">
                <a:solidFill>
                  <a:srgbClr val="10202A"/>
                </a:solidFill>
              </a:rPr>
              <a:t>cultivate interest in astronomy</a:t>
            </a:r>
          </a:p>
          <a:p>
            <a:pPr marL="457200" indent="-457200" algn="l">
              <a:buFont typeface="Arial" panose="020B0604020202020204" pitchFamily="34" charset="0"/>
              <a:buChar char="•"/>
              <a:defRPr sz="2550" b="0">
                <a:solidFill>
                  <a:srgbClr val="10202A"/>
                </a:solidFill>
              </a:defRPr>
            </a:pPr>
            <a:r>
              <a:rPr lang="en-US" sz="2550" noProof="0" dirty="0">
                <a:solidFill>
                  <a:srgbClr val="10202A"/>
                </a:solidFill>
              </a:rPr>
              <a:t>This was excellent</a:t>
            </a:r>
            <a:r>
              <a:rPr lang="en-US" sz="2550" b="1" noProof="0" dirty="0">
                <a:solidFill>
                  <a:srgbClr val="10202A"/>
                </a:solidFill>
              </a:rPr>
              <a:t> preparation for the 2</a:t>
            </a:r>
            <a:r>
              <a:rPr lang="en-US" sz="2550" b="1" baseline="30000" noProof="0" dirty="0">
                <a:solidFill>
                  <a:srgbClr val="10202A"/>
                </a:solidFill>
              </a:rPr>
              <a:t>nd</a:t>
            </a:r>
            <a:r>
              <a:rPr lang="en-US" sz="2550" b="1" noProof="0" dirty="0">
                <a:solidFill>
                  <a:srgbClr val="10202A"/>
                </a:solidFill>
              </a:rPr>
              <a:t> August 2027 total eclipse in North Africa</a:t>
            </a:r>
            <a:r>
              <a:rPr lang="en-US" sz="2550" noProof="0" dirty="0">
                <a:solidFill>
                  <a:srgbClr val="10202A"/>
                </a:solidFill>
              </a:rPr>
              <a:t>, where totality will last up to 6 min 23 s [7]</a:t>
            </a:r>
            <a:endParaRPr lang="en-US" sz="2550" b="0" noProof="0" dirty="0">
              <a:solidFill>
                <a:srgbClr val="10202A"/>
              </a:solidFill>
            </a:endParaRPr>
          </a:p>
        </p:txBody>
      </p:sp>
      <p:sp>
        <p:nvSpPr>
          <p:cNvPr id="112" name="bottom-divider">
            <a:extLst>
              <a:ext uri="{FF2B5EF4-FFF2-40B4-BE49-F238E27FC236}">
                <a16:creationId xmlns:a16="http://schemas.microsoft.com/office/drawing/2014/main" id="{47F0A8D3-69B7-4576-97A5-2C422A47E504}"/>
              </a:ext>
            </a:extLst>
          </p:cNvPr>
          <p:cNvSpPr>
            <a:spLocks noGrp="1"/>
          </p:cNvSpPr>
          <p:nvPr/>
        </p:nvSpPr>
        <p:spPr>
          <a:xfrm>
            <a:off x="19478625" y="36899850"/>
            <a:ext cx="47625" cy="4619625"/>
          </a:xfrm>
          <a:prstGeom prst="rect">
            <a:avLst/>
          </a:prstGeom>
          <a:solidFill>
            <a:srgbClr val="C3BCA9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13" name="ack-title">
            <a:extLst>
              <a:ext uri="{FF2B5EF4-FFF2-40B4-BE49-F238E27FC236}">
                <a16:creationId xmlns:a16="http://schemas.microsoft.com/office/drawing/2014/main" id="{E45CC686-3EBA-4C7F-BA2F-4A1C56E984D6}"/>
              </a:ext>
            </a:extLst>
          </p:cNvPr>
          <p:cNvSpPr>
            <a:spLocks noGrp="1"/>
          </p:cNvSpPr>
          <p:nvPr/>
        </p:nvSpPr>
        <p:spPr>
          <a:xfrm>
            <a:off x="20097750" y="36823650"/>
            <a:ext cx="5905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550" b="1">
                <a:solidFill>
                  <a:srgbClr val="10202A"/>
                </a:solidFill>
              </a:defRPr>
            </a:pPr>
            <a:r>
              <a:rPr lang="en-US" sz="2550" b="1" noProof="0" dirty="0">
                <a:solidFill>
                  <a:srgbClr val="10202A"/>
                </a:solidFill>
              </a:rPr>
              <a:t>References · acknowledgements</a:t>
            </a:r>
          </a:p>
        </p:txBody>
      </p:sp>
      <p:pic>
        <p:nvPicPr>
          <p:cNvPr id="243" name="Picture 242"/>
          <p:cNvPicPr>
            <a:picLocks noChangeAspect="1"/>
          </p:cNvPicPr>
          <p:nvPr/>
        </p:nvPicPr>
        <p:blipFill>
          <a:blip r:embed="rId3"/>
          <a:srcRect l="3899" t="3191" r="5366" b="1702"/>
          <a:stretch>
            <a:fillRect/>
          </a:stretch>
        </p:blipFill>
        <p:spPr>
          <a:xfrm>
            <a:off x="2098569" y="17430749"/>
            <a:ext cx="2791954" cy="4343401"/>
          </a:xfrm>
          <a:prstGeom prst="roundRect">
            <a:avLst>
              <a:gd name="adj" fmla="val 2299"/>
            </a:avLst>
          </a:prstGeom>
        </p:spPr>
      </p:pic>
      <p:pic>
        <p:nvPicPr>
          <p:cNvPr id="244" name="Picture 243"/>
          <p:cNvPicPr>
            <a:picLocks noChangeAspect="1"/>
          </p:cNvPicPr>
          <p:nvPr/>
        </p:nvPicPr>
        <p:blipFill>
          <a:blip r:embed="rId4"/>
          <a:srcRect l="14353" t="8084" r="6869" b="4255"/>
          <a:stretch>
            <a:fillRect/>
          </a:stretch>
        </p:blipFill>
        <p:spPr>
          <a:xfrm>
            <a:off x="5624513" y="17397482"/>
            <a:ext cx="2854325" cy="4409935"/>
          </a:xfrm>
          <a:prstGeom prst="roundRect">
            <a:avLst>
              <a:gd name="adj" fmla="val 2299"/>
            </a:avLst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6DEB2EF0-72B1-23D6-F2F8-2368C6820D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7" t="19359" r="3044" b="2465"/>
          <a:stretch>
            <a:fillRect/>
          </a:stretch>
        </p:blipFill>
        <p:spPr>
          <a:xfrm>
            <a:off x="11212336" y="8137712"/>
            <a:ext cx="8322027" cy="10683688"/>
          </a:xfrm>
          <a:prstGeom prst="roundRect">
            <a:avLst/>
          </a:prstGeom>
        </p:spPr>
      </p:pic>
      <p:pic>
        <p:nvPicPr>
          <p:cNvPr id="121" name="Picture 120" descr="File:EGU logo 3.svg - Wikimedia Commons">
            <a:extLst>
              <a:ext uri="{FF2B5EF4-FFF2-40B4-BE49-F238E27FC236}">
                <a16:creationId xmlns:a16="http://schemas.microsoft.com/office/drawing/2014/main" id="{BF8CB15F-125F-9E0B-82CF-8E829A666E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98200" y="1483659"/>
            <a:ext cx="3124924" cy="1370409"/>
          </a:xfrm>
          <a:prstGeom prst="rect">
            <a:avLst/>
          </a:prstGeom>
        </p:spPr>
      </p:pic>
      <p:pic>
        <p:nvPicPr>
          <p:cNvPr id="122" name="Picture 121" descr="EuroMoonMars | LinkedIn">
            <a:extLst>
              <a:ext uri="{FF2B5EF4-FFF2-40B4-BE49-F238E27FC236}">
                <a16:creationId xmlns:a16="http://schemas.microsoft.com/office/drawing/2014/main" id="{E15382FE-3886-9E3F-6131-E1E73216D37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5324" b="5000"/>
          <a:stretch>
            <a:fillRect/>
          </a:stretch>
        </p:blipFill>
        <p:spPr>
          <a:xfrm>
            <a:off x="27485788" y="849966"/>
            <a:ext cx="1232087" cy="1809750"/>
          </a:xfrm>
          <a:prstGeom prst="rect">
            <a:avLst/>
          </a:prstGeom>
        </p:spPr>
      </p:pic>
      <p:pic>
        <p:nvPicPr>
          <p:cNvPr id="123" name="Picture 122" descr="Logotypes and templates">
            <a:extLst>
              <a:ext uri="{FF2B5EF4-FFF2-40B4-BE49-F238E27FC236}">
                <a16:creationId xmlns:a16="http://schemas.microsoft.com/office/drawing/2014/main" id="{FD3AB54A-A804-78C5-2C71-1A9CB954A15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654224" y="2688432"/>
            <a:ext cx="3130326" cy="3386137"/>
          </a:xfrm>
          <a:prstGeom prst="rect">
            <a:avLst/>
          </a:prstGeom>
        </p:spPr>
      </p:pic>
      <p:sp>
        <p:nvSpPr>
          <p:cNvPr id="126" name="overview-question-copy">
            <a:extLst>
              <a:ext uri="{FF2B5EF4-FFF2-40B4-BE49-F238E27FC236}">
                <a16:creationId xmlns:a16="http://schemas.microsoft.com/office/drawing/2014/main" id="{B1EAC3F1-4D0B-87B3-79EF-DBD686B446CD}"/>
              </a:ext>
            </a:extLst>
          </p:cNvPr>
          <p:cNvSpPr>
            <a:spLocks noGrp="1"/>
          </p:cNvSpPr>
          <p:nvPr/>
        </p:nvSpPr>
        <p:spPr>
          <a:xfrm>
            <a:off x="1896177" y="9138586"/>
            <a:ext cx="7009698" cy="468218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  <a:defRPr sz="2700" b="0">
                <a:solidFill>
                  <a:srgbClr val="F6F2E8"/>
                </a:solidFill>
              </a:defRPr>
            </a:pPr>
            <a:r>
              <a:rPr lang="en-US" sz="2680" noProof="0" dirty="0">
                <a:solidFill>
                  <a:srgbClr val="F6F2E8"/>
                </a:solidFill>
              </a:rPr>
              <a:t>Totality reveals the </a:t>
            </a:r>
            <a:r>
              <a:rPr lang="en-US" sz="2680" b="1" noProof="0" dirty="0">
                <a:solidFill>
                  <a:srgbClr val="F6F2E8"/>
                </a:solidFill>
              </a:rPr>
              <a:t>faint solar corona</a:t>
            </a:r>
            <a:r>
              <a:rPr lang="en-US" sz="2680" noProof="0" dirty="0">
                <a:solidFill>
                  <a:srgbClr val="F6F2E8"/>
                </a:solidFill>
              </a:rPr>
              <a:t>, normally hidden by the bright photosphere</a:t>
            </a:r>
          </a:p>
          <a:p>
            <a:pPr marL="457200" indent="-457200">
              <a:buFont typeface="Arial" panose="020B0604020202020204" pitchFamily="34" charset="0"/>
              <a:buChar char="•"/>
              <a:defRPr sz="2700" b="0">
                <a:solidFill>
                  <a:srgbClr val="F6F2E8"/>
                </a:solidFill>
              </a:defRPr>
            </a:pPr>
            <a:r>
              <a:rPr lang="en-US" sz="2680" noProof="0" dirty="0">
                <a:solidFill>
                  <a:srgbClr val="F6F2E8"/>
                </a:solidFill>
              </a:rPr>
              <a:t>It is still </a:t>
            </a:r>
            <a:r>
              <a:rPr lang="en-US" sz="2680" b="1" noProof="0" dirty="0">
                <a:solidFill>
                  <a:srgbClr val="F6F2E8"/>
                </a:solidFill>
              </a:rPr>
              <a:t>unclear</a:t>
            </a:r>
            <a:r>
              <a:rPr lang="en-US" sz="2680" noProof="0" dirty="0">
                <a:solidFill>
                  <a:srgbClr val="F6F2E8"/>
                </a:solidFill>
              </a:rPr>
              <a:t> how exactly the corona is </a:t>
            </a:r>
            <a:r>
              <a:rPr lang="en-US" sz="2680" b="1" noProof="0" dirty="0">
                <a:solidFill>
                  <a:srgbClr val="F6F2E8"/>
                </a:solidFill>
              </a:rPr>
              <a:t>heated to 1 MK</a:t>
            </a:r>
            <a:r>
              <a:rPr lang="en-US" sz="2680" noProof="0" dirty="0">
                <a:solidFill>
                  <a:srgbClr val="F6F2E8"/>
                </a:solidFill>
              </a:rPr>
              <a:t>, the origins of </a:t>
            </a:r>
            <a:r>
              <a:rPr lang="en-US" sz="2680" b="1" noProof="0" dirty="0">
                <a:solidFill>
                  <a:srgbClr val="F6F2E8"/>
                </a:solidFill>
              </a:rPr>
              <a:t>slow solar wind</a:t>
            </a:r>
            <a:r>
              <a:rPr lang="en-US" sz="2680" noProof="0" dirty="0">
                <a:solidFill>
                  <a:srgbClr val="F6F2E8"/>
                </a:solidFill>
              </a:rPr>
              <a:t>, and the overall </a:t>
            </a:r>
            <a:r>
              <a:rPr lang="en-US" sz="2680" b="1" noProof="0" dirty="0">
                <a:solidFill>
                  <a:srgbClr val="F6F2E8"/>
                </a:solidFill>
              </a:rPr>
              <a:t>magnetic structures </a:t>
            </a:r>
            <a:r>
              <a:rPr lang="en-US" sz="2680" noProof="0" dirty="0">
                <a:solidFill>
                  <a:srgbClr val="F6F2E8"/>
                </a:solidFill>
              </a:rPr>
              <a:t>[5]</a:t>
            </a:r>
          </a:p>
          <a:p>
            <a:pPr marL="457200" indent="-457200">
              <a:buFont typeface="Arial" panose="020B0604020202020204" pitchFamily="34" charset="0"/>
              <a:buChar char="•"/>
              <a:defRPr sz="2700" b="0">
                <a:solidFill>
                  <a:srgbClr val="F6F2E8"/>
                </a:solidFill>
              </a:defRPr>
            </a:pPr>
            <a:r>
              <a:rPr lang="en-US" sz="2680" noProof="0" dirty="0">
                <a:solidFill>
                  <a:srgbClr val="F6F2E8"/>
                </a:solidFill>
              </a:rPr>
              <a:t>The sudden reduction in solar radiation affects Earth’s atmosphere and </a:t>
            </a:r>
            <a:r>
              <a:rPr lang="en-US" sz="2680" b="1" noProof="0" dirty="0">
                <a:solidFill>
                  <a:srgbClr val="F6F2E8"/>
                </a:solidFill>
              </a:rPr>
              <a:t>radio wave propagation</a:t>
            </a:r>
          </a:p>
          <a:p>
            <a:pPr marL="457200" indent="-457200">
              <a:buFont typeface="Arial" panose="020B0604020202020204" pitchFamily="34" charset="0"/>
              <a:buChar char="•"/>
              <a:defRPr sz="2700" b="0">
                <a:solidFill>
                  <a:srgbClr val="F6F2E8"/>
                </a:solidFill>
              </a:defRPr>
            </a:pPr>
            <a:r>
              <a:rPr lang="en-US" sz="2680" noProof="0" dirty="0">
                <a:solidFill>
                  <a:srgbClr val="F6F2E8"/>
                </a:solidFill>
              </a:rPr>
              <a:t>Allows studies of the </a:t>
            </a:r>
            <a:r>
              <a:rPr lang="en-US" sz="2680" b="1" noProof="0" dirty="0">
                <a:solidFill>
                  <a:srgbClr val="F6F2E8"/>
                </a:solidFill>
              </a:rPr>
              <a:t>ionosphere </a:t>
            </a:r>
          </a:p>
          <a:p>
            <a:pPr marL="457200" indent="-457200">
              <a:buFont typeface="Arial" panose="020B0604020202020204" pitchFamily="34" charset="0"/>
              <a:buChar char="•"/>
              <a:defRPr sz="2700" b="0">
                <a:solidFill>
                  <a:srgbClr val="F6F2E8"/>
                </a:solidFill>
              </a:defRPr>
            </a:pPr>
            <a:r>
              <a:rPr lang="en-US" sz="2680" noProof="0" dirty="0">
                <a:solidFill>
                  <a:srgbClr val="F6F2E8"/>
                </a:solidFill>
              </a:rPr>
              <a:t>Provides a unique opportunity for coordinated </a:t>
            </a:r>
            <a:r>
              <a:rPr lang="en-US" sz="2680" b="1" noProof="0" dirty="0">
                <a:solidFill>
                  <a:srgbClr val="F6F2E8"/>
                </a:solidFill>
              </a:rPr>
              <a:t>multiwavelength observations</a:t>
            </a:r>
          </a:p>
        </p:txBody>
      </p:sp>
      <p:pic>
        <p:nvPicPr>
          <p:cNvPr id="136" name="Picture 135">
            <a:extLst>
              <a:ext uri="{FF2B5EF4-FFF2-40B4-BE49-F238E27FC236}">
                <a16:creationId xmlns:a16="http://schemas.microsoft.com/office/drawing/2014/main" id="{0ACDCA72-7129-A613-75E6-9F7CB92BA9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6100" y="19227567"/>
            <a:ext cx="6200775" cy="4146783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923C2A97-9875-E984-949C-9926D463F0F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14"/>
          <a:stretch>
            <a:fillRect/>
          </a:stretch>
        </p:blipFill>
        <p:spPr>
          <a:xfrm rot="5400000">
            <a:off x="22609170" y="27624330"/>
            <a:ext cx="4532073" cy="5573465"/>
          </a:xfrm>
          <a:prstGeom prst="rect">
            <a:avLst/>
          </a:prstGeom>
        </p:spPr>
      </p:pic>
      <p:sp>
        <p:nvSpPr>
          <p:cNvPr id="140" name="overview-question-copy">
            <a:extLst>
              <a:ext uri="{FF2B5EF4-FFF2-40B4-BE49-F238E27FC236}">
                <a16:creationId xmlns:a16="http://schemas.microsoft.com/office/drawing/2014/main" id="{E5E6BE82-4E98-672F-F750-2B96E478465B}"/>
              </a:ext>
            </a:extLst>
          </p:cNvPr>
          <p:cNvSpPr>
            <a:spLocks noGrp="1"/>
          </p:cNvSpPr>
          <p:nvPr/>
        </p:nvSpPr>
        <p:spPr>
          <a:xfrm>
            <a:off x="21581288" y="23750587"/>
            <a:ext cx="7009698" cy="212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  <a:defRPr sz="2700" b="0">
                <a:solidFill>
                  <a:srgbClr val="F6F2E8"/>
                </a:solidFill>
              </a:defRPr>
            </a:pPr>
            <a:r>
              <a:rPr lang="en-US" sz="2680" noProof="0" dirty="0">
                <a:solidFill>
                  <a:srgbClr val="F6F2E8"/>
                </a:solidFill>
              </a:rPr>
              <a:t>Single measurement with app </a:t>
            </a:r>
            <a:r>
              <a:rPr lang="en-US" sz="2680" b="1" i="1" noProof="0" dirty="0">
                <a:solidFill>
                  <a:srgbClr val="F6F2E8"/>
                </a:solidFill>
              </a:rPr>
              <a:t>GNSS logger</a:t>
            </a:r>
          </a:p>
          <a:p>
            <a:pPr marL="457200" indent="-457200">
              <a:buFont typeface="Arial" panose="020B0604020202020204" pitchFamily="34" charset="0"/>
              <a:buChar char="•"/>
              <a:defRPr sz="2700" b="0">
                <a:solidFill>
                  <a:srgbClr val="F6F2E8"/>
                </a:solidFill>
              </a:defRPr>
            </a:pPr>
            <a:r>
              <a:rPr lang="en-US" sz="2680" noProof="0" dirty="0">
                <a:solidFill>
                  <a:srgbClr val="F6F2E8"/>
                </a:solidFill>
              </a:rPr>
              <a:t>Clear displacement after ~30min of </a:t>
            </a:r>
            <a:r>
              <a:rPr lang="en-US" sz="2680" b="1" noProof="0" dirty="0">
                <a:solidFill>
                  <a:srgbClr val="F6F2E8"/>
                </a:solidFill>
              </a:rPr>
              <a:t>+2.8 m</a:t>
            </a:r>
          </a:p>
          <a:p>
            <a:pPr marL="457200" indent="-457200">
              <a:buFont typeface="Arial" panose="020B0604020202020204" pitchFamily="34" charset="0"/>
              <a:buChar char="•"/>
              <a:defRPr sz="2700" b="0">
                <a:solidFill>
                  <a:srgbClr val="F6F2E8"/>
                </a:solidFill>
              </a:defRPr>
            </a:pPr>
            <a:r>
              <a:rPr lang="en-US" sz="2680" noProof="0" dirty="0">
                <a:solidFill>
                  <a:srgbClr val="F6F2E8"/>
                </a:solidFill>
              </a:rPr>
              <a:t>Supported by lack of reported decrease from </a:t>
            </a:r>
            <a:r>
              <a:rPr lang="en-US" sz="2680" b="1" noProof="0" dirty="0">
                <a:solidFill>
                  <a:srgbClr val="F6F2E8"/>
                </a:solidFill>
              </a:rPr>
              <a:t>internal accuracy</a:t>
            </a:r>
            <a:r>
              <a:rPr lang="en-US" sz="2680" noProof="0" dirty="0">
                <a:solidFill>
                  <a:srgbClr val="F6F2E8"/>
                </a:solidFill>
              </a:rPr>
              <a:t> and </a:t>
            </a:r>
            <a:r>
              <a:rPr lang="en-US" sz="2680" b="1" noProof="0" dirty="0">
                <a:solidFill>
                  <a:srgbClr val="F6F2E8"/>
                </a:solidFill>
              </a:rPr>
              <a:t>PDOP</a:t>
            </a:r>
          </a:p>
          <a:p>
            <a:pPr marL="457200" indent="-457200">
              <a:buFont typeface="Arial" panose="020B0604020202020204" pitchFamily="34" charset="0"/>
              <a:buChar char="•"/>
              <a:defRPr sz="2700" b="0">
                <a:solidFill>
                  <a:srgbClr val="F6F2E8"/>
                </a:solidFill>
              </a:defRPr>
            </a:pPr>
            <a:r>
              <a:rPr lang="en-US" sz="2680" noProof="0" dirty="0">
                <a:solidFill>
                  <a:srgbClr val="F6F2E8"/>
                </a:solidFill>
              </a:rPr>
              <a:t>Future: </a:t>
            </a:r>
            <a:r>
              <a:rPr lang="en-US" sz="2680" b="1" noProof="0" dirty="0">
                <a:solidFill>
                  <a:srgbClr val="F6F2E8"/>
                </a:solidFill>
              </a:rPr>
              <a:t>combining data </a:t>
            </a:r>
            <a:r>
              <a:rPr lang="en-US" sz="2680" noProof="0" dirty="0">
                <a:solidFill>
                  <a:srgbClr val="F6F2E8"/>
                </a:solidFill>
              </a:rPr>
              <a:t>from all participants</a:t>
            </a:r>
          </a:p>
        </p:txBody>
      </p:sp>
      <p:sp>
        <p:nvSpPr>
          <p:cNvPr id="142" name="white-light-caption">
            <a:extLst>
              <a:ext uri="{FF2B5EF4-FFF2-40B4-BE49-F238E27FC236}">
                <a16:creationId xmlns:a16="http://schemas.microsoft.com/office/drawing/2014/main" id="{9BF97B3C-FF69-77FB-1DBB-7227546483CC}"/>
              </a:ext>
            </a:extLst>
          </p:cNvPr>
          <p:cNvSpPr>
            <a:spLocks noGrp="1"/>
          </p:cNvSpPr>
          <p:nvPr/>
        </p:nvSpPr>
        <p:spPr>
          <a:xfrm>
            <a:off x="1971675" y="31016574"/>
            <a:ext cx="6915150" cy="456882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 sz="2250" b="0">
                <a:solidFill>
                  <a:srgbClr val="F6F2E8"/>
                </a:solidFill>
              </a:defRPr>
            </a:pPr>
            <a:r>
              <a:rPr lang="en-US" sz="2680" b="0" noProof="0" dirty="0">
                <a:solidFill>
                  <a:srgbClr val="F6F2E8"/>
                </a:solidFill>
              </a:rPr>
              <a:t>Radio observations at the </a:t>
            </a:r>
            <a:r>
              <a:rPr lang="en-US" sz="2680" b="1" noProof="0" dirty="0">
                <a:solidFill>
                  <a:srgbClr val="F6F2E8"/>
                </a:solidFill>
              </a:rPr>
              <a:t>VLF range</a:t>
            </a:r>
          </a:p>
          <a:p>
            <a:pPr marL="342900" indent="-342900">
              <a:buFont typeface="Arial" panose="020B0604020202020204" pitchFamily="34" charset="0"/>
              <a:buChar char="•"/>
              <a:defRPr sz="2250" b="0">
                <a:solidFill>
                  <a:srgbClr val="F6F2E8"/>
                </a:solidFill>
              </a:defRPr>
            </a:pPr>
            <a:r>
              <a:rPr lang="en-US" sz="2680" b="1" noProof="0" dirty="0">
                <a:solidFill>
                  <a:srgbClr val="F6F2E8"/>
                </a:solidFill>
              </a:rPr>
              <a:t>DHO38 station</a:t>
            </a:r>
            <a:r>
              <a:rPr lang="en-US" sz="2680" b="0" noProof="0" dirty="0">
                <a:solidFill>
                  <a:srgbClr val="F6F2E8"/>
                </a:solidFill>
              </a:rPr>
              <a:t>: German Navy transmitter, </a:t>
            </a:r>
            <a:r>
              <a:rPr lang="en-US" sz="2680" b="1" noProof="0" dirty="0">
                <a:solidFill>
                  <a:srgbClr val="F6F2E8"/>
                </a:solidFill>
              </a:rPr>
              <a:t>stable signal</a:t>
            </a:r>
          </a:p>
          <a:p>
            <a:pPr marL="342900" indent="-342900">
              <a:buFont typeface="Arial" panose="020B0604020202020204" pitchFamily="34" charset="0"/>
              <a:buChar char="•"/>
              <a:defRPr sz="2250" b="0">
                <a:solidFill>
                  <a:srgbClr val="F6F2E8"/>
                </a:solidFill>
              </a:defRPr>
            </a:pPr>
            <a:r>
              <a:rPr lang="en-US" sz="2680" b="1" noProof="0" dirty="0">
                <a:solidFill>
                  <a:srgbClr val="F6F2E8"/>
                </a:solidFill>
              </a:rPr>
              <a:t>Clear 4-5 dB amplitude dip </a:t>
            </a:r>
            <a:r>
              <a:rPr lang="en-US" sz="2680" noProof="0" dirty="0">
                <a:solidFill>
                  <a:srgbClr val="F6F2E8"/>
                </a:solidFill>
              </a:rPr>
              <a:t>shortly after the eclipse began</a:t>
            </a:r>
          </a:p>
          <a:p>
            <a:pPr marL="342900" indent="-342900">
              <a:buFont typeface="Arial" panose="020B0604020202020204" pitchFamily="34" charset="0"/>
              <a:buChar char="•"/>
              <a:defRPr sz="2250" b="0">
                <a:solidFill>
                  <a:srgbClr val="F6F2E8"/>
                </a:solidFill>
              </a:defRPr>
            </a:pPr>
            <a:r>
              <a:rPr lang="en-US" sz="2680" noProof="0" dirty="0">
                <a:solidFill>
                  <a:srgbClr val="F6F2E8"/>
                </a:solidFill>
              </a:rPr>
              <a:t>Signal </a:t>
            </a:r>
            <a:r>
              <a:rPr lang="en-US" sz="2680" b="1" noProof="0" dirty="0">
                <a:solidFill>
                  <a:srgbClr val="F6F2E8"/>
                </a:solidFill>
              </a:rPr>
              <a:t>unchanged during or after </a:t>
            </a:r>
            <a:r>
              <a:rPr lang="en-US" sz="2680" noProof="0" dirty="0">
                <a:solidFill>
                  <a:srgbClr val="F6F2E8"/>
                </a:solidFill>
              </a:rPr>
              <a:t>totality</a:t>
            </a:r>
          </a:p>
          <a:p>
            <a:pPr marL="342900" indent="-342900">
              <a:buFont typeface="Arial" panose="020B0604020202020204" pitchFamily="34" charset="0"/>
              <a:buChar char="•"/>
              <a:defRPr sz="2250" b="0">
                <a:solidFill>
                  <a:srgbClr val="F6F2E8"/>
                </a:solidFill>
              </a:defRPr>
            </a:pPr>
            <a:r>
              <a:rPr lang="en-US" sz="2680" noProof="0" dirty="0">
                <a:solidFill>
                  <a:srgbClr val="F6F2E8"/>
                </a:solidFill>
              </a:rPr>
              <a:t>The behavior of signal is difficult to predict, it </a:t>
            </a:r>
            <a:r>
              <a:rPr lang="en-US" sz="2680" b="1" noProof="0" dirty="0">
                <a:solidFill>
                  <a:srgbClr val="F6F2E8"/>
                </a:solidFill>
              </a:rPr>
              <a:t>can increase or decrease </a:t>
            </a:r>
            <a:r>
              <a:rPr lang="en-US" sz="2680" noProof="0" dirty="0">
                <a:solidFill>
                  <a:srgbClr val="F6F2E8"/>
                </a:solidFill>
              </a:rPr>
              <a:t>[1,2] due to various reasons (receiver location, interference)</a:t>
            </a:r>
          </a:p>
          <a:p>
            <a:pPr marL="342900" indent="-342900">
              <a:buFont typeface="Arial" panose="020B0604020202020204" pitchFamily="34" charset="0"/>
              <a:buChar char="•"/>
              <a:defRPr sz="2250" b="0">
                <a:solidFill>
                  <a:srgbClr val="F6F2E8"/>
                </a:solidFill>
              </a:defRPr>
            </a:pPr>
            <a:r>
              <a:rPr lang="en-US" sz="2680" b="0" noProof="0" dirty="0">
                <a:solidFill>
                  <a:srgbClr val="F6F2E8"/>
                </a:solidFill>
              </a:rPr>
              <a:t>Our measurements will be compared with other measurements close to Arguedas</a:t>
            </a:r>
          </a:p>
          <a:p>
            <a:pPr marL="342900" indent="-342900">
              <a:buFont typeface="Arial" panose="020B0604020202020204" pitchFamily="34" charset="0"/>
              <a:buChar char="•"/>
              <a:defRPr sz="2250" b="0">
                <a:solidFill>
                  <a:srgbClr val="F6F2E8"/>
                </a:solidFill>
              </a:defRPr>
            </a:pPr>
            <a:endParaRPr lang="en-US" sz="2680" b="0" noProof="0" dirty="0">
              <a:solidFill>
                <a:srgbClr val="F6F2E8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2250" b="0">
                <a:solidFill>
                  <a:srgbClr val="F6F2E8"/>
                </a:solidFill>
              </a:defRPr>
            </a:pPr>
            <a:endParaRPr lang="en-US" sz="2250" b="0" noProof="0" dirty="0">
              <a:solidFill>
                <a:srgbClr val="F6F2E8"/>
              </a:solidFill>
            </a:endParaRPr>
          </a:p>
        </p:txBody>
      </p:sp>
      <p:sp>
        <p:nvSpPr>
          <p:cNvPr id="148" name="overview-question-copy">
            <a:extLst>
              <a:ext uri="{FF2B5EF4-FFF2-40B4-BE49-F238E27FC236}">
                <a16:creationId xmlns:a16="http://schemas.microsoft.com/office/drawing/2014/main" id="{5AF2523C-3EA4-9D3D-4924-171366AE84CE}"/>
              </a:ext>
            </a:extLst>
          </p:cNvPr>
          <p:cNvSpPr>
            <a:spLocks noGrp="1"/>
          </p:cNvSpPr>
          <p:nvPr/>
        </p:nvSpPr>
        <p:spPr>
          <a:xfrm>
            <a:off x="21374802" y="13439594"/>
            <a:ext cx="7009698" cy="388955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  <a:defRPr sz="2700" b="0">
                <a:solidFill>
                  <a:srgbClr val="F6F2E8"/>
                </a:solidFill>
              </a:defRPr>
            </a:pPr>
            <a:r>
              <a:rPr lang="en-US" sz="2680" b="1" noProof="0" dirty="0">
                <a:solidFill>
                  <a:srgbClr val="F6F2E8"/>
                </a:solidFill>
              </a:rPr>
              <a:t>Fiber</a:t>
            </a:r>
            <a:r>
              <a:rPr lang="en-US" sz="2680" noProof="0" dirty="0">
                <a:solidFill>
                  <a:srgbClr val="F6F2E8"/>
                </a:solidFill>
              </a:rPr>
              <a:t> spectroscopy, shortly after totality</a:t>
            </a:r>
          </a:p>
          <a:p>
            <a:pPr marL="457200" indent="-457200">
              <a:buFont typeface="Arial" panose="020B0604020202020204" pitchFamily="34" charset="0"/>
              <a:buChar char="•"/>
              <a:defRPr sz="2700" b="0">
                <a:solidFill>
                  <a:srgbClr val="F6F2E8"/>
                </a:solidFill>
              </a:defRPr>
            </a:pPr>
            <a:r>
              <a:rPr lang="en-US" sz="2680" b="1" noProof="0" dirty="0" err="1">
                <a:solidFill>
                  <a:srgbClr val="F6F2E8"/>
                </a:solidFill>
              </a:rPr>
              <a:t>Photospheric</a:t>
            </a:r>
            <a:r>
              <a:rPr lang="en-US" sz="2680" noProof="0" dirty="0">
                <a:solidFill>
                  <a:srgbClr val="F6F2E8"/>
                </a:solidFill>
              </a:rPr>
              <a:t> light </a:t>
            </a:r>
            <a:r>
              <a:rPr lang="en-US" sz="2680" b="1" noProof="0" dirty="0">
                <a:solidFill>
                  <a:srgbClr val="F6F2E8"/>
                </a:solidFill>
              </a:rPr>
              <a:t>dominated</a:t>
            </a:r>
            <a:r>
              <a:rPr lang="en-US" sz="2680" noProof="0" dirty="0">
                <a:solidFill>
                  <a:srgbClr val="F6F2E8"/>
                </a:solidFill>
              </a:rPr>
              <a:t> spectrum</a:t>
            </a:r>
          </a:p>
          <a:p>
            <a:pPr marL="457200" indent="-457200">
              <a:buFont typeface="Arial" panose="020B0604020202020204" pitchFamily="34" charset="0"/>
              <a:buChar char="•"/>
              <a:defRPr sz="2700" b="0">
                <a:solidFill>
                  <a:srgbClr val="F6F2E8"/>
                </a:solidFill>
              </a:defRPr>
            </a:pPr>
            <a:r>
              <a:rPr lang="en-US" sz="2680" noProof="0" dirty="0">
                <a:solidFill>
                  <a:srgbClr val="F6F2E8"/>
                </a:solidFill>
              </a:rPr>
              <a:t>Multiple </a:t>
            </a:r>
            <a:r>
              <a:rPr lang="en-US" sz="2680" b="1" noProof="0" dirty="0">
                <a:solidFill>
                  <a:srgbClr val="F6F2E8"/>
                </a:solidFill>
              </a:rPr>
              <a:t>Fraunhofer absorption features</a:t>
            </a:r>
            <a:r>
              <a:rPr lang="en-US" sz="2680" noProof="0" dirty="0">
                <a:solidFill>
                  <a:srgbClr val="F6F2E8"/>
                </a:solidFill>
              </a:rPr>
              <a:t> were identified, including hydrogen Balmer lines, Mg I b, Fe I and Na I D [8]</a:t>
            </a:r>
          </a:p>
          <a:p>
            <a:pPr marL="457200" indent="-457200">
              <a:buFont typeface="Arial" panose="020B0604020202020204" pitchFamily="34" charset="0"/>
              <a:buChar char="•"/>
              <a:defRPr sz="2700" b="0">
                <a:solidFill>
                  <a:srgbClr val="F6F2E8"/>
                </a:solidFill>
              </a:defRPr>
            </a:pPr>
            <a:r>
              <a:rPr lang="en-US" sz="2680" b="1" noProof="0" dirty="0">
                <a:solidFill>
                  <a:srgbClr val="F6F2E8"/>
                </a:solidFill>
              </a:rPr>
              <a:t>Strong telluric </a:t>
            </a:r>
            <a:r>
              <a:rPr lang="en-US" sz="2680" noProof="0" dirty="0">
                <a:solidFill>
                  <a:srgbClr val="F6F2E8"/>
                </a:solidFill>
              </a:rPr>
              <a:t>O₂ and H₂O absorption bands present [8]</a:t>
            </a:r>
          </a:p>
          <a:p>
            <a:pPr marL="457200" indent="-457200">
              <a:buFont typeface="Arial" panose="020B0604020202020204" pitchFamily="34" charset="0"/>
              <a:buChar char="•"/>
              <a:defRPr sz="2700" b="0">
                <a:solidFill>
                  <a:srgbClr val="F6F2E8"/>
                </a:solidFill>
              </a:defRPr>
            </a:pPr>
            <a:r>
              <a:rPr lang="en-US" sz="2680" b="1" noProof="0" dirty="0">
                <a:solidFill>
                  <a:srgbClr val="F6F2E8"/>
                </a:solidFill>
              </a:rPr>
              <a:t>No coronal </a:t>
            </a:r>
            <a:r>
              <a:rPr lang="en-US" sz="2680" noProof="0" dirty="0">
                <a:solidFill>
                  <a:srgbClr val="F6F2E8"/>
                </a:solidFill>
              </a:rPr>
              <a:t>forbidden line emission detected: [Fe XIV], [Fe X] or [Fe XI] [3,4]</a:t>
            </a:r>
          </a:p>
          <a:p>
            <a:pPr marL="457200" indent="-457200">
              <a:buFont typeface="Arial" panose="020B0604020202020204" pitchFamily="34" charset="0"/>
              <a:buChar char="•"/>
              <a:defRPr sz="2700" b="0">
                <a:solidFill>
                  <a:srgbClr val="F6F2E8"/>
                </a:solidFill>
              </a:defRPr>
            </a:pPr>
            <a:endParaRPr lang="en-US" sz="2680" noProof="0" dirty="0">
              <a:solidFill>
                <a:srgbClr val="F6F2E8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 sz="2700" b="0">
                <a:solidFill>
                  <a:srgbClr val="F6F2E8"/>
                </a:solidFill>
              </a:defRPr>
            </a:pPr>
            <a:endParaRPr lang="en-US" sz="2680" noProof="0" dirty="0">
              <a:solidFill>
                <a:srgbClr val="F6F2E8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 sz="2700" b="0">
                <a:solidFill>
                  <a:srgbClr val="F6F2E8"/>
                </a:solidFill>
              </a:defRPr>
            </a:pPr>
            <a:endParaRPr lang="en-US" sz="2680" noProof="0" dirty="0">
              <a:solidFill>
                <a:srgbClr val="F6F2E8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 sz="2700" b="0">
                <a:solidFill>
                  <a:srgbClr val="F6F2E8"/>
                </a:solidFill>
              </a:defRPr>
            </a:pPr>
            <a:endParaRPr lang="en-US" sz="2680" noProof="0" dirty="0">
              <a:solidFill>
                <a:srgbClr val="F6F2E8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 sz="2700" b="0">
                <a:solidFill>
                  <a:srgbClr val="F6F2E8"/>
                </a:solidFill>
              </a:defRPr>
            </a:pPr>
            <a:endParaRPr lang="en-US" sz="2680" b="1" noProof="0" dirty="0">
              <a:solidFill>
                <a:srgbClr val="F6F2E8"/>
              </a:solidFill>
            </a:endParaRPr>
          </a:p>
        </p:txBody>
      </p:sp>
      <p:sp>
        <p:nvSpPr>
          <p:cNvPr id="152" name="overview-question-copy">
            <a:extLst>
              <a:ext uri="{FF2B5EF4-FFF2-40B4-BE49-F238E27FC236}">
                <a16:creationId xmlns:a16="http://schemas.microsoft.com/office/drawing/2014/main" id="{2334552D-557B-5F93-A31B-884B85B43A09}"/>
              </a:ext>
            </a:extLst>
          </p:cNvPr>
          <p:cNvSpPr>
            <a:spLocks noGrp="1"/>
          </p:cNvSpPr>
          <p:nvPr/>
        </p:nvSpPr>
        <p:spPr>
          <a:xfrm>
            <a:off x="21603051" y="32883474"/>
            <a:ext cx="7009698" cy="2828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  <a:defRPr sz="2700" b="0">
                <a:solidFill>
                  <a:srgbClr val="F6F2E8"/>
                </a:solidFill>
              </a:defRPr>
            </a:pPr>
            <a:r>
              <a:rPr lang="en-US" sz="2680" b="1" noProof="0" dirty="0">
                <a:solidFill>
                  <a:srgbClr val="F6F2E8"/>
                </a:solidFill>
              </a:rPr>
              <a:t>8 early career scientists </a:t>
            </a:r>
            <a:r>
              <a:rPr lang="en-US" sz="2680" noProof="0" dirty="0">
                <a:solidFill>
                  <a:srgbClr val="F6F2E8"/>
                </a:solidFill>
              </a:rPr>
              <a:t>from 6 countries</a:t>
            </a:r>
          </a:p>
          <a:p>
            <a:pPr marL="457200" indent="-457200">
              <a:buFont typeface="Arial" panose="020B0604020202020204" pitchFamily="34" charset="0"/>
              <a:buChar char="•"/>
              <a:defRPr sz="2700" b="0">
                <a:solidFill>
                  <a:srgbClr val="F6F2E8"/>
                </a:solidFill>
              </a:defRPr>
            </a:pPr>
            <a:r>
              <a:rPr lang="en-US" sz="2680" noProof="0" dirty="0">
                <a:solidFill>
                  <a:srgbClr val="F6F2E8"/>
                </a:solidFill>
              </a:rPr>
              <a:t>Part of the </a:t>
            </a:r>
            <a:r>
              <a:rPr lang="en-US" sz="2680" b="1" noProof="0" dirty="0">
                <a:solidFill>
                  <a:srgbClr val="F6F2E8"/>
                </a:solidFill>
              </a:rPr>
              <a:t>official program </a:t>
            </a:r>
            <a:r>
              <a:rPr lang="en-US" sz="2680" noProof="0" dirty="0">
                <a:solidFill>
                  <a:srgbClr val="F6F2E8"/>
                </a:solidFill>
              </a:rPr>
              <a:t>in Navarra municipality event in Arguedas (</a:t>
            </a:r>
            <a:r>
              <a:rPr lang="en-US" sz="2680" b="1" noProof="0" dirty="0">
                <a:solidFill>
                  <a:srgbClr val="F6F2E8"/>
                </a:solidFill>
              </a:rPr>
              <a:t>2000 participants</a:t>
            </a:r>
            <a:r>
              <a:rPr lang="en-US" sz="2680" noProof="0" dirty="0">
                <a:solidFill>
                  <a:srgbClr val="F6F2E8"/>
                </a:solidFill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  <a:defRPr sz="2700" b="0">
                <a:solidFill>
                  <a:srgbClr val="F6F2E8"/>
                </a:solidFill>
              </a:defRPr>
            </a:pPr>
            <a:r>
              <a:rPr lang="en-US" sz="2680" b="1" noProof="0" dirty="0">
                <a:solidFill>
                  <a:srgbClr val="F6F2E8"/>
                </a:solidFill>
              </a:rPr>
              <a:t>Outreach</a:t>
            </a:r>
            <a:r>
              <a:rPr lang="en-US" sz="2680" noProof="0" dirty="0">
                <a:solidFill>
                  <a:srgbClr val="F6F2E8"/>
                </a:solidFill>
              </a:rPr>
              <a:t> talks reached nearly </a:t>
            </a:r>
            <a:r>
              <a:rPr lang="en-US" sz="2680" b="1" noProof="0" dirty="0">
                <a:solidFill>
                  <a:srgbClr val="F6F2E8"/>
                </a:solidFill>
              </a:rPr>
              <a:t>100 listeners</a:t>
            </a:r>
          </a:p>
          <a:p>
            <a:pPr marL="457200" indent="-457200">
              <a:buFont typeface="Arial" panose="020B0604020202020204" pitchFamily="34" charset="0"/>
              <a:buChar char="•"/>
              <a:defRPr sz="2700" b="0">
                <a:solidFill>
                  <a:srgbClr val="F6F2E8"/>
                </a:solidFill>
              </a:defRPr>
            </a:pPr>
            <a:r>
              <a:rPr lang="en-US" sz="2680" noProof="0" dirty="0">
                <a:solidFill>
                  <a:srgbClr val="F6F2E8"/>
                </a:solidFill>
              </a:rPr>
              <a:t>Demonstrations, projections, posters available to participants on site</a:t>
            </a:r>
          </a:p>
        </p:txBody>
      </p:sp>
      <p:pic>
        <p:nvPicPr>
          <p:cNvPr id="154" name="Picture 153">
            <a:extLst>
              <a:ext uri="{FF2B5EF4-FFF2-40B4-BE49-F238E27FC236}">
                <a16:creationId xmlns:a16="http://schemas.microsoft.com/office/drawing/2014/main" id="{C6E5621C-643B-4E97-5F0F-66C6983153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17"/>
          <a:stretch>
            <a:fillRect/>
          </a:stretch>
        </p:blipFill>
        <p:spPr>
          <a:xfrm>
            <a:off x="21516438" y="9863978"/>
            <a:ext cx="7154348" cy="3572076"/>
          </a:xfrm>
          <a:prstGeom prst="rect">
            <a:avLst/>
          </a:prstGeom>
        </p:spPr>
      </p:pic>
      <p:pic>
        <p:nvPicPr>
          <p:cNvPr id="158" name="Picture 157">
            <a:extLst>
              <a:ext uri="{FF2B5EF4-FFF2-40B4-BE49-F238E27FC236}">
                <a16:creationId xmlns:a16="http://schemas.microsoft.com/office/drawing/2014/main" id="{BB3F30E9-DBC6-4C0C-4633-8A106604655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12"/>
          <a:stretch>
            <a:fillRect/>
          </a:stretch>
        </p:blipFill>
        <p:spPr>
          <a:xfrm>
            <a:off x="1635640" y="28368625"/>
            <a:ext cx="7413110" cy="2263416"/>
          </a:xfrm>
          <a:prstGeom prst="rect">
            <a:avLst/>
          </a:prstGeom>
        </p:spPr>
      </p:pic>
      <p:sp>
        <p:nvSpPr>
          <p:cNvPr id="160" name="timeline-panel">
            <a:extLst>
              <a:ext uri="{FF2B5EF4-FFF2-40B4-BE49-F238E27FC236}">
                <a16:creationId xmlns:a16="http://schemas.microsoft.com/office/drawing/2014/main" id="{232129BE-C251-5854-11D2-39D0EB1FC262}"/>
              </a:ext>
            </a:extLst>
          </p:cNvPr>
          <p:cNvSpPr>
            <a:spLocks noGrp="1"/>
          </p:cNvSpPr>
          <p:nvPr/>
        </p:nvSpPr>
        <p:spPr>
          <a:xfrm>
            <a:off x="9715500" y="31899225"/>
            <a:ext cx="11049000" cy="4095750"/>
          </a:xfrm>
          <a:prstGeom prst="roundRect">
            <a:avLst>
              <a:gd name="adj" fmla="val 6512"/>
            </a:avLst>
          </a:prstGeom>
          <a:solidFill>
            <a:srgbClr val="102B3B">
              <a:alpha val="94000"/>
            </a:srgbClr>
          </a:solidFill>
          <a:ln w="19050">
            <a:solidFill>
              <a:srgbClr val="315064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62" name="timeline-number">
            <a:extLst>
              <a:ext uri="{FF2B5EF4-FFF2-40B4-BE49-F238E27FC236}">
                <a16:creationId xmlns:a16="http://schemas.microsoft.com/office/drawing/2014/main" id="{8FBBCB32-B257-AFDC-7D4F-79095484010E}"/>
              </a:ext>
            </a:extLst>
          </p:cNvPr>
          <p:cNvSpPr>
            <a:spLocks noGrp="1"/>
          </p:cNvSpPr>
          <p:nvPr/>
        </p:nvSpPr>
        <p:spPr>
          <a:xfrm>
            <a:off x="10115550" y="32299275"/>
            <a:ext cx="7048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700" b="1">
                <a:solidFill>
                  <a:srgbClr val="E97E5D"/>
                </a:solidFill>
              </a:defRPr>
            </a:pPr>
            <a:r>
              <a:rPr lang="en-US" sz="2700" b="1" noProof="0" dirty="0">
                <a:solidFill>
                  <a:srgbClr val="E97E5D"/>
                </a:solidFill>
              </a:rPr>
              <a:t>07</a:t>
            </a:r>
          </a:p>
        </p:txBody>
      </p:sp>
      <p:sp>
        <p:nvSpPr>
          <p:cNvPr id="164" name="timeline-title">
            <a:extLst>
              <a:ext uri="{FF2B5EF4-FFF2-40B4-BE49-F238E27FC236}">
                <a16:creationId xmlns:a16="http://schemas.microsoft.com/office/drawing/2014/main" id="{676AB63A-E43F-81AA-E274-137152803C63}"/>
              </a:ext>
            </a:extLst>
          </p:cNvPr>
          <p:cNvSpPr>
            <a:spLocks noGrp="1"/>
          </p:cNvSpPr>
          <p:nvPr/>
        </p:nvSpPr>
        <p:spPr>
          <a:xfrm>
            <a:off x="10877550" y="32280225"/>
            <a:ext cx="94869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3450" b="1">
                <a:solidFill>
                  <a:srgbClr val="F6F2E8"/>
                </a:solidFill>
              </a:defRPr>
            </a:pPr>
            <a:r>
              <a:rPr lang="en-US" sz="3450" b="1" noProof="0" dirty="0">
                <a:solidFill>
                  <a:srgbClr val="F6F2E8"/>
                </a:solidFill>
              </a:rPr>
              <a:t>Arguedas eclipse timeline (CEST)</a:t>
            </a:r>
          </a:p>
        </p:txBody>
      </p:sp>
      <p:sp>
        <p:nvSpPr>
          <p:cNvPr id="167" name="timeline-rule">
            <a:extLst>
              <a:ext uri="{FF2B5EF4-FFF2-40B4-BE49-F238E27FC236}">
                <a16:creationId xmlns:a16="http://schemas.microsoft.com/office/drawing/2014/main" id="{EACFDCD2-D57F-7D42-CC2A-26E9A4DBD1F2}"/>
              </a:ext>
            </a:extLst>
          </p:cNvPr>
          <p:cNvSpPr>
            <a:spLocks noGrp="1"/>
          </p:cNvSpPr>
          <p:nvPr/>
        </p:nvSpPr>
        <p:spPr>
          <a:xfrm>
            <a:off x="10115550" y="32985075"/>
            <a:ext cx="10248900" cy="47625"/>
          </a:xfrm>
          <a:prstGeom prst="rect">
            <a:avLst/>
          </a:prstGeom>
          <a:solidFill>
            <a:srgbClr val="E97E5D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69" name="timeline-line">
            <a:extLst>
              <a:ext uri="{FF2B5EF4-FFF2-40B4-BE49-F238E27FC236}">
                <a16:creationId xmlns:a16="http://schemas.microsoft.com/office/drawing/2014/main" id="{A21E92CE-4405-1FB1-B715-02232FAE0BD8}"/>
              </a:ext>
            </a:extLst>
          </p:cNvPr>
          <p:cNvSpPr>
            <a:spLocks noGrp="1"/>
          </p:cNvSpPr>
          <p:nvPr/>
        </p:nvSpPr>
        <p:spPr>
          <a:xfrm>
            <a:off x="10572750" y="34156650"/>
            <a:ext cx="9334500" cy="47625"/>
          </a:xfrm>
          <a:prstGeom prst="rect">
            <a:avLst/>
          </a:prstGeom>
          <a:solidFill>
            <a:srgbClr val="315064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71" name="timeline-dot-0">
            <a:extLst>
              <a:ext uri="{FF2B5EF4-FFF2-40B4-BE49-F238E27FC236}">
                <a16:creationId xmlns:a16="http://schemas.microsoft.com/office/drawing/2014/main" id="{5FA2FA0E-CBAC-3868-22B2-53128B4DDCDC}"/>
              </a:ext>
            </a:extLst>
          </p:cNvPr>
          <p:cNvSpPr>
            <a:spLocks noGrp="1"/>
          </p:cNvSpPr>
          <p:nvPr/>
        </p:nvSpPr>
        <p:spPr>
          <a:xfrm>
            <a:off x="10439400" y="34042350"/>
            <a:ext cx="266700" cy="266700"/>
          </a:xfrm>
          <a:prstGeom prst="ellipse">
            <a:avLst/>
          </a:prstGeom>
          <a:solidFill>
            <a:srgbClr val="E97E5D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73" name="timeline-label-0">
            <a:extLst>
              <a:ext uri="{FF2B5EF4-FFF2-40B4-BE49-F238E27FC236}">
                <a16:creationId xmlns:a16="http://schemas.microsoft.com/office/drawing/2014/main" id="{F704B2EC-ED38-64EF-5ABF-F65C6F8675F3}"/>
              </a:ext>
            </a:extLst>
          </p:cNvPr>
          <p:cNvSpPr>
            <a:spLocks noGrp="1"/>
          </p:cNvSpPr>
          <p:nvPr/>
        </p:nvSpPr>
        <p:spPr>
          <a:xfrm>
            <a:off x="9620250" y="34490025"/>
            <a:ext cx="1905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725" b="1">
                <a:solidFill>
                  <a:srgbClr val="AFC1CB"/>
                </a:solidFill>
              </a:defRPr>
            </a:pPr>
            <a:r>
              <a:rPr lang="en-US" sz="1725" b="1" noProof="0" dirty="0">
                <a:solidFill>
                  <a:srgbClr val="AFC1CB"/>
                </a:solidFill>
              </a:rPr>
              <a:t>C1</a:t>
            </a:r>
          </a:p>
        </p:txBody>
      </p:sp>
      <p:sp>
        <p:nvSpPr>
          <p:cNvPr id="175" name="timeline-time-0">
            <a:extLst>
              <a:ext uri="{FF2B5EF4-FFF2-40B4-BE49-F238E27FC236}">
                <a16:creationId xmlns:a16="http://schemas.microsoft.com/office/drawing/2014/main" id="{C1BED2EA-AF6C-58B3-7840-9CABC1ACC0BE}"/>
              </a:ext>
            </a:extLst>
          </p:cNvPr>
          <p:cNvSpPr>
            <a:spLocks noGrp="1"/>
          </p:cNvSpPr>
          <p:nvPr/>
        </p:nvSpPr>
        <p:spPr>
          <a:xfrm>
            <a:off x="9810750" y="34966275"/>
            <a:ext cx="1524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650" b="0">
                <a:solidFill>
                  <a:srgbClr val="F6F2E8"/>
                </a:solidFill>
              </a:defRPr>
            </a:pPr>
            <a:r>
              <a:rPr lang="en-US" sz="1650" b="0" noProof="0" dirty="0">
                <a:solidFill>
                  <a:srgbClr val="F6F2E8"/>
                </a:solidFill>
              </a:rPr>
              <a:t>19:33:43</a:t>
            </a:r>
          </a:p>
        </p:txBody>
      </p:sp>
      <p:sp>
        <p:nvSpPr>
          <p:cNvPr id="177" name="timeline-dot-1">
            <a:extLst>
              <a:ext uri="{FF2B5EF4-FFF2-40B4-BE49-F238E27FC236}">
                <a16:creationId xmlns:a16="http://schemas.microsoft.com/office/drawing/2014/main" id="{16098BA1-4002-37D7-5367-9B48A8BD46FF}"/>
              </a:ext>
            </a:extLst>
          </p:cNvPr>
          <p:cNvSpPr>
            <a:spLocks noGrp="1"/>
          </p:cNvSpPr>
          <p:nvPr/>
        </p:nvSpPr>
        <p:spPr>
          <a:xfrm>
            <a:off x="12773025" y="34042350"/>
            <a:ext cx="266700" cy="266700"/>
          </a:xfrm>
          <a:prstGeom prst="ellipse">
            <a:avLst/>
          </a:prstGeom>
          <a:solidFill>
            <a:srgbClr val="E97E5D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79" name="timeline-label-1">
            <a:extLst>
              <a:ext uri="{FF2B5EF4-FFF2-40B4-BE49-F238E27FC236}">
                <a16:creationId xmlns:a16="http://schemas.microsoft.com/office/drawing/2014/main" id="{8CBCE21A-073B-E48E-15F3-73E592B2C806}"/>
              </a:ext>
            </a:extLst>
          </p:cNvPr>
          <p:cNvSpPr>
            <a:spLocks noGrp="1"/>
          </p:cNvSpPr>
          <p:nvPr/>
        </p:nvSpPr>
        <p:spPr>
          <a:xfrm>
            <a:off x="11953875" y="34490025"/>
            <a:ext cx="1905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725" b="1">
                <a:solidFill>
                  <a:srgbClr val="AFC1CB"/>
                </a:solidFill>
              </a:defRPr>
            </a:pPr>
            <a:r>
              <a:rPr lang="en-US" sz="1725" b="1" noProof="0" dirty="0">
                <a:solidFill>
                  <a:srgbClr val="AFC1CB"/>
                </a:solidFill>
              </a:rPr>
              <a:t>C2</a:t>
            </a:r>
          </a:p>
        </p:txBody>
      </p:sp>
      <p:sp>
        <p:nvSpPr>
          <p:cNvPr id="181" name="timeline-time-1">
            <a:extLst>
              <a:ext uri="{FF2B5EF4-FFF2-40B4-BE49-F238E27FC236}">
                <a16:creationId xmlns:a16="http://schemas.microsoft.com/office/drawing/2014/main" id="{82F0DFC2-034F-86FF-4418-0C89B4CFB1DF}"/>
              </a:ext>
            </a:extLst>
          </p:cNvPr>
          <p:cNvSpPr>
            <a:spLocks noGrp="1"/>
          </p:cNvSpPr>
          <p:nvPr/>
        </p:nvSpPr>
        <p:spPr>
          <a:xfrm>
            <a:off x="12144375" y="34966275"/>
            <a:ext cx="1524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650" b="0">
                <a:solidFill>
                  <a:srgbClr val="F6F2E8"/>
                </a:solidFill>
              </a:defRPr>
            </a:pPr>
            <a:r>
              <a:rPr lang="en-US" sz="1650" b="0" noProof="0" dirty="0">
                <a:solidFill>
                  <a:srgbClr val="F6F2E8"/>
                </a:solidFill>
              </a:rPr>
              <a:t>20:28:26</a:t>
            </a:r>
          </a:p>
        </p:txBody>
      </p:sp>
      <p:sp>
        <p:nvSpPr>
          <p:cNvPr id="183" name="timeline-dot-2">
            <a:extLst>
              <a:ext uri="{FF2B5EF4-FFF2-40B4-BE49-F238E27FC236}">
                <a16:creationId xmlns:a16="http://schemas.microsoft.com/office/drawing/2014/main" id="{322C0C3C-BE7B-7E73-7829-F08FFE1B194B}"/>
              </a:ext>
            </a:extLst>
          </p:cNvPr>
          <p:cNvSpPr>
            <a:spLocks noGrp="1"/>
          </p:cNvSpPr>
          <p:nvPr/>
        </p:nvSpPr>
        <p:spPr>
          <a:xfrm>
            <a:off x="15106650" y="34042350"/>
            <a:ext cx="266700" cy="266700"/>
          </a:xfrm>
          <a:prstGeom prst="ellipse">
            <a:avLst/>
          </a:prstGeom>
          <a:solidFill>
            <a:srgbClr val="F2C66D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85" name="timeline-label-2">
            <a:extLst>
              <a:ext uri="{FF2B5EF4-FFF2-40B4-BE49-F238E27FC236}">
                <a16:creationId xmlns:a16="http://schemas.microsoft.com/office/drawing/2014/main" id="{DFD10293-490C-1E77-B807-5A2BE1B99A90}"/>
              </a:ext>
            </a:extLst>
          </p:cNvPr>
          <p:cNvSpPr>
            <a:spLocks noGrp="1"/>
          </p:cNvSpPr>
          <p:nvPr/>
        </p:nvSpPr>
        <p:spPr>
          <a:xfrm>
            <a:off x="14287500" y="34490025"/>
            <a:ext cx="1905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725" b="1">
                <a:solidFill>
                  <a:srgbClr val="AFC1CB"/>
                </a:solidFill>
              </a:defRPr>
            </a:pPr>
            <a:r>
              <a:rPr lang="en-US" sz="1725" b="1" noProof="0" dirty="0">
                <a:solidFill>
                  <a:srgbClr val="AFC1CB"/>
                </a:solidFill>
              </a:rPr>
              <a:t>MAX</a:t>
            </a:r>
          </a:p>
        </p:txBody>
      </p:sp>
      <p:sp>
        <p:nvSpPr>
          <p:cNvPr id="187" name="timeline-time-2">
            <a:extLst>
              <a:ext uri="{FF2B5EF4-FFF2-40B4-BE49-F238E27FC236}">
                <a16:creationId xmlns:a16="http://schemas.microsoft.com/office/drawing/2014/main" id="{1893F991-E21E-3891-9B03-6D61449F31DB}"/>
              </a:ext>
            </a:extLst>
          </p:cNvPr>
          <p:cNvSpPr>
            <a:spLocks noGrp="1"/>
          </p:cNvSpPr>
          <p:nvPr/>
        </p:nvSpPr>
        <p:spPr>
          <a:xfrm>
            <a:off x="14478000" y="34966275"/>
            <a:ext cx="1524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650" b="0">
                <a:solidFill>
                  <a:srgbClr val="F6F2E8"/>
                </a:solidFill>
              </a:defRPr>
            </a:pPr>
            <a:r>
              <a:rPr lang="en-US" sz="1650" b="0" noProof="0" dirty="0">
                <a:solidFill>
                  <a:srgbClr val="F6F2E8"/>
                </a:solidFill>
              </a:rPr>
              <a:t>20:29:02</a:t>
            </a:r>
          </a:p>
        </p:txBody>
      </p:sp>
      <p:sp>
        <p:nvSpPr>
          <p:cNvPr id="189" name="timeline-dot-3">
            <a:extLst>
              <a:ext uri="{FF2B5EF4-FFF2-40B4-BE49-F238E27FC236}">
                <a16:creationId xmlns:a16="http://schemas.microsoft.com/office/drawing/2014/main" id="{0CA30DF9-119C-AD7D-A6A4-82FB182A3CB4}"/>
              </a:ext>
            </a:extLst>
          </p:cNvPr>
          <p:cNvSpPr>
            <a:spLocks noGrp="1"/>
          </p:cNvSpPr>
          <p:nvPr/>
        </p:nvSpPr>
        <p:spPr>
          <a:xfrm>
            <a:off x="17440275" y="34042350"/>
            <a:ext cx="266700" cy="266700"/>
          </a:xfrm>
          <a:prstGeom prst="ellipse">
            <a:avLst/>
          </a:prstGeom>
          <a:solidFill>
            <a:srgbClr val="F2C66D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91" name="timeline-label-3">
            <a:extLst>
              <a:ext uri="{FF2B5EF4-FFF2-40B4-BE49-F238E27FC236}">
                <a16:creationId xmlns:a16="http://schemas.microsoft.com/office/drawing/2014/main" id="{A3FCA954-4FC2-047F-0D1A-C8996E1FC7A3}"/>
              </a:ext>
            </a:extLst>
          </p:cNvPr>
          <p:cNvSpPr>
            <a:spLocks noGrp="1"/>
          </p:cNvSpPr>
          <p:nvPr/>
        </p:nvSpPr>
        <p:spPr>
          <a:xfrm>
            <a:off x="16621125" y="34490025"/>
            <a:ext cx="1905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725" b="1">
                <a:solidFill>
                  <a:srgbClr val="AFC1CB"/>
                </a:solidFill>
              </a:defRPr>
            </a:pPr>
            <a:r>
              <a:rPr lang="en-US" sz="1725" b="1" noProof="0" dirty="0">
                <a:solidFill>
                  <a:srgbClr val="AFC1CB"/>
                </a:solidFill>
              </a:rPr>
              <a:t>C3</a:t>
            </a:r>
          </a:p>
        </p:txBody>
      </p:sp>
      <p:sp>
        <p:nvSpPr>
          <p:cNvPr id="193" name="timeline-time-3">
            <a:extLst>
              <a:ext uri="{FF2B5EF4-FFF2-40B4-BE49-F238E27FC236}">
                <a16:creationId xmlns:a16="http://schemas.microsoft.com/office/drawing/2014/main" id="{F0BC5D36-3DB5-FB6C-AABD-1804FB1A5D7F}"/>
              </a:ext>
            </a:extLst>
          </p:cNvPr>
          <p:cNvSpPr>
            <a:spLocks noGrp="1"/>
          </p:cNvSpPr>
          <p:nvPr/>
        </p:nvSpPr>
        <p:spPr>
          <a:xfrm>
            <a:off x="16811625" y="34966275"/>
            <a:ext cx="1524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650" b="0">
                <a:solidFill>
                  <a:srgbClr val="F6F2E8"/>
                </a:solidFill>
              </a:defRPr>
            </a:pPr>
            <a:r>
              <a:rPr lang="en-US" sz="1650" b="0" noProof="0" dirty="0">
                <a:solidFill>
                  <a:srgbClr val="F6F2E8"/>
                </a:solidFill>
              </a:rPr>
              <a:t>20:29:39</a:t>
            </a:r>
          </a:p>
        </p:txBody>
      </p:sp>
      <p:sp>
        <p:nvSpPr>
          <p:cNvPr id="195" name="timeline-dot-4">
            <a:extLst>
              <a:ext uri="{FF2B5EF4-FFF2-40B4-BE49-F238E27FC236}">
                <a16:creationId xmlns:a16="http://schemas.microsoft.com/office/drawing/2014/main" id="{20EDD4CB-C977-3B0E-BBB6-2B65DC94CD6E}"/>
              </a:ext>
            </a:extLst>
          </p:cNvPr>
          <p:cNvSpPr>
            <a:spLocks noGrp="1"/>
          </p:cNvSpPr>
          <p:nvPr/>
        </p:nvSpPr>
        <p:spPr>
          <a:xfrm>
            <a:off x="19773900" y="34042350"/>
            <a:ext cx="266700" cy="266700"/>
          </a:xfrm>
          <a:prstGeom prst="ellipse">
            <a:avLst/>
          </a:prstGeom>
          <a:solidFill>
            <a:srgbClr val="E97E5D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97" name="timeline-label-4">
            <a:extLst>
              <a:ext uri="{FF2B5EF4-FFF2-40B4-BE49-F238E27FC236}">
                <a16:creationId xmlns:a16="http://schemas.microsoft.com/office/drawing/2014/main" id="{9C55E801-36E3-237F-2671-8FA3F74485A4}"/>
              </a:ext>
            </a:extLst>
          </p:cNvPr>
          <p:cNvSpPr>
            <a:spLocks noGrp="1"/>
          </p:cNvSpPr>
          <p:nvPr/>
        </p:nvSpPr>
        <p:spPr>
          <a:xfrm>
            <a:off x="18954750" y="34490025"/>
            <a:ext cx="1905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725" b="1">
                <a:solidFill>
                  <a:srgbClr val="AFC1CB"/>
                </a:solidFill>
              </a:defRPr>
            </a:pPr>
            <a:r>
              <a:rPr lang="en-US" sz="1725" b="1" noProof="0" dirty="0">
                <a:solidFill>
                  <a:srgbClr val="AFC1CB"/>
                </a:solidFill>
              </a:rPr>
              <a:t>C4</a:t>
            </a:r>
          </a:p>
        </p:txBody>
      </p:sp>
      <p:sp>
        <p:nvSpPr>
          <p:cNvPr id="199" name="timeline-time-4">
            <a:extLst>
              <a:ext uri="{FF2B5EF4-FFF2-40B4-BE49-F238E27FC236}">
                <a16:creationId xmlns:a16="http://schemas.microsoft.com/office/drawing/2014/main" id="{C9F4D1E4-70E2-5305-90C9-6B9A89632A61}"/>
              </a:ext>
            </a:extLst>
          </p:cNvPr>
          <p:cNvSpPr>
            <a:spLocks noGrp="1"/>
          </p:cNvSpPr>
          <p:nvPr/>
        </p:nvSpPr>
        <p:spPr>
          <a:xfrm>
            <a:off x="19145250" y="34966275"/>
            <a:ext cx="1524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buNone/>
              <a:defRPr sz="1650" b="0">
                <a:solidFill>
                  <a:srgbClr val="F6F2E8"/>
                </a:solidFill>
              </a:defRPr>
            </a:pPr>
            <a:r>
              <a:rPr lang="en-US" sz="1650" b="0" noProof="0" dirty="0">
                <a:solidFill>
                  <a:srgbClr val="F6F2E8"/>
                </a:solidFill>
              </a:rPr>
              <a:t>21:21:01</a:t>
            </a:r>
          </a:p>
        </p:txBody>
      </p:sp>
      <p:sp>
        <p:nvSpPr>
          <p:cNvPr id="12" name="ack-copy">
            <a:extLst>
              <a:ext uri="{FF2B5EF4-FFF2-40B4-BE49-F238E27FC236}">
                <a16:creationId xmlns:a16="http://schemas.microsoft.com/office/drawing/2014/main" id="{9667CAF1-E24A-F2D7-F1FB-5BCA293DC333}"/>
              </a:ext>
            </a:extLst>
          </p:cNvPr>
          <p:cNvSpPr>
            <a:spLocks noGrp="1"/>
          </p:cNvSpPr>
          <p:nvPr/>
        </p:nvSpPr>
        <p:spPr>
          <a:xfrm>
            <a:off x="20097750" y="37566600"/>
            <a:ext cx="7905750" cy="400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2100" b="0">
                <a:solidFill>
                  <a:srgbClr val="40515A"/>
                </a:solidFill>
              </a:defRPr>
            </a:pPr>
            <a:r>
              <a:rPr lang="en-US" sz="2100" b="0" noProof="0" dirty="0">
                <a:solidFill>
                  <a:srgbClr val="40515A"/>
                </a:solidFill>
              </a:rPr>
              <a:t>[1] Pal et al. (2012), Adv. Space Res. 50, 196–204.</a:t>
            </a:r>
          </a:p>
          <a:p>
            <a:pPr algn="l">
              <a:buNone/>
              <a:defRPr sz="2100" b="0">
                <a:solidFill>
                  <a:srgbClr val="40515A"/>
                </a:solidFill>
              </a:defRPr>
            </a:pPr>
            <a:r>
              <a:rPr lang="en-US" sz="2100" b="0" noProof="0" dirty="0">
                <a:solidFill>
                  <a:srgbClr val="40515A"/>
                </a:solidFill>
              </a:rPr>
              <a:t>[2] Maurya et al. (2014), JGR Space Physics 119.</a:t>
            </a:r>
          </a:p>
          <a:p>
            <a:pPr>
              <a:buNone/>
              <a:defRPr sz="2100" b="0">
                <a:solidFill>
                  <a:srgbClr val="40515A"/>
                </a:solidFill>
              </a:defRPr>
            </a:pPr>
            <a:r>
              <a:rPr lang="en-US" sz="2100" b="0" noProof="0" dirty="0">
                <a:solidFill>
                  <a:srgbClr val="40515A"/>
                </a:solidFill>
              </a:rPr>
              <a:t>[3] </a:t>
            </a:r>
            <a:r>
              <a:rPr lang="en-US" sz="2100" b="0" noProof="0" dirty="0" err="1">
                <a:solidFill>
                  <a:srgbClr val="40515A"/>
                </a:solidFill>
              </a:rPr>
              <a:t>Pasachoff</a:t>
            </a:r>
            <a:r>
              <a:rPr lang="en-US" sz="2100" b="0" noProof="0" dirty="0">
                <a:solidFill>
                  <a:srgbClr val="40515A"/>
                </a:solidFill>
              </a:rPr>
              <a:t> et al. (2018), Front. Astron. Space Sci. 5:37.</a:t>
            </a:r>
          </a:p>
          <a:p>
            <a:pPr algn="l">
              <a:buNone/>
              <a:defRPr sz="2100" b="0">
                <a:solidFill>
                  <a:srgbClr val="40515A"/>
                </a:solidFill>
              </a:defRPr>
            </a:pPr>
            <a:r>
              <a:rPr lang="en-US" noProof="0" dirty="0"/>
              <a:t>[4] Muro et al. (2023), Solar Phys. 298:75.</a:t>
            </a:r>
            <a:endParaRPr lang="en-US" sz="2100" b="0" noProof="0" dirty="0">
              <a:solidFill>
                <a:srgbClr val="40515A"/>
              </a:solidFill>
            </a:endParaRPr>
          </a:p>
          <a:p>
            <a:pPr algn="l">
              <a:buNone/>
              <a:defRPr sz="2100" b="0">
                <a:solidFill>
                  <a:srgbClr val="40515A"/>
                </a:solidFill>
              </a:defRPr>
            </a:pPr>
            <a:r>
              <a:rPr lang="en-US" noProof="0" dirty="0"/>
              <a:t>[5] Cranmer &amp; Winebarger (2019), ARA&amp;A 57, 157–187.</a:t>
            </a:r>
            <a:endParaRPr lang="en-US" sz="2100" b="0" noProof="0" dirty="0">
              <a:solidFill>
                <a:srgbClr val="40515A"/>
              </a:solidFill>
            </a:endParaRPr>
          </a:p>
          <a:p>
            <a:pPr algn="l">
              <a:buNone/>
              <a:defRPr sz="2100" b="0">
                <a:solidFill>
                  <a:srgbClr val="40515A"/>
                </a:solidFill>
              </a:defRPr>
            </a:pPr>
            <a:r>
              <a:rPr lang="en-US" noProof="0" dirty="0"/>
              <a:t>[6] Coster et al. (2017), </a:t>
            </a:r>
            <a:r>
              <a:rPr lang="en-US" noProof="0" dirty="0" err="1"/>
              <a:t>Geophys</a:t>
            </a:r>
            <a:r>
              <a:rPr lang="en-US" noProof="0" dirty="0"/>
              <a:t>. Res. Lett. 44, 12041–12048.</a:t>
            </a:r>
            <a:endParaRPr lang="en-US" sz="2100" b="0" noProof="0" dirty="0">
              <a:solidFill>
                <a:srgbClr val="40515A"/>
              </a:solidFill>
            </a:endParaRPr>
          </a:p>
          <a:p>
            <a:pPr algn="l">
              <a:buNone/>
              <a:defRPr sz="2100" b="0">
                <a:solidFill>
                  <a:srgbClr val="40515A"/>
                </a:solidFill>
              </a:defRPr>
            </a:pPr>
            <a:r>
              <a:rPr lang="en-US" noProof="0" dirty="0"/>
              <a:t>[7] </a:t>
            </a:r>
            <a:r>
              <a:rPr lang="en-US" noProof="0" dirty="0" err="1"/>
              <a:t>Espenak</a:t>
            </a:r>
            <a:r>
              <a:rPr lang="en-US" noProof="0" dirty="0"/>
              <a:t>, NASA/GSFC, Total Solar Eclipse of 2027 Aug 02.</a:t>
            </a:r>
            <a:endParaRPr lang="en-US" sz="2100" b="0" noProof="0" dirty="0">
              <a:solidFill>
                <a:srgbClr val="40515A"/>
              </a:solidFill>
            </a:endParaRPr>
          </a:p>
          <a:p>
            <a:pPr algn="l">
              <a:buNone/>
              <a:defRPr sz="2100" b="0">
                <a:solidFill>
                  <a:srgbClr val="40515A"/>
                </a:solidFill>
              </a:defRPr>
            </a:pPr>
            <a:r>
              <a:rPr lang="en-US" noProof="0" dirty="0"/>
              <a:t>[8] Kurucz et al. (1984), Solar Flux Atlas 296–1300 nm, NSO.</a:t>
            </a:r>
            <a:endParaRPr lang="en-US" sz="2100" b="0" noProof="0" dirty="0">
              <a:solidFill>
                <a:srgbClr val="40515A"/>
              </a:solidFill>
            </a:endParaRPr>
          </a:p>
          <a:p>
            <a:pPr algn="l">
              <a:buNone/>
              <a:defRPr sz="2100" b="0">
                <a:solidFill>
                  <a:srgbClr val="40515A"/>
                </a:solidFill>
              </a:defRPr>
            </a:pPr>
            <a:r>
              <a:rPr lang="en-US" noProof="0" dirty="0"/>
              <a:t>In preparation: Nagainis et al., Multiwavelength observations of the 2026 total solar eclipse from Arguedas.</a:t>
            </a:r>
            <a:endParaRPr lang="en-US" sz="2100" b="0" noProof="0" dirty="0">
              <a:solidFill>
                <a:srgbClr val="40515A"/>
              </a:solidFill>
            </a:endParaRPr>
          </a:p>
          <a:p>
            <a:pPr algn="l">
              <a:buNone/>
              <a:defRPr sz="2100" b="0">
                <a:solidFill>
                  <a:srgbClr val="40515A"/>
                </a:solidFill>
              </a:defRPr>
            </a:pPr>
            <a:r>
              <a:rPr lang="en-US" noProof="0" dirty="0"/>
              <a:t>Abstract: doi:10.5194/epsc2026-241 · EGU26-1542</a:t>
            </a:r>
            <a:endParaRPr lang="en-US" sz="2100" b="0" noProof="0" dirty="0">
              <a:solidFill>
                <a:srgbClr val="40515A"/>
              </a:solidFill>
            </a:endParaRPr>
          </a:p>
          <a:p>
            <a:pPr algn="l">
              <a:buNone/>
              <a:defRPr sz="2100" b="0">
                <a:solidFill>
                  <a:srgbClr val="40515A"/>
                </a:solidFill>
              </a:defRPr>
            </a:pPr>
            <a:r>
              <a:rPr lang="en-US" noProof="0" dirty="0"/>
              <a:t>Funding: Latvia ERDF 1.1.1.5/2/24/A/004 · LUNEX.</a:t>
            </a:r>
            <a:endParaRPr lang="en-US" sz="2100" b="0" noProof="0" dirty="0">
              <a:solidFill>
                <a:srgbClr val="4051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84790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1161</TotalTime>
  <Words>1348</Words>
  <Application>Microsoft Office PowerPoint</Application>
  <DocSecurity>0</DocSecurity>
  <PresentationFormat>Custom</PresentationFormat>
  <Paragraphs>106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ChatGPT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Kristers Nagainis</cp:lastModifiedBy>
  <cp:revision>7</cp:revision>
  <dcterms:created xsi:type="dcterms:W3CDTF">2026-09-04T08:31:53Z</dcterms:created>
  <dcterms:modified xsi:type="dcterms:W3CDTF">2026-09-05T09:41:51Z</dcterms:modified>
</cp:coreProperties>
</file>