
<file path=[Content_Types].xml><?xml version="1.0" encoding="utf-8"?>
<Types xmlns="http://schemas.openxmlformats.org/package/2006/content-types">
  <Default Extension="fntdata" ContentType="application/x-fontdata"/>
  <Default Extension="gif" ContentType="image/gif"/>
  <Default Extension="jpg" ContentType="image/jpeg"/>
  <Default Extension="mov" ContentType="video/quicktime"/>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9" r:id="rId1"/>
  </p:sldMasterIdLst>
  <p:notesMasterIdLst>
    <p:notesMasterId r:id="rId5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Lst>
  <p:sldSz cx="9144000" cy="5143500" type="screen16x9"/>
  <p:notesSz cx="6858000" cy="9144000"/>
  <p:embeddedFontLst>
    <p:embeddedFont>
      <p:font typeface="Helvetica Neue" panose="020B0604020202020204" charset="0"/>
      <p:regular r:id="rId53"/>
      <p:bold r:id="rId54"/>
      <p:italic r:id="rId55"/>
      <p:boldItalic r:id="rId5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3" d="100"/>
          <a:sy n="103" d="100"/>
        </p:scale>
        <p:origin x="874" y="77"/>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font" Target="fonts/font3.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1.fntdata"/><Relationship Id="rId58" Type="http://schemas.openxmlformats.org/officeDocument/2006/relationships/viewProps" Target="view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font" Target="fonts/font4.fntdata"/><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6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g3ed8604eb5b_0_9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 name="Google Shape;147;g3ed8604eb5b_0_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g3ed8604eb5b_0_11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5" name="Google Shape;155;g3ed8604eb5b_0_1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g3ed8604eb5b_0_12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3" name="Google Shape;163;g3ed8604eb5b_0_1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g3ed8604eb5b_0_13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1" name="Google Shape;171;g3ed8604eb5b_0_1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g3ed8604eb5b_0_14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9" name="Google Shape;179;g3ed8604eb5b_0_1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We do a harmonic average of GBS and BS. they do not act in parallel like the other mechanisms, they occur together in sequence</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g3ec7f794e6c_1_1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8" name="Google Shape;188;g3ec7f794e6c_1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The mass of salt is conserved across all distributions, so they are comparable</a:t>
            </a:r>
            <a:endParaRPr/>
          </a:p>
          <a:p>
            <a:pPr marL="0" lvl="0" indent="0" algn="l" rtl="0">
              <a:spcBef>
                <a:spcPts val="0"/>
              </a:spcBef>
              <a:spcAft>
                <a:spcPts val="0"/>
              </a:spcAft>
              <a:buNone/>
            </a:pPr>
            <a:endParaRPr/>
          </a:p>
          <a:p>
            <a:pPr marL="0" lvl="0" indent="0" algn="l" rtl="0">
              <a:spcBef>
                <a:spcPts val="0"/>
              </a:spcBef>
              <a:spcAft>
                <a:spcPts val="0"/>
              </a:spcAft>
              <a:buNone/>
            </a:pPr>
            <a:r>
              <a:rPr lang="en-GB"/>
              <a:t>Explain surface yield stress briefly: the stress we impose where the surface layer breaks</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g3ec10600a6d_1_14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6" name="Google Shape;196;g3ec10600a6d_1_1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g3edb1b0cc3d_0_2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3" name="Google Shape;203;g3edb1b0cc3d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8450" algn="l" rtl="0">
              <a:spcBef>
                <a:spcPts val="0"/>
              </a:spcBef>
              <a:spcAft>
                <a:spcPts val="0"/>
              </a:spcAft>
              <a:buSzPts val="1100"/>
              <a:buChar char="●"/>
            </a:pPr>
            <a:r>
              <a:rPr lang="en-GB"/>
              <a:t>Here we show the 1mm grain size case at 1x earth salinity and 15 kPa surface yield stress, where surface mobilisation has occurred. It is at a late evolution time of around 4.6 million years. </a:t>
            </a:r>
            <a:endParaRPr/>
          </a:p>
          <a:p>
            <a:pPr marL="457200" lvl="0" indent="-298450" algn="l" rtl="0">
              <a:spcBef>
                <a:spcPts val="0"/>
              </a:spcBef>
              <a:spcAft>
                <a:spcPts val="0"/>
              </a:spcAft>
              <a:buSzPts val="1100"/>
              <a:buChar char="●"/>
            </a:pPr>
            <a:r>
              <a:rPr lang="en-GB"/>
              <a:t>We show four fields:</a:t>
            </a:r>
            <a:endParaRPr/>
          </a:p>
          <a:p>
            <a:pPr marL="914400" lvl="1" indent="-298450" algn="l" rtl="0">
              <a:spcBef>
                <a:spcPts val="0"/>
              </a:spcBef>
              <a:spcAft>
                <a:spcPts val="0"/>
              </a:spcAft>
              <a:buSzPts val="1100"/>
              <a:buChar char="○"/>
            </a:pPr>
            <a:r>
              <a:rPr lang="en-GB"/>
              <a:t>Chemical density in kg/m3</a:t>
            </a:r>
            <a:endParaRPr/>
          </a:p>
          <a:p>
            <a:pPr marL="914400" lvl="1" indent="-298450" algn="l" rtl="0">
              <a:spcBef>
                <a:spcPts val="0"/>
              </a:spcBef>
              <a:spcAft>
                <a:spcPts val="0"/>
              </a:spcAft>
              <a:buSzPts val="1100"/>
              <a:buChar char="○"/>
            </a:pPr>
            <a:r>
              <a:rPr lang="en-GB"/>
              <a:t>Temperature in K</a:t>
            </a:r>
            <a:endParaRPr/>
          </a:p>
          <a:p>
            <a:pPr marL="914400" lvl="1" indent="-298450" algn="l" rtl="0">
              <a:spcBef>
                <a:spcPts val="0"/>
              </a:spcBef>
              <a:spcAft>
                <a:spcPts val="0"/>
              </a:spcAft>
              <a:buSzPts val="1100"/>
              <a:buChar char="○"/>
            </a:pPr>
            <a:r>
              <a:rPr lang="en-GB"/>
              <a:t>Viscosity in Pa.s</a:t>
            </a:r>
            <a:endParaRPr/>
          </a:p>
          <a:p>
            <a:pPr marL="914400" lvl="1" indent="-298450" algn="l" rtl="0">
              <a:spcBef>
                <a:spcPts val="0"/>
              </a:spcBef>
              <a:spcAft>
                <a:spcPts val="0"/>
              </a:spcAft>
              <a:buSzPts val="1100"/>
              <a:buChar char="○"/>
            </a:pPr>
            <a:r>
              <a:rPr lang="en-GB"/>
              <a:t>Deformation mechanism</a:t>
            </a:r>
            <a:endParaRPr/>
          </a:p>
          <a:p>
            <a:pPr marL="457200" lvl="0" indent="-298450" algn="l" rtl="0">
              <a:spcBef>
                <a:spcPts val="0"/>
              </a:spcBef>
              <a:spcAft>
                <a:spcPts val="0"/>
              </a:spcAft>
              <a:buSzPts val="1100"/>
              <a:buChar char="●"/>
            </a:pPr>
            <a:r>
              <a:rPr lang="en-GB"/>
              <a:t>The step and exponential cases do not show surface mobilisation here, so lets focus in on the linear and brine pocket cases</a:t>
            </a:r>
            <a:endParaRPr/>
          </a:p>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g3ec10600a6d_1_10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0" name="Google Shape;210;g3ec10600a6d_1_1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g3edb1b0cc3d_0_3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9" name="Google Shape;219;g3edb1b0cc3d_0_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8450" algn="l" rtl="0">
              <a:spcBef>
                <a:spcPts val="0"/>
              </a:spcBef>
              <a:spcAft>
                <a:spcPts val="0"/>
              </a:spcAft>
              <a:buSzPts val="1100"/>
              <a:buChar char="●"/>
            </a:pPr>
            <a:r>
              <a:rPr lang="en-GB"/>
              <a:t>In the linear case, we see that most of the material has moved from its initial position in the top of the ice shell, to the bottom. This is called a density overturn, which occurs due to the gravitational instability caused by the dense salt overlying the less dense pure ice.</a:t>
            </a:r>
            <a:endParaRPr/>
          </a:p>
          <a:p>
            <a:pPr marL="457200" lvl="0" indent="-298450" algn="l" rtl="0">
              <a:spcBef>
                <a:spcPts val="0"/>
              </a:spcBef>
              <a:spcAft>
                <a:spcPts val="0"/>
              </a:spcAft>
              <a:buSzPts val="1100"/>
              <a:buChar char="●"/>
            </a:pPr>
            <a:r>
              <a:rPr lang="en-GB"/>
              <a:t>There is a large active basal plume, which is moving material from the middle to the bottom</a:t>
            </a:r>
            <a:endParaRPr/>
          </a:p>
          <a:p>
            <a:pPr marL="457200" lvl="0" indent="-298450" algn="l" rtl="0">
              <a:spcBef>
                <a:spcPts val="0"/>
              </a:spcBef>
              <a:spcAft>
                <a:spcPts val="0"/>
              </a:spcAft>
              <a:buSzPts val="1100"/>
              <a:buChar char="●"/>
            </a:pPr>
            <a:r>
              <a:rPr lang="en-GB"/>
              <a:t>Brine trails have formed that spread over the entire domain, many of which are in low viscosity zones</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p:cNvGrpSpPr/>
        <p:nvPr/>
      </p:nvGrpSpPr>
      <p:grpSpPr>
        <a:xfrm>
          <a:off x="0" y="0"/>
          <a:ext cx="0" cy="0"/>
          <a:chOff x="0" y="0"/>
          <a:chExt cx="0" cy="0"/>
        </a:xfrm>
      </p:grpSpPr>
      <p:sp>
        <p:nvSpPr>
          <p:cNvPr id="61" name="Google Shape;61;g3d888167d49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 name="Google Shape;62;g3d888167d49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First of all, what is Europa?</a:t>
            </a:r>
            <a:endParaRPr/>
          </a:p>
          <a:p>
            <a:pPr marL="457200" lvl="0" indent="-298450" algn="l" rtl="0">
              <a:spcBef>
                <a:spcPts val="0"/>
              </a:spcBef>
              <a:spcAft>
                <a:spcPts val="0"/>
              </a:spcAft>
              <a:buSzPts val="1100"/>
              <a:buChar char="●"/>
            </a:pPr>
            <a:r>
              <a:rPr lang="en-GB"/>
              <a:t>Europa is an icy moon of Jupiter with a subsurface salty, liquid water ocean in contact with a rocky mantle, which is beneath a potentially convective ice shell.</a:t>
            </a:r>
            <a:endParaRPr/>
          </a:p>
          <a:p>
            <a:pPr marL="914400" lvl="1" indent="-298450" algn="l" rtl="0">
              <a:spcBef>
                <a:spcPts val="0"/>
              </a:spcBef>
              <a:spcAft>
                <a:spcPts val="0"/>
              </a:spcAft>
              <a:buSzPts val="1100"/>
              <a:buChar char="○"/>
            </a:pPr>
            <a:r>
              <a:rPr lang="en-GB"/>
              <a:t>Why potentially? Ra scales with D</a:t>
            </a:r>
            <a:r>
              <a:rPr lang="en-GB" baseline="30000"/>
              <a:t>3</a:t>
            </a:r>
            <a:r>
              <a:rPr lang="en-GB"/>
              <a:t> , ice shell thickness is poorly constrained</a:t>
            </a:r>
            <a:endParaRPr/>
          </a:p>
          <a:p>
            <a:pPr marL="457200" lvl="0" indent="-298450" algn="l" rtl="0">
              <a:spcBef>
                <a:spcPts val="0"/>
              </a:spcBef>
              <a:spcAft>
                <a:spcPts val="0"/>
              </a:spcAft>
              <a:buSzPts val="1100"/>
              <a:buChar char="●"/>
            </a:pPr>
            <a:r>
              <a:rPr lang="en-GB"/>
              <a:t>Europa sustains this liquid ocean due to tidal heating from gravitational interactions with Jupiter, as you can see in the gif</a:t>
            </a:r>
            <a:endParaRPr/>
          </a:p>
          <a:p>
            <a:pPr marL="457200" lvl="0" indent="-298450" algn="l" rtl="0">
              <a:spcBef>
                <a:spcPts val="0"/>
              </a:spcBef>
              <a:spcAft>
                <a:spcPts val="0"/>
              </a:spcAft>
              <a:buSzPts val="1100"/>
              <a:buChar char="●"/>
            </a:pPr>
            <a:r>
              <a:rPr lang="en-GB"/>
              <a:t>Furthermore, we have detected complex molecules at the surface, such as oxygen and salt.</a:t>
            </a:r>
            <a:endParaRPr/>
          </a:p>
          <a:p>
            <a:pPr marL="457200" lvl="0" indent="-298450" algn="l" rtl="0">
              <a:spcBef>
                <a:spcPts val="0"/>
              </a:spcBef>
              <a:spcAft>
                <a:spcPts val="0"/>
              </a:spcAft>
              <a:buSzPts val="1100"/>
              <a:buChar char="●"/>
            </a:pPr>
            <a:r>
              <a:rPr lang="en-GB"/>
              <a:t>All of these things are important for constraining Europa’s habitability.</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g3edb1b0cc3d_0_4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1" name="Google Shape;231;g3edb1b0cc3d_0_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8450" algn="l" rtl="0">
              <a:spcBef>
                <a:spcPts val="0"/>
              </a:spcBef>
              <a:spcAft>
                <a:spcPts val="0"/>
              </a:spcAft>
              <a:buSzPts val="1100"/>
              <a:buChar char="●"/>
            </a:pPr>
            <a:r>
              <a:rPr lang="en-GB"/>
              <a:t>In the brine pocket case, we see that a similar overturn has taken place, where the brine has escaped the stagnant lid and sunk to the bottom of the ice shell.</a:t>
            </a:r>
            <a:endParaRPr/>
          </a:p>
          <a:p>
            <a:pPr marL="457200" lvl="0" indent="-298450" algn="l" rtl="0">
              <a:spcBef>
                <a:spcPts val="0"/>
              </a:spcBef>
              <a:spcAft>
                <a:spcPts val="0"/>
              </a:spcAft>
              <a:buSzPts val="1100"/>
              <a:buChar char="●"/>
            </a:pPr>
            <a:r>
              <a:rPr lang="en-GB"/>
              <a:t>Brine trails have been left behind forming some low viscosity zones. </a:t>
            </a:r>
            <a:endParaRPr/>
          </a:p>
          <a:p>
            <a:pPr marL="457200" lvl="0" indent="-298450" algn="l" rtl="0">
              <a:spcBef>
                <a:spcPts val="0"/>
              </a:spcBef>
              <a:spcAft>
                <a:spcPts val="0"/>
              </a:spcAft>
              <a:buSzPts val="1100"/>
              <a:buChar char="●"/>
            </a:pPr>
            <a:r>
              <a:rPr lang="en-GB"/>
              <a:t>No basal plume is seen here and we are at a steady state.</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g3ec181b63d6_1_1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3" name="Google Shape;243;g3ec181b63d6_1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This figure shows the </a:t>
            </a:r>
            <a:r>
              <a:rPr lang="en-GB" b="1" i="1"/>
              <a:t>initial</a:t>
            </a:r>
            <a:r>
              <a:rPr lang="en-GB"/>
              <a:t> average chemical density profile of each distribution </a:t>
            </a:r>
            <a:endParaRPr/>
          </a:p>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g3ec10600a6d_1_11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0" name="Google Shape;250;g3ec10600a6d_1_1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And here we can see the density profiles for the linear and brine pocket cases </a:t>
            </a:r>
            <a:r>
              <a:rPr lang="en-GB" b="1" i="1"/>
              <a:t>after</a:t>
            </a:r>
            <a:r>
              <a:rPr lang="en-GB"/>
              <a:t> surface mobilisation takes place. Again, we can see that most of the brine has sunk to the bottom of the ice shell.</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g3ec10600a6d_1_18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8" name="Google Shape;258;g3ec10600a6d_1_1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g3ec10600a6d_1_19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6" name="Google Shape;266;g3ec10600a6d_1_1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g3ec10600a6d_1_17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4" name="Google Shape;274;g3ec10600a6d_1_1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
        <p:cNvGrpSpPr/>
        <p:nvPr/>
      </p:nvGrpSpPr>
      <p:grpSpPr>
        <a:xfrm>
          <a:off x="0" y="0"/>
          <a:ext cx="0" cy="0"/>
          <a:chOff x="0" y="0"/>
          <a:chExt cx="0" cy="0"/>
        </a:xfrm>
      </p:grpSpPr>
      <p:sp>
        <p:nvSpPr>
          <p:cNvPr id="279" name="Google Shape;279;g3ec10600a6d_1_12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0" name="Google Shape;280;g3ec10600a6d_1_1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8450" algn="l" rtl="0">
              <a:spcBef>
                <a:spcPts val="0"/>
              </a:spcBef>
              <a:spcAft>
                <a:spcPts val="0"/>
              </a:spcAft>
              <a:buSzPts val="1100"/>
              <a:buChar char="●"/>
            </a:pPr>
            <a:r>
              <a:rPr lang="en-GB"/>
              <a:t>This figure shows a heat map of the surface velocities </a:t>
            </a:r>
            <a:r>
              <a:rPr lang="en-GB" b="1"/>
              <a:t>IN CM/YR </a:t>
            </a:r>
            <a:r>
              <a:rPr lang="en-GB"/>
              <a:t>for all the distributions and grain sizes at a surface yield stress of 15 kPa at </a:t>
            </a:r>
            <a:r>
              <a:rPr lang="en-GB" b="1" i="1"/>
              <a:t>1x EARTH OCEAN SALINITY</a:t>
            </a:r>
            <a:endParaRPr/>
          </a:p>
          <a:p>
            <a:pPr marL="457200" lvl="0" indent="-298450" algn="l" rtl="0">
              <a:spcBef>
                <a:spcPts val="0"/>
              </a:spcBef>
              <a:spcAft>
                <a:spcPts val="0"/>
              </a:spcAft>
              <a:buSzPts val="1100"/>
              <a:buChar char="●"/>
            </a:pPr>
            <a:r>
              <a:rPr lang="en-GB"/>
              <a:t>We see three cases where the velocity is above 0, with the linear case having the highest velocity.</a:t>
            </a:r>
            <a:endParaRPr/>
          </a:p>
          <a:p>
            <a:pPr marL="457200" lvl="0" indent="-298450" algn="l" rtl="0">
              <a:spcBef>
                <a:spcPts val="0"/>
              </a:spcBef>
              <a:spcAft>
                <a:spcPts val="0"/>
              </a:spcAft>
              <a:buSzPts val="1100"/>
              <a:buChar char="●"/>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
        <p:cNvGrpSpPr/>
        <p:nvPr/>
      </p:nvGrpSpPr>
      <p:grpSpPr>
        <a:xfrm>
          <a:off x="0" y="0"/>
          <a:ext cx="0" cy="0"/>
          <a:chOff x="0" y="0"/>
          <a:chExt cx="0" cy="0"/>
        </a:xfrm>
      </p:grpSpPr>
      <p:sp>
        <p:nvSpPr>
          <p:cNvPr id="286" name="Google Shape;286;g3ec10600a6d_1_12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7" name="Google Shape;287;g3ec10600a6d_1_1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8450" algn="l" rtl="0">
              <a:spcBef>
                <a:spcPts val="0"/>
              </a:spcBef>
              <a:spcAft>
                <a:spcPts val="0"/>
              </a:spcAft>
              <a:buSzPts val="1100"/>
              <a:buChar char="●"/>
            </a:pPr>
            <a:r>
              <a:rPr lang="en-GB"/>
              <a:t>When we increase the salinity to 4x we notice that the surface velocity for the linear case at 1mm decreases by half, whereas for the brine pockets case it increases by 3 cm/yr</a:t>
            </a:r>
            <a:endParaRPr/>
          </a:p>
          <a:p>
            <a:pPr marL="457200" lvl="0" indent="-298450" algn="l" rtl="0">
              <a:spcBef>
                <a:spcPts val="0"/>
              </a:spcBef>
              <a:spcAft>
                <a:spcPts val="0"/>
              </a:spcAft>
              <a:buSzPts val="1100"/>
              <a:buChar char="●"/>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Google Shape;293;g3ec10600a6d_1_12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4" name="Google Shape;294;g3ec10600a6d_1_1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8450" algn="l" rtl="0">
              <a:spcBef>
                <a:spcPts val="0"/>
              </a:spcBef>
              <a:spcAft>
                <a:spcPts val="0"/>
              </a:spcAft>
              <a:buSzPts val="1100"/>
              <a:buChar char="●"/>
            </a:pPr>
            <a:r>
              <a:rPr lang="en-GB"/>
              <a:t>Here we have a comparison of the 1mm linear case at 1x and 4x salinity, at both early and late evolution times</a:t>
            </a:r>
            <a:endParaRPr/>
          </a:p>
          <a:p>
            <a:pPr marL="457200" lvl="0" indent="-298450" algn="l" rtl="0">
              <a:spcBef>
                <a:spcPts val="0"/>
              </a:spcBef>
              <a:spcAft>
                <a:spcPts val="0"/>
              </a:spcAft>
              <a:buSzPts val="1100"/>
              <a:buChar char="●"/>
            </a:pPr>
            <a:r>
              <a:rPr lang="en-GB"/>
              <a:t>We expect that for an increased salinity, the likelihood of surface mobilisation increases because</a:t>
            </a:r>
            <a:endParaRPr/>
          </a:p>
          <a:p>
            <a:pPr marL="914400" lvl="1" indent="-298450" algn="l" rtl="0">
              <a:spcBef>
                <a:spcPts val="0"/>
              </a:spcBef>
              <a:spcAft>
                <a:spcPts val="0"/>
              </a:spcAft>
              <a:buSzPts val="1100"/>
              <a:buChar char="○"/>
            </a:pPr>
            <a:r>
              <a:rPr lang="en-GB"/>
              <a:t>the material available is more dense, meaning</a:t>
            </a:r>
            <a:endParaRPr/>
          </a:p>
          <a:p>
            <a:pPr marL="914400" lvl="1" indent="-298450" algn="l" rtl="0">
              <a:spcBef>
                <a:spcPts val="0"/>
              </a:spcBef>
              <a:spcAft>
                <a:spcPts val="0"/>
              </a:spcAft>
              <a:buSzPts val="1100"/>
              <a:buChar char="○"/>
            </a:pPr>
            <a:r>
              <a:rPr lang="en-GB"/>
              <a:t>The convective stresses are higher and the shell is broken more easily</a:t>
            </a:r>
            <a:endParaRPr/>
          </a:p>
          <a:p>
            <a:pPr marL="457200" lvl="0" indent="-298450" algn="l" rtl="0">
              <a:spcBef>
                <a:spcPts val="0"/>
              </a:spcBef>
              <a:spcAft>
                <a:spcPts val="0"/>
              </a:spcAft>
              <a:buSzPts val="1100"/>
              <a:buChar char="●"/>
            </a:pPr>
            <a:r>
              <a:rPr lang="en-GB"/>
              <a:t>However, another effect of increasing salinity is that a stable, stratified density layer forms, preventing dynamics later on. So in the 4x case we dont see a large basal plume form as before</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
        <p:cNvGrpSpPr/>
        <p:nvPr/>
      </p:nvGrpSpPr>
      <p:grpSpPr>
        <a:xfrm>
          <a:off x="0" y="0"/>
          <a:ext cx="0" cy="0"/>
          <a:chOff x="0" y="0"/>
          <a:chExt cx="0" cy="0"/>
        </a:xfrm>
      </p:grpSpPr>
      <p:sp>
        <p:nvSpPr>
          <p:cNvPr id="300" name="Google Shape;300;g3edb1b0cc3d_0_5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1" name="Google Shape;301;g3edb1b0cc3d_0_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g3ec10600a6d_1_20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 name="Google Shape;74;g3ec10600a6d_1_2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In this internship we try to answer the question of how these molecules are transported from the surface to the interior</a:t>
            </a:r>
            <a:endParaRPr/>
          </a:p>
          <a:p>
            <a:pPr marL="457200" lvl="0" indent="-298450" algn="l" rtl="0">
              <a:spcBef>
                <a:spcPts val="0"/>
              </a:spcBef>
              <a:spcAft>
                <a:spcPts val="0"/>
              </a:spcAft>
              <a:buSzPts val="1100"/>
              <a:buChar char="●"/>
            </a:pPr>
            <a:r>
              <a:rPr lang="en-GB"/>
              <a:t>We call this </a:t>
            </a:r>
            <a:r>
              <a:rPr lang="en-GB" b="1"/>
              <a:t>surface mobilisation, </a:t>
            </a:r>
            <a:r>
              <a:rPr lang="en-GB"/>
              <a:t> which can occur when the ice shell strongly convects, breaking the surface layer and transporting material.</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Google Shape;307;g3edb1b0cc3d_0_6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8" name="Google Shape;308;g3edb1b0cc3d_0_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
        <p:cNvGrpSpPr/>
        <p:nvPr/>
      </p:nvGrpSpPr>
      <p:grpSpPr>
        <a:xfrm>
          <a:off x="0" y="0"/>
          <a:ext cx="0" cy="0"/>
          <a:chOff x="0" y="0"/>
          <a:chExt cx="0" cy="0"/>
        </a:xfrm>
      </p:grpSpPr>
      <p:sp>
        <p:nvSpPr>
          <p:cNvPr id="315" name="Google Shape;315;g3edb1b0cc3d_0_7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6" name="Google Shape;316;g3edb1b0cc3d_0_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g3edb1b0cc3d_0_8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4" name="Google Shape;324;g3edb1b0cc3d_0_8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
        <p:cNvGrpSpPr/>
        <p:nvPr/>
      </p:nvGrpSpPr>
      <p:grpSpPr>
        <a:xfrm>
          <a:off x="0" y="0"/>
          <a:ext cx="0" cy="0"/>
          <a:chOff x="0" y="0"/>
          <a:chExt cx="0" cy="0"/>
        </a:xfrm>
      </p:grpSpPr>
      <p:sp>
        <p:nvSpPr>
          <p:cNvPr id="331" name="Google Shape;331;g3ec10600a6d_1_28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2" name="Google Shape;332;g3ec10600a6d_1_2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p:cNvGrpSpPr/>
        <p:nvPr/>
      </p:nvGrpSpPr>
      <p:grpSpPr>
        <a:xfrm>
          <a:off x="0" y="0"/>
          <a:ext cx="0" cy="0"/>
          <a:chOff x="0" y="0"/>
          <a:chExt cx="0" cy="0"/>
        </a:xfrm>
      </p:grpSpPr>
      <p:sp>
        <p:nvSpPr>
          <p:cNvPr id="338" name="Google Shape;338;g3edb1b0cc3d_0_8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9" name="Google Shape;339;g3edb1b0cc3d_0_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
        <p:cNvGrpSpPr/>
        <p:nvPr/>
      </p:nvGrpSpPr>
      <p:grpSpPr>
        <a:xfrm>
          <a:off x="0" y="0"/>
          <a:ext cx="0" cy="0"/>
          <a:chOff x="0" y="0"/>
          <a:chExt cx="0" cy="0"/>
        </a:xfrm>
      </p:grpSpPr>
      <p:sp>
        <p:nvSpPr>
          <p:cNvPr id="344" name="Google Shape;344;g3ec10600a6d_1_10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5" name="Google Shape;345;g3ec10600a6d_1_1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
        <p:cNvGrpSpPr/>
        <p:nvPr/>
      </p:nvGrpSpPr>
      <p:grpSpPr>
        <a:xfrm>
          <a:off x="0" y="0"/>
          <a:ext cx="0" cy="0"/>
          <a:chOff x="0" y="0"/>
          <a:chExt cx="0" cy="0"/>
        </a:xfrm>
      </p:grpSpPr>
      <p:sp>
        <p:nvSpPr>
          <p:cNvPr id="354" name="Google Shape;354;g3ee231944c6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5" name="Google Shape;355;g3ee231944c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
        <p:cNvGrpSpPr/>
        <p:nvPr/>
      </p:nvGrpSpPr>
      <p:grpSpPr>
        <a:xfrm>
          <a:off x="0" y="0"/>
          <a:ext cx="0" cy="0"/>
          <a:chOff x="0" y="0"/>
          <a:chExt cx="0" cy="0"/>
        </a:xfrm>
      </p:grpSpPr>
      <p:sp>
        <p:nvSpPr>
          <p:cNvPr id="363" name="Google Shape;363;g3ec181b63d6_1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4" name="Google Shape;364;g3ec181b63d6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9"/>
        <p:cNvGrpSpPr/>
        <p:nvPr/>
      </p:nvGrpSpPr>
      <p:grpSpPr>
        <a:xfrm>
          <a:off x="0" y="0"/>
          <a:ext cx="0" cy="0"/>
          <a:chOff x="0" y="0"/>
          <a:chExt cx="0" cy="0"/>
        </a:xfrm>
      </p:grpSpPr>
      <p:sp>
        <p:nvSpPr>
          <p:cNvPr id="370" name="Google Shape;370;g3ec181b63d6_1_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1" name="Google Shape;371;g3ec181b63d6_1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g3ed8604eb5b_0_15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8" name="Google Shape;378;g3ed8604eb5b_0_1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g3d888167d49_0_1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 name="Google Shape;84;g3d888167d49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3"/>
        <p:cNvGrpSpPr/>
        <p:nvPr/>
      </p:nvGrpSpPr>
      <p:grpSpPr>
        <a:xfrm>
          <a:off x="0" y="0"/>
          <a:ext cx="0" cy="0"/>
          <a:chOff x="0" y="0"/>
          <a:chExt cx="0" cy="0"/>
        </a:xfrm>
      </p:grpSpPr>
      <p:sp>
        <p:nvSpPr>
          <p:cNvPr id="384" name="Google Shape;384;g3ec10600a6d_1_9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5" name="Google Shape;385;g3ec10600a6d_1_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0"/>
        <p:cNvGrpSpPr/>
        <p:nvPr/>
      </p:nvGrpSpPr>
      <p:grpSpPr>
        <a:xfrm>
          <a:off x="0" y="0"/>
          <a:ext cx="0" cy="0"/>
          <a:chOff x="0" y="0"/>
          <a:chExt cx="0" cy="0"/>
        </a:xfrm>
      </p:grpSpPr>
      <p:sp>
        <p:nvSpPr>
          <p:cNvPr id="391" name="Google Shape;391;g3ec10600a6d_1_9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2" name="Google Shape;392;g3ec10600a6d_1_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7"/>
        <p:cNvGrpSpPr/>
        <p:nvPr/>
      </p:nvGrpSpPr>
      <p:grpSpPr>
        <a:xfrm>
          <a:off x="0" y="0"/>
          <a:ext cx="0" cy="0"/>
          <a:chOff x="0" y="0"/>
          <a:chExt cx="0" cy="0"/>
        </a:xfrm>
      </p:grpSpPr>
      <p:sp>
        <p:nvSpPr>
          <p:cNvPr id="398" name="Google Shape;398;g3edb1b0cc3d_0_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9" name="Google Shape;399;g3edb1b0cc3d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6"/>
        <p:cNvGrpSpPr/>
        <p:nvPr/>
      </p:nvGrpSpPr>
      <p:grpSpPr>
        <a:xfrm>
          <a:off x="0" y="0"/>
          <a:ext cx="0" cy="0"/>
          <a:chOff x="0" y="0"/>
          <a:chExt cx="0" cy="0"/>
        </a:xfrm>
      </p:grpSpPr>
      <p:sp>
        <p:nvSpPr>
          <p:cNvPr id="407" name="Google Shape;407;g3edb1b0cc3d_0_1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8" name="Google Shape;408;g3edb1b0cc3d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4"/>
        <p:cNvGrpSpPr/>
        <p:nvPr/>
      </p:nvGrpSpPr>
      <p:grpSpPr>
        <a:xfrm>
          <a:off x="0" y="0"/>
          <a:ext cx="0" cy="0"/>
          <a:chOff x="0" y="0"/>
          <a:chExt cx="0" cy="0"/>
        </a:xfrm>
      </p:grpSpPr>
      <p:sp>
        <p:nvSpPr>
          <p:cNvPr id="415" name="Google Shape;415;g3ec10600a6d_1_10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6" name="Google Shape;416;g3ec10600a6d_1_1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1"/>
        <p:cNvGrpSpPr/>
        <p:nvPr/>
      </p:nvGrpSpPr>
      <p:grpSpPr>
        <a:xfrm>
          <a:off x="0" y="0"/>
          <a:ext cx="0" cy="0"/>
          <a:chOff x="0" y="0"/>
          <a:chExt cx="0" cy="0"/>
        </a:xfrm>
      </p:grpSpPr>
      <p:sp>
        <p:nvSpPr>
          <p:cNvPr id="422" name="Google Shape;422;g3ec10600a6d_1_11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3" name="Google Shape;423;g3ec10600a6d_1_1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8"/>
        <p:cNvGrpSpPr/>
        <p:nvPr/>
      </p:nvGrpSpPr>
      <p:grpSpPr>
        <a:xfrm>
          <a:off x="0" y="0"/>
          <a:ext cx="0" cy="0"/>
          <a:chOff x="0" y="0"/>
          <a:chExt cx="0" cy="0"/>
        </a:xfrm>
      </p:grpSpPr>
      <p:sp>
        <p:nvSpPr>
          <p:cNvPr id="429" name="Google Shape;429;g3ec10600a6d_1_11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0" name="Google Shape;430;g3ec10600a6d_1_1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5"/>
        <p:cNvGrpSpPr/>
        <p:nvPr/>
      </p:nvGrpSpPr>
      <p:grpSpPr>
        <a:xfrm>
          <a:off x="0" y="0"/>
          <a:ext cx="0" cy="0"/>
          <a:chOff x="0" y="0"/>
          <a:chExt cx="0" cy="0"/>
        </a:xfrm>
      </p:grpSpPr>
      <p:sp>
        <p:nvSpPr>
          <p:cNvPr id="436" name="Google Shape;436;g3ec10600a6d_1_25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7" name="Google Shape;437;g3ec10600a6d_1_2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2"/>
        <p:cNvGrpSpPr/>
        <p:nvPr/>
      </p:nvGrpSpPr>
      <p:grpSpPr>
        <a:xfrm>
          <a:off x="0" y="0"/>
          <a:ext cx="0" cy="0"/>
          <a:chOff x="0" y="0"/>
          <a:chExt cx="0" cy="0"/>
        </a:xfrm>
      </p:grpSpPr>
      <p:sp>
        <p:nvSpPr>
          <p:cNvPr id="443" name="Google Shape;443;g3ec10600a6d_1_22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4" name="Google Shape;444;g3ec10600a6d_1_2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9"/>
        <p:cNvGrpSpPr/>
        <p:nvPr/>
      </p:nvGrpSpPr>
      <p:grpSpPr>
        <a:xfrm>
          <a:off x="0" y="0"/>
          <a:ext cx="0" cy="0"/>
          <a:chOff x="0" y="0"/>
          <a:chExt cx="0" cy="0"/>
        </a:xfrm>
      </p:grpSpPr>
      <p:sp>
        <p:nvSpPr>
          <p:cNvPr id="450" name="Google Shape;450;g3ec10600a6d_1_26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1" name="Google Shape;451;g3ec10600a6d_1_2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g3ed8604eb5b_0_6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 name="Google Shape;91;g3ed8604eb5b_0_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6"/>
        <p:cNvGrpSpPr/>
        <p:nvPr/>
      </p:nvGrpSpPr>
      <p:grpSpPr>
        <a:xfrm>
          <a:off x="0" y="0"/>
          <a:ext cx="0" cy="0"/>
          <a:chOff x="0" y="0"/>
          <a:chExt cx="0" cy="0"/>
        </a:xfrm>
      </p:grpSpPr>
      <p:sp>
        <p:nvSpPr>
          <p:cNvPr id="457" name="Google Shape;457;g3ec10600a6d_1_26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8" name="Google Shape;458;g3ec10600a6d_1_2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g3ed8604eb5b_0_6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 name="Google Shape;98;g3ed8604eb5b_0_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Previous GAIA models did not conserve mass of salt between the different distributions as was done here. Also only tested step, exponential and linear cases.  No brine pocket distributions were tested</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3ec7f794e6c_1_2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5" name="Google Shape;105;g3ec7f794e6c_1_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g3ed8604eb5b_0_3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3ed8604eb5b_0_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Read points from slide, briefly describe figure with top and bottom temperatures</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g3ec7f794e6c_1_3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 name="Google Shape;124;g3ec7f794e6c_1_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a:p>
            <a:pPr marL="0" lvl="0" indent="0" algn="l" rtl="0">
              <a:spcBef>
                <a:spcPts val="0"/>
              </a:spcBef>
              <a:spcAft>
                <a:spcPts val="0"/>
              </a:spcAft>
              <a:buNone/>
            </a:pPr>
            <a:r>
              <a:rPr lang="en-GB"/>
              <a:t>To account for the ice rheology, which refers to how it deforms under stress, the model takes the following law into account, where the strain rate of the ice is proportional to the magnitude of the stress applied and the grain size of the ice.</a:t>
            </a:r>
            <a:endParaRPr/>
          </a:p>
          <a:p>
            <a:pPr marL="457200" lvl="0" indent="-298450" algn="l" rtl="0">
              <a:spcBef>
                <a:spcPts val="0"/>
              </a:spcBef>
              <a:spcAft>
                <a:spcPts val="0"/>
              </a:spcAft>
              <a:buSzPts val="1100"/>
              <a:buChar char="●"/>
            </a:pPr>
            <a:r>
              <a:rPr lang="en-GB"/>
              <a:t>The stress exponent </a:t>
            </a:r>
            <a:r>
              <a:rPr lang="en-GB" b="1"/>
              <a:t>n </a:t>
            </a:r>
            <a:r>
              <a:rPr lang="en-GB"/>
              <a:t>is determined by how the ice deforms under stress - or the deformation mechanism</a:t>
            </a:r>
            <a:endParaRPr/>
          </a:p>
          <a:p>
            <a:pPr marL="457200" lvl="0" indent="-298450" algn="l" rtl="0">
              <a:spcBef>
                <a:spcPts val="0"/>
              </a:spcBef>
              <a:spcAft>
                <a:spcPts val="0"/>
              </a:spcAft>
              <a:buSzPts val="1100"/>
              <a:buChar char="●"/>
            </a:pPr>
            <a:r>
              <a:rPr lang="en-GB"/>
              <a:t>This law can also be written in terms of viscosity, which tells us that the lower the ice grain size, the lower the effective viscosity of the ice, and the more easily it convects</a:t>
            </a:r>
            <a:endParaRPr/>
          </a:p>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25"/>
            <a:ext cx="4572000" cy="51435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Clr>
                <a:schemeClr val="dk1"/>
              </a:buClr>
              <a:buSzPts val="1800"/>
              <a:buChar char="●"/>
              <a:defRPr>
                <a:solidFill>
                  <a:schemeClr val="dk1"/>
                </a:solidFill>
              </a:defRPr>
            </a:lvl1pPr>
            <a:lvl2pPr marL="914400" lvl="1" indent="-317500">
              <a:spcBef>
                <a:spcPts val="0"/>
              </a:spcBef>
              <a:spcAft>
                <a:spcPts val="0"/>
              </a:spcAft>
              <a:buClr>
                <a:schemeClr val="dk1"/>
              </a:buClr>
              <a:buSzPts val="1400"/>
              <a:buChar char="○"/>
              <a:defRPr>
                <a:solidFill>
                  <a:schemeClr val="dk1"/>
                </a:solidFill>
              </a:defRPr>
            </a:lvl2pPr>
            <a:lvl3pPr marL="1371600" lvl="2" indent="-317500">
              <a:spcBef>
                <a:spcPts val="0"/>
              </a:spcBef>
              <a:spcAft>
                <a:spcPts val="0"/>
              </a:spcAft>
              <a:buClr>
                <a:schemeClr val="dk1"/>
              </a:buClr>
              <a:buSzPts val="1400"/>
              <a:buChar char="■"/>
              <a:defRPr>
                <a:solidFill>
                  <a:schemeClr val="dk1"/>
                </a:solidFill>
              </a:defRPr>
            </a:lvl3pPr>
            <a:lvl4pPr marL="1828800" lvl="3" indent="-317500">
              <a:spcBef>
                <a:spcPts val="0"/>
              </a:spcBef>
              <a:spcAft>
                <a:spcPts val="0"/>
              </a:spcAft>
              <a:buClr>
                <a:schemeClr val="dk1"/>
              </a:buClr>
              <a:buSzPts val="1400"/>
              <a:buChar char="●"/>
              <a:defRPr>
                <a:solidFill>
                  <a:schemeClr val="dk1"/>
                </a:solidFill>
              </a:defRPr>
            </a:lvl4pPr>
            <a:lvl5pPr marL="2286000" lvl="4" indent="-317500">
              <a:spcBef>
                <a:spcPts val="0"/>
              </a:spcBef>
              <a:spcAft>
                <a:spcPts val="0"/>
              </a:spcAft>
              <a:buClr>
                <a:schemeClr val="dk1"/>
              </a:buClr>
              <a:buSzPts val="1400"/>
              <a:buChar char="○"/>
              <a:defRPr>
                <a:solidFill>
                  <a:schemeClr val="dk1"/>
                </a:solidFill>
              </a:defRPr>
            </a:lvl5pPr>
            <a:lvl6pPr marL="2743200" lvl="5" indent="-317500">
              <a:spcBef>
                <a:spcPts val="0"/>
              </a:spcBef>
              <a:spcAft>
                <a:spcPts val="0"/>
              </a:spcAft>
              <a:buClr>
                <a:schemeClr val="dk1"/>
              </a:buClr>
              <a:buSzPts val="1400"/>
              <a:buChar char="■"/>
              <a:defRPr>
                <a:solidFill>
                  <a:schemeClr val="dk1"/>
                </a:solidFill>
              </a:defRPr>
            </a:lvl6pPr>
            <a:lvl7pPr marL="3200400" lvl="6" indent="-317500">
              <a:spcBef>
                <a:spcPts val="0"/>
              </a:spcBef>
              <a:spcAft>
                <a:spcPts val="0"/>
              </a:spcAft>
              <a:buClr>
                <a:schemeClr val="dk1"/>
              </a:buClr>
              <a:buSzPts val="1400"/>
              <a:buChar char="●"/>
              <a:defRPr>
                <a:solidFill>
                  <a:schemeClr val="dk1"/>
                </a:solidFill>
              </a:defRPr>
            </a:lvl7pPr>
            <a:lvl8pPr marL="3657600" lvl="7" indent="-317500">
              <a:spcBef>
                <a:spcPts val="0"/>
              </a:spcBef>
              <a:spcAft>
                <a:spcPts val="0"/>
              </a:spcAft>
              <a:buClr>
                <a:schemeClr val="dk1"/>
              </a:buClr>
              <a:buSzPts val="1400"/>
              <a:buChar char="○"/>
              <a:defRPr>
                <a:solidFill>
                  <a:schemeClr val="dk1"/>
                </a:solidFill>
              </a:defRPr>
            </a:lvl8pPr>
            <a:lvl9pPr marL="4114800" lvl="8" indent="-317500">
              <a:spcBef>
                <a:spcPts val="0"/>
              </a:spcBef>
              <a:spcAft>
                <a:spcPts val="0"/>
              </a:spcAft>
              <a:buClr>
                <a:schemeClr val="dk1"/>
              </a:buClr>
              <a:buSzPts val="1400"/>
              <a:buChar char="■"/>
              <a:defRPr>
                <a:solidFill>
                  <a:schemeClr val="dk1"/>
                </a:solidFill>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dark-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lt2"/>
              </a:buClr>
              <a:buSzPts val="1800"/>
              <a:buChar char="●"/>
              <a:defRPr sz="1800">
                <a:solidFill>
                  <a:schemeClr val="lt2"/>
                </a:solidFill>
              </a:defRPr>
            </a:lvl1pPr>
            <a:lvl2pPr marL="914400" lvl="1" indent="-317500">
              <a:lnSpc>
                <a:spcPct val="115000"/>
              </a:lnSpc>
              <a:spcBef>
                <a:spcPts val="0"/>
              </a:spcBef>
              <a:spcAft>
                <a:spcPts val="0"/>
              </a:spcAft>
              <a:buClr>
                <a:schemeClr val="lt2"/>
              </a:buClr>
              <a:buSzPts val="1400"/>
              <a:buChar char="○"/>
              <a:defRPr>
                <a:solidFill>
                  <a:schemeClr val="lt2"/>
                </a:solidFill>
              </a:defRPr>
            </a:lvl2pPr>
            <a:lvl3pPr marL="1371600" lvl="2" indent="-317500">
              <a:lnSpc>
                <a:spcPct val="115000"/>
              </a:lnSpc>
              <a:spcBef>
                <a:spcPts val="0"/>
              </a:spcBef>
              <a:spcAft>
                <a:spcPts val="0"/>
              </a:spcAft>
              <a:buClr>
                <a:schemeClr val="lt2"/>
              </a:buClr>
              <a:buSzPts val="1400"/>
              <a:buChar char="■"/>
              <a:defRPr>
                <a:solidFill>
                  <a:schemeClr val="lt2"/>
                </a:solidFill>
              </a:defRPr>
            </a:lvl3pPr>
            <a:lvl4pPr marL="1828800" lvl="3" indent="-317500">
              <a:lnSpc>
                <a:spcPct val="115000"/>
              </a:lnSpc>
              <a:spcBef>
                <a:spcPts val="0"/>
              </a:spcBef>
              <a:spcAft>
                <a:spcPts val="0"/>
              </a:spcAft>
              <a:buClr>
                <a:schemeClr val="lt2"/>
              </a:buClr>
              <a:buSzPts val="1400"/>
              <a:buChar char="●"/>
              <a:defRPr>
                <a:solidFill>
                  <a:schemeClr val="lt2"/>
                </a:solidFill>
              </a:defRPr>
            </a:lvl4pPr>
            <a:lvl5pPr marL="2286000" lvl="4" indent="-317500">
              <a:lnSpc>
                <a:spcPct val="115000"/>
              </a:lnSpc>
              <a:spcBef>
                <a:spcPts val="0"/>
              </a:spcBef>
              <a:spcAft>
                <a:spcPts val="0"/>
              </a:spcAft>
              <a:buClr>
                <a:schemeClr val="lt2"/>
              </a:buClr>
              <a:buSzPts val="1400"/>
              <a:buChar char="○"/>
              <a:defRPr>
                <a:solidFill>
                  <a:schemeClr val="lt2"/>
                </a:solidFill>
              </a:defRPr>
            </a:lvl5pPr>
            <a:lvl6pPr marL="2743200" lvl="5" indent="-317500">
              <a:lnSpc>
                <a:spcPct val="115000"/>
              </a:lnSpc>
              <a:spcBef>
                <a:spcPts val="0"/>
              </a:spcBef>
              <a:spcAft>
                <a:spcPts val="0"/>
              </a:spcAft>
              <a:buClr>
                <a:schemeClr val="lt2"/>
              </a:buClr>
              <a:buSzPts val="1400"/>
              <a:buChar char="■"/>
              <a:defRPr>
                <a:solidFill>
                  <a:schemeClr val="lt2"/>
                </a:solidFill>
              </a:defRPr>
            </a:lvl6pPr>
            <a:lvl7pPr marL="3200400" lvl="6" indent="-317500">
              <a:lnSpc>
                <a:spcPct val="115000"/>
              </a:lnSpc>
              <a:spcBef>
                <a:spcPts val="0"/>
              </a:spcBef>
              <a:spcAft>
                <a:spcPts val="0"/>
              </a:spcAft>
              <a:buClr>
                <a:schemeClr val="lt2"/>
              </a:buClr>
              <a:buSzPts val="1400"/>
              <a:buChar char="●"/>
              <a:defRPr>
                <a:solidFill>
                  <a:schemeClr val="lt2"/>
                </a:solidFill>
              </a:defRPr>
            </a:lvl7pPr>
            <a:lvl8pPr marL="3657600" lvl="7" indent="-317500">
              <a:lnSpc>
                <a:spcPct val="115000"/>
              </a:lnSpc>
              <a:spcBef>
                <a:spcPts val="0"/>
              </a:spcBef>
              <a:spcAft>
                <a:spcPts val="0"/>
              </a:spcAft>
              <a:buClr>
                <a:schemeClr val="lt2"/>
              </a:buClr>
              <a:buSzPts val="1400"/>
              <a:buChar char="○"/>
              <a:defRPr>
                <a:solidFill>
                  <a:schemeClr val="lt2"/>
                </a:solidFill>
              </a:defRPr>
            </a:lvl8pPr>
            <a:lvl9pPr marL="4114800" lvl="8" indent="-317500">
              <a:lnSpc>
                <a:spcPct val="115000"/>
              </a:lnSpc>
              <a:spcBef>
                <a:spcPts val="0"/>
              </a:spcBef>
              <a:spcAft>
                <a:spcPts val="0"/>
              </a:spcAft>
              <a:buClr>
                <a:schemeClr val="lt2"/>
              </a:buClr>
              <a:buSzPts val="1400"/>
              <a:buChar char="■"/>
              <a:defRPr>
                <a:solidFill>
                  <a:schemeClr val="lt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lt2"/>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3.gif"/><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6.gif"/></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video" Target="../media/media1.mov"/><Relationship Id="rId1" Type="http://schemas.microsoft.com/office/2007/relationships/media" Target="../media/media1.mov"/><Relationship Id="rId5" Type="http://schemas.openxmlformats.org/officeDocument/2006/relationships/image" Target="../media/image23.png"/><Relationship Id="rId4"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5.xml"/><Relationship Id="rId1" Type="http://schemas.openxmlformats.org/officeDocument/2006/relationships/slideLayout" Target="../slideLayouts/slideLayout3.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3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6.xml"/><Relationship Id="rId1" Type="http://schemas.openxmlformats.org/officeDocument/2006/relationships/slideLayout" Target="../slideLayouts/slideLayout3.xml"/><Relationship Id="rId5" Type="http://schemas.openxmlformats.org/officeDocument/2006/relationships/image" Target="../media/image30.png"/><Relationship Id="rId4" Type="http://schemas.openxmlformats.org/officeDocument/2006/relationships/image" Target="../media/image29.png"/></Relationships>
</file>

<file path=ppt/slides/_rels/slide3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5.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46.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3" Type="http://schemas.openxmlformats.org/officeDocument/2006/relationships/hyperlink" Target="http://drive.google.com/file/d/179b5MRDubTtOyr54uwO3xlpFg2vlwWPX/view" TargetMode="External"/><Relationship Id="rId2" Type="http://schemas.openxmlformats.org/officeDocument/2006/relationships/notesSlide" Target="../notesSlides/notesSlide47.xml"/><Relationship Id="rId1" Type="http://schemas.openxmlformats.org/officeDocument/2006/relationships/slideLayout" Target="../slideLayouts/slideLayout3.xml"/><Relationship Id="rId4" Type="http://schemas.openxmlformats.org/officeDocument/2006/relationships/image" Target="../media/image39.jpg"/></Relationships>
</file>

<file path=ppt/slides/_rels/slide48.xml.rels><?xml version="1.0" encoding="UTF-8" standalone="yes"?>
<Relationships xmlns="http://schemas.openxmlformats.org/package/2006/relationships"><Relationship Id="rId3" Type="http://schemas.openxmlformats.org/officeDocument/2006/relationships/hyperlink" Target="http://drive.google.com/file/d/1E89OWoRdSFHNlFGt5DYpQAJ-z2uvQU22/view" TargetMode="External"/><Relationship Id="rId2" Type="http://schemas.openxmlformats.org/officeDocument/2006/relationships/notesSlide" Target="../notesSlides/notesSlide48.xml"/><Relationship Id="rId1" Type="http://schemas.openxmlformats.org/officeDocument/2006/relationships/slideLayout" Target="../slideLayouts/slideLayout3.xml"/><Relationship Id="rId4" Type="http://schemas.openxmlformats.org/officeDocument/2006/relationships/image" Target="../media/image40.jpg"/></Relationships>
</file>

<file path=ppt/slides/_rels/slide49.xml.rels><?xml version="1.0" encoding="UTF-8" standalone="yes"?>
<Relationships xmlns="http://schemas.openxmlformats.org/package/2006/relationships"><Relationship Id="rId3" Type="http://schemas.openxmlformats.org/officeDocument/2006/relationships/hyperlink" Target="http://drive.google.com/file/d/1-Ex3c7OW0Hp7fzr8ICgjuoD7Xp-_LX4f/view" TargetMode="External"/><Relationship Id="rId2" Type="http://schemas.openxmlformats.org/officeDocument/2006/relationships/notesSlide" Target="../notesSlides/notesSlide49.xml"/><Relationship Id="rId1" Type="http://schemas.openxmlformats.org/officeDocument/2006/relationships/slideLayout" Target="../slideLayouts/slideLayout3.xml"/><Relationship Id="rId4" Type="http://schemas.openxmlformats.org/officeDocument/2006/relationships/image" Target="../media/image41.jp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hyperlink" Target="http://drive.google.com/file/d/1s8c5O4IlYoCf3tE7HPo4m6ymtLMPQgv1/view" TargetMode="External"/><Relationship Id="rId2" Type="http://schemas.openxmlformats.org/officeDocument/2006/relationships/notesSlide" Target="../notesSlides/notesSlide50.xml"/><Relationship Id="rId1" Type="http://schemas.openxmlformats.org/officeDocument/2006/relationships/slideLayout" Target="../slideLayouts/slideLayout3.xml"/><Relationship Id="rId4" Type="http://schemas.openxmlformats.org/officeDocument/2006/relationships/image" Target="../media/image42.jp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Google Shape;54;p13"/>
          <p:cNvPicPr preferRelativeResize="0"/>
          <p:nvPr/>
        </p:nvPicPr>
        <p:blipFill>
          <a:blip r:embed="rId3">
            <a:alphaModFix/>
          </a:blip>
          <a:stretch>
            <a:fillRect/>
          </a:stretch>
        </p:blipFill>
        <p:spPr>
          <a:xfrm rot="-5400000">
            <a:off x="1962760" y="-2002076"/>
            <a:ext cx="5218501" cy="9147651"/>
          </a:xfrm>
          <a:prstGeom prst="rect">
            <a:avLst/>
          </a:prstGeom>
          <a:noFill/>
          <a:ln>
            <a:noFill/>
          </a:ln>
        </p:spPr>
      </p:pic>
      <p:sp>
        <p:nvSpPr>
          <p:cNvPr id="55" name="Google Shape;55;p13"/>
          <p:cNvSpPr txBox="1">
            <a:spLocks noGrp="1"/>
          </p:cNvSpPr>
          <p:nvPr>
            <p:ph type="ctrTitle"/>
          </p:nvPr>
        </p:nvSpPr>
        <p:spPr>
          <a:xfrm>
            <a:off x="30350" y="0"/>
            <a:ext cx="5254800" cy="2225400"/>
          </a:xfrm>
          <a:prstGeom prst="rect">
            <a:avLst/>
          </a:prstGeom>
        </p:spPr>
        <p:txBody>
          <a:bodyPr spcFirstLastPara="1" wrap="square" lIns="91425" tIns="91425" rIns="91425" bIns="91425" anchor="ctr" anchorCtr="0">
            <a:normAutofit/>
          </a:bodyPr>
          <a:lstStyle/>
          <a:p>
            <a:pPr marL="0" lvl="0" indent="0" algn="ctr" rtl="0">
              <a:spcBef>
                <a:spcPts val="0"/>
              </a:spcBef>
              <a:spcAft>
                <a:spcPts val="0"/>
              </a:spcAft>
              <a:buNone/>
            </a:pPr>
            <a:r>
              <a:rPr lang="en-GB" sz="3300"/>
              <a:t>Transport and Mixing of Salts in Europa’s Ice Shell: </a:t>
            </a:r>
            <a:endParaRPr sz="3300"/>
          </a:p>
          <a:p>
            <a:pPr marL="0" lvl="0" indent="0" algn="ctr" rtl="0">
              <a:spcBef>
                <a:spcPts val="0"/>
              </a:spcBef>
              <a:spcAft>
                <a:spcPts val="0"/>
              </a:spcAft>
              <a:buNone/>
            </a:pPr>
            <a:r>
              <a:rPr lang="en-GB" sz="3000" i="1"/>
              <a:t>A Geodynamic Perspective</a:t>
            </a:r>
            <a:endParaRPr sz="4700" i="1"/>
          </a:p>
        </p:txBody>
      </p:sp>
      <p:pic>
        <p:nvPicPr>
          <p:cNvPr id="56" name="Google Shape;56;p13"/>
          <p:cNvPicPr preferRelativeResize="0"/>
          <p:nvPr/>
        </p:nvPicPr>
        <p:blipFill rotWithShape="1">
          <a:blip r:embed="rId4">
            <a:alphaModFix/>
          </a:blip>
          <a:srcRect/>
          <a:stretch/>
        </p:blipFill>
        <p:spPr>
          <a:xfrm>
            <a:off x="2876203" y="4414741"/>
            <a:ext cx="814792" cy="693490"/>
          </a:xfrm>
          <a:prstGeom prst="rect">
            <a:avLst/>
          </a:prstGeom>
          <a:noFill/>
          <a:ln>
            <a:noFill/>
          </a:ln>
        </p:spPr>
      </p:pic>
      <p:sp>
        <p:nvSpPr>
          <p:cNvPr id="57" name="Google Shape;57;p13"/>
          <p:cNvSpPr txBox="1"/>
          <p:nvPr/>
        </p:nvSpPr>
        <p:spPr>
          <a:xfrm>
            <a:off x="67050" y="2225400"/>
            <a:ext cx="6311700" cy="11103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GB" sz="2200">
                <a:solidFill>
                  <a:schemeClr val="dk1"/>
                </a:solidFill>
              </a:rPr>
              <a:t>Grellan Lambert</a:t>
            </a:r>
            <a:r>
              <a:rPr lang="en-GB" sz="2200" baseline="30000">
                <a:solidFill>
                  <a:schemeClr val="dk1"/>
                </a:solidFill>
              </a:rPr>
              <a:t>1,2</a:t>
            </a:r>
            <a:r>
              <a:rPr lang="en-GB" sz="2200">
                <a:solidFill>
                  <a:schemeClr val="dk1"/>
                </a:solidFill>
              </a:rPr>
              <a:t>, Ana-Catalina Plesa</a:t>
            </a:r>
            <a:r>
              <a:rPr lang="en-GB" sz="2200" baseline="30000">
                <a:solidFill>
                  <a:schemeClr val="dk1"/>
                </a:solidFill>
              </a:rPr>
              <a:t>2</a:t>
            </a:r>
            <a:endParaRPr sz="2400">
              <a:solidFill>
                <a:schemeClr val="dk1"/>
              </a:solidFill>
            </a:endParaRPr>
          </a:p>
          <a:p>
            <a:pPr marL="0" lvl="0" indent="0" algn="l" rtl="0">
              <a:spcBef>
                <a:spcPts val="300"/>
              </a:spcBef>
              <a:spcAft>
                <a:spcPts val="0"/>
              </a:spcAft>
              <a:buNone/>
            </a:pPr>
            <a:r>
              <a:rPr lang="en-GB" baseline="30000">
                <a:solidFill>
                  <a:srgbClr val="CFBEAA"/>
                </a:solidFill>
                <a:latin typeface="Helvetica Neue"/>
                <a:ea typeface="Helvetica Neue"/>
                <a:cs typeface="Helvetica Neue"/>
                <a:sym typeface="Helvetica Neue"/>
              </a:rPr>
              <a:t>1</a:t>
            </a:r>
            <a:r>
              <a:rPr lang="en-GB" i="1">
                <a:solidFill>
                  <a:srgbClr val="CFBEAA"/>
                </a:solidFill>
                <a:latin typeface="Helvetica Neue"/>
                <a:ea typeface="Helvetica Neue"/>
                <a:cs typeface="Helvetica Neue"/>
                <a:sym typeface="Helvetica Neue"/>
              </a:rPr>
              <a:t>Nantes Université, </a:t>
            </a:r>
            <a:endParaRPr i="1">
              <a:solidFill>
                <a:srgbClr val="CFBEAA"/>
              </a:solidFill>
              <a:latin typeface="Helvetica Neue"/>
              <a:ea typeface="Helvetica Neue"/>
              <a:cs typeface="Helvetica Neue"/>
              <a:sym typeface="Helvetica Neue"/>
            </a:endParaRPr>
          </a:p>
          <a:p>
            <a:pPr marL="0" lvl="0" indent="0" algn="l" rtl="0">
              <a:spcBef>
                <a:spcPts val="300"/>
              </a:spcBef>
              <a:spcAft>
                <a:spcPts val="0"/>
              </a:spcAft>
              <a:buNone/>
            </a:pPr>
            <a:r>
              <a:rPr lang="en-GB" i="1" baseline="30000">
                <a:solidFill>
                  <a:srgbClr val="CFBEAA"/>
                </a:solidFill>
                <a:latin typeface="Helvetica Neue"/>
                <a:ea typeface="Helvetica Neue"/>
                <a:cs typeface="Helvetica Neue"/>
                <a:sym typeface="Helvetica Neue"/>
              </a:rPr>
              <a:t>2</a:t>
            </a:r>
            <a:r>
              <a:rPr lang="en-GB" i="1">
                <a:solidFill>
                  <a:srgbClr val="CFBEAA"/>
                </a:solidFill>
                <a:latin typeface="Helvetica Neue"/>
                <a:ea typeface="Helvetica Neue"/>
                <a:cs typeface="Helvetica Neue"/>
                <a:sym typeface="Helvetica Neue"/>
              </a:rPr>
              <a:t>German Aerospace Center (DLR), Institute of Planetary Research</a:t>
            </a:r>
            <a:r>
              <a:rPr lang="en-GB" sz="1600">
                <a:solidFill>
                  <a:srgbClr val="CFBEAA"/>
                </a:solidFill>
                <a:latin typeface="Helvetica Neue"/>
                <a:ea typeface="Helvetica Neue"/>
                <a:cs typeface="Helvetica Neue"/>
                <a:sym typeface="Helvetica Neue"/>
              </a:rPr>
              <a:t> </a:t>
            </a:r>
            <a:endParaRPr sz="2200">
              <a:solidFill>
                <a:srgbClr val="CFBEAA"/>
              </a:solidFill>
            </a:endParaRPr>
          </a:p>
        </p:txBody>
      </p:sp>
      <p:pic>
        <p:nvPicPr>
          <p:cNvPr id="58" name="Google Shape;58;p13" title="GeoPlaNet.png"/>
          <p:cNvPicPr preferRelativeResize="0"/>
          <p:nvPr/>
        </p:nvPicPr>
        <p:blipFill>
          <a:blip r:embed="rId5">
            <a:alphaModFix/>
          </a:blip>
          <a:stretch>
            <a:fillRect/>
          </a:stretch>
        </p:blipFill>
        <p:spPr>
          <a:xfrm>
            <a:off x="137900" y="4414750"/>
            <a:ext cx="751125" cy="593000"/>
          </a:xfrm>
          <a:prstGeom prst="rect">
            <a:avLst/>
          </a:prstGeom>
          <a:noFill/>
          <a:ln>
            <a:noFill/>
          </a:ln>
        </p:spPr>
      </p:pic>
      <p:pic>
        <p:nvPicPr>
          <p:cNvPr id="59" name="Google Shape;59;p13" title="logo_footer.png"/>
          <p:cNvPicPr preferRelativeResize="0"/>
          <p:nvPr/>
        </p:nvPicPr>
        <p:blipFill>
          <a:blip r:embed="rId6">
            <a:alphaModFix/>
          </a:blip>
          <a:stretch>
            <a:fillRect/>
          </a:stretch>
        </p:blipFill>
        <p:spPr>
          <a:xfrm>
            <a:off x="1125387" y="4515837"/>
            <a:ext cx="1514450" cy="39082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22"/>
          <p:cNvSpPr txBox="1">
            <a:spLocks noGrp="1"/>
          </p:cNvSpPr>
          <p:nvPr>
            <p:ph type="title"/>
          </p:nvPr>
        </p:nvSpPr>
        <p:spPr>
          <a:xfrm>
            <a:off x="89250" y="752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i="1"/>
              <a:t>METHODS: Viscosity Laws and Ice Rheology</a:t>
            </a:r>
            <a:endParaRPr b="1" i="1"/>
          </a:p>
          <a:p>
            <a:pPr marL="0" lvl="0" indent="0" algn="l" rtl="0">
              <a:spcBef>
                <a:spcPts val="0"/>
              </a:spcBef>
              <a:spcAft>
                <a:spcPts val="0"/>
              </a:spcAft>
              <a:buNone/>
            </a:pPr>
            <a:endParaRPr/>
          </a:p>
        </p:txBody>
      </p:sp>
      <p:sp>
        <p:nvSpPr>
          <p:cNvPr id="150" name="Google Shape;150;p22"/>
          <p:cNvSpPr txBox="1"/>
          <p:nvPr/>
        </p:nvSpPr>
        <p:spPr>
          <a:xfrm>
            <a:off x="66750" y="528225"/>
            <a:ext cx="9010500" cy="3060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800">
                <a:solidFill>
                  <a:schemeClr val="dk1"/>
                </a:solidFill>
              </a:rPr>
              <a:t>We account for </a:t>
            </a:r>
            <a:r>
              <a:rPr lang="en-GB" sz="1800" b="1">
                <a:solidFill>
                  <a:schemeClr val="dk1"/>
                </a:solidFill>
              </a:rPr>
              <a:t>4 main deformation mechanisms</a:t>
            </a:r>
            <a:r>
              <a:rPr lang="en-GB" sz="1800">
                <a:solidFill>
                  <a:schemeClr val="dk1"/>
                </a:solidFill>
              </a:rPr>
              <a:t> (</a:t>
            </a:r>
            <a:r>
              <a:rPr lang="en-GB" sz="1800" b="1" i="1">
                <a:solidFill>
                  <a:schemeClr val="dk1"/>
                </a:solidFill>
              </a:rPr>
              <a:t>composite rheology</a:t>
            </a:r>
            <a:r>
              <a:rPr lang="en-GB" sz="1800">
                <a:solidFill>
                  <a:schemeClr val="dk1"/>
                </a:solidFill>
              </a:rPr>
              <a:t>):</a:t>
            </a:r>
            <a:endParaRPr sz="1800">
              <a:solidFill>
                <a:schemeClr val="dk1"/>
              </a:solidFill>
            </a:endParaRPr>
          </a:p>
          <a:p>
            <a:pPr marL="0" lvl="0" indent="0" algn="l" rtl="0">
              <a:spcBef>
                <a:spcPts val="0"/>
              </a:spcBef>
              <a:spcAft>
                <a:spcPts val="0"/>
              </a:spcAft>
              <a:buNone/>
            </a:pPr>
            <a:endParaRPr sz="1800">
              <a:solidFill>
                <a:schemeClr val="dk1"/>
              </a:solidFill>
            </a:endParaRPr>
          </a:p>
          <a:p>
            <a:pPr marL="0" lvl="0" indent="0" algn="l" rtl="0">
              <a:spcBef>
                <a:spcPts val="0"/>
              </a:spcBef>
              <a:spcAft>
                <a:spcPts val="0"/>
              </a:spcAft>
              <a:buNone/>
            </a:pPr>
            <a:r>
              <a:rPr lang="en-GB" sz="1800" b="1" i="1">
                <a:solidFill>
                  <a:schemeClr val="dk1"/>
                </a:solidFill>
              </a:rPr>
              <a:t>Diffusion creep (n=1)</a:t>
            </a:r>
            <a:r>
              <a:rPr lang="en-GB" sz="1800">
                <a:solidFill>
                  <a:schemeClr val="dk1"/>
                </a:solidFill>
              </a:rPr>
              <a:t>: Atoms move incrementally in the direction of stress</a:t>
            </a:r>
            <a:endParaRPr sz="1800">
              <a:solidFill>
                <a:schemeClr val="dk1"/>
              </a:solidFill>
            </a:endParaRPr>
          </a:p>
          <a:p>
            <a:pPr marL="0" lvl="0" indent="0" algn="l" rtl="0">
              <a:spcBef>
                <a:spcPts val="0"/>
              </a:spcBef>
              <a:spcAft>
                <a:spcPts val="0"/>
              </a:spcAft>
              <a:buNone/>
            </a:pPr>
            <a:endParaRPr sz="1800">
              <a:solidFill>
                <a:schemeClr val="dk1"/>
              </a:solidFill>
            </a:endParaRPr>
          </a:p>
          <a:p>
            <a:pPr marL="0" lvl="0" indent="0" algn="l" rtl="0">
              <a:spcBef>
                <a:spcPts val="0"/>
              </a:spcBef>
              <a:spcAft>
                <a:spcPts val="0"/>
              </a:spcAft>
              <a:buNone/>
            </a:pPr>
            <a:endParaRPr sz="1800" i="1">
              <a:solidFill>
                <a:schemeClr val="dk1"/>
              </a:solidFill>
            </a:endParaRPr>
          </a:p>
        </p:txBody>
      </p:sp>
      <p:sp>
        <p:nvSpPr>
          <p:cNvPr id="151" name="Google Shape;151;p2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GB"/>
              <a:t>10</a:t>
            </a:fld>
            <a:endParaRPr/>
          </a:p>
        </p:txBody>
      </p:sp>
      <p:pic>
        <p:nvPicPr>
          <p:cNvPr id="152" name="Google Shape;152;p22" title="Creep_Diffusion.gif"/>
          <p:cNvPicPr preferRelativeResize="0"/>
          <p:nvPr/>
        </p:nvPicPr>
        <p:blipFill>
          <a:blip r:embed="rId3">
            <a:alphaModFix/>
          </a:blip>
          <a:stretch>
            <a:fillRect/>
          </a:stretch>
        </p:blipFill>
        <p:spPr>
          <a:xfrm>
            <a:off x="2332750" y="1643225"/>
            <a:ext cx="4221376" cy="316602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23"/>
          <p:cNvSpPr txBox="1">
            <a:spLocks noGrp="1"/>
          </p:cNvSpPr>
          <p:nvPr>
            <p:ph type="title"/>
          </p:nvPr>
        </p:nvSpPr>
        <p:spPr>
          <a:xfrm>
            <a:off x="89250" y="752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i="1"/>
              <a:t>METHODS: Viscosity Laws and Ice Rheology</a:t>
            </a:r>
            <a:endParaRPr b="1" i="1"/>
          </a:p>
          <a:p>
            <a:pPr marL="0" lvl="0" indent="0" algn="l" rtl="0">
              <a:spcBef>
                <a:spcPts val="0"/>
              </a:spcBef>
              <a:spcAft>
                <a:spcPts val="0"/>
              </a:spcAft>
              <a:buNone/>
            </a:pPr>
            <a:endParaRPr/>
          </a:p>
        </p:txBody>
      </p:sp>
      <p:sp>
        <p:nvSpPr>
          <p:cNvPr id="158" name="Google Shape;158;p23"/>
          <p:cNvSpPr txBox="1"/>
          <p:nvPr/>
        </p:nvSpPr>
        <p:spPr>
          <a:xfrm>
            <a:off x="66750" y="528225"/>
            <a:ext cx="9010500" cy="3060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800">
                <a:solidFill>
                  <a:schemeClr val="dk1"/>
                </a:solidFill>
              </a:rPr>
              <a:t>We account for </a:t>
            </a:r>
            <a:r>
              <a:rPr lang="en-GB" sz="1800" b="1">
                <a:solidFill>
                  <a:schemeClr val="dk1"/>
                </a:solidFill>
              </a:rPr>
              <a:t>4 main deformation mechanisms</a:t>
            </a:r>
            <a:r>
              <a:rPr lang="en-GB" sz="1800">
                <a:solidFill>
                  <a:schemeClr val="dk1"/>
                </a:solidFill>
              </a:rPr>
              <a:t> (</a:t>
            </a:r>
            <a:r>
              <a:rPr lang="en-GB" sz="1800" b="1" i="1">
                <a:solidFill>
                  <a:schemeClr val="dk1"/>
                </a:solidFill>
              </a:rPr>
              <a:t>composite rheology</a:t>
            </a:r>
            <a:r>
              <a:rPr lang="en-GB" sz="1800">
                <a:solidFill>
                  <a:schemeClr val="dk1"/>
                </a:solidFill>
              </a:rPr>
              <a:t>):</a:t>
            </a:r>
            <a:endParaRPr sz="1800">
              <a:solidFill>
                <a:schemeClr val="dk1"/>
              </a:solidFill>
            </a:endParaRPr>
          </a:p>
          <a:p>
            <a:pPr marL="0" lvl="0" indent="0" algn="l" rtl="0">
              <a:spcBef>
                <a:spcPts val="0"/>
              </a:spcBef>
              <a:spcAft>
                <a:spcPts val="0"/>
              </a:spcAft>
              <a:buNone/>
            </a:pPr>
            <a:endParaRPr sz="1800">
              <a:solidFill>
                <a:schemeClr val="dk1"/>
              </a:solidFill>
            </a:endParaRPr>
          </a:p>
          <a:p>
            <a:pPr marL="0" lvl="0" indent="0" algn="l" rtl="0">
              <a:spcBef>
                <a:spcPts val="0"/>
              </a:spcBef>
              <a:spcAft>
                <a:spcPts val="0"/>
              </a:spcAft>
              <a:buNone/>
            </a:pPr>
            <a:r>
              <a:rPr lang="en-GB" sz="1800" b="1" i="1">
                <a:solidFill>
                  <a:schemeClr val="dk1"/>
                </a:solidFill>
              </a:rPr>
              <a:t>Diffusion creep (n=1)</a:t>
            </a:r>
            <a:r>
              <a:rPr lang="en-GB" sz="1800">
                <a:solidFill>
                  <a:schemeClr val="dk1"/>
                </a:solidFill>
              </a:rPr>
              <a:t>: Atoms move incrementally in the direction of stress</a:t>
            </a:r>
            <a:endParaRPr sz="1800">
              <a:solidFill>
                <a:schemeClr val="dk1"/>
              </a:solidFill>
            </a:endParaRPr>
          </a:p>
          <a:p>
            <a:pPr marL="0" lvl="0" indent="0" algn="l" rtl="0">
              <a:spcBef>
                <a:spcPts val="0"/>
              </a:spcBef>
              <a:spcAft>
                <a:spcPts val="0"/>
              </a:spcAft>
              <a:buNone/>
            </a:pPr>
            <a:endParaRPr sz="1800">
              <a:solidFill>
                <a:schemeClr val="dk1"/>
              </a:solidFill>
            </a:endParaRPr>
          </a:p>
          <a:p>
            <a:pPr marL="0" lvl="0" indent="0" algn="l" rtl="0">
              <a:spcBef>
                <a:spcPts val="0"/>
              </a:spcBef>
              <a:spcAft>
                <a:spcPts val="0"/>
              </a:spcAft>
              <a:buNone/>
            </a:pPr>
            <a:r>
              <a:rPr lang="en-GB" sz="1800" b="1" i="1">
                <a:solidFill>
                  <a:schemeClr val="dk1"/>
                </a:solidFill>
              </a:rPr>
              <a:t>Dislocation creep (n=4)</a:t>
            </a:r>
            <a:r>
              <a:rPr lang="en-GB" sz="1800">
                <a:solidFill>
                  <a:schemeClr val="dk1"/>
                </a:solidFill>
              </a:rPr>
              <a:t>: Atoms move via lattice defects in the ice crystal</a:t>
            </a:r>
            <a:endParaRPr sz="1800">
              <a:solidFill>
                <a:schemeClr val="dk1"/>
              </a:solidFill>
            </a:endParaRPr>
          </a:p>
          <a:p>
            <a:pPr marL="0" lvl="0" indent="0" algn="l" rtl="0">
              <a:spcBef>
                <a:spcPts val="0"/>
              </a:spcBef>
              <a:spcAft>
                <a:spcPts val="0"/>
              </a:spcAft>
              <a:buNone/>
            </a:pPr>
            <a:endParaRPr sz="1800" i="1">
              <a:solidFill>
                <a:schemeClr val="dk1"/>
              </a:solidFill>
            </a:endParaRPr>
          </a:p>
        </p:txBody>
      </p:sp>
      <p:sp>
        <p:nvSpPr>
          <p:cNvPr id="159" name="Google Shape;159;p2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GB"/>
              <a:t>11</a:t>
            </a:fld>
            <a:endParaRPr/>
          </a:p>
        </p:txBody>
      </p:sp>
      <p:pic>
        <p:nvPicPr>
          <p:cNvPr id="160" name="Google Shape;160;p23" title="Creep_Dislocation.gif"/>
          <p:cNvPicPr preferRelativeResize="0"/>
          <p:nvPr/>
        </p:nvPicPr>
        <p:blipFill>
          <a:blip r:embed="rId3">
            <a:alphaModFix/>
          </a:blip>
          <a:stretch>
            <a:fillRect/>
          </a:stretch>
        </p:blipFill>
        <p:spPr>
          <a:xfrm>
            <a:off x="2632513" y="2171825"/>
            <a:ext cx="3434075" cy="257555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p24"/>
          <p:cNvSpPr txBox="1">
            <a:spLocks noGrp="1"/>
          </p:cNvSpPr>
          <p:nvPr>
            <p:ph type="title"/>
          </p:nvPr>
        </p:nvSpPr>
        <p:spPr>
          <a:xfrm>
            <a:off x="89250" y="752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i="1"/>
              <a:t>METHODS: Viscosity Laws and Ice Rheology</a:t>
            </a:r>
            <a:endParaRPr b="1" i="1"/>
          </a:p>
          <a:p>
            <a:pPr marL="0" lvl="0" indent="0" algn="l" rtl="0">
              <a:spcBef>
                <a:spcPts val="0"/>
              </a:spcBef>
              <a:spcAft>
                <a:spcPts val="0"/>
              </a:spcAft>
              <a:buNone/>
            </a:pPr>
            <a:endParaRPr/>
          </a:p>
        </p:txBody>
      </p:sp>
      <p:sp>
        <p:nvSpPr>
          <p:cNvPr id="166" name="Google Shape;166;p24"/>
          <p:cNvSpPr txBox="1"/>
          <p:nvPr/>
        </p:nvSpPr>
        <p:spPr>
          <a:xfrm>
            <a:off x="66750" y="528225"/>
            <a:ext cx="9010500" cy="3060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800">
                <a:solidFill>
                  <a:schemeClr val="dk1"/>
                </a:solidFill>
              </a:rPr>
              <a:t>We account for </a:t>
            </a:r>
            <a:r>
              <a:rPr lang="en-GB" sz="1800" b="1">
                <a:solidFill>
                  <a:schemeClr val="dk1"/>
                </a:solidFill>
              </a:rPr>
              <a:t>4 main deformation mechanisms</a:t>
            </a:r>
            <a:r>
              <a:rPr lang="en-GB" sz="1800">
                <a:solidFill>
                  <a:schemeClr val="dk1"/>
                </a:solidFill>
              </a:rPr>
              <a:t> (</a:t>
            </a:r>
            <a:r>
              <a:rPr lang="en-GB" sz="1800" b="1" i="1">
                <a:solidFill>
                  <a:schemeClr val="dk1"/>
                </a:solidFill>
              </a:rPr>
              <a:t>composite rheology</a:t>
            </a:r>
            <a:r>
              <a:rPr lang="en-GB" sz="1800">
                <a:solidFill>
                  <a:schemeClr val="dk1"/>
                </a:solidFill>
              </a:rPr>
              <a:t>):</a:t>
            </a:r>
            <a:endParaRPr sz="1800">
              <a:solidFill>
                <a:schemeClr val="dk1"/>
              </a:solidFill>
            </a:endParaRPr>
          </a:p>
          <a:p>
            <a:pPr marL="0" lvl="0" indent="0" algn="l" rtl="0">
              <a:spcBef>
                <a:spcPts val="0"/>
              </a:spcBef>
              <a:spcAft>
                <a:spcPts val="0"/>
              </a:spcAft>
              <a:buNone/>
            </a:pPr>
            <a:endParaRPr sz="1800">
              <a:solidFill>
                <a:schemeClr val="dk1"/>
              </a:solidFill>
            </a:endParaRPr>
          </a:p>
          <a:p>
            <a:pPr marL="0" lvl="0" indent="0" algn="l" rtl="0">
              <a:spcBef>
                <a:spcPts val="0"/>
              </a:spcBef>
              <a:spcAft>
                <a:spcPts val="0"/>
              </a:spcAft>
              <a:buNone/>
            </a:pPr>
            <a:r>
              <a:rPr lang="en-GB" sz="1800" b="1" i="1">
                <a:solidFill>
                  <a:schemeClr val="dk1"/>
                </a:solidFill>
              </a:rPr>
              <a:t>Diffusion creep (n=1)</a:t>
            </a:r>
            <a:r>
              <a:rPr lang="en-GB" sz="1800">
                <a:solidFill>
                  <a:schemeClr val="dk1"/>
                </a:solidFill>
              </a:rPr>
              <a:t>: Atoms move incrementally in the direction of stress</a:t>
            </a:r>
            <a:endParaRPr sz="1800">
              <a:solidFill>
                <a:schemeClr val="dk1"/>
              </a:solidFill>
            </a:endParaRPr>
          </a:p>
          <a:p>
            <a:pPr marL="0" lvl="0" indent="0" algn="l" rtl="0">
              <a:spcBef>
                <a:spcPts val="0"/>
              </a:spcBef>
              <a:spcAft>
                <a:spcPts val="0"/>
              </a:spcAft>
              <a:buNone/>
            </a:pPr>
            <a:endParaRPr sz="1800">
              <a:solidFill>
                <a:schemeClr val="dk1"/>
              </a:solidFill>
            </a:endParaRPr>
          </a:p>
          <a:p>
            <a:pPr marL="0" lvl="0" indent="0" algn="l" rtl="0">
              <a:spcBef>
                <a:spcPts val="0"/>
              </a:spcBef>
              <a:spcAft>
                <a:spcPts val="0"/>
              </a:spcAft>
              <a:buNone/>
            </a:pPr>
            <a:r>
              <a:rPr lang="en-GB" sz="1800" b="1" i="1">
                <a:solidFill>
                  <a:schemeClr val="dk1"/>
                </a:solidFill>
              </a:rPr>
              <a:t>Dislocation creep (n=4)</a:t>
            </a:r>
            <a:r>
              <a:rPr lang="en-GB" sz="1800">
                <a:solidFill>
                  <a:schemeClr val="dk1"/>
                </a:solidFill>
              </a:rPr>
              <a:t>: Atoms move via lattice defects in the ice crystal</a:t>
            </a:r>
            <a:endParaRPr sz="1800">
              <a:solidFill>
                <a:schemeClr val="dk1"/>
              </a:solidFill>
            </a:endParaRPr>
          </a:p>
          <a:p>
            <a:pPr marL="0" lvl="0" indent="0" algn="l" rtl="0">
              <a:spcBef>
                <a:spcPts val="0"/>
              </a:spcBef>
              <a:spcAft>
                <a:spcPts val="0"/>
              </a:spcAft>
              <a:buNone/>
            </a:pPr>
            <a:endParaRPr sz="1800">
              <a:solidFill>
                <a:schemeClr val="dk1"/>
              </a:solidFill>
            </a:endParaRPr>
          </a:p>
          <a:p>
            <a:pPr marL="0" lvl="0" indent="0" algn="l" rtl="0">
              <a:spcBef>
                <a:spcPts val="0"/>
              </a:spcBef>
              <a:spcAft>
                <a:spcPts val="0"/>
              </a:spcAft>
              <a:buNone/>
            </a:pPr>
            <a:r>
              <a:rPr lang="en-GB" sz="1800" b="1" i="1">
                <a:solidFill>
                  <a:schemeClr val="dk1"/>
                </a:solidFill>
              </a:rPr>
              <a:t>Grain boundary sliding (n=1.8): </a:t>
            </a:r>
            <a:r>
              <a:rPr lang="en-GB" sz="1800">
                <a:solidFill>
                  <a:schemeClr val="dk1"/>
                </a:solidFill>
              </a:rPr>
              <a:t>Ice grains slide past each other along the grain edge</a:t>
            </a:r>
            <a:endParaRPr sz="1800">
              <a:solidFill>
                <a:schemeClr val="dk1"/>
              </a:solidFill>
            </a:endParaRPr>
          </a:p>
          <a:p>
            <a:pPr marL="0" lvl="0" indent="0" algn="l" rtl="0">
              <a:spcBef>
                <a:spcPts val="0"/>
              </a:spcBef>
              <a:spcAft>
                <a:spcPts val="0"/>
              </a:spcAft>
              <a:buNone/>
            </a:pPr>
            <a:endParaRPr sz="1800" i="1">
              <a:solidFill>
                <a:schemeClr val="dk1"/>
              </a:solidFill>
            </a:endParaRPr>
          </a:p>
        </p:txBody>
      </p:sp>
      <p:sp>
        <p:nvSpPr>
          <p:cNvPr id="167" name="Google Shape;167;p2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GB"/>
              <a:t>12</a:t>
            </a:fld>
            <a:endParaRPr/>
          </a:p>
        </p:txBody>
      </p:sp>
      <p:pic>
        <p:nvPicPr>
          <p:cNvPr id="168" name="Google Shape;168;p24" title="Creep_Grain_Boundary_Sliding.gif"/>
          <p:cNvPicPr preferRelativeResize="0"/>
          <p:nvPr/>
        </p:nvPicPr>
        <p:blipFill>
          <a:blip r:embed="rId3">
            <a:alphaModFix/>
          </a:blip>
          <a:stretch>
            <a:fillRect/>
          </a:stretch>
        </p:blipFill>
        <p:spPr>
          <a:xfrm>
            <a:off x="2812113" y="2702950"/>
            <a:ext cx="3074875" cy="230615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25"/>
          <p:cNvSpPr txBox="1">
            <a:spLocks noGrp="1"/>
          </p:cNvSpPr>
          <p:nvPr>
            <p:ph type="title"/>
          </p:nvPr>
        </p:nvSpPr>
        <p:spPr>
          <a:xfrm>
            <a:off x="89250" y="752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t>METHODS: Viscosity Laws and Ice Rheology</a:t>
            </a:r>
            <a:endParaRPr b="1"/>
          </a:p>
          <a:p>
            <a:pPr marL="0" lvl="0" indent="0" algn="l" rtl="0">
              <a:spcBef>
                <a:spcPts val="0"/>
              </a:spcBef>
              <a:spcAft>
                <a:spcPts val="0"/>
              </a:spcAft>
              <a:buNone/>
            </a:pPr>
            <a:endParaRPr/>
          </a:p>
        </p:txBody>
      </p:sp>
      <p:sp>
        <p:nvSpPr>
          <p:cNvPr id="174" name="Google Shape;174;p25"/>
          <p:cNvSpPr txBox="1"/>
          <p:nvPr/>
        </p:nvSpPr>
        <p:spPr>
          <a:xfrm>
            <a:off x="66750" y="528225"/>
            <a:ext cx="9010500" cy="3060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800">
                <a:solidFill>
                  <a:schemeClr val="dk1"/>
                </a:solidFill>
              </a:rPr>
              <a:t>We account for </a:t>
            </a:r>
            <a:r>
              <a:rPr lang="en-GB" sz="1800" b="1">
                <a:solidFill>
                  <a:schemeClr val="dk1"/>
                </a:solidFill>
              </a:rPr>
              <a:t>4 main deformation mechanisms</a:t>
            </a:r>
            <a:r>
              <a:rPr lang="en-GB" sz="1800">
                <a:solidFill>
                  <a:schemeClr val="dk1"/>
                </a:solidFill>
              </a:rPr>
              <a:t> (</a:t>
            </a:r>
            <a:r>
              <a:rPr lang="en-GB" sz="1800" b="1" i="1">
                <a:solidFill>
                  <a:schemeClr val="dk1"/>
                </a:solidFill>
              </a:rPr>
              <a:t>composite rheology</a:t>
            </a:r>
            <a:r>
              <a:rPr lang="en-GB" sz="1800">
                <a:solidFill>
                  <a:schemeClr val="dk1"/>
                </a:solidFill>
              </a:rPr>
              <a:t>):</a:t>
            </a:r>
            <a:endParaRPr sz="1800">
              <a:solidFill>
                <a:schemeClr val="dk1"/>
              </a:solidFill>
            </a:endParaRPr>
          </a:p>
          <a:p>
            <a:pPr marL="0" lvl="0" indent="0" algn="l" rtl="0">
              <a:spcBef>
                <a:spcPts val="0"/>
              </a:spcBef>
              <a:spcAft>
                <a:spcPts val="0"/>
              </a:spcAft>
              <a:buNone/>
            </a:pPr>
            <a:endParaRPr sz="1800">
              <a:solidFill>
                <a:schemeClr val="dk1"/>
              </a:solidFill>
            </a:endParaRPr>
          </a:p>
          <a:p>
            <a:pPr marL="0" lvl="0" indent="0" algn="l" rtl="0">
              <a:spcBef>
                <a:spcPts val="0"/>
              </a:spcBef>
              <a:spcAft>
                <a:spcPts val="0"/>
              </a:spcAft>
              <a:buNone/>
            </a:pPr>
            <a:r>
              <a:rPr lang="en-GB" sz="1800" b="1" i="1">
                <a:solidFill>
                  <a:schemeClr val="dk1"/>
                </a:solidFill>
              </a:rPr>
              <a:t>Diffusion creep (n=1)</a:t>
            </a:r>
            <a:r>
              <a:rPr lang="en-GB" sz="1800">
                <a:solidFill>
                  <a:schemeClr val="dk1"/>
                </a:solidFill>
              </a:rPr>
              <a:t>: Atoms move incrementally in the direction of stress</a:t>
            </a:r>
            <a:endParaRPr sz="1800">
              <a:solidFill>
                <a:schemeClr val="dk1"/>
              </a:solidFill>
            </a:endParaRPr>
          </a:p>
          <a:p>
            <a:pPr marL="0" lvl="0" indent="0" algn="l" rtl="0">
              <a:spcBef>
                <a:spcPts val="0"/>
              </a:spcBef>
              <a:spcAft>
                <a:spcPts val="0"/>
              </a:spcAft>
              <a:buNone/>
            </a:pPr>
            <a:endParaRPr sz="1800">
              <a:solidFill>
                <a:schemeClr val="dk1"/>
              </a:solidFill>
            </a:endParaRPr>
          </a:p>
          <a:p>
            <a:pPr marL="0" lvl="0" indent="0" algn="l" rtl="0">
              <a:spcBef>
                <a:spcPts val="0"/>
              </a:spcBef>
              <a:spcAft>
                <a:spcPts val="0"/>
              </a:spcAft>
              <a:buNone/>
            </a:pPr>
            <a:r>
              <a:rPr lang="en-GB" sz="1800" b="1" i="1">
                <a:solidFill>
                  <a:schemeClr val="dk1"/>
                </a:solidFill>
              </a:rPr>
              <a:t>Dislocation creep (n=4)</a:t>
            </a:r>
            <a:r>
              <a:rPr lang="en-GB" sz="1800">
                <a:solidFill>
                  <a:schemeClr val="dk1"/>
                </a:solidFill>
              </a:rPr>
              <a:t>: Atoms move via lattice defects in the ice crystal</a:t>
            </a:r>
            <a:endParaRPr sz="1800">
              <a:solidFill>
                <a:schemeClr val="dk1"/>
              </a:solidFill>
            </a:endParaRPr>
          </a:p>
          <a:p>
            <a:pPr marL="0" lvl="0" indent="0" algn="l" rtl="0">
              <a:spcBef>
                <a:spcPts val="0"/>
              </a:spcBef>
              <a:spcAft>
                <a:spcPts val="0"/>
              </a:spcAft>
              <a:buNone/>
            </a:pPr>
            <a:endParaRPr sz="1800">
              <a:solidFill>
                <a:schemeClr val="dk1"/>
              </a:solidFill>
            </a:endParaRPr>
          </a:p>
          <a:p>
            <a:pPr marL="0" lvl="0" indent="0" algn="l" rtl="0">
              <a:spcBef>
                <a:spcPts val="0"/>
              </a:spcBef>
              <a:spcAft>
                <a:spcPts val="0"/>
              </a:spcAft>
              <a:buNone/>
            </a:pPr>
            <a:r>
              <a:rPr lang="en-GB" sz="1800" b="1" i="1">
                <a:solidFill>
                  <a:schemeClr val="dk1"/>
                </a:solidFill>
              </a:rPr>
              <a:t>Grain boundary sliding (n=1.8): </a:t>
            </a:r>
            <a:r>
              <a:rPr lang="en-GB" sz="1800">
                <a:solidFill>
                  <a:schemeClr val="dk1"/>
                </a:solidFill>
              </a:rPr>
              <a:t>Ice grains slide past each other along the grain edge</a:t>
            </a:r>
            <a:endParaRPr sz="1800">
              <a:solidFill>
                <a:schemeClr val="dk1"/>
              </a:solidFill>
            </a:endParaRPr>
          </a:p>
          <a:p>
            <a:pPr marL="0" lvl="0" indent="0" algn="l" rtl="0">
              <a:spcBef>
                <a:spcPts val="0"/>
              </a:spcBef>
              <a:spcAft>
                <a:spcPts val="0"/>
              </a:spcAft>
              <a:buNone/>
            </a:pPr>
            <a:endParaRPr sz="1800" b="1" i="1">
              <a:solidFill>
                <a:schemeClr val="dk1"/>
              </a:solidFill>
            </a:endParaRPr>
          </a:p>
          <a:p>
            <a:pPr marL="0" lvl="0" indent="0" algn="l" rtl="0">
              <a:spcBef>
                <a:spcPts val="0"/>
              </a:spcBef>
              <a:spcAft>
                <a:spcPts val="0"/>
              </a:spcAft>
              <a:buNone/>
            </a:pPr>
            <a:r>
              <a:rPr lang="en-GB" sz="1800" b="1" i="1">
                <a:solidFill>
                  <a:schemeClr val="dk1"/>
                </a:solidFill>
              </a:rPr>
              <a:t>Basal slip (n=2.4)</a:t>
            </a:r>
            <a:r>
              <a:rPr lang="en-GB" sz="1800">
                <a:solidFill>
                  <a:schemeClr val="dk1"/>
                </a:solidFill>
              </a:rPr>
              <a:t>: Ice deforms along the basal plane of the crystal lattice</a:t>
            </a:r>
            <a:endParaRPr sz="1800">
              <a:solidFill>
                <a:schemeClr val="dk1"/>
              </a:solidFill>
            </a:endParaRPr>
          </a:p>
          <a:p>
            <a:pPr marL="0" lvl="0" indent="0" algn="l" rtl="0">
              <a:spcBef>
                <a:spcPts val="0"/>
              </a:spcBef>
              <a:spcAft>
                <a:spcPts val="0"/>
              </a:spcAft>
              <a:buNone/>
            </a:pPr>
            <a:endParaRPr sz="1800">
              <a:solidFill>
                <a:schemeClr val="dk1"/>
              </a:solidFill>
            </a:endParaRPr>
          </a:p>
          <a:p>
            <a:pPr marL="0" lvl="0" indent="0" algn="l" rtl="0">
              <a:spcBef>
                <a:spcPts val="0"/>
              </a:spcBef>
              <a:spcAft>
                <a:spcPts val="0"/>
              </a:spcAft>
              <a:buNone/>
            </a:pPr>
            <a:endParaRPr sz="1800" i="1">
              <a:solidFill>
                <a:schemeClr val="dk1"/>
              </a:solidFill>
            </a:endParaRPr>
          </a:p>
        </p:txBody>
      </p:sp>
      <p:sp>
        <p:nvSpPr>
          <p:cNvPr id="175" name="Google Shape;175;p2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GB"/>
              <a:t>13</a:t>
            </a:fld>
            <a:endParaRPr/>
          </a:p>
        </p:txBody>
      </p:sp>
      <p:pic>
        <p:nvPicPr>
          <p:cNvPr id="176" name="Google Shape;176;p25" title="basal slip.gif"/>
          <p:cNvPicPr preferRelativeResize="0"/>
          <p:nvPr/>
        </p:nvPicPr>
        <p:blipFill>
          <a:blip r:embed="rId3">
            <a:alphaModFix/>
          </a:blip>
          <a:stretch>
            <a:fillRect/>
          </a:stretch>
        </p:blipFill>
        <p:spPr>
          <a:xfrm>
            <a:off x="2810013" y="3250997"/>
            <a:ext cx="3079075" cy="17433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Google Shape;181;p26"/>
          <p:cNvSpPr/>
          <p:nvPr/>
        </p:nvSpPr>
        <p:spPr>
          <a:xfrm>
            <a:off x="673350" y="3694225"/>
            <a:ext cx="7352400" cy="1362600"/>
          </a:xfrm>
          <a:prstGeom prst="roundRect">
            <a:avLst>
              <a:gd name="adj" fmla="val 16667"/>
            </a:avLst>
          </a:pr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82" name="Google Shape;182;p26"/>
          <p:cNvSpPr txBox="1">
            <a:spLocks noGrp="1"/>
          </p:cNvSpPr>
          <p:nvPr>
            <p:ph type="title"/>
          </p:nvPr>
        </p:nvSpPr>
        <p:spPr>
          <a:xfrm>
            <a:off x="89250" y="752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i="1"/>
              <a:t>METHODS: Viscosity Laws and Ice Rheology</a:t>
            </a:r>
            <a:endParaRPr b="1" i="1"/>
          </a:p>
          <a:p>
            <a:pPr marL="0" lvl="0" indent="0" algn="l" rtl="0">
              <a:spcBef>
                <a:spcPts val="0"/>
              </a:spcBef>
              <a:spcAft>
                <a:spcPts val="0"/>
              </a:spcAft>
              <a:buNone/>
            </a:pPr>
            <a:endParaRPr/>
          </a:p>
        </p:txBody>
      </p:sp>
      <p:sp>
        <p:nvSpPr>
          <p:cNvPr id="183" name="Google Shape;183;p26"/>
          <p:cNvSpPr txBox="1"/>
          <p:nvPr/>
        </p:nvSpPr>
        <p:spPr>
          <a:xfrm>
            <a:off x="66750" y="528225"/>
            <a:ext cx="9010500" cy="3060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800">
                <a:solidFill>
                  <a:schemeClr val="dk1"/>
                </a:solidFill>
              </a:rPr>
              <a:t>We account for </a:t>
            </a:r>
            <a:r>
              <a:rPr lang="en-GB" sz="1800" b="1">
                <a:solidFill>
                  <a:schemeClr val="dk1"/>
                </a:solidFill>
              </a:rPr>
              <a:t>4 main deformation mechanisms</a:t>
            </a:r>
            <a:r>
              <a:rPr lang="en-GB" sz="1800">
                <a:solidFill>
                  <a:schemeClr val="dk1"/>
                </a:solidFill>
              </a:rPr>
              <a:t> (</a:t>
            </a:r>
            <a:r>
              <a:rPr lang="en-GB" sz="1800" b="1" i="1">
                <a:solidFill>
                  <a:schemeClr val="dk1"/>
                </a:solidFill>
              </a:rPr>
              <a:t>composite rheology</a:t>
            </a:r>
            <a:r>
              <a:rPr lang="en-GB" sz="1800">
                <a:solidFill>
                  <a:schemeClr val="dk1"/>
                </a:solidFill>
              </a:rPr>
              <a:t>):</a:t>
            </a:r>
            <a:endParaRPr sz="1800">
              <a:solidFill>
                <a:schemeClr val="dk1"/>
              </a:solidFill>
            </a:endParaRPr>
          </a:p>
          <a:p>
            <a:pPr marL="0" lvl="0" indent="0" algn="l" rtl="0">
              <a:spcBef>
                <a:spcPts val="0"/>
              </a:spcBef>
              <a:spcAft>
                <a:spcPts val="0"/>
              </a:spcAft>
              <a:buNone/>
            </a:pPr>
            <a:endParaRPr sz="1800">
              <a:solidFill>
                <a:schemeClr val="dk1"/>
              </a:solidFill>
            </a:endParaRPr>
          </a:p>
          <a:p>
            <a:pPr marL="0" lvl="0" indent="0" algn="l" rtl="0">
              <a:spcBef>
                <a:spcPts val="0"/>
              </a:spcBef>
              <a:spcAft>
                <a:spcPts val="0"/>
              </a:spcAft>
              <a:buNone/>
            </a:pPr>
            <a:r>
              <a:rPr lang="en-GB" sz="1800" b="1" i="1">
                <a:solidFill>
                  <a:schemeClr val="dk1"/>
                </a:solidFill>
              </a:rPr>
              <a:t>Diffusion creep (n=1)</a:t>
            </a:r>
            <a:r>
              <a:rPr lang="en-GB" sz="1800">
                <a:solidFill>
                  <a:schemeClr val="dk1"/>
                </a:solidFill>
              </a:rPr>
              <a:t>: Atoms move incrementally in the direction of stress</a:t>
            </a:r>
            <a:endParaRPr sz="1800">
              <a:solidFill>
                <a:schemeClr val="dk1"/>
              </a:solidFill>
            </a:endParaRPr>
          </a:p>
          <a:p>
            <a:pPr marL="0" lvl="0" indent="0" algn="l" rtl="0">
              <a:spcBef>
                <a:spcPts val="0"/>
              </a:spcBef>
              <a:spcAft>
                <a:spcPts val="0"/>
              </a:spcAft>
              <a:buNone/>
            </a:pPr>
            <a:endParaRPr sz="1800">
              <a:solidFill>
                <a:schemeClr val="dk1"/>
              </a:solidFill>
            </a:endParaRPr>
          </a:p>
          <a:p>
            <a:pPr marL="0" lvl="0" indent="0" algn="l" rtl="0">
              <a:spcBef>
                <a:spcPts val="0"/>
              </a:spcBef>
              <a:spcAft>
                <a:spcPts val="0"/>
              </a:spcAft>
              <a:buNone/>
            </a:pPr>
            <a:r>
              <a:rPr lang="en-GB" sz="1800" b="1" i="1">
                <a:solidFill>
                  <a:schemeClr val="dk1"/>
                </a:solidFill>
              </a:rPr>
              <a:t>Dislocation creep (n=4)</a:t>
            </a:r>
            <a:r>
              <a:rPr lang="en-GB" sz="1800">
                <a:solidFill>
                  <a:schemeClr val="dk1"/>
                </a:solidFill>
              </a:rPr>
              <a:t>: Atoms move via lattice defects in the ice crystal</a:t>
            </a:r>
            <a:endParaRPr sz="1800">
              <a:solidFill>
                <a:schemeClr val="dk1"/>
              </a:solidFill>
            </a:endParaRPr>
          </a:p>
          <a:p>
            <a:pPr marL="0" lvl="0" indent="0" algn="l" rtl="0">
              <a:spcBef>
                <a:spcPts val="0"/>
              </a:spcBef>
              <a:spcAft>
                <a:spcPts val="0"/>
              </a:spcAft>
              <a:buNone/>
            </a:pPr>
            <a:endParaRPr sz="1800">
              <a:solidFill>
                <a:schemeClr val="dk1"/>
              </a:solidFill>
            </a:endParaRPr>
          </a:p>
          <a:p>
            <a:pPr marL="0" lvl="0" indent="0" algn="l" rtl="0">
              <a:spcBef>
                <a:spcPts val="0"/>
              </a:spcBef>
              <a:spcAft>
                <a:spcPts val="0"/>
              </a:spcAft>
              <a:buNone/>
            </a:pPr>
            <a:r>
              <a:rPr lang="en-GB" sz="1800" b="1" i="1">
                <a:solidFill>
                  <a:schemeClr val="dk1"/>
                </a:solidFill>
              </a:rPr>
              <a:t>Grain boundary sliding (n=1.8): </a:t>
            </a:r>
            <a:r>
              <a:rPr lang="en-GB" sz="1800">
                <a:solidFill>
                  <a:schemeClr val="dk1"/>
                </a:solidFill>
              </a:rPr>
              <a:t>Ice grains slide past each other along the grain edge</a:t>
            </a:r>
            <a:endParaRPr sz="1800">
              <a:solidFill>
                <a:schemeClr val="dk1"/>
              </a:solidFill>
            </a:endParaRPr>
          </a:p>
          <a:p>
            <a:pPr marL="0" lvl="0" indent="0" algn="l" rtl="0">
              <a:spcBef>
                <a:spcPts val="0"/>
              </a:spcBef>
              <a:spcAft>
                <a:spcPts val="0"/>
              </a:spcAft>
              <a:buNone/>
            </a:pPr>
            <a:endParaRPr sz="1800" b="1" i="1">
              <a:solidFill>
                <a:schemeClr val="dk1"/>
              </a:solidFill>
            </a:endParaRPr>
          </a:p>
          <a:p>
            <a:pPr marL="0" lvl="0" indent="0" algn="l" rtl="0">
              <a:spcBef>
                <a:spcPts val="0"/>
              </a:spcBef>
              <a:spcAft>
                <a:spcPts val="0"/>
              </a:spcAft>
              <a:buNone/>
            </a:pPr>
            <a:r>
              <a:rPr lang="en-GB" sz="1800" b="1" i="1">
                <a:solidFill>
                  <a:schemeClr val="dk1"/>
                </a:solidFill>
              </a:rPr>
              <a:t>Basal slip (n=2.4)</a:t>
            </a:r>
            <a:r>
              <a:rPr lang="en-GB" sz="1800">
                <a:solidFill>
                  <a:schemeClr val="dk1"/>
                </a:solidFill>
              </a:rPr>
              <a:t>: Ice deforms along the basal plane of the crystal lattice</a:t>
            </a:r>
            <a:endParaRPr sz="1800">
              <a:solidFill>
                <a:schemeClr val="dk1"/>
              </a:solidFill>
            </a:endParaRPr>
          </a:p>
          <a:p>
            <a:pPr marL="0" lvl="0" indent="0" algn="l" rtl="0">
              <a:spcBef>
                <a:spcPts val="0"/>
              </a:spcBef>
              <a:spcAft>
                <a:spcPts val="0"/>
              </a:spcAft>
              <a:buNone/>
            </a:pPr>
            <a:endParaRPr sz="1800">
              <a:solidFill>
                <a:schemeClr val="dk1"/>
              </a:solidFill>
            </a:endParaRPr>
          </a:p>
          <a:p>
            <a:pPr marL="0" lvl="0" indent="0" algn="l" rtl="0">
              <a:spcBef>
                <a:spcPts val="0"/>
              </a:spcBef>
              <a:spcAft>
                <a:spcPts val="0"/>
              </a:spcAft>
              <a:buNone/>
            </a:pPr>
            <a:r>
              <a:rPr lang="en-GB" sz="1800" i="1">
                <a:solidFill>
                  <a:schemeClr val="dk1"/>
                </a:solidFill>
              </a:rPr>
              <a:t>Effective viscosity results from combining all of the above deformation mechanisms</a:t>
            </a:r>
            <a:endParaRPr sz="1800" i="1">
              <a:solidFill>
                <a:schemeClr val="dk1"/>
              </a:solidFill>
            </a:endParaRPr>
          </a:p>
        </p:txBody>
      </p:sp>
      <p:sp>
        <p:nvSpPr>
          <p:cNvPr id="184" name="Google Shape;184;p2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GB"/>
              <a:t>14</a:t>
            </a:fld>
            <a:endParaRPr/>
          </a:p>
        </p:txBody>
      </p:sp>
      <p:pic>
        <p:nvPicPr>
          <p:cNvPr id="185" name="Google Shape;185;p26" title="{&quot;red&quot;:255,&quot;green&quot;:255,&quot;blue&quot;:255,&quot;origURL&quot;:&quot;https://www.codecogs.com/eqnedit.php?latex=%5Cfrac%7B1%7D%7B%5Ceta_%7B%5Ctext%7Beff%7D%7D%7D%20%3D%20%5Cfrac%7B1%7D%7B%5Ceta_%7B%5Ctext%7Bdiff%7D%7D%7D%20%2B%20%5Cfrac%7B1%7D%7B%5Ceta_%7B%5Ctext%7Bdisl%7D%7D%7D%20%2B%20%5Cfrac%7B1%7D%7B%5Ceta_%7B%5Ctext%7BGBS%7D%7D%20%2B%20%5Ceta_%7B%5Ctext%7BBS%7D%7D%7D#0&quot;,&quot;size&quot;:18,&quot;width&quot;:641.3622047244095,&quot;height&quot;:54.661417322834644}"/>
          <p:cNvPicPr preferRelativeResize="0"/>
          <p:nvPr/>
        </p:nvPicPr>
        <p:blipFill>
          <a:blip r:embed="rId3">
            <a:alphaModFix/>
          </a:blip>
          <a:stretch>
            <a:fillRect/>
          </a:stretch>
        </p:blipFill>
        <p:spPr>
          <a:xfrm>
            <a:off x="1347099" y="3852575"/>
            <a:ext cx="6206750" cy="10459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p27"/>
          <p:cNvSpPr txBox="1">
            <a:spLocks noGrp="1"/>
          </p:cNvSpPr>
          <p:nvPr>
            <p:ph type="title"/>
          </p:nvPr>
        </p:nvSpPr>
        <p:spPr>
          <a:xfrm>
            <a:off x="89250" y="752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i="1"/>
              <a:t>METHODS: Variable Parameters</a:t>
            </a:r>
            <a:endParaRPr b="1" i="1"/>
          </a:p>
          <a:p>
            <a:pPr marL="0" lvl="0" indent="0" algn="l" rtl="0">
              <a:spcBef>
                <a:spcPts val="0"/>
              </a:spcBef>
              <a:spcAft>
                <a:spcPts val="0"/>
              </a:spcAft>
              <a:buNone/>
            </a:pPr>
            <a:endParaRPr/>
          </a:p>
        </p:txBody>
      </p:sp>
      <p:pic>
        <p:nvPicPr>
          <p:cNvPr id="191" name="Google Shape;191;p27" title="methods_C_snapshots.png"/>
          <p:cNvPicPr preferRelativeResize="0"/>
          <p:nvPr/>
        </p:nvPicPr>
        <p:blipFill>
          <a:blip r:embed="rId3">
            <a:alphaModFix/>
          </a:blip>
          <a:stretch>
            <a:fillRect/>
          </a:stretch>
        </p:blipFill>
        <p:spPr>
          <a:xfrm>
            <a:off x="152400" y="800325"/>
            <a:ext cx="4380855" cy="4190776"/>
          </a:xfrm>
          <a:prstGeom prst="rect">
            <a:avLst/>
          </a:prstGeom>
          <a:noFill/>
          <a:ln>
            <a:noFill/>
          </a:ln>
        </p:spPr>
      </p:pic>
      <p:sp>
        <p:nvSpPr>
          <p:cNvPr id="192" name="Google Shape;192;p2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GB"/>
              <a:t>15</a:t>
            </a:fld>
            <a:endParaRPr/>
          </a:p>
        </p:txBody>
      </p:sp>
      <p:sp>
        <p:nvSpPr>
          <p:cNvPr id="193" name="Google Shape;193;p27"/>
          <p:cNvSpPr txBox="1"/>
          <p:nvPr/>
        </p:nvSpPr>
        <p:spPr>
          <a:xfrm>
            <a:off x="4734450" y="654475"/>
            <a:ext cx="4123200" cy="4402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2200" b="1">
                <a:solidFill>
                  <a:schemeClr val="dk1"/>
                </a:solidFill>
              </a:rPr>
              <a:t>150 simulations varying:</a:t>
            </a:r>
            <a:endParaRPr sz="2200" b="1">
              <a:solidFill>
                <a:schemeClr val="dk1"/>
              </a:solidFill>
            </a:endParaRPr>
          </a:p>
          <a:p>
            <a:pPr marL="0" lvl="0" indent="0" algn="l" rtl="0">
              <a:spcBef>
                <a:spcPts val="0"/>
              </a:spcBef>
              <a:spcAft>
                <a:spcPts val="0"/>
              </a:spcAft>
              <a:buNone/>
            </a:pPr>
            <a:endParaRPr sz="1800" b="1">
              <a:solidFill>
                <a:schemeClr val="dk1"/>
              </a:solidFill>
            </a:endParaRPr>
          </a:p>
          <a:p>
            <a:pPr marL="0" lvl="0" indent="0" algn="l" rtl="0">
              <a:spcBef>
                <a:spcPts val="0"/>
              </a:spcBef>
              <a:spcAft>
                <a:spcPts val="0"/>
              </a:spcAft>
              <a:buNone/>
            </a:pPr>
            <a:r>
              <a:rPr lang="en-GB" sz="1800" b="1">
                <a:solidFill>
                  <a:schemeClr val="dk1"/>
                </a:solidFill>
              </a:rPr>
              <a:t>Brine distribution:</a:t>
            </a:r>
            <a:endParaRPr sz="1800" b="1">
              <a:solidFill>
                <a:schemeClr val="dk1"/>
              </a:solidFill>
            </a:endParaRPr>
          </a:p>
          <a:p>
            <a:pPr marL="457200" lvl="0" indent="-342900" algn="l" rtl="0">
              <a:spcBef>
                <a:spcPts val="0"/>
              </a:spcBef>
              <a:spcAft>
                <a:spcPts val="0"/>
              </a:spcAft>
              <a:buClr>
                <a:schemeClr val="dk1"/>
              </a:buClr>
              <a:buSzPts val="1800"/>
              <a:buChar char="●"/>
            </a:pPr>
            <a:r>
              <a:rPr lang="en-GB" sz="1800">
                <a:solidFill>
                  <a:schemeClr val="dk1"/>
                </a:solidFill>
              </a:rPr>
              <a:t>Linear, exponential, step, brine pockets</a:t>
            </a:r>
            <a:endParaRPr sz="1800">
              <a:solidFill>
                <a:schemeClr val="dk1"/>
              </a:solidFill>
            </a:endParaRPr>
          </a:p>
          <a:p>
            <a:pPr marL="457200" lvl="0" indent="0" algn="l" rtl="0">
              <a:spcBef>
                <a:spcPts val="0"/>
              </a:spcBef>
              <a:spcAft>
                <a:spcPts val="0"/>
              </a:spcAft>
              <a:buNone/>
            </a:pPr>
            <a:endParaRPr sz="1800">
              <a:solidFill>
                <a:schemeClr val="dk1"/>
              </a:solidFill>
            </a:endParaRPr>
          </a:p>
          <a:p>
            <a:pPr marL="0" lvl="0" indent="0" algn="l" rtl="0">
              <a:spcBef>
                <a:spcPts val="0"/>
              </a:spcBef>
              <a:spcAft>
                <a:spcPts val="0"/>
              </a:spcAft>
              <a:buNone/>
            </a:pPr>
            <a:r>
              <a:rPr lang="en-GB" sz="1800" b="1">
                <a:solidFill>
                  <a:schemeClr val="dk1"/>
                </a:solidFill>
              </a:rPr>
              <a:t>Grain size:</a:t>
            </a:r>
            <a:endParaRPr sz="1800" b="1">
              <a:solidFill>
                <a:schemeClr val="dk1"/>
              </a:solidFill>
            </a:endParaRPr>
          </a:p>
          <a:p>
            <a:pPr marL="457200" lvl="0" indent="-342900" algn="l" rtl="0">
              <a:spcBef>
                <a:spcPts val="0"/>
              </a:spcBef>
              <a:spcAft>
                <a:spcPts val="0"/>
              </a:spcAft>
              <a:buClr>
                <a:schemeClr val="dk1"/>
              </a:buClr>
              <a:buSzPts val="1800"/>
              <a:buChar char="●"/>
            </a:pPr>
            <a:r>
              <a:rPr lang="en-GB" sz="1800">
                <a:solidFill>
                  <a:schemeClr val="dk1"/>
                </a:solidFill>
              </a:rPr>
              <a:t>0.1, 1 and 10 mm</a:t>
            </a:r>
            <a:endParaRPr sz="1800">
              <a:solidFill>
                <a:schemeClr val="dk1"/>
              </a:solidFill>
            </a:endParaRPr>
          </a:p>
          <a:p>
            <a:pPr marL="457200" lvl="0" indent="0" algn="l" rtl="0">
              <a:spcBef>
                <a:spcPts val="0"/>
              </a:spcBef>
              <a:spcAft>
                <a:spcPts val="0"/>
              </a:spcAft>
              <a:buNone/>
            </a:pPr>
            <a:endParaRPr sz="1800">
              <a:solidFill>
                <a:schemeClr val="dk1"/>
              </a:solidFill>
            </a:endParaRPr>
          </a:p>
          <a:p>
            <a:pPr marL="0" lvl="0" indent="0" algn="l" rtl="0">
              <a:spcBef>
                <a:spcPts val="0"/>
              </a:spcBef>
              <a:spcAft>
                <a:spcPts val="0"/>
              </a:spcAft>
              <a:buNone/>
            </a:pPr>
            <a:r>
              <a:rPr lang="en-GB" sz="1800" b="1">
                <a:solidFill>
                  <a:schemeClr val="dk1"/>
                </a:solidFill>
              </a:rPr>
              <a:t>Ice Salinity:</a:t>
            </a:r>
            <a:endParaRPr sz="1800" b="1">
              <a:solidFill>
                <a:schemeClr val="dk1"/>
              </a:solidFill>
            </a:endParaRPr>
          </a:p>
          <a:p>
            <a:pPr marL="457200" lvl="0" indent="-342900" algn="l" rtl="0">
              <a:spcBef>
                <a:spcPts val="0"/>
              </a:spcBef>
              <a:spcAft>
                <a:spcPts val="0"/>
              </a:spcAft>
              <a:buClr>
                <a:schemeClr val="dk1"/>
              </a:buClr>
              <a:buSzPts val="1800"/>
              <a:buChar char="●"/>
            </a:pPr>
            <a:r>
              <a:rPr lang="en-GB" sz="1800">
                <a:solidFill>
                  <a:schemeClr val="dk1"/>
                </a:solidFill>
              </a:rPr>
              <a:t>1x and 4x Earth’s ocean salinity (</a:t>
            </a:r>
            <a:r>
              <a:rPr lang="en-GB" sz="1800" i="1">
                <a:solidFill>
                  <a:schemeClr val="dk1"/>
                </a:solidFill>
              </a:rPr>
              <a:t>~35 g of salt per kg of water</a:t>
            </a:r>
            <a:r>
              <a:rPr lang="en-GB" sz="1800">
                <a:solidFill>
                  <a:schemeClr val="dk1"/>
                </a:solidFill>
              </a:rPr>
              <a:t>)</a:t>
            </a:r>
            <a:endParaRPr sz="1800">
              <a:solidFill>
                <a:schemeClr val="dk1"/>
              </a:solidFill>
            </a:endParaRPr>
          </a:p>
          <a:p>
            <a:pPr marL="0" lvl="0" indent="0" algn="l" rtl="0">
              <a:spcBef>
                <a:spcPts val="0"/>
              </a:spcBef>
              <a:spcAft>
                <a:spcPts val="0"/>
              </a:spcAft>
              <a:buNone/>
            </a:pPr>
            <a:endParaRPr sz="1800" b="1">
              <a:solidFill>
                <a:schemeClr val="dk1"/>
              </a:solidFill>
            </a:endParaRPr>
          </a:p>
          <a:p>
            <a:pPr marL="0" lvl="0" indent="0" algn="l" rtl="0">
              <a:spcBef>
                <a:spcPts val="0"/>
              </a:spcBef>
              <a:spcAft>
                <a:spcPts val="0"/>
              </a:spcAft>
              <a:buNone/>
            </a:pPr>
            <a:r>
              <a:rPr lang="en-GB" sz="1800" b="1">
                <a:solidFill>
                  <a:schemeClr val="dk1"/>
                </a:solidFill>
              </a:rPr>
              <a:t>Surface yield stress (</a:t>
            </a:r>
            <a:r>
              <a:rPr lang="en-GB" sz="1800">
                <a:solidFill>
                  <a:schemeClr val="dk1"/>
                </a:solidFill>
              </a:rPr>
              <a:t>σ</a:t>
            </a:r>
            <a:r>
              <a:rPr lang="en-GB" sz="1800" baseline="-25000">
                <a:solidFill>
                  <a:schemeClr val="dk1"/>
                </a:solidFill>
              </a:rPr>
              <a:t>0</a:t>
            </a:r>
            <a:r>
              <a:rPr lang="en-GB" sz="1800">
                <a:solidFill>
                  <a:schemeClr val="dk1"/>
                </a:solidFill>
              </a:rPr>
              <a:t>):</a:t>
            </a:r>
            <a:endParaRPr sz="1800">
              <a:solidFill>
                <a:schemeClr val="dk1"/>
              </a:solidFill>
            </a:endParaRPr>
          </a:p>
          <a:p>
            <a:pPr marL="457200" lvl="0" indent="-342900" algn="l" rtl="0">
              <a:spcBef>
                <a:spcPts val="0"/>
              </a:spcBef>
              <a:spcAft>
                <a:spcPts val="0"/>
              </a:spcAft>
              <a:buClr>
                <a:schemeClr val="dk1"/>
              </a:buClr>
              <a:buSzPts val="1800"/>
              <a:buChar char="●"/>
            </a:pPr>
            <a:r>
              <a:rPr lang="en-GB" sz="1800">
                <a:solidFill>
                  <a:schemeClr val="dk1"/>
                </a:solidFill>
              </a:rPr>
              <a:t>15, 20, 80, 180 kPa</a:t>
            </a:r>
            <a:endParaRPr sz="1800">
              <a:solidFill>
                <a:schemeClr val="dk1"/>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p28"/>
          <p:cNvSpPr txBox="1">
            <a:spLocks noGrp="1"/>
          </p:cNvSpPr>
          <p:nvPr>
            <p:ph type="title"/>
          </p:nvPr>
        </p:nvSpPr>
        <p:spPr>
          <a:xfrm>
            <a:off x="407850" y="2007750"/>
            <a:ext cx="8520600" cy="1128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GB" sz="3700" b="1"/>
              <a:t>RESULTS</a:t>
            </a:r>
            <a:endParaRPr sz="3700" b="1"/>
          </a:p>
        </p:txBody>
      </p:sp>
      <p:sp>
        <p:nvSpPr>
          <p:cNvPr id="199" name="Google Shape;199;p28"/>
          <p:cNvSpPr txBox="1">
            <a:spLocks noGrp="1"/>
          </p:cNvSpPr>
          <p:nvPr>
            <p:ph type="title"/>
          </p:nvPr>
        </p:nvSpPr>
        <p:spPr>
          <a:xfrm>
            <a:off x="407850" y="2771500"/>
            <a:ext cx="8520600" cy="2285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GB" sz="3400"/>
              <a:t>Surface Mobilisation at:</a:t>
            </a:r>
            <a:r>
              <a:rPr lang="en-GB" sz="3400" b="1" i="1"/>
              <a:t> </a:t>
            </a:r>
            <a:endParaRPr sz="3400" b="1" i="1"/>
          </a:p>
          <a:p>
            <a:pPr marL="0" lvl="0" indent="0" algn="ctr" rtl="0">
              <a:spcBef>
                <a:spcPts val="0"/>
              </a:spcBef>
              <a:spcAft>
                <a:spcPts val="0"/>
              </a:spcAft>
              <a:buNone/>
            </a:pPr>
            <a:r>
              <a:rPr lang="en-GB" sz="3400" b="1" i="1"/>
              <a:t>1x Earth ocean salinity</a:t>
            </a:r>
            <a:endParaRPr sz="3400" b="1" i="1"/>
          </a:p>
          <a:p>
            <a:pPr marL="0" lvl="0" indent="0" algn="ctr" rtl="0">
              <a:spcBef>
                <a:spcPts val="0"/>
              </a:spcBef>
              <a:spcAft>
                <a:spcPts val="0"/>
              </a:spcAft>
              <a:buNone/>
            </a:pPr>
            <a:r>
              <a:rPr lang="en-GB" sz="3400" b="1" i="1"/>
              <a:t>1 mm grain size</a:t>
            </a:r>
            <a:endParaRPr sz="3400" b="1" i="1"/>
          </a:p>
          <a:p>
            <a:pPr marL="0" lvl="0" indent="0" algn="ctr" rtl="0">
              <a:spcBef>
                <a:spcPts val="0"/>
              </a:spcBef>
              <a:spcAft>
                <a:spcPts val="0"/>
              </a:spcAft>
              <a:buNone/>
            </a:pPr>
            <a:r>
              <a:rPr lang="en-GB" sz="3400" b="1" i="1"/>
              <a:t>15 kPa surface yield stress</a:t>
            </a:r>
            <a:endParaRPr sz="3400" b="1" i="1"/>
          </a:p>
        </p:txBody>
      </p:sp>
      <p:sp>
        <p:nvSpPr>
          <p:cNvPr id="200" name="Google Shape;200;p2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GB"/>
              <a:t>16</a:t>
            </a:fld>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Google Shape;205;p29"/>
          <p:cNvSpPr txBox="1">
            <a:spLocks noGrp="1"/>
          </p:cNvSpPr>
          <p:nvPr>
            <p:ph type="title"/>
          </p:nvPr>
        </p:nvSpPr>
        <p:spPr>
          <a:xfrm>
            <a:off x="43725" y="-45525"/>
            <a:ext cx="8520600" cy="460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i="1"/>
              <a:t>Ice Shell Dynamics at 1 mm: </a:t>
            </a:r>
            <a:r>
              <a:rPr lang="en-GB" b="1" i="1">
                <a:solidFill>
                  <a:srgbClr val="00FF00"/>
                </a:solidFill>
              </a:rPr>
              <a:t>Surface Mobilisation</a:t>
            </a:r>
            <a:endParaRPr b="1" i="1">
              <a:solidFill>
                <a:srgbClr val="00FF00"/>
              </a:solidFill>
            </a:endParaRPr>
          </a:p>
        </p:txBody>
      </p:sp>
      <p:pic>
        <p:nvPicPr>
          <p:cNvPr id="206" name="Google Shape;206;p29" title="1x_15kPa_distribution_comparison_1mm_t0.20.png"/>
          <p:cNvPicPr preferRelativeResize="0"/>
          <p:nvPr/>
        </p:nvPicPr>
        <p:blipFill rotWithShape="1">
          <a:blip r:embed="rId3">
            <a:alphaModFix/>
          </a:blip>
          <a:srcRect l="6707" t="9241" r="3631" b="13366"/>
          <a:stretch/>
        </p:blipFill>
        <p:spPr>
          <a:xfrm>
            <a:off x="229575" y="505725"/>
            <a:ext cx="8520602" cy="4596499"/>
          </a:xfrm>
          <a:prstGeom prst="rect">
            <a:avLst/>
          </a:prstGeom>
          <a:noFill/>
          <a:ln>
            <a:noFill/>
          </a:ln>
        </p:spPr>
      </p:pic>
      <p:sp>
        <p:nvSpPr>
          <p:cNvPr id="207" name="Google Shape;207;p2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GB"/>
              <a:t>17</a:t>
            </a:fld>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sp>
        <p:nvSpPr>
          <p:cNvPr id="212" name="Google Shape;212;p30"/>
          <p:cNvSpPr txBox="1">
            <a:spLocks noGrp="1"/>
          </p:cNvSpPr>
          <p:nvPr>
            <p:ph type="title"/>
          </p:nvPr>
        </p:nvSpPr>
        <p:spPr>
          <a:xfrm>
            <a:off x="43725" y="-45525"/>
            <a:ext cx="8520600" cy="460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i="1"/>
              <a:t>Ice Shell Dynamics at 1 mm: </a:t>
            </a:r>
            <a:r>
              <a:rPr lang="en-GB" b="1" i="1">
                <a:solidFill>
                  <a:srgbClr val="00FF00"/>
                </a:solidFill>
              </a:rPr>
              <a:t>Surface Mobilisation</a:t>
            </a:r>
            <a:endParaRPr b="1" i="1">
              <a:solidFill>
                <a:srgbClr val="00FF00"/>
              </a:solidFill>
            </a:endParaRPr>
          </a:p>
        </p:txBody>
      </p:sp>
      <p:pic>
        <p:nvPicPr>
          <p:cNvPr id="213" name="Google Shape;213;p30" title="1x_15kPa_distribution_comparison_1mm_t0.20.png"/>
          <p:cNvPicPr preferRelativeResize="0"/>
          <p:nvPr/>
        </p:nvPicPr>
        <p:blipFill rotWithShape="1">
          <a:blip r:embed="rId3">
            <a:alphaModFix/>
          </a:blip>
          <a:srcRect l="6707" t="9241" r="3631" b="13366"/>
          <a:stretch/>
        </p:blipFill>
        <p:spPr>
          <a:xfrm>
            <a:off x="229575" y="505725"/>
            <a:ext cx="8520602" cy="4596499"/>
          </a:xfrm>
          <a:prstGeom prst="rect">
            <a:avLst/>
          </a:prstGeom>
          <a:noFill/>
          <a:ln>
            <a:noFill/>
          </a:ln>
        </p:spPr>
      </p:pic>
      <p:sp>
        <p:nvSpPr>
          <p:cNvPr id="214" name="Google Shape;214;p3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GB"/>
              <a:t>18</a:t>
            </a:fld>
            <a:endParaRPr/>
          </a:p>
        </p:txBody>
      </p:sp>
      <p:sp>
        <p:nvSpPr>
          <p:cNvPr id="215" name="Google Shape;215;p30"/>
          <p:cNvSpPr/>
          <p:nvPr/>
        </p:nvSpPr>
        <p:spPr>
          <a:xfrm>
            <a:off x="300125" y="959500"/>
            <a:ext cx="2078100" cy="3060900"/>
          </a:xfrm>
          <a:prstGeom prst="rect">
            <a:avLst/>
          </a:prstGeom>
          <a:noFill/>
          <a:ln w="762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16" name="Google Shape;216;p30"/>
          <p:cNvSpPr/>
          <p:nvPr/>
        </p:nvSpPr>
        <p:spPr>
          <a:xfrm>
            <a:off x="6563725" y="959500"/>
            <a:ext cx="2078100" cy="3060900"/>
          </a:xfrm>
          <a:prstGeom prst="rect">
            <a:avLst/>
          </a:prstGeom>
          <a:noFill/>
          <a:ln w="762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p31"/>
          <p:cNvSpPr txBox="1">
            <a:spLocks noGrp="1"/>
          </p:cNvSpPr>
          <p:nvPr>
            <p:ph type="title"/>
          </p:nvPr>
        </p:nvSpPr>
        <p:spPr>
          <a:xfrm>
            <a:off x="43725" y="-45525"/>
            <a:ext cx="8520600" cy="460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i="1"/>
              <a:t>Ice Shell Dynamics at 1 mm: </a:t>
            </a:r>
            <a:r>
              <a:rPr lang="en-GB" b="1" i="1">
                <a:solidFill>
                  <a:srgbClr val="00FF00"/>
                </a:solidFill>
              </a:rPr>
              <a:t>Surface Mobilisation</a:t>
            </a:r>
            <a:endParaRPr b="1" i="1">
              <a:solidFill>
                <a:srgbClr val="00FF00"/>
              </a:solidFill>
            </a:endParaRPr>
          </a:p>
        </p:txBody>
      </p:sp>
      <p:pic>
        <p:nvPicPr>
          <p:cNvPr id="222" name="Google Shape;222;p31" title="1x_15kPa_distribution_comparison_1mm_t0.20.png"/>
          <p:cNvPicPr preferRelativeResize="0"/>
          <p:nvPr/>
        </p:nvPicPr>
        <p:blipFill rotWithShape="1">
          <a:blip r:embed="rId3">
            <a:alphaModFix/>
          </a:blip>
          <a:srcRect l="6818" t="16853" r="70350" b="72664"/>
          <a:stretch/>
        </p:blipFill>
        <p:spPr>
          <a:xfrm>
            <a:off x="358125" y="491450"/>
            <a:ext cx="5809152" cy="1666925"/>
          </a:xfrm>
          <a:prstGeom prst="rect">
            <a:avLst/>
          </a:prstGeom>
          <a:noFill/>
          <a:ln>
            <a:noFill/>
          </a:ln>
        </p:spPr>
      </p:pic>
      <p:sp>
        <p:nvSpPr>
          <p:cNvPr id="223" name="Google Shape;223;p3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GB"/>
              <a:t>19</a:t>
            </a:fld>
            <a:endParaRPr/>
          </a:p>
        </p:txBody>
      </p:sp>
      <p:pic>
        <p:nvPicPr>
          <p:cNvPr id="224" name="Google Shape;224;p31" title="1x_15kPa_distribution_comparison_1mm_t0.20.png"/>
          <p:cNvPicPr preferRelativeResize="0"/>
          <p:nvPr/>
        </p:nvPicPr>
        <p:blipFill rotWithShape="1">
          <a:blip r:embed="rId3">
            <a:alphaModFix/>
          </a:blip>
          <a:srcRect l="7725" t="37075" r="70746" b="55791"/>
          <a:stretch/>
        </p:blipFill>
        <p:spPr>
          <a:xfrm>
            <a:off x="611225" y="2068600"/>
            <a:ext cx="5511649" cy="1202976"/>
          </a:xfrm>
          <a:prstGeom prst="rect">
            <a:avLst/>
          </a:prstGeom>
          <a:noFill/>
          <a:ln>
            <a:noFill/>
          </a:ln>
        </p:spPr>
      </p:pic>
      <p:pic>
        <p:nvPicPr>
          <p:cNvPr id="225" name="Google Shape;225;p31" title="1x_15kPa_distribution_comparison_1mm_t0.20.png"/>
          <p:cNvPicPr preferRelativeResize="0"/>
          <p:nvPr/>
        </p:nvPicPr>
        <p:blipFill rotWithShape="1">
          <a:blip r:embed="rId3">
            <a:alphaModFix/>
          </a:blip>
          <a:srcRect l="8052" t="53978" r="70419" b="38888"/>
          <a:stretch/>
        </p:blipFill>
        <p:spPr>
          <a:xfrm>
            <a:off x="747150" y="3187425"/>
            <a:ext cx="5375724" cy="1202976"/>
          </a:xfrm>
          <a:prstGeom prst="rect">
            <a:avLst/>
          </a:prstGeom>
          <a:noFill/>
          <a:ln>
            <a:noFill/>
          </a:ln>
        </p:spPr>
      </p:pic>
      <p:sp>
        <p:nvSpPr>
          <p:cNvPr id="226" name="Google Shape;226;p31"/>
          <p:cNvSpPr txBox="1"/>
          <p:nvPr/>
        </p:nvSpPr>
        <p:spPr>
          <a:xfrm>
            <a:off x="6337775" y="1197225"/>
            <a:ext cx="2282400" cy="460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800" b="1">
                <a:solidFill>
                  <a:schemeClr val="dk1"/>
                </a:solidFill>
              </a:rPr>
              <a:t>Chemical Density</a:t>
            </a:r>
            <a:endParaRPr sz="1800" b="1">
              <a:solidFill>
                <a:schemeClr val="dk1"/>
              </a:solidFill>
            </a:endParaRPr>
          </a:p>
        </p:txBody>
      </p:sp>
      <p:sp>
        <p:nvSpPr>
          <p:cNvPr id="227" name="Google Shape;227;p31"/>
          <p:cNvSpPr txBox="1"/>
          <p:nvPr/>
        </p:nvSpPr>
        <p:spPr>
          <a:xfrm>
            <a:off x="6337775" y="2439975"/>
            <a:ext cx="2170800" cy="460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800" b="1">
                <a:solidFill>
                  <a:schemeClr val="dk1"/>
                </a:solidFill>
              </a:rPr>
              <a:t>Temperature</a:t>
            </a:r>
            <a:endParaRPr sz="1800" b="1">
              <a:solidFill>
                <a:schemeClr val="dk1"/>
              </a:solidFill>
            </a:endParaRPr>
          </a:p>
        </p:txBody>
      </p:sp>
      <p:sp>
        <p:nvSpPr>
          <p:cNvPr id="228" name="Google Shape;228;p31"/>
          <p:cNvSpPr txBox="1"/>
          <p:nvPr/>
        </p:nvSpPr>
        <p:spPr>
          <a:xfrm>
            <a:off x="6337775" y="3615475"/>
            <a:ext cx="2282400" cy="460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800" b="1">
                <a:solidFill>
                  <a:schemeClr val="dk1"/>
                </a:solidFill>
              </a:rPr>
              <a:t>Viscosity</a:t>
            </a:r>
            <a:endParaRPr sz="1800" b="1">
              <a:solidFill>
                <a:schemeClr val="dk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3"/>
        <p:cNvGrpSpPr/>
        <p:nvPr/>
      </p:nvGrpSpPr>
      <p:grpSpPr>
        <a:xfrm>
          <a:off x="0" y="0"/>
          <a:ext cx="0" cy="0"/>
          <a:chOff x="0" y="0"/>
          <a:chExt cx="0" cy="0"/>
        </a:xfrm>
      </p:grpSpPr>
      <p:sp>
        <p:nvSpPr>
          <p:cNvPr id="64" name="Google Shape;64;p14"/>
          <p:cNvSpPr txBox="1">
            <a:spLocks noGrp="1"/>
          </p:cNvSpPr>
          <p:nvPr>
            <p:ph type="title"/>
          </p:nvPr>
        </p:nvSpPr>
        <p:spPr>
          <a:xfrm>
            <a:off x="89250" y="752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i="1"/>
              <a:t>INTRODUCTION</a:t>
            </a:r>
            <a:endParaRPr b="1" i="1"/>
          </a:p>
        </p:txBody>
      </p:sp>
      <p:sp>
        <p:nvSpPr>
          <p:cNvPr id="65" name="Google Shape;65;p1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GB"/>
              <a:t>2</a:t>
            </a:fld>
            <a:endParaRPr/>
          </a:p>
        </p:txBody>
      </p:sp>
      <p:pic>
        <p:nvPicPr>
          <p:cNvPr id="66" name="Google Shape;66;p14"/>
          <p:cNvPicPr preferRelativeResize="0"/>
          <p:nvPr/>
        </p:nvPicPr>
        <p:blipFill>
          <a:blip r:embed="rId3">
            <a:alphaModFix/>
          </a:blip>
          <a:stretch>
            <a:fillRect/>
          </a:stretch>
        </p:blipFill>
        <p:spPr>
          <a:xfrm>
            <a:off x="89250" y="580838"/>
            <a:ext cx="3818899" cy="2093675"/>
          </a:xfrm>
          <a:prstGeom prst="rect">
            <a:avLst/>
          </a:prstGeom>
          <a:noFill/>
          <a:ln>
            <a:noFill/>
          </a:ln>
        </p:spPr>
      </p:pic>
      <p:pic>
        <p:nvPicPr>
          <p:cNvPr id="67" name="Google Shape;67;p14" title="Europa_Tide_Movie.gif"/>
          <p:cNvPicPr preferRelativeResize="0"/>
          <p:nvPr/>
        </p:nvPicPr>
        <p:blipFill>
          <a:blip r:embed="rId4">
            <a:alphaModFix/>
          </a:blip>
          <a:stretch>
            <a:fillRect/>
          </a:stretch>
        </p:blipFill>
        <p:spPr>
          <a:xfrm>
            <a:off x="89250" y="3008362"/>
            <a:ext cx="3330400" cy="1873338"/>
          </a:xfrm>
          <a:prstGeom prst="rect">
            <a:avLst/>
          </a:prstGeom>
          <a:noFill/>
          <a:ln>
            <a:noFill/>
          </a:ln>
        </p:spPr>
      </p:pic>
      <p:sp>
        <p:nvSpPr>
          <p:cNvPr id="68" name="Google Shape;68;p14"/>
          <p:cNvSpPr txBox="1"/>
          <p:nvPr/>
        </p:nvSpPr>
        <p:spPr>
          <a:xfrm>
            <a:off x="108250" y="2674525"/>
            <a:ext cx="3780900" cy="393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500" i="1">
                <a:solidFill>
                  <a:schemeClr val="dk1"/>
                </a:solidFill>
              </a:rPr>
              <a:t>Credit: Vance et al. 2023</a:t>
            </a:r>
            <a:endParaRPr sz="1500" i="1">
              <a:solidFill>
                <a:schemeClr val="dk1"/>
              </a:solidFill>
            </a:endParaRPr>
          </a:p>
        </p:txBody>
      </p:sp>
      <p:sp>
        <p:nvSpPr>
          <p:cNvPr id="69" name="Google Shape;69;p14"/>
          <p:cNvSpPr txBox="1"/>
          <p:nvPr/>
        </p:nvSpPr>
        <p:spPr>
          <a:xfrm>
            <a:off x="108250" y="4749900"/>
            <a:ext cx="3780900" cy="393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500" i="1">
                <a:solidFill>
                  <a:schemeClr val="dk1"/>
                </a:solidFill>
              </a:rPr>
              <a:t>Credit: NASA/JPL</a:t>
            </a:r>
            <a:endParaRPr sz="1500" i="1">
              <a:solidFill>
                <a:schemeClr val="dk1"/>
              </a:solidFill>
            </a:endParaRPr>
          </a:p>
        </p:txBody>
      </p:sp>
      <p:sp>
        <p:nvSpPr>
          <p:cNvPr id="70" name="Google Shape;70;p14"/>
          <p:cNvSpPr txBox="1"/>
          <p:nvPr/>
        </p:nvSpPr>
        <p:spPr>
          <a:xfrm>
            <a:off x="3889150" y="387638"/>
            <a:ext cx="5133000" cy="2480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800">
                <a:solidFill>
                  <a:schemeClr val="dk1"/>
                </a:solidFill>
              </a:rPr>
              <a:t>Europa is an icy moon of Jupiter with:</a:t>
            </a:r>
            <a:endParaRPr sz="1800">
              <a:solidFill>
                <a:schemeClr val="dk1"/>
              </a:solidFill>
            </a:endParaRPr>
          </a:p>
          <a:p>
            <a:pPr marL="914400" lvl="1" indent="-342900" algn="l" rtl="0">
              <a:spcBef>
                <a:spcPts val="0"/>
              </a:spcBef>
              <a:spcAft>
                <a:spcPts val="0"/>
              </a:spcAft>
              <a:buClr>
                <a:schemeClr val="dk1"/>
              </a:buClr>
              <a:buSzPts val="1800"/>
              <a:buChar char="○"/>
            </a:pPr>
            <a:r>
              <a:rPr lang="en-GB" sz="1800">
                <a:solidFill>
                  <a:schemeClr val="dk1"/>
                </a:solidFill>
              </a:rPr>
              <a:t>A subsurface salty, liquid </a:t>
            </a:r>
            <a:r>
              <a:rPr lang="en-GB" sz="1800" b="1">
                <a:solidFill>
                  <a:schemeClr val="dk1"/>
                </a:solidFill>
              </a:rPr>
              <a:t>water ocean</a:t>
            </a:r>
            <a:r>
              <a:rPr lang="en-GB" sz="1800">
                <a:solidFill>
                  <a:schemeClr val="dk1"/>
                </a:solidFill>
              </a:rPr>
              <a:t>, above a </a:t>
            </a:r>
            <a:r>
              <a:rPr lang="en-GB" sz="1800" b="1">
                <a:solidFill>
                  <a:schemeClr val="dk1"/>
                </a:solidFill>
              </a:rPr>
              <a:t>silicate mantle</a:t>
            </a:r>
            <a:endParaRPr sz="1800" b="1">
              <a:solidFill>
                <a:schemeClr val="dk1"/>
              </a:solidFill>
            </a:endParaRPr>
          </a:p>
          <a:p>
            <a:pPr marL="914400" lvl="1" indent="-342900" algn="l" rtl="0">
              <a:spcBef>
                <a:spcPts val="0"/>
              </a:spcBef>
              <a:spcAft>
                <a:spcPts val="0"/>
              </a:spcAft>
              <a:buClr>
                <a:schemeClr val="dk1"/>
              </a:buClr>
              <a:buSzPts val="1800"/>
              <a:buChar char="○"/>
            </a:pPr>
            <a:r>
              <a:rPr lang="en-GB" sz="1800">
                <a:solidFill>
                  <a:schemeClr val="dk1"/>
                </a:solidFill>
              </a:rPr>
              <a:t>A </a:t>
            </a:r>
            <a:r>
              <a:rPr lang="en-GB" sz="1800" b="1">
                <a:solidFill>
                  <a:schemeClr val="dk1"/>
                </a:solidFill>
              </a:rPr>
              <a:t>convective</a:t>
            </a:r>
            <a:r>
              <a:rPr lang="en-GB" sz="1800">
                <a:solidFill>
                  <a:schemeClr val="dk1"/>
                </a:solidFill>
              </a:rPr>
              <a:t> ice shell.</a:t>
            </a:r>
            <a:endParaRPr sz="1800">
              <a:solidFill>
                <a:schemeClr val="dk1"/>
              </a:solidFill>
            </a:endParaRPr>
          </a:p>
          <a:p>
            <a:pPr marL="0" lvl="0" indent="0" algn="l" rtl="0">
              <a:spcBef>
                <a:spcPts val="0"/>
              </a:spcBef>
              <a:spcAft>
                <a:spcPts val="0"/>
              </a:spcAft>
              <a:buNone/>
            </a:pPr>
            <a:r>
              <a:rPr lang="en-GB" sz="1800">
                <a:solidFill>
                  <a:schemeClr val="dk1"/>
                </a:solidFill>
              </a:rPr>
              <a:t>Complex molecules at surface:</a:t>
            </a:r>
            <a:endParaRPr sz="1800">
              <a:solidFill>
                <a:schemeClr val="dk1"/>
              </a:solidFill>
            </a:endParaRPr>
          </a:p>
          <a:p>
            <a:pPr marL="914400" lvl="1" indent="-342900" algn="l" rtl="0">
              <a:spcBef>
                <a:spcPts val="0"/>
              </a:spcBef>
              <a:spcAft>
                <a:spcPts val="0"/>
              </a:spcAft>
              <a:buClr>
                <a:schemeClr val="dk1"/>
              </a:buClr>
              <a:buSzPts val="1800"/>
              <a:buChar char="○"/>
            </a:pPr>
            <a:r>
              <a:rPr lang="en-GB" sz="1800">
                <a:solidFill>
                  <a:schemeClr val="dk1"/>
                </a:solidFill>
              </a:rPr>
              <a:t>O</a:t>
            </a:r>
            <a:r>
              <a:rPr lang="en-GB" sz="1800" baseline="-25000">
                <a:solidFill>
                  <a:schemeClr val="dk1"/>
                </a:solidFill>
              </a:rPr>
              <a:t>2</a:t>
            </a:r>
            <a:r>
              <a:rPr lang="en-GB" sz="1900">
                <a:solidFill>
                  <a:schemeClr val="dk1"/>
                </a:solidFill>
              </a:rPr>
              <a:t> - </a:t>
            </a:r>
            <a:r>
              <a:rPr lang="en-GB" sz="1800">
                <a:solidFill>
                  <a:schemeClr val="dk1"/>
                </a:solidFill>
              </a:rPr>
              <a:t>Solar wind interactions</a:t>
            </a:r>
            <a:endParaRPr sz="1800">
              <a:solidFill>
                <a:schemeClr val="dk1"/>
              </a:solidFill>
            </a:endParaRPr>
          </a:p>
          <a:p>
            <a:pPr marL="914400" lvl="1" indent="-342900" algn="l" rtl="0">
              <a:spcBef>
                <a:spcPts val="0"/>
              </a:spcBef>
              <a:spcAft>
                <a:spcPts val="0"/>
              </a:spcAft>
              <a:buClr>
                <a:schemeClr val="dk1"/>
              </a:buClr>
              <a:buSzPts val="1800"/>
              <a:buChar char="○"/>
            </a:pPr>
            <a:r>
              <a:rPr lang="en-GB" sz="1800">
                <a:solidFill>
                  <a:schemeClr val="dk1"/>
                </a:solidFill>
              </a:rPr>
              <a:t>NaCl - Irradiated </a:t>
            </a:r>
            <a:r>
              <a:rPr lang="en-GB" sz="1800" b="1">
                <a:solidFill>
                  <a:schemeClr val="dk1"/>
                </a:solidFill>
              </a:rPr>
              <a:t>salts</a:t>
            </a:r>
            <a:endParaRPr sz="1800" b="1">
              <a:solidFill>
                <a:schemeClr val="dk1"/>
              </a:solidFill>
            </a:endParaRPr>
          </a:p>
          <a:p>
            <a:pPr marL="0" lvl="0" indent="0" algn="l" rtl="0">
              <a:spcBef>
                <a:spcPts val="0"/>
              </a:spcBef>
              <a:spcAft>
                <a:spcPts val="0"/>
              </a:spcAft>
              <a:buNone/>
            </a:pPr>
            <a:r>
              <a:rPr lang="en-GB" sz="1800" i="1">
                <a:solidFill>
                  <a:schemeClr val="dk1"/>
                </a:solidFill>
              </a:rPr>
              <a:t>All of the above important for</a:t>
            </a:r>
            <a:r>
              <a:rPr lang="en-GB" sz="1800" b="1" i="1">
                <a:solidFill>
                  <a:schemeClr val="dk1"/>
                </a:solidFill>
              </a:rPr>
              <a:t> habitability</a:t>
            </a:r>
            <a:r>
              <a:rPr lang="en-GB" sz="1800" b="1">
                <a:solidFill>
                  <a:schemeClr val="dk1"/>
                </a:solidFill>
              </a:rPr>
              <a:t> </a:t>
            </a:r>
            <a:endParaRPr sz="1800">
              <a:solidFill>
                <a:srgbClr val="FFFFFF"/>
              </a:solidFill>
            </a:endParaRPr>
          </a:p>
          <a:p>
            <a:pPr marL="0" lvl="0" indent="0" algn="l" rtl="0">
              <a:spcBef>
                <a:spcPts val="0"/>
              </a:spcBef>
              <a:spcAft>
                <a:spcPts val="0"/>
              </a:spcAft>
              <a:buNone/>
            </a:pPr>
            <a:r>
              <a:rPr lang="en-GB" sz="1800">
                <a:solidFill>
                  <a:srgbClr val="FFFFFF"/>
                </a:solidFill>
              </a:rPr>
              <a:t>	</a:t>
            </a:r>
            <a:endParaRPr sz="1800">
              <a:solidFill>
                <a:srgbClr val="FFFFFF"/>
              </a:solidFill>
            </a:endParaRPr>
          </a:p>
        </p:txBody>
      </p:sp>
      <p:sp>
        <p:nvSpPr>
          <p:cNvPr id="71" name="Google Shape;71;p14"/>
          <p:cNvSpPr/>
          <p:nvPr/>
        </p:nvSpPr>
        <p:spPr>
          <a:xfrm>
            <a:off x="2473000" y="4693550"/>
            <a:ext cx="925500" cy="147300"/>
          </a:xfrm>
          <a:prstGeom prst="rect">
            <a:avLst/>
          </a:prstGeom>
          <a:solidFill>
            <a:srgbClr val="00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p32"/>
          <p:cNvSpPr txBox="1">
            <a:spLocks noGrp="1"/>
          </p:cNvSpPr>
          <p:nvPr>
            <p:ph type="title"/>
          </p:nvPr>
        </p:nvSpPr>
        <p:spPr>
          <a:xfrm>
            <a:off x="43725" y="-45525"/>
            <a:ext cx="8520600" cy="460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i="1"/>
              <a:t>Ice Shell Dynamics at 1 mm: </a:t>
            </a:r>
            <a:r>
              <a:rPr lang="en-GB" b="1" i="1">
                <a:solidFill>
                  <a:srgbClr val="00FF00"/>
                </a:solidFill>
              </a:rPr>
              <a:t>Surface Mobilisation</a:t>
            </a:r>
            <a:endParaRPr b="1" i="1">
              <a:solidFill>
                <a:srgbClr val="00FF00"/>
              </a:solidFill>
            </a:endParaRPr>
          </a:p>
        </p:txBody>
      </p:sp>
      <p:pic>
        <p:nvPicPr>
          <p:cNvPr id="234" name="Google Shape;234;p32" title="1x_15kPa_distribution_comparison_1mm_t0.20.png"/>
          <p:cNvPicPr preferRelativeResize="0"/>
          <p:nvPr/>
        </p:nvPicPr>
        <p:blipFill rotWithShape="1">
          <a:blip r:embed="rId3">
            <a:alphaModFix/>
          </a:blip>
          <a:srcRect l="73464" t="17316" r="4445" b="72200"/>
          <a:stretch/>
        </p:blipFill>
        <p:spPr>
          <a:xfrm>
            <a:off x="747150" y="564075"/>
            <a:ext cx="5375724" cy="1594301"/>
          </a:xfrm>
          <a:prstGeom prst="rect">
            <a:avLst/>
          </a:prstGeom>
          <a:noFill/>
          <a:ln>
            <a:noFill/>
          </a:ln>
        </p:spPr>
      </p:pic>
      <p:sp>
        <p:nvSpPr>
          <p:cNvPr id="235" name="Google Shape;235;p3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GB"/>
              <a:t>20</a:t>
            </a:fld>
            <a:endParaRPr/>
          </a:p>
        </p:txBody>
      </p:sp>
      <p:pic>
        <p:nvPicPr>
          <p:cNvPr id="236" name="Google Shape;236;p32" title="1x_15kPa_distribution_comparison_1mm_t0.20.png"/>
          <p:cNvPicPr preferRelativeResize="0"/>
          <p:nvPr/>
        </p:nvPicPr>
        <p:blipFill rotWithShape="1">
          <a:blip r:embed="rId3">
            <a:alphaModFix/>
          </a:blip>
          <a:srcRect l="73546" t="36764" r="4677" b="56102"/>
          <a:stretch/>
        </p:blipFill>
        <p:spPr>
          <a:xfrm>
            <a:off x="590200" y="2068600"/>
            <a:ext cx="5574748" cy="1202976"/>
          </a:xfrm>
          <a:prstGeom prst="rect">
            <a:avLst/>
          </a:prstGeom>
          <a:noFill/>
          <a:ln>
            <a:noFill/>
          </a:ln>
        </p:spPr>
      </p:pic>
      <p:pic>
        <p:nvPicPr>
          <p:cNvPr id="237" name="Google Shape;237;p32" title="1x_15kPa_distribution_comparison_1mm_t0.20.png"/>
          <p:cNvPicPr preferRelativeResize="0"/>
          <p:nvPr/>
        </p:nvPicPr>
        <p:blipFill rotWithShape="1">
          <a:blip r:embed="rId3">
            <a:alphaModFix/>
          </a:blip>
          <a:srcRect l="73643" t="53963" r="4578" b="38903"/>
          <a:stretch/>
        </p:blipFill>
        <p:spPr>
          <a:xfrm>
            <a:off x="684875" y="3187425"/>
            <a:ext cx="5437998" cy="1202976"/>
          </a:xfrm>
          <a:prstGeom prst="rect">
            <a:avLst/>
          </a:prstGeom>
          <a:noFill/>
          <a:ln>
            <a:noFill/>
          </a:ln>
        </p:spPr>
      </p:pic>
      <p:sp>
        <p:nvSpPr>
          <p:cNvPr id="238" name="Google Shape;238;p32"/>
          <p:cNvSpPr txBox="1"/>
          <p:nvPr/>
        </p:nvSpPr>
        <p:spPr>
          <a:xfrm>
            <a:off x="6337775" y="1197225"/>
            <a:ext cx="2282400" cy="460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800" b="1">
                <a:solidFill>
                  <a:schemeClr val="dk1"/>
                </a:solidFill>
              </a:rPr>
              <a:t>Chemical Density</a:t>
            </a:r>
            <a:endParaRPr sz="1800" b="1">
              <a:solidFill>
                <a:schemeClr val="dk1"/>
              </a:solidFill>
            </a:endParaRPr>
          </a:p>
        </p:txBody>
      </p:sp>
      <p:sp>
        <p:nvSpPr>
          <p:cNvPr id="239" name="Google Shape;239;p32"/>
          <p:cNvSpPr txBox="1"/>
          <p:nvPr/>
        </p:nvSpPr>
        <p:spPr>
          <a:xfrm>
            <a:off x="6337775" y="2439975"/>
            <a:ext cx="2170800" cy="460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800" b="1">
                <a:solidFill>
                  <a:schemeClr val="dk1"/>
                </a:solidFill>
              </a:rPr>
              <a:t>Temperature</a:t>
            </a:r>
            <a:endParaRPr sz="1800" b="1">
              <a:solidFill>
                <a:schemeClr val="dk1"/>
              </a:solidFill>
            </a:endParaRPr>
          </a:p>
        </p:txBody>
      </p:sp>
      <p:sp>
        <p:nvSpPr>
          <p:cNvPr id="240" name="Google Shape;240;p32"/>
          <p:cNvSpPr txBox="1"/>
          <p:nvPr/>
        </p:nvSpPr>
        <p:spPr>
          <a:xfrm>
            <a:off x="6337775" y="3615475"/>
            <a:ext cx="2282400" cy="460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800" b="1">
                <a:solidFill>
                  <a:schemeClr val="dk1"/>
                </a:solidFill>
              </a:rPr>
              <a:t>Viscosity</a:t>
            </a:r>
            <a:endParaRPr sz="1800" b="1">
              <a:solidFill>
                <a:schemeClr val="dk1"/>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45" name="Google Shape;245;p33"/>
          <p:cNvSpPr txBox="1">
            <a:spLocks noGrp="1"/>
          </p:cNvSpPr>
          <p:nvPr>
            <p:ph type="title"/>
          </p:nvPr>
        </p:nvSpPr>
        <p:spPr>
          <a:xfrm>
            <a:off x="23500" y="0"/>
            <a:ext cx="8520600" cy="460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i="1"/>
              <a:t>Ice Shell Dynamics at 1 mm: </a:t>
            </a:r>
            <a:r>
              <a:rPr lang="en-GB" b="1" i="1">
                <a:solidFill>
                  <a:srgbClr val="00FF00"/>
                </a:solidFill>
              </a:rPr>
              <a:t>Surface Mobilisation</a:t>
            </a:r>
            <a:endParaRPr b="1" i="1">
              <a:solidFill>
                <a:srgbClr val="00FF00"/>
              </a:solidFill>
            </a:endParaRPr>
          </a:p>
        </p:txBody>
      </p:sp>
      <p:pic>
        <p:nvPicPr>
          <p:cNvPr id="246" name="Google Shape;246;p33" title="methods_C_profiles.png"/>
          <p:cNvPicPr preferRelativeResize="0"/>
          <p:nvPr/>
        </p:nvPicPr>
        <p:blipFill>
          <a:blip r:embed="rId3">
            <a:alphaModFix/>
          </a:blip>
          <a:stretch>
            <a:fillRect/>
          </a:stretch>
        </p:blipFill>
        <p:spPr>
          <a:xfrm>
            <a:off x="187738" y="613200"/>
            <a:ext cx="4479874" cy="4378501"/>
          </a:xfrm>
          <a:prstGeom prst="rect">
            <a:avLst/>
          </a:prstGeom>
          <a:noFill/>
          <a:ln>
            <a:noFill/>
          </a:ln>
        </p:spPr>
      </p:pic>
      <p:sp>
        <p:nvSpPr>
          <p:cNvPr id="247" name="Google Shape;247;p3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GB"/>
              <a:t>21</a:t>
            </a:fld>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sp>
        <p:nvSpPr>
          <p:cNvPr id="252" name="Google Shape;252;p34"/>
          <p:cNvSpPr txBox="1">
            <a:spLocks noGrp="1"/>
          </p:cNvSpPr>
          <p:nvPr>
            <p:ph type="title"/>
          </p:nvPr>
        </p:nvSpPr>
        <p:spPr>
          <a:xfrm>
            <a:off x="23500" y="0"/>
            <a:ext cx="8520600" cy="460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i="1"/>
              <a:t>Ice Shell Dynamics at 1 mm: </a:t>
            </a:r>
            <a:r>
              <a:rPr lang="en-GB" b="1" i="1">
                <a:solidFill>
                  <a:srgbClr val="00FF00"/>
                </a:solidFill>
              </a:rPr>
              <a:t>Surface Mobilisation</a:t>
            </a:r>
            <a:endParaRPr b="1" i="1"/>
          </a:p>
        </p:txBody>
      </p:sp>
      <p:pic>
        <p:nvPicPr>
          <p:cNvPr id="253" name="Google Shape;253;p34" title="methods_C_profiles_end.png"/>
          <p:cNvPicPr preferRelativeResize="0"/>
          <p:nvPr/>
        </p:nvPicPr>
        <p:blipFill>
          <a:blip r:embed="rId3">
            <a:alphaModFix/>
          </a:blip>
          <a:stretch>
            <a:fillRect/>
          </a:stretch>
        </p:blipFill>
        <p:spPr>
          <a:xfrm>
            <a:off x="76525" y="572125"/>
            <a:ext cx="4378501" cy="4378501"/>
          </a:xfrm>
          <a:prstGeom prst="rect">
            <a:avLst/>
          </a:prstGeom>
          <a:noFill/>
          <a:ln>
            <a:noFill/>
          </a:ln>
        </p:spPr>
      </p:pic>
      <p:sp>
        <p:nvSpPr>
          <p:cNvPr id="254" name="Google Shape;254;p34"/>
          <p:cNvSpPr txBox="1"/>
          <p:nvPr/>
        </p:nvSpPr>
        <p:spPr>
          <a:xfrm>
            <a:off x="4298900" y="596800"/>
            <a:ext cx="4815000" cy="4314000"/>
          </a:xfrm>
          <a:prstGeom prst="rect">
            <a:avLst/>
          </a:prstGeom>
          <a:noFill/>
          <a:ln>
            <a:noFill/>
          </a:ln>
        </p:spPr>
        <p:txBody>
          <a:bodyPr spcFirstLastPara="1" wrap="square" lIns="91425" tIns="91425" rIns="91425" bIns="91425" anchor="t" anchorCtr="0">
            <a:noAutofit/>
          </a:bodyPr>
          <a:lstStyle/>
          <a:p>
            <a:pPr marL="457200" lvl="0" indent="-342900" algn="l" rtl="0">
              <a:spcBef>
                <a:spcPts val="0"/>
              </a:spcBef>
              <a:spcAft>
                <a:spcPts val="0"/>
              </a:spcAft>
              <a:buClr>
                <a:schemeClr val="dk1"/>
              </a:buClr>
              <a:buSzPts val="1800"/>
              <a:buChar char="●"/>
            </a:pPr>
            <a:r>
              <a:rPr lang="en-GB" sz="1800" b="1">
                <a:solidFill>
                  <a:schemeClr val="dk1"/>
                </a:solidFill>
              </a:rPr>
              <a:t>Linear and pockets</a:t>
            </a:r>
            <a:r>
              <a:rPr lang="en-GB" sz="1800">
                <a:solidFill>
                  <a:schemeClr val="dk1"/>
                </a:solidFill>
              </a:rPr>
              <a:t> - </a:t>
            </a:r>
            <a:r>
              <a:rPr lang="en-GB" sz="1800" i="1">
                <a:solidFill>
                  <a:schemeClr val="dk1"/>
                </a:solidFill>
              </a:rPr>
              <a:t>Density overturn</a:t>
            </a:r>
            <a:endParaRPr sz="1800" i="1">
              <a:solidFill>
                <a:schemeClr val="dk1"/>
              </a:solidFill>
            </a:endParaRPr>
          </a:p>
          <a:p>
            <a:pPr marL="914400" lvl="1" indent="-342900" algn="l" rtl="0">
              <a:spcBef>
                <a:spcPts val="0"/>
              </a:spcBef>
              <a:spcAft>
                <a:spcPts val="0"/>
              </a:spcAft>
              <a:buClr>
                <a:schemeClr val="dk1"/>
              </a:buClr>
              <a:buSzPts val="1800"/>
              <a:buChar char="○"/>
            </a:pPr>
            <a:r>
              <a:rPr lang="en-GB" sz="1800">
                <a:solidFill>
                  <a:schemeClr val="dk1"/>
                </a:solidFill>
              </a:rPr>
              <a:t>Gravitational instability</a:t>
            </a:r>
            <a:endParaRPr sz="1800">
              <a:solidFill>
                <a:schemeClr val="dk1"/>
              </a:solidFill>
            </a:endParaRPr>
          </a:p>
          <a:p>
            <a:pPr marL="914400" lvl="1" indent="-342900" algn="l" rtl="0">
              <a:spcBef>
                <a:spcPts val="0"/>
              </a:spcBef>
              <a:spcAft>
                <a:spcPts val="0"/>
              </a:spcAft>
              <a:buClr>
                <a:schemeClr val="dk1"/>
              </a:buClr>
              <a:buSzPts val="1800"/>
              <a:buChar char="○"/>
            </a:pPr>
            <a:r>
              <a:rPr lang="en-GB" sz="1800">
                <a:solidFill>
                  <a:schemeClr val="dk1"/>
                </a:solidFill>
              </a:rPr>
              <a:t>Brine layer forms at base</a:t>
            </a:r>
            <a:endParaRPr sz="1800">
              <a:solidFill>
                <a:schemeClr val="dk1"/>
              </a:solidFill>
            </a:endParaRPr>
          </a:p>
          <a:p>
            <a:pPr marL="914400" lvl="1" indent="-342900" algn="l" rtl="0">
              <a:spcBef>
                <a:spcPts val="0"/>
              </a:spcBef>
              <a:spcAft>
                <a:spcPts val="0"/>
              </a:spcAft>
              <a:buClr>
                <a:schemeClr val="dk1"/>
              </a:buClr>
              <a:buSzPts val="1800"/>
              <a:buChar char="○"/>
            </a:pPr>
            <a:r>
              <a:rPr lang="en-GB" sz="1800">
                <a:solidFill>
                  <a:schemeClr val="dk1"/>
                </a:solidFill>
              </a:rPr>
              <a:t>Top half depletes</a:t>
            </a:r>
            <a:endParaRPr sz="1800">
              <a:solidFill>
                <a:schemeClr val="dk1"/>
              </a:solidFill>
            </a:endParaRPr>
          </a:p>
          <a:p>
            <a:pPr marL="0" lvl="0" indent="0" algn="l" rtl="0">
              <a:spcBef>
                <a:spcPts val="0"/>
              </a:spcBef>
              <a:spcAft>
                <a:spcPts val="0"/>
              </a:spcAft>
              <a:buNone/>
            </a:pPr>
            <a:endParaRPr sz="1800">
              <a:solidFill>
                <a:schemeClr val="dk1"/>
              </a:solidFill>
            </a:endParaRPr>
          </a:p>
          <a:p>
            <a:pPr marL="0" lvl="0" indent="0" algn="l" rtl="0">
              <a:spcBef>
                <a:spcPts val="0"/>
              </a:spcBef>
              <a:spcAft>
                <a:spcPts val="0"/>
              </a:spcAft>
              <a:buNone/>
            </a:pPr>
            <a:endParaRPr sz="1800">
              <a:solidFill>
                <a:schemeClr val="dk1"/>
              </a:solidFill>
            </a:endParaRPr>
          </a:p>
          <a:p>
            <a:pPr marL="0" lvl="0" indent="0" algn="l" rtl="0">
              <a:spcBef>
                <a:spcPts val="0"/>
              </a:spcBef>
              <a:spcAft>
                <a:spcPts val="0"/>
              </a:spcAft>
              <a:buNone/>
            </a:pPr>
            <a:endParaRPr sz="1800">
              <a:solidFill>
                <a:schemeClr val="lt2"/>
              </a:solidFill>
            </a:endParaRPr>
          </a:p>
        </p:txBody>
      </p:sp>
      <p:sp>
        <p:nvSpPr>
          <p:cNvPr id="255" name="Google Shape;255;p3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GB"/>
              <a:t>22</a:t>
            </a:fld>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260" name="Google Shape;260;p35"/>
          <p:cNvSpPr txBox="1">
            <a:spLocks noGrp="1"/>
          </p:cNvSpPr>
          <p:nvPr>
            <p:ph type="title"/>
          </p:nvPr>
        </p:nvSpPr>
        <p:spPr>
          <a:xfrm>
            <a:off x="23500" y="0"/>
            <a:ext cx="8520600" cy="460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i="1"/>
              <a:t>Ice Shell Dynamics at 1 mm: </a:t>
            </a:r>
            <a:r>
              <a:rPr lang="en-GB" b="1" i="1">
                <a:solidFill>
                  <a:srgbClr val="00FF00"/>
                </a:solidFill>
              </a:rPr>
              <a:t>Surface Mobilisation</a:t>
            </a:r>
            <a:endParaRPr b="1" i="1"/>
          </a:p>
        </p:txBody>
      </p:sp>
      <p:pic>
        <p:nvPicPr>
          <p:cNvPr id="261" name="Google Shape;261;p35" title="methods_C_profiles_end.png"/>
          <p:cNvPicPr preferRelativeResize="0"/>
          <p:nvPr/>
        </p:nvPicPr>
        <p:blipFill>
          <a:blip r:embed="rId3">
            <a:alphaModFix/>
          </a:blip>
          <a:stretch>
            <a:fillRect/>
          </a:stretch>
        </p:blipFill>
        <p:spPr>
          <a:xfrm>
            <a:off x="76525" y="572125"/>
            <a:ext cx="4378501" cy="4378501"/>
          </a:xfrm>
          <a:prstGeom prst="rect">
            <a:avLst/>
          </a:prstGeom>
          <a:noFill/>
          <a:ln>
            <a:noFill/>
          </a:ln>
        </p:spPr>
      </p:pic>
      <p:sp>
        <p:nvSpPr>
          <p:cNvPr id="262" name="Google Shape;262;p35"/>
          <p:cNvSpPr txBox="1"/>
          <p:nvPr/>
        </p:nvSpPr>
        <p:spPr>
          <a:xfrm>
            <a:off x="4298900" y="596800"/>
            <a:ext cx="4815000" cy="4314000"/>
          </a:xfrm>
          <a:prstGeom prst="rect">
            <a:avLst/>
          </a:prstGeom>
          <a:noFill/>
          <a:ln>
            <a:noFill/>
          </a:ln>
        </p:spPr>
        <p:txBody>
          <a:bodyPr spcFirstLastPara="1" wrap="square" lIns="91425" tIns="91425" rIns="91425" bIns="91425" anchor="t" anchorCtr="0">
            <a:noAutofit/>
          </a:bodyPr>
          <a:lstStyle/>
          <a:p>
            <a:pPr marL="457200" lvl="0" indent="-342900" algn="l" rtl="0">
              <a:spcBef>
                <a:spcPts val="0"/>
              </a:spcBef>
              <a:spcAft>
                <a:spcPts val="0"/>
              </a:spcAft>
              <a:buClr>
                <a:schemeClr val="dk1"/>
              </a:buClr>
              <a:buSzPts val="1800"/>
              <a:buChar char="●"/>
            </a:pPr>
            <a:r>
              <a:rPr lang="en-GB" sz="1800" b="1">
                <a:solidFill>
                  <a:schemeClr val="dk1"/>
                </a:solidFill>
              </a:rPr>
              <a:t>Linear and pockets</a:t>
            </a:r>
            <a:r>
              <a:rPr lang="en-GB" sz="1800">
                <a:solidFill>
                  <a:schemeClr val="dk1"/>
                </a:solidFill>
              </a:rPr>
              <a:t> - </a:t>
            </a:r>
            <a:r>
              <a:rPr lang="en-GB" sz="1800" i="1">
                <a:solidFill>
                  <a:schemeClr val="dk1"/>
                </a:solidFill>
              </a:rPr>
              <a:t>Density overturn</a:t>
            </a:r>
            <a:endParaRPr sz="1800" i="1">
              <a:solidFill>
                <a:schemeClr val="dk1"/>
              </a:solidFill>
            </a:endParaRPr>
          </a:p>
          <a:p>
            <a:pPr marL="914400" lvl="1" indent="-342900" algn="l" rtl="0">
              <a:spcBef>
                <a:spcPts val="0"/>
              </a:spcBef>
              <a:spcAft>
                <a:spcPts val="0"/>
              </a:spcAft>
              <a:buClr>
                <a:schemeClr val="dk1"/>
              </a:buClr>
              <a:buSzPts val="1800"/>
              <a:buChar char="○"/>
            </a:pPr>
            <a:r>
              <a:rPr lang="en-GB" sz="1800">
                <a:solidFill>
                  <a:schemeClr val="dk1"/>
                </a:solidFill>
              </a:rPr>
              <a:t>Gravitational instability</a:t>
            </a:r>
            <a:endParaRPr sz="1800">
              <a:solidFill>
                <a:schemeClr val="dk1"/>
              </a:solidFill>
            </a:endParaRPr>
          </a:p>
          <a:p>
            <a:pPr marL="914400" lvl="1" indent="-342900" algn="l" rtl="0">
              <a:spcBef>
                <a:spcPts val="0"/>
              </a:spcBef>
              <a:spcAft>
                <a:spcPts val="0"/>
              </a:spcAft>
              <a:buClr>
                <a:schemeClr val="dk1"/>
              </a:buClr>
              <a:buSzPts val="1800"/>
              <a:buChar char="○"/>
            </a:pPr>
            <a:r>
              <a:rPr lang="en-GB" sz="1800">
                <a:solidFill>
                  <a:schemeClr val="dk1"/>
                </a:solidFill>
              </a:rPr>
              <a:t>Brine layer forms at base</a:t>
            </a:r>
            <a:endParaRPr sz="1800">
              <a:solidFill>
                <a:schemeClr val="dk1"/>
              </a:solidFill>
            </a:endParaRPr>
          </a:p>
          <a:p>
            <a:pPr marL="914400" lvl="1" indent="-342900" algn="l" rtl="0">
              <a:spcBef>
                <a:spcPts val="0"/>
              </a:spcBef>
              <a:spcAft>
                <a:spcPts val="0"/>
              </a:spcAft>
              <a:buClr>
                <a:schemeClr val="dk1"/>
              </a:buClr>
              <a:buSzPts val="1800"/>
              <a:buChar char="○"/>
            </a:pPr>
            <a:r>
              <a:rPr lang="en-GB" sz="1800">
                <a:solidFill>
                  <a:schemeClr val="dk1"/>
                </a:solidFill>
              </a:rPr>
              <a:t>Top half depletes</a:t>
            </a:r>
            <a:endParaRPr sz="1800">
              <a:solidFill>
                <a:schemeClr val="dk1"/>
              </a:solidFill>
            </a:endParaRPr>
          </a:p>
          <a:p>
            <a:pPr marL="0" lvl="0" indent="0" algn="l" rtl="0">
              <a:spcBef>
                <a:spcPts val="0"/>
              </a:spcBef>
              <a:spcAft>
                <a:spcPts val="0"/>
              </a:spcAft>
              <a:buNone/>
            </a:pPr>
            <a:endParaRPr sz="1800">
              <a:solidFill>
                <a:schemeClr val="dk1"/>
              </a:solidFill>
            </a:endParaRPr>
          </a:p>
          <a:p>
            <a:pPr marL="457200" lvl="0" indent="-342900" algn="l" rtl="0">
              <a:spcBef>
                <a:spcPts val="0"/>
              </a:spcBef>
              <a:spcAft>
                <a:spcPts val="0"/>
              </a:spcAft>
              <a:buClr>
                <a:schemeClr val="dk1"/>
              </a:buClr>
              <a:buSzPts val="1800"/>
              <a:buChar char="●"/>
            </a:pPr>
            <a:r>
              <a:rPr lang="en-GB" sz="1800" b="1">
                <a:solidFill>
                  <a:schemeClr val="dk1"/>
                </a:solidFill>
              </a:rPr>
              <a:t>Brine pockets</a:t>
            </a:r>
            <a:endParaRPr sz="1800">
              <a:solidFill>
                <a:schemeClr val="dk1"/>
              </a:solidFill>
            </a:endParaRPr>
          </a:p>
          <a:p>
            <a:pPr marL="914400" lvl="1" indent="-342900" algn="l" rtl="0">
              <a:spcBef>
                <a:spcPts val="0"/>
              </a:spcBef>
              <a:spcAft>
                <a:spcPts val="0"/>
              </a:spcAft>
              <a:buClr>
                <a:schemeClr val="dk1"/>
              </a:buClr>
              <a:buSzPts val="1800"/>
              <a:buChar char="○"/>
            </a:pPr>
            <a:r>
              <a:rPr lang="en-GB" sz="1800">
                <a:solidFill>
                  <a:schemeClr val="dk1"/>
                </a:solidFill>
              </a:rPr>
              <a:t>Pockets completely dispersed</a:t>
            </a:r>
            <a:endParaRPr sz="1800">
              <a:solidFill>
                <a:schemeClr val="dk1"/>
              </a:solidFill>
            </a:endParaRPr>
          </a:p>
          <a:p>
            <a:pPr marL="914400" lvl="1" indent="-342900" algn="l" rtl="0">
              <a:spcBef>
                <a:spcPts val="0"/>
              </a:spcBef>
              <a:spcAft>
                <a:spcPts val="0"/>
              </a:spcAft>
              <a:buClr>
                <a:schemeClr val="dk1"/>
              </a:buClr>
              <a:buSzPts val="1800"/>
              <a:buChar char="○"/>
            </a:pPr>
            <a:r>
              <a:rPr lang="en-GB" sz="1800">
                <a:solidFill>
                  <a:schemeClr val="dk1"/>
                </a:solidFill>
              </a:rPr>
              <a:t>Convective stresses weaken lid </a:t>
            </a:r>
            <a:endParaRPr sz="1800">
              <a:solidFill>
                <a:schemeClr val="dk1"/>
              </a:solidFill>
            </a:endParaRPr>
          </a:p>
          <a:p>
            <a:pPr marL="914400" lvl="1" indent="-342900" algn="l" rtl="0">
              <a:spcBef>
                <a:spcPts val="0"/>
              </a:spcBef>
              <a:spcAft>
                <a:spcPts val="0"/>
              </a:spcAft>
              <a:buClr>
                <a:schemeClr val="dk1"/>
              </a:buClr>
              <a:buSzPts val="1800"/>
              <a:buChar char="○"/>
            </a:pPr>
            <a:r>
              <a:rPr lang="en-GB" sz="1800">
                <a:solidFill>
                  <a:schemeClr val="dk1"/>
                </a:solidFill>
              </a:rPr>
              <a:t>Brine transported lid → interior.</a:t>
            </a:r>
            <a:endParaRPr sz="1800">
              <a:solidFill>
                <a:schemeClr val="dk1"/>
              </a:solidFill>
            </a:endParaRPr>
          </a:p>
          <a:p>
            <a:pPr marL="0" lvl="0" indent="0" algn="l" rtl="0">
              <a:spcBef>
                <a:spcPts val="0"/>
              </a:spcBef>
              <a:spcAft>
                <a:spcPts val="0"/>
              </a:spcAft>
              <a:buNone/>
            </a:pPr>
            <a:endParaRPr sz="1800">
              <a:solidFill>
                <a:schemeClr val="dk1"/>
              </a:solidFill>
            </a:endParaRPr>
          </a:p>
          <a:p>
            <a:pPr marL="0" lvl="0" indent="0" algn="l" rtl="0">
              <a:spcBef>
                <a:spcPts val="0"/>
              </a:spcBef>
              <a:spcAft>
                <a:spcPts val="0"/>
              </a:spcAft>
              <a:buNone/>
            </a:pPr>
            <a:endParaRPr sz="1800">
              <a:solidFill>
                <a:schemeClr val="dk1"/>
              </a:solidFill>
            </a:endParaRPr>
          </a:p>
          <a:p>
            <a:pPr marL="0" lvl="0" indent="0" algn="l" rtl="0">
              <a:spcBef>
                <a:spcPts val="0"/>
              </a:spcBef>
              <a:spcAft>
                <a:spcPts val="0"/>
              </a:spcAft>
              <a:buNone/>
            </a:pPr>
            <a:endParaRPr sz="1800">
              <a:solidFill>
                <a:schemeClr val="dk1"/>
              </a:solidFill>
            </a:endParaRPr>
          </a:p>
          <a:p>
            <a:pPr marL="0" lvl="0" indent="0" algn="l" rtl="0">
              <a:spcBef>
                <a:spcPts val="0"/>
              </a:spcBef>
              <a:spcAft>
                <a:spcPts val="0"/>
              </a:spcAft>
              <a:buNone/>
            </a:pPr>
            <a:endParaRPr sz="1800">
              <a:solidFill>
                <a:schemeClr val="lt2"/>
              </a:solidFill>
            </a:endParaRPr>
          </a:p>
        </p:txBody>
      </p:sp>
      <p:sp>
        <p:nvSpPr>
          <p:cNvPr id="263" name="Google Shape;263;p3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GB"/>
              <a:t>23</a:t>
            </a:fld>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67"/>
        <p:cNvGrpSpPr/>
        <p:nvPr/>
      </p:nvGrpSpPr>
      <p:grpSpPr>
        <a:xfrm>
          <a:off x="0" y="0"/>
          <a:ext cx="0" cy="0"/>
          <a:chOff x="0" y="0"/>
          <a:chExt cx="0" cy="0"/>
        </a:xfrm>
      </p:grpSpPr>
      <p:sp>
        <p:nvSpPr>
          <p:cNvPr id="268" name="Google Shape;268;p36"/>
          <p:cNvSpPr txBox="1">
            <a:spLocks noGrp="1"/>
          </p:cNvSpPr>
          <p:nvPr>
            <p:ph type="title"/>
          </p:nvPr>
        </p:nvSpPr>
        <p:spPr>
          <a:xfrm>
            <a:off x="23500" y="0"/>
            <a:ext cx="8520600" cy="460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i="1"/>
              <a:t>Ice Shell Dynamics at 1 mm: </a:t>
            </a:r>
            <a:r>
              <a:rPr lang="en-GB" b="1" i="1">
                <a:solidFill>
                  <a:srgbClr val="00FF00"/>
                </a:solidFill>
              </a:rPr>
              <a:t>Surface Mobilisation</a:t>
            </a:r>
            <a:endParaRPr b="1" i="1">
              <a:solidFill>
                <a:srgbClr val="00FF00"/>
              </a:solidFill>
            </a:endParaRPr>
          </a:p>
        </p:txBody>
      </p:sp>
      <p:pic>
        <p:nvPicPr>
          <p:cNvPr id="269" name="Google Shape;269;p36" title="methods_C_profiles_end.png"/>
          <p:cNvPicPr preferRelativeResize="0"/>
          <p:nvPr/>
        </p:nvPicPr>
        <p:blipFill>
          <a:blip r:embed="rId3">
            <a:alphaModFix/>
          </a:blip>
          <a:stretch>
            <a:fillRect/>
          </a:stretch>
        </p:blipFill>
        <p:spPr>
          <a:xfrm>
            <a:off x="76525" y="572125"/>
            <a:ext cx="4378501" cy="4378501"/>
          </a:xfrm>
          <a:prstGeom prst="rect">
            <a:avLst/>
          </a:prstGeom>
          <a:noFill/>
          <a:ln>
            <a:noFill/>
          </a:ln>
        </p:spPr>
      </p:pic>
      <p:sp>
        <p:nvSpPr>
          <p:cNvPr id="270" name="Google Shape;270;p36"/>
          <p:cNvSpPr txBox="1"/>
          <p:nvPr/>
        </p:nvSpPr>
        <p:spPr>
          <a:xfrm>
            <a:off x="4298900" y="596800"/>
            <a:ext cx="4815000" cy="4314000"/>
          </a:xfrm>
          <a:prstGeom prst="rect">
            <a:avLst/>
          </a:prstGeom>
          <a:noFill/>
          <a:ln>
            <a:noFill/>
          </a:ln>
        </p:spPr>
        <p:txBody>
          <a:bodyPr spcFirstLastPara="1" wrap="square" lIns="91425" tIns="91425" rIns="91425" bIns="91425" anchor="t" anchorCtr="0">
            <a:noAutofit/>
          </a:bodyPr>
          <a:lstStyle/>
          <a:p>
            <a:pPr marL="457200" lvl="0" indent="-342900" algn="l" rtl="0">
              <a:spcBef>
                <a:spcPts val="0"/>
              </a:spcBef>
              <a:spcAft>
                <a:spcPts val="0"/>
              </a:spcAft>
              <a:buClr>
                <a:schemeClr val="dk1"/>
              </a:buClr>
              <a:buSzPts val="1800"/>
              <a:buChar char="●"/>
            </a:pPr>
            <a:r>
              <a:rPr lang="en-GB" sz="1800" b="1">
                <a:solidFill>
                  <a:schemeClr val="dk1"/>
                </a:solidFill>
              </a:rPr>
              <a:t>Linear and pockets</a:t>
            </a:r>
            <a:r>
              <a:rPr lang="en-GB" sz="1800">
                <a:solidFill>
                  <a:schemeClr val="dk1"/>
                </a:solidFill>
              </a:rPr>
              <a:t> - </a:t>
            </a:r>
            <a:r>
              <a:rPr lang="en-GB" sz="1800" i="1">
                <a:solidFill>
                  <a:schemeClr val="dk1"/>
                </a:solidFill>
              </a:rPr>
              <a:t>Density overturn</a:t>
            </a:r>
            <a:endParaRPr sz="1800" i="1">
              <a:solidFill>
                <a:schemeClr val="dk1"/>
              </a:solidFill>
            </a:endParaRPr>
          </a:p>
          <a:p>
            <a:pPr marL="914400" lvl="1" indent="-342900" algn="l" rtl="0">
              <a:spcBef>
                <a:spcPts val="0"/>
              </a:spcBef>
              <a:spcAft>
                <a:spcPts val="0"/>
              </a:spcAft>
              <a:buClr>
                <a:schemeClr val="dk1"/>
              </a:buClr>
              <a:buSzPts val="1800"/>
              <a:buChar char="○"/>
            </a:pPr>
            <a:r>
              <a:rPr lang="en-GB" sz="1800">
                <a:solidFill>
                  <a:schemeClr val="dk1"/>
                </a:solidFill>
              </a:rPr>
              <a:t>Gravitational instability</a:t>
            </a:r>
            <a:endParaRPr sz="1800">
              <a:solidFill>
                <a:schemeClr val="dk1"/>
              </a:solidFill>
            </a:endParaRPr>
          </a:p>
          <a:p>
            <a:pPr marL="914400" lvl="1" indent="-342900" algn="l" rtl="0">
              <a:spcBef>
                <a:spcPts val="0"/>
              </a:spcBef>
              <a:spcAft>
                <a:spcPts val="0"/>
              </a:spcAft>
              <a:buClr>
                <a:schemeClr val="dk1"/>
              </a:buClr>
              <a:buSzPts val="1800"/>
              <a:buChar char="○"/>
            </a:pPr>
            <a:r>
              <a:rPr lang="en-GB" sz="1800">
                <a:solidFill>
                  <a:schemeClr val="dk1"/>
                </a:solidFill>
              </a:rPr>
              <a:t>Brine layer forms at base</a:t>
            </a:r>
            <a:endParaRPr sz="1800">
              <a:solidFill>
                <a:schemeClr val="dk1"/>
              </a:solidFill>
            </a:endParaRPr>
          </a:p>
          <a:p>
            <a:pPr marL="914400" lvl="1" indent="-342900" algn="l" rtl="0">
              <a:spcBef>
                <a:spcPts val="0"/>
              </a:spcBef>
              <a:spcAft>
                <a:spcPts val="0"/>
              </a:spcAft>
              <a:buClr>
                <a:schemeClr val="dk1"/>
              </a:buClr>
              <a:buSzPts val="1800"/>
              <a:buChar char="○"/>
            </a:pPr>
            <a:r>
              <a:rPr lang="en-GB" sz="1800">
                <a:solidFill>
                  <a:schemeClr val="dk1"/>
                </a:solidFill>
              </a:rPr>
              <a:t>Top half depletes</a:t>
            </a:r>
            <a:endParaRPr sz="1800">
              <a:solidFill>
                <a:schemeClr val="dk1"/>
              </a:solidFill>
            </a:endParaRPr>
          </a:p>
          <a:p>
            <a:pPr marL="0" lvl="0" indent="0" algn="l" rtl="0">
              <a:spcBef>
                <a:spcPts val="0"/>
              </a:spcBef>
              <a:spcAft>
                <a:spcPts val="0"/>
              </a:spcAft>
              <a:buNone/>
            </a:pPr>
            <a:endParaRPr sz="1800">
              <a:solidFill>
                <a:schemeClr val="dk1"/>
              </a:solidFill>
            </a:endParaRPr>
          </a:p>
          <a:p>
            <a:pPr marL="457200" lvl="0" indent="-342900" algn="l" rtl="0">
              <a:spcBef>
                <a:spcPts val="0"/>
              </a:spcBef>
              <a:spcAft>
                <a:spcPts val="0"/>
              </a:spcAft>
              <a:buClr>
                <a:schemeClr val="dk1"/>
              </a:buClr>
              <a:buSzPts val="1800"/>
              <a:buChar char="●"/>
            </a:pPr>
            <a:r>
              <a:rPr lang="en-GB" sz="1800" b="1">
                <a:solidFill>
                  <a:schemeClr val="dk1"/>
                </a:solidFill>
              </a:rPr>
              <a:t>Brine pockets</a:t>
            </a:r>
            <a:endParaRPr sz="1800">
              <a:solidFill>
                <a:schemeClr val="dk1"/>
              </a:solidFill>
            </a:endParaRPr>
          </a:p>
          <a:p>
            <a:pPr marL="914400" lvl="1" indent="-342900" algn="l" rtl="0">
              <a:spcBef>
                <a:spcPts val="0"/>
              </a:spcBef>
              <a:spcAft>
                <a:spcPts val="0"/>
              </a:spcAft>
              <a:buClr>
                <a:schemeClr val="dk1"/>
              </a:buClr>
              <a:buSzPts val="1800"/>
              <a:buChar char="○"/>
            </a:pPr>
            <a:r>
              <a:rPr lang="en-GB" sz="1800">
                <a:solidFill>
                  <a:schemeClr val="dk1"/>
                </a:solidFill>
              </a:rPr>
              <a:t>Pockets completely dispersed</a:t>
            </a:r>
            <a:endParaRPr sz="1800">
              <a:solidFill>
                <a:schemeClr val="dk1"/>
              </a:solidFill>
            </a:endParaRPr>
          </a:p>
          <a:p>
            <a:pPr marL="914400" lvl="1" indent="-342900" algn="l" rtl="0">
              <a:spcBef>
                <a:spcPts val="0"/>
              </a:spcBef>
              <a:spcAft>
                <a:spcPts val="0"/>
              </a:spcAft>
              <a:buClr>
                <a:schemeClr val="dk1"/>
              </a:buClr>
              <a:buSzPts val="1800"/>
              <a:buChar char="○"/>
            </a:pPr>
            <a:r>
              <a:rPr lang="en-GB" sz="1800">
                <a:solidFill>
                  <a:schemeClr val="dk1"/>
                </a:solidFill>
              </a:rPr>
              <a:t>Convective stresses weaken lid </a:t>
            </a:r>
            <a:endParaRPr sz="1800">
              <a:solidFill>
                <a:schemeClr val="dk1"/>
              </a:solidFill>
            </a:endParaRPr>
          </a:p>
          <a:p>
            <a:pPr marL="914400" lvl="1" indent="-342900" algn="l" rtl="0">
              <a:spcBef>
                <a:spcPts val="0"/>
              </a:spcBef>
              <a:spcAft>
                <a:spcPts val="0"/>
              </a:spcAft>
              <a:buClr>
                <a:schemeClr val="dk1"/>
              </a:buClr>
              <a:buSzPts val="1800"/>
              <a:buChar char="○"/>
            </a:pPr>
            <a:r>
              <a:rPr lang="en-GB" sz="1800">
                <a:solidFill>
                  <a:schemeClr val="dk1"/>
                </a:solidFill>
              </a:rPr>
              <a:t>Brine transported lid → interior.</a:t>
            </a:r>
            <a:endParaRPr sz="1800">
              <a:solidFill>
                <a:schemeClr val="dk1"/>
              </a:solidFill>
            </a:endParaRPr>
          </a:p>
          <a:p>
            <a:pPr marL="0" lvl="0" indent="0" algn="l" rtl="0">
              <a:spcBef>
                <a:spcPts val="0"/>
              </a:spcBef>
              <a:spcAft>
                <a:spcPts val="0"/>
              </a:spcAft>
              <a:buNone/>
            </a:pPr>
            <a:endParaRPr sz="1800">
              <a:solidFill>
                <a:schemeClr val="dk1"/>
              </a:solidFill>
            </a:endParaRPr>
          </a:p>
          <a:p>
            <a:pPr marL="457200" lvl="0" indent="-342900" algn="l" rtl="0">
              <a:spcBef>
                <a:spcPts val="0"/>
              </a:spcBef>
              <a:spcAft>
                <a:spcPts val="0"/>
              </a:spcAft>
              <a:buClr>
                <a:schemeClr val="dk1"/>
              </a:buClr>
              <a:buSzPts val="1800"/>
              <a:buChar char="●"/>
            </a:pPr>
            <a:r>
              <a:rPr lang="en-GB" sz="1800" b="1">
                <a:solidFill>
                  <a:schemeClr val="dk1"/>
                </a:solidFill>
              </a:rPr>
              <a:t>Linear</a:t>
            </a:r>
            <a:endParaRPr sz="1800" b="1">
              <a:solidFill>
                <a:schemeClr val="dk1"/>
              </a:solidFill>
            </a:endParaRPr>
          </a:p>
          <a:p>
            <a:pPr marL="914400" lvl="1" indent="-342900" algn="l" rtl="0">
              <a:spcBef>
                <a:spcPts val="0"/>
              </a:spcBef>
              <a:spcAft>
                <a:spcPts val="0"/>
              </a:spcAft>
              <a:buClr>
                <a:schemeClr val="dk1"/>
              </a:buClr>
              <a:buSzPts val="1800"/>
              <a:buChar char="○"/>
            </a:pPr>
            <a:r>
              <a:rPr lang="en-GB" sz="1800">
                <a:solidFill>
                  <a:schemeClr val="dk1"/>
                </a:solidFill>
              </a:rPr>
              <a:t>Large basal plume</a:t>
            </a:r>
            <a:endParaRPr sz="1800">
              <a:solidFill>
                <a:schemeClr val="dk1"/>
              </a:solidFill>
            </a:endParaRPr>
          </a:p>
          <a:p>
            <a:pPr marL="914400" lvl="1" indent="-342900" algn="l" rtl="0">
              <a:spcBef>
                <a:spcPts val="0"/>
              </a:spcBef>
              <a:spcAft>
                <a:spcPts val="0"/>
              </a:spcAft>
              <a:buClr>
                <a:schemeClr val="dk1"/>
              </a:buClr>
              <a:buSzPts val="1800"/>
              <a:buChar char="○"/>
            </a:pPr>
            <a:r>
              <a:rPr lang="en-GB" sz="1800">
                <a:solidFill>
                  <a:schemeClr val="dk1"/>
                </a:solidFill>
              </a:rPr>
              <a:t>Extensive brine trails</a:t>
            </a:r>
            <a:endParaRPr sz="1800">
              <a:solidFill>
                <a:schemeClr val="dk1"/>
              </a:solidFill>
            </a:endParaRPr>
          </a:p>
          <a:p>
            <a:pPr marL="914400" lvl="1" indent="-342900" algn="l" rtl="0">
              <a:spcBef>
                <a:spcPts val="0"/>
              </a:spcBef>
              <a:spcAft>
                <a:spcPts val="0"/>
              </a:spcAft>
              <a:buClr>
                <a:schemeClr val="dk1"/>
              </a:buClr>
              <a:buSzPts val="1800"/>
              <a:buChar char="○"/>
            </a:pPr>
            <a:r>
              <a:rPr lang="en-GB" sz="1800">
                <a:solidFill>
                  <a:schemeClr val="dk1"/>
                </a:solidFill>
              </a:rPr>
              <a:t>Non-steady state at t = 4602 kyr</a:t>
            </a:r>
            <a:endParaRPr sz="1800">
              <a:solidFill>
                <a:schemeClr val="dk1"/>
              </a:solidFill>
            </a:endParaRPr>
          </a:p>
          <a:p>
            <a:pPr marL="0" lvl="0" indent="0" algn="l" rtl="0">
              <a:spcBef>
                <a:spcPts val="0"/>
              </a:spcBef>
              <a:spcAft>
                <a:spcPts val="0"/>
              </a:spcAft>
              <a:buNone/>
            </a:pPr>
            <a:endParaRPr sz="1800">
              <a:solidFill>
                <a:schemeClr val="dk1"/>
              </a:solidFill>
            </a:endParaRPr>
          </a:p>
          <a:p>
            <a:pPr marL="0" lvl="0" indent="0" algn="l" rtl="0">
              <a:spcBef>
                <a:spcPts val="0"/>
              </a:spcBef>
              <a:spcAft>
                <a:spcPts val="0"/>
              </a:spcAft>
              <a:buNone/>
            </a:pPr>
            <a:endParaRPr sz="1800">
              <a:solidFill>
                <a:schemeClr val="lt2"/>
              </a:solidFill>
            </a:endParaRPr>
          </a:p>
        </p:txBody>
      </p:sp>
      <p:sp>
        <p:nvSpPr>
          <p:cNvPr id="271" name="Google Shape;271;p3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GB"/>
              <a:t>24</a:t>
            </a:fld>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75"/>
        <p:cNvGrpSpPr/>
        <p:nvPr/>
      </p:nvGrpSpPr>
      <p:grpSpPr>
        <a:xfrm>
          <a:off x="0" y="0"/>
          <a:ext cx="0" cy="0"/>
          <a:chOff x="0" y="0"/>
          <a:chExt cx="0" cy="0"/>
        </a:xfrm>
      </p:grpSpPr>
      <p:sp>
        <p:nvSpPr>
          <p:cNvPr id="276" name="Google Shape;276;p37"/>
          <p:cNvSpPr txBox="1">
            <a:spLocks noGrp="1"/>
          </p:cNvSpPr>
          <p:nvPr>
            <p:ph type="title"/>
          </p:nvPr>
        </p:nvSpPr>
        <p:spPr>
          <a:xfrm>
            <a:off x="-49250" y="2111550"/>
            <a:ext cx="9144000" cy="1319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GB" sz="4000" b="1" i="1"/>
              <a:t>What Happens When</a:t>
            </a:r>
            <a:endParaRPr sz="4000" b="1" i="1"/>
          </a:p>
          <a:p>
            <a:pPr marL="0" lvl="0" indent="0" algn="ctr" rtl="0">
              <a:spcBef>
                <a:spcPts val="0"/>
              </a:spcBef>
              <a:spcAft>
                <a:spcPts val="0"/>
              </a:spcAft>
              <a:buNone/>
            </a:pPr>
            <a:r>
              <a:rPr lang="en-GB" sz="4000" b="1" i="1"/>
              <a:t> Ice Salinity Increases?</a:t>
            </a:r>
            <a:endParaRPr sz="4000" b="1" i="1"/>
          </a:p>
          <a:p>
            <a:pPr marL="0" lvl="0" indent="0" algn="ctr" rtl="0">
              <a:spcBef>
                <a:spcPts val="0"/>
              </a:spcBef>
              <a:spcAft>
                <a:spcPts val="0"/>
              </a:spcAft>
              <a:buNone/>
            </a:pPr>
            <a:endParaRPr i="1"/>
          </a:p>
        </p:txBody>
      </p:sp>
      <p:sp>
        <p:nvSpPr>
          <p:cNvPr id="277" name="Google Shape;277;p3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GB"/>
              <a:t>25</a:t>
            </a:fld>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81"/>
        <p:cNvGrpSpPr/>
        <p:nvPr/>
      </p:nvGrpSpPr>
      <p:grpSpPr>
        <a:xfrm>
          <a:off x="0" y="0"/>
          <a:ext cx="0" cy="0"/>
          <a:chOff x="0" y="0"/>
          <a:chExt cx="0" cy="0"/>
        </a:xfrm>
      </p:grpSpPr>
      <p:sp>
        <p:nvSpPr>
          <p:cNvPr id="282" name="Google Shape;282;p38"/>
          <p:cNvSpPr txBox="1">
            <a:spLocks noGrp="1"/>
          </p:cNvSpPr>
          <p:nvPr>
            <p:ph type="title"/>
          </p:nvPr>
        </p:nvSpPr>
        <p:spPr>
          <a:xfrm>
            <a:off x="99350" y="101125"/>
            <a:ext cx="8520600" cy="460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i="1"/>
              <a:t>The Effect of Increasing Ice Salinity</a:t>
            </a:r>
            <a:endParaRPr b="1" i="1"/>
          </a:p>
          <a:p>
            <a:pPr marL="0" lvl="0" indent="0" algn="l" rtl="0">
              <a:spcBef>
                <a:spcPts val="0"/>
              </a:spcBef>
              <a:spcAft>
                <a:spcPts val="0"/>
              </a:spcAft>
              <a:buNone/>
            </a:pPr>
            <a:endParaRPr i="1"/>
          </a:p>
        </p:txBody>
      </p:sp>
      <p:pic>
        <p:nvPicPr>
          <p:cNvPr id="283" name="Google Shape;283;p38" title="max_surface_velocity_bYS15kPa.png"/>
          <p:cNvPicPr preferRelativeResize="0"/>
          <p:nvPr/>
        </p:nvPicPr>
        <p:blipFill>
          <a:blip r:embed="rId3">
            <a:alphaModFix/>
          </a:blip>
          <a:stretch>
            <a:fillRect/>
          </a:stretch>
        </p:blipFill>
        <p:spPr>
          <a:xfrm>
            <a:off x="152400" y="713725"/>
            <a:ext cx="8839204" cy="4160641"/>
          </a:xfrm>
          <a:prstGeom prst="rect">
            <a:avLst/>
          </a:prstGeom>
          <a:noFill/>
          <a:ln>
            <a:noFill/>
          </a:ln>
        </p:spPr>
      </p:pic>
      <p:sp>
        <p:nvSpPr>
          <p:cNvPr id="284" name="Google Shape;284;p3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GB"/>
              <a:t>26</a:t>
            </a:fld>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sp>
        <p:nvSpPr>
          <p:cNvPr id="289" name="Google Shape;289;p39"/>
          <p:cNvSpPr txBox="1">
            <a:spLocks noGrp="1"/>
          </p:cNvSpPr>
          <p:nvPr>
            <p:ph type="title"/>
          </p:nvPr>
        </p:nvSpPr>
        <p:spPr>
          <a:xfrm>
            <a:off x="99350" y="101125"/>
            <a:ext cx="8520600" cy="460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i="1"/>
              <a:t>The Effect of Increasing Ice Salinity</a:t>
            </a:r>
            <a:endParaRPr b="1" i="1"/>
          </a:p>
          <a:p>
            <a:pPr marL="0" lvl="0" indent="0" algn="l" rtl="0">
              <a:spcBef>
                <a:spcPts val="0"/>
              </a:spcBef>
              <a:spcAft>
                <a:spcPts val="0"/>
              </a:spcAft>
              <a:buNone/>
            </a:pPr>
            <a:endParaRPr i="1"/>
          </a:p>
        </p:txBody>
      </p:sp>
      <p:pic>
        <p:nvPicPr>
          <p:cNvPr id="290" name="Google Shape;290;p39" title="max_surface_velocity_bYS15kPa_4x.png"/>
          <p:cNvPicPr preferRelativeResize="0"/>
          <p:nvPr/>
        </p:nvPicPr>
        <p:blipFill>
          <a:blip r:embed="rId3">
            <a:alphaModFix/>
          </a:blip>
          <a:stretch>
            <a:fillRect/>
          </a:stretch>
        </p:blipFill>
        <p:spPr>
          <a:xfrm>
            <a:off x="152400" y="713725"/>
            <a:ext cx="8839204" cy="4160641"/>
          </a:xfrm>
          <a:prstGeom prst="rect">
            <a:avLst/>
          </a:prstGeom>
          <a:noFill/>
          <a:ln>
            <a:noFill/>
          </a:ln>
        </p:spPr>
      </p:pic>
      <p:sp>
        <p:nvSpPr>
          <p:cNvPr id="291" name="Google Shape;291;p3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GB"/>
              <a:t>27</a:t>
            </a:fld>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95"/>
        <p:cNvGrpSpPr/>
        <p:nvPr/>
      </p:nvGrpSpPr>
      <p:grpSpPr>
        <a:xfrm>
          <a:off x="0" y="0"/>
          <a:ext cx="0" cy="0"/>
          <a:chOff x="0" y="0"/>
          <a:chExt cx="0" cy="0"/>
        </a:xfrm>
      </p:grpSpPr>
      <p:sp>
        <p:nvSpPr>
          <p:cNvPr id="296" name="Google Shape;296;p40"/>
          <p:cNvSpPr txBox="1">
            <a:spLocks noGrp="1"/>
          </p:cNvSpPr>
          <p:nvPr>
            <p:ph type="title"/>
          </p:nvPr>
        </p:nvSpPr>
        <p:spPr>
          <a:xfrm>
            <a:off x="99350" y="101125"/>
            <a:ext cx="8921700" cy="460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i="1"/>
              <a:t>The Effect of Increasing Ice Salinity at 1 mm: Linear Case</a:t>
            </a:r>
            <a:endParaRPr b="1" i="1"/>
          </a:p>
          <a:p>
            <a:pPr marL="0" lvl="0" indent="0" algn="l" rtl="0">
              <a:spcBef>
                <a:spcPts val="0"/>
              </a:spcBef>
              <a:spcAft>
                <a:spcPts val="0"/>
              </a:spcAft>
              <a:buNone/>
            </a:pPr>
            <a:endParaRPr i="1"/>
          </a:p>
        </p:txBody>
      </p:sp>
      <p:pic>
        <p:nvPicPr>
          <p:cNvPr id="297" name="Google Shape;297;p40" title="salinity_linear.png"/>
          <p:cNvPicPr preferRelativeResize="0"/>
          <p:nvPr/>
        </p:nvPicPr>
        <p:blipFill rotWithShape="1">
          <a:blip r:embed="rId3">
            <a:alphaModFix/>
          </a:blip>
          <a:srcRect l="6855" t="-960" r="7344" b="960"/>
          <a:stretch/>
        </p:blipFill>
        <p:spPr>
          <a:xfrm>
            <a:off x="111150" y="756475"/>
            <a:ext cx="8921702" cy="3711603"/>
          </a:xfrm>
          <a:prstGeom prst="rect">
            <a:avLst/>
          </a:prstGeom>
          <a:noFill/>
          <a:ln>
            <a:noFill/>
          </a:ln>
        </p:spPr>
      </p:pic>
      <p:sp>
        <p:nvSpPr>
          <p:cNvPr id="298" name="Google Shape;298;p4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GB"/>
              <a:t>28</a:t>
            </a:fld>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02"/>
        <p:cNvGrpSpPr/>
        <p:nvPr/>
      </p:nvGrpSpPr>
      <p:grpSpPr>
        <a:xfrm>
          <a:off x="0" y="0"/>
          <a:ext cx="0" cy="0"/>
          <a:chOff x="0" y="0"/>
          <a:chExt cx="0" cy="0"/>
        </a:xfrm>
      </p:grpSpPr>
      <p:sp>
        <p:nvSpPr>
          <p:cNvPr id="303" name="Google Shape;303;p41"/>
          <p:cNvSpPr txBox="1">
            <a:spLocks noGrp="1"/>
          </p:cNvSpPr>
          <p:nvPr>
            <p:ph type="title"/>
          </p:nvPr>
        </p:nvSpPr>
        <p:spPr>
          <a:xfrm>
            <a:off x="311700" y="154275"/>
            <a:ext cx="8520600" cy="1005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GB" sz="3000" b="1"/>
              <a:t>CONCLUSION &amp; FUTURE WORK</a:t>
            </a:r>
            <a:endParaRPr sz="3000" b="1"/>
          </a:p>
        </p:txBody>
      </p:sp>
      <p:sp>
        <p:nvSpPr>
          <p:cNvPr id="304" name="Google Shape;304;p4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GB"/>
              <a:t>29</a:t>
            </a:fld>
            <a:endParaRPr/>
          </a:p>
        </p:txBody>
      </p:sp>
      <p:sp>
        <p:nvSpPr>
          <p:cNvPr id="305" name="Google Shape;305;p41"/>
          <p:cNvSpPr txBox="1">
            <a:spLocks noGrp="1"/>
          </p:cNvSpPr>
          <p:nvPr>
            <p:ph type="title"/>
          </p:nvPr>
        </p:nvSpPr>
        <p:spPr>
          <a:xfrm>
            <a:off x="0" y="738625"/>
            <a:ext cx="9144000" cy="4318200"/>
          </a:xfrm>
          <a:prstGeom prst="rect">
            <a:avLst/>
          </a:prstGeom>
        </p:spPr>
        <p:txBody>
          <a:bodyPr spcFirstLastPara="1" wrap="square" lIns="91425" tIns="91425" rIns="91425" bIns="91425" anchor="t" anchorCtr="0">
            <a:noAutofit/>
          </a:bodyPr>
          <a:lstStyle/>
          <a:p>
            <a:pPr marL="457200" lvl="0" indent="-387350" algn="l" rtl="0">
              <a:spcBef>
                <a:spcPts val="0"/>
              </a:spcBef>
              <a:spcAft>
                <a:spcPts val="0"/>
              </a:spcAft>
              <a:buSzPts val="2500"/>
              <a:buChar char="●"/>
            </a:pPr>
            <a:r>
              <a:rPr lang="en-GB" sz="2500"/>
              <a:t>Across 150 simulations, </a:t>
            </a:r>
            <a:r>
              <a:rPr lang="en-GB" sz="2500" b="1">
                <a:solidFill>
                  <a:srgbClr val="00FFFF"/>
                </a:solidFill>
              </a:rPr>
              <a:t>only 5 had surface mobilisation</a:t>
            </a:r>
            <a:endParaRPr sz="2500" b="1">
              <a:solidFill>
                <a:srgbClr val="00FFFF"/>
              </a:solidFill>
            </a:endParaRPr>
          </a:p>
          <a:p>
            <a:pPr marL="914400" lvl="1" indent="-387350" algn="l" rtl="0">
              <a:spcBef>
                <a:spcPts val="0"/>
              </a:spcBef>
              <a:spcAft>
                <a:spcPts val="0"/>
              </a:spcAft>
              <a:buSzPts val="2500"/>
              <a:buChar char="○"/>
            </a:pPr>
            <a:r>
              <a:rPr lang="en-GB" sz="2500"/>
              <a:t>More simulations needed to assess immobile cases</a:t>
            </a:r>
            <a:endParaRPr sz="2500"/>
          </a:p>
          <a:p>
            <a:pPr marL="0" lvl="0" indent="0" algn="l" rtl="0">
              <a:spcBef>
                <a:spcPts val="0"/>
              </a:spcBef>
              <a:spcAft>
                <a:spcPts val="0"/>
              </a:spcAft>
              <a:buNone/>
            </a:pPr>
            <a:endParaRPr sz="2500"/>
          </a:p>
          <a:p>
            <a:pPr marL="0" lvl="0" indent="0" algn="l" rtl="0">
              <a:spcBef>
                <a:spcPts val="0"/>
              </a:spcBef>
              <a:spcAft>
                <a:spcPts val="0"/>
              </a:spcAft>
              <a:buNone/>
            </a:pPr>
            <a:endParaRPr sz="2500"/>
          </a:p>
          <a:p>
            <a:pPr marL="0" lvl="0" indent="0" algn="l" rtl="0">
              <a:spcBef>
                <a:spcPts val="0"/>
              </a:spcBef>
              <a:spcAft>
                <a:spcPts val="0"/>
              </a:spcAft>
              <a:buNone/>
            </a:pPr>
            <a:endParaRPr sz="2500"/>
          </a:p>
          <a:p>
            <a:pPr marL="0" lvl="0" indent="0" algn="l" rtl="0">
              <a:spcBef>
                <a:spcPts val="0"/>
              </a:spcBef>
              <a:spcAft>
                <a:spcPts val="0"/>
              </a:spcAft>
              <a:buNone/>
            </a:pPr>
            <a:endParaRPr sz="2500"/>
          </a:p>
          <a:p>
            <a:pPr marL="0" lvl="0" indent="0" algn="l" rtl="0">
              <a:spcBef>
                <a:spcPts val="0"/>
              </a:spcBef>
              <a:spcAft>
                <a:spcPts val="0"/>
              </a:spcAft>
              <a:buNone/>
            </a:pPr>
            <a:endParaRPr sz="2500"/>
          </a:p>
          <a:p>
            <a:pPr marL="0" lvl="0" indent="0" algn="l" rtl="0">
              <a:spcBef>
                <a:spcPts val="0"/>
              </a:spcBef>
              <a:spcAft>
                <a:spcPts val="0"/>
              </a:spcAft>
              <a:buNone/>
            </a:pPr>
            <a:endParaRPr sz="2500"/>
          </a:p>
          <a:p>
            <a:pPr marL="0" lvl="0" indent="0" algn="l" rtl="0">
              <a:spcBef>
                <a:spcPts val="0"/>
              </a:spcBef>
              <a:spcAft>
                <a:spcPts val="0"/>
              </a:spcAft>
              <a:buNone/>
            </a:pPr>
            <a:endParaRPr sz="18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sp>
        <p:nvSpPr>
          <p:cNvPr id="76" name="Google Shape;76;p15"/>
          <p:cNvSpPr txBox="1">
            <a:spLocks noGrp="1"/>
          </p:cNvSpPr>
          <p:nvPr>
            <p:ph type="title"/>
          </p:nvPr>
        </p:nvSpPr>
        <p:spPr>
          <a:xfrm>
            <a:off x="89250" y="0"/>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i="1"/>
              <a:t>INTRODUCTION</a:t>
            </a:r>
            <a:endParaRPr b="1" i="1"/>
          </a:p>
        </p:txBody>
      </p:sp>
      <p:sp>
        <p:nvSpPr>
          <p:cNvPr id="77" name="Google Shape;77;p15"/>
          <p:cNvSpPr txBox="1"/>
          <p:nvPr/>
        </p:nvSpPr>
        <p:spPr>
          <a:xfrm>
            <a:off x="3422850" y="2827150"/>
            <a:ext cx="5721300" cy="2308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2100" i="1">
                <a:solidFill>
                  <a:srgbClr val="00FFFF"/>
                </a:solidFill>
              </a:rPr>
              <a:t>Under </a:t>
            </a:r>
            <a:r>
              <a:rPr lang="en-GB" sz="2100" b="1" i="1">
                <a:solidFill>
                  <a:srgbClr val="00FFFF"/>
                </a:solidFill>
              </a:rPr>
              <a:t>what conditions</a:t>
            </a:r>
            <a:r>
              <a:rPr lang="en-GB" sz="2100" i="1">
                <a:solidFill>
                  <a:srgbClr val="00FFFF"/>
                </a:solidFill>
              </a:rPr>
              <a:t> are these molecules </a:t>
            </a:r>
            <a:r>
              <a:rPr lang="en-GB" sz="2100" b="1" i="1">
                <a:solidFill>
                  <a:srgbClr val="00FFFF"/>
                </a:solidFill>
              </a:rPr>
              <a:t>transported</a:t>
            </a:r>
            <a:r>
              <a:rPr lang="en-GB" sz="2100" i="1">
                <a:solidFill>
                  <a:srgbClr val="00FFFF"/>
                </a:solidFill>
              </a:rPr>
              <a:t> to the </a:t>
            </a:r>
            <a:r>
              <a:rPr lang="en-GB" sz="2100" b="1" i="1">
                <a:solidFill>
                  <a:srgbClr val="00FFFF"/>
                </a:solidFill>
              </a:rPr>
              <a:t>subsurface</a:t>
            </a:r>
            <a:r>
              <a:rPr lang="en-GB" sz="2100" i="1">
                <a:solidFill>
                  <a:srgbClr val="00FFFF"/>
                </a:solidFill>
              </a:rPr>
              <a:t>?</a:t>
            </a:r>
            <a:endParaRPr sz="2100" i="1">
              <a:solidFill>
                <a:srgbClr val="00FFFF"/>
              </a:solidFill>
            </a:endParaRPr>
          </a:p>
          <a:p>
            <a:pPr marL="0" lvl="0" indent="0" algn="l" rtl="0">
              <a:spcBef>
                <a:spcPts val="0"/>
              </a:spcBef>
              <a:spcAft>
                <a:spcPts val="0"/>
              </a:spcAft>
              <a:buNone/>
            </a:pPr>
            <a:endParaRPr sz="800">
              <a:solidFill>
                <a:srgbClr val="FFFFFF"/>
              </a:solidFill>
            </a:endParaRPr>
          </a:p>
          <a:p>
            <a:pPr marL="0" lvl="0" indent="0" algn="l" rtl="0">
              <a:spcBef>
                <a:spcPts val="0"/>
              </a:spcBef>
              <a:spcAft>
                <a:spcPts val="0"/>
              </a:spcAft>
              <a:buNone/>
            </a:pPr>
            <a:r>
              <a:rPr lang="en-GB" sz="1800" b="1">
                <a:solidFill>
                  <a:srgbClr val="FFFFFF"/>
                </a:solidFill>
              </a:rPr>
              <a:t>“Surface mobilisation”</a:t>
            </a:r>
            <a:endParaRPr sz="1800" b="1">
              <a:solidFill>
                <a:srgbClr val="FFFFFF"/>
              </a:solidFill>
            </a:endParaRPr>
          </a:p>
          <a:p>
            <a:pPr marL="914400" lvl="1" indent="-342900" algn="l" rtl="0">
              <a:spcBef>
                <a:spcPts val="0"/>
              </a:spcBef>
              <a:spcAft>
                <a:spcPts val="0"/>
              </a:spcAft>
              <a:buClr>
                <a:srgbClr val="FFFFFF"/>
              </a:buClr>
              <a:buSzPts val="1800"/>
              <a:buChar char="○"/>
            </a:pPr>
            <a:r>
              <a:rPr lang="en-GB" sz="1800">
                <a:solidFill>
                  <a:srgbClr val="FFFFFF"/>
                </a:solidFill>
              </a:rPr>
              <a:t>Ice shell </a:t>
            </a:r>
            <a:r>
              <a:rPr lang="en-GB" sz="1800" b="1">
                <a:solidFill>
                  <a:srgbClr val="FFFFFF"/>
                </a:solidFill>
              </a:rPr>
              <a:t>strongly convects</a:t>
            </a:r>
            <a:r>
              <a:rPr lang="en-GB" sz="1800">
                <a:solidFill>
                  <a:srgbClr val="FFFFFF"/>
                </a:solidFill>
              </a:rPr>
              <a:t>, breaking surface layer, </a:t>
            </a:r>
            <a:r>
              <a:rPr lang="en-GB" sz="1800" b="1">
                <a:solidFill>
                  <a:srgbClr val="FFFFFF"/>
                </a:solidFill>
              </a:rPr>
              <a:t>transporting material</a:t>
            </a:r>
            <a:endParaRPr sz="1800" b="1">
              <a:solidFill>
                <a:srgbClr val="FFFFFF"/>
              </a:solidFill>
            </a:endParaRPr>
          </a:p>
          <a:p>
            <a:pPr marL="914400" lvl="1" indent="-342900" algn="l" rtl="0">
              <a:spcBef>
                <a:spcPts val="0"/>
              </a:spcBef>
              <a:spcAft>
                <a:spcPts val="0"/>
              </a:spcAft>
              <a:buClr>
                <a:srgbClr val="FFFFFF"/>
              </a:buClr>
              <a:buSzPts val="1800"/>
              <a:buChar char="○"/>
            </a:pPr>
            <a:r>
              <a:rPr lang="en-GB" sz="1800">
                <a:solidFill>
                  <a:srgbClr val="FFFFFF"/>
                </a:solidFill>
              </a:rPr>
              <a:t>What are the dynamics? How does the ice shell evolve with these salts?</a:t>
            </a:r>
            <a:endParaRPr sz="1800">
              <a:solidFill>
                <a:srgbClr val="FFFFFF"/>
              </a:solidFill>
            </a:endParaRPr>
          </a:p>
          <a:p>
            <a:pPr marL="0" lvl="0" indent="0" algn="l" rtl="0">
              <a:spcBef>
                <a:spcPts val="0"/>
              </a:spcBef>
              <a:spcAft>
                <a:spcPts val="0"/>
              </a:spcAft>
              <a:buNone/>
            </a:pPr>
            <a:endParaRPr sz="1800">
              <a:solidFill>
                <a:srgbClr val="FFFFFF"/>
              </a:solidFill>
            </a:endParaRPr>
          </a:p>
        </p:txBody>
      </p:sp>
      <p:sp>
        <p:nvSpPr>
          <p:cNvPr id="78" name="Google Shape;78;p1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GB"/>
              <a:t>3</a:t>
            </a:fld>
            <a:endParaRPr/>
          </a:p>
        </p:txBody>
      </p:sp>
      <p:pic>
        <p:nvPicPr>
          <p:cNvPr id="79" name="Google Shape;79;p15" descr="Fig. 1"/>
          <p:cNvPicPr preferRelativeResize="0"/>
          <p:nvPr/>
        </p:nvPicPr>
        <p:blipFill rotWithShape="1">
          <a:blip r:embed="rId3">
            <a:alphaModFix/>
          </a:blip>
          <a:srcRect l="50000" t="6959"/>
          <a:stretch/>
        </p:blipFill>
        <p:spPr>
          <a:xfrm>
            <a:off x="89250" y="521500"/>
            <a:ext cx="3333599" cy="4535324"/>
          </a:xfrm>
          <a:prstGeom prst="rect">
            <a:avLst/>
          </a:prstGeom>
          <a:noFill/>
          <a:ln>
            <a:noFill/>
          </a:ln>
        </p:spPr>
      </p:pic>
      <p:sp>
        <p:nvSpPr>
          <p:cNvPr id="80" name="Google Shape;80;p15"/>
          <p:cNvSpPr/>
          <p:nvPr/>
        </p:nvSpPr>
        <p:spPr>
          <a:xfrm>
            <a:off x="383700" y="4779925"/>
            <a:ext cx="2744700" cy="2769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1500" i="1">
                <a:solidFill>
                  <a:srgbClr val="FFFFFF"/>
                </a:solidFill>
                <a:latin typeface="Calibri"/>
                <a:ea typeface="Calibri"/>
                <a:cs typeface="Calibri"/>
                <a:sym typeface="Calibri"/>
              </a:rPr>
              <a:t>Credits: NASA/JPL/Jeff Nentrup</a:t>
            </a:r>
            <a:endParaRPr sz="1500" i="1">
              <a:solidFill>
                <a:srgbClr val="FFFFFF"/>
              </a:solidFill>
              <a:latin typeface="Calibri"/>
              <a:ea typeface="Calibri"/>
              <a:cs typeface="Calibri"/>
              <a:sym typeface="Calibri"/>
            </a:endParaRPr>
          </a:p>
        </p:txBody>
      </p:sp>
      <p:sp>
        <p:nvSpPr>
          <p:cNvPr id="81" name="Google Shape;81;p15"/>
          <p:cNvSpPr txBox="1"/>
          <p:nvPr/>
        </p:nvSpPr>
        <p:spPr>
          <a:xfrm>
            <a:off x="3759075" y="347050"/>
            <a:ext cx="5133000" cy="2480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800">
                <a:solidFill>
                  <a:schemeClr val="dk1"/>
                </a:solidFill>
              </a:rPr>
              <a:t>Europa is an icy moon of Jupiter with:</a:t>
            </a:r>
            <a:endParaRPr sz="1800">
              <a:solidFill>
                <a:schemeClr val="dk1"/>
              </a:solidFill>
            </a:endParaRPr>
          </a:p>
          <a:p>
            <a:pPr marL="914400" lvl="1" indent="-342900" algn="l" rtl="0">
              <a:spcBef>
                <a:spcPts val="0"/>
              </a:spcBef>
              <a:spcAft>
                <a:spcPts val="0"/>
              </a:spcAft>
              <a:buClr>
                <a:schemeClr val="dk1"/>
              </a:buClr>
              <a:buSzPts val="1800"/>
              <a:buChar char="○"/>
            </a:pPr>
            <a:r>
              <a:rPr lang="en-GB" sz="1800">
                <a:solidFill>
                  <a:schemeClr val="dk1"/>
                </a:solidFill>
              </a:rPr>
              <a:t>A subsurface salty, liquid </a:t>
            </a:r>
            <a:r>
              <a:rPr lang="en-GB" sz="1800" b="1">
                <a:solidFill>
                  <a:schemeClr val="dk1"/>
                </a:solidFill>
              </a:rPr>
              <a:t>water ocean</a:t>
            </a:r>
            <a:r>
              <a:rPr lang="en-GB" sz="1800">
                <a:solidFill>
                  <a:schemeClr val="dk1"/>
                </a:solidFill>
              </a:rPr>
              <a:t>, above a </a:t>
            </a:r>
            <a:r>
              <a:rPr lang="en-GB" sz="1800" b="1">
                <a:solidFill>
                  <a:schemeClr val="dk1"/>
                </a:solidFill>
              </a:rPr>
              <a:t>silicate mantle</a:t>
            </a:r>
            <a:endParaRPr sz="1800" b="1">
              <a:solidFill>
                <a:schemeClr val="dk1"/>
              </a:solidFill>
            </a:endParaRPr>
          </a:p>
          <a:p>
            <a:pPr marL="914400" lvl="1" indent="-342900" algn="l" rtl="0">
              <a:spcBef>
                <a:spcPts val="0"/>
              </a:spcBef>
              <a:spcAft>
                <a:spcPts val="0"/>
              </a:spcAft>
              <a:buClr>
                <a:schemeClr val="dk1"/>
              </a:buClr>
              <a:buSzPts val="1800"/>
              <a:buChar char="○"/>
            </a:pPr>
            <a:r>
              <a:rPr lang="en-GB" sz="1800">
                <a:solidFill>
                  <a:schemeClr val="dk1"/>
                </a:solidFill>
              </a:rPr>
              <a:t>A </a:t>
            </a:r>
            <a:r>
              <a:rPr lang="en-GB" sz="1800" b="1">
                <a:solidFill>
                  <a:schemeClr val="dk1"/>
                </a:solidFill>
              </a:rPr>
              <a:t>convective</a:t>
            </a:r>
            <a:r>
              <a:rPr lang="en-GB" sz="1800">
                <a:solidFill>
                  <a:schemeClr val="dk1"/>
                </a:solidFill>
              </a:rPr>
              <a:t> ice shell.</a:t>
            </a:r>
            <a:endParaRPr sz="1800">
              <a:solidFill>
                <a:schemeClr val="dk1"/>
              </a:solidFill>
            </a:endParaRPr>
          </a:p>
          <a:p>
            <a:pPr marL="0" lvl="0" indent="0" algn="l" rtl="0">
              <a:spcBef>
                <a:spcPts val="0"/>
              </a:spcBef>
              <a:spcAft>
                <a:spcPts val="0"/>
              </a:spcAft>
              <a:buNone/>
            </a:pPr>
            <a:r>
              <a:rPr lang="en-GB" sz="1800">
                <a:solidFill>
                  <a:schemeClr val="dk1"/>
                </a:solidFill>
              </a:rPr>
              <a:t>Complex molecules at surface:</a:t>
            </a:r>
            <a:endParaRPr sz="1800">
              <a:solidFill>
                <a:schemeClr val="dk1"/>
              </a:solidFill>
            </a:endParaRPr>
          </a:p>
          <a:p>
            <a:pPr marL="914400" lvl="1" indent="-342900" algn="l" rtl="0">
              <a:spcBef>
                <a:spcPts val="0"/>
              </a:spcBef>
              <a:spcAft>
                <a:spcPts val="0"/>
              </a:spcAft>
              <a:buClr>
                <a:schemeClr val="dk1"/>
              </a:buClr>
              <a:buSzPts val="1800"/>
              <a:buChar char="○"/>
            </a:pPr>
            <a:r>
              <a:rPr lang="en-GB" sz="1800">
                <a:solidFill>
                  <a:schemeClr val="dk1"/>
                </a:solidFill>
              </a:rPr>
              <a:t>O</a:t>
            </a:r>
            <a:r>
              <a:rPr lang="en-GB" sz="1800" baseline="-25000">
                <a:solidFill>
                  <a:schemeClr val="dk1"/>
                </a:solidFill>
              </a:rPr>
              <a:t>2</a:t>
            </a:r>
            <a:r>
              <a:rPr lang="en-GB" sz="1900">
                <a:solidFill>
                  <a:schemeClr val="dk1"/>
                </a:solidFill>
              </a:rPr>
              <a:t> - </a:t>
            </a:r>
            <a:r>
              <a:rPr lang="en-GB" sz="1800">
                <a:solidFill>
                  <a:schemeClr val="dk1"/>
                </a:solidFill>
              </a:rPr>
              <a:t>Solar wind interactions</a:t>
            </a:r>
            <a:endParaRPr sz="1800">
              <a:solidFill>
                <a:schemeClr val="dk1"/>
              </a:solidFill>
            </a:endParaRPr>
          </a:p>
          <a:p>
            <a:pPr marL="914400" lvl="1" indent="-342900" algn="l" rtl="0">
              <a:spcBef>
                <a:spcPts val="0"/>
              </a:spcBef>
              <a:spcAft>
                <a:spcPts val="0"/>
              </a:spcAft>
              <a:buClr>
                <a:schemeClr val="dk1"/>
              </a:buClr>
              <a:buSzPts val="1800"/>
              <a:buChar char="○"/>
            </a:pPr>
            <a:r>
              <a:rPr lang="en-GB" sz="1800">
                <a:solidFill>
                  <a:schemeClr val="dk1"/>
                </a:solidFill>
              </a:rPr>
              <a:t>NaCl - Irradiated </a:t>
            </a:r>
            <a:r>
              <a:rPr lang="en-GB" sz="1800" b="1">
                <a:solidFill>
                  <a:schemeClr val="dk1"/>
                </a:solidFill>
              </a:rPr>
              <a:t>salts</a:t>
            </a:r>
            <a:endParaRPr sz="1800" b="1">
              <a:solidFill>
                <a:schemeClr val="dk1"/>
              </a:solidFill>
            </a:endParaRPr>
          </a:p>
          <a:p>
            <a:pPr marL="0" lvl="0" indent="0" algn="l" rtl="0">
              <a:spcBef>
                <a:spcPts val="0"/>
              </a:spcBef>
              <a:spcAft>
                <a:spcPts val="0"/>
              </a:spcAft>
              <a:buNone/>
            </a:pPr>
            <a:r>
              <a:rPr lang="en-GB" sz="1800" i="1">
                <a:solidFill>
                  <a:schemeClr val="dk1"/>
                </a:solidFill>
              </a:rPr>
              <a:t>All of the above important for</a:t>
            </a:r>
            <a:r>
              <a:rPr lang="en-GB" sz="1800" b="1" i="1">
                <a:solidFill>
                  <a:schemeClr val="dk1"/>
                </a:solidFill>
              </a:rPr>
              <a:t> habitability</a:t>
            </a:r>
            <a:r>
              <a:rPr lang="en-GB" sz="1800" b="1">
                <a:solidFill>
                  <a:schemeClr val="dk1"/>
                </a:solidFill>
              </a:rPr>
              <a:t> </a:t>
            </a:r>
            <a:endParaRPr sz="1800">
              <a:solidFill>
                <a:srgbClr val="FFFFFF"/>
              </a:solidFill>
            </a:endParaRPr>
          </a:p>
          <a:p>
            <a:pPr marL="0" lvl="0" indent="0" algn="l" rtl="0">
              <a:spcBef>
                <a:spcPts val="0"/>
              </a:spcBef>
              <a:spcAft>
                <a:spcPts val="0"/>
              </a:spcAft>
              <a:buNone/>
            </a:pPr>
            <a:r>
              <a:rPr lang="en-GB" sz="1800">
                <a:solidFill>
                  <a:srgbClr val="FFFFFF"/>
                </a:solidFill>
              </a:rPr>
              <a:t>	</a:t>
            </a:r>
            <a:endParaRPr sz="1800">
              <a:solidFill>
                <a:srgbClr val="FFFFFF"/>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09"/>
        <p:cNvGrpSpPr/>
        <p:nvPr/>
      </p:nvGrpSpPr>
      <p:grpSpPr>
        <a:xfrm>
          <a:off x="0" y="0"/>
          <a:ext cx="0" cy="0"/>
          <a:chOff x="0" y="0"/>
          <a:chExt cx="0" cy="0"/>
        </a:xfrm>
      </p:grpSpPr>
      <p:sp>
        <p:nvSpPr>
          <p:cNvPr id="310" name="Google Shape;310;p42"/>
          <p:cNvSpPr txBox="1">
            <a:spLocks noGrp="1"/>
          </p:cNvSpPr>
          <p:nvPr>
            <p:ph type="title"/>
          </p:nvPr>
        </p:nvSpPr>
        <p:spPr>
          <a:xfrm>
            <a:off x="311700" y="154275"/>
            <a:ext cx="8520600" cy="1005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GB" sz="3000" b="1"/>
              <a:t>CONCLUSION &amp; FUTURE WORK</a:t>
            </a:r>
            <a:endParaRPr sz="3000" b="1"/>
          </a:p>
        </p:txBody>
      </p:sp>
      <p:sp>
        <p:nvSpPr>
          <p:cNvPr id="311" name="Google Shape;311;p4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GB"/>
              <a:t>30</a:t>
            </a:fld>
            <a:endParaRPr/>
          </a:p>
        </p:txBody>
      </p:sp>
      <p:sp>
        <p:nvSpPr>
          <p:cNvPr id="312" name="Google Shape;312;p42"/>
          <p:cNvSpPr txBox="1">
            <a:spLocks noGrp="1"/>
          </p:cNvSpPr>
          <p:nvPr>
            <p:ph type="title"/>
          </p:nvPr>
        </p:nvSpPr>
        <p:spPr>
          <a:xfrm>
            <a:off x="0" y="738625"/>
            <a:ext cx="9144000" cy="4318200"/>
          </a:xfrm>
          <a:prstGeom prst="rect">
            <a:avLst/>
          </a:prstGeom>
        </p:spPr>
        <p:txBody>
          <a:bodyPr spcFirstLastPara="1" wrap="square" lIns="91425" tIns="91425" rIns="91425" bIns="91425" anchor="t" anchorCtr="0">
            <a:noAutofit/>
          </a:bodyPr>
          <a:lstStyle/>
          <a:p>
            <a:pPr marL="457200" lvl="0" indent="-387350" algn="l" rtl="0">
              <a:spcBef>
                <a:spcPts val="0"/>
              </a:spcBef>
              <a:spcAft>
                <a:spcPts val="0"/>
              </a:spcAft>
              <a:buSzPts val="2500"/>
              <a:buChar char="●"/>
            </a:pPr>
            <a:r>
              <a:rPr lang="en-GB" sz="2500"/>
              <a:t>Across 150 simulations, </a:t>
            </a:r>
            <a:r>
              <a:rPr lang="en-GB" sz="2500" b="1">
                <a:solidFill>
                  <a:srgbClr val="00FFFF"/>
                </a:solidFill>
              </a:rPr>
              <a:t>only 5 had surface mobilisation</a:t>
            </a:r>
            <a:endParaRPr sz="2500" b="1">
              <a:solidFill>
                <a:srgbClr val="00FFFF"/>
              </a:solidFill>
            </a:endParaRPr>
          </a:p>
          <a:p>
            <a:pPr marL="914400" lvl="1" indent="-387350" algn="l" rtl="0">
              <a:spcBef>
                <a:spcPts val="0"/>
              </a:spcBef>
              <a:spcAft>
                <a:spcPts val="0"/>
              </a:spcAft>
              <a:buSzPts val="2500"/>
              <a:buChar char="○"/>
            </a:pPr>
            <a:r>
              <a:rPr lang="en-GB" sz="2500"/>
              <a:t>More simulations needed to assess immobile cases</a:t>
            </a:r>
            <a:endParaRPr sz="2500"/>
          </a:p>
          <a:p>
            <a:pPr marL="457200" lvl="0" indent="-387350" algn="l" rtl="0">
              <a:spcBef>
                <a:spcPts val="0"/>
              </a:spcBef>
              <a:spcAft>
                <a:spcPts val="0"/>
              </a:spcAft>
              <a:buSzPts val="2500"/>
              <a:buChar char="●"/>
            </a:pPr>
            <a:r>
              <a:rPr lang="en-GB" sz="2500"/>
              <a:t>Linear and pocket cases are </a:t>
            </a:r>
            <a:r>
              <a:rPr lang="en-GB" sz="2500" b="1">
                <a:solidFill>
                  <a:srgbClr val="00FFFF"/>
                </a:solidFill>
              </a:rPr>
              <a:t>most dynamically active</a:t>
            </a:r>
            <a:r>
              <a:rPr lang="en-GB" sz="2500"/>
              <a:t>. </a:t>
            </a:r>
            <a:endParaRPr sz="2500"/>
          </a:p>
          <a:p>
            <a:pPr marL="914400" lvl="1" indent="-387350" algn="l" rtl="0">
              <a:spcBef>
                <a:spcPts val="0"/>
              </a:spcBef>
              <a:spcAft>
                <a:spcPts val="0"/>
              </a:spcAft>
              <a:buSzPts val="2500"/>
              <a:buChar char="○"/>
            </a:pPr>
            <a:r>
              <a:rPr lang="en-GB" sz="2500"/>
              <a:t>Some brine trails lead from surface to ice shell base </a:t>
            </a:r>
            <a:endParaRPr sz="2500"/>
          </a:p>
          <a:p>
            <a:pPr marL="914400" lvl="1" indent="-387350" algn="l" rtl="0">
              <a:spcBef>
                <a:spcPts val="0"/>
              </a:spcBef>
              <a:spcAft>
                <a:spcPts val="0"/>
              </a:spcAft>
              <a:buSzPts val="2500"/>
              <a:buChar char="○"/>
            </a:pPr>
            <a:r>
              <a:rPr lang="en-GB" sz="2500"/>
              <a:t>Need </a:t>
            </a:r>
            <a:r>
              <a:rPr lang="en-GB" sz="2500" b="1">
                <a:solidFill>
                  <a:srgbClr val="00FFFF"/>
                </a:solidFill>
              </a:rPr>
              <a:t>future radar and gravity</a:t>
            </a:r>
            <a:r>
              <a:rPr lang="en-GB" sz="2500">
                <a:solidFill>
                  <a:srgbClr val="00FFFF"/>
                </a:solidFill>
              </a:rPr>
              <a:t> </a:t>
            </a:r>
            <a:r>
              <a:rPr lang="en-GB" sz="2500" b="1">
                <a:solidFill>
                  <a:srgbClr val="00FFFF"/>
                </a:solidFill>
              </a:rPr>
              <a:t>data</a:t>
            </a:r>
            <a:r>
              <a:rPr lang="en-GB" sz="2500"/>
              <a:t> of evolved subsurface to </a:t>
            </a:r>
            <a:r>
              <a:rPr lang="en-GB" sz="2500" b="1">
                <a:solidFill>
                  <a:srgbClr val="00FFFF"/>
                </a:solidFill>
              </a:rPr>
              <a:t>compare with results</a:t>
            </a:r>
            <a:endParaRPr sz="2500" b="1">
              <a:solidFill>
                <a:srgbClr val="00FFFF"/>
              </a:solidFill>
            </a:endParaRPr>
          </a:p>
          <a:p>
            <a:pPr marL="0" lvl="0" indent="0" algn="l" rtl="0">
              <a:spcBef>
                <a:spcPts val="0"/>
              </a:spcBef>
              <a:spcAft>
                <a:spcPts val="0"/>
              </a:spcAft>
              <a:buNone/>
            </a:pPr>
            <a:endParaRPr sz="2500"/>
          </a:p>
          <a:p>
            <a:pPr marL="0" lvl="0" indent="0" algn="l" rtl="0">
              <a:spcBef>
                <a:spcPts val="0"/>
              </a:spcBef>
              <a:spcAft>
                <a:spcPts val="0"/>
              </a:spcAft>
              <a:buNone/>
            </a:pPr>
            <a:endParaRPr sz="2500"/>
          </a:p>
          <a:p>
            <a:pPr marL="0" lvl="0" indent="0" algn="l" rtl="0">
              <a:spcBef>
                <a:spcPts val="0"/>
              </a:spcBef>
              <a:spcAft>
                <a:spcPts val="0"/>
              </a:spcAft>
              <a:buNone/>
            </a:pPr>
            <a:endParaRPr sz="2500"/>
          </a:p>
          <a:p>
            <a:pPr marL="0" lvl="0" indent="0" algn="l" rtl="0">
              <a:spcBef>
                <a:spcPts val="0"/>
              </a:spcBef>
              <a:spcAft>
                <a:spcPts val="0"/>
              </a:spcAft>
              <a:buNone/>
            </a:pPr>
            <a:endParaRPr sz="2500"/>
          </a:p>
          <a:p>
            <a:pPr marL="0" lvl="0" indent="0" algn="l" rtl="0">
              <a:spcBef>
                <a:spcPts val="0"/>
              </a:spcBef>
              <a:spcAft>
                <a:spcPts val="0"/>
              </a:spcAft>
              <a:buNone/>
            </a:pPr>
            <a:endParaRPr sz="2500"/>
          </a:p>
          <a:p>
            <a:pPr marL="0" lvl="0" indent="0" algn="l" rtl="0">
              <a:spcBef>
                <a:spcPts val="0"/>
              </a:spcBef>
              <a:spcAft>
                <a:spcPts val="0"/>
              </a:spcAft>
              <a:buNone/>
            </a:pPr>
            <a:endParaRPr sz="2500"/>
          </a:p>
          <a:p>
            <a:pPr marL="0" lvl="0" indent="0" algn="l" rtl="0">
              <a:spcBef>
                <a:spcPts val="0"/>
              </a:spcBef>
              <a:spcAft>
                <a:spcPts val="0"/>
              </a:spcAft>
              <a:buNone/>
            </a:pPr>
            <a:endParaRPr sz="1800"/>
          </a:p>
        </p:txBody>
      </p:sp>
      <p:pic>
        <p:nvPicPr>
          <p:cNvPr id="313" name="Google Shape;313;p42"/>
          <p:cNvPicPr preferRelativeResize="0"/>
          <p:nvPr/>
        </p:nvPicPr>
        <p:blipFill>
          <a:blip r:embed="rId3">
            <a:alphaModFix/>
          </a:blip>
          <a:stretch>
            <a:fillRect/>
          </a:stretch>
        </p:blipFill>
        <p:spPr>
          <a:xfrm>
            <a:off x="6116575" y="3103800"/>
            <a:ext cx="2408475" cy="1953025"/>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17"/>
        <p:cNvGrpSpPr/>
        <p:nvPr/>
      </p:nvGrpSpPr>
      <p:grpSpPr>
        <a:xfrm>
          <a:off x="0" y="0"/>
          <a:ext cx="0" cy="0"/>
          <a:chOff x="0" y="0"/>
          <a:chExt cx="0" cy="0"/>
        </a:xfrm>
      </p:grpSpPr>
      <p:sp>
        <p:nvSpPr>
          <p:cNvPr id="318" name="Google Shape;318;p43"/>
          <p:cNvSpPr txBox="1">
            <a:spLocks noGrp="1"/>
          </p:cNvSpPr>
          <p:nvPr>
            <p:ph type="title"/>
          </p:nvPr>
        </p:nvSpPr>
        <p:spPr>
          <a:xfrm>
            <a:off x="311700" y="154275"/>
            <a:ext cx="8520600" cy="1005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GB" sz="3000" b="1"/>
              <a:t>CONCLUSION &amp; FUTURE WORK</a:t>
            </a:r>
            <a:endParaRPr sz="3000" b="1"/>
          </a:p>
        </p:txBody>
      </p:sp>
      <p:sp>
        <p:nvSpPr>
          <p:cNvPr id="319" name="Google Shape;319;p4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GB"/>
              <a:t>31</a:t>
            </a:fld>
            <a:endParaRPr/>
          </a:p>
        </p:txBody>
      </p:sp>
      <p:sp>
        <p:nvSpPr>
          <p:cNvPr id="320" name="Google Shape;320;p43"/>
          <p:cNvSpPr txBox="1">
            <a:spLocks noGrp="1"/>
          </p:cNvSpPr>
          <p:nvPr>
            <p:ph type="title"/>
          </p:nvPr>
        </p:nvSpPr>
        <p:spPr>
          <a:xfrm>
            <a:off x="0" y="738625"/>
            <a:ext cx="9144000" cy="4318200"/>
          </a:xfrm>
          <a:prstGeom prst="rect">
            <a:avLst/>
          </a:prstGeom>
        </p:spPr>
        <p:txBody>
          <a:bodyPr spcFirstLastPara="1" wrap="square" lIns="91425" tIns="91425" rIns="91425" bIns="91425" anchor="t" anchorCtr="0">
            <a:noAutofit/>
          </a:bodyPr>
          <a:lstStyle/>
          <a:p>
            <a:pPr marL="457200" lvl="0" indent="-387350" algn="l" rtl="0">
              <a:spcBef>
                <a:spcPts val="0"/>
              </a:spcBef>
              <a:spcAft>
                <a:spcPts val="0"/>
              </a:spcAft>
              <a:buSzPts val="2500"/>
              <a:buChar char="●"/>
            </a:pPr>
            <a:r>
              <a:rPr lang="en-GB" sz="2500"/>
              <a:t>Across 150 simulations, </a:t>
            </a:r>
            <a:r>
              <a:rPr lang="en-GB" sz="2500" b="1">
                <a:solidFill>
                  <a:srgbClr val="00FFFF"/>
                </a:solidFill>
              </a:rPr>
              <a:t>only 5 had surface mobilisation</a:t>
            </a:r>
            <a:endParaRPr sz="2500" b="1">
              <a:solidFill>
                <a:srgbClr val="00FFFF"/>
              </a:solidFill>
            </a:endParaRPr>
          </a:p>
          <a:p>
            <a:pPr marL="914400" lvl="1" indent="-387350" algn="l" rtl="0">
              <a:spcBef>
                <a:spcPts val="0"/>
              </a:spcBef>
              <a:spcAft>
                <a:spcPts val="0"/>
              </a:spcAft>
              <a:buSzPts val="2500"/>
              <a:buChar char="○"/>
            </a:pPr>
            <a:r>
              <a:rPr lang="en-GB" sz="2500"/>
              <a:t>More simulations needed to assess immobile cases</a:t>
            </a:r>
            <a:endParaRPr sz="2500"/>
          </a:p>
          <a:p>
            <a:pPr marL="457200" lvl="0" indent="-387350" algn="l" rtl="0">
              <a:spcBef>
                <a:spcPts val="0"/>
              </a:spcBef>
              <a:spcAft>
                <a:spcPts val="0"/>
              </a:spcAft>
              <a:buSzPts val="2500"/>
              <a:buChar char="●"/>
            </a:pPr>
            <a:r>
              <a:rPr lang="en-GB" sz="2500"/>
              <a:t>Linear and pocket cases are </a:t>
            </a:r>
            <a:r>
              <a:rPr lang="en-GB" sz="2500" b="1">
                <a:solidFill>
                  <a:srgbClr val="00FFFF"/>
                </a:solidFill>
              </a:rPr>
              <a:t>most dynamically active</a:t>
            </a:r>
            <a:r>
              <a:rPr lang="en-GB" sz="2500"/>
              <a:t>. </a:t>
            </a:r>
            <a:endParaRPr sz="2500"/>
          </a:p>
          <a:p>
            <a:pPr marL="914400" lvl="1" indent="-387350" algn="l" rtl="0">
              <a:spcBef>
                <a:spcPts val="0"/>
              </a:spcBef>
              <a:spcAft>
                <a:spcPts val="0"/>
              </a:spcAft>
              <a:buSzPts val="2500"/>
              <a:buChar char="○"/>
            </a:pPr>
            <a:r>
              <a:rPr lang="en-GB" sz="2500"/>
              <a:t>Some brine trails lead from surface to ice shell base </a:t>
            </a:r>
            <a:endParaRPr sz="2500"/>
          </a:p>
          <a:p>
            <a:pPr marL="914400" lvl="1" indent="-387350" algn="l" rtl="0">
              <a:spcBef>
                <a:spcPts val="0"/>
              </a:spcBef>
              <a:spcAft>
                <a:spcPts val="0"/>
              </a:spcAft>
              <a:buSzPts val="2500"/>
              <a:buChar char="○"/>
            </a:pPr>
            <a:r>
              <a:rPr lang="en-GB" sz="2500"/>
              <a:t>Need </a:t>
            </a:r>
            <a:r>
              <a:rPr lang="en-GB" sz="2500" b="1">
                <a:solidFill>
                  <a:srgbClr val="00FFFF"/>
                </a:solidFill>
              </a:rPr>
              <a:t>future radar and gravity data</a:t>
            </a:r>
            <a:r>
              <a:rPr lang="en-GB" sz="2500"/>
              <a:t> of evolved subsurface to </a:t>
            </a:r>
            <a:r>
              <a:rPr lang="en-GB" sz="2500" b="1">
                <a:solidFill>
                  <a:srgbClr val="00FFFF"/>
                </a:solidFill>
              </a:rPr>
              <a:t>compare with results</a:t>
            </a:r>
            <a:endParaRPr sz="2500" b="1">
              <a:solidFill>
                <a:srgbClr val="00FFFF"/>
              </a:solidFill>
            </a:endParaRPr>
          </a:p>
          <a:p>
            <a:pPr marL="457200" lvl="0" indent="-387350" algn="l" rtl="0">
              <a:spcBef>
                <a:spcPts val="0"/>
              </a:spcBef>
              <a:spcAft>
                <a:spcPts val="0"/>
              </a:spcAft>
              <a:buSzPts val="2500"/>
              <a:buChar char="●"/>
            </a:pPr>
            <a:r>
              <a:rPr lang="en-GB" sz="2500" b="1">
                <a:solidFill>
                  <a:srgbClr val="00FFFF"/>
                </a:solidFill>
              </a:rPr>
              <a:t>Future simulations</a:t>
            </a:r>
            <a:r>
              <a:rPr lang="en-GB" sz="2500"/>
              <a:t> could implement:</a:t>
            </a:r>
            <a:endParaRPr sz="2500"/>
          </a:p>
          <a:p>
            <a:pPr marL="914400" lvl="1" indent="-387350" algn="l" rtl="0">
              <a:spcBef>
                <a:spcPts val="0"/>
              </a:spcBef>
              <a:spcAft>
                <a:spcPts val="0"/>
              </a:spcAft>
              <a:buSzPts val="2500"/>
              <a:buChar char="○"/>
            </a:pPr>
            <a:r>
              <a:rPr lang="en-GB" sz="2500"/>
              <a:t>Tidal heating</a:t>
            </a:r>
            <a:endParaRPr sz="2500"/>
          </a:p>
          <a:p>
            <a:pPr marL="914400" lvl="1" indent="-387350" algn="l" rtl="0">
              <a:spcBef>
                <a:spcPts val="0"/>
              </a:spcBef>
              <a:spcAft>
                <a:spcPts val="0"/>
              </a:spcAft>
              <a:buSzPts val="2500"/>
              <a:buChar char="○"/>
            </a:pPr>
            <a:r>
              <a:rPr lang="en-GB" sz="2500"/>
              <a:t>3D shell models</a:t>
            </a:r>
            <a:endParaRPr sz="2500"/>
          </a:p>
          <a:p>
            <a:pPr marL="914400" lvl="1" indent="-387350" algn="l" rtl="0">
              <a:spcBef>
                <a:spcPts val="0"/>
              </a:spcBef>
              <a:spcAft>
                <a:spcPts val="0"/>
              </a:spcAft>
              <a:buSzPts val="2500"/>
              <a:buChar char="○"/>
            </a:pPr>
            <a:r>
              <a:rPr lang="en-GB" sz="2500"/>
              <a:t>Impacts</a:t>
            </a:r>
            <a:endParaRPr sz="2500"/>
          </a:p>
          <a:p>
            <a:pPr marL="914400" lvl="1" indent="-387350" algn="l" rtl="0">
              <a:spcBef>
                <a:spcPts val="0"/>
              </a:spcBef>
              <a:spcAft>
                <a:spcPts val="0"/>
              </a:spcAft>
              <a:buSzPts val="2500"/>
              <a:buChar char="○"/>
            </a:pPr>
            <a:r>
              <a:rPr lang="en-GB" sz="2500"/>
              <a:t>Liquid-state brine dynamics</a:t>
            </a:r>
            <a:endParaRPr sz="2500"/>
          </a:p>
          <a:p>
            <a:pPr marL="0" lvl="0" indent="0" algn="l" rtl="0">
              <a:spcBef>
                <a:spcPts val="0"/>
              </a:spcBef>
              <a:spcAft>
                <a:spcPts val="0"/>
              </a:spcAft>
              <a:buNone/>
            </a:pPr>
            <a:endParaRPr sz="2500"/>
          </a:p>
          <a:p>
            <a:pPr marL="0" lvl="0" indent="0" algn="l" rtl="0">
              <a:spcBef>
                <a:spcPts val="0"/>
              </a:spcBef>
              <a:spcAft>
                <a:spcPts val="0"/>
              </a:spcAft>
              <a:buNone/>
            </a:pPr>
            <a:endParaRPr sz="2500"/>
          </a:p>
          <a:p>
            <a:pPr marL="0" lvl="0" indent="0" algn="l" rtl="0">
              <a:spcBef>
                <a:spcPts val="0"/>
              </a:spcBef>
              <a:spcAft>
                <a:spcPts val="0"/>
              </a:spcAft>
              <a:buNone/>
            </a:pPr>
            <a:endParaRPr sz="2500"/>
          </a:p>
          <a:p>
            <a:pPr marL="0" lvl="0" indent="0" algn="l" rtl="0">
              <a:spcBef>
                <a:spcPts val="0"/>
              </a:spcBef>
              <a:spcAft>
                <a:spcPts val="0"/>
              </a:spcAft>
              <a:buNone/>
            </a:pPr>
            <a:endParaRPr sz="2500"/>
          </a:p>
          <a:p>
            <a:pPr marL="0" lvl="0" indent="0" algn="l" rtl="0">
              <a:spcBef>
                <a:spcPts val="0"/>
              </a:spcBef>
              <a:spcAft>
                <a:spcPts val="0"/>
              </a:spcAft>
              <a:buNone/>
            </a:pPr>
            <a:endParaRPr sz="2500"/>
          </a:p>
          <a:p>
            <a:pPr marL="0" lvl="0" indent="0" algn="l" rtl="0">
              <a:spcBef>
                <a:spcPts val="0"/>
              </a:spcBef>
              <a:spcAft>
                <a:spcPts val="0"/>
              </a:spcAft>
              <a:buNone/>
            </a:pPr>
            <a:endParaRPr sz="1800"/>
          </a:p>
        </p:txBody>
      </p:sp>
      <p:pic>
        <p:nvPicPr>
          <p:cNvPr id="321" name="Google Shape;321;p43"/>
          <p:cNvPicPr preferRelativeResize="0"/>
          <p:nvPr/>
        </p:nvPicPr>
        <p:blipFill>
          <a:blip r:embed="rId3">
            <a:alphaModFix/>
          </a:blip>
          <a:stretch>
            <a:fillRect/>
          </a:stretch>
        </p:blipFill>
        <p:spPr>
          <a:xfrm>
            <a:off x="6116575" y="3103800"/>
            <a:ext cx="2408475" cy="1953025"/>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sp>
        <p:nvSpPr>
          <p:cNvPr id="326" name="Google Shape;326;p44"/>
          <p:cNvSpPr txBox="1">
            <a:spLocks noGrp="1"/>
          </p:cNvSpPr>
          <p:nvPr>
            <p:ph type="title"/>
          </p:nvPr>
        </p:nvSpPr>
        <p:spPr>
          <a:xfrm>
            <a:off x="311700" y="303050"/>
            <a:ext cx="8520600" cy="1005000"/>
          </a:xfrm>
          <a:prstGeom prst="rect">
            <a:avLst/>
          </a:prstGeom>
          <a:noFill/>
        </p:spPr>
        <p:txBody>
          <a:bodyPr spcFirstLastPara="1" wrap="square" lIns="91425" tIns="91425" rIns="91425" bIns="91425" anchor="t" anchorCtr="0">
            <a:noAutofit/>
          </a:bodyPr>
          <a:lstStyle/>
          <a:p>
            <a:pPr marL="0" lvl="0" indent="0" algn="ctr" rtl="0">
              <a:spcBef>
                <a:spcPts val="0"/>
              </a:spcBef>
              <a:spcAft>
                <a:spcPts val="0"/>
              </a:spcAft>
              <a:buNone/>
            </a:pPr>
            <a:r>
              <a:rPr lang="en-GB" sz="5000" i="1"/>
              <a:t>Thank you for your attention!</a:t>
            </a:r>
            <a:endParaRPr sz="5000" i="1"/>
          </a:p>
        </p:txBody>
      </p:sp>
      <p:sp>
        <p:nvSpPr>
          <p:cNvPr id="327" name="Google Shape;327;p4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GB"/>
              <a:t>32</a:t>
            </a:fld>
            <a:endParaRPr/>
          </a:p>
        </p:txBody>
      </p:sp>
      <p:sp>
        <p:nvSpPr>
          <p:cNvPr id="329" name="Google Shape;329;p44"/>
          <p:cNvSpPr txBox="1">
            <a:spLocks noGrp="1"/>
          </p:cNvSpPr>
          <p:nvPr>
            <p:ph type="title"/>
          </p:nvPr>
        </p:nvSpPr>
        <p:spPr>
          <a:xfrm>
            <a:off x="404250" y="4360163"/>
            <a:ext cx="8520600" cy="4602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n-GB" b="1" i="1"/>
              <a:t>1x Earth salinity, Linear, 1 mm, 15 kPa</a:t>
            </a:r>
            <a:endParaRPr b="1" i="1"/>
          </a:p>
          <a:p>
            <a:pPr marL="0" lvl="0" indent="0" algn="l" rtl="0">
              <a:spcBef>
                <a:spcPts val="0"/>
              </a:spcBef>
              <a:spcAft>
                <a:spcPts val="0"/>
              </a:spcAft>
              <a:buNone/>
            </a:pPr>
            <a:endParaRPr i="1"/>
          </a:p>
        </p:txBody>
      </p:sp>
      <p:pic>
        <p:nvPicPr>
          <p:cNvPr id="2" name="C_1x_linear_1mm_15kPa">
            <a:hlinkClick r:id="" action="ppaction://media"/>
            <a:extLst>
              <a:ext uri="{FF2B5EF4-FFF2-40B4-BE49-F238E27FC236}">
                <a16:creationId xmlns:a16="http://schemas.microsoft.com/office/drawing/2014/main" id="{64DE3F28-2AC0-8152-F172-FBDAA625F164}"/>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64119" y="1363276"/>
            <a:ext cx="9144000" cy="258921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500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33"/>
        <p:cNvGrpSpPr/>
        <p:nvPr/>
      </p:nvGrpSpPr>
      <p:grpSpPr>
        <a:xfrm>
          <a:off x="0" y="0"/>
          <a:ext cx="0" cy="0"/>
          <a:chOff x="0" y="0"/>
          <a:chExt cx="0" cy="0"/>
        </a:xfrm>
      </p:grpSpPr>
      <p:sp>
        <p:nvSpPr>
          <p:cNvPr id="334" name="Google Shape;334;p45"/>
          <p:cNvSpPr txBox="1">
            <a:spLocks noGrp="1"/>
          </p:cNvSpPr>
          <p:nvPr>
            <p:ph type="title"/>
          </p:nvPr>
        </p:nvSpPr>
        <p:spPr>
          <a:xfrm>
            <a:off x="389225" y="0"/>
            <a:ext cx="8520600" cy="1005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GB" sz="5000"/>
              <a:t>References</a:t>
            </a:r>
            <a:endParaRPr sz="5000"/>
          </a:p>
        </p:txBody>
      </p:sp>
      <p:sp>
        <p:nvSpPr>
          <p:cNvPr id="335" name="Google Shape;335;p4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GB"/>
              <a:t>33</a:t>
            </a:fld>
            <a:endParaRPr/>
          </a:p>
        </p:txBody>
      </p:sp>
      <p:sp>
        <p:nvSpPr>
          <p:cNvPr id="336" name="Google Shape;336;p45"/>
          <p:cNvSpPr txBox="1"/>
          <p:nvPr/>
        </p:nvSpPr>
        <p:spPr>
          <a:xfrm>
            <a:off x="116875" y="906925"/>
            <a:ext cx="8846100" cy="3965400"/>
          </a:xfrm>
          <a:prstGeom prst="rect">
            <a:avLst/>
          </a:prstGeom>
          <a:noFill/>
          <a:ln>
            <a:noFill/>
          </a:ln>
        </p:spPr>
        <p:txBody>
          <a:bodyPr spcFirstLastPara="1" wrap="square" lIns="91425" tIns="91425" rIns="91425" bIns="91425" anchor="t" anchorCtr="0">
            <a:noAutofit/>
          </a:bodyPr>
          <a:lstStyle/>
          <a:p>
            <a:pPr marL="457200" lvl="0" indent="-342900" algn="l" rtl="0">
              <a:spcBef>
                <a:spcPts val="0"/>
              </a:spcBef>
              <a:spcAft>
                <a:spcPts val="0"/>
              </a:spcAft>
              <a:buClr>
                <a:schemeClr val="dk1"/>
              </a:buClr>
              <a:buSzPts val="1800"/>
              <a:buChar char="●"/>
            </a:pPr>
            <a:r>
              <a:rPr lang="en-GB" sz="1800" b="1">
                <a:solidFill>
                  <a:schemeClr val="dk1"/>
                </a:solidFill>
              </a:rPr>
              <a:t>Vance et al.(2023, Nov)</a:t>
            </a:r>
            <a:r>
              <a:rPr lang="en-GB" sz="1800">
                <a:solidFill>
                  <a:schemeClr val="dk1"/>
                </a:solidFill>
              </a:rPr>
              <a:t>. </a:t>
            </a:r>
            <a:r>
              <a:rPr lang="en-GB" sz="1800" i="1">
                <a:solidFill>
                  <a:schemeClr val="dk1"/>
                </a:solidFill>
              </a:rPr>
              <a:t>“Investigating Europa’s Habitability with the Europa Clipper”. Space Science Reviews 219(8), 81</a:t>
            </a:r>
            <a:endParaRPr sz="1800" i="1">
              <a:solidFill>
                <a:schemeClr val="dk1"/>
              </a:solidFill>
            </a:endParaRPr>
          </a:p>
          <a:p>
            <a:pPr marL="457200" lvl="0" indent="-342900" algn="l" rtl="0">
              <a:spcBef>
                <a:spcPts val="0"/>
              </a:spcBef>
              <a:spcAft>
                <a:spcPts val="0"/>
              </a:spcAft>
              <a:buClr>
                <a:schemeClr val="dk1"/>
              </a:buClr>
              <a:buSzPts val="1800"/>
              <a:buChar char="●"/>
            </a:pPr>
            <a:r>
              <a:rPr lang="en-GB" sz="1800" b="1">
                <a:solidFill>
                  <a:schemeClr val="dk1"/>
                </a:solidFill>
              </a:rPr>
              <a:t>Plesa et al. (2020)</a:t>
            </a:r>
            <a:r>
              <a:rPr lang="en-GB" sz="1800">
                <a:solidFill>
                  <a:schemeClr val="dk1"/>
                </a:solidFill>
              </a:rPr>
              <a:t>. </a:t>
            </a:r>
            <a:r>
              <a:rPr lang="en-GB" sz="1800" i="1">
                <a:solidFill>
                  <a:schemeClr val="dk1"/>
                </a:solidFill>
              </a:rPr>
              <a:t>“Compositional convection in Europa’s ice shell”. In Europlanet Science Congress (EPSC) 2020, pp. EPSC2020–1038. Copernicus Meetings.</a:t>
            </a:r>
            <a:endParaRPr sz="1800" i="1">
              <a:solidFill>
                <a:schemeClr val="dk1"/>
              </a:solidFill>
            </a:endParaRPr>
          </a:p>
          <a:p>
            <a:pPr marL="457200" lvl="0" indent="-342900" algn="l" rtl="0">
              <a:spcBef>
                <a:spcPts val="0"/>
              </a:spcBef>
              <a:spcAft>
                <a:spcPts val="0"/>
              </a:spcAft>
              <a:buClr>
                <a:schemeClr val="dk1"/>
              </a:buClr>
              <a:buSzPts val="1800"/>
              <a:buChar char="●"/>
            </a:pPr>
            <a:r>
              <a:rPr lang="en-GB" sz="1800" b="1">
                <a:solidFill>
                  <a:schemeClr val="dk1"/>
                </a:solidFill>
              </a:rPr>
              <a:t>Hüttig et al. (2013).</a:t>
            </a:r>
            <a:r>
              <a:rPr lang="en-GB" sz="1800">
                <a:solidFill>
                  <a:schemeClr val="dk1"/>
                </a:solidFill>
              </a:rPr>
              <a:t> </a:t>
            </a:r>
            <a:r>
              <a:rPr lang="en-GB" sz="1800" i="1">
                <a:solidFill>
                  <a:schemeClr val="dk1"/>
                </a:solidFill>
              </a:rPr>
              <a:t>“An improved formulation of the incompressible Navier–Stokes equations with variable viscosity”. Physics of the Earth and Planetary Interiors 220, 11–18</a:t>
            </a:r>
            <a:endParaRPr sz="1800" i="1">
              <a:solidFill>
                <a:schemeClr val="dk1"/>
              </a:solidFill>
            </a:endParaRPr>
          </a:p>
          <a:p>
            <a:pPr marL="457200" lvl="0" indent="-342900" algn="l" rtl="0">
              <a:spcBef>
                <a:spcPts val="0"/>
              </a:spcBef>
              <a:spcAft>
                <a:spcPts val="0"/>
              </a:spcAft>
              <a:buClr>
                <a:schemeClr val="dk1"/>
              </a:buClr>
              <a:buSzPts val="1800"/>
              <a:buChar char="●"/>
            </a:pPr>
            <a:r>
              <a:rPr lang="en-GB" sz="1800" b="1">
                <a:solidFill>
                  <a:schemeClr val="dk1"/>
                </a:solidFill>
              </a:rPr>
              <a:t>Goldsby, D. L. &amp; D. L. Kohlstedt (2001).</a:t>
            </a:r>
            <a:r>
              <a:rPr lang="en-GB" sz="1800" i="1">
                <a:solidFill>
                  <a:schemeClr val="dk1"/>
                </a:solidFill>
              </a:rPr>
              <a:t> “Superplastic deformation of ice: Experimental observations”. Journal of Geophysical Research: Solid Earth 106(B6), 11017–11030</a:t>
            </a:r>
            <a:endParaRPr sz="1800" i="1">
              <a:solidFill>
                <a:schemeClr val="dk1"/>
              </a:solidFil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40"/>
        <p:cNvGrpSpPr/>
        <p:nvPr/>
      </p:nvGrpSpPr>
      <p:grpSpPr>
        <a:xfrm>
          <a:off x="0" y="0"/>
          <a:ext cx="0" cy="0"/>
          <a:chOff x="0" y="0"/>
          <a:chExt cx="0" cy="0"/>
        </a:xfrm>
      </p:grpSpPr>
      <p:sp>
        <p:nvSpPr>
          <p:cNvPr id="341" name="Google Shape;341;p46"/>
          <p:cNvSpPr txBox="1">
            <a:spLocks noGrp="1"/>
          </p:cNvSpPr>
          <p:nvPr>
            <p:ph type="title"/>
          </p:nvPr>
        </p:nvSpPr>
        <p:spPr>
          <a:xfrm>
            <a:off x="347150" y="1931900"/>
            <a:ext cx="8520600" cy="1005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GB" sz="5000"/>
              <a:t>BACKUP SLIDES</a:t>
            </a:r>
            <a:endParaRPr sz="5000"/>
          </a:p>
        </p:txBody>
      </p:sp>
      <p:sp>
        <p:nvSpPr>
          <p:cNvPr id="342" name="Google Shape;342;p4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GB"/>
              <a:t>34</a:t>
            </a:fld>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46"/>
        <p:cNvGrpSpPr/>
        <p:nvPr/>
      </p:nvGrpSpPr>
      <p:grpSpPr>
        <a:xfrm>
          <a:off x="0" y="0"/>
          <a:ext cx="0" cy="0"/>
          <a:chOff x="0" y="0"/>
          <a:chExt cx="0" cy="0"/>
        </a:xfrm>
      </p:grpSpPr>
      <p:sp>
        <p:nvSpPr>
          <p:cNvPr id="347" name="Google Shape;347;p47"/>
          <p:cNvSpPr txBox="1">
            <a:spLocks noGrp="1"/>
          </p:cNvSpPr>
          <p:nvPr>
            <p:ph type="title"/>
          </p:nvPr>
        </p:nvSpPr>
        <p:spPr>
          <a:xfrm>
            <a:off x="89250" y="752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t>METHODS: The Conservation Equations</a:t>
            </a:r>
            <a:endParaRPr b="1"/>
          </a:p>
          <a:p>
            <a:pPr marL="0" lvl="0" indent="0" algn="l" rtl="0">
              <a:spcBef>
                <a:spcPts val="0"/>
              </a:spcBef>
              <a:spcAft>
                <a:spcPts val="0"/>
              </a:spcAft>
              <a:buNone/>
            </a:pPr>
            <a:endParaRPr/>
          </a:p>
        </p:txBody>
      </p:sp>
      <p:pic>
        <p:nvPicPr>
          <p:cNvPr id="348" name="Google Shape;348;p47"/>
          <p:cNvPicPr preferRelativeResize="0"/>
          <p:nvPr/>
        </p:nvPicPr>
        <p:blipFill>
          <a:blip r:embed="rId3">
            <a:alphaModFix/>
          </a:blip>
          <a:stretch>
            <a:fillRect/>
          </a:stretch>
        </p:blipFill>
        <p:spPr>
          <a:xfrm>
            <a:off x="152400" y="800325"/>
            <a:ext cx="1712814" cy="572700"/>
          </a:xfrm>
          <a:prstGeom prst="rect">
            <a:avLst/>
          </a:prstGeom>
          <a:noFill/>
          <a:ln>
            <a:noFill/>
          </a:ln>
        </p:spPr>
      </p:pic>
      <p:pic>
        <p:nvPicPr>
          <p:cNvPr id="349" name="Google Shape;349;p47"/>
          <p:cNvPicPr preferRelativeResize="0"/>
          <p:nvPr/>
        </p:nvPicPr>
        <p:blipFill>
          <a:blip r:embed="rId4">
            <a:alphaModFix/>
          </a:blip>
          <a:stretch>
            <a:fillRect/>
          </a:stretch>
        </p:blipFill>
        <p:spPr>
          <a:xfrm>
            <a:off x="152400" y="1732775"/>
            <a:ext cx="8581949" cy="646175"/>
          </a:xfrm>
          <a:prstGeom prst="rect">
            <a:avLst/>
          </a:prstGeom>
          <a:noFill/>
          <a:ln>
            <a:noFill/>
          </a:ln>
        </p:spPr>
      </p:pic>
      <p:pic>
        <p:nvPicPr>
          <p:cNvPr id="350" name="Google Shape;350;p47"/>
          <p:cNvPicPr preferRelativeResize="0"/>
          <p:nvPr/>
        </p:nvPicPr>
        <p:blipFill>
          <a:blip r:embed="rId5">
            <a:alphaModFix/>
          </a:blip>
          <a:stretch>
            <a:fillRect/>
          </a:stretch>
        </p:blipFill>
        <p:spPr>
          <a:xfrm>
            <a:off x="152400" y="2531350"/>
            <a:ext cx="8839203" cy="1110095"/>
          </a:xfrm>
          <a:prstGeom prst="rect">
            <a:avLst/>
          </a:prstGeom>
          <a:noFill/>
          <a:ln>
            <a:noFill/>
          </a:ln>
        </p:spPr>
      </p:pic>
      <p:pic>
        <p:nvPicPr>
          <p:cNvPr id="351" name="Google Shape;351;p47"/>
          <p:cNvPicPr preferRelativeResize="0"/>
          <p:nvPr/>
        </p:nvPicPr>
        <p:blipFill>
          <a:blip r:embed="rId6">
            <a:alphaModFix/>
          </a:blip>
          <a:stretch>
            <a:fillRect/>
          </a:stretch>
        </p:blipFill>
        <p:spPr>
          <a:xfrm>
            <a:off x="152400" y="3840974"/>
            <a:ext cx="1355250" cy="915300"/>
          </a:xfrm>
          <a:prstGeom prst="rect">
            <a:avLst/>
          </a:prstGeom>
          <a:noFill/>
          <a:ln>
            <a:noFill/>
          </a:ln>
        </p:spPr>
      </p:pic>
      <p:sp>
        <p:nvSpPr>
          <p:cNvPr id="352" name="Google Shape;352;p4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GB"/>
              <a:t>35</a:t>
            </a:fld>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56"/>
        <p:cNvGrpSpPr/>
        <p:nvPr/>
      </p:nvGrpSpPr>
      <p:grpSpPr>
        <a:xfrm>
          <a:off x="0" y="0"/>
          <a:ext cx="0" cy="0"/>
          <a:chOff x="0" y="0"/>
          <a:chExt cx="0" cy="0"/>
        </a:xfrm>
      </p:grpSpPr>
      <p:sp>
        <p:nvSpPr>
          <p:cNvPr id="357" name="Google Shape;357;p48"/>
          <p:cNvSpPr txBox="1">
            <a:spLocks noGrp="1"/>
          </p:cNvSpPr>
          <p:nvPr>
            <p:ph type="title"/>
          </p:nvPr>
        </p:nvSpPr>
        <p:spPr>
          <a:xfrm>
            <a:off x="89250" y="752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t>METHODS: Arrhenius Equations</a:t>
            </a:r>
            <a:endParaRPr b="1"/>
          </a:p>
          <a:p>
            <a:pPr marL="0" lvl="0" indent="0" algn="l" rtl="0">
              <a:spcBef>
                <a:spcPts val="0"/>
              </a:spcBef>
              <a:spcAft>
                <a:spcPts val="0"/>
              </a:spcAft>
              <a:buNone/>
            </a:pPr>
            <a:endParaRPr/>
          </a:p>
        </p:txBody>
      </p:sp>
      <p:sp>
        <p:nvSpPr>
          <p:cNvPr id="358" name="Google Shape;358;p4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GB"/>
              <a:t>36</a:t>
            </a:fld>
            <a:endParaRPr/>
          </a:p>
        </p:txBody>
      </p:sp>
      <p:pic>
        <p:nvPicPr>
          <p:cNvPr id="359" name="Google Shape;359;p48"/>
          <p:cNvPicPr preferRelativeResize="0"/>
          <p:nvPr/>
        </p:nvPicPr>
        <p:blipFill>
          <a:blip r:embed="rId3">
            <a:alphaModFix/>
          </a:blip>
          <a:stretch>
            <a:fillRect/>
          </a:stretch>
        </p:blipFill>
        <p:spPr>
          <a:xfrm>
            <a:off x="152400" y="800325"/>
            <a:ext cx="4471925" cy="930825"/>
          </a:xfrm>
          <a:prstGeom prst="rect">
            <a:avLst/>
          </a:prstGeom>
          <a:noFill/>
          <a:ln>
            <a:noFill/>
          </a:ln>
        </p:spPr>
      </p:pic>
      <p:pic>
        <p:nvPicPr>
          <p:cNvPr id="360" name="Google Shape;360;p48"/>
          <p:cNvPicPr preferRelativeResize="0"/>
          <p:nvPr/>
        </p:nvPicPr>
        <p:blipFill>
          <a:blip r:embed="rId4">
            <a:alphaModFix/>
          </a:blip>
          <a:stretch>
            <a:fillRect/>
          </a:stretch>
        </p:blipFill>
        <p:spPr>
          <a:xfrm>
            <a:off x="152400" y="1883550"/>
            <a:ext cx="5399995" cy="930825"/>
          </a:xfrm>
          <a:prstGeom prst="rect">
            <a:avLst/>
          </a:prstGeom>
          <a:noFill/>
          <a:ln>
            <a:noFill/>
          </a:ln>
        </p:spPr>
      </p:pic>
      <p:pic>
        <p:nvPicPr>
          <p:cNvPr id="361" name="Google Shape;361;p48"/>
          <p:cNvPicPr preferRelativeResize="0"/>
          <p:nvPr/>
        </p:nvPicPr>
        <p:blipFill>
          <a:blip r:embed="rId5">
            <a:alphaModFix/>
          </a:blip>
          <a:stretch>
            <a:fillRect/>
          </a:stretch>
        </p:blipFill>
        <p:spPr>
          <a:xfrm>
            <a:off x="152407" y="2966782"/>
            <a:ext cx="6568151" cy="1473025"/>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365"/>
        <p:cNvGrpSpPr/>
        <p:nvPr/>
      </p:nvGrpSpPr>
      <p:grpSpPr>
        <a:xfrm>
          <a:off x="0" y="0"/>
          <a:ext cx="0" cy="0"/>
          <a:chOff x="0" y="0"/>
          <a:chExt cx="0" cy="0"/>
        </a:xfrm>
      </p:grpSpPr>
      <p:sp>
        <p:nvSpPr>
          <p:cNvPr id="366" name="Google Shape;366;p49"/>
          <p:cNvSpPr txBox="1">
            <a:spLocks noGrp="1"/>
          </p:cNvSpPr>
          <p:nvPr>
            <p:ph type="title"/>
          </p:nvPr>
        </p:nvSpPr>
        <p:spPr>
          <a:xfrm>
            <a:off x="89250" y="752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t>Fixed Physical Parameters</a:t>
            </a:r>
            <a:endParaRPr b="1"/>
          </a:p>
        </p:txBody>
      </p:sp>
      <p:pic>
        <p:nvPicPr>
          <p:cNvPr id="367" name="Google Shape;367;p49"/>
          <p:cNvPicPr preferRelativeResize="0"/>
          <p:nvPr/>
        </p:nvPicPr>
        <p:blipFill>
          <a:blip r:embed="rId3">
            <a:alphaModFix/>
          </a:blip>
          <a:stretch>
            <a:fillRect/>
          </a:stretch>
        </p:blipFill>
        <p:spPr>
          <a:xfrm>
            <a:off x="152400" y="937050"/>
            <a:ext cx="8839201" cy="2944426"/>
          </a:xfrm>
          <a:prstGeom prst="rect">
            <a:avLst/>
          </a:prstGeom>
          <a:noFill/>
          <a:ln>
            <a:noFill/>
          </a:ln>
        </p:spPr>
      </p:pic>
      <p:sp>
        <p:nvSpPr>
          <p:cNvPr id="368" name="Google Shape;368;p4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GB"/>
              <a:t>37</a:t>
            </a:fld>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372"/>
        <p:cNvGrpSpPr/>
        <p:nvPr/>
      </p:nvGrpSpPr>
      <p:grpSpPr>
        <a:xfrm>
          <a:off x="0" y="0"/>
          <a:ext cx="0" cy="0"/>
          <a:chOff x="0" y="0"/>
          <a:chExt cx="0" cy="0"/>
        </a:xfrm>
      </p:grpSpPr>
      <p:sp>
        <p:nvSpPr>
          <p:cNvPr id="373" name="Google Shape;373;p50"/>
          <p:cNvSpPr txBox="1">
            <a:spLocks noGrp="1"/>
          </p:cNvSpPr>
          <p:nvPr>
            <p:ph type="title"/>
          </p:nvPr>
        </p:nvSpPr>
        <p:spPr>
          <a:xfrm>
            <a:off x="89250" y="752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t> Fixed Model Parameters</a:t>
            </a:r>
            <a:endParaRPr b="1"/>
          </a:p>
        </p:txBody>
      </p:sp>
      <p:pic>
        <p:nvPicPr>
          <p:cNvPr id="374" name="Google Shape;374;p50"/>
          <p:cNvPicPr preferRelativeResize="0"/>
          <p:nvPr/>
        </p:nvPicPr>
        <p:blipFill>
          <a:blip r:embed="rId3">
            <a:alphaModFix/>
          </a:blip>
          <a:stretch>
            <a:fillRect/>
          </a:stretch>
        </p:blipFill>
        <p:spPr>
          <a:xfrm>
            <a:off x="152400" y="800325"/>
            <a:ext cx="8839200" cy="3290810"/>
          </a:xfrm>
          <a:prstGeom prst="rect">
            <a:avLst/>
          </a:prstGeom>
          <a:noFill/>
          <a:ln>
            <a:noFill/>
          </a:ln>
        </p:spPr>
      </p:pic>
      <p:sp>
        <p:nvSpPr>
          <p:cNvPr id="375" name="Google Shape;375;p5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GB"/>
              <a:t>38</a:t>
            </a:fld>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0" name="Google Shape;380;p51"/>
          <p:cNvSpPr txBox="1">
            <a:spLocks noGrp="1"/>
          </p:cNvSpPr>
          <p:nvPr>
            <p:ph type="title"/>
          </p:nvPr>
        </p:nvSpPr>
        <p:spPr>
          <a:xfrm>
            <a:off x="89250" y="752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t> Fixed Model Parameters</a:t>
            </a:r>
            <a:endParaRPr b="1"/>
          </a:p>
        </p:txBody>
      </p:sp>
      <p:sp>
        <p:nvSpPr>
          <p:cNvPr id="381" name="Google Shape;381;p5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GB"/>
              <a:t>39</a:t>
            </a:fld>
            <a:endParaRPr/>
          </a:p>
        </p:txBody>
      </p:sp>
      <p:pic>
        <p:nvPicPr>
          <p:cNvPr id="382" name="Google Shape;382;p51"/>
          <p:cNvPicPr preferRelativeResize="0"/>
          <p:nvPr/>
        </p:nvPicPr>
        <p:blipFill>
          <a:blip r:embed="rId3">
            <a:alphaModFix/>
          </a:blip>
          <a:stretch>
            <a:fillRect/>
          </a:stretch>
        </p:blipFill>
        <p:spPr>
          <a:xfrm>
            <a:off x="152400" y="800325"/>
            <a:ext cx="8348606" cy="3710492"/>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6" name="Google Shape;86;p1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GB"/>
              <a:t>4</a:t>
            </a:fld>
            <a:endParaRPr/>
          </a:p>
        </p:txBody>
      </p:sp>
      <p:sp>
        <p:nvSpPr>
          <p:cNvPr id="87" name="Google Shape;87;p16"/>
          <p:cNvSpPr txBox="1">
            <a:spLocks noGrp="1"/>
          </p:cNvSpPr>
          <p:nvPr>
            <p:ph type="title"/>
          </p:nvPr>
        </p:nvSpPr>
        <p:spPr>
          <a:xfrm>
            <a:off x="89250" y="0"/>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SzPts val="990"/>
              <a:buNone/>
            </a:pPr>
            <a:r>
              <a:rPr lang="en-GB" sz="3020" b="1" i="1"/>
              <a:t>INTERNSHIP OBJECTIVES</a:t>
            </a:r>
            <a:endParaRPr sz="3020" b="1" i="1"/>
          </a:p>
        </p:txBody>
      </p:sp>
      <p:sp>
        <p:nvSpPr>
          <p:cNvPr id="88" name="Google Shape;88;p16"/>
          <p:cNvSpPr txBox="1"/>
          <p:nvPr/>
        </p:nvSpPr>
        <p:spPr>
          <a:xfrm>
            <a:off x="0" y="707075"/>
            <a:ext cx="9144000" cy="4349700"/>
          </a:xfrm>
          <a:prstGeom prst="rect">
            <a:avLst/>
          </a:prstGeom>
          <a:noFill/>
          <a:ln>
            <a:noFill/>
          </a:ln>
        </p:spPr>
        <p:txBody>
          <a:bodyPr spcFirstLastPara="1" wrap="square" lIns="91425" tIns="91425" rIns="91425" bIns="91425" anchor="t" anchorCtr="0">
            <a:noAutofit/>
          </a:bodyPr>
          <a:lstStyle/>
          <a:p>
            <a:pPr marL="457200" lvl="0" indent="-361950" algn="l" rtl="0">
              <a:spcBef>
                <a:spcPts val="0"/>
              </a:spcBef>
              <a:spcAft>
                <a:spcPts val="0"/>
              </a:spcAft>
              <a:buClr>
                <a:schemeClr val="dk1"/>
              </a:buClr>
              <a:buSzPts val="2100"/>
              <a:buChar char="●"/>
            </a:pPr>
            <a:r>
              <a:rPr lang="en-GB" sz="2100">
                <a:solidFill>
                  <a:schemeClr val="dk1"/>
                </a:solidFill>
              </a:rPr>
              <a:t>To model the </a:t>
            </a:r>
            <a:r>
              <a:rPr lang="en-GB" sz="2100" b="1">
                <a:solidFill>
                  <a:schemeClr val="dk1"/>
                </a:solidFill>
              </a:rPr>
              <a:t>transport of salts</a:t>
            </a:r>
            <a:r>
              <a:rPr lang="en-GB" sz="2100">
                <a:solidFill>
                  <a:schemeClr val="dk1"/>
                </a:solidFill>
              </a:rPr>
              <a:t> inside Europa’s ice shell using the </a:t>
            </a:r>
            <a:r>
              <a:rPr lang="en-GB" sz="2100" b="1">
                <a:solidFill>
                  <a:schemeClr val="dk1"/>
                </a:solidFill>
              </a:rPr>
              <a:t>GAIA numerical code</a:t>
            </a:r>
            <a:r>
              <a:rPr lang="en-GB" sz="2100">
                <a:solidFill>
                  <a:schemeClr val="dk1"/>
                </a:solidFill>
              </a:rPr>
              <a:t> by varying the </a:t>
            </a:r>
            <a:r>
              <a:rPr lang="en-GB" sz="2100" b="1">
                <a:solidFill>
                  <a:schemeClr val="dk1"/>
                </a:solidFill>
              </a:rPr>
              <a:t>initial conditions</a:t>
            </a:r>
            <a:r>
              <a:rPr lang="en-GB" sz="2100">
                <a:solidFill>
                  <a:schemeClr val="dk1"/>
                </a:solidFill>
              </a:rPr>
              <a:t>, e.g:</a:t>
            </a:r>
            <a:endParaRPr sz="2100">
              <a:solidFill>
                <a:schemeClr val="dk1"/>
              </a:solidFill>
            </a:endParaRPr>
          </a:p>
          <a:p>
            <a:pPr marL="914400" lvl="1" indent="-361950" algn="l" rtl="0">
              <a:spcBef>
                <a:spcPts val="0"/>
              </a:spcBef>
              <a:spcAft>
                <a:spcPts val="0"/>
              </a:spcAft>
              <a:buClr>
                <a:schemeClr val="dk1"/>
              </a:buClr>
              <a:buSzPts val="2100"/>
              <a:buChar char="○"/>
            </a:pPr>
            <a:r>
              <a:rPr lang="en-GB" sz="2100" b="1" i="1">
                <a:solidFill>
                  <a:schemeClr val="dk1"/>
                </a:solidFill>
              </a:rPr>
              <a:t>Grain size</a:t>
            </a:r>
            <a:endParaRPr sz="2100" b="1" i="1">
              <a:solidFill>
                <a:schemeClr val="dk1"/>
              </a:solidFill>
            </a:endParaRPr>
          </a:p>
          <a:p>
            <a:pPr marL="914400" lvl="1" indent="-361950" algn="l" rtl="0">
              <a:spcBef>
                <a:spcPts val="0"/>
              </a:spcBef>
              <a:spcAft>
                <a:spcPts val="0"/>
              </a:spcAft>
              <a:buClr>
                <a:schemeClr val="dk1"/>
              </a:buClr>
              <a:buSzPts val="2100"/>
              <a:buChar char="○"/>
            </a:pPr>
            <a:r>
              <a:rPr lang="en-GB" sz="2100" b="1" i="1">
                <a:solidFill>
                  <a:schemeClr val="dk1"/>
                </a:solidFill>
              </a:rPr>
              <a:t>Brine distribution</a:t>
            </a:r>
            <a:endParaRPr sz="2100" b="1" i="1">
              <a:solidFill>
                <a:schemeClr val="dk1"/>
              </a:solidFill>
            </a:endParaRPr>
          </a:p>
          <a:p>
            <a:pPr marL="914400" lvl="1" indent="-361950" algn="l" rtl="0">
              <a:spcBef>
                <a:spcPts val="0"/>
              </a:spcBef>
              <a:spcAft>
                <a:spcPts val="0"/>
              </a:spcAft>
              <a:buClr>
                <a:schemeClr val="dk1"/>
              </a:buClr>
              <a:buSzPts val="2100"/>
              <a:buChar char="○"/>
            </a:pPr>
            <a:r>
              <a:rPr lang="en-GB" sz="2100" b="1" i="1">
                <a:solidFill>
                  <a:schemeClr val="dk1"/>
                </a:solidFill>
              </a:rPr>
              <a:t>Ice salinity</a:t>
            </a:r>
            <a:endParaRPr sz="2100" b="1" i="1">
              <a:solidFill>
                <a:schemeClr val="dk1"/>
              </a:solidFill>
            </a:endParaRPr>
          </a:p>
          <a:p>
            <a:pPr marL="914400" lvl="1" indent="-361950" algn="l" rtl="0">
              <a:spcBef>
                <a:spcPts val="0"/>
              </a:spcBef>
              <a:spcAft>
                <a:spcPts val="0"/>
              </a:spcAft>
              <a:buClr>
                <a:schemeClr val="dk1"/>
              </a:buClr>
              <a:buSzPts val="2100"/>
              <a:buChar char="○"/>
            </a:pPr>
            <a:r>
              <a:rPr lang="en-GB" sz="2100" b="1" i="1">
                <a:solidFill>
                  <a:schemeClr val="dk1"/>
                </a:solidFill>
              </a:rPr>
              <a:t>Surface yield stress</a:t>
            </a:r>
            <a:endParaRPr sz="2100" b="1" i="1">
              <a:solidFill>
                <a:schemeClr val="dk1"/>
              </a:solidFill>
            </a:endParaRPr>
          </a:p>
          <a:p>
            <a:pPr marL="0" lvl="0" indent="0" algn="l" rtl="0">
              <a:spcBef>
                <a:spcPts val="0"/>
              </a:spcBef>
              <a:spcAft>
                <a:spcPts val="0"/>
              </a:spcAft>
              <a:buNone/>
            </a:pPr>
            <a:endParaRPr sz="2100">
              <a:solidFill>
                <a:schemeClr val="dk1"/>
              </a:solidFil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386"/>
        <p:cNvGrpSpPr/>
        <p:nvPr/>
      </p:nvGrpSpPr>
      <p:grpSpPr>
        <a:xfrm>
          <a:off x="0" y="0"/>
          <a:ext cx="0" cy="0"/>
          <a:chOff x="0" y="0"/>
          <a:chExt cx="0" cy="0"/>
        </a:xfrm>
      </p:grpSpPr>
      <p:sp>
        <p:nvSpPr>
          <p:cNvPr id="387" name="Google Shape;387;p52"/>
          <p:cNvSpPr txBox="1">
            <a:spLocks noGrp="1"/>
          </p:cNvSpPr>
          <p:nvPr>
            <p:ph type="title"/>
          </p:nvPr>
        </p:nvSpPr>
        <p:spPr>
          <a:xfrm>
            <a:off x="89250" y="752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t>Variable Physical Parameters</a:t>
            </a:r>
            <a:endParaRPr b="1"/>
          </a:p>
        </p:txBody>
      </p:sp>
      <p:pic>
        <p:nvPicPr>
          <p:cNvPr id="388" name="Google Shape;388;p52"/>
          <p:cNvPicPr preferRelativeResize="0"/>
          <p:nvPr/>
        </p:nvPicPr>
        <p:blipFill>
          <a:blip r:embed="rId3">
            <a:alphaModFix/>
          </a:blip>
          <a:stretch>
            <a:fillRect/>
          </a:stretch>
        </p:blipFill>
        <p:spPr>
          <a:xfrm>
            <a:off x="641363" y="592300"/>
            <a:ext cx="7861274" cy="4465251"/>
          </a:xfrm>
          <a:prstGeom prst="rect">
            <a:avLst/>
          </a:prstGeom>
          <a:noFill/>
          <a:ln>
            <a:noFill/>
          </a:ln>
        </p:spPr>
      </p:pic>
      <p:sp>
        <p:nvSpPr>
          <p:cNvPr id="389" name="Google Shape;389;p5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GB"/>
              <a:t>40</a:t>
            </a:fld>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393"/>
        <p:cNvGrpSpPr/>
        <p:nvPr/>
      </p:nvGrpSpPr>
      <p:grpSpPr>
        <a:xfrm>
          <a:off x="0" y="0"/>
          <a:ext cx="0" cy="0"/>
          <a:chOff x="0" y="0"/>
          <a:chExt cx="0" cy="0"/>
        </a:xfrm>
      </p:grpSpPr>
      <p:sp>
        <p:nvSpPr>
          <p:cNvPr id="394" name="Google Shape;394;p53"/>
          <p:cNvSpPr txBox="1">
            <a:spLocks noGrp="1"/>
          </p:cNvSpPr>
          <p:nvPr>
            <p:ph type="title"/>
          </p:nvPr>
        </p:nvSpPr>
        <p:spPr>
          <a:xfrm>
            <a:off x="23500" y="0"/>
            <a:ext cx="8520600" cy="460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i="1"/>
              <a:t>Ice Shell Dynamics at 1 mm: </a:t>
            </a:r>
            <a:r>
              <a:rPr lang="en-GB" b="1" i="1">
                <a:solidFill>
                  <a:srgbClr val="FF0000"/>
                </a:solidFill>
              </a:rPr>
              <a:t>Stagnant Lid </a:t>
            </a:r>
            <a:endParaRPr b="1" i="1">
              <a:solidFill>
                <a:srgbClr val="FF0000"/>
              </a:solidFill>
            </a:endParaRPr>
          </a:p>
        </p:txBody>
      </p:sp>
      <p:pic>
        <p:nvPicPr>
          <p:cNvPr id="395" name="Google Shape;395;p53" title="1x_SM_OFF_distribution_comparison_1mm_t0.10.png"/>
          <p:cNvPicPr preferRelativeResize="0"/>
          <p:nvPr/>
        </p:nvPicPr>
        <p:blipFill rotWithShape="1">
          <a:blip r:embed="rId3">
            <a:alphaModFix/>
          </a:blip>
          <a:srcRect l="7384" t="9510" r="4293" b="13615"/>
          <a:stretch/>
        </p:blipFill>
        <p:spPr>
          <a:xfrm>
            <a:off x="457888" y="546225"/>
            <a:ext cx="8228224" cy="4476000"/>
          </a:xfrm>
          <a:prstGeom prst="rect">
            <a:avLst/>
          </a:prstGeom>
          <a:noFill/>
          <a:ln>
            <a:noFill/>
          </a:ln>
        </p:spPr>
      </p:pic>
      <p:sp>
        <p:nvSpPr>
          <p:cNvPr id="396" name="Google Shape;396;p5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GB"/>
              <a:t>41</a:t>
            </a:fld>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400"/>
        <p:cNvGrpSpPr/>
        <p:nvPr/>
      </p:nvGrpSpPr>
      <p:grpSpPr>
        <a:xfrm>
          <a:off x="0" y="0"/>
          <a:ext cx="0" cy="0"/>
          <a:chOff x="0" y="0"/>
          <a:chExt cx="0" cy="0"/>
        </a:xfrm>
      </p:grpSpPr>
      <p:sp>
        <p:nvSpPr>
          <p:cNvPr id="401" name="Google Shape;401;p54"/>
          <p:cNvSpPr txBox="1">
            <a:spLocks noGrp="1"/>
          </p:cNvSpPr>
          <p:nvPr>
            <p:ph type="title"/>
          </p:nvPr>
        </p:nvSpPr>
        <p:spPr>
          <a:xfrm>
            <a:off x="23500" y="0"/>
            <a:ext cx="8520600" cy="460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i="1"/>
              <a:t>Ice Shell Dynamics at 1 mm: </a:t>
            </a:r>
            <a:r>
              <a:rPr lang="en-GB" b="1" i="1">
                <a:solidFill>
                  <a:srgbClr val="FF0000"/>
                </a:solidFill>
              </a:rPr>
              <a:t>Stagnant Lid </a:t>
            </a:r>
            <a:endParaRPr b="1" i="1">
              <a:solidFill>
                <a:srgbClr val="FF0000"/>
              </a:solidFill>
            </a:endParaRPr>
          </a:p>
        </p:txBody>
      </p:sp>
      <p:pic>
        <p:nvPicPr>
          <p:cNvPr id="402" name="Google Shape;402;p54" title="1x_SM_OFF_distribution_comparison_1mm_t0.10.png"/>
          <p:cNvPicPr preferRelativeResize="0"/>
          <p:nvPr/>
        </p:nvPicPr>
        <p:blipFill rotWithShape="1">
          <a:blip r:embed="rId3">
            <a:alphaModFix/>
          </a:blip>
          <a:srcRect l="7386" t="9510" r="4259" b="13615"/>
          <a:stretch/>
        </p:blipFill>
        <p:spPr>
          <a:xfrm>
            <a:off x="457900" y="546225"/>
            <a:ext cx="8231475" cy="4476000"/>
          </a:xfrm>
          <a:prstGeom prst="rect">
            <a:avLst/>
          </a:prstGeom>
          <a:noFill/>
          <a:ln>
            <a:noFill/>
          </a:ln>
        </p:spPr>
      </p:pic>
      <p:sp>
        <p:nvSpPr>
          <p:cNvPr id="403" name="Google Shape;403;p5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GB"/>
              <a:t>42</a:t>
            </a:fld>
            <a:endParaRPr/>
          </a:p>
        </p:txBody>
      </p:sp>
      <p:sp>
        <p:nvSpPr>
          <p:cNvPr id="404" name="Google Shape;404;p54"/>
          <p:cNvSpPr/>
          <p:nvPr/>
        </p:nvSpPr>
        <p:spPr>
          <a:xfrm>
            <a:off x="457900" y="1001575"/>
            <a:ext cx="2078100" cy="999300"/>
          </a:xfrm>
          <a:prstGeom prst="rect">
            <a:avLst/>
          </a:prstGeom>
          <a:noFill/>
          <a:ln w="762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405" name="Google Shape;405;p54"/>
          <p:cNvSpPr/>
          <p:nvPr/>
        </p:nvSpPr>
        <p:spPr>
          <a:xfrm>
            <a:off x="6611275" y="954125"/>
            <a:ext cx="2078100" cy="1046700"/>
          </a:xfrm>
          <a:prstGeom prst="rect">
            <a:avLst/>
          </a:prstGeom>
          <a:noFill/>
          <a:ln w="762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409"/>
        <p:cNvGrpSpPr/>
        <p:nvPr/>
      </p:nvGrpSpPr>
      <p:grpSpPr>
        <a:xfrm>
          <a:off x="0" y="0"/>
          <a:ext cx="0" cy="0"/>
          <a:chOff x="0" y="0"/>
          <a:chExt cx="0" cy="0"/>
        </a:xfrm>
      </p:grpSpPr>
      <p:sp>
        <p:nvSpPr>
          <p:cNvPr id="410" name="Google Shape;410;p55"/>
          <p:cNvSpPr txBox="1">
            <a:spLocks noGrp="1"/>
          </p:cNvSpPr>
          <p:nvPr>
            <p:ph type="title"/>
          </p:nvPr>
        </p:nvSpPr>
        <p:spPr>
          <a:xfrm>
            <a:off x="23500" y="0"/>
            <a:ext cx="8520600" cy="460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i="1"/>
              <a:t>Ice Shell Dynamics at 1 mm: </a:t>
            </a:r>
            <a:r>
              <a:rPr lang="en-GB" b="1" i="1">
                <a:solidFill>
                  <a:srgbClr val="FF0000"/>
                </a:solidFill>
              </a:rPr>
              <a:t>Stagnant Lid </a:t>
            </a:r>
            <a:endParaRPr b="1" i="1">
              <a:solidFill>
                <a:srgbClr val="FF0000"/>
              </a:solidFill>
            </a:endParaRPr>
          </a:p>
        </p:txBody>
      </p:sp>
      <p:pic>
        <p:nvPicPr>
          <p:cNvPr id="411" name="Google Shape;411;p55" title="1x_SM_OFF_distribution_comparison_1mm_t0.10.png"/>
          <p:cNvPicPr preferRelativeResize="0"/>
          <p:nvPr/>
        </p:nvPicPr>
        <p:blipFill rotWithShape="1">
          <a:blip r:embed="rId3">
            <a:alphaModFix/>
          </a:blip>
          <a:srcRect l="7384" t="17870" r="70769" b="72816"/>
          <a:stretch/>
        </p:blipFill>
        <p:spPr>
          <a:xfrm>
            <a:off x="523569" y="657050"/>
            <a:ext cx="7690716" cy="2059050"/>
          </a:xfrm>
          <a:prstGeom prst="rect">
            <a:avLst/>
          </a:prstGeom>
          <a:noFill/>
          <a:ln>
            <a:noFill/>
          </a:ln>
        </p:spPr>
      </p:pic>
      <p:sp>
        <p:nvSpPr>
          <p:cNvPr id="412" name="Google Shape;412;p5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GB"/>
              <a:t>43</a:t>
            </a:fld>
            <a:endParaRPr/>
          </a:p>
        </p:txBody>
      </p:sp>
      <p:pic>
        <p:nvPicPr>
          <p:cNvPr id="413" name="Google Shape;413;p55" title="1x_SM_OFF_distribution_comparison_1mm_t0.10.png"/>
          <p:cNvPicPr preferRelativeResize="0"/>
          <p:nvPr/>
        </p:nvPicPr>
        <p:blipFill rotWithShape="1">
          <a:blip r:embed="rId3">
            <a:alphaModFix/>
          </a:blip>
          <a:srcRect l="73405" t="16608" r="4484" b="72553"/>
          <a:stretch/>
        </p:blipFill>
        <p:spPr>
          <a:xfrm>
            <a:off x="684875" y="2571750"/>
            <a:ext cx="7590799" cy="2325699"/>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417"/>
        <p:cNvGrpSpPr/>
        <p:nvPr/>
      </p:nvGrpSpPr>
      <p:grpSpPr>
        <a:xfrm>
          <a:off x="0" y="0"/>
          <a:ext cx="0" cy="0"/>
          <a:chOff x="0" y="0"/>
          <a:chExt cx="0" cy="0"/>
        </a:xfrm>
      </p:grpSpPr>
      <p:sp>
        <p:nvSpPr>
          <p:cNvPr id="418" name="Google Shape;418;p56"/>
          <p:cNvSpPr txBox="1">
            <a:spLocks noGrp="1"/>
          </p:cNvSpPr>
          <p:nvPr>
            <p:ph type="title"/>
          </p:nvPr>
        </p:nvSpPr>
        <p:spPr>
          <a:xfrm>
            <a:off x="23500" y="0"/>
            <a:ext cx="8520600" cy="460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i="1"/>
              <a:t>0.1 mm Steady State, </a:t>
            </a:r>
            <a:r>
              <a:rPr lang="en-GB" b="1" i="1">
                <a:solidFill>
                  <a:srgbClr val="FF0000"/>
                </a:solidFill>
              </a:rPr>
              <a:t>Stagnant Lid</a:t>
            </a:r>
            <a:endParaRPr b="1" i="1">
              <a:solidFill>
                <a:srgbClr val="FF0000"/>
              </a:solidFill>
            </a:endParaRPr>
          </a:p>
        </p:txBody>
      </p:sp>
      <p:pic>
        <p:nvPicPr>
          <p:cNvPr id="419" name="Google Shape;419;p56" title="1x_SM_OFF_distribution_comparison_0.1mm_t0.06.png"/>
          <p:cNvPicPr preferRelativeResize="0"/>
          <p:nvPr/>
        </p:nvPicPr>
        <p:blipFill rotWithShape="1">
          <a:blip r:embed="rId3">
            <a:alphaModFix/>
          </a:blip>
          <a:srcRect l="6701" t="9111" r="4069" b="13616"/>
          <a:stretch/>
        </p:blipFill>
        <p:spPr>
          <a:xfrm>
            <a:off x="293325" y="500675"/>
            <a:ext cx="8381548" cy="4536598"/>
          </a:xfrm>
          <a:prstGeom prst="rect">
            <a:avLst/>
          </a:prstGeom>
          <a:noFill/>
          <a:ln>
            <a:noFill/>
          </a:ln>
        </p:spPr>
      </p:pic>
      <p:sp>
        <p:nvSpPr>
          <p:cNvPr id="420" name="Google Shape;420;p5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GB"/>
              <a:t>44</a:t>
            </a:fld>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424"/>
        <p:cNvGrpSpPr/>
        <p:nvPr/>
      </p:nvGrpSpPr>
      <p:grpSpPr>
        <a:xfrm>
          <a:off x="0" y="0"/>
          <a:ext cx="0" cy="0"/>
          <a:chOff x="0" y="0"/>
          <a:chExt cx="0" cy="0"/>
        </a:xfrm>
      </p:grpSpPr>
      <p:pic>
        <p:nvPicPr>
          <p:cNvPr id="425" name="Google Shape;425;p57" title="composition_below_lid_bYS15kPa_1x.png"/>
          <p:cNvPicPr preferRelativeResize="0"/>
          <p:nvPr/>
        </p:nvPicPr>
        <p:blipFill>
          <a:blip r:embed="rId3">
            <a:alphaModFix/>
          </a:blip>
          <a:stretch>
            <a:fillRect/>
          </a:stretch>
        </p:blipFill>
        <p:spPr>
          <a:xfrm>
            <a:off x="152400" y="713775"/>
            <a:ext cx="8839204" cy="4152009"/>
          </a:xfrm>
          <a:prstGeom prst="rect">
            <a:avLst/>
          </a:prstGeom>
          <a:noFill/>
          <a:ln>
            <a:noFill/>
          </a:ln>
        </p:spPr>
      </p:pic>
      <p:sp>
        <p:nvSpPr>
          <p:cNvPr id="426" name="Google Shape;426;p57"/>
          <p:cNvSpPr txBox="1">
            <a:spLocks noGrp="1"/>
          </p:cNvSpPr>
          <p:nvPr>
            <p:ph type="title"/>
          </p:nvPr>
        </p:nvSpPr>
        <p:spPr>
          <a:xfrm>
            <a:off x="152400" y="106200"/>
            <a:ext cx="8520600" cy="460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GB" sz="2420" b="1" i="1"/>
              <a:t>The Effect of Increasing Ice Salinity</a:t>
            </a:r>
            <a:endParaRPr sz="2420" b="1" i="1"/>
          </a:p>
          <a:p>
            <a:pPr marL="0" lvl="0" indent="0" algn="l" rtl="0">
              <a:spcBef>
                <a:spcPts val="0"/>
              </a:spcBef>
              <a:spcAft>
                <a:spcPts val="0"/>
              </a:spcAft>
              <a:buSzPts val="990"/>
              <a:buNone/>
            </a:pPr>
            <a:endParaRPr sz="2420" i="1"/>
          </a:p>
        </p:txBody>
      </p:sp>
      <p:sp>
        <p:nvSpPr>
          <p:cNvPr id="427" name="Google Shape;427;p5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GB"/>
              <a:t>45</a:t>
            </a:fld>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431"/>
        <p:cNvGrpSpPr/>
        <p:nvPr/>
      </p:nvGrpSpPr>
      <p:grpSpPr>
        <a:xfrm>
          <a:off x="0" y="0"/>
          <a:ext cx="0" cy="0"/>
          <a:chOff x="0" y="0"/>
          <a:chExt cx="0" cy="0"/>
        </a:xfrm>
      </p:grpSpPr>
      <p:pic>
        <p:nvPicPr>
          <p:cNvPr id="432" name="Google Shape;432;p58" title="composition_below_lid_bYS15kPa_4x.png"/>
          <p:cNvPicPr preferRelativeResize="0"/>
          <p:nvPr/>
        </p:nvPicPr>
        <p:blipFill>
          <a:blip r:embed="rId3">
            <a:alphaModFix/>
          </a:blip>
          <a:stretch>
            <a:fillRect/>
          </a:stretch>
        </p:blipFill>
        <p:spPr>
          <a:xfrm>
            <a:off x="152400" y="759300"/>
            <a:ext cx="8839204" cy="4152009"/>
          </a:xfrm>
          <a:prstGeom prst="rect">
            <a:avLst/>
          </a:prstGeom>
          <a:noFill/>
          <a:ln>
            <a:noFill/>
          </a:ln>
        </p:spPr>
      </p:pic>
      <p:sp>
        <p:nvSpPr>
          <p:cNvPr id="433" name="Google Shape;433;p58"/>
          <p:cNvSpPr txBox="1">
            <a:spLocks noGrp="1"/>
          </p:cNvSpPr>
          <p:nvPr>
            <p:ph type="title"/>
          </p:nvPr>
        </p:nvSpPr>
        <p:spPr>
          <a:xfrm>
            <a:off x="99350" y="101125"/>
            <a:ext cx="8520600" cy="460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i="1"/>
              <a:t>The Effect of Increasing Ice Salinity</a:t>
            </a:r>
            <a:endParaRPr b="1" i="1"/>
          </a:p>
          <a:p>
            <a:pPr marL="0" lvl="0" indent="0" algn="l" rtl="0">
              <a:spcBef>
                <a:spcPts val="0"/>
              </a:spcBef>
              <a:spcAft>
                <a:spcPts val="0"/>
              </a:spcAft>
              <a:buNone/>
            </a:pPr>
            <a:endParaRPr i="1"/>
          </a:p>
        </p:txBody>
      </p:sp>
      <p:sp>
        <p:nvSpPr>
          <p:cNvPr id="434" name="Google Shape;434;p5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GB"/>
              <a:t>46</a:t>
            </a:fld>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438"/>
        <p:cNvGrpSpPr/>
        <p:nvPr/>
      </p:nvGrpSpPr>
      <p:grpSpPr>
        <a:xfrm>
          <a:off x="0" y="0"/>
          <a:ext cx="0" cy="0"/>
          <a:chOff x="0" y="0"/>
          <a:chExt cx="0" cy="0"/>
        </a:xfrm>
      </p:grpSpPr>
      <p:sp>
        <p:nvSpPr>
          <p:cNvPr id="439" name="Google Shape;439;p59"/>
          <p:cNvSpPr txBox="1">
            <a:spLocks noGrp="1"/>
          </p:cNvSpPr>
          <p:nvPr>
            <p:ph type="title"/>
          </p:nvPr>
        </p:nvSpPr>
        <p:spPr>
          <a:xfrm>
            <a:off x="99350" y="101125"/>
            <a:ext cx="8520600" cy="460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i="1"/>
              <a:t>1x Earth salinity, Brine Pockets, 0.1 mm, 15 kPa</a:t>
            </a:r>
            <a:endParaRPr b="1" i="1"/>
          </a:p>
          <a:p>
            <a:pPr marL="0" lvl="0" indent="0" algn="l" rtl="0">
              <a:spcBef>
                <a:spcPts val="0"/>
              </a:spcBef>
              <a:spcAft>
                <a:spcPts val="0"/>
              </a:spcAft>
              <a:buNone/>
            </a:pPr>
            <a:endParaRPr i="1"/>
          </a:p>
        </p:txBody>
      </p:sp>
      <p:pic>
        <p:nvPicPr>
          <p:cNvPr id="440" name="Google Shape;440;p59" title="C_T_1x_pockets_1mm_15kPa.ogv">
            <a:hlinkClick r:id="rId3"/>
          </p:cNvPr>
          <p:cNvPicPr preferRelativeResize="0"/>
          <p:nvPr/>
        </p:nvPicPr>
        <p:blipFill>
          <a:blip r:embed="rId4">
            <a:alphaModFix/>
          </a:blip>
          <a:stretch>
            <a:fillRect/>
          </a:stretch>
        </p:blipFill>
        <p:spPr>
          <a:xfrm>
            <a:off x="546875" y="663150"/>
            <a:ext cx="8002829" cy="4277374"/>
          </a:xfrm>
          <a:prstGeom prst="rect">
            <a:avLst/>
          </a:prstGeom>
          <a:noFill/>
          <a:ln>
            <a:noFill/>
          </a:ln>
        </p:spPr>
      </p:pic>
      <p:sp>
        <p:nvSpPr>
          <p:cNvPr id="441" name="Google Shape;441;p5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GB"/>
              <a:t>47</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40"/>
                                        </p:tgtEl>
                                        <p:attrNameLst>
                                          <p:attrName>style.visibility</p:attrName>
                                        </p:attrNameLst>
                                      </p:cBhvr>
                                      <p:to>
                                        <p:strVal val="visible"/>
                                      </p:to>
                                    </p:set>
                                    <p:animEffect transition="in" filter="fade">
                                      <p:cBhvr>
                                        <p:cTn id="7" dur="1000"/>
                                        <p:tgtEl>
                                          <p:spTgt spid="4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445"/>
        <p:cNvGrpSpPr/>
        <p:nvPr/>
      </p:nvGrpSpPr>
      <p:grpSpPr>
        <a:xfrm>
          <a:off x="0" y="0"/>
          <a:ext cx="0" cy="0"/>
          <a:chOff x="0" y="0"/>
          <a:chExt cx="0" cy="0"/>
        </a:xfrm>
      </p:grpSpPr>
      <p:sp>
        <p:nvSpPr>
          <p:cNvPr id="446" name="Google Shape;446;p60"/>
          <p:cNvSpPr txBox="1">
            <a:spLocks noGrp="1"/>
          </p:cNvSpPr>
          <p:nvPr>
            <p:ph type="title"/>
          </p:nvPr>
        </p:nvSpPr>
        <p:spPr>
          <a:xfrm>
            <a:off x="99350" y="101125"/>
            <a:ext cx="8520600" cy="460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i="1"/>
              <a:t>1x Earth salinity, Linear, 0.1 mm, 15 kPa</a:t>
            </a:r>
            <a:endParaRPr b="1" i="1"/>
          </a:p>
          <a:p>
            <a:pPr marL="0" lvl="0" indent="0" algn="l" rtl="0">
              <a:spcBef>
                <a:spcPts val="0"/>
              </a:spcBef>
              <a:spcAft>
                <a:spcPts val="0"/>
              </a:spcAft>
              <a:buNone/>
            </a:pPr>
            <a:endParaRPr i="1"/>
          </a:p>
        </p:txBody>
      </p:sp>
      <p:pic>
        <p:nvPicPr>
          <p:cNvPr id="447" name="Google Shape;447;p60" title="C_T_1x_linear_01mm_15kPa.ogv">
            <a:hlinkClick r:id="rId3"/>
          </p:cNvPr>
          <p:cNvPicPr preferRelativeResize="0"/>
          <p:nvPr/>
        </p:nvPicPr>
        <p:blipFill>
          <a:blip r:embed="rId4">
            <a:alphaModFix/>
          </a:blip>
          <a:stretch>
            <a:fillRect/>
          </a:stretch>
        </p:blipFill>
        <p:spPr>
          <a:xfrm>
            <a:off x="504838" y="622700"/>
            <a:ext cx="8002829" cy="4277374"/>
          </a:xfrm>
          <a:prstGeom prst="rect">
            <a:avLst/>
          </a:prstGeom>
          <a:noFill/>
          <a:ln>
            <a:noFill/>
          </a:ln>
        </p:spPr>
      </p:pic>
      <p:sp>
        <p:nvSpPr>
          <p:cNvPr id="448" name="Google Shape;448;p6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GB"/>
              <a:t>48</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47"/>
                                        </p:tgtEl>
                                        <p:attrNameLst>
                                          <p:attrName>style.visibility</p:attrName>
                                        </p:attrNameLst>
                                      </p:cBhvr>
                                      <p:to>
                                        <p:strVal val="visible"/>
                                      </p:to>
                                    </p:set>
                                    <p:animEffect transition="in" filter="fade">
                                      <p:cBhvr>
                                        <p:cTn id="7" dur="1000"/>
                                        <p:tgtEl>
                                          <p:spTgt spid="4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452"/>
        <p:cNvGrpSpPr/>
        <p:nvPr/>
      </p:nvGrpSpPr>
      <p:grpSpPr>
        <a:xfrm>
          <a:off x="0" y="0"/>
          <a:ext cx="0" cy="0"/>
          <a:chOff x="0" y="0"/>
          <a:chExt cx="0" cy="0"/>
        </a:xfrm>
      </p:grpSpPr>
      <p:sp>
        <p:nvSpPr>
          <p:cNvPr id="453" name="Google Shape;453;p61"/>
          <p:cNvSpPr txBox="1">
            <a:spLocks noGrp="1"/>
          </p:cNvSpPr>
          <p:nvPr>
            <p:ph type="title"/>
          </p:nvPr>
        </p:nvSpPr>
        <p:spPr>
          <a:xfrm>
            <a:off x="99350" y="101125"/>
            <a:ext cx="8520600" cy="460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i="1"/>
              <a:t>4x Earth salinity, Linear, 0.1 mm, 15 kPa</a:t>
            </a:r>
            <a:endParaRPr b="1" i="1"/>
          </a:p>
          <a:p>
            <a:pPr marL="0" lvl="0" indent="0" algn="l" rtl="0">
              <a:spcBef>
                <a:spcPts val="0"/>
              </a:spcBef>
              <a:spcAft>
                <a:spcPts val="0"/>
              </a:spcAft>
              <a:buNone/>
            </a:pPr>
            <a:endParaRPr i="1"/>
          </a:p>
        </p:txBody>
      </p:sp>
      <p:pic>
        <p:nvPicPr>
          <p:cNvPr id="454" name="Google Shape;454;p61" title="C_T_4x_linear_1mm_15kPa.ogv">
            <a:hlinkClick r:id="rId3"/>
          </p:cNvPr>
          <p:cNvPicPr preferRelativeResize="0"/>
          <p:nvPr/>
        </p:nvPicPr>
        <p:blipFill>
          <a:blip r:embed="rId4">
            <a:alphaModFix/>
          </a:blip>
          <a:stretch>
            <a:fillRect/>
          </a:stretch>
        </p:blipFill>
        <p:spPr>
          <a:xfrm>
            <a:off x="570588" y="673275"/>
            <a:ext cx="8002829" cy="4277374"/>
          </a:xfrm>
          <a:prstGeom prst="rect">
            <a:avLst/>
          </a:prstGeom>
          <a:noFill/>
          <a:ln>
            <a:noFill/>
          </a:ln>
        </p:spPr>
      </p:pic>
      <p:sp>
        <p:nvSpPr>
          <p:cNvPr id="455" name="Google Shape;455;p6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GB"/>
              <a:t>49</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54"/>
                                        </p:tgtEl>
                                        <p:attrNameLst>
                                          <p:attrName>style.visibility</p:attrName>
                                        </p:attrNameLst>
                                      </p:cBhvr>
                                      <p:to>
                                        <p:strVal val="visible"/>
                                      </p:to>
                                    </p:set>
                                    <p:animEffect transition="in" filter="fade">
                                      <p:cBhvr>
                                        <p:cTn id="7" dur="1000"/>
                                        <p:tgtEl>
                                          <p:spTgt spid="4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Google Shape;93;p1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GB"/>
              <a:t>5</a:t>
            </a:fld>
            <a:endParaRPr/>
          </a:p>
        </p:txBody>
      </p:sp>
      <p:sp>
        <p:nvSpPr>
          <p:cNvPr id="94" name="Google Shape;94;p17"/>
          <p:cNvSpPr txBox="1">
            <a:spLocks noGrp="1"/>
          </p:cNvSpPr>
          <p:nvPr>
            <p:ph type="title"/>
          </p:nvPr>
        </p:nvSpPr>
        <p:spPr>
          <a:xfrm>
            <a:off x="89250" y="0"/>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SzPts val="990"/>
              <a:buNone/>
            </a:pPr>
            <a:r>
              <a:rPr lang="en-GB" sz="3020" b="1" i="1"/>
              <a:t>INTERNSHIP OBJECTIVES</a:t>
            </a:r>
            <a:endParaRPr sz="3020" b="1" i="1"/>
          </a:p>
        </p:txBody>
      </p:sp>
      <p:sp>
        <p:nvSpPr>
          <p:cNvPr id="95" name="Google Shape;95;p17"/>
          <p:cNvSpPr txBox="1"/>
          <p:nvPr/>
        </p:nvSpPr>
        <p:spPr>
          <a:xfrm>
            <a:off x="-93500" y="707075"/>
            <a:ext cx="9237600" cy="4349700"/>
          </a:xfrm>
          <a:prstGeom prst="rect">
            <a:avLst/>
          </a:prstGeom>
          <a:noFill/>
          <a:ln>
            <a:noFill/>
          </a:ln>
        </p:spPr>
        <p:txBody>
          <a:bodyPr spcFirstLastPara="1" wrap="square" lIns="91425" tIns="91425" rIns="91425" bIns="91425" anchor="t" anchorCtr="0">
            <a:noAutofit/>
          </a:bodyPr>
          <a:lstStyle/>
          <a:p>
            <a:pPr marL="457200" lvl="0" indent="-361950" algn="l" rtl="0">
              <a:spcBef>
                <a:spcPts val="0"/>
              </a:spcBef>
              <a:spcAft>
                <a:spcPts val="0"/>
              </a:spcAft>
              <a:buClr>
                <a:schemeClr val="dk1"/>
              </a:buClr>
              <a:buSzPts val="2100"/>
              <a:buChar char="●"/>
            </a:pPr>
            <a:r>
              <a:rPr lang="en-GB" sz="2100">
                <a:solidFill>
                  <a:schemeClr val="dk1"/>
                </a:solidFill>
              </a:rPr>
              <a:t>To model the </a:t>
            </a:r>
            <a:r>
              <a:rPr lang="en-GB" sz="2100" b="1">
                <a:solidFill>
                  <a:schemeClr val="dk1"/>
                </a:solidFill>
              </a:rPr>
              <a:t>transport of salts</a:t>
            </a:r>
            <a:r>
              <a:rPr lang="en-GB" sz="2100">
                <a:solidFill>
                  <a:schemeClr val="dk1"/>
                </a:solidFill>
              </a:rPr>
              <a:t> inside Europa’s ice shell using the </a:t>
            </a:r>
            <a:r>
              <a:rPr lang="en-GB" sz="2100" b="1">
                <a:solidFill>
                  <a:schemeClr val="dk1"/>
                </a:solidFill>
              </a:rPr>
              <a:t>GAIA numerical code</a:t>
            </a:r>
            <a:r>
              <a:rPr lang="en-GB" sz="2100">
                <a:solidFill>
                  <a:schemeClr val="dk1"/>
                </a:solidFill>
              </a:rPr>
              <a:t> by varying the </a:t>
            </a:r>
            <a:r>
              <a:rPr lang="en-GB" sz="2100" b="1">
                <a:solidFill>
                  <a:schemeClr val="dk1"/>
                </a:solidFill>
              </a:rPr>
              <a:t>initial conditions</a:t>
            </a:r>
            <a:r>
              <a:rPr lang="en-GB" sz="2100">
                <a:solidFill>
                  <a:schemeClr val="dk1"/>
                </a:solidFill>
              </a:rPr>
              <a:t>, e.g:</a:t>
            </a:r>
            <a:endParaRPr sz="2100">
              <a:solidFill>
                <a:schemeClr val="dk1"/>
              </a:solidFill>
            </a:endParaRPr>
          </a:p>
          <a:p>
            <a:pPr marL="914400" lvl="1" indent="-361950" algn="l" rtl="0">
              <a:spcBef>
                <a:spcPts val="0"/>
              </a:spcBef>
              <a:spcAft>
                <a:spcPts val="0"/>
              </a:spcAft>
              <a:buClr>
                <a:schemeClr val="dk1"/>
              </a:buClr>
              <a:buSzPts val="2100"/>
              <a:buChar char="○"/>
            </a:pPr>
            <a:r>
              <a:rPr lang="en-GB" sz="2100" b="1" i="1">
                <a:solidFill>
                  <a:schemeClr val="dk1"/>
                </a:solidFill>
              </a:rPr>
              <a:t>Grain size</a:t>
            </a:r>
            <a:endParaRPr sz="2100" b="1" i="1">
              <a:solidFill>
                <a:schemeClr val="dk1"/>
              </a:solidFill>
            </a:endParaRPr>
          </a:p>
          <a:p>
            <a:pPr marL="914400" lvl="1" indent="-361950" algn="l" rtl="0">
              <a:spcBef>
                <a:spcPts val="0"/>
              </a:spcBef>
              <a:spcAft>
                <a:spcPts val="0"/>
              </a:spcAft>
              <a:buClr>
                <a:schemeClr val="dk1"/>
              </a:buClr>
              <a:buSzPts val="2100"/>
              <a:buChar char="○"/>
            </a:pPr>
            <a:r>
              <a:rPr lang="en-GB" sz="2100" b="1" i="1">
                <a:solidFill>
                  <a:schemeClr val="dk1"/>
                </a:solidFill>
              </a:rPr>
              <a:t>Brine distribution</a:t>
            </a:r>
            <a:endParaRPr sz="2100" b="1" i="1">
              <a:solidFill>
                <a:schemeClr val="dk1"/>
              </a:solidFill>
            </a:endParaRPr>
          </a:p>
          <a:p>
            <a:pPr marL="914400" lvl="1" indent="-361950" algn="l" rtl="0">
              <a:spcBef>
                <a:spcPts val="0"/>
              </a:spcBef>
              <a:spcAft>
                <a:spcPts val="0"/>
              </a:spcAft>
              <a:buClr>
                <a:schemeClr val="dk1"/>
              </a:buClr>
              <a:buSzPts val="2100"/>
              <a:buChar char="○"/>
            </a:pPr>
            <a:r>
              <a:rPr lang="en-GB" sz="2100" b="1" i="1">
                <a:solidFill>
                  <a:schemeClr val="dk1"/>
                </a:solidFill>
              </a:rPr>
              <a:t>Ice salinity</a:t>
            </a:r>
            <a:endParaRPr sz="2100" b="1" i="1">
              <a:solidFill>
                <a:schemeClr val="dk1"/>
              </a:solidFill>
            </a:endParaRPr>
          </a:p>
          <a:p>
            <a:pPr marL="914400" lvl="1" indent="-361950" algn="l" rtl="0">
              <a:spcBef>
                <a:spcPts val="0"/>
              </a:spcBef>
              <a:spcAft>
                <a:spcPts val="0"/>
              </a:spcAft>
              <a:buClr>
                <a:schemeClr val="dk1"/>
              </a:buClr>
              <a:buSzPts val="2100"/>
              <a:buChar char="○"/>
            </a:pPr>
            <a:r>
              <a:rPr lang="en-GB" sz="2100" b="1" i="1">
                <a:solidFill>
                  <a:schemeClr val="dk1"/>
                </a:solidFill>
              </a:rPr>
              <a:t>Surface yield stress</a:t>
            </a:r>
            <a:endParaRPr sz="2100" b="1" i="1">
              <a:solidFill>
                <a:schemeClr val="dk1"/>
              </a:solidFill>
            </a:endParaRPr>
          </a:p>
          <a:p>
            <a:pPr marL="0" lvl="0" indent="0" algn="l" rtl="0">
              <a:spcBef>
                <a:spcPts val="0"/>
              </a:spcBef>
              <a:spcAft>
                <a:spcPts val="0"/>
              </a:spcAft>
              <a:buNone/>
            </a:pPr>
            <a:endParaRPr sz="2100" b="1">
              <a:solidFill>
                <a:schemeClr val="dk1"/>
              </a:solidFill>
            </a:endParaRPr>
          </a:p>
          <a:p>
            <a:pPr marL="457200" lvl="0" indent="-361950" algn="l" rtl="0">
              <a:spcBef>
                <a:spcPts val="0"/>
              </a:spcBef>
              <a:spcAft>
                <a:spcPts val="0"/>
              </a:spcAft>
              <a:buClr>
                <a:schemeClr val="dk1"/>
              </a:buClr>
              <a:buSzPts val="2100"/>
              <a:buChar char="●"/>
            </a:pPr>
            <a:r>
              <a:rPr lang="en-GB" sz="2100">
                <a:solidFill>
                  <a:schemeClr val="dk1"/>
                </a:solidFill>
              </a:rPr>
              <a:t>To assess under which of these conditions </a:t>
            </a:r>
            <a:r>
              <a:rPr lang="en-GB" sz="2100" b="1">
                <a:solidFill>
                  <a:schemeClr val="dk1"/>
                </a:solidFill>
              </a:rPr>
              <a:t>surface mobilisation</a:t>
            </a:r>
            <a:r>
              <a:rPr lang="en-GB" sz="2100">
                <a:solidFill>
                  <a:schemeClr val="dk1"/>
                </a:solidFill>
              </a:rPr>
              <a:t> occurs</a:t>
            </a:r>
            <a:endParaRPr sz="2100">
              <a:solidFill>
                <a:schemeClr val="dk1"/>
              </a:solidFill>
            </a:endParaRPr>
          </a:p>
          <a:p>
            <a:pPr marL="0" lvl="0" indent="0" algn="l" rtl="0">
              <a:spcBef>
                <a:spcPts val="0"/>
              </a:spcBef>
              <a:spcAft>
                <a:spcPts val="0"/>
              </a:spcAft>
              <a:buNone/>
            </a:pPr>
            <a:endParaRPr sz="2100">
              <a:solidFill>
                <a:schemeClr val="dk1"/>
              </a:solidFill>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459"/>
        <p:cNvGrpSpPr/>
        <p:nvPr/>
      </p:nvGrpSpPr>
      <p:grpSpPr>
        <a:xfrm>
          <a:off x="0" y="0"/>
          <a:ext cx="0" cy="0"/>
          <a:chOff x="0" y="0"/>
          <a:chExt cx="0" cy="0"/>
        </a:xfrm>
      </p:grpSpPr>
      <p:sp>
        <p:nvSpPr>
          <p:cNvPr id="460" name="Google Shape;460;p62"/>
          <p:cNvSpPr txBox="1">
            <a:spLocks noGrp="1"/>
          </p:cNvSpPr>
          <p:nvPr>
            <p:ph type="title"/>
          </p:nvPr>
        </p:nvSpPr>
        <p:spPr>
          <a:xfrm>
            <a:off x="99350" y="101125"/>
            <a:ext cx="8520600" cy="4602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n-GB" b="1" i="1"/>
              <a:t>1x Earth salinity, Linear, 1 mm, 15 kPa</a:t>
            </a:r>
            <a:endParaRPr b="1" i="1"/>
          </a:p>
          <a:p>
            <a:pPr marL="0" lvl="0" indent="0" algn="l" rtl="0">
              <a:spcBef>
                <a:spcPts val="0"/>
              </a:spcBef>
              <a:spcAft>
                <a:spcPts val="0"/>
              </a:spcAft>
              <a:buNone/>
            </a:pPr>
            <a:endParaRPr i="1"/>
          </a:p>
        </p:txBody>
      </p:sp>
      <p:pic>
        <p:nvPicPr>
          <p:cNvPr id="461" name="Google Shape;461;p62" title="C_T_1x_linear_1mm_15kPa.ogv">
            <a:hlinkClick r:id="rId3"/>
          </p:cNvPr>
          <p:cNvPicPr preferRelativeResize="0"/>
          <p:nvPr/>
        </p:nvPicPr>
        <p:blipFill>
          <a:blip r:embed="rId4">
            <a:alphaModFix/>
          </a:blip>
          <a:stretch>
            <a:fillRect/>
          </a:stretch>
        </p:blipFill>
        <p:spPr>
          <a:xfrm>
            <a:off x="435625" y="592325"/>
            <a:ext cx="8002829" cy="4277374"/>
          </a:xfrm>
          <a:prstGeom prst="rect">
            <a:avLst/>
          </a:prstGeom>
          <a:noFill/>
          <a:ln>
            <a:noFill/>
          </a:ln>
        </p:spPr>
      </p:pic>
      <p:sp>
        <p:nvSpPr>
          <p:cNvPr id="462" name="Google Shape;462;p6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GB"/>
              <a:t>50</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61"/>
                                        </p:tgtEl>
                                        <p:attrNameLst>
                                          <p:attrName>style.visibility</p:attrName>
                                        </p:attrNameLst>
                                      </p:cBhvr>
                                      <p:to>
                                        <p:strVal val="visible"/>
                                      </p:to>
                                    </p:set>
                                    <p:animEffect transition="in" filter="fade">
                                      <p:cBhvr>
                                        <p:cTn id="7" dur="1000"/>
                                        <p:tgtEl>
                                          <p:spTgt spid="4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sp>
        <p:nvSpPr>
          <p:cNvPr id="100" name="Google Shape;100;p1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GB"/>
              <a:t>6</a:t>
            </a:fld>
            <a:endParaRPr/>
          </a:p>
        </p:txBody>
      </p:sp>
      <p:sp>
        <p:nvSpPr>
          <p:cNvPr id="101" name="Google Shape;101;p18"/>
          <p:cNvSpPr txBox="1">
            <a:spLocks noGrp="1"/>
          </p:cNvSpPr>
          <p:nvPr>
            <p:ph type="title"/>
          </p:nvPr>
        </p:nvSpPr>
        <p:spPr>
          <a:xfrm>
            <a:off x="89250" y="0"/>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SzPts val="990"/>
              <a:buNone/>
            </a:pPr>
            <a:r>
              <a:rPr lang="en-GB" sz="3020" b="1" i="1"/>
              <a:t>INTERNSHIP OBJECTIVES</a:t>
            </a:r>
            <a:endParaRPr sz="3020" b="1" i="1"/>
          </a:p>
        </p:txBody>
      </p:sp>
      <p:sp>
        <p:nvSpPr>
          <p:cNvPr id="102" name="Google Shape;102;p18"/>
          <p:cNvSpPr txBox="1"/>
          <p:nvPr/>
        </p:nvSpPr>
        <p:spPr>
          <a:xfrm>
            <a:off x="-135575" y="707075"/>
            <a:ext cx="9217500" cy="4349700"/>
          </a:xfrm>
          <a:prstGeom prst="rect">
            <a:avLst/>
          </a:prstGeom>
          <a:noFill/>
          <a:ln>
            <a:noFill/>
          </a:ln>
        </p:spPr>
        <p:txBody>
          <a:bodyPr spcFirstLastPara="1" wrap="square" lIns="91425" tIns="91425" rIns="91425" bIns="91425" anchor="t" anchorCtr="0">
            <a:noAutofit/>
          </a:bodyPr>
          <a:lstStyle/>
          <a:p>
            <a:pPr marL="457200" lvl="0" indent="-361950" algn="l" rtl="0">
              <a:spcBef>
                <a:spcPts val="0"/>
              </a:spcBef>
              <a:spcAft>
                <a:spcPts val="0"/>
              </a:spcAft>
              <a:buClr>
                <a:schemeClr val="dk1"/>
              </a:buClr>
              <a:buSzPts val="2100"/>
              <a:buChar char="●"/>
            </a:pPr>
            <a:r>
              <a:rPr lang="en-GB" sz="2100">
                <a:solidFill>
                  <a:schemeClr val="dk1"/>
                </a:solidFill>
              </a:rPr>
              <a:t>To model the </a:t>
            </a:r>
            <a:r>
              <a:rPr lang="en-GB" sz="2100" b="1">
                <a:solidFill>
                  <a:schemeClr val="dk1"/>
                </a:solidFill>
              </a:rPr>
              <a:t>transport of salts</a:t>
            </a:r>
            <a:r>
              <a:rPr lang="en-GB" sz="2100">
                <a:solidFill>
                  <a:schemeClr val="dk1"/>
                </a:solidFill>
              </a:rPr>
              <a:t> inside Europa’s ice shell using the </a:t>
            </a:r>
            <a:r>
              <a:rPr lang="en-GB" sz="2100" b="1">
                <a:solidFill>
                  <a:schemeClr val="dk1"/>
                </a:solidFill>
              </a:rPr>
              <a:t>GAIA numerical code</a:t>
            </a:r>
            <a:r>
              <a:rPr lang="en-GB" sz="2100">
                <a:solidFill>
                  <a:schemeClr val="dk1"/>
                </a:solidFill>
              </a:rPr>
              <a:t> by varying the </a:t>
            </a:r>
            <a:r>
              <a:rPr lang="en-GB" sz="2100" b="1">
                <a:solidFill>
                  <a:schemeClr val="dk1"/>
                </a:solidFill>
              </a:rPr>
              <a:t>initial conditions</a:t>
            </a:r>
            <a:r>
              <a:rPr lang="en-GB" sz="2100">
                <a:solidFill>
                  <a:schemeClr val="dk1"/>
                </a:solidFill>
              </a:rPr>
              <a:t>, e.g:</a:t>
            </a:r>
            <a:endParaRPr sz="2100">
              <a:solidFill>
                <a:schemeClr val="dk1"/>
              </a:solidFill>
            </a:endParaRPr>
          </a:p>
          <a:p>
            <a:pPr marL="914400" lvl="1" indent="-361950" algn="l" rtl="0">
              <a:spcBef>
                <a:spcPts val="0"/>
              </a:spcBef>
              <a:spcAft>
                <a:spcPts val="0"/>
              </a:spcAft>
              <a:buClr>
                <a:schemeClr val="dk1"/>
              </a:buClr>
              <a:buSzPts val="2100"/>
              <a:buChar char="○"/>
            </a:pPr>
            <a:r>
              <a:rPr lang="en-GB" sz="2100" b="1" i="1">
                <a:solidFill>
                  <a:schemeClr val="dk1"/>
                </a:solidFill>
              </a:rPr>
              <a:t>Grain size</a:t>
            </a:r>
            <a:endParaRPr sz="2100" b="1" i="1">
              <a:solidFill>
                <a:schemeClr val="dk1"/>
              </a:solidFill>
            </a:endParaRPr>
          </a:p>
          <a:p>
            <a:pPr marL="914400" lvl="1" indent="-361950" algn="l" rtl="0">
              <a:spcBef>
                <a:spcPts val="0"/>
              </a:spcBef>
              <a:spcAft>
                <a:spcPts val="0"/>
              </a:spcAft>
              <a:buClr>
                <a:schemeClr val="dk1"/>
              </a:buClr>
              <a:buSzPts val="2100"/>
              <a:buChar char="○"/>
            </a:pPr>
            <a:r>
              <a:rPr lang="en-GB" sz="2100" b="1" i="1">
                <a:solidFill>
                  <a:schemeClr val="dk1"/>
                </a:solidFill>
              </a:rPr>
              <a:t>Brine distribution</a:t>
            </a:r>
            <a:endParaRPr sz="2100" b="1" i="1">
              <a:solidFill>
                <a:schemeClr val="dk1"/>
              </a:solidFill>
            </a:endParaRPr>
          </a:p>
          <a:p>
            <a:pPr marL="914400" lvl="1" indent="-361950" algn="l" rtl="0">
              <a:spcBef>
                <a:spcPts val="0"/>
              </a:spcBef>
              <a:spcAft>
                <a:spcPts val="0"/>
              </a:spcAft>
              <a:buClr>
                <a:schemeClr val="dk1"/>
              </a:buClr>
              <a:buSzPts val="2100"/>
              <a:buChar char="○"/>
            </a:pPr>
            <a:r>
              <a:rPr lang="en-GB" sz="2100" b="1" i="1">
                <a:solidFill>
                  <a:schemeClr val="dk1"/>
                </a:solidFill>
              </a:rPr>
              <a:t>Ice salinity</a:t>
            </a:r>
            <a:endParaRPr sz="2100" b="1" i="1">
              <a:solidFill>
                <a:schemeClr val="dk1"/>
              </a:solidFill>
            </a:endParaRPr>
          </a:p>
          <a:p>
            <a:pPr marL="914400" lvl="1" indent="-361950" algn="l" rtl="0">
              <a:spcBef>
                <a:spcPts val="0"/>
              </a:spcBef>
              <a:spcAft>
                <a:spcPts val="0"/>
              </a:spcAft>
              <a:buClr>
                <a:schemeClr val="dk1"/>
              </a:buClr>
              <a:buSzPts val="2100"/>
              <a:buChar char="○"/>
            </a:pPr>
            <a:r>
              <a:rPr lang="en-GB" sz="2100" b="1" i="1">
                <a:solidFill>
                  <a:schemeClr val="dk1"/>
                </a:solidFill>
              </a:rPr>
              <a:t>Surface yield stress</a:t>
            </a:r>
            <a:endParaRPr sz="2100" b="1" i="1">
              <a:solidFill>
                <a:schemeClr val="dk1"/>
              </a:solidFill>
            </a:endParaRPr>
          </a:p>
          <a:p>
            <a:pPr marL="0" lvl="0" indent="0" algn="l" rtl="0">
              <a:spcBef>
                <a:spcPts val="0"/>
              </a:spcBef>
              <a:spcAft>
                <a:spcPts val="0"/>
              </a:spcAft>
              <a:buNone/>
            </a:pPr>
            <a:endParaRPr sz="2100" b="1">
              <a:solidFill>
                <a:schemeClr val="dk1"/>
              </a:solidFill>
            </a:endParaRPr>
          </a:p>
          <a:p>
            <a:pPr marL="457200" lvl="0" indent="-361950" algn="l" rtl="0">
              <a:spcBef>
                <a:spcPts val="0"/>
              </a:spcBef>
              <a:spcAft>
                <a:spcPts val="0"/>
              </a:spcAft>
              <a:buClr>
                <a:schemeClr val="dk1"/>
              </a:buClr>
              <a:buSzPts val="2100"/>
              <a:buChar char="●"/>
            </a:pPr>
            <a:r>
              <a:rPr lang="en-GB" sz="2100">
                <a:solidFill>
                  <a:schemeClr val="dk1"/>
                </a:solidFill>
              </a:rPr>
              <a:t>To assess under which of these conditions </a:t>
            </a:r>
            <a:r>
              <a:rPr lang="en-GB" sz="2100" b="1">
                <a:solidFill>
                  <a:schemeClr val="dk1"/>
                </a:solidFill>
              </a:rPr>
              <a:t>surface mobilisation</a:t>
            </a:r>
            <a:r>
              <a:rPr lang="en-GB" sz="2100">
                <a:solidFill>
                  <a:schemeClr val="dk1"/>
                </a:solidFill>
              </a:rPr>
              <a:t> occurs</a:t>
            </a:r>
            <a:endParaRPr sz="2100">
              <a:solidFill>
                <a:schemeClr val="dk1"/>
              </a:solidFill>
            </a:endParaRPr>
          </a:p>
          <a:p>
            <a:pPr marL="457200" lvl="0" indent="0" algn="l" rtl="0">
              <a:spcBef>
                <a:spcPts val="0"/>
              </a:spcBef>
              <a:spcAft>
                <a:spcPts val="0"/>
              </a:spcAft>
              <a:buNone/>
            </a:pPr>
            <a:endParaRPr sz="2100">
              <a:solidFill>
                <a:schemeClr val="dk1"/>
              </a:solidFill>
            </a:endParaRPr>
          </a:p>
          <a:p>
            <a:pPr marL="457200" lvl="0" indent="-361950" algn="l" rtl="0">
              <a:spcBef>
                <a:spcPts val="0"/>
              </a:spcBef>
              <a:spcAft>
                <a:spcPts val="0"/>
              </a:spcAft>
              <a:buClr>
                <a:schemeClr val="dk1"/>
              </a:buClr>
              <a:buSzPts val="2100"/>
              <a:buChar char="●"/>
            </a:pPr>
            <a:r>
              <a:rPr lang="en-GB" sz="2100">
                <a:solidFill>
                  <a:schemeClr val="dk1"/>
                </a:solidFill>
              </a:rPr>
              <a:t>To </a:t>
            </a:r>
            <a:r>
              <a:rPr lang="en-GB" sz="2100" b="1">
                <a:solidFill>
                  <a:schemeClr val="dk1"/>
                </a:solidFill>
              </a:rPr>
              <a:t>improve on previous</a:t>
            </a:r>
            <a:r>
              <a:rPr lang="en-GB" sz="2100">
                <a:solidFill>
                  <a:schemeClr val="dk1"/>
                </a:solidFill>
              </a:rPr>
              <a:t> </a:t>
            </a:r>
            <a:r>
              <a:rPr lang="en-GB" sz="2100" b="1">
                <a:solidFill>
                  <a:schemeClr val="dk1"/>
                </a:solidFill>
              </a:rPr>
              <a:t>GAIA models</a:t>
            </a:r>
            <a:r>
              <a:rPr lang="en-GB" sz="2100">
                <a:solidFill>
                  <a:schemeClr val="dk1"/>
                </a:solidFill>
              </a:rPr>
              <a:t> of brine transport [Plesa 2020]</a:t>
            </a:r>
            <a:endParaRPr sz="2100">
              <a:solidFill>
                <a:schemeClr val="dk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19"/>
          <p:cNvSpPr txBox="1">
            <a:spLocks noGrp="1"/>
          </p:cNvSpPr>
          <p:nvPr>
            <p:ph type="title"/>
          </p:nvPr>
        </p:nvSpPr>
        <p:spPr>
          <a:xfrm>
            <a:off x="311700" y="2007750"/>
            <a:ext cx="8520600" cy="1128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GB" sz="3700" b="1"/>
              <a:t>METHODS</a:t>
            </a:r>
            <a:endParaRPr sz="3700" b="1"/>
          </a:p>
        </p:txBody>
      </p:sp>
      <p:sp>
        <p:nvSpPr>
          <p:cNvPr id="108" name="Google Shape;108;p19"/>
          <p:cNvSpPr txBox="1">
            <a:spLocks noGrp="1"/>
          </p:cNvSpPr>
          <p:nvPr>
            <p:ph type="title"/>
          </p:nvPr>
        </p:nvSpPr>
        <p:spPr>
          <a:xfrm>
            <a:off x="131500" y="2731050"/>
            <a:ext cx="8812200" cy="1896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GB" sz="3400" b="1" i="1"/>
              <a:t>The GAIA Model Setup </a:t>
            </a:r>
            <a:endParaRPr sz="3400" b="1" i="1"/>
          </a:p>
        </p:txBody>
      </p:sp>
      <p:sp>
        <p:nvSpPr>
          <p:cNvPr id="109" name="Google Shape;109;p1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GB"/>
              <a:t>7</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p20"/>
          <p:cNvSpPr txBox="1">
            <a:spLocks noGrp="1"/>
          </p:cNvSpPr>
          <p:nvPr>
            <p:ph type="title"/>
          </p:nvPr>
        </p:nvSpPr>
        <p:spPr>
          <a:xfrm>
            <a:off x="89250" y="752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i="1"/>
              <a:t>METHODS: Model Setup</a:t>
            </a:r>
            <a:endParaRPr b="1" i="1"/>
          </a:p>
          <a:p>
            <a:pPr marL="0" lvl="0" indent="0" algn="l" rtl="0">
              <a:spcBef>
                <a:spcPts val="0"/>
              </a:spcBef>
              <a:spcAft>
                <a:spcPts val="0"/>
              </a:spcAft>
              <a:buNone/>
            </a:pPr>
            <a:endParaRPr/>
          </a:p>
        </p:txBody>
      </p:sp>
      <p:sp>
        <p:nvSpPr>
          <p:cNvPr id="115" name="Google Shape;115;p20"/>
          <p:cNvSpPr txBox="1"/>
          <p:nvPr/>
        </p:nvSpPr>
        <p:spPr>
          <a:xfrm>
            <a:off x="116338" y="539250"/>
            <a:ext cx="8800200" cy="2032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800" b="1">
                <a:solidFill>
                  <a:schemeClr val="dk1"/>
                </a:solidFill>
              </a:rPr>
              <a:t>GAIA</a:t>
            </a:r>
            <a:r>
              <a:rPr lang="en-GB" sz="1800">
                <a:solidFill>
                  <a:schemeClr val="dk1"/>
                </a:solidFill>
              </a:rPr>
              <a:t> is a finite-volume fluid flow solver that solves </a:t>
            </a:r>
            <a:r>
              <a:rPr lang="en-GB" sz="1800" b="1">
                <a:solidFill>
                  <a:schemeClr val="dk1"/>
                </a:solidFill>
              </a:rPr>
              <a:t>conservation equations</a:t>
            </a:r>
            <a:r>
              <a:rPr lang="en-GB" sz="1800">
                <a:solidFill>
                  <a:schemeClr val="dk1"/>
                </a:solidFill>
              </a:rPr>
              <a:t> in </a:t>
            </a:r>
            <a:r>
              <a:rPr lang="en-GB" sz="1800" b="1">
                <a:solidFill>
                  <a:schemeClr val="dk1"/>
                </a:solidFill>
              </a:rPr>
              <a:t>mass</a:t>
            </a:r>
            <a:r>
              <a:rPr lang="en-GB" sz="1800">
                <a:solidFill>
                  <a:schemeClr val="dk1"/>
                </a:solidFill>
              </a:rPr>
              <a:t>, </a:t>
            </a:r>
            <a:r>
              <a:rPr lang="en-GB" sz="1800" b="1">
                <a:solidFill>
                  <a:schemeClr val="dk1"/>
                </a:solidFill>
              </a:rPr>
              <a:t>energy</a:t>
            </a:r>
            <a:r>
              <a:rPr lang="en-GB" sz="1800">
                <a:solidFill>
                  <a:schemeClr val="dk1"/>
                </a:solidFill>
              </a:rPr>
              <a:t> and </a:t>
            </a:r>
            <a:r>
              <a:rPr lang="en-GB" sz="1800" b="1">
                <a:solidFill>
                  <a:schemeClr val="dk1"/>
                </a:solidFill>
              </a:rPr>
              <a:t>momentum</a:t>
            </a:r>
            <a:r>
              <a:rPr lang="en-GB" sz="1800">
                <a:solidFill>
                  <a:schemeClr val="dk1"/>
                </a:solidFill>
              </a:rPr>
              <a:t> on a fixed </a:t>
            </a:r>
            <a:r>
              <a:rPr lang="en-GB" sz="1800" b="1">
                <a:solidFill>
                  <a:schemeClr val="dk1"/>
                </a:solidFill>
              </a:rPr>
              <a:t>computational grid</a:t>
            </a:r>
            <a:r>
              <a:rPr lang="en-GB" sz="1800">
                <a:solidFill>
                  <a:schemeClr val="dk1"/>
                </a:solidFill>
              </a:rPr>
              <a:t> [Hüttig et al., 2013].</a:t>
            </a:r>
            <a:endParaRPr sz="1800">
              <a:solidFill>
                <a:schemeClr val="dk1"/>
              </a:solidFill>
            </a:endParaRPr>
          </a:p>
          <a:p>
            <a:pPr marL="457200" lvl="0" indent="-342900" algn="l" rtl="0">
              <a:spcBef>
                <a:spcPts val="0"/>
              </a:spcBef>
              <a:spcAft>
                <a:spcPts val="0"/>
              </a:spcAft>
              <a:buClr>
                <a:schemeClr val="dk1"/>
              </a:buClr>
              <a:buSzPts val="1800"/>
              <a:buChar char="●"/>
            </a:pPr>
            <a:r>
              <a:rPr lang="en-GB" sz="1800">
                <a:solidFill>
                  <a:schemeClr val="dk1"/>
                </a:solidFill>
              </a:rPr>
              <a:t>Solid-state convection (no liquid)</a:t>
            </a:r>
            <a:endParaRPr sz="1800">
              <a:solidFill>
                <a:schemeClr val="dk1"/>
              </a:solidFill>
            </a:endParaRPr>
          </a:p>
          <a:p>
            <a:pPr marL="457200" lvl="0" indent="-342900" algn="l" rtl="0">
              <a:spcBef>
                <a:spcPts val="0"/>
              </a:spcBef>
              <a:spcAft>
                <a:spcPts val="0"/>
              </a:spcAft>
              <a:buClr>
                <a:schemeClr val="dk1"/>
              </a:buClr>
              <a:buSzPts val="1800"/>
              <a:buChar char="●"/>
            </a:pPr>
            <a:r>
              <a:rPr lang="en-GB" sz="1800">
                <a:solidFill>
                  <a:schemeClr val="dk1"/>
                </a:solidFill>
              </a:rPr>
              <a:t>2D cylindrical geometry</a:t>
            </a:r>
            <a:endParaRPr sz="1800">
              <a:solidFill>
                <a:schemeClr val="dk1"/>
              </a:solidFill>
            </a:endParaRPr>
          </a:p>
          <a:p>
            <a:pPr marL="457200" lvl="0" indent="-342900" algn="l" rtl="0">
              <a:spcBef>
                <a:spcPts val="0"/>
              </a:spcBef>
              <a:spcAft>
                <a:spcPts val="0"/>
              </a:spcAft>
              <a:buClr>
                <a:schemeClr val="dk1"/>
              </a:buClr>
              <a:buSzPts val="1800"/>
              <a:buChar char="●"/>
            </a:pPr>
            <a:r>
              <a:rPr lang="en-GB" sz="1800">
                <a:solidFill>
                  <a:schemeClr val="dk1"/>
                </a:solidFill>
              </a:rPr>
              <a:t>Free-slip conditions at top and bottom</a:t>
            </a:r>
            <a:endParaRPr sz="1800">
              <a:solidFill>
                <a:schemeClr val="dk1"/>
              </a:solidFill>
            </a:endParaRPr>
          </a:p>
          <a:p>
            <a:pPr marL="457200" lvl="0" indent="-342900" algn="l" rtl="0">
              <a:spcBef>
                <a:spcPts val="0"/>
              </a:spcBef>
              <a:spcAft>
                <a:spcPts val="0"/>
              </a:spcAft>
              <a:buClr>
                <a:schemeClr val="dk1"/>
              </a:buClr>
              <a:buSzPts val="1800"/>
              <a:buChar char="●"/>
            </a:pPr>
            <a:r>
              <a:rPr lang="en-GB" sz="1800">
                <a:solidFill>
                  <a:schemeClr val="dk1"/>
                </a:solidFill>
              </a:rPr>
              <a:t>30 km shell depth; ~ 218 km lateral extent</a:t>
            </a:r>
            <a:endParaRPr sz="1800">
              <a:solidFill>
                <a:schemeClr val="dk1"/>
              </a:solidFill>
            </a:endParaRPr>
          </a:p>
          <a:p>
            <a:pPr marL="457200" lvl="0" indent="-342900" algn="l" rtl="0">
              <a:spcBef>
                <a:spcPts val="0"/>
              </a:spcBef>
              <a:spcAft>
                <a:spcPts val="0"/>
              </a:spcAft>
              <a:buClr>
                <a:schemeClr val="dk1"/>
              </a:buClr>
              <a:buSzPts val="1800"/>
              <a:buChar char="●"/>
            </a:pPr>
            <a:r>
              <a:rPr lang="en-GB" sz="1800">
                <a:solidFill>
                  <a:schemeClr val="dk1"/>
                </a:solidFill>
              </a:rPr>
              <a:t>Linear initial temperature profile; random initial perturbation</a:t>
            </a:r>
            <a:endParaRPr sz="1800">
              <a:solidFill>
                <a:schemeClr val="dk1"/>
              </a:solidFill>
            </a:endParaRPr>
          </a:p>
        </p:txBody>
      </p:sp>
      <p:sp>
        <p:nvSpPr>
          <p:cNvPr id="116" name="Google Shape;116;p2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GB"/>
              <a:t>8</a:t>
            </a:fld>
            <a:endParaRPr/>
          </a:p>
        </p:txBody>
      </p:sp>
      <p:pic>
        <p:nvPicPr>
          <p:cNvPr id="117" name="Google Shape;117;p20"/>
          <p:cNvPicPr preferRelativeResize="0"/>
          <p:nvPr/>
        </p:nvPicPr>
        <p:blipFill rotWithShape="1">
          <a:blip r:embed="rId3">
            <a:alphaModFix/>
          </a:blip>
          <a:srcRect/>
          <a:stretch/>
        </p:blipFill>
        <p:spPr>
          <a:xfrm>
            <a:off x="1708124" y="2763992"/>
            <a:ext cx="5616625" cy="2232248"/>
          </a:xfrm>
          <a:prstGeom prst="rect">
            <a:avLst/>
          </a:prstGeom>
          <a:noFill/>
          <a:ln>
            <a:noFill/>
          </a:ln>
        </p:spPr>
      </p:pic>
      <p:sp>
        <p:nvSpPr>
          <p:cNvPr id="118" name="Google Shape;118;p20"/>
          <p:cNvSpPr txBox="1"/>
          <p:nvPr/>
        </p:nvSpPr>
        <p:spPr>
          <a:xfrm rot="2269277">
            <a:off x="1729052" y="4557682"/>
            <a:ext cx="729941" cy="307663"/>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GB" sz="2000">
                <a:solidFill>
                  <a:srgbClr val="FFFFFF"/>
                </a:solidFill>
                <a:latin typeface="Arial"/>
                <a:ea typeface="Arial"/>
                <a:cs typeface="Arial"/>
                <a:sym typeface="Arial"/>
              </a:rPr>
              <a:t>30 km</a:t>
            </a:r>
            <a:endParaRPr/>
          </a:p>
        </p:txBody>
      </p:sp>
      <p:sp>
        <p:nvSpPr>
          <p:cNvPr id="119" name="Google Shape;119;p20"/>
          <p:cNvSpPr txBox="1"/>
          <p:nvPr/>
        </p:nvSpPr>
        <p:spPr>
          <a:xfrm>
            <a:off x="5734450" y="2711425"/>
            <a:ext cx="1758600" cy="393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2200">
                <a:solidFill>
                  <a:schemeClr val="dk1"/>
                </a:solidFill>
              </a:rPr>
              <a:t>T</a:t>
            </a:r>
            <a:r>
              <a:rPr lang="en-GB" sz="2200" baseline="-25000">
                <a:solidFill>
                  <a:schemeClr val="dk1"/>
                </a:solidFill>
              </a:rPr>
              <a:t>surf</a:t>
            </a:r>
            <a:r>
              <a:rPr lang="en-GB" sz="2200">
                <a:solidFill>
                  <a:schemeClr val="dk1"/>
                </a:solidFill>
              </a:rPr>
              <a:t> = 110 K</a:t>
            </a:r>
            <a:endParaRPr sz="2200">
              <a:solidFill>
                <a:schemeClr val="dk1"/>
              </a:solidFill>
            </a:endParaRPr>
          </a:p>
        </p:txBody>
      </p:sp>
      <p:sp>
        <p:nvSpPr>
          <p:cNvPr id="120" name="Google Shape;120;p20"/>
          <p:cNvSpPr txBox="1"/>
          <p:nvPr/>
        </p:nvSpPr>
        <p:spPr>
          <a:xfrm>
            <a:off x="3692700" y="4282075"/>
            <a:ext cx="1758600" cy="572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2200">
                <a:solidFill>
                  <a:schemeClr val="dk1"/>
                </a:solidFill>
              </a:rPr>
              <a:t>T</a:t>
            </a:r>
            <a:r>
              <a:rPr lang="en-GB" sz="2200" baseline="-25000">
                <a:solidFill>
                  <a:schemeClr val="dk1"/>
                </a:solidFill>
              </a:rPr>
              <a:t>bot</a:t>
            </a:r>
            <a:r>
              <a:rPr lang="en-GB" sz="2200">
                <a:solidFill>
                  <a:schemeClr val="dk1"/>
                </a:solidFill>
              </a:rPr>
              <a:t> = 270 K</a:t>
            </a:r>
            <a:endParaRPr sz="2200">
              <a:solidFill>
                <a:schemeClr val="dk1"/>
              </a:solidFill>
            </a:endParaRPr>
          </a:p>
        </p:txBody>
      </p:sp>
      <p:sp>
        <p:nvSpPr>
          <p:cNvPr id="121" name="Google Shape;121;p20"/>
          <p:cNvSpPr/>
          <p:nvPr/>
        </p:nvSpPr>
        <p:spPr>
          <a:xfrm>
            <a:off x="1740450" y="2629575"/>
            <a:ext cx="5663100" cy="2427300"/>
          </a:xfrm>
          <a:prstGeom prst="roundRect">
            <a:avLst>
              <a:gd name="adj" fmla="val 16667"/>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p21"/>
          <p:cNvSpPr/>
          <p:nvPr/>
        </p:nvSpPr>
        <p:spPr>
          <a:xfrm>
            <a:off x="119775" y="1464425"/>
            <a:ext cx="8793300" cy="2882100"/>
          </a:xfrm>
          <a:prstGeom prst="roundRect">
            <a:avLst>
              <a:gd name="adj" fmla="val 16667"/>
            </a:avLst>
          </a:pr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27" name="Google Shape;127;p21"/>
          <p:cNvSpPr/>
          <p:nvPr/>
        </p:nvSpPr>
        <p:spPr>
          <a:xfrm>
            <a:off x="1862400" y="2720075"/>
            <a:ext cx="2409300" cy="616800"/>
          </a:xfrm>
          <a:prstGeom prst="roundRect">
            <a:avLst>
              <a:gd name="adj" fmla="val 16667"/>
            </a:avLst>
          </a:pr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t>v</a:t>
            </a:r>
            <a:endParaRPr/>
          </a:p>
        </p:txBody>
      </p:sp>
      <p:sp>
        <p:nvSpPr>
          <p:cNvPr id="128" name="Google Shape;128;p21"/>
          <p:cNvSpPr txBox="1">
            <a:spLocks noGrp="1"/>
          </p:cNvSpPr>
          <p:nvPr>
            <p:ph type="title"/>
          </p:nvPr>
        </p:nvSpPr>
        <p:spPr>
          <a:xfrm>
            <a:off x="89250" y="752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i="1"/>
              <a:t>METHODS: Viscosity Laws and Ice Rheology</a:t>
            </a:r>
            <a:endParaRPr b="1" i="1"/>
          </a:p>
          <a:p>
            <a:pPr marL="0" lvl="0" indent="0" algn="l" rtl="0">
              <a:spcBef>
                <a:spcPts val="0"/>
              </a:spcBef>
              <a:spcAft>
                <a:spcPts val="0"/>
              </a:spcAft>
              <a:buNone/>
            </a:pPr>
            <a:endParaRPr/>
          </a:p>
        </p:txBody>
      </p:sp>
      <p:sp>
        <p:nvSpPr>
          <p:cNvPr id="129" name="Google Shape;129;p21"/>
          <p:cNvSpPr txBox="1"/>
          <p:nvPr/>
        </p:nvSpPr>
        <p:spPr>
          <a:xfrm>
            <a:off x="116325" y="718175"/>
            <a:ext cx="8800200" cy="851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800">
                <a:solidFill>
                  <a:schemeClr val="dk1"/>
                </a:solidFill>
              </a:rPr>
              <a:t>We adopt Ice I rheology, which can be described the following relationships [Goldsby &amp; Kohlstedt, 2001]:</a:t>
            </a:r>
            <a:endParaRPr sz="1800">
              <a:solidFill>
                <a:schemeClr val="dk1"/>
              </a:solidFill>
            </a:endParaRPr>
          </a:p>
        </p:txBody>
      </p:sp>
      <p:sp>
        <p:nvSpPr>
          <p:cNvPr id="130" name="Google Shape;130;p2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GB"/>
              <a:t>9</a:t>
            </a:fld>
            <a:endParaRPr/>
          </a:p>
        </p:txBody>
      </p:sp>
      <p:sp>
        <p:nvSpPr>
          <p:cNvPr id="131" name="Google Shape;131;p21"/>
          <p:cNvSpPr/>
          <p:nvPr/>
        </p:nvSpPr>
        <p:spPr>
          <a:xfrm>
            <a:off x="4892225" y="2690725"/>
            <a:ext cx="2682300" cy="616800"/>
          </a:xfrm>
          <a:prstGeom prst="roundRect">
            <a:avLst>
              <a:gd name="adj" fmla="val 16667"/>
            </a:avLst>
          </a:pr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132" name="Google Shape;132;p21" title="{&quot;red&quot;:255,&quot;green&quot;:255,&quot;blue&quot;:255,&quot;origURL&quot;:&quot;https://www.codecogs.com/eqnedit.php?latex=%5Cdot%7B%5Cvarepsilon%7D%20%5Cpropto%20%5Csigma%5En%20d%5E%7B-p%7D%2C%20%5Cquad%20%5Ceta%20%5Cpropto%20%5Csigma%5E%7B1-n%7D%20d%5E%7B%5C%2Cp%7D#0&quot;,&quot;size&quot;:18,&quot;width&quot;:692.9291338582677,&quot;height&quot;:67.86614173228347}"/>
          <p:cNvPicPr preferRelativeResize="0"/>
          <p:nvPr/>
        </p:nvPicPr>
        <p:blipFill>
          <a:blip r:embed="rId3">
            <a:alphaModFix/>
          </a:blip>
          <a:stretch>
            <a:fillRect/>
          </a:stretch>
        </p:blipFill>
        <p:spPr>
          <a:xfrm>
            <a:off x="1862400" y="2720080"/>
            <a:ext cx="5654598" cy="572700"/>
          </a:xfrm>
          <a:prstGeom prst="rect">
            <a:avLst/>
          </a:prstGeom>
          <a:noFill/>
          <a:ln>
            <a:noFill/>
          </a:ln>
        </p:spPr>
      </p:pic>
      <p:sp>
        <p:nvSpPr>
          <p:cNvPr id="133" name="Google Shape;133;p21"/>
          <p:cNvSpPr/>
          <p:nvPr/>
        </p:nvSpPr>
        <p:spPr>
          <a:xfrm rot="3114550">
            <a:off x="1296935" y="2453665"/>
            <a:ext cx="712422" cy="236098"/>
          </a:xfrm>
          <a:prstGeom prst="rightArrow">
            <a:avLst>
              <a:gd name="adj1" fmla="val 38519"/>
              <a:gd name="adj2" fmla="val 84477"/>
            </a:avLst>
          </a:prstGeom>
          <a:solidFill>
            <a:srgbClr val="CC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FF0000"/>
              </a:solidFill>
            </a:endParaRPr>
          </a:p>
        </p:txBody>
      </p:sp>
      <p:sp>
        <p:nvSpPr>
          <p:cNvPr id="134" name="Google Shape;134;p21"/>
          <p:cNvSpPr txBox="1"/>
          <p:nvPr/>
        </p:nvSpPr>
        <p:spPr>
          <a:xfrm>
            <a:off x="89250" y="1853575"/>
            <a:ext cx="1988100" cy="473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800" b="1">
                <a:solidFill>
                  <a:srgbClr val="00FFFF"/>
                </a:solidFill>
              </a:rPr>
              <a:t>Strain rate (s</a:t>
            </a:r>
            <a:r>
              <a:rPr lang="en-GB" sz="1800" b="1" baseline="30000">
                <a:solidFill>
                  <a:srgbClr val="00FFFF"/>
                </a:solidFill>
              </a:rPr>
              <a:t>-1</a:t>
            </a:r>
            <a:r>
              <a:rPr lang="en-GB" sz="1800" b="1">
                <a:solidFill>
                  <a:srgbClr val="00FFFF"/>
                </a:solidFill>
              </a:rPr>
              <a:t>)</a:t>
            </a:r>
            <a:endParaRPr sz="1800" b="1">
              <a:solidFill>
                <a:srgbClr val="00FFFF"/>
              </a:solidFill>
            </a:endParaRPr>
          </a:p>
        </p:txBody>
      </p:sp>
      <p:sp>
        <p:nvSpPr>
          <p:cNvPr id="135" name="Google Shape;135;p21"/>
          <p:cNvSpPr txBox="1"/>
          <p:nvPr/>
        </p:nvSpPr>
        <p:spPr>
          <a:xfrm>
            <a:off x="2230725" y="1639825"/>
            <a:ext cx="1493400" cy="572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800" b="1">
                <a:solidFill>
                  <a:srgbClr val="00FFFF"/>
                </a:solidFill>
              </a:rPr>
              <a:t>Stress (Pa)</a:t>
            </a:r>
            <a:endParaRPr sz="1800" b="1">
              <a:solidFill>
                <a:srgbClr val="00FFFF"/>
              </a:solidFill>
            </a:endParaRPr>
          </a:p>
        </p:txBody>
      </p:sp>
      <p:sp>
        <p:nvSpPr>
          <p:cNvPr id="136" name="Google Shape;136;p21"/>
          <p:cNvSpPr txBox="1"/>
          <p:nvPr/>
        </p:nvSpPr>
        <p:spPr>
          <a:xfrm>
            <a:off x="4495350" y="1687550"/>
            <a:ext cx="1904100" cy="473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800" b="1">
                <a:solidFill>
                  <a:srgbClr val="00FFFF"/>
                </a:solidFill>
              </a:rPr>
              <a:t>Viscosity (Pa.s)</a:t>
            </a:r>
            <a:endParaRPr sz="1800" b="1">
              <a:solidFill>
                <a:srgbClr val="00FFFF"/>
              </a:solidFill>
            </a:endParaRPr>
          </a:p>
        </p:txBody>
      </p:sp>
      <p:sp>
        <p:nvSpPr>
          <p:cNvPr id="137" name="Google Shape;137;p21"/>
          <p:cNvSpPr txBox="1"/>
          <p:nvPr/>
        </p:nvSpPr>
        <p:spPr>
          <a:xfrm>
            <a:off x="7012425" y="1569575"/>
            <a:ext cx="1904100" cy="572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800" b="1">
                <a:solidFill>
                  <a:srgbClr val="00FFFF"/>
                </a:solidFill>
              </a:rPr>
              <a:t>Grain size (m)</a:t>
            </a:r>
            <a:endParaRPr sz="1800" b="1">
              <a:solidFill>
                <a:srgbClr val="00FFFF"/>
              </a:solidFill>
            </a:endParaRPr>
          </a:p>
        </p:txBody>
      </p:sp>
      <p:sp>
        <p:nvSpPr>
          <p:cNvPr id="138" name="Google Shape;138;p21"/>
          <p:cNvSpPr txBox="1"/>
          <p:nvPr/>
        </p:nvSpPr>
        <p:spPr>
          <a:xfrm>
            <a:off x="5312500" y="3895000"/>
            <a:ext cx="1988100" cy="393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800" b="1">
                <a:solidFill>
                  <a:srgbClr val="00FFFF"/>
                </a:solidFill>
              </a:rPr>
              <a:t>Stress exponent</a:t>
            </a:r>
            <a:endParaRPr sz="1800" b="1">
              <a:solidFill>
                <a:srgbClr val="00FFFF"/>
              </a:solidFill>
            </a:endParaRPr>
          </a:p>
        </p:txBody>
      </p:sp>
      <p:sp>
        <p:nvSpPr>
          <p:cNvPr id="139" name="Google Shape;139;p21"/>
          <p:cNvSpPr/>
          <p:nvPr/>
        </p:nvSpPr>
        <p:spPr>
          <a:xfrm rot="5400000">
            <a:off x="2621173" y="2306124"/>
            <a:ext cx="712500" cy="236100"/>
          </a:xfrm>
          <a:prstGeom prst="rightArrow">
            <a:avLst>
              <a:gd name="adj1" fmla="val 38519"/>
              <a:gd name="adj2" fmla="val 84477"/>
            </a:avLst>
          </a:prstGeom>
          <a:solidFill>
            <a:srgbClr val="CC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FF0000"/>
              </a:solidFill>
            </a:endParaRPr>
          </a:p>
        </p:txBody>
      </p:sp>
      <p:sp>
        <p:nvSpPr>
          <p:cNvPr id="140" name="Google Shape;140;p21"/>
          <p:cNvSpPr/>
          <p:nvPr/>
        </p:nvSpPr>
        <p:spPr>
          <a:xfrm rot="6945351">
            <a:off x="7075586" y="2229840"/>
            <a:ext cx="712482" cy="236153"/>
          </a:xfrm>
          <a:prstGeom prst="rightArrow">
            <a:avLst>
              <a:gd name="adj1" fmla="val 38519"/>
              <a:gd name="adj2" fmla="val 84477"/>
            </a:avLst>
          </a:prstGeom>
          <a:solidFill>
            <a:srgbClr val="CC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FF0000"/>
              </a:solidFill>
            </a:endParaRPr>
          </a:p>
        </p:txBody>
      </p:sp>
      <p:sp>
        <p:nvSpPr>
          <p:cNvPr id="141" name="Google Shape;141;p21"/>
          <p:cNvSpPr/>
          <p:nvPr/>
        </p:nvSpPr>
        <p:spPr>
          <a:xfrm rot="6398073">
            <a:off x="5011900" y="2306168"/>
            <a:ext cx="712623" cy="236057"/>
          </a:xfrm>
          <a:prstGeom prst="rightArrow">
            <a:avLst>
              <a:gd name="adj1" fmla="val 38519"/>
              <a:gd name="adj2" fmla="val 84477"/>
            </a:avLst>
          </a:prstGeom>
          <a:solidFill>
            <a:srgbClr val="CC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FF0000"/>
              </a:solidFill>
            </a:endParaRPr>
          </a:p>
        </p:txBody>
      </p:sp>
      <p:sp>
        <p:nvSpPr>
          <p:cNvPr id="142" name="Google Shape;142;p21"/>
          <p:cNvSpPr txBox="1"/>
          <p:nvPr/>
        </p:nvSpPr>
        <p:spPr>
          <a:xfrm>
            <a:off x="2077350" y="3895000"/>
            <a:ext cx="2442600" cy="393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800" b="1">
                <a:solidFill>
                  <a:srgbClr val="00FFFF"/>
                </a:solidFill>
              </a:rPr>
              <a:t>Grain size exponent</a:t>
            </a:r>
            <a:endParaRPr sz="1800" b="1">
              <a:solidFill>
                <a:srgbClr val="00FFFF"/>
              </a:solidFill>
            </a:endParaRPr>
          </a:p>
        </p:txBody>
      </p:sp>
      <p:sp>
        <p:nvSpPr>
          <p:cNvPr id="143" name="Google Shape;143;p21"/>
          <p:cNvSpPr/>
          <p:nvPr/>
        </p:nvSpPr>
        <p:spPr>
          <a:xfrm rot="-3877674">
            <a:off x="3245762" y="3449961"/>
            <a:ext cx="882857" cy="255097"/>
          </a:xfrm>
          <a:prstGeom prst="rightArrow">
            <a:avLst>
              <a:gd name="adj1" fmla="val 38519"/>
              <a:gd name="adj2" fmla="val 84477"/>
            </a:avLst>
          </a:prstGeom>
          <a:solidFill>
            <a:srgbClr val="CC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FF0000"/>
              </a:solidFill>
            </a:endParaRPr>
          </a:p>
        </p:txBody>
      </p:sp>
      <p:sp>
        <p:nvSpPr>
          <p:cNvPr id="144" name="Google Shape;144;p21"/>
          <p:cNvSpPr/>
          <p:nvPr/>
        </p:nvSpPr>
        <p:spPr>
          <a:xfrm rot="-3877674">
            <a:off x="6038287" y="3381461"/>
            <a:ext cx="882857" cy="255097"/>
          </a:xfrm>
          <a:prstGeom prst="rightArrow">
            <a:avLst>
              <a:gd name="adj1" fmla="val 38519"/>
              <a:gd name="adj2" fmla="val 84477"/>
            </a:avLst>
          </a:prstGeom>
          <a:solidFill>
            <a:srgbClr val="CC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FF0000"/>
              </a:solidFill>
            </a:endParaRPr>
          </a:p>
        </p:txBody>
      </p:sp>
    </p:spTree>
  </p:cSld>
  <p:clrMapOvr>
    <a:masterClrMapping/>
  </p:clrMapOvr>
</p:sld>
</file>

<file path=ppt/theme/theme1.xml><?xml version="1.0" encoding="utf-8"?>
<a:theme xmlns:a="http://schemas.openxmlformats.org/drawingml/2006/main" name="Simple Dark">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2346</Words>
  <Application>Microsoft Office PowerPoint</Application>
  <PresentationFormat>On-screen Show (16:9)</PresentationFormat>
  <Paragraphs>332</Paragraphs>
  <Slides>50</Slides>
  <Notes>50</Notes>
  <HiddenSlides>0</HiddenSlides>
  <MMClips>1</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50</vt:i4>
      </vt:variant>
    </vt:vector>
  </HeadingPairs>
  <TitlesOfParts>
    <vt:vector size="54" baseType="lpstr">
      <vt:lpstr>Arial</vt:lpstr>
      <vt:lpstr>Calibri</vt:lpstr>
      <vt:lpstr>Helvetica Neue</vt:lpstr>
      <vt:lpstr>Simple Dark</vt:lpstr>
      <vt:lpstr>Transport and Mixing of Salts in Europa’s Ice Shell:  A Geodynamic Perspective</vt:lpstr>
      <vt:lpstr>INTRODUCTION</vt:lpstr>
      <vt:lpstr>INTRODUCTION</vt:lpstr>
      <vt:lpstr>INTERNSHIP OBJECTIVES</vt:lpstr>
      <vt:lpstr>INTERNSHIP OBJECTIVES</vt:lpstr>
      <vt:lpstr>INTERNSHIP OBJECTIVES</vt:lpstr>
      <vt:lpstr>METHODS</vt:lpstr>
      <vt:lpstr>METHODS: Model Setup </vt:lpstr>
      <vt:lpstr>METHODS: Viscosity Laws and Ice Rheology </vt:lpstr>
      <vt:lpstr>METHODS: Viscosity Laws and Ice Rheology </vt:lpstr>
      <vt:lpstr>METHODS: Viscosity Laws and Ice Rheology </vt:lpstr>
      <vt:lpstr>METHODS: Viscosity Laws and Ice Rheology </vt:lpstr>
      <vt:lpstr>METHODS: Viscosity Laws and Ice Rheology </vt:lpstr>
      <vt:lpstr>METHODS: Viscosity Laws and Ice Rheology </vt:lpstr>
      <vt:lpstr>METHODS: Variable Parameters </vt:lpstr>
      <vt:lpstr>RESULTS</vt:lpstr>
      <vt:lpstr>Ice Shell Dynamics at 1 mm: Surface Mobilisation</vt:lpstr>
      <vt:lpstr>Ice Shell Dynamics at 1 mm: Surface Mobilisation</vt:lpstr>
      <vt:lpstr>Ice Shell Dynamics at 1 mm: Surface Mobilisation</vt:lpstr>
      <vt:lpstr>Ice Shell Dynamics at 1 mm: Surface Mobilisation</vt:lpstr>
      <vt:lpstr>Ice Shell Dynamics at 1 mm: Surface Mobilisation</vt:lpstr>
      <vt:lpstr>Ice Shell Dynamics at 1 mm: Surface Mobilisation</vt:lpstr>
      <vt:lpstr>Ice Shell Dynamics at 1 mm: Surface Mobilisation</vt:lpstr>
      <vt:lpstr>Ice Shell Dynamics at 1 mm: Surface Mobilisation</vt:lpstr>
      <vt:lpstr>What Happens When  Ice Salinity Increases? </vt:lpstr>
      <vt:lpstr>The Effect of Increasing Ice Salinity </vt:lpstr>
      <vt:lpstr>The Effect of Increasing Ice Salinity </vt:lpstr>
      <vt:lpstr>The Effect of Increasing Ice Salinity at 1 mm: Linear Case </vt:lpstr>
      <vt:lpstr>CONCLUSION &amp; FUTURE WORK</vt:lpstr>
      <vt:lpstr>CONCLUSION &amp; FUTURE WORK</vt:lpstr>
      <vt:lpstr>CONCLUSION &amp; FUTURE WORK</vt:lpstr>
      <vt:lpstr>Thank you for your attention!</vt:lpstr>
      <vt:lpstr>References</vt:lpstr>
      <vt:lpstr>BACKUP SLIDES</vt:lpstr>
      <vt:lpstr>METHODS: The Conservation Equations </vt:lpstr>
      <vt:lpstr>METHODS: Arrhenius Equations </vt:lpstr>
      <vt:lpstr>Fixed Physical Parameters</vt:lpstr>
      <vt:lpstr> Fixed Model Parameters</vt:lpstr>
      <vt:lpstr> Fixed Model Parameters</vt:lpstr>
      <vt:lpstr>Variable Physical Parameters</vt:lpstr>
      <vt:lpstr>Ice Shell Dynamics at 1 mm: Stagnant Lid </vt:lpstr>
      <vt:lpstr>Ice Shell Dynamics at 1 mm: Stagnant Lid </vt:lpstr>
      <vt:lpstr>Ice Shell Dynamics at 1 mm: Stagnant Lid </vt:lpstr>
      <vt:lpstr>0.1 mm Steady State, Stagnant Lid</vt:lpstr>
      <vt:lpstr>The Effect of Increasing Ice Salinity </vt:lpstr>
      <vt:lpstr>The Effect of Increasing Ice Salinity </vt:lpstr>
      <vt:lpstr>1x Earth salinity, Brine Pockets, 0.1 mm, 15 kPa </vt:lpstr>
      <vt:lpstr>1x Earth salinity, Linear, 0.1 mm, 15 kPa </vt:lpstr>
      <vt:lpstr>4x Earth salinity, Linear, 0.1 mm, 15 kPa </vt:lpstr>
      <vt:lpstr>1x Earth salinity, Linear, 1 mm, 15 kPa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Grellan Padraig Lambert</cp:lastModifiedBy>
  <cp:revision>1</cp:revision>
  <dcterms:modified xsi:type="dcterms:W3CDTF">2026-06-21T17:11:31Z</dcterms:modified>
</cp:coreProperties>
</file>