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_rels/slideMaster1.xml.rels" ContentType="application/vnd.openxmlformats-package.relationships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_rels/slideLayout1.xml.rels" ContentType="application/vnd.openxmlformats-package.relationships+xml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21.xml" ContentType="application/vnd.openxmlformats-officedocument.presentationml.slide+xml"/>
  <Override PartName="/ppt/slides/slide4.xml" ContentType="application/vnd.openxmlformats-officedocument.presentationml.slide+xml"/>
  <Override PartName="/ppt/slides/slide22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23.xml" ContentType="application/vnd.openxmlformats-officedocument.presentationml.slide+xml"/>
  <Override PartName="/ppt/slides/slide7.xml" ContentType="application/vnd.openxmlformats-officedocument.presentationml.slide+xml"/>
  <Override PartName="/ppt/slides/slide24.xml" ContentType="application/vnd.openxmlformats-officedocument.presentationml.slide+xml"/>
  <Override PartName="/ppt/slides/slide8.xml" ContentType="application/vnd.openxmlformats-officedocument.presentationml.slide+xml"/>
  <Override PartName="/ppt/slides/slide25.xml" ContentType="application/vnd.openxmlformats-officedocument.presentationml.slide+xml"/>
  <Override PartName="/ppt/slides/slide9.xml" ContentType="application/vnd.openxmlformats-officedocument.presentationml.slide+xml"/>
  <Override PartName="/ppt/slides/slide26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_rels/slide35.xml.rels" ContentType="application/vnd.openxmlformats-package.relationships+xml"/>
  <Override PartName="/ppt/slides/_rels/slide1.xml.rels" ContentType="application/vnd.openxmlformats-package.relationships+xml"/>
  <Override PartName="/ppt/slides/_rels/slide22.xml.rels" ContentType="application/vnd.openxmlformats-package.relationships+xml"/>
  <Override PartName="/ppt/slides/_rels/slide36.xml.rels" ContentType="application/vnd.openxmlformats-package.relationships+xml"/>
  <Override PartName="/ppt/slides/_rels/slide2.xml.rels" ContentType="application/vnd.openxmlformats-package.relationships+xml"/>
  <Override PartName="/ppt/slides/_rels/slide37.xml.rels" ContentType="application/vnd.openxmlformats-package.relationships+xml"/>
  <Override PartName="/ppt/slides/_rels/slide3.xml.rels" ContentType="application/vnd.openxmlformats-package.relationships+xml"/>
  <Override PartName="/ppt/slides/_rels/slide20.xml.rels" ContentType="application/vnd.openxmlformats-package.relationships+xml"/>
  <Override PartName="/ppt/slides/_rels/slide4.xml.rels" ContentType="application/vnd.openxmlformats-package.relationships+xml"/>
  <Override PartName="/ppt/slides/_rels/slide38.xml.rels" ContentType="application/vnd.openxmlformats-package.relationships+xml"/>
  <Override PartName="/ppt/slides/_rels/slide21.xml.rels" ContentType="application/vnd.openxmlformats-package.relationships+xml"/>
  <Override PartName="/ppt/slides/_rels/slide5.xml.rels" ContentType="application/vnd.openxmlformats-package.relationships+xml"/>
  <Override PartName="/ppt/slides/_rels/slide39.xml.rels" ContentType="application/vnd.openxmlformats-package.relationships+xml"/>
  <Override PartName="/ppt/slides/_rels/slide6.xml.rels" ContentType="application/vnd.openxmlformats-package.relationships+xml"/>
  <Override PartName="/ppt/slides/_rels/slide50.xml.rels" ContentType="application/vnd.openxmlformats-package.relationships+xml"/>
  <Override PartName="/ppt/slides/_rels/slide23.xml.rels" ContentType="application/vnd.openxmlformats-package.relationships+xml"/>
  <Override PartName="/ppt/slides/_rels/slide7.xml.rels" ContentType="application/vnd.openxmlformats-package.relationships+xml"/>
  <Override PartName="/ppt/slides/_rels/slide51.xml.rels" ContentType="application/vnd.openxmlformats-package.relationships+xml"/>
  <Override PartName="/ppt/slides/_rels/slide24.xml.rels" ContentType="application/vnd.openxmlformats-package.relationships+xml"/>
  <Override PartName="/ppt/slides/_rels/slide8.xml.rels" ContentType="application/vnd.openxmlformats-package.relationships+xml"/>
  <Override PartName="/ppt/slides/_rels/slide52.xml.rels" ContentType="application/vnd.openxmlformats-package.relationships+xml"/>
  <Override PartName="/ppt/slides/_rels/slide25.xml.rels" ContentType="application/vnd.openxmlformats-package.relationships+xml"/>
  <Override PartName="/ppt/slides/_rels/slide9.xml.rels" ContentType="application/vnd.openxmlformats-package.relationships+xml"/>
  <Override PartName="/ppt/slides/_rels/slide53.xml.rels" ContentType="application/vnd.openxmlformats-package.relationships+xml"/>
  <Override PartName="/ppt/slides/_rels/slide26.xml.rels" ContentType="application/vnd.openxmlformats-package.relationships+xml"/>
  <Override PartName="/ppt/slides/_rels/slide10.xml.rels" ContentType="application/vnd.openxmlformats-package.relationships+xml"/>
  <Override PartName="/ppt/slides/_rels/slide11.xml.rels" ContentType="application/vnd.openxmlformats-package.relationships+xml"/>
  <Override PartName="/ppt/slides/_rels/slide12.xml.rels" ContentType="application/vnd.openxmlformats-package.relationships+xml"/>
  <Override PartName="/ppt/slides/_rels/slide13.xml.rels" ContentType="application/vnd.openxmlformats-package.relationships+xml"/>
  <Override PartName="/ppt/slides/_rels/slide14.xml.rels" ContentType="application/vnd.openxmlformats-package.relationships+xml"/>
  <Override PartName="/ppt/slides/_rels/slide15.xml.rels" ContentType="application/vnd.openxmlformats-package.relationships+xml"/>
  <Override PartName="/ppt/slides/_rels/slide16.xml.rels" ContentType="application/vnd.openxmlformats-package.relationships+xml"/>
  <Override PartName="/ppt/slides/_rels/slide17.xml.rels" ContentType="application/vnd.openxmlformats-package.relationships+xml"/>
  <Override PartName="/ppt/slides/_rels/slide18.xml.rels" ContentType="application/vnd.openxmlformats-package.relationships+xml"/>
  <Override PartName="/ppt/slides/_rels/slide19.xml.rels" ContentType="application/vnd.openxmlformats-package.relationships+xml"/>
  <Override PartName="/ppt/slides/_rels/slide27.xml.rels" ContentType="application/vnd.openxmlformats-package.relationships+xml"/>
  <Override PartName="/ppt/slides/_rels/slide28.xml.rels" ContentType="application/vnd.openxmlformats-package.relationships+xml"/>
  <Override PartName="/ppt/slides/_rels/slide29.xml.rels" ContentType="application/vnd.openxmlformats-package.relationships+xml"/>
  <Override PartName="/ppt/slides/_rels/slide30.xml.rels" ContentType="application/vnd.openxmlformats-package.relationships+xml"/>
  <Override PartName="/ppt/slides/_rels/slide31.xml.rels" ContentType="application/vnd.openxmlformats-package.relationships+xml"/>
  <Override PartName="/ppt/slides/_rels/slide32.xml.rels" ContentType="application/vnd.openxmlformats-package.relationships+xml"/>
  <Override PartName="/ppt/slides/_rels/slide33.xml.rels" ContentType="application/vnd.openxmlformats-package.relationships+xml"/>
  <Override PartName="/ppt/slides/_rels/slide34.xml.rels" ContentType="application/vnd.openxmlformats-package.relationships+xml"/>
  <Override PartName="/ppt/slides/_rels/slide40.xml.rels" ContentType="application/vnd.openxmlformats-package.relationships+xml"/>
  <Override PartName="/ppt/slides/_rels/slide41.xml.rels" ContentType="application/vnd.openxmlformats-package.relationships+xml"/>
  <Override PartName="/ppt/slides/_rels/slide42.xml.rels" ContentType="application/vnd.openxmlformats-package.relationships+xml"/>
  <Override PartName="/ppt/slides/_rels/slide43.xml.rels" ContentType="application/vnd.openxmlformats-package.relationships+xml"/>
  <Override PartName="/ppt/slides/_rels/slide44.xml.rels" ContentType="application/vnd.openxmlformats-package.relationships+xml"/>
  <Override PartName="/ppt/slides/_rels/slide45.xml.rels" ContentType="application/vnd.openxmlformats-package.relationships+xml"/>
  <Override PartName="/ppt/slides/_rels/slide46.xml.rels" ContentType="application/vnd.openxmlformats-package.relationships+xml"/>
  <Override PartName="/ppt/slides/_rels/slide47.xml.rels" ContentType="application/vnd.openxmlformats-package.relationships+xml"/>
  <Override PartName="/ppt/slides/_rels/slide48.xml.rels" ContentType="application/vnd.openxmlformats-package.relationships+xml"/>
  <Override PartName="/ppt/slides/_rels/slide49.xml.rels" ContentType="application/vnd.openxmlformats-package.relationships+xml"/>
  <Override PartName="/ppt/slides/_rels/slide54.xml.rels" ContentType="application/vnd.openxmlformats-package.relationships+xml"/>
  <Override PartName="/ppt/slides/_rels/slide55.xml.rels" ContentType="application/vnd.openxmlformats-package.relationships+xml"/>
  <Override PartName="/ppt/slides/_rels/slide56.xml.rels" ContentType="application/vnd.openxmlformats-package.relationships+xml"/>
  <Override PartName="/ppt/slides/_rels/slide57.xml.rels" ContentType="application/vnd.openxmlformats-package.relationships+xml"/>
  <Override PartName="/ppt/slides/_rels/slide58.xml.rels" ContentType="application/vnd.openxmlformats-package.relationships+xml"/>
  <Override PartName="/ppt/slides/_rels/slide59.xml.rels" ContentType="application/vnd.openxmlformats-package.relationships+xml"/>
  <Override PartName="/ppt/slides/_rels/slide60.xml.rels" ContentType="application/vnd.openxmlformats-package.relationships+xml"/>
  <Override PartName="/ppt/slides/_rels/slide61.xml.rels" ContentType="application/vnd.openxmlformats-package.relationships+xml"/>
  <Override PartName="/ppt/slides/_rels/slide62.xml.rels" ContentType="application/vnd.openxmlformats-package.relationships+xml"/>
  <Override PartName="/ppt/slides/_rels/slide63.xml.rels" ContentType="application/vnd.openxmlformats-package.relationships+xml"/>
  <Override PartName="/ppt/slides/_rels/slide64.xml.rels" ContentType="application/vnd.openxmlformats-package.relationships+xml"/>
  <Override PartName="/ppt/slides/_rels/slide65.xml.rels" ContentType="application/vnd.openxmlformats-package.relationships+xml"/>
  <Override PartName="/ppt/slides/_rels/slide66.xml.rels" ContentType="application/vnd.openxmlformats-package.relationships+xml"/>
  <Override PartName="/ppt/slides/_rels/slide67.xml.rels" ContentType="application/vnd.openxmlformats-package.relationships+xml"/>
  <Override PartName="/ppt/slides/_rels/slide68.xml.rels" ContentType="application/vnd.openxmlformats-package.relationships+xml"/>
  <Override PartName="/ppt/slides/_rels/slide69.xml.rels" ContentType="application/vnd.openxmlformats-package.relationships+xml"/>
  <Override PartName="/ppt/slides/_rels/slide70.xml.rels" ContentType="application/vnd.openxmlformats-package.relationships+xml"/>
  <Override PartName="/ppt/slides/_rels/slide71.xml.rels" ContentType="application/vnd.openxmlformats-package.relationships+xml"/>
  <Override PartName="/ppt/slides/_rels/slide72.xml.rels" ContentType="application/vnd.openxmlformats-package.relationships+xml"/>
  <Override PartName="/ppt/slides/_rels/slide73.xml.rels" ContentType="application/vnd.openxmlformats-package.relationships+xml"/>
  <Override PartName="/ppt/slides/_rels/slide74.xml.rels" ContentType="application/vnd.openxmlformats-package.relationships+xml"/>
  <Override PartName="/ppt/slides/_rels/slide75.xml.rels" ContentType="application/vnd.openxmlformats-package.relationships+xml"/>
  <Override PartName="/ppt/slides/_rels/slide76.xml.rels" ContentType="application/vnd.openxmlformats-package.relationships+xml"/>
  <Override PartName="/ppt/slides/_rels/slide77.xml.rels" ContentType="application/vnd.openxmlformats-package.relationships+xml"/>
  <Override PartName="/ppt/slides/_rels/slide78.xml.rels" ContentType="application/vnd.openxmlformats-package.relationships+xml"/>
  <Override PartName="/ppt/slides/_rels/slide79.xml.rels" ContentType="application/vnd.openxmlformats-package.relationships+xml"/>
  <Override PartName="/ppt/slides/_rels/slide80.xml.rels" ContentType="application/vnd.openxmlformats-package.relationships+xml"/>
  <Override PartName="/ppt/slides/_rels/slide81.xml.rels" ContentType="application/vnd.openxmlformats-package.relationships+xml"/>
  <Override PartName="/ppt/slides/_rels/slide82.xml.rels" ContentType="application/vnd.openxmlformats-package.relationships+xml"/>
  <Override PartName="/ppt/slides/_rels/slide83.xml.rels" ContentType="application/vnd.openxmlformats-package.relationships+xml"/>
  <Override PartName="/ppt/slides/_rels/slide84.xml.rels" ContentType="application/vnd.openxmlformats-package.relationships+xml"/>
  <Override PartName="/ppt/slides/_rels/slide85.xml.rels" ContentType="application/vnd.openxmlformats-package.relationships+xml"/>
  <Override PartName="/ppt/slides/_rels/slide86.xml.rels" ContentType="application/vnd.openxmlformats-package.relationships+xml"/>
  <Override PartName="/ppt/slides/_rels/slide87.xml.rels" ContentType="application/vnd.openxmlformats-package.relationships+xml"/>
  <Override PartName="/ppt/presProps.xml" ContentType="application/vnd.openxmlformats-officedocument.presentationml.presProps+xml"/>
  <Override PartName="/ppt/media/image36.png" ContentType="image/png"/>
  <Override PartName="/ppt/media/image1.gif" ContentType="image/gif"/>
  <Override PartName="/ppt/media/image25.bmp" ContentType="image/bmp"/>
  <Override PartName="/ppt/media/image6.png" ContentType="image/png"/>
  <Override PartName="/ppt/media/image72.png" ContentType="image/png"/>
  <Override PartName="/ppt/media/image58.png" ContentType="image/png"/>
  <Override PartName="/ppt/media/image2.png" ContentType="image/png"/>
  <Override PartName="/ppt/media/image3.png" ContentType="image/png"/>
  <Override PartName="/ppt/media/image23.gif" ContentType="image/gif"/>
  <Override PartName="/ppt/media/image59.png" ContentType="image/png"/>
  <Override PartName="/ppt/media/image70.png" ContentType="image/png"/>
  <Override PartName="/ppt/media/image4.png" ContentType="image/png"/>
  <Override PartName="/ppt/media/image71.png" ContentType="image/png"/>
  <Override PartName="/ppt/media/image5.png" ContentType="image/png"/>
  <Override PartName="/ppt/media/image73.png" ContentType="image/png"/>
  <Override PartName="/ppt/media/image7.png" ContentType="image/png"/>
  <Override PartName="/ppt/media/image74.png" ContentType="image/png"/>
  <Override PartName="/ppt/media/image8.png" ContentType="image/png"/>
  <Override PartName="/ppt/media/image9.png" ContentType="image/png"/>
  <Override PartName="/ppt/media/image10.png" ContentType="image/png"/>
  <Override PartName="/ppt/media/image11.png" ContentType="image/png"/>
  <Override PartName="/ppt/media/image12.png" ContentType="image/png"/>
  <Override PartName="/ppt/media/image13.png" ContentType="image/png"/>
  <Override PartName="/ppt/media/image14.gif" ContentType="image/gif"/>
  <Override PartName="/ppt/media/image60.png" ContentType="image/png"/>
  <Override PartName="/ppt/media/image15.png" ContentType="image/png"/>
  <Override PartName="/ppt/media/image16.png" ContentType="image/png"/>
  <Override PartName="/ppt/media/image37.gif" ContentType="image/gif"/>
  <Override PartName="/ppt/media/image17.gif" ContentType="image/gif"/>
  <Override PartName="/ppt/media/image63.png" ContentType="image/png"/>
  <Override PartName="/ppt/media/image18.png" ContentType="image/png"/>
  <Override PartName="/ppt/media/image19.png" ContentType="image/png"/>
  <Override PartName="/ppt/media/image20.gif" ContentType="image/gif"/>
  <Override PartName="/ppt/media/image56.png" ContentType="image/png"/>
  <Override PartName="/ppt/media/image21.png" ContentType="image/png"/>
  <Override PartName="/ppt/media/image22.png" ContentType="image/png"/>
  <Override PartName="/ppt/media/image24.png" ContentType="image/png"/>
  <Override PartName="/ppt/media/image26.bmp" ContentType="image/bmp"/>
  <Override PartName="/ppt/media/image27.bmp" ContentType="image/bmp"/>
  <Override PartName="/ppt/media/image28.png" ContentType="image/png"/>
  <Override PartName="/ppt/media/image49.gif" ContentType="image/gif"/>
  <Override PartName="/ppt/media/image29.png" ContentType="image/png"/>
  <Override PartName="/ppt/media/image30.png" ContentType="image/png"/>
  <Override PartName="/ppt/media/image31.png" ContentType="image/png"/>
  <Override PartName="/ppt/media/image32.png" ContentType="image/png"/>
  <Override PartName="/ppt/media/image33.png" ContentType="image/png"/>
  <Override PartName="/ppt/media/image34.png" ContentType="image/png"/>
  <Override PartName="/ppt/media/image35.png" ContentType="image/png"/>
  <Override PartName="/ppt/media/image38.gif" ContentType="image/gif"/>
  <Override PartName="/ppt/media/image39.png" ContentType="image/png"/>
  <Override PartName="/ppt/media/image40.gif" ContentType="image/gif"/>
  <Override PartName="/ppt/media/image41.png" ContentType="image/png"/>
  <Override PartName="/ppt/media/image42.png" ContentType="image/png"/>
  <Override PartName="/ppt/media/image43.png" ContentType="image/png"/>
  <Override PartName="/ppt/media/image44.png" ContentType="image/png"/>
  <Override PartName="/ppt/media/image45.png" ContentType="image/png"/>
  <Override PartName="/ppt/media/image46.png" ContentType="image/png"/>
  <Override PartName="/ppt/media/image47.png" ContentType="image/png"/>
  <Override PartName="/ppt/media/image48.png" ContentType="image/png"/>
  <Override PartName="/ppt/media/image50.png" ContentType="image/png"/>
  <Override PartName="/ppt/media/image51.png" ContentType="image/png"/>
  <Override PartName="/ppt/media/image52.png" ContentType="image/png"/>
  <Override PartName="/ppt/media/image53.png" ContentType="image/png"/>
  <Override PartName="/ppt/media/image54.png" ContentType="image/png"/>
  <Override PartName="/ppt/media/image55.png" ContentType="image/png"/>
  <Override PartName="/ppt/media/image57.png" ContentType="image/png"/>
  <Override PartName="/ppt/media/image61.png" ContentType="image/png"/>
  <Override PartName="/ppt/media/image62.png" ContentType="image/png"/>
  <Override PartName="/ppt/media/image64.png" ContentType="image/png"/>
  <Override PartName="/ppt/media/image65.png" ContentType="image/png"/>
  <Override PartName="/ppt/media/image66.png" ContentType="image/png"/>
  <Override PartName="/ppt/media/image67.png" ContentType="image/png"/>
  <Override PartName="/ppt/media/image68.png" ContentType="image/png"/>
  <Override PartName="/ppt/media/image69.png" ContentType="image/png"/>
  <Override PartName="/ppt/media/image75.gif" ContentType="image/gif"/>
  <Override PartName="/ppt/media/image76.gif" ContentType="image/gif"/>
  <Override PartName="/ppt/media/image77.png" ContentType="image/png"/>
  <Override PartName="/ppt/media/image78.gif" ContentType="image/gif"/>
  <Override PartName="/ppt/media/image79.png" ContentType="image/png"/>
  <Override PartName="/ppt/media/image80.png" ContentType="image/png"/>
  <Override PartName="/ppt/media/image81.png" ContentType="image/png"/>
  <Override PartName="/ppt/media/image82.png" ContentType="image/png"/>
  <Override PartName="/ppt/media/image83.png" ContentType="image/pn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36" r:id="rId83"/>
    <p:sldId id="337" r:id="rId84"/>
    <p:sldId id="338" r:id="rId85"/>
    <p:sldId id="339" r:id="rId86"/>
    <p:sldId id="340" r:id="rId87"/>
    <p:sldId id="341" r:id="rId88"/>
    <p:sldId id="342" r:id="rId89"/>
  </p:sldIdLst>
  <p:sldSz cx="10080625" cy="5670550"/>
  <p:notesSz cx="7559675" cy="10691813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slide" Target="slides/slide17.xml"/><Relationship Id="rId20" Type="http://schemas.openxmlformats.org/officeDocument/2006/relationships/slide" Target="slides/slide18.xml"/><Relationship Id="rId21" Type="http://schemas.openxmlformats.org/officeDocument/2006/relationships/slide" Target="slides/slide19.xml"/><Relationship Id="rId22" Type="http://schemas.openxmlformats.org/officeDocument/2006/relationships/slide" Target="slides/slide20.xml"/><Relationship Id="rId23" Type="http://schemas.openxmlformats.org/officeDocument/2006/relationships/slide" Target="slides/slide21.xml"/><Relationship Id="rId24" Type="http://schemas.openxmlformats.org/officeDocument/2006/relationships/slide" Target="slides/slide22.xml"/><Relationship Id="rId25" Type="http://schemas.openxmlformats.org/officeDocument/2006/relationships/slide" Target="slides/slide23.xml"/><Relationship Id="rId26" Type="http://schemas.openxmlformats.org/officeDocument/2006/relationships/slide" Target="slides/slide24.xml"/><Relationship Id="rId27" Type="http://schemas.openxmlformats.org/officeDocument/2006/relationships/slide" Target="slides/slide25.xml"/><Relationship Id="rId28" Type="http://schemas.openxmlformats.org/officeDocument/2006/relationships/slide" Target="slides/slide26.xml"/><Relationship Id="rId29" Type="http://schemas.openxmlformats.org/officeDocument/2006/relationships/slide" Target="slides/slide27.xml"/><Relationship Id="rId30" Type="http://schemas.openxmlformats.org/officeDocument/2006/relationships/slide" Target="slides/slide28.xml"/><Relationship Id="rId31" Type="http://schemas.openxmlformats.org/officeDocument/2006/relationships/slide" Target="slides/slide29.xml"/><Relationship Id="rId32" Type="http://schemas.openxmlformats.org/officeDocument/2006/relationships/slide" Target="slides/slide30.xml"/><Relationship Id="rId33" Type="http://schemas.openxmlformats.org/officeDocument/2006/relationships/slide" Target="slides/slide31.xml"/><Relationship Id="rId34" Type="http://schemas.openxmlformats.org/officeDocument/2006/relationships/slide" Target="slides/slide32.xml"/><Relationship Id="rId35" Type="http://schemas.openxmlformats.org/officeDocument/2006/relationships/slide" Target="slides/slide33.xml"/><Relationship Id="rId36" Type="http://schemas.openxmlformats.org/officeDocument/2006/relationships/slide" Target="slides/slide34.xml"/><Relationship Id="rId37" Type="http://schemas.openxmlformats.org/officeDocument/2006/relationships/slide" Target="slides/slide35.xml"/><Relationship Id="rId38" Type="http://schemas.openxmlformats.org/officeDocument/2006/relationships/slide" Target="slides/slide36.xml"/><Relationship Id="rId39" Type="http://schemas.openxmlformats.org/officeDocument/2006/relationships/slide" Target="slides/slide37.xml"/><Relationship Id="rId40" Type="http://schemas.openxmlformats.org/officeDocument/2006/relationships/slide" Target="slides/slide38.xml"/><Relationship Id="rId41" Type="http://schemas.openxmlformats.org/officeDocument/2006/relationships/slide" Target="slides/slide39.xml"/><Relationship Id="rId42" Type="http://schemas.openxmlformats.org/officeDocument/2006/relationships/slide" Target="slides/slide40.xml"/><Relationship Id="rId43" Type="http://schemas.openxmlformats.org/officeDocument/2006/relationships/slide" Target="slides/slide41.xml"/><Relationship Id="rId44" Type="http://schemas.openxmlformats.org/officeDocument/2006/relationships/slide" Target="slides/slide42.xml"/><Relationship Id="rId45" Type="http://schemas.openxmlformats.org/officeDocument/2006/relationships/slide" Target="slides/slide43.xml"/><Relationship Id="rId46" Type="http://schemas.openxmlformats.org/officeDocument/2006/relationships/slide" Target="slides/slide44.xml"/><Relationship Id="rId47" Type="http://schemas.openxmlformats.org/officeDocument/2006/relationships/slide" Target="slides/slide45.xml"/><Relationship Id="rId48" Type="http://schemas.openxmlformats.org/officeDocument/2006/relationships/slide" Target="slides/slide46.xml"/><Relationship Id="rId49" Type="http://schemas.openxmlformats.org/officeDocument/2006/relationships/slide" Target="slides/slide47.xml"/><Relationship Id="rId50" Type="http://schemas.openxmlformats.org/officeDocument/2006/relationships/slide" Target="slides/slide48.xml"/><Relationship Id="rId51" Type="http://schemas.openxmlformats.org/officeDocument/2006/relationships/slide" Target="slides/slide49.xml"/><Relationship Id="rId52" Type="http://schemas.openxmlformats.org/officeDocument/2006/relationships/slide" Target="slides/slide50.xml"/><Relationship Id="rId53" Type="http://schemas.openxmlformats.org/officeDocument/2006/relationships/slide" Target="slides/slide51.xml"/><Relationship Id="rId54" Type="http://schemas.openxmlformats.org/officeDocument/2006/relationships/slide" Target="slides/slide52.xml"/><Relationship Id="rId55" Type="http://schemas.openxmlformats.org/officeDocument/2006/relationships/slide" Target="slides/slide53.xml"/><Relationship Id="rId56" Type="http://schemas.openxmlformats.org/officeDocument/2006/relationships/slide" Target="slides/slide54.xml"/><Relationship Id="rId57" Type="http://schemas.openxmlformats.org/officeDocument/2006/relationships/slide" Target="slides/slide55.xml"/><Relationship Id="rId58" Type="http://schemas.openxmlformats.org/officeDocument/2006/relationships/slide" Target="slides/slide56.xml"/><Relationship Id="rId59" Type="http://schemas.openxmlformats.org/officeDocument/2006/relationships/slide" Target="slides/slide57.xml"/><Relationship Id="rId60" Type="http://schemas.openxmlformats.org/officeDocument/2006/relationships/slide" Target="slides/slide58.xml"/><Relationship Id="rId61" Type="http://schemas.openxmlformats.org/officeDocument/2006/relationships/slide" Target="slides/slide59.xml"/><Relationship Id="rId62" Type="http://schemas.openxmlformats.org/officeDocument/2006/relationships/slide" Target="slides/slide60.xml"/><Relationship Id="rId63" Type="http://schemas.openxmlformats.org/officeDocument/2006/relationships/slide" Target="slides/slide61.xml"/><Relationship Id="rId64" Type="http://schemas.openxmlformats.org/officeDocument/2006/relationships/slide" Target="slides/slide62.xml"/><Relationship Id="rId65" Type="http://schemas.openxmlformats.org/officeDocument/2006/relationships/slide" Target="slides/slide63.xml"/><Relationship Id="rId66" Type="http://schemas.openxmlformats.org/officeDocument/2006/relationships/slide" Target="slides/slide64.xml"/><Relationship Id="rId67" Type="http://schemas.openxmlformats.org/officeDocument/2006/relationships/slide" Target="slides/slide65.xml"/><Relationship Id="rId68" Type="http://schemas.openxmlformats.org/officeDocument/2006/relationships/slide" Target="slides/slide66.xml"/><Relationship Id="rId69" Type="http://schemas.openxmlformats.org/officeDocument/2006/relationships/slide" Target="slides/slide67.xml"/><Relationship Id="rId70" Type="http://schemas.openxmlformats.org/officeDocument/2006/relationships/slide" Target="slides/slide68.xml"/><Relationship Id="rId71" Type="http://schemas.openxmlformats.org/officeDocument/2006/relationships/slide" Target="slides/slide69.xml"/><Relationship Id="rId72" Type="http://schemas.openxmlformats.org/officeDocument/2006/relationships/slide" Target="slides/slide70.xml"/><Relationship Id="rId73" Type="http://schemas.openxmlformats.org/officeDocument/2006/relationships/slide" Target="slides/slide71.xml"/><Relationship Id="rId74" Type="http://schemas.openxmlformats.org/officeDocument/2006/relationships/slide" Target="slides/slide72.xml"/><Relationship Id="rId75" Type="http://schemas.openxmlformats.org/officeDocument/2006/relationships/slide" Target="slides/slide73.xml"/><Relationship Id="rId76" Type="http://schemas.openxmlformats.org/officeDocument/2006/relationships/slide" Target="slides/slide74.xml"/><Relationship Id="rId77" Type="http://schemas.openxmlformats.org/officeDocument/2006/relationships/slide" Target="slides/slide75.xml"/><Relationship Id="rId78" Type="http://schemas.openxmlformats.org/officeDocument/2006/relationships/slide" Target="slides/slide76.xml"/><Relationship Id="rId79" Type="http://schemas.openxmlformats.org/officeDocument/2006/relationships/slide" Target="slides/slide77.xml"/><Relationship Id="rId80" Type="http://schemas.openxmlformats.org/officeDocument/2006/relationships/slide" Target="slides/slide78.xml"/><Relationship Id="rId81" Type="http://schemas.openxmlformats.org/officeDocument/2006/relationships/slide" Target="slides/slide79.xml"/><Relationship Id="rId82" Type="http://schemas.openxmlformats.org/officeDocument/2006/relationships/slide" Target="slides/slide80.xml"/><Relationship Id="rId83" Type="http://schemas.openxmlformats.org/officeDocument/2006/relationships/slide" Target="slides/slide81.xml"/><Relationship Id="rId84" Type="http://schemas.openxmlformats.org/officeDocument/2006/relationships/slide" Target="slides/slide82.xml"/><Relationship Id="rId85" Type="http://schemas.openxmlformats.org/officeDocument/2006/relationships/slide" Target="slides/slide83.xml"/><Relationship Id="rId86" Type="http://schemas.openxmlformats.org/officeDocument/2006/relationships/slide" Target="slides/slide84.xml"/><Relationship Id="rId87" Type="http://schemas.openxmlformats.org/officeDocument/2006/relationships/slide" Target="slides/slide85.xml"/><Relationship Id="rId88" Type="http://schemas.openxmlformats.org/officeDocument/2006/relationships/slide" Target="slides/slide86.xml"/><Relationship Id="rId89" Type="http://schemas.openxmlformats.org/officeDocument/2006/relationships/slide" Target="slides/slide87.xml"/><Relationship Id="rId90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" preserve="1">
  <p:cSld name="Stand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de-DE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164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de-DE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0D3865F7-9699-4EC6-872E-E0BCECD0FB55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de-DE"/>
              <a:t/>
            </a: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de-DE" sz="4400" spc="-1" strike="noStrike">
                <a:solidFill>
                  <a:srgbClr val="000000"/>
                </a:solidFill>
                <a:latin typeface="Arial"/>
              </a:rPr>
              <a:t>Format des Titeltextes durch Klicken bearbeiten</a:t>
            </a:r>
            <a:endParaRPr b="0" lang="de-DE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164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3200" spc="-1" strike="noStrike">
                <a:solidFill>
                  <a:srgbClr val="000000"/>
                </a:solidFill>
                <a:latin typeface="Arial"/>
              </a:rPr>
              <a:t>Format des Gliederungstextes durch Klicken bearbeiten</a:t>
            </a:r>
            <a:endParaRPr b="0" lang="de-DE" sz="3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de-DE" sz="2800" spc="-1" strike="noStrike">
                <a:solidFill>
                  <a:srgbClr val="000000"/>
                </a:solidFill>
                <a:latin typeface="Arial"/>
              </a:rPr>
              <a:t>Zweite Gliederungsebene</a:t>
            </a:r>
            <a:endParaRPr b="0" lang="de-DE" sz="2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2400" spc="-1" strike="noStrike">
                <a:solidFill>
                  <a:srgbClr val="000000"/>
                </a:solidFill>
                <a:latin typeface="Arial"/>
              </a:rPr>
              <a:t>Dritte Gliederungsebene</a:t>
            </a:r>
            <a:endParaRPr b="0" lang="de-DE" sz="2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de-DE" sz="2000" spc="-1" strike="noStrike">
                <a:solidFill>
                  <a:srgbClr val="000000"/>
                </a:solidFill>
                <a:latin typeface="Arial"/>
              </a:rPr>
              <a:t>Vierte Gliederungsebene</a:t>
            </a:r>
            <a:endParaRPr b="0" lang="de-DE" sz="20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2000" spc="-1" strike="noStrike">
                <a:solidFill>
                  <a:srgbClr val="000000"/>
                </a:solidFill>
                <a:latin typeface="Arial"/>
              </a:rPr>
              <a:t>Fünfte Gliederungsebene</a:t>
            </a:r>
            <a:endParaRPr b="0" lang="de-DE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2000" spc="-1" strike="noStrike">
                <a:solidFill>
                  <a:srgbClr val="000000"/>
                </a:solidFill>
                <a:latin typeface="Arial"/>
              </a:rPr>
              <a:t>Sechste Gliederungsebene</a:t>
            </a:r>
            <a:endParaRPr b="0" lang="de-DE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2000" spc="-1" strike="noStrike">
                <a:solidFill>
                  <a:srgbClr val="000000"/>
                </a:solidFill>
                <a:latin typeface="Arial"/>
              </a:rPr>
              <a:t>Siebte Gliederungsebene</a:t>
            </a:r>
            <a:endParaRPr b="0" lang="de-DE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dt" idx="1"/>
          </p:nvPr>
        </p:nvSpPr>
        <p:spPr>
          <a:xfrm>
            <a:off x="504000" y="5165280"/>
            <a:ext cx="2348280" cy="390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de-DE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de-DE" sz="1400" spc="-1" strike="noStrike">
                <a:solidFill>
                  <a:srgbClr val="000000"/>
                </a:solidFill>
                <a:latin typeface="Times New Roman"/>
              </a:rPr>
              <a:t>&lt;Datum/Uhrzeit&gt;</a:t>
            </a:r>
            <a:endParaRPr b="0" lang="de-DE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ftr" idx="2"/>
          </p:nvPr>
        </p:nvSpPr>
        <p:spPr>
          <a:xfrm>
            <a:off x="3447360" y="5165280"/>
            <a:ext cx="3195000" cy="390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buNone/>
              <a:defRPr b="0" lang="de-DE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de-DE" sz="1400" spc="-1" strike="noStrike">
                <a:solidFill>
                  <a:srgbClr val="000000"/>
                </a:solidFill>
                <a:latin typeface="Times New Roman"/>
              </a:rPr>
              <a:t>&lt;Fußzeile&gt;</a:t>
            </a:r>
            <a:endParaRPr b="0" lang="de-DE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sldNum" idx="3"/>
          </p:nvPr>
        </p:nvSpPr>
        <p:spPr>
          <a:xfrm>
            <a:off x="7227360" y="5165280"/>
            <a:ext cx="2348280" cy="390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buNone/>
              <a:defRPr b="0" lang="de-DE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fld id="{FB023970-0162-4B01-B604-8A29A514329A}" type="slidenum">
              <a:rPr b="0" lang="de-DE" sz="1400" spc="-1" strike="noStrike">
                <a:solidFill>
                  <a:srgbClr val="000000"/>
                </a:solidFill>
                <a:latin typeface="Times New Roman"/>
              </a:rPr>
              <a:t>&lt;Foliennummer&gt;</a:t>
            </a:fld>
            <a:endParaRPr b="0" lang="de-DE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gif"/><Relationship Id="rId2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1.gif"/><Relationship Id="rId2" Type="http://schemas.openxmlformats.org/officeDocument/2006/relationships/image" Target="../media/image2.png"/><Relationship Id="rId3" Type="http://schemas.openxmlformats.org/officeDocument/2006/relationships/slideLayout" Target="../slideLayouts/slideLayout1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slideLayout" Target="../slideLayouts/slideLayout1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slideLayout" Target="../slideLayouts/slideLayout1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1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6.png"/><Relationship Id="rId2" Type="http://schemas.openxmlformats.org/officeDocument/2006/relationships/slideLayout" Target="../slideLayouts/slideLayout1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7.png"/><Relationship Id="rId2" Type="http://schemas.openxmlformats.org/officeDocument/2006/relationships/slideLayout" Target="../slideLayouts/slideLayout1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8.png"/><Relationship Id="rId2" Type="http://schemas.openxmlformats.org/officeDocument/2006/relationships/slideLayout" Target="../slideLayouts/slideLayout1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9.png"/><Relationship Id="rId2" Type="http://schemas.openxmlformats.org/officeDocument/2006/relationships/slideLayout" Target="../slideLayouts/slideLayout1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image" Target="../media/image10.png"/><Relationship Id="rId2" Type="http://schemas.openxmlformats.org/officeDocument/2006/relationships/slideLayout" Target="../slideLayouts/slideLayout1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image" Target="../media/image11.png"/><Relationship Id="rId2" Type="http://schemas.openxmlformats.org/officeDocument/2006/relationships/slideLayout" Target="../slideLayouts/slideLayout1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image" Target="../media/image12.png"/><Relationship Id="rId2" Type="http://schemas.openxmlformats.org/officeDocument/2006/relationships/slideLayout" Target="../slideLayouts/slideLayout1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image" Target="../media/image13.png"/><Relationship Id="rId2" Type="http://schemas.openxmlformats.org/officeDocument/2006/relationships/image" Target="../media/image14.gif"/><Relationship Id="rId3" Type="http://schemas.openxmlformats.org/officeDocument/2006/relationships/image" Target="../media/image15.png"/><Relationship Id="rId4" Type="http://schemas.openxmlformats.org/officeDocument/2006/relationships/slideLayout" Target="../slideLayouts/slideLayout1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image" Target="../media/image13.png"/><Relationship Id="rId2" Type="http://schemas.openxmlformats.org/officeDocument/2006/relationships/image" Target="../media/image16.png"/><Relationship Id="rId3" Type="http://schemas.openxmlformats.org/officeDocument/2006/relationships/image" Target="../media/image17.gif"/><Relationship Id="rId4" Type="http://schemas.openxmlformats.org/officeDocument/2006/relationships/slideLayout" Target="../slideLayouts/slideLayout1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image" Target="../media/image13.png"/><Relationship Id="rId2" Type="http://schemas.openxmlformats.org/officeDocument/2006/relationships/image" Target="../media/image16.png"/><Relationship Id="rId3" Type="http://schemas.openxmlformats.org/officeDocument/2006/relationships/image" Target="../media/image17.gif"/><Relationship Id="rId4" Type="http://schemas.openxmlformats.org/officeDocument/2006/relationships/image" Target="../media/image18.png"/><Relationship Id="rId5" Type="http://schemas.openxmlformats.org/officeDocument/2006/relationships/slideLayout" Target="../slideLayouts/slideLayout1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image" Target="../media/image16.png"/><Relationship Id="rId2" Type="http://schemas.openxmlformats.org/officeDocument/2006/relationships/image" Target="../media/image19.png"/><Relationship Id="rId3" Type="http://schemas.openxmlformats.org/officeDocument/2006/relationships/image" Target="../media/image20.gif"/><Relationship Id="rId4" Type="http://schemas.openxmlformats.org/officeDocument/2006/relationships/image" Target="../media/image21.png"/><Relationship Id="rId5" Type="http://schemas.openxmlformats.org/officeDocument/2006/relationships/slideLayout" Target="../slideLayouts/slideLayout1.xml"/>
</Relationships>
</file>

<file path=ppt/slides/_rels/slide17.xml.rels><?xml version="1.0" encoding="UTF-8"?>
<Relationships xmlns="http://schemas.openxmlformats.org/package/2006/relationships"><Relationship Id="rId1" Type="http://schemas.openxmlformats.org/officeDocument/2006/relationships/image" Target="../media/image19.png"/><Relationship Id="rId2" Type="http://schemas.openxmlformats.org/officeDocument/2006/relationships/image" Target="../media/image22.png"/><Relationship Id="rId3" Type="http://schemas.openxmlformats.org/officeDocument/2006/relationships/image" Target="../media/image23.gif"/><Relationship Id="rId4" Type="http://schemas.openxmlformats.org/officeDocument/2006/relationships/slideLayout" Target="../slideLayouts/slideLayout1.xml"/>
</Relationships>
</file>

<file path=ppt/slides/_rels/slide18.xml.rels><?xml version="1.0" encoding="UTF-8"?>
<Relationships xmlns="http://schemas.openxmlformats.org/package/2006/relationships"><Relationship Id="rId1" Type="http://schemas.openxmlformats.org/officeDocument/2006/relationships/image" Target="../media/image22.png"/><Relationship Id="rId2" Type="http://schemas.openxmlformats.org/officeDocument/2006/relationships/image" Target="../media/image24.png"/><Relationship Id="rId3" Type="http://schemas.openxmlformats.org/officeDocument/2006/relationships/slideLayout" Target="../slideLayouts/slideLayout1.xml"/>
</Relationships>
</file>

<file path=ppt/slides/_rels/slide19.xml.rels><?xml version="1.0" encoding="UTF-8"?>
<Relationships xmlns="http://schemas.openxmlformats.org/package/2006/relationships"><Relationship Id="rId1" Type="http://schemas.openxmlformats.org/officeDocument/2006/relationships/image" Target="../media/image25.bmp"/><Relationship Id="rId2" Type="http://schemas.openxmlformats.org/officeDocument/2006/relationships/slideLayout" Target="../slideLayouts/slideLayout1.xml"/>
</Relationships>
</file>

<file path=ppt/slides/_rels/slide20.xml.rels><?xml version="1.0" encoding="UTF-8"?>
<Relationships xmlns="http://schemas.openxmlformats.org/package/2006/relationships"><Relationship Id="rId1" Type="http://schemas.openxmlformats.org/officeDocument/2006/relationships/image" Target="../media/image25.bmp"/><Relationship Id="rId2" Type="http://schemas.openxmlformats.org/officeDocument/2006/relationships/image" Target="../media/image26.bmp"/><Relationship Id="rId3" Type="http://schemas.openxmlformats.org/officeDocument/2006/relationships/slideLayout" Target="../slideLayouts/slideLayout1.xml"/>
</Relationships>
</file>

<file path=ppt/slides/_rels/slide21.xml.rels><?xml version="1.0" encoding="UTF-8"?>
<Relationships xmlns="http://schemas.openxmlformats.org/package/2006/relationships"><Relationship Id="rId1" Type="http://schemas.openxmlformats.org/officeDocument/2006/relationships/image" Target="../media/image25.bmp"/><Relationship Id="rId2" Type="http://schemas.openxmlformats.org/officeDocument/2006/relationships/image" Target="../media/image26.bmp"/><Relationship Id="rId3" Type="http://schemas.openxmlformats.org/officeDocument/2006/relationships/image" Target="../media/image27.bmp"/><Relationship Id="rId4" Type="http://schemas.openxmlformats.org/officeDocument/2006/relationships/slideLayout" Target="../slideLayouts/slideLayout1.xml"/>
</Relationships>
</file>

<file path=ppt/slides/_rels/slide22.xml.rels><?xml version="1.0" encoding="UTF-8"?>
<Relationships xmlns="http://schemas.openxmlformats.org/package/2006/relationships"><Relationship Id="rId1" Type="http://schemas.openxmlformats.org/officeDocument/2006/relationships/image" Target="../media/image27.bmp"/><Relationship Id="rId2" Type="http://schemas.openxmlformats.org/officeDocument/2006/relationships/slideLayout" Target="../slideLayouts/slideLayout1.xml"/>
</Relationships>
</file>

<file path=ppt/slides/_rels/slide2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5.xml.rels><?xml version="1.0" encoding="UTF-8"?>
<Relationships xmlns="http://schemas.openxmlformats.org/package/2006/relationships"><Relationship Id="rId1" Type="http://schemas.openxmlformats.org/officeDocument/2006/relationships/image" Target="../media/image27.bmp"/><Relationship Id="rId2" Type="http://schemas.openxmlformats.org/officeDocument/2006/relationships/image" Target="../media/image28.png"/><Relationship Id="rId3" Type="http://schemas.openxmlformats.org/officeDocument/2006/relationships/slideLayout" Target="../slideLayouts/slideLayout1.xml"/>
</Relationships>
</file>

<file path=ppt/slides/_rels/slide26.xml.rels><?xml version="1.0" encoding="UTF-8"?>
<Relationships xmlns="http://schemas.openxmlformats.org/package/2006/relationships"><Relationship Id="rId1" Type="http://schemas.openxmlformats.org/officeDocument/2006/relationships/image" Target="../media/image27.bmp"/><Relationship Id="rId2" Type="http://schemas.openxmlformats.org/officeDocument/2006/relationships/image" Target="../media/image29.png"/><Relationship Id="rId3" Type="http://schemas.openxmlformats.org/officeDocument/2006/relationships/image" Target="../media/image30.png"/><Relationship Id="rId4" Type="http://schemas.openxmlformats.org/officeDocument/2006/relationships/slideLayout" Target="../slideLayouts/slideLayout1.xml"/>
</Relationships>
</file>

<file path=ppt/slides/_rels/slide27.xml.rels><?xml version="1.0" encoding="UTF-8"?>
<Relationships xmlns="http://schemas.openxmlformats.org/package/2006/relationships"><Relationship Id="rId1" Type="http://schemas.openxmlformats.org/officeDocument/2006/relationships/image" Target="../media/image27.bmp"/><Relationship Id="rId2" Type="http://schemas.openxmlformats.org/officeDocument/2006/relationships/image" Target="../media/image29.png"/><Relationship Id="rId3" Type="http://schemas.openxmlformats.org/officeDocument/2006/relationships/image" Target="../media/image31.png"/><Relationship Id="rId4" Type="http://schemas.openxmlformats.org/officeDocument/2006/relationships/image" Target="../media/image32.png"/><Relationship Id="rId5" Type="http://schemas.openxmlformats.org/officeDocument/2006/relationships/slideLayout" Target="../slideLayouts/slideLayout1.xml"/>
</Relationships>
</file>

<file path=ppt/slides/_rels/slide28.xml.rels><?xml version="1.0" encoding="UTF-8"?>
<Relationships xmlns="http://schemas.openxmlformats.org/package/2006/relationships"><Relationship Id="rId1" Type="http://schemas.openxmlformats.org/officeDocument/2006/relationships/image" Target="../media/image27.bmp"/><Relationship Id="rId2" Type="http://schemas.openxmlformats.org/officeDocument/2006/relationships/image" Target="../media/image29.png"/><Relationship Id="rId3" Type="http://schemas.openxmlformats.org/officeDocument/2006/relationships/image" Target="../media/image31.png"/><Relationship Id="rId4" Type="http://schemas.openxmlformats.org/officeDocument/2006/relationships/image" Target="../media/image33.png"/><Relationship Id="rId5" Type="http://schemas.openxmlformats.org/officeDocument/2006/relationships/image" Target="../media/image34.png"/><Relationship Id="rId6" Type="http://schemas.openxmlformats.org/officeDocument/2006/relationships/slideLayout" Target="../slideLayouts/slideLayout1.xml"/>
</Relationships>
</file>

<file path=ppt/slides/_rels/slide29.xml.rels><?xml version="1.0" encoding="UTF-8"?>
<Relationships xmlns="http://schemas.openxmlformats.org/package/2006/relationships"><Relationship Id="rId1" Type="http://schemas.openxmlformats.org/officeDocument/2006/relationships/image" Target="../media/image27.bmp"/><Relationship Id="rId2" Type="http://schemas.openxmlformats.org/officeDocument/2006/relationships/image" Target="../media/image29.png"/><Relationship Id="rId3" Type="http://schemas.openxmlformats.org/officeDocument/2006/relationships/image" Target="../media/image31.png"/><Relationship Id="rId4" Type="http://schemas.openxmlformats.org/officeDocument/2006/relationships/image" Target="../media/image33.png"/><Relationship Id="rId5" Type="http://schemas.openxmlformats.org/officeDocument/2006/relationships/image" Target="../media/image35.png"/><Relationship Id="rId6" Type="http://schemas.openxmlformats.org/officeDocument/2006/relationships/image" Target="../media/image36.png"/><Relationship Id="rId7" Type="http://schemas.openxmlformats.org/officeDocument/2006/relationships/slideLayout" Target="../slideLayouts/slideLayout1.xml"/>
</Relationships>
</file>

<file path=ppt/slides/_rels/slide30.xml.rels><?xml version="1.0" encoding="UTF-8"?>
<Relationships xmlns="http://schemas.openxmlformats.org/package/2006/relationships"><Relationship Id="rId1" Type="http://schemas.openxmlformats.org/officeDocument/2006/relationships/image" Target="../media/image37.gif"/><Relationship Id="rId2" Type="http://schemas.openxmlformats.org/officeDocument/2006/relationships/slideLayout" Target="../slideLayouts/slideLayout1.xml"/>
</Relationships>
</file>

<file path=ppt/slides/_rels/slide31.xml.rels><?xml version="1.0" encoding="UTF-8"?>
<Relationships xmlns="http://schemas.openxmlformats.org/package/2006/relationships"><Relationship Id="rId1" Type="http://schemas.openxmlformats.org/officeDocument/2006/relationships/image" Target="../media/image38.gif"/><Relationship Id="rId2" Type="http://schemas.openxmlformats.org/officeDocument/2006/relationships/slideLayout" Target="../slideLayouts/slideLayout1.xml"/>
</Relationships>
</file>

<file path=ppt/slides/_rels/slide32.xml.rels><?xml version="1.0" encoding="UTF-8"?>
<Relationships xmlns="http://schemas.openxmlformats.org/package/2006/relationships"><Relationship Id="rId1" Type="http://schemas.openxmlformats.org/officeDocument/2006/relationships/image" Target="../media/image39.png"/><Relationship Id="rId2" Type="http://schemas.openxmlformats.org/officeDocument/2006/relationships/slideLayout" Target="../slideLayouts/slideLayout1.xml"/>
</Relationships>
</file>

<file path=ppt/slides/_rels/slide33.xml.rels><?xml version="1.0" encoding="UTF-8"?>
<Relationships xmlns="http://schemas.openxmlformats.org/package/2006/relationships"><Relationship Id="rId1" Type="http://schemas.openxmlformats.org/officeDocument/2006/relationships/image" Target="../media/image40.gif"/><Relationship Id="rId2" Type="http://schemas.openxmlformats.org/officeDocument/2006/relationships/slideLayout" Target="../slideLayouts/slideLayout1.xml"/>
</Relationships>
</file>

<file path=ppt/slides/_rels/slide34.xml.rels><?xml version="1.0" encoding="UTF-8"?>
<Relationships xmlns="http://schemas.openxmlformats.org/package/2006/relationships"><Relationship Id="rId1" Type="http://schemas.openxmlformats.org/officeDocument/2006/relationships/image" Target="../media/image41.png"/><Relationship Id="rId2" Type="http://schemas.openxmlformats.org/officeDocument/2006/relationships/slideLayout" Target="../slideLayouts/slideLayout1.xml"/>
</Relationships>
</file>

<file path=ppt/slides/_rels/slide35.xml.rels><?xml version="1.0" encoding="UTF-8"?>
<Relationships xmlns="http://schemas.openxmlformats.org/package/2006/relationships"><Relationship Id="rId1" Type="http://schemas.openxmlformats.org/officeDocument/2006/relationships/image" Target="../media/image42.png"/><Relationship Id="rId2" Type="http://schemas.openxmlformats.org/officeDocument/2006/relationships/image" Target="../media/image43.png"/><Relationship Id="rId3" Type="http://schemas.openxmlformats.org/officeDocument/2006/relationships/slideLayout" Target="../slideLayouts/slideLayout1.xml"/>
</Relationships>
</file>

<file path=ppt/slides/_rels/slide36.xml.rels><?xml version="1.0" encoding="UTF-8"?>
<Relationships xmlns="http://schemas.openxmlformats.org/package/2006/relationships"><Relationship Id="rId1" Type="http://schemas.openxmlformats.org/officeDocument/2006/relationships/image" Target="../media/image44.png"/><Relationship Id="rId2" Type="http://schemas.openxmlformats.org/officeDocument/2006/relationships/slideLayout" Target="../slideLayouts/slideLayout1.xml"/>
</Relationships>
</file>

<file path=ppt/slides/_rels/slide37.xml.rels><?xml version="1.0" encoding="UTF-8"?>
<Relationships xmlns="http://schemas.openxmlformats.org/package/2006/relationships"><Relationship Id="rId1" Type="http://schemas.openxmlformats.org/officeDocument/2006/relationships/image" Target="../media/image45.png"/><Relationship Id="rId2" Type="http://schemas.openxmlformats.org/officeDocument/2006/relationships/slideLayout" Target="../slideLayouts/slideLayout1.xml"/>
</Relationships>
</file>

<file path=ppt/slides/_rels/slide38.xml.rels><?xml version="1.0" encoding="UTF-8"?>
<Relationships xmlns="http://schemas.openxmlformats.org/package/2006/relationships"><Relationship Id="rId1" Type="http://schemas.openxmlformats.org/officeDocument/2006/relationships/image" Target="../media/image46.png"/><Relationship Id="rId2" Type="http://schemas.openxmlformats.org/officeDocument/2006/relationships/slideLayout" Target="../slideLayouts/slideLayout1.xml"/>
</Relationships>
</file>

<file path=ppt/slides/_rels/slide3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40.xml.rels><?xml version="1.0" encoding="UTF-8"?>
<Relationships xmlns="http://schemas.openxmlformats.org/package/2006/relationships"><Relationship Id="rId1" Type="http://schemas.openxmlformats.org/officeDocument/2006/relationships/image" Target="../media/image47.png"/><Relationship Id="rId2" Type="http://schemas.openxmlformats.org/officeDocument/2006/relationships/slideLayout" Target="../slideLayouts/slideLayout1.xml"/>
</Relationships>
</file>

<file path=ppt/slides/_rels/slide41.xml.rels><?xml version="1.0" encoding="UTF-8"?>
<Relationships xmlns="http://schemas.openxmlformats.org/package/2006/relationships"><Relationship Id="rId1" Type="http://schemas.openxmlformats.org/officeDocument/2006/relationships/image" Target="../media/image48.png"/><Relationship Id="rId2" Type="http://schemas.openxmlformats.org/officeDocument/2006/relationships/slideLayout" Target="../slideLayouts/slideLayout1.xml"/>
</Relationships>
</file>

<file path=ppt/slides/_rels/slide42.xml.rels><?xml version="1.0" encoding="UTF-8"?>
<Relationships xmlns="http://schemas.openxmlformats.org/package/2006/relationships"><Relationship Id="rId1" Type="http://schemas.openxmlformats.org/officeDocument/2006/relationships/image" Target="../media/image49.gif"/><Relationship Id="rId2" Type="http://schemas.openxmlformats.org/officeDocument/2006/relationships/slideLayout" Target="../slideLayouts/slideLayout1.xml"/>
</Relationships>
</file>

<file path=ppt/slides/_rels/slide43.xml.rels><?xml version="1.0" encoding="UTF-8"?>
<Relationships xmlns="http://schemas.openxmlformats.org/package/2006/relationships"><Relationship Id="rId1" Type="http://schemas.openxmlformats.org/officeDocument/2006/relationships/image" Target="../media/image50.png"/><Relationship Id="rId2" Type="http://schemas.openxmlformats.org/officeDocument/2006/relationships/image" Target="../media/image51.png"/><Relationship Id="rId3" Type="http://schemas.openxmlformats.org/officeDocument/2006/relationships/image" Target="../media/image52.png"/><Relationship Id="rId4" Type="http://schemas.openxmlformats.org/officeDocument/2006/relationships/image" Target="../media/image53.png"/><Relationship Id="rId5" Type="http://schemas.openxmlformats.org/officeDocument/2006/relationships/image" Target="../media/image54.png"/><Relationship Id="rId6" Type="http://schemas.openxmlformats.org/officeDocument/2006/relationships/image" Target="../media/image55.png"/><Relationship Id="rId7" Type="http://schemas.openxmlformats.org/officeDocument/2006/relationships/image" Target="../media/image56.png"/><Relationship Id="rId8" Type="http://schemas.openxmlformats.org/officeDocument/2006/relationships/image" Target="../media/image57.png"/><Relationship Id="rId9" Type="http://schemas.openxmlformats.org/officeDocument/2006/relationships/slideLayout" Target="../slideLayouts/slideLayout1.xml"/>
</Relationships>
</file>

<file path=ppt/slides/_rels/slide44.xml.rels><?xml version="1.0" encoding="UTF-8"?>
<Relationships xmlns="http://schemas.openxmlformats.org/package/2006/relationships"><Relationship Id="rId1" Type="http://schemas.openxmlformats.org/officeDocument/2006/relationships/image" Target="../media/image58.png"/><Relationship Id="rId2" Type="http://schemas.openxmlformats.org/officeDocument/2006/relationships/image" Target="../media/image59.png"/><Relationship Id="rId3" Type="http://schemas.openxmlformats.org/officeDocument/2006/relationships/image" Target="../media/image60.png"/><Relationship Id="rId4" Type="http://schemas.openxmlformats.org/officeDocument/2006/relationships/image" Target="../media/image61.png"/><Relationship Id="rId5" Type="http://schemas.openxmlformats.org/officeDocument/2006/relationships/slideLayout" Target="../slideLayouts/slideLayout1.xml"/>
</Relationships>
</file>

<file path=ppt/slides/_rels/slide45.xml.rels><?xml version="1.0" encoding="UTF-8"?>
<Relationships xmlns="http://schemas.openxmlformats.org/package/2006/relationships"><Relationship Id="rId1" Type="http://schemas.openxmlformats.org/officeDocument/2006/relationships/image" Target="../media/image62.png"/><Relationship Id="rId2" Type="http://schemas.openxmlformats.org/officeDocument/2006/relationships/image" Target="../media/image63.png"/><Relationship Id="rId3" Type="http://schemas.openxmlformats.org/officeDocument/2006/relationships/image" Target="../media/image64.png"/><Relationship Id="rId4" Type="http://schemas.openxmlformats.org/officeDocument/2006/relationships/image" Target="../media/image65.png"/><Relationship Id="rId5" Type="http://schemas.openxmlformats.org/officeDocument/2006/relationships/slideLayout" Target="../slideLayouts/slideLayout1.xml"/>
</Relationships>
</file>

<file path=ppt/slides/_rels/slide46.xml.rels><?xml version="1.0" encoding="UTF-8"?>
<Relationships xmlns="http://schemas.openxmlformats.org/package/2006/relationships"><Relationship Id="rId1" Type="http://schemas.openxmlformats.org/officeDocument/2006/relationships/image" Target="../media/image66.png"/><Relationship Id="rId2" Type="http://schemas.openxmlformats.org/officeDocument/2006/relationships/slideLayout" Target="../slideLayouts/slideLayout1.xml"/>
</Relationships>
</file>

<file path=ppt/slides/_rels/slide4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4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49.xml.rels><?xml version="1.0" encoding="UTF-8"?>
<Relationships xmlns="http://schemas.openxmlformats.org/package/2006/relationships"><Relationship Id="rId1" Type="http://schemas.openxmlformats.org/officeDocument/2006/relationships/image" Target="../media/image67.png"/><Relationship Id="rId2" Type="http://schemas.openxmlformats.org/officeDocument/2006/relationships/slideLayout" Target="../slideLayouts/slideLayout1.xml"/>
</Relationships>
</file>

<file path=ppt/slides/_rels/slide50.xml.rels><?xml version="1.0" encoding="UTF-8"?>
<Relationships xmlns="http://schemas.openxmlformats.org/package/2006/relationships"><Relationship Id="rId1" Type="http://schemas.openxmlformats.org/officeDocument/2006/relationships/image" Target="../media/image68.png"/><Relationship Id="rId2" Type="http://schemas.openxmlformats.org/officeDocument/2006/relationships/slideLayout" Target="../slideLayouts/slideLayout1.xml"/>
</Relationships>
</file>

<file path=ppt/slides/_rels/slide51.xml.rels><?xml version="1.0" encoding="UTF-8"?>
<Relationships xmlns="http://schemas.openxmlformats.org/package/2006/relationships"><Relationship Id="rId1" Type="http://schemas.openxmlformats.org/officeDocument/2006/relationships/image" Target="../media/image69.png"/><Relationship Id="rId2" Type="http://schemas.openxmlformats.org/officeDocument/2006/relationships/slideLayout" Target="../slideLayouts/slideLayout1.xml"/>
</Relationships>
</file>

<file path=ppt/slides/_rels/slide5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5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5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5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5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5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5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5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6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6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6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6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6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6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6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6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6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69.xml.rels><?xml version="1.0" encoding="UTF-8"?>
<Relationships xmlns="http://schemas.openxmlformats.org/package/2006/relationships"><Relationship Id="rId1" Type="http://schemas.openxmlformats.org/officeDocument/2006/relationships/image" Target="../media/image70.png"/><Relationship Id="rId2" Type="http://schemas.openxmlformats.org/officeDocument/2006/relationships/image" Target="../media/image27.bmp"/><Relationship Id="rId3" Type="http://schemas.openxmlformats.org/officeDocument/2006/relationships/slideLayout" Target="../slideLayouts/slideLayout1.xml"/>
</Relationships>
</file>

<file path=ppt/slides/_rels/slide70.xml.rels><?xml version="1.0" encoding="UTF-8"?>
<Relationships xmlns="http://schemas.openxmlformats.org/package/2006/relationships"><Relationship Id="rId1" Type="http://schemas.openxmlformats.org/officeDocument/2006/relationships/image" Target="../media/image71.png"/><Relationship Id="rId2" Type="http://schemas.openxmlformats.org/officeDocument/2006/relationships/image" Target="../media/image27.bmp"/><Relationship Id="rId3" Type="http://schemas.openxmlformats.org/officeDocument/2006/relationships/image" Target="../media/image29.png"/><Relationship Id="rId4" Type="http://schemas.openxmlformats.org/officeDocument/2006/relationships/slideLayout" Target="../slideLayouts/slideLayout1.xml"/>
</Relationships>
</file>

<file path=ppt/slides/_rels/slide71.xml.rels><?xml version="1.0" encoding="UTF-8"?>
<Relationships xmlns="http://schemas.openxmlformats.org/package/2006/relationships"><Relationship Id="rId1" Type="http://schemas.openxmlformats.org/officeDocument/2006/relationships/image" Target="../media/image72.png"/><Relationship Id="rId2" Type="http://schemas.openxmlformats.org/officeDocument/2006/relationships/image" Target="../media/image27.bmp"/><Relationship Id="rId3" Type="http://schemas.openxmlformats.org/officeDocument/2006/relationships/image" Target="../media/image29.png"/><Relationship Id="rId4" Type="http://schemas.openxmlformats.org/officeDocument/2006/relationships/image" Target="../media/image31.png"/><Relationship Id="rId5" Type="http://schemas.openxmlformats.org/officeDocument/2006/relationships/slideLayout" Target="../slideLayouts/slideLayout1.xml"/>
</Relationships>
</file>

<file path=ppt/slides/_rels/slide72.xml.rels><?xml version="1.0" encoding="UTF-8"?>
<Relationships xmlns="http://schemas.openxmlformats.org/package/2006/relationships"><Relationship Id="rId1" Type="http://schemas.openxmlformats.org/officeDocument/2006/relationships/image" Target="../media/image73.png"/><Relationship Id="rId2" Type="http://schemas.openxmlformats.org/officeDocument/2006/relationships/image" Target="../media/image27.bmp"/><Relationship Id="rId3" Type="http://schemas.openxmlformats.org/officeDocument/2006/relationships/image" Target="../media/image29.png"/><Relationship Id="rId4" Type="http://schemas.openxmlformats.org/officeDocument/2006/relationships/image" Target="../media/image31.png"/><Relationship Id="rId5" Type="http://schemas.openxmlformats.org/officeDocument/2006/relationships/image" Target="../media/image33.png"/><Relationship Id="rId6" Type="http://schemas.openxmlformats.org/officeDocument/2006/relationships/slideLayout" Target="../slideLayouts/slideLayout1.xml"/>
</Relationships>
</file>

<file path=ppt/slides/_rels/slide73.xml.rels><?xml version="1.0" encoding="UTF-8"?>
<Relationships xmlns="http://schemas.openxmlformats.org/package/2006/relationships"><Relationship Id="rId1" Type="http://schemas.openxmlformats.org/officeDocument/2006/relationships/image" Target="../media/image74.png"/><Relationship Id="rId2" Type="http://schemas.openxmlformats.org/officeDocument/2006/relationships/image" Target="../media/image27.bmp"/><Relationship Id="rId3" Type="http://schemas.openxmlformats.org/officeDocument/2006/relationships/image" Target="../media/image29.png"/><Relationship Id="rId4" Type="http://schemas.openxmlformats.org/officeDocument/2006/relationships/image" Target="../media/image31.png"/><Relationship Id="rId5" Type="http://schemas.openxmlformats.org/officeDocument/2006/relationships/image" Target="../media/image33.png"/><Relationship Id="rId6" Type="http://schemas.openxmlformats.org/officeDocument/2006/relationships/image" Target="../media/image35.png"/><Relationship Id="rId7" Type="http://schemas.openxmlformats.org/officeDocument/2006/relationships/slideLayout" Target="../slideLayouts/slideLayout1.xml"/>
</Relationships>
</file>

<file path=ppt/slides/_rels/slide74.xml.rels><?xml version="1.0" encoding="UTF-8"?>
<Relationships xmlns="http://schemas.openxmlformats.org/package/2006/relationships"><Relationship Id="rId1" Type="http://schemas.openxmlformats.org/officeDocument/2006/relationships/image" Target="../media/image75.gif"/><Relationship Id="rId2" Type="http://schemas.openxmlformats.org/officeDocument/2006/relationships/slideLayout" Target="../slideLayouts/slideLayout1.xml"/>
</Relationships>
</file>

<file path=ppt/slides/_rels/slide75.xml.rels><?xml version="1.0" encoding="UTF-8"?>
<Relationships xmlns="http://schemas.openxmlformats.org/package/2006/relationships"><Relationship Id="rId1" Type="http://schemas.openxmlformats.org/officeDocument/2006/relationships/image" Target="../media/image76.gif"/><Relationship Id="rId2" Type="http://schemas.openxmlformats.org/officeDocument/2006/relationships/slideLayout" Target="../slideLayouts/slideLayout1.xml"/>
</Relationships>
</file>

<file path=ppt/slides/_rels/slide76.xml.rels><?xml version="1.0" encoding="UTF-8"?>
<Relationships xmlns="http://schemas.openxmlformats.org/package/2006/relationships"><Relationship Id="rId1" Type="http://schemas.openxmlformats.org/officeDocument/2006/relationships/image" Target="../media/image77.png"/><Relationship Id="rId2" Type="http://schemas.openxmlformats.org/officeDocument/2006/relationships/slideLayout" Target="../slideLayouts/slideLayout1.xml"/>
</Relationships>
</file>

<file path=ppt/slides/_rels/slide77.xml.rels><?xml version="1.0" encoding="UTF-8"?>
<Relationships xmlns="http://schemas.openxmlformats.org/package/2006/relationships"><Relationship Id="rId1" Type="http://schemas.openxmlformats.org/officeDocument/2006/relationships/image" Target="../media/image77.png"/><Relationship Id="rId2" Type="http://schemas.openxmlformats.org/officeDocument/2006/relationships/slideLayout" Target="../slideLayouts/slideLayout1.xml"/>
</Relationships>
</file>

<file path=ppt/slides/_rels/slide78.xml.rels><?xml version="1.0" encoding="UTF-8"?>
<Relationships xmlns="http://schemas.openxmlformats.org/package/2006/relationships"><Relationship Id="rId1" Type="http://schemas.openxmlformats.org/officeDocument/2006/relationships/image" Target="../media/image78.gif"/><Relationship Id="rId2" Type="http://schemas.openxmlformats.org/officeDocument/2006/relationships/slideLayout" Target="../slideLayouts/slideLayout1.xml"/>
</Relationships>
</file>

<file path=ppt/slides/_rels/slide79.xml.rels><?xml version="1.0" encoding="UTF-8"?>
<Relationships xmlns="http://schemas.openxmlformats.org/package/2006/relationships"><Relationship Id="rId1" Type="http://schemas.openxmlformats.org/officeDocument/2006/relationships/image" Target="../media/image79.png"/><Relationship Id="rId2" Type="http://schemas.openxmlformats.org/officeDocument/2006/relationships/slideLayout" Target="../slideLayouts/slideLayout1.xml"/>
</Relationships>
</file>

<file path=ppt/slides/_rels/slide80.xml.rels><?xml version="1.0" encoding="UTF-8"?>
<Relationships xmlns="http://schemas.openxmlformats.org/package/2006/relationships"><Relationship Id="rId1" Type="http://schemas.openxmlformats.org/officeDocument/2006/relationships/image" Target="../media/image42.png"/><Relationship Id="rId2" Type="http://schemas.openxmlformats.org/officeDocument/2006/relationships/image" Target="../media/image43.png"/><Relationship Id="rId3" Type="http://schemas.openxmlformats.org/officeDocument/2006/relationships/slideLayout" Target="../slideLayouts/slideLayout1.xml"/>
</Relationships>
</file>

<file path=ppt/slides/_rels/slide81.xml.rels><?xml version="1.0" encoding="UTF-8"?>
<Relationships xmlns="http://schemas.openxmlformats.org/package/2006/relationships"><Relationship Id="rId1" Type="http://schemas.openxmlformats.org/officeDocument/2006/relationships/image" Target="../media/image44.png"/><Relationship Id="rId2" Type="http://schemas.openxmlformats.org/officeDocument/2006/relationships/slideLayout" Target="../slideLayouts/slideLayout1.xml"/>
</Relationships>
</file>

<file path=ppt/slides/_rels/slide82.xml.rels><?xml version="1.0" encoding="UTF-8"?>
<Relationships xmlns="http://schemas.openxmlformats.org/package/2006/relationships"><Relationship Id="rId1" Type="http://schemas.openxmlformats.org/officeDocument/2006/relationships/image" Target="../media/image80.png"/><Relationship Id="rId2" Type="http://schemas.openxmlformats.org/officeDocument/2006/relationships/slideLayout" Target="../slideLayouts/slideLayout1.xml"/>
</Relationships>
</file>

<file path=ppt/slides/_rels/slide83.xml.rels><?xml version="1.0" encoding="UTF-8"?>
<Relationships xmlns="http://schemas.openxmlformats.org/package/2006/relationships"><Relationship Id="rId1" Type="http://schemas.openxmlformats.org/officeDocument/2006/relationships/image" Target="../media/image81.png"/><Relationship Id="rId2" Type="http://schemas.openxmlformats.org/officeDocument/2006/relationships/slideLayout" Target="../slideLayouts/slideLayout1.xml"/>
</Relationships>
</file>

<file path=ppt/slides/_rels/slide8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85.xml.rels><?xml version="1.0" encoding="UTF-8"?>
<Relationships xmlns="http://schemas.openxmlformats.org/package/2006/relationships"><Relationship Id="rId1" Type="http://schemas.openxmlformats.org/officeDocument/2006/relationships/image" Target="../media/image82.png"/><Relationship Id="rId2" Type="http://schemas.openxmlformats.org/officeDocument/2006/relationships/slideLayout" Target="../slideLayouts/slideLayout1.xml"/>
</Relationships>
</file>

<file path=ppt/slides/_rels/slide86.xml.rels><?xml version="1.0" encoding="UTF-8"?>
<Relationships xmlns="http://schemas.openxmlformats.org/package/2006/relationships"><Relationship Id="rId1" Type="http://schemas.openxmlformats.org/officeDocument/2006/relationships/image" Target="../media/image83.png"/><Relationship Id="rId2" Type="http://schemas.openxmlformats.org/officeDocument/2006/relationships/slideLayout" Target="../slideLayouts/slideLayout1.xml"/>
</Relationships>
</file>

<file path=ppt/slides/_rels/slide87.xml.rels><?xml version="1.0" encoding="UTF-8"?>
<Relationships xmlns="http://schemas.openxmlformats.org/package/2006/relationships"><Relationship Id="rId1" Type="http://schemas.openxmlformats.org/officeDocument/2006/relationships/image" Target="../media/image39.png"/><Relationship Id="rId2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0" y="288000"/>
            <a:ext cx="10080000" cy="493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 algn="ctr">
              <a:buNone/>
            </a:pPr>
            <a:r>
              <a:rPr b="1" lang="de-DE" sz="2800" spc="-1" strike="noStrike">
                <a:solidFill>
                  <a:srgbClr val="000000"/>
                </a:solidFill>
                <a:latin typeface="Arial"/>
              </a:rPr>
              <a:t>Loki Patera’s specular surface by JunoCam image data</a:t>
            </a:r>
            <a:endParaRPr b="0" lang="de-DE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subTitle"/>
          </p:nvPr>
        </p:nvSpPr>
        <p:spPr>
          <a:xfrm>
            <a:off x="0" y="792000"/>
            <a:ext cx="2520000" cy="684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 algn="ctr">
              <a:buNone/>
            </a:pPr>
            <a:r>
              <a:rPr b="1" lang="de-DE" sz="1800" spc="-1" strike="noStrike">
                <a:solidFill>
                  <a:srgbClr val="000000"/>
                </a:solidFill>
                <a:latin typeface="Arial"/>
              </a:rPr>
              <a:t>Gerald Eichstädt</a:t>
            </a:r>
            <a:endParaRPr b="0" lang="de-DE" sz="18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buNone/>
            </a:pPr>
            <a:endParaRPr b="0" lang="de-DE" sz="12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buNone/>
            </a:pPr>
            <a:r>
              <a:rPr b="0" lang="de-DE" sz="1200" spc="-1" strike="noStrike">
                <a:solidFill>
                  <a:srgbClr val="000000"/>
                </a:solidFill>
                <a:latin typeface="Arial"/>
              </a:rPr>
              <a:t>Stuttgart, Germany</a:t>
            </a:r>
            <a:endParaRPr b="0" lang="de-DE" sz="1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"/>
          <p:cNvSpPr txBox="1"/>
          <p:nvPr/>
        </p:nvSpPr>
        <p:spPr>
          <a:xfrm>
            <a:off x="2520000" y="792000"/>
            <a:ext cx="2520000" cy="655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algn="ctr"/>
            <a:r>
              <a:rPr b="0" lang="de-DE" sz="1800" spc="-1" strike="noStrike">
                <a:solidFill>
                  <a:srgbClr val="000000"/>
                </a:solidFill>
                <a:latin typeface="Arial"/>
              </a:rPr>
              <a:t>Anton Ermakov</a:t>
            </a:r>
            <a:endParaRPr b="0" lang="de-DE" sz="1800" spc="-1" strike="noStrike">
              <a:solidFill>
                <a:srgbClr val="000000"/>
              </a:solidFill>
              <a:latin typeface="Arial"/>
            </a:endParaRPr>
          </a:p>
          <a:p>
            <a:pPr algn="ctr"/>
            <a:r>
              <a:rPr b="0" lang="de-DE" sz="1200" spc="-1" strike="noStrike">
                <a:solidFill>
                  <a:srgbClr val="000000"/>
                </a:solidFill>
                <a:latin typeface="Arial"/>
              </a:rPr>
              <a:t>Stanford University</a:t>
            </a:r>
            <a:endParaRPr b="0" lang="de-DE" sz="1200" spc="-1" strike="noStrike">
              <a:solidFill>
                <a:srgbClr val="000000"/>
              </a:solidFill>
              <a:latin typeface="Arial"/>
            </a:endParaRPr>
          </a:p>
          <a:p>
            <a:pPr algn="ctr"/>
            <a:r>
              <a:rPr b="0" lang="de-DE" sz="1200" spc="-1" strike="noStrike">
                <a:solidFill>
                  <a:srgbClr val="000000"/>
                </a:solidFill>
                <a:latin typeface="Arial"/>
              </a:rPr>
              <a:t>Stanford, California, USA</a:t>
            </a:r>
            <a:endParaRPr b="0" lang="de-DE" sz="1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" name=""/>
          <p:cNvSpPr txBox="1"/>
          <p:nvPr/>
        </p:nvSpPr>
        <p:spPr>
          <a:xfrm>
            <a:off x="5040000" y="792000"/>
            <a:ext cx="2520000" cy="655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algn="ctr"/>
            <a:r>
              <a:rPr b="0" lang="de-DE" sz="1800" spc="-1" strike="noStrike">
                <a:solidFill>
                  <a:srgbClr val="000000"/>
                </a:solidFill>
                <a:latin typeface="Arial"/>
              </a:rPr>
              <a:t>Michael Ravine</a:t>
            </a:r>
            <a:endParaRPr b="0" lang="de-DE" sz="1800" spc="-1" strike="noStrike">
              <a:solidFill>
                <a:srgbClr val="000000"/>
              </a:solidFill>
              <a:latin typeface="Arial"/>
            </a:endParaRPr>
          </a:p>
          <a:p>
            <a:pPr algn="ctr"/>
            <a:r>
              <a:rPr b="0" lang="de-DE" sz="1200" spc="-1" strike="noStrike">
                <a:solidFill>
                  <a:srgbClr val="000000"/>
                </a:solidFill>
                <a:latin typeface="Arial"/>
              </a:rPr>
              <a:t>Malin Space Science Systems</a:t>
            </a:r>
            <a:endParaRPr b="0" lang="de-DE" sz="1200" spc="-1" strike="noStrike">
              <a:solidFill>
                <a:srgbClr val="000000"/>
              </a:solidFill>
              <a:latin typeface="Arial"/>
            </a:endParaRPr>
          </a:p>
          <a:p>
            <a:pPr algn="ctr"/>
            <a:r>
              <a:rPr b="0" lang="de-DE" sz="1200" spc="-1" strike="noStrike">
                <a:solidFill>
                  <a:srgbClr val="000000"/>
                </a:solidFill>
                <a:latin typeface="Arial"/>
              </a:rPr>
              <a:t>San Diego, California, USA</a:t>
            </a:r>
            <a:endParaRPr b="0" lang="de-DE" sz="1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"/>
          <p:cNvSpPr txBox="1"/>
          <p:nvPr/>
        </p:nvSpPr>
        <p:spPr>
          <a:xfrm>
            <a:off x="7560000" y="792000"/>
            <a:ext cx="2520000" cy="653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algn="ctr"/>
            <a:r>
              <a:rPr b="0" lang="de-DE" sz="1800" spc="-1" strike="noStrike">
                <a:solidFill>
                  <a:srgbClr val="000000"/>
                </a:solidFill>
                <a:latin typeface="Arial"/>
              </a:rPr>
              <a:t>Scott Bolton</a:t>
            </a:r>
            <a:endParaRPr b="0" lang="de-DE" sz="1800" spc="-1" strike="noStrike">
              <a:solidFill>
                <a:srgbClr val="000000"/>
              </a:solidFill>
              <a:latin typeface="Arial"/>
            </a:endParaRPr>
          </a:p>
          <a:p>
            <a:pPr algn="ctr"/>
            <a:r>
              <a:rPr b="0" lang="de-DE" sz="1200" spc="-1" strike="noStrike">
                <a:solidFill>
                  <a:srgbClr val="000000"/>
                </a:solidFill>
                <a:latin typeface="Arial"/>
              </a:rPr>
              <a:t>Southwest Research Institute</a:t>
            </a:r>
            <a:endParaRPr b="0" lang="de-DE" sz="1200" spc="-1" strike="noStrike">
              <a:solidFill>
                <a:srgbClr val="000000"/>
              </a:solidFill>
              <a:latin typeface="Arial"/>
            </a:endParaRPr>
          </a:p>
          <a:p>
            <a:pPr algn="ctr"/>
            <a:r>
              <a:rPr b="0" lang="de-DE" sz="1200" spc="-1" strike="noStrike">
                <a:solidFill>
                  <a:srgbClr val="000000"/>
                </a:solidFill>
                <a:latin typeface="Arial"/>
              </a:rPr>
              <a:t>San Antonio, Texas, USA</a:t>
            </a:r>
            <a:endParaRPr b="0" lang="de-DE" sz="1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" name=""/>
          <p:cNvSpPr txBox="1"/>
          <p:nvPr/>
        </p:nvSpPr>
        <p:spPr>
          <a:xfrm>
            <a:off x="0" y="0"/>
            <a:ext cx="10080000" cy="3600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algn="ctr"/>
            <a:r>
              <a:rPr b="0" lang="de-DE" sz="1800" spc="-1" strike="noStrike">
                <a:solidFill>
                  <a:srgbClr val="000000"/>
                </a:solidFill>
                <a:latin typeface="Arial"/>
              </a:rPr>
              <a:t>EPSC2026-882, accepted in TP9 – Planetary volcanism, tectonics, and seismicity</a:t>
            </a:r>
            <a:endParaRPr b="0" lang="de-DE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" name=""/>
          <p:cNvSpPr txBox="1"/>
          <p:nvPr/>
        </p:nvSpPr>
        <p:spPr>
          <a:xfrm>
            <a:off x="4500000" y="4680000"/>
            <a:ext cx="3600000" cy="5400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algn="ctr"/>
            <a:r>
              <a:rPr b="1" lang="de-DE" sz="2000" spc="-1" strike="noStrike">
                <a:solidFill>
                  <a:srgbClr val="000000"/>
                </a:solidFill>
                <a:latin typeface="Arial"/>
              </a:rPr>
              <a:t>Viewing geometry matters</a:t>
            </a:r>
            <a:endParaRPr b="0" lang="de-DE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" name=""/>
          <p:cNvSpPr txBox="1"/>
          <p:nvPr/>
        </p:nvSpPr>
        <p:spPr>
          <a:xfrm>
            <a:off x="5220000" y="1656000"/>
            <a:ext cx="2160000" cy="4899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algn="ctr"/>
            <a:r>
              <a:rPr b="0" lang="de-DE" sz="1400" spc="-1" strike="noStrike">
                <a:solidFill>
                  <a:srgbClr val="000000"/>
                </a:solidFill>
                <a:latin typeface="Arial"/>
              </a:rPr>
              <a:t>projection onto</a:t>
            </a:r>
            <a:endParaRPr b="0" lang="de-DE" sz="1400" spc="-1" strike="noStrike">
              <a:solidFill>
                <a:srgbClr val="000000"/>
              </a:solidFill>
              <a:latin typeface="Arial"/>
            </a:endParaRPr>
          </a:p>
          <a:p>
            <a:pPr algn="ctr"/>
            <a:r>
              <a:rPr b="0" lang="de-DE" sz="1400" spc="-1" strike="noStrike">
                <a:solidFill>
                  <a:srgbClr val="000000"/>
                </a:solidFill>
                <a:latin typeface="Arial"/>
              </a:rPr>
              <a:t>sun-nadir plane</a:t>
            </a:r>
            <a:endParaRPr b="0" lang="de-DE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" name=""/>
          <p:cNvSpPr txBox="1"/>
          <p:nvPr/>
        </p:nvSpPr>
        <p:spPr>
          <a:xfrm>
            <a:off x="2520000" y="1656000"/>
            <a:ext cx="2520000" cy="4899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algn="ctr"/>
            <a:r>
              <a:rPr b="0" lang="de-DE" sz="1400" spc="-1" strike="noStrike">
                <a:solidFill>
                  <a:srgbClr val="000000"/>
                </a:solidFill>
                <a:latin typeface="Arial"/>
              </a:rPr>
              <a:t>projection onto</a:t>
            </a:r>
            <a:endParaRPr b="0" lang="de-DE" sz="1400" spc="-1" strike="noStrike">
              <a:solidFill>
                <a:srgbClr val="000000"/>
              </a:solidFill>
              <a:latin typeface="Arial"/>
            </a:endParaRPr>
          </a:p>
          <a:p>
            <a:pPr algn="ctr"/>
            <a:r>
              <a:rPr b="0" lang="de-DE" sz="1400" spc="-1" strike="noStrike">
                <a:solidFill>
                  <a:srgbClr val="000000"/>
                </a:solidFill>
                <a:latin typeface="Arial"/>
              </a:rPr>
              <a:t>surface tangential plane</a:t>
            </a:r>
            <a:endParaRPr b="0" lang="de-DE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" name=""/>
          <p:cNvSpPr txBox="1"/>
          <p:nvPr/>
        </p:nvSpPr>
        <p:spPr>
          <a:xfrm>
            <a:off x="0" y="1656000"/>
            <a:ext cx="2520000" cy="4899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algn="ctr"/>
            <a:r>
              <a:rPr b="0" lang="de-DE" sz="1400" spc="-1" strike="noStrike">
                <a:solidFill>
                  <a:srgbClr val="000000"/>
                </a:solidFill>
                <a:latin typeface="Arial"/>
              </a:rPr>
              <a:t>view parallel to</a:t>
            </a:r>
            <a:endParaRPr b="0" lang="de-DE" sz="1400" spc="-1" strike="noStrike">
              <a:solidFill>
                <a:srgbClr val="000000"/>
              </a:solidFill>
              <a:latin typeface="Arial"/>
            </a:endParaRPr>
          </a:p>
          <a:p>
            <a:pPr algn="ctr"/>
            <a:r>
              <a:rPr b="0" lang="de-DE" sz="1400" spc="-1" strike="noStrike">
                <a:solidFill>
                  <a:srgbClr val="000000"/>
                </a:solidFill>
                <a:latin typeface="Arial"/>
              </a:rPr>
              <a:t>sun-nadir plane</a:t>
            </a:r>
            <a:endParaRPr b="0" lang="de-DE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" name=""/>
          <p:cNvSpPr txBox="1"/>
          <p:nvPr/>
        </p:nvSpPr>
        <p:spPr>
          <a:xfrm>
            <a:off x="360000" y="4644000"/>
            <a:ext cx="3420000" cy="99324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1" lang="de-DE" sz="1600" spc="-1" strike="noStrike">
                <a:solidFill>
                  <a:srgbClr val="2f4f4f"/>
                </a:solidFill>
                <a:latin typeface="Arial"/>
              </a:rPr>
              <a:t>grey:   nadir normal vector</a:t>
            </a:r>
            <a:endParaRPr b="0" lang="de-DE" sz="1600" spc="-1" strike="noStrike">
              <a:solidFill>
                <a:srgbClr val="000000"/>
              </a:solidFill>
              <a:latin typeface="Arial"/>
            </a:endParaRPr>
          </a:p>
          <a:p>
            <a:r>
              <a:rPr b="1" lang="de-DE" sz="1600" spc="-1" strike="noStrike">
                <a:solidFill>
                  <a:srgbClr val="8b0000"/>
                </a:solidFill>
                <a:latin typeface="Arial"/>
              </a:rPr>
              <a:t>red:     vector to Sun</a:t>
            </a:r>
            <a:endParaRPr b="0" lang="de-DE" sz="16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de-DE" sz="1600" spc="-1" strike="noStrike">
                <a:solidFill>
                  <a:srgbClr val="00008b"/>
                </a:solidFill>
                <a:latin typeface="Arial"/>
              </a:rPr>
              <a:t>blue:   solar specular vector</a:t>
            </a:r>
            <a:endParaRPr b="0" lang="de-DE" sz="1600" spc="-1" strike="noStrike">
              <a:solidFill>
                <a:srgbClr val="000000"/>
              </a:solidFill>
              <a:latin typeface="Arial"/>
            </a:endParaRPr>
          </a:p>
          <a:p>
            <a:r>
              <a:rPr b="1" lang="de-DE" sz="1600" spc="-1" strike="noStrike">
                <a:solidFill>
                  <a:srgbClr val="006400"/>
                </a:solidFill>
                <a:latin typeface="Arial"/>
              </a:rPr>
              <a:t>green: vector to Juno</a:t>
            </a:r>
            <a:endParaRPr b="0" lang="de-DE" sz="16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8" name="" descr=""/>
          <p:cNvPicPr/>
          <p:nvPr/>
        </p:nvPicPr>
        <p:blipFill>
          <a:blip r:embed="rId1"/>
          <a:stretch/>
        </p:blipFill>
        <p:spPr>
          <a:xfrm>
            <a:off x="0" y="2110320"/>
            <a:ext cx="10079280" cy="2569320"/>
          </a:xfrm>
          <a:prstGeom prst="rect">
            <a:avLst/>
          </a:prstGeom>
          <a:ln w="0">
            <a:noFill/>
          </a:ln>
        </p:spPr>
      </p:pic>
      <p:sp>
        <p:nvSpPr>
          <p:cNvPr id="19" name=""/>
          <p:cNvSpPr txBox="1"/>
          <p:nvPr/>
        </p:nvSpPr>
        <p:spPr>
          <a:xfrm>
            <a:off x="4680000" y="5220000"/>
            <a:ext cx="3420000" cy="3600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1" lang="de-DE" sz="1600" spc="-1" strike="noStrike">
                <a:solidFill>
                  <a:srgbClr val="000000"/>
                </a:solidFill>
                <a:latin typeface="Arial"/>
              </a:rPr>
              <a:t>white:   facet normal vector</a:t>
            </a:r>
            <a:endParaRPr b="0" lang="de-DE" sz="16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"/>
          <p:cNvSpPr txBox="1"/>
          <p:nvPr/>
        </p:nvSpPr>
        <p:spPr>
          <a:xfrm>
            <a:off x="3780000" y="4788000"/>
            <a:ext cx="3600000" cy="5400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algn="ctr"/>
            <a:r>
              <a:rPr b="1" lang="de-DE" sz="2000" spc="-1" strike="noStrike">
                <a:solidFill>
                  <a:srgbClr val="000000"/>
                </a:solidFill>
                <a:latin typeface="Arial"/>
              </a:rPr>
              <a:t>Viewing geometry matters</a:t>
            </a:r>
            <a:endParaRPr b="0" lang="de-DE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" name=""/>
          <p:cNvSpPr txBox="1"/>
          <p:nvPr/>
        </p:nvSpPr>
        <p:spPr>
          <a:xfrm>
            <a:off x="5400000" y="1908000"/>
            <a:ext cx="2340000" cy="3103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algn="ctr"/>
            <a:r>
              <a:rPr b="0" lang="de-DE" sz="1200" spc="-1" strike="noStrike">
                <a:solidFill>
                  <a:srgbClr val="000000"/>
                </a:solidFill>
                <a:latin typeface="Arial"/>
              </a:rPr>
              <a:t>proj. onto sun-nadir plane</a:t>
            </a:r>
            <a:endParaRPr b="0" lang="de-DE" sz="1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" name=""/>
          <p:cNvSpPr txBox="1"/>
          <p:nvPr/>
        </p:nvSpPr>
        <p:spPr>
          <a:xfrm>
            <a:off x="2340000" y="1710000"/>
            <a:ext cx="3780000" cy="2901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1" lang="de-DE" sz="1400" spc="-1" strike="noStrike">
                <a:solidFill>
                  <a:srgbClr val="000000"/>
                </a:solidFill>
                <a:latin typeface="Arial"/>
              </a:rPr>
              <a:t>projection on surface tangential plane</a:t>
            </a:r>
            <a:endParaRPr b="0" lang="de-DE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" name=""/>
          <p:cNvSpPr txBox="1"/>
          <p:nvPr/>
        </p:nvSpPr>
        <p:spPr>
          <a:xfrm>
            <a:off x="360" y="1908000"/>
            <a:ext cx="2520000" cy="3103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algn="ctr"/>
            <a:r>
              <a:rPr b="0" lang="de-DE" sz="1200" spc="-1" strike="noStrike">
                <a:solidFill>
                  <a:srgbClr val="000000"/>
                </a:solidFill>
                <a:latin typeface="Arial"/>
              </a:rPr>
              <a:t>view parallel to sun-nadir plane</a:t>
            </a:r>
            <a:endParaRPr b="0" lang="de-DE" sz="1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" name=""/>
          <p:cNvSpPr txBox="1"/>
          <p:nvPr/>
        </p:nvSpPr>
        <p:spPr>
          <a:xfrm>
            <a:off x="360000" y="4752000"/>
            <a:ext cx="3420000" cy="8895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1" lang="de-DE" sz="1400" spc="-1" strike="noStrike">
                <a:solidFill>
                  <a:srgbClr val="2f4f4f"/>
                </a:solidFill>
                <a:latin typeface="Arial"/>
              </a:rPr>
              <a:t>grey:   nadir normal vector</a:t>
            </a:r>
            <a:endParaRPr b="0" lang="de-DE" sz="1400" spc="-1" strike="noStrike">
              <a:solidFill>
                <a:srgbClr val="000000"/>
              </a:solidFill>
              <a:latin typeface="Arial"/>
            </a:endParaRPr>
          </a:p>
          <a:p>
            <a:r>
              <a:rPr b="1" lang="de-DE" sz="1400" spc="-1" strike="noStrike">
                <a:solidFill>
                  <a:srgbClr val="8b0000"/>
                </a:solidFill>
                <a:latin typeface="Arial"/>
              </a:rPr>
              <a:t>red:     vector to Sun</a:t>
            </a:r>
            <a:endParaRPr b="0" lang="de-DE" sz="1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de-DE" sz="1400" spc="-1" strike="noStrike">
                <a:solidFill>
                  <a:srgbClr val="00008b"/>
                </a:solidFill>
                <a:latin typeface="Arial"/>
              </a:rPr>
              <a:t>blue:   solar specular vector</a:t>
            </a:r>
            <a:endParaRPr b="0" lang="de-DE" sz="1400" spc="-1" strike="noStrike">
              <a:solidFill>
                <a:srgbClr val="000000"/>
              </a:solidFill>
              <a:latin typeface="Arial"/>
            </a:endParaRPr>
          </a:p>
          <a:p>
            <a:r>
              <a:rPr b="1" lang="de-DE" sz="1400" spc="-1" strike="noStrike">
                <a:solidFill>
                  <a:srgbClr val="006400"/>
                </a:solidFill>
                <a:latin typeface="Arial"/>
              </a:rPr>
              <a:t>green: vector to Juno</a:t>
            </a:r>
            <a:endParaRPr b="0" lang="de-DE" sz="14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25" name="" descr=""/>
          <p:cNvPicPr/>
          <p:nvPr/>
        </p:nvPicPr>
        <p:blipFill>
          <a:blip r:embed="rId1"/>
          <a:stretch/>
        </p:blipFill>
        <p:spPr>
          <a:xfrm>
            <a:off x="0" y="2218320"/>
            <a:ext cx="10079280" cy="2569320"/>
          </a:xfrm>
          <a:prstGeom prst="rect">
            <a:avLst/>
          </a:prstGeom>
          <a:ln w="0">
            <a:noFill/>
          </a:ln>
        </p:spPr>
      </p:pic>
      <p:sp>
        <p:nvSpPr>
          <p:cNvPr id="26" name=""/>
          <p:cNvSpPr txBox="1"/>
          <p:nvPr/>
        </p:nvSpPr>
        <p:spPr>
          <a:xfrm>
            <a:off x="4680000" y="5220000"/>
            <a:ext cx="3420000" cy="3600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1" lang="de-DE" sz="1400" spc="-1" strike="noStrike">
                <a:solidFill>
                  <a:srgbClr val="000000"/>
                </a:solidFill>
                <a:latin typeface="Arial"/>
              </a:rPr>
              <a:t>white:   facet normal vector</a:t>
            </a:r>
            <a:endParaRPr b="0" lang="de-DE" sz="14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27" name="" descr=""/>
          <p:cNvPicPr/>
          <p:nvPr/>
        </p:nvPicPr>
        <p:blipFill>
          <a:blip r:embed="rId2"/>
          <a:stretch/>
        </p:blipFill>
        <p:spPr>
          <a:xfrm>
            <a:off x="720000" y="90000"/>
            <a:ext cx="8640000" cy="16200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"/>
          <p:cNvSpPr txBox="1"/>
          <p:nvPr/>
        </p:nvSpPr>
        <p:spPr>
          <a:xfrm>
            <a:off x="0" y="0"/>
            <a:ext cx="4320000" cy="55800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algn="ctr"/>
            <a:r>
              <a:rPr b="1" lang="de-DE" sz="2800" spc="-1" strike="noStrike">
                <a:solidFill>
                  <a:srgbClr val="000000"/>
                </a:solidFill>
                <a:latin typeface="Arial"/>
              </a:rPr>
              <a:t>Backplanes</a:t>
            </a:r>
            <a:endParaRPr b="0" lang="de-DE" sz="2800" spc="-1" strike="noStrike">
              <a:solidFill>
                <a:srgbClr val="000000"/>
              </a:solidFill>
              <a:latin typeface="Arial"/>
            </a:endParaRPr>
          </a:p>
          <a:p>
            <a:endParaRPr b="0" lang="de-DE" sz="2400" spc="-1" strike="noStrike">
              <a:solidFill>
                <a:srgbClr val="000000"/>
              </a:solidFill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1" lang="de-DE" sz="1600" spc="-1" strike="noStrike">
                <a:solidFill>
                  <a:srgbClr val="000000"/>
                </a:solidFill>
                <a:latin typeface="Arial"/>
              </a:rPr>
              <a:t>Provide</a:t>
            </a:r>
            <a:r>
              <a:rPr b="0" lang="de-DE" sz="1600" spc="-1" strike="noStrike">
                <a:solidFill>
                  <a:srgbClr val="000000"/>
                </a:solidFill>
                <a:latin typeface="Arial"/>
              </a:rPr>
              <a:t> cropped cylindrical map of the Loki Patera lava lake, together with vector </a:t>
            </a:r>
            <a:r>
              <a:rPr b="1" lang="de-DE" sz="1600" spc="-1" strike="noStrike">
                <a:solidFill>
                  <a:srgbClr val="000000"/>
                </a:solidFill>
                <a:latin typeface="Arial"/>
              </a:rPr>
              <a:t>backplanes for each pixel:</a:t>
            </a:r>
            <a:endParaRPr b="0" lang="de-DE" sz="1600" spc="-1" strike="noStrike">
              <a:solidFill>
                <a:srgbClr val="000000"/>
              </a:solidFill>
              <a:latin typeface="Arial"/>
            </a:endParaRPr>
          </a:p>
          <a:p>
            <a:pPr marL="360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1600" spc="-1" strike="noStrike">
                <a:solidFill>
                  <a:srgbClr val="000000"/>
                </a:solidFill>
                <a:latin typeface="Arial"/>
                <a:ea typeface="Microsoft YaHei"/>
              </a:rPr>
              <a:t>Surface normal,</a:t>
            </a:r>
            <a:endParaRPr b="0" lang="de-DE" sz="1600" spc="-1" strike="noStrike">
              <a:solidFill>
                <a:srgbClr val="000000"/>
              </a:solidFill>
              <a:latin typeface="Arial"/>
            </a:endParaRPr>
          </a:p>
          <a:p>
            <a:pPr marL="360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1600" spc="-1" strike="noStrike">
                <a:solidFill>
                  <a:srgbClr val="000000"/>
                </a:solidFill>
                <a:latin typeface="Arial"/>
                <a:ea typeface="Microsoft YaHei"/>
              </a:rPr>
              <a:t>Surface point – Sun (solar incidence vector),</a:t>
            </a:r>
            <a:endParaRPr b="0" lang="de-DE" sz="1600" spc="-1" strike="noStrike">
              <a:solidFill>
                <a:srgbClr val="000000"/>
              </a:solidFill>
              <a:latin typeface="Arial"/>
            </a:endParaRPr>
          </a:p>
          <a:p>
            <a:pPr marL="360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1600" spc="-1" strike="noStrike">
                <a:solidFill>
                  <a:srgbClr val="000000"/>
                </a:solidFill>
                <a:latin typeface="Arial"/>
                <a:ea typeface="Microsoft YaHei"/>
              </a:rPr>
              <a:t>Surface point – Juno (emission vector).</a:t>
            </a:r>
            <a:endParaRPr b="0" lang="de-DE" sz="1600" spc="-1" strike="noStrike">
              <a:solidFill>
                <a:srgbClr val="000000"/>
              </a:solidFill>
              <a:latin typeface="Arial"/>
            </a:endParaRPr>
          </a:p>
          <a:p>
            <a:pPr marL="360000">
              <a:lnSpc>
                <a:spcPct val="100000"/>
              </a:lnSpc>
            </a:pPr>
            <a:endParaRPr b="0" lang="de-DE" sz="1600" spc="-1" strike="noStrike">
              <a:solidFill>
                <a:srgbClr val="000000"/>
              </a:solidFill>
              <a:latin typeface="Arial"/>
            </a:endParaRPr>
          </a:p>
          <a:p>
            <a:pPr marL="216000" indent="-216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1600" spc="-1" strike="noStrike">
                <a:solidFill>
                  <a:srgbClr val="000000"/>
                </a:solidFill>
                <a:latin typeface="Arial"/>
              </a:rPr>
              <a:t>Derive backplanes:</a:t>
            </a:r>
            <a:endParaRPr b="0" lang="de-DE" sz="1600" spc="-1" strike="noStrike">
              <a:solidFill>
                <a:srgbClr val="000000"/>
              </a:solidFill>
              <a:latin typeface="Arial"/>
            </a:endParaRPr>
          </a:p>
          <a:p>
            <a:pPr marL="360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1600" spc="-1" strike="noStrike">
                <a:solidFill>
                  <a:srgbClr val="000000"/>
                </a:solidFill>
                <a:latin typeface="Arial"/>
                <a:ea typeface="Microsoft YaHei"/>
              </a:rPr>
              <a:t>Cosine of the solar incidence angle (for Lambertian)</a:t>
            </a:r>
            <a:endParaRPr b="0" lang="de-DE" sz="1600" spc="-1" strike="noStrike">
              <a:solidFill>
                <a:srgbClr val="000000"/>
              </a:solidFill>
              <a:latin typeface="Arial"/>
            </a:endParaRPr>
          </a:p>
          <a:p>
            <a:pPr marL="360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1600" spc="-1" strike="noStrike">
                <a:solidFill>
                  <a:srgbClr val="000000"/>
                </a:solidFill>
                <a:latin typeface="Arial"/>
                <a:ea typeface="Microsoft YaHei"/>
              </a:rPr>
              <a:t>Solar specular vector,</a:t>
            </a:r>
            <a:endParaRPr b="0" lang="de-DE" sz="1600" spc="-1" strike="noStrike">
              <a:solidFill>
                <a:srgbClr val="000000"/>
              </a:solidFill>
              <a:latin typeface="Arial"/>
            </a:endParaRPr>
          </a:p>
          <a:p>
            <a:pPr marL="360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1600" spc="-1" strike="noStrike">
                <a:solidFill>
                  <a:srgbClr val="000000"/>
                </a:solidFill>
                <a:latin typeface="Arial"/>
                <a:ea typeface="Microsoft YaHei"/>
              </a:rPr>
              <a:t>(deviation angle, azimuth) , zero azimuth:  Sun – surface point – bulk surface normal plane</a:t>
            </a:r>
            <a:endParaRPr b="0" lang="de-DE" sz="1600" spc="-1" strike="noStrike">
              <a:solidFill>
                <a:srgbClr val="000000"/>
              </a:solidFill>
              <a:latin typeface="Arial"/>
            </a:endParaRPr>
          </a:p>
          <a:p>
            <a:pPr lvl="1" marL="360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1600" spc="-1" strike="noStrike">
                <a:solidFill>
                  <a:srgbClr val="000000"/>
                </a:solidFill>
                <a:latin typeface="Arial"/>
                <a:ea typeface="Microsoft YaHei"/>
              </a:rPr>
              <a:t>Juno relative to specular vector,</a:t>
            </a:r>
            <a:endParaRPr b="0" lang="de-DE" sz="1600" spc="-1" strike="noStrike">
              <a:solidFill>
                <a:srgbClr val="000000"/>
              </a:solidFill>
              <a:latin typeface="Arial"/>
            </a:endParaRPr>
          </a:p>
          <a:p>
            <a:pPr lvl="1" marL="360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1600" spc="-1" strike="noStrike">
                <a:solidFill>
                  <a:srgbClr val="000000"/>
                </a:solidFill>
                <a:latin typeface="Arial"/>
                <a:ea typeface="Microsoft YaHei"/>
              </a:rPr>
              <a:t>half angle between solar incidence vector and emission vector relative to surface normal.</a:t>
            </a:r>
            <a:endParaRPr b="0" lang="de-DE" sz="16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29" name="" descr=""/>
          <p:cNvPicPr/>
          <p:nvPr/>
        </p:nvPicPr>
        <p:blipFill>
          <a:blip r:embed="rId1"/>
          <a:stretch/>
        </p:blipFill>
        <p:spPr>
          <a:xfrm>
            <a:off x="4410360" y="0"/>
            <a:ext cx="5669640" cy="56696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"/>
          <p:cNvSpPr txBox="1"/>
          <p:nvPr/>
        </p:nvSpPr>
        <p:spPr>
          <a:xfrm>
            <a:off x="0" y="0"/>
            <a:ext cx="4320000" cy="55800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algn="ctr"/>
            <a:r>
              <a:rPr b="1" lang="de-DE" sz="2800" spc="-1" strike="noStrike">
                <a:solidFill>
                  <a:srgbClr val="000000"/>
                </a:solidFill>
                <a:latin typeface="Arial"/>
              </a:rPr>
              <a:t>Backplanes</a:t>
            </a:r>
            <a:endParaRPr b="0" lang="de-DE" sz="2800" spc="-1" strike="noStrike">
              <a:solidFill>
                <a:srgbClr val="000000"/>
              </a:solidFill>
              <a:latin typeface="Arial"/>
            </a:endParaRPr>
          </a:p>
          <a:p>
            <a:endParaRPr b="0" lang="de-DE" sz="2400" spc="-1" strike="noStrike">
              <a:solidFill>
                <a:srgbClr val="000000"/>
              </a:solidFill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1600" spc="-1" strike="noStrike">
                <a:solidFill>
                  <a:srgbClr val="000000"/>
                </a:solidFill>
                <a:latin typeface="Arial"/>
              </a:rPr>
              <a:t>Provide cropped cylindrical map of the Loki Patera lava lake, together with vector backplanes for each pixel:</a:t>
            </a:r>
            <a:endParaRPr b="0" lang="de-DE" sz="1600" spc="-1" strike="noStrike">
              <a:solidFill>
                <a:srgbClr val="000000"/>
              </a:solidFill>
              <a:latin typeface="Arial"/>
            </a:endParaRPr>
          </a:p>
          <a:p>
            <a:pPr marL="360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1" lang="de-DE" sz="1600" spc="-1" strike="noStrike">
                <a:solidFill>
                  <a:srgbClr val="000000"/>
                </a:solidFill>
                <a:latin typeface="Arial"/>
                <a:ea typeface="Microsoft YaHei"/>
              </a:rPr>
              <a:t>Surface normal,</a:t>
            </a:r>
            <a:endParaRPr b="0" lang="de-DE" sz="1600" spc="-1" strike="noStrike">
              <a:solidFill>
                <a:srgbClr val="000000"/>
              </a:solidFill>
              <a:latin typeface="Arial"/>
            </a:endParaRPr>
          </a:p>
          <a:p>
            <a:pPr marL="360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1600" spc="-1" strike="noStrike">
                <a:solidFill>
                  <a:srgbClr val="000000"/>
                </a:solidFill>
                <a:latin typeface="Arial"/>
                <a:ea typeface="Microsoft YaHei"/>
              </a:rPr>
              <a:t>Surface point – Sun (solar incidence vector),</a:t>
            </a:r>
            <a:endParaRPr b="0" lang="de-DE" sz="1600" spc="-1" strike="noStrike">
              <a:solidFill>
                <a:srgbClr val="000000"/>
              </a:solidFill>
              <a:latin typeface="Arial"/>
            </a:endParaRPr>
          </a:p>
          <a:p>
            <a:pPr marL="360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1600" spc="-1" strike="noStrike">
                <a:solidFill>
                  <a:srgbClr val="000000"/>
                </a:solidFill>
                <a:latin typeface="Arial"/>
                <a:ea typeface="Microsoft YaHei"/>
              </a:rPr>
              <a:t>Surface point – Juno (emission vector).</a:t>
            </a:r>
            <a:endParaRPr b="0" lang="de-DE" sz="1600" spc="-1" strike="noStrike">
              <a:solidFill>
                <a:srgbClr val="000000"/>
              </a:solidFill>
              <a:latin typeface="Arial"/>
            </a:endParaRPr>
          </a:p>
          <a:p>
            <a:pPr marL="360000">
              <a:lnSpc>
                <a:spcPct val="100000"/>
              </a:lnSpc>
            </a:pPr>
            <a:endParaRPr b="0" lang="de-DE" sz="1600" spc="-1" strike="noStrike">
              <a:solidFill>
                <a:srgbClr val="000000"/>
              </a:solidFill>
              <a:latin typeface="Arial"/>
            </a:endParaRPr>
          </a:p>
          <a:p>
            <a:pPr marL="216000" indent="-216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1600" spc="-1" strike="noStrike">
                <a:solidFill>
                  <a:srgbClr val="000000"/>
                </a:solidFill>
                <a:latin typeface="Arial"/>
              </a:rPr>
              <a:t>Derive backplanes:</a:t>
            </a:r>
            <a:endParaRPr b="0" lang="de-DE" sz="1600" spc="-1" strike="noStrike">
              <a:solidFill>
                <a:srgbClr val="000000"/>
              </a:solidFill>
              <a:latin typeface="Arial"/>
            </a:endParaRPr>
          </a:p>
          <a:p>
            <a:pPr marL="360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1600" spc="-1" strike="noStrike">
                <a:solidFill>
                  <a:srgbClr val="000000"/>
                </a:solidFill>
                <a:latin typeface="Arial"/>
                <a:ea typeface="Microsoft YaHei"/>
              </a:rPr>
              <a:t>Cosine of the solar incidence angle (for Lambertian)</a:t>
            </a:r>
            <a:endParaRPr b="0" lang="de-DE" sz="1600" spc="-1" strike="noStrike">
              <a:solidFill>
                <a:srgbClr val="000000"/>
              </a:solidFill>
              <a:latin typeface="Arial"/>
            </a:endParaRPr>
          </a:p>
          <a:p>
            <a:pPr marL="360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1600" spc="-1" strike="noStrike">
                <a:solidFill>
                  <a:srgbClr val="000000"/>
                </a:solidFill>
                <a:latin typeface="Arial"/>
                <a:ea typeface="Microsoft YaHei"/>
              </a:rPr>
              <a:t>Solar specular vector,</a:t>
            </a:r>
            <a:endParaRPr b="0" lang="de-DE" sz="1600" spc="-1" strike="noStrike">
              <a:solidFill>
                <a:srgbClr val="000000"/>
              </a:solidFill>
              <a:latin typeface="Arial"/>
            </a:endParaRPr>
          </a:p>
          <a:p>
            <a:pPr marL="360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1600" spc="-1" strike="noStrike">
                <a:solidFill>
                  <a:srgbClr val="000000"/>
                </a:solidFill>
                <a:latin typeface="Arial"/>
                <a:ea typeface="Microsoft YaHei"/>
              </a:rPr>
              <a:t>(deviation angle, azimuth) , zero azimuth:  Sun – surface point – bulk surface normal plane</a:t>
            </a:r>
            <a:endParaRPr b="0" lang="de-DE" sz="1600" spc="-1" strike="noStrike">
              <a:solidFill>
                <a:srgbClr val="000000"/>
              </a:solidFill>
              <a:latin typeface="Arial"/>
            </a:endParaRPr>
          </a:p>
          <a:p>
            <a:pPr lvl="1" marL="360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1600" spc="-1" strike="noStrike">
                <a:solidFill>
                  <a:srgbClr val="000000"/>
                </a:solidFill>
                <a:latin typeface="Arial"/>
                <a:ea typeface="Microsoft YaHei"/>
              </a:rPr>
              <a:t>Juno relative to specular vector,</a:t>
            </a:r>
            <a:endParaRPr b="0" lang="de-DE" sz="1600" spc="-1" strike="noStrike">
              <a:solidFill>
                <a:srgbClr val="000000"/>
              </a:solidFill>
              <a:latin typeface="Arial"/>
            </a:endParaRPr>
          </a:p>
          <a:p>
            <a:pPr lvl="1" marL="360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1600" spc="-1" strike="noStrike">
                <a:solidFill>
                  <a:srgbClr val="000000"/>
                </a:solidFill>
                <a:latin typeface="Arial"/>
                <a:ea typeface="Microsoft YaHei"/>
              </a:rPr>
              <a:t>half angle between solar incidence vector and emission vector relative to surface normal.</a:t>
            </a:r>
            <a:endParaRPr b="0" lang="de-DE" sz="16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31" name="" descr=""/>
          <p:cNvPicPr/>
          <p:nvPr/>
        </p:nvPicPr>
        <p:blipFill>
          <a:blip r:embed="rId1"/>
          <a:stretch/>
        </p:blipFill>
        <p:spPr>
          <a:xfrm>
            <a:off x="4410360" y="0"/>
            <a:ext cx="5669640" cy="56696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"/>
          <p:cNvSpPr txBox="1"/>
          <p:nvPr/>
        </p:nvSpPr>
        <p:spPr>
          <a:xfrm>
            <a:off x="0" y="0"/>
            <a:ext cx="4320000" cy="55800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algn="ctr"/>
            <a:r>
              <a:rPr b="1" lang="de-DE" sz="2800" spc="-1" strike="noStrike">
                <a:solidFill>
                  <a:srgbClr val="000000"/>
                </a:solidFill>
                <a:latin typeface="Arial"/>
              </a:rPr>
              <a:t>Backplanes</a:t>
            </a:r>
            <a:endParaRPr b="0" lang="de-DE" sz="2800" spc="-1" strike="noStrike">
              <a:solidFill>
                <a:srgbClr val="000000"/>
              </a:solidFill>
              <a:latin typeface="Arial"/>
            </a:endParaRPr>
          </a:p>
          <a:p>
            <a:endParaRPr b="0" lang="de-DE" sz="2400" spc="-1" strike="noStrike">
              <a:solidFill>
                <a:srgbClr val="000000"/>
              </a:solidFill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1600" spc="-1" strike="noStrike">
                <a:solidFill>
                  <a:srgbClr val="000000"/>
                </a:solidFill>
                <a:latin typeface="Arial"/>
              </a:rPr>
              <a:t>Provide cropped cylindrical map of the Loki Patera lava lake, together with vector backplanes for each pixel:</a:t>
            </a:r>
            <a:endParaRPr b="0" lang="de-DE" sz="1600" spc="-1" strike="noStrike">
              <a:solidFill>
                <a:srgbClr val="000000"/>
              </a:solidFill>
              <a:latin typeface="Arial"/>
            </a:endParaRPr>
          </a:p>
          <a:p>
            <a:pPr marL="360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1600" spc="-1" strike="noStrike">
                <a:solidFill>
                  <a:srgbClr val="000000"/>
                </a:solidFill>
                <a:latin typeface="Arial"/>
                <a:ea typeface="Microsoft YaHei"/>
              </a:rPr>
              <a:t>Surface normal,</a:t>
            </a:r>
            <a:endParaRPr b="0" lang="de-DE" sz="1600" spc="-1" strike="noStrike">
              <a:solidFill>
                <a:srgbClr val="000000"/>
              </a:solidFill>
              <a:latin typeface="Arial"/>
            </a:endParaRPr>
          </a:p>
          <a:p>
            <a:pPr marL="360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1" lang="de-DE" sz="1600" spc="-1" strike="noStrike">
                <a:solidFill>
                  <a:srgbClr val="000000"/>
                </a:solidFill>
                <a:latin typeface="Arial"/>
                <a:ea typeface="Microsoft YaHei"/>
              </a:rPr>
              <a:t>Surface point – Sun (solar incidence vector),</a:t>
            </a:r>
            <a:endParaRPr b="0" lang="de-DE" sz="1600" spc="-1" strike="noStrike">
              <a:solidFill>
                <a:srgbClr val="000000"/>
              </a:solidFill>
              <a:latin typeface="Arial"/>
            </a:endParaRPr>
          </a:p>
          <a:p>
            <a:pPr marL="360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1600" spc="-1" strike="noStrike">
                <a:solidFill>
                  <a:srgbClr val="000000"/>
                </a:solidFill>
                <a:latin typeface="Arial"/>
                <a:ea typeface="Microsoft YaHei"/>
              </a:rPr>
              <a:t>Surface point – Juno (emission vector).</a:t>
            </a:r>
            <a:endParaRPr b="0" lang="de-DE" sz="1600" spc="-1" strike="noStrike">
              <a:solidFill>
                <a:srgbClr val="000000"/>
              </a:solidFill>
              <a:latin typeface="Arial"/>
            </a:endParaRPr>
          </a:p>
          <a:p>
            <a:pPr marL="360000">
              <a:lnSpc>
                <a:spcPct val="100000"/>
              </a:lnSpc>
            </a:pPr>
            <a:endParaRPr b="0" lang="de-DE" sz="1600" spc="-1" strike="noStrike">
              <a:solidFill>
                <a:srgbClr val="000000"/>
              </a:solidFill>
              <a:latin typeface="Arial"/>
            </a:endParaRPr>
          </a:p>
          <a:p>
            <a:pPr marL="216000" indent="-216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1600" spc="-1" strike="noStrike">
                <a:solidFill>
                  <a:srgbClr val="000000"/>
                </a:solidFill>
                <a:latin typeface="Arial"/>
              </a:rPr>
              <a:t>Derive backplanes:</a:t>
            </a:r>
            <a:endParaRPr b="0" lang="de-DE" sz="1600" spc="-1" strike="noStrike">
              <a:solidFill>
                <a:srgbClr val="000000"/>
              </a:solidFill>
              <a:latin typeface="Arial"/>
            </a:endParaRPr>
          </a:p>
          <a:p>
            <a:pPr marL="360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1600" spc="-1" strike="noStrike">
                <a:solidFill>
                  <a:srgbClr val="000000"/>
                </a:solidFill>
                <a:latin typeface="Arial"/>
                <a:ea typeface="Microsoft YaHei"/>
              </a:rPr>
              <a:t>Cosine of the solar incidence angle (for Lambertian)</a:t>
            </a:r>
            <a:endParaRPr b="0" lang="de-DE" sz="1600" spc="-1" strike="noStrike">
              <a:solidFill>
                <a:srgbClr val="000000"/>
              </a:solidFill>
              <a:latin typeface="Arial"/>
            </a:endParaRPr>
          </a:p>
          <a:p>
            <a:pPr marL="360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1600" spc="-1" strike="noStrike">
                <a:solidFill>
                  <a:srgbClr val="000000"/>
                </a:solidFill>
                <a:latin typeface="Arial"/>
                <a:ea typeface="Microsoft YaHei"/>
              </a:rPr>
              <a:t>Solar specular vector,</a:t>
            </a:r>
            <a:endParaRPr b="0" lang="de-DE" sz="1600" spc="-1" strike="noStrike">
              <a:solidFill>
                <a:srgbClr val="000000"/>
              </a:solidFill>
              <a:latin typeface="Arial"/>
            </a:endParaRPr>
          </a:p>
          <a:p>
            <a:pPr marL="360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1600" spc="-1" strike="noStrike">
                <a:solidFill>
                  <a:srgbClr val="000000"/>
                </a:solidFill>
                <a:latin typeface="Arial"/>
                <a:ea typeface="Microsoft YaHei"/>
              </a:rPr>
              <a:t>(deviation angle, azimuth) , zero azimuth:  Sun – surface point – bulk surface normal plane</a:t>
            </a:r>
            <a:endParaRPr b="0" lang="de-DE" sz="1600" spc="-1" strike="noStrike">
              <a:solidFill>
                <a:srgbClr val="000000"/>
              </a:solidFill>
              <a:latin typeface="Arial"/>
            </a:endParaRPr>
          </a:p>
          <a:p>
            <a:pPr lvl="1" marL="360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1600" spc="-1" strike="noStrike">
                <a:solidFill>
                  <a:srgbClr val="000000"/>
                </a:solidFill>
                <a:latin typeface="Arial"/>
                <a:ea typeface="Microsoft YaHei"/>
              </a:rPr>
              <a:t>Juno relative to specular vector,</a:t>
            </a:r>
            <a:endParaRPr b="0" lang="de-DE" sz="1600" spc="-1" strike="noStrike">
              <a:solidFill>
                <a:srgbClr val="000000"/>
              </a:solidFill>
              <a:latin typeface="Arial"/>
            </a:endParaRPr>
          </a:p>
          <a:p>
            <a:pPr lvl="1" marL="360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1600" spc="-1" strike="noStrike">
                <a:solidFill>
                  <a:srgbClr val="000000"/>
                </a:solidFill>
                <a:latin typeface="Arial"/>
                <a:ea typeface="Microsoft YaHei"/>
              </a:rPr>
              <a:t>half angle between solar incidence vector and emission vector relative to surface normal.</a:t>
            </a:r>
            <a:endParaRPr b="0" lang="de-DE" sz="16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33" name="" descr=""/>
          <p:cNvPicPr/>
          <p:nvPr/>
        </p:nvPicPr>
        <p:blipFill>
          <a:blip r:embed="rId1"/>
          <a:stretch/>
        </p:blipFill>
        <p:spPr>
          <a:xfrm>
            <a:off x="4410360" y="0"/>
            <a:ext cx="5669640" cy="56696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"/>
          <p:cNvSpPr txBox="1"/>
          <p:nvPr/>
        </p:nvSpPr>
        <p:spPr>
          <a:xfrm>
            <a:off x="0" y="0"/>
            <a:ext cx="4410360" cy="55800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algn="ctr"/>
            <a:r>
              <a:rPr b="1" lang="de-DE" sz="2800" spc="-1" strike="noStrike">
                <a:solidFill>
                  <a:srgbClr val="000000"/>
                </a:solidFill>
                <a:latin typeface="Arial"/>
              </a:rPr>
              <a:t>Backplanes</a:t>
            </a:r>
            <a:endParaRPr b="0" lang="de-DE" sz="2800" spc="-1" strike="noStrike">
              <a:solidFill>
                <a:srgbClr val="000000"/>
              </a:solidFill>
              <a:latin typeface="Arial"/>
            </a:endParaRPr>
          </a:p>
          <a:p>
            <a:endParaRPr b="0" lang="de-DE" sz="2400" spc="-1" strike="noStrike">
              <a:solidFill>
                <a:srgbClr val="000000"/>
              </a:solidFill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1600" spc="-1" strike="noStrike">
                <a:solidFill>
                  <a:srgbClr val="000000"/>
                </a:solidFill>
                <a:latin typeface="Arial"/>
              </a:rPr>
              <a:t>Provide cropped cylindrical map of the Loki Patera lava lake, together with vector backplanes for each pixel:</a:t>
            </a:r>
            <a:endParaRPr b="0" lang="de-DE" sz="1600" spc="-1" strike="noStrike">
              <a:solidFill>
                <a:srgbClr val="000000"/>
              </a:solidFill>
              <a:latin typeface="Arial"/>
            </a:endParaRPr>
          </a:p>
          <a:p>
            <a:pPr marL="360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1600" spc="-1" strike="noStrike">
                <a:solidFill>
                  <a:srgbClr val="000000"/>
                </a:solidFill>
                <a:latin typeface="Arial"/>
                <a:ea typeface="Microsoft YaHei"/>
              </a:rPr>
              <a:t>Surface normal,</a:t>
            </a:r>
            <a:endParaRPr b="0" lang="de-DE" sz="1600" spc="-1" strike="noStrike">
              <a:solidFill>
                <a:srgbClr val="000000"/>
              </a:solidFill>
              <a:latin typeface="Arial"/>
            </a:endParaRPr>
          </a:p>
          <a:p>
            <a:pPr marL="360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1600" spc="-1" strike="noStrike">
                <a:solidFill>
                  <a:srgbClr val="000000"/>
                </a:solidFill>
                <a:latin typeface="Arial"/>
                <a:ea typeface="Microsoft YaHei"/>
              </a:rPr>
              <a:t>Surface point – Sun (solar incidence vector),</a:t>
            </a:r>
            <a:endParaRPr b="0" lang="de-DE" sz="1600" spc="-1" strike="noStrike">
              <a:solidFill>
                <a:srgbClr val="000000"/>
              </a:solidFill>
              <a:latin typeface="Arial"/>
            </a:endParaRPr>
          </a:p>
          <a:p>
            <a:pPr marL="360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1" lang="de-DE" sz="1600" spc="-1" strike="noStrike">
                <a:solidFill>
                  <a:srgbClr val="000000"/>
                </a:solidFill>
                <a:latin typeface="Arial"/>
                <a:ea typeface="Microsoft YaHei"/>
              </a:rPr>
              <a:t>Surface point – Juno (emission vector).</a:t>
            </a:r>
            <a:endParaRPr b="0" lang="de-DE" sz="1600" spc="-1" strike="noStrike">
              <a:solidFill>
                <a:srgbClr val="000000"/>
              </a:solidFill>
              <a:latin typeface="Arial"/>
            </a:endParaRPr>
          </a:p>
          <a:p>
            <a:pPr marL="360000">
              <a:lnSpc>
                <a:spcPct val="100000"/>
              </a:lnSpc>
            </a:pPr>
            <a:endParaRPr b="0" lang="de-DE" sz="1600" spc="-1" strike="noStrike">
              <a:solidFill>
                <a:srgbClr val="000000"/>
              </a:solidFill>
              <a:latin typeface="Arial"/>
            </a:endParaRPr>
          </a:p>
          <a:p>
            <a:pPr marL="216000" indent="-216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1600" spc="-1" strike="noStrike">
                <a:solidFill>
                  <a:srgbClr val="000000"/>
                </a:solidFill>
                <a:latin typeface="Arial"/>
              </a:rPr>
              <a:t>Derive backplanes:</a:t>
            </a:r>
            <a:endParaRPr b="0" lang="de-DE" sz="1600" spc="-1" strike="noStrike">
              <a:solidFill>
                <a:srgbClr val="000000"/>
              </a:solidFill>
              <a:latin typeface="Arial"/>
            </a:endParaRPr>
          </a:p>
          <a:p>
            <a:pPr marL="360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1600" spc="-1" strike="noStrike">
                <a:solidFill>
                  <a:srgbClr val="000000"/>
                </a:solidFill>
                <a:latin typeface="Arial"/>
                <a:ea typeface="Microsoft YaHei"/>
              </a:rPr>
              <a:t>Cosine of the solar incidence angle (for Lambertian)</a:t>
            </a:r>
            <a:endParaRPr b="0" lang="de-DE" sz="1600" spc="-1" strike="noStrike">
              <a:solidFill>
                <a:srgbClr val="000000"/>
              </a:solidFill>
              <a:latin typeface="Arial"/>
            </a:endParaRPr>
          </a:p>
          <a:p>
            <a:pPr marL="360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1600" spc="-1" strike="noStrike">
                <a:solidFill>
                  <a:srgbClr val="000000"/>
                </a:solidFill>
                <a:latin typeface="Arial"/>
                <a:ea typeface="Microsoft YaHei"/>
              </a:rPr>
              <a:t>Solar specular vector,</a:t>
            </a:r>
            <a:endParaRPr b="0" lang="de-DE" sz="1600" spc="-1" strike="noStrike">
              <a:solidFill>
                <a:srgbClr val="000000"/>
              </a:solidFill>
              <a:latin typeface="Arial"/>
            </a:endParaRPr>
          </a:p>
          <a:p>
            <a:pPr marL="360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1600" spc="-1" strike="noStrike">
                <a:solidFill>
                  <a:srgbClr val="000000"/>
                </a:solidFill>
                <a:latin typeface="Arial"/>
                <a:ea typeface="Microsoft YaHei"/>
              </a:rPr>
              <a:t>(deviation angle, azimuth) , zero azimuth:  Sun – surface point – bulk surface normal plane</a:t>
            </a:r>
            <a:endParaRPr b="0" lang="de-DE" sz="1600" spc="-1" strike="noStrike">
              <a:solidFill>
                <a:srgbClr val="000000"/>
              </a:solidFill>
              <a:latin typeface="Arial"/>
            </a:endParaRPr>
          </a:p>
          <a:p>
            <a:pPr lvl="1" marL="360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1600" spc="-1" strike="noStrike">
                <a:solidFill>
                  <a:srgbClr val="000000"/>
                </a:solidFill>
                <a:latin typeface="Arial"/>
                <a:ea typeface="Microsoft YaHei"/>
              </a:rPr>
              <a:t>Juno relative to specular vector,</a:t>
            </a:r>
            <a:endParaRPr b="0" lang="de-DE" sz="1600" spc="-1" strike="noStrike">
              <a:solidFill>
                <a:srgbClr val="000000"/>
              </a:solidFill>
              <a:latin typeface="Arial"/>
            </a:endParaRPr>
          </a:p>
          <a:p>
            <a:pPr lvl="1" marL="360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1600" spc="-1" strike="noStrike">
                <a:solidFill>
                  <a:srgbClr val="000000"/>
                </a:solidFill>
                <a:latin typeface="Arial"/>
                <a:ea typeface="Microsoft YaHei"/>
              </a:rPr>
              <a:t>half angle between solar incidence vector and emission vector relative to surface normal.</a:t>
            </a:r>
            <a:endParaRPr b="0" lang="de-DE" sz="16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35" name="" descr=""/>
          <p:cNvPicPr/>
          <p:nvPr/>
        </p:nvPicPr>
        <p:blipFill>
          <a:blip r:embed="rId1"/>
          <a:stretch/>
        </p:blipFill>
        <p:spPr>
          <a:xfrm>
            <a:off x="4410360" y="0"/>
            <a:ext cx="5669640" cy="56696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"/>
          <p:cNvSpPr txBox="1"/>
          <p:nvPr/>
        </p:nvSpPr>
        <p:spPr>
          <a:xfrm>
            <a:off x="0" y="0"/>
            <a:ext cx="4320000" cy="55800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algn="ctr"/>
            <a:r>
              <a:rPr b="1" lang="de-DE" sz="2800" spc="-1" strike="noStrike">
                <a:solidFill>
                  <a:srgbClr val="000000"/>
                </a:solidFill>
                <a:latin typeface="Arial"/>
              </a:rPr>
              <a:t>Backplanes</a:t>
            </a:r>
            <a:endParaRPr b="0" lang="de-DE" sz="2800" spc="-1" strike="noStrike">
              <a:solidFill>
                <a:srgbClr val="000000"/>
              </a:solidFill>
              <a:latin typeface="Arial"/>
            </a:endParaRPr>
          </a:p>
          <a:p>
            <a:endParaRPr b="0" lang="de-DE" sz="2400" spc="-1" strike="noStrike">
              <a:solidFill>
                <a:srgbClr val="000000"/>
              </a:solidFill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1600" spc="-1" strike="noStrike">
                <a:solidFill>
                  <a:srgbClr val="000000"/>
                </a:solidFill>
                <a:latin typeface="Arial"/>
              </a:rPr>
              <a:t>Provide cropped cylindrical map of the Loki Patera lava lake, together with vector backplanes for each pixel:</a:t>
            </a:r>
            <a:endParaRPr b="0" lang="de-DE" sz="1600" spc="-1" strike="noStrike">
              <a:solidFill>
                <a:srgbClr val="000000"/>
              </a:solidFill>
              <a:latin typeface="Arial"/>
            </a:endParaRPr>
          </a:p>
          <a:p>
            <a:pPr marL="360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1600" spc="-1" strike="noStrike">
                <a:solidFill>
                  <a:srgbClr val="000000"/>
                </a:solidFill>
                <a:latin typeface="Arial"/>
                <a:ea typeface="Microsoft YaHei"/>
              </a:rPr>
              <a:t>Surface normal,</a:t>
            </a:r>
            <a:endParaRPr b="0" lang="de-DE" sz="1600" spc="-1" strike="noStrike">
              <a:solidFill>
                <a:srgbClr val="000000"/>
              </a:solidFill>
              <a:latin typeface="Arial"/>
            </a:endParaRPr>
          </a:p>
          <a:p>
            <a:pPr marL="360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1600" spc="-1" strike="noStrike">
                <a:solidFill>
                  <a:srgbClr val="000000"/>
                </a:solidFill>
                <a:latin typeface="Arial"/>
                <a:ea typeface="Microsoft YaHei"/>
              </a:rPr>
              <a:t>Surface point – Sun (solar incidence vector),</a:t>
            </a:r>
            <a:endParaRPr b="0" lang="de-DE" sz="1600" spc="-1" strike="noStrike">
              <a:solidFill>
                <a:srgbClr val="000000"/>
              </a:solidFill>
              <a:latin typeface="Arial"/>
            </a:endParaRPr>
          </a:p>
          <a:p>
            <a:pPr marL="360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1600" spc="-1" strike="noStrike">
                <a:solidFill>
                  <a:srgbClr val="000000"/>
                </a:solidFill>
                <a:latin typeface="Arial"/>
                <a:ea typeface="Microsoft YaHei"/>
              </a:rPr>
              <a:t>Surface point – Juno (emission vector).</a:t>
            </a:r>
            <a:endParaRPr b="0" lang="de-DE" sz="1600" spc="-1" strike="noStrike">
              <a:solidFill>
                <a:srgbClr val="000000"/>
              </a:solidFill>
              <a:latin typeface="Arial"/>
            </a:endParaRPr>
          </a:p>
          <a:p>
            <a:pPr marL="360000">
              <a:lnSpc>
                <a:spcPct val="100000"/>
              </a:lnSpc>
            </a:pPr>
            <a:endParaRPr b="0" lang="de-DE" sz="1600" spc="-1" strike="noStrike">
              <a:solidFill>
                <a:srgbClr val="000000"/>
              </a:solidFill>
              <a:latin typeface="Arial"/>
            </a:endParaRPr>
          </a:p>
          <a:p>
            <a:pPr marL="216000" indent="-216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1600" spc="-1" strike="noStrike">
                <a:solidFill>
                  <a:srgbClr val="000000"/>
                </a:solidFill>
                <a:latin typeface="Arial"/>
              </a:rPr>
              <a:t>Derive backplanes:</a:t>
            </a:r>
            <a:endParaRPr b="0" lang="de-DE" sz="1600" spc="-1" strike="noStrike">
              <a:solidFill>
                <a:srgbClr val="000000"/>
              </a:solidFill>
              <a:latin typeface="Arial"/>
            </a:endParaRPr>
          </a:p>
          <a:p>
            <a:pPr marL="360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1" lang="de-DE" sz="1600" spc="-1" strike="noStrike">
                <a:solidFill>
                  <a:srgbClr val="000000"/>
                </a:solidFill>
                <a:latin typeface="Arial"/>
                <a:ea typeface="Microsoft YaHei"/>
              </a:rPr>
              <a:t>Cosine of the solar incidence angle (for Lambertian)</a:t>
            </a:r>
            <a:endParaRPr b="0" lang="de-DE" sz="1600" spc="-1" strike="noStrike">
              <a:solidFill>
                <a:srgbClr val="000000"/>
              </a:solidFill>
              <a:latin typeface="Arial"/>
            </a:endParaRPr>
          </a:p>
          <a:p>
            <a:pPr marL="360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1600" spc="-1" strike="noStrike">
                <a:solidFill>
                  <a:srgbClr val="000000"/>
                </a:solidFill>
                <a:latin typeface="Arial"/>
                <a:ea typeface="Microsoft YaHei"/>
              </a:rPr>
              <a:t>Solar specular vector,</a:t>
            </a:r>
            <a:endParaRPr b="0" lang="de-DE" sz="1600" spc="-1" strike="noStrike">
              <a:solidFill>
                <a:srgbClr val="000000"/>
              </a:solidFill>
              <a:latin typeface="Arial"/>
            </a:endParaRPr>
          </a:p>
          <a:p>
            <a:pPr marL="360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1600" spc="-1" strike="noStrike">
                <a:solidFill>
                  <a:srgbClr val="000000"/>
                </a:solidFill>
                <a:latin typeface="Arial"/>
                <a:ea typeface="Microsoft YaHei"/>
              </a:rPr>
              <a:t>(deviation angle, azimuth) , zero azimuth:  Sun – surface point – bulk surface normal plane</a:t>
            </a:r>
            <a:endParaRPr b="0" lang="de-DE" sz="1600" spc="-1" strike="noStrike">
              <a:solidFill>
                <a:srgbClr val="000000"/>
              </a:solidFill>
              <a:latin typeface="Arial"/>
            </a:endParaRPr>
          </a:p>
          <a:p>
            <a:pPr lvl="1" marL="360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1600" spc="-1" strike="noStrike">
                <a:solidFill>
                  <a:srgbClr val="000000"/>
                </a:solidFill>
                <a:latin typeface="Arial"/>
                <a:ea typeface="Microsoft YaHei"/>
              </a:rPr>
              <a:t>Juno relative to specular vector,</a:t>
            </a:r>
            <a:endParaRPr b="0" lang="de-DE" sz="1600" spc="-1" strike="noStrike">
              <a:solidFill>
                <a:srgbClr val="000000"/>
              </a:solidFill>
              <a:latin typeface="Arial"/>
            </a:endParaRPr>
          </a:p>
          <a:p>
            <a:pPr lvl="1" marL="360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1600" spc="-1" strike="noStrike">
                <a:solidFill>
                  <a:srgbClr val="000000"/>
                </a:solidFill>
                <a:latin typeface="Arial"/>
                <a:ea typeface="Microsoft YaHei"/>
              </a:rPr>
              <a:t>half angle between solar incidence vector and emission vector relative to surface normal.</a:t>
            </a:r>
            <a:endParaRPr b="0" lang="de-DE" sz="16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37" name="" descr=""/>
          <p:cNvPicPr/>
          <p:nvPr/>
        </p:nvPicPr>
        <p:blipFill>
          <a:blip r:embed="rId1"/>
          <a:stretch/>
        </p:blipFill>
        <p:spPr>
          <a:xfrm>
            <a:off x="4410360" y="0"/>
            <a:ext cx="5669640" cy="56696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"/>
          <p:cNvSpPr txBox="1"/>
          <p:nvPr/>
        </p:nvSpPr>
        <p:spPr>
          <a:xfrm>
            <a:off x="0" y="0"/>
            <a:ext cx="4320000" cy="55800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algn="ctr"/>
            <a:r>
              <a:rPr b="1" lang="de-DE" sz="2800" spc="-1" strike="noStrike">
                <a:solidFill>
                  <a:srgbClr val="000000"/>
                </a:solidFill>
                <a:latin typeface="Arial"/>
              </a:rPr>
              <a:t>Backplanes</a:t>
            </a:r>
            <a:endParaRPr b="0" lang="de-DE" sz="2800" spc="-1" strike="noStrike">
              <a:solidFill>
                <a:srgbClr val="000000"/>
              </a:solidFill>
              <a:latin typeface="Arial"/>
            </a:endParaRPr>
          </a:p>
          <a:p>
            <a:endParaRPr b="0" lang="de-DE" sz="2400" spc="-1" strike="noStrike">
              <a:solidFill>
                <a:srgbClr val="000000"/>
              </a:solidFill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1600" spc="-1" strike="noStrike">
                <a:solidFill>
                  <a:srgbClr val="000000"/>
                </a:solidFill>
                <a:latin typeface="Arial"/>
              </a:rPr>
              <a:t>Provide cropped cylindrical map of the Loki Patera lava lake, together with vector backplanes for each pixel:</a:t>
            </a:r>
            <a:endParaRPr b="0" lang="de-DE" sz="1600" spc="-1" strike="noStrike">
              <a:solidFill>
                <a:srgbClr val="000000"/>
              </a:solidFill>
              <a:latin typeface="Arial"/>
            </a:endParaRPr>
          </a:p>
          <a:p>
            <a:pPr marL="360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1600" spc="-1" strike="noStrike">
                <a:solidFill>
                  <a:srgbClr val="000000"/>
                </a:solidFill>
                <a:latin typeface="Arial"/>
                <a:ea typeface="Microsoft YaHei"/>
              </a:rPr>
              <a:t>Surface normal,</a:t>
            </a:r>
            <a:endParaRPr b="0" lang="de-DE" sz="1600" spc="-1" strike="noStrike">
              <a:solidFill>
                <a:srgbClr val="000000"/>
              </a:solidFill>
              <a:latin typeface="Arial"/>
            </a:endParaRPr>
          </a:p>
          <a:p>
            <a:pPr marL="360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1600" spc="-1" strike="noStrike">
                <a:solidFill>
                  <a:srgbClr val="000000"/>
                </a:solidFill>
                <a:latin typeface="Arial"/>
                <a:ea typeface="Microsoft YaHei"/>
              </a:rPr>
              <a:t>Surface point – Sun (solar incidence vector),</a:t>
            </a:r>
            <a:endParaRPr b="0" lang="de-DE" sz="1600" spc="-1" strike="noStrike">
              <a:solidFill>
                <a:srgbClr val="000000"/>
              </a:solidFill>
              <a:latin typeface="Arial"/>
            </a:endParaRPr>
          </a:p>
          <a:p>
            <a:pPr marL="360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1600" spc="-1" strike="noStrike">
                <a:solidFill>
                  <a:srgbClr val="000000"/>
                </a:solidFill>
                <a:latin typeface="Arial"/>
                <a:ea typeface="Microsoft YaHei"/>
              </a:rPr>
              <a:t>Surface point – Juno (emission vector).</a:t>
            </a:r>
            <a:endParaRPr b="0" lang="de-DE" sz="1600" spc="-1" strike="noStrike">
              <a:solidFill>
                <a:srgbClr val="000000"/>
              </a:solidFill>
              <a:latin typeface="Arial"/>
            </a:endParaRPr>
          </a:p>
          <a:p>
            <a:pPr marL="360000">
              <a:lnSpc>
                <a:spcPct val="100000"/>
              </a:lnSpc>
            </a:pPr>
            <a:endParaRPr b="0" lang="de-DE" sz="1600" spc="-1" strike="noStrike">
              <a:solidFill>
                <a:srgbClr val="000000"/>
              </a:solidFill>
              <a:latin typeface="Arial"/>
            </a:endParaRPr>
          </a:p>
          <a:p>
            <a:pPr marL="216000" indent="-216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1600" spc="-1" strike="noStrike">
                <a:solidFill>
                  <a:srgbClr val="000000"/>
                </a:solidFill>
                <a:latin typeface="Arial"/>
              </a:rPr>
              <a:t>Derive backplanes:</a:t>
            </a:r>
            <a:endParaRPr b="0" lang="de-DE" sz="1600" spc="-1" strike="noStrike">
              <a:solidFill>
                <a:srgbClr val="000000"/>
              </a:solidFill>
              <a:latin typeface="Arial"/>
            </a:endParaRPr>
          </a:p>
          <a:p>
            <a:pPr marL="360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1600" spc="-1" strike="noStrike">
                <a:solidFill>
                  <a:srgbClr val="000000"/>
                </a:solidFill>
                <a:latin typeface="Arial"/>
                <a:ea typeface="Microsoft YaHei"/>
              </a:rPr>
              <a:t>Cosine of the solar incidence angle (for Lambertian)</a:t>
            </a:r>
            <a:endParaRPr b="0" lang="de-DE" sz="1600" spc="-1" strike="noStrike">
              <a:solidFill>
                <a:srgbClr val="000000"/>
              </a:solidFill>
              <a:latin typeface="Arial"/>
            </a:endParaRPr>
          </a:p>
          <a:p>
            <a:pPr marL="360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1" lang="de-DE" sz="1600" spc="-1" strike="noStrike">
                <a:solidFill>
                  <a:srgbClr val="000000"/>
                </a:solidFill>
                <a:latin typeface="Arial"/>
                <a:ea typeface="Microsoft YaHei"/>
              </a:rPr>
              <a:t>Solar specular vector,</a:t>
            </a:r>
            <a:endParaRPr b="0" lang="de-DE" sz="1600" spc="-1" strike="noStrike">
              <a:solidFill>
                <a:srgbClr val="000000"/>
              </a:solidFill>
              <a:latin typeface="Arial"/>
            </a:endParaRPr>
          </a:p>
          <a:p>
            <a:pPr marL="360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1600" spc="-1" strike="noStrike">
                <a:solidFill>
                  <a:srgbClr val="000000"/>
                </a:solidFill>
                <a:latin typeface="Arial"/>
                <a:ea typeface="Microsoft YaHei"/>
              </a:rPr>
              <a:t>(deviation angle, azimuth) , zero azimuth:  Sun – surface point – bulk surface normal plane</a:t>
            </a:r>
            <a:endParaRPr b="0" lang="de-DE" sz="1600" spc="-1" strike="noStrike">
              <a:solidFill>
                <a:srgbClr val="000000"/>
              </a:solidFill>
              <a:latin typeface="Arial"/>
            </a:endParaRPr>
          </a:p>
          <a:p>
            <a:pPr lvl="1" marL="360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1600" spc="-1" strike="noStrike">
                <a:solidFill>
                  <a:srgbClr val="000000"/>
                </a:solidFill>
                <a:latin typeface="Arial"/>
                <a:ea typeface="Microsoft YaHei"/>
              </a:rPr>
              <a:t>Juno relative to specular vector,</a:t>
            </a:r>
            <a:endParaRPr b="0" lang="de-DE" sz="1600" spc="-1" strike="noStrike">
              <a:solidFill>
                <a:srgbClr val="000000"/>
              </a:solidFill>
              <a:latin typeface="Arial"/>
            </a:endParaRPr>
          </a:p>
          <a:p>
            <a:pPr lvl="1" marL="360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1600" spc="-1" strike="noStrike">
                <a:solidFill>
                  <a:srgbClr val="000000"/>
                </a:solidFill>
                <a:latin typeface="Arial"/>
                <a:ea typeface="Microsoft YaHei"/>
              </a:rPr>
              <a:t>half angle between solar incidence vector and emission vector relative to surface normal.</a:t>
            </a:r>
            <a:endParaRPr b="0" lang="de-DE" sz="16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39" name="" descr=""/>
          <p:cNvPicPr/>
          <p:nvPr/>
        </p:nvPicPr>
        <p:blipFill>
          <a:blip r:embed="rId1"/>
          <a:stretch/>
        </p:blipFill>
        <p:spPr>
          <a:xfrm>
            <a:off x="4410360" y="0"/>
            <a:ext cx="5669640" cy="56696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"/>
          <p:cNvSpPr txBox="1"/>
          <p:nvPr/>
        </p:nvSpPr>
        <p:spPr>
          <a:xfrm>
            <a:off x="0" y="0"/>
            <a:ext cx="4320000" cy="55800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algn="ctr"/>
            <a:r>
              <a:rPr b="1" lang="de-DE" sz="2800" spc="-1" strike="noStrike">
                <a:solidFill>
                  <a:srgbClr val="000000"/>
                </a:solidFill>
                <a:latin typeface="Arial"/>
              </a:rPr>
              <a:t>Backplanes</a:t>
            </a:r>
            <a:endParaRPr b="0" lang="de-DE" sz="2800" spc="-1" strike="noStrike">
              <a:solidFill>
                <a:srgbClr val="000000"/>
              </a:solidFill>
              <a:latin typeface="Arial"/>
            </a:endParaRPr>
          </a:p>
          <a:p>
            <a:endParaRPr b="0" lang="de-DE" sz="2400" spc="-1" strike="noStrike">
              <a:solidFill>
                <a:srgbClr val="000000"/>
              </a:solidFill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1600" spc="-1" strike="noStrike">
                <a:solidFill>
                  <a:srgbClr val="000000"/>
                </a:solidFill>
                <a:latin typeface="Arial"/>
              </a:rPr>
              <a:t>Provide cropped cylindrical map of the Loki Patera lava lake, together with vector backplanes for each pixel:</a:t>
            </a:r>
            <a:endParaRPr b="0" lang="de-DE" sz="1600" spc="-1" strike="noStrike">
              <a:solidFill>
                <a:srgbClr val="000000"/>
              </a:solidFill>
              <a:latin typeface="Arial"/>
            </a:endParaRPr>
          </a:p>
          <a:p>
            <a:pPr marL="360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1600" spc="-1" strike="noStrike">
                <a:solidFill>
                  <a:srgbClr val="000000"/>
                </a:solidFill>
                <a:latin typeface="Arial"/>
                <a:ea typeface="Microsoft YaHei"/>
              </a:rPr>
              <a:t>Surface normal,</a:t>
            </a:r>
            <a:endParaRPr b="0" lang="de-DE" sz="1600" spc="-1" strike="noStrike">
              <a:solidFill>
                <a:srgbClr val="000000"/>
              </a:solidFill>
              <a:latin typeface="Arial"/>
            </a:endParaRPr>
          </a:p>
          <a:p>
            <a:pPr marL="360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1600" spc="-1" strike="noStrike">
                <a:solidFill>
                  <a:srgbClr val="000000"/>
                </a:solidFill>
                <a:latin typeface="Arial"/>
                <a:ea typeface="Microsoft YaHei"/>
              </a:rPr>
              <a:t>Surface point – Sun (solar incidence vector),</a:t>
            </a:r>
            <a:endParaRPr b="0" lang="de-DE" sz="1600" spc="-1" strike="noStrike">
              <a:solidFill>
                <a:srgbClr val="000000"/>
              </a:solidFill>
              <a:latin typeface="Arial"/>
            </a:endParaRPr>
          </a:p>
          <a:p>
            <a:pPr marL="360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1600" spc="-1" strike="noStrike">
                <a:solidFill>
                  <a:srgbClr val="000000"/>
                </a:solidFill>
                <a:latin typeface="Arial"/>
                <a:ea typeface="Microsoft YaHei"/>
              </a:rPr>
              <a:t>Surface point – Juno (emission vector).</a:t>
            </a:r>
            <a:endParaRPr b="0" lang="de-DE" sz="1600" spc="-1" strike="noStrike">
              <a:solidFill>
                <a:srgbClr val="000000"/>
              </a:solidFill>
              <a:latin typeface="Arial"/>
            </a:endParaRPr>
          </a:p>
          <a:p>
            <a:pPr marL="360000">
              <a:lnSpc>
                <a:spcPct val="100000"/>
              </a:lnSpc>
            </a:pPr>
            <a:endParaRPr b="0" lang="de-DE" sz="1600" spc="-1" strike="noStrike">
              <a:solidFill>
                <a:srgbClr val="000000"/>
              </a:solidFill>
              <a:latin typeface="Arial"/>
            </a:endParaRPr>
          </a:p>
          <a:p>
            <a:pPr marL="216000" indent="-216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1600" spc="-1" strike="noStrike">
                <a:solidFill>
                  <a:srgbClr val="000000"/>
                </a:solidFill>
                <a:latin typeface="Arial"/>
              </a:rPr>
              <a:t>Derive backplanes:</a:t>
            </a:r>
            <a:endParaRPr b="0" lang="de-DE" sz="1600" spc="-1" strike="noStrike">
              <a:solidFill>
                <a:srgbClr val="000000"/>
              </a:solidFill>
              <a:latin typeface="Arial"/>
            </a:endParaRPr>
          </a:p>
          <a:p>
            <a:pPr marL="360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1600" spc="-1" strike="noStrike">
                <a:solidFill>
                  <a:srgbClr val="000000"/>
                </a:solidFill>
                <a:latin typeface="Arial"/>
                <a:ea typeface="Microsoft YaHei"/>
              </a:rPr>
              <a:t>Cosine of the solar incidence angle (for Lambertian)</a:t>
            </a:r>
            <a:endParaRPr b="0" lang="de-DE" sz="1600" spc="-1" strike="noStrike">
              <a:solidFill>
                <a:srgbClr val="000000"/>
              </a:solidFill>
              <a:latin typeface="Arial"/>
            </a:endParaRPr>
          </a:p>
          <a:p>
            <a:pPr marL="360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1600" spc="-1" strike="noStrike">
                <a:solidFill>
                  <a:srgbClr val="000000"/>
                </a:solidFill>
                <a:latin typeface="Arial"/>
                <a:ea typeface="Microsoft YaHei"/>
              </a:rPr>
              <a:t>Solar specular vector,</a:t>
            </a:r>
            <a:endParaRPr b="0" lang="de-DE" sz="1600" spc="-1" strike="noStrike">
              <a:solidFill>
                <a:srgbClr val="000000"/>
              </a:solidFill>
              <a:latin typeface="Arial"/>
            </a:endParaRPr>
          </a:p>
          <a:p>
            <a:pPr marL="360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1600" spc="-1" strike="noStrike">
                <a:solidFill>
                  <a:srgbClr val="000000"/>
                </a:solidFill>
                <a:latin typeface="Arial"/>
                <a:ea typeface="Microsoft YaHei"/>
              </a:rPr>
              <a:t>(deviation angle, azimuth) , zero azimuth:  Sun – surface point – bulk surface normal plane</a:t>
            </a:r>
            <a:endParaRPr b="0" lang="de-DE" sz="1600" spc="-1" strike="noStrike">
              <a:solidFill>
                <a:srgbClr val="000000"/>
              </a:solidFill>
              <a:latin typeface="Arial"/>
            </a:endParaRPr>
          </a:p>
          <a:p>
            <a:pPr lvl="1" marL="360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1" lang="de-DE" sz="1600" spc="-1" strike="noStrike">
                <a:solidFill>
                  <a:srgbClr val="000000"/>
                </a:solidFill>
                <a:latin typeface="Arial"/>
                <a:ea typeface="Microsoft YaHei"/>
              </a:rPr>
              <a:t>Juno relative to specular vector,</a:t>
            </a:r>
            <a:endParaRPr b="0" lang="de-DE" sz="1600" spc="-1" strike="noStrike">
              <a:solidFill>
                <a:srgbClr val="000000"/>
              </a:solidFill>
              <a:latin typeface="Arial"/>
            </a:endParaRPr>
          </a:p>
          <a:p>
            <a:pPr lvl="1" marL="360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1600" spc="-1" strike="noStrike">
                <a:solidFill>
                  <a:srgbClr val="000000"/>
                </a:solidFill>
                <a:latin typeface="Arial"/>
                <a:ea typeface="Microsoft YaHei"/>
              </a:rPr>
              <a:t>half angle between solar incidence vector and emission vector relative to surface normal.</a:t>
            </a:r>
            <a:endParaRPr b="0" lang="de-DE" sz="16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41" name="" descr=""/>
          <p:cNvPicPr/>
          <p:nvPr/>
        </p:nvPicPr>
        <p:blipFill>
          <a:blip r:embed="rId1"/>
          <a:stretch/>
        </p:blipFill>
        <p:spPr>
          <a:xfrm>
            <a:off x="4410360" y="0"/>
            <a:ext cx="5669640" cy="56696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"/>
          <p:cNvSpPr txBox="1"/>
          <p:nvPr/>
        </p:nvSpPr>
        <p:spPr>
          <a:xfrm>
            <a:off x="0" y="0"/>
            <a:ext cx="4320000" cy="55800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algn="ctr"/>
            <a:r>
              <a:rPr b="1" lang="de-DE" sz="2800" spc="-1" strike="noStrike">
                <a:solidFill>
                  <a:srgbClr val="000000"/>
                </a:solidFill>
                <a:latin typeface="Arial"/>
              </a:rPr>
              <a:t>Backplanes</a:t>
            </a:r>
            <a:endParaRPr b="0" lang="de-DE" sz="2800" spc="-1" strike="noStrike">
              <a:solidFill>
                <a:srgbClr val="000000"/>
              </a:solidFill>
              <a:latin typeface="Arial"/>
            </a:endParaRPr>
          </a:p>
          <a:p>
            <a:endParaRPr b="0" lang="de-DE" sz="2400" spc="-1" strike="noStrike">
              <a:solidFill>
                <a:srgbClr val="000000"/>
              </a:solidFill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1600" spc="-1" strike="noStrike">
                <a:solidFill>
                  <a:srgbClr val="000000"/>
                </a:solidFill>
                <a:latin typeface="Arial"/>
              </a:rPr>
              <a:t>Provide cropped cylindrical map of the Loki Patera lava lake, together with vector backplanes for each pixel:</a:t>
            </a:r>
            <a:endParaRPr b="0" lang="de-DE" sz="1600" spc="-1" strike="noStrike">
              <a:solidFill>
                <a:srgbClr val="000000"/>
              </a:solidFill>
              <a:latin typeface="Arial"/>
            </a:endParaRPr>
          </a:p>
          <a:p>
            <a:pPr marL="360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1600" spc="-1" strike="noStrike">
                <a:solidFill>
                  <a:srgbClr val="000000"/>
                </a:solidFill>
                <a:latin typeface="Arial"/>
                <a:ea typeface="Microsoft YaHei"/>
              </a:rPr>
              <a:t>Surface normal,</a:t>
            </a:r>
            <a:endParaRPr b="0" lang="de-DE" sz="1600" spc="-1" strike="noStrike">
              <a:solidFill>
                <a:srgbClr val="000000"/>
              </a:solidFill>
              <a:latin typeface="Arial"/>
            </a:endParaRPr>
          </a:p>
          <a:p>
            <a:pPr marL="360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1600" spc="-1" strike="noStrike">
                <a:solidFill>
                  <a:srgbClr val="000000"/>
                </a:solidFill>
                <a:latin typeface="Arial"/>
                <a:ea typeface="Microsoft YaHei"/>
              </a:rPr>
              <a:t>Surface point – Sun (solar incidence vector),</a:t>
            </a:r>
            <a:endParaRPr b="0" lang="de-DE" sz="1600" spc="-1" strike="noStrike">
              <a:solidFill>
                <a:srgbClr val="000000"/>
              </a:solidFill>
              <a:latin typeface="Arial"/>
            </a:endParaRPr>
          </a:p>
          <a:p>
            <a:pPr marL="360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1600" spc="-1" strike="noStrike">
                <a:solidFill>
                  <a:srgbClr val="000000"/>
                </a:solidFill>
                <a:latin typeface="Arial"/>
                <a:ea typeface="Microsoft YaHei"/>
              </a:rPr>
              <a:t>Surface point – Juno (emission vector).</a:t>
            </a:r>
            <a:endParaRPr b="0" lang="de-DE" sz="1600" spc="-1" strike="noStrike">
              <a:solidFill>
                <a:srgbClr val="000000"/>
              </a:solidFill>
              <a:latin typeface="Arial"/>
            </a:endParaRPr>
          </a:p>
          <a:p>
            <a:pPr marL="360000">
              <a:lnSpc>
                <a:spcPct val="100000"/>
              </a:lnSpc>
            </a:pPr>
            <a:endParaRPr b="0" lang="de-DE" sz="1600" spc="-1" strike="noStrike">
              <a:solidFill>
                <a:srgbClr val="000000"/>
              </a:solidFill>
              <a:latin typeface="Arial"/>
            </a:endParaRPr>
          </a:p>
          <a:p>
            <a:pPr marL="216000" indent="-216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1600" spc="-1" strike="noStrike">
                <a:solidFill>
                  <a:srgbClr val="000000"/>
                </a:solidFill>
                <a:latin typeface="Arial"/>
              </a:rPr>
              <a:t>Derive backplanes:</a:t>
            </a:r>
            <a:endParaRPr b="0" lang="de-DE" sz="1600" spc="-1" strike="noStrike">
              <a:solidFill>
                <a:srgbClr val="000000"/>
              </a:solidFill>
              <a:latin typeface="Arial"/>
            </a:endParaRPr>
          </a:p>
          <a:p>
            <a:pPr marL="360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1600" spc="-1" strike="noStrike">
                <a:solidFill>
                  <a:srgbClr val="000000"/>
                </a:solidFill>
                <a:latin typeface="Arial"/>
                <a:ea typeface="Microsoft YaHei"/>
              </a:rPr>
              <a:t>Cosine of the solar incidence angle (for Lambertian)</a:t>
            </a:r>
            <a:endParaRPr b="0" lang="de-DE" sz="1600" spc="-1" strike="noStrike">
              <a:solidFill>
                <a:srgbClr val="000000"/>
              </a:solidFill>
              <a:latin typeface="Arial"/>
            </a:endParaRPr>
          </a:p>
          <a:p>
            <a:pPr marL="360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1600" spc="-1" strike="noStrike">
                <a:solidFill>
                  <a:srgbClr val="000000"/>
                </a:solidFill>
                <a:latin typeface="Arial"/>
                <a:ea typeface="Microsoft YaHei"/>
              </a:rPr>
              <a:t>Solar specular vector,</a:t>
            </a:r>
            <a:endParaRPr b="0" lang="de-DE" sz="1600" spc="-1" strike="noStrike">
              <a:solidFill>
                <a:srgbClr val="000000"/>
              </a:solidFill>
              <a:latin typeface="Arial"/>
            </a:endParaRPr>
          </a:p>
          <a:p>
            <a:pPr marL="360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1600" spc="-1" strike="noStrike">
                <a:solidFill>
                  <a:srgbClr val="000000"/>
                </a:solidFill>
                <a:latin typeface="Arial"/>
                <a:ea typeface="Microsoft YaHei"/>
              </a:rPr>
              <a:t>(deviation angle, azimuth) , zero azimuth:  Sun – surface point – bulk surface normal plane</a:t>
            </a:r>
            <a:endParaRPr b="0" lang="de-DE" sz="1600" spc="-1" strike="noStrike">
              <a:solidFill>
                <a:srgbClr val="000000"/>
              </a:solidFill>
              <a:latin typeface="Arial"/>
            </a:endParaRPr>
          </a:p>
          <a:p>
            <a:pPr lvl="1" marL="360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1600" spc="-1" strike="noStrike">
                <a:solidFill>
                  <a:srgbClr val="000000"/>
                </a:solidFill>
                <a:latin typeface="Arial"/>
                <a:ea typeface="Microsoft YaHei"/>
              </a:rPr>
              <a:t>Juno relative to specular vector,</a:t>
            </a:r>
            <a:endParaRPr b="0" lang="de-DE" sz="1600" spc="-1" strike="noStrike">
              <a:solidFill>
                <a:srgbClr val="000000"/>
              </a:solidFill>
              <a:latin typeface="Arial"/>
            </a:endParaRPr>
          </a:p>
          <a:p>
            <a:pPr lvl="1" marL="360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1" lang="de-DE" sz="1600" spc="-1" strike="noStrike">
                <a:solidFill>
                  <a:srgbClr val="000000"/>
                </a:solidFill>
                <a:latin typeface="Arial"/>
                <a:ea typeface="Microsoft YaHei"/>
              </a:rPr>
              <a:t>half angle between solar incidence vector and emission vector relative to surface normal.</a:t>
            </a:r>
            <a:endParaRPr b="0" lang="de-DE" sz="16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43" name="" descr=""/>
          <p:cNvPicPr/>
          <p:nvPr/>
        </p:nvPicPr>
        <p:blipFill>
          <a:blip r:embed="rId1"/>
          <a:stretch/>
        </p:blipFill>
        <p:spPr>
          <a:xfrm>
            <a:off x="4410360" y="0"/>
            <a:ext cx="5669640" cy="56696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"/>
          <p:cNvSpPr txBox="1"/>
          <p:nvPr/>
        </p:nvSpPr>
        <p:spPr>
          <a:xfrm>
            <a:off x="0" y="0"/>
            <a:ext cx="4320000" cy="52200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algn="ctr"/>
            <a:r>
              <a:rPr b="1" lang="de-DE" sz="2800" spc="-1" strike="noStrike">
                <a:solidFill>
                  <a:srgbClr val="000000"/>
                </a:solidFill>
                <a:latin typeface="Arial"/>
              </a:rPr>
              <a:t>Backplanes</a:t>
            </a:r>
            <a:endParaRPr b="0" lang="de-DE" sz="2800" spc="-1" strike="noStrike">
              <a:solidFill>
                <a:srgbClr val="000000"/>
              </a:solidFill>
              <a:latin typeface="Arial"/>
            </a:endParaRPr>
          </a:p>
          <a:p>
            <a:endParaRPr b="0" lang="de-DE" sz="2400" spc="-1" strike="noStrike">
              <a:solidFill>
                <a:srgbClr val="000000"/>
              </a:solidFill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1600" spc="-1" strike="noStrike">
                <a:solidFill>
                  <a:srgbClr val="000000"/>
                </a:solidFill>
                <a:latin typeface="Arial"/>
              </a:rPr>
              <a:t>Provide cropped cylindrical map of the Loki Patera lava lake, together with vector backplanes for each pixel:</a:t>
            </a:r>
            <a:endParaRPr b="0" lang="de-DE" sz="1600" spc="-1" strike="noStrike">
              <a:solidFill>
                <a:srgbClr val="000000"/>
              </a:solidFill>
              <a:latin typeface="Arial"/>
            </a:endParaRPr>
          </a:p>
          <a:p>
            <a:pPr marL="360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1600" spc="-1" strike="noStrike">
                <a:solidFill>
                  <a:srgbClr val="000000"/>
                </a:solidFill>
                <a:latin typeface="Arial"/>
                <a:ea typeface="Microsoft YaHei"/>
              </a:rPr>
              <a:t>Surface normal,</a:t>
            </a:r>
            <a:endParaRPr b="0" lang="de-DE" sz="1600" spc="-1" strike="noStrike">
              <a:solidFill>
                <a:srgbClr val="000000"/>
              </a:solidFill>
              <a:latin typeface="Arial"/>
            </a:endParaRPr>
          </a:p>
          <a:p>
            <a:pPr marL="360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1600" spc="-1" strike="noStrike">
                <a:solidFill>
                  <a:srgbClr val="000000"/>
                </a:solidFill>
                <a:latin typeface="Arial"/>
                <a:ea typeface="Microsoft YaHei"/>
              </a:rPr>
              <a:t>Surface point – Sun (solar incidence vector),</a:t>
            </a:r>
            <a:endParaRPr b="0" lang="de-DE" sz="1600" spc="-1" strike="noStrike">
              <a:solidFill>
                <a:srgbClr val="000000"/>
              </a:solidFill>
              <a:latin typeface="Arial"/>
            </a:endParaRPr>
          </a:p>
          <a:p>
            <a:pPr marL="360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1600" spc="-1" strike="noStrike">
                <a:solidFill>
                  <a:srgbClr val="000000"/>
                </a:solidFill>
                <a:latin typeface="Arial"/>
                <a:ea typeface="Microsoft YaHei"/>
              </a:rPr>
              <a:t>Surface point – Juno (emission vector).</a:t>
            </a:r>
            <a:endParaRPr b="0" lang="de-DE" sz="1600" spc="-1" strike="noStrike">
              <a:solidFill>
                <a:srgbClr val="000000"/>
              </a:solidFill>
              <a:latin typeface="Arial"/>
            </a:endParaRPr>
          </a:p>
          <a:p>
            <a:pPr marL="360000">
              <a:lnSpc>
                <a:spcPct val="100000"/>
              </a:lnSpc>
            </a:pPr>
            <a:endParaRPr b="0" lang="de-DE" sz="1600" spc="-1" strike="noStrike">
              <a:solidFill>
                <a:srgbClr val="000000"/>
              </a:solidFill>
              <a:latin typeface="Arial"/>
            </a:endParaRPr>
          </a:p>
          <a:p>
            <a:pPr marL="216000" indent="-216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1600" spc="-1" strike="noStrike">
                <a:solidFill>
                  <a:srgbClr val="000000"/>
                </a:solidFill>
                <a:latin typeface="Arial"/>
              </a:rPr>
              <a:t>Derive backplanes:</a:t>
            </a:r>
            <a:endParaRPr b="0" lang="de-DE" sz="1600" spc="-1" strike="noStrike">
              <a:solidFill>
                <a:srgbClr val="000000"/>
              </a:solidFill>
              <a:latin typeface="Arial"/>
            </a:endParaRPr>
          </a:p>
          <a:p>
            <a:pPr marL="360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1600" spc="-1" strike="noStrike">
                <a:solidFill>
                  <a:srgbClr val="000000"/>
                </a:solidFill>
                <a:latin typeface="Arial"/>
                <a:ea typeface="Microsoft YaHei"/>
              </a:rPr>
              <a:t>Cosine of the solar incidence angle (for Lambertian)</a:t>
            </a:r>
            <a:endParaRPr b="0" lang="de-DE" sz="1600" spc="-1" strike="noStrike">
              <a:solidFill>
                <a:srgbClr val="000000"/>
              </a:solidFill>
              <a:latin typeface="Arial"/>
            </a:endParaRPr>
          </a:p>
          <a:p>
            <a:pPr marL="360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1600" spc="-1" strike="noStrike">
                <a:solidFill>
                  <a:srgbClr val="000000"/>
                </a:solidFill>
                <a:latin typeface="Arial"/>
                <a:ea typeface="Microsoft YaHei"/>
              </a:rPr>
              <a:t>Solar specular vector,</a:t>
            </a:r>
            <a:endParaRPr b="0" lang="de-DE" sz="1600" spc="-1" strike="noStrike">
              <a:solidFill>
                <a:srgbClr val="000000"/>
              </a:solidFill>
              <a:latin typeface="Arial"/>
            </a:endParaRPr>
          </a:p>
          <a:p>
            <a:pPr marL="360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1" lang="de-DE" sz="1600" spc="-1" strike="noStrike">
                <a:solidFill>
                  <a:srgbClr val="000000"/>
                </a:solidFill>
                <a:latin typeface="Arial"/>
                <a:ea typeface="Microsoft YaHei"/>
              </a:rPr>
              <a:t>(deviation angle, azimuth) , zero azimuth:  Sun – surface point – bulk surface normal plane</a:t>
            </a:r>
            <a:endParaRPr b="0" lang="de-DE" sz="1600" spc="-1" strike="noStrike">
              <a:solidFill>
                <a:srgbClr val="000000"/>
              </a:solidFill>
              <a:latin typeface="Arial"/>
            </a:endParaRPr>
          </a:p>
          <a:p>
            <a:pPr lvl="1" marL="360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1600" spc="-1" strike="noStrike">
                <a:solidFill>
                  <a:srgbClr val="000000"/>
                </a:solidFill>
                <a:latin typeface="Arial"/>
                <a:ea typeface="Microsoft YaHei"/>
              </a:rPr>
              <a:t>Juno relative to specular vector,</a:t>
            </a:r>
            <a:endParaRPr b="0" lang="de-DE" sz="1600" spc="-1" strike="noStrike">
              <a:solidFill>
                <a:srgbClr val="000000"/>
              </a:solidFill>
              <a:latin typeface="Arial"/>
            </a:endParaRPr>
          </a:p>
          <a:p>
            <a:pPr lvl="1" marL="360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1600" spc="-1" strike="noStrike">
                <a:solidFill>
                  <a:srgbClr val="000000"/>
                </a:solidFill>
                <a:latin typeface="Arial"/>
                <a:ea typeface="Microsoft YaHei"/>
              </a:rPr>
              <a:t>half angle between solar incidence vector and emission vector relative to surface normal.</a:t>
            </a:r>
            <a:endParaRPr b="0" lang="de-DE" sz="16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45" name="" descr=""/>
          <p:cNvPicPr/>
          <p:nvPr/>
        </p:nvPicPr>
        <p:blipFill>
          <a:blip r:embed="rId1"/>
          <a:stretch/>
        </p:blipFill>
        <p:spPr>
          <a:xfrm>
            <a:off x="4410360" y="0"/>
            <a:ext cx="5669640" cy="5669640"/>
          </a:xfrm>
          <a:prstGeom prst="rect">
            <a:avLst/>
          </a:prstGeom>
          <a:ln w="0">
            <a:noFill/>
          </a:ln>
        </p:spPr>
      </p:pic>
      <p:sp>
        <p:nvSpPr>
          <p:cNvPr id="46" name=""/>
          <p:cNvSpPr txBox="1"/>
          <p:nvPr/>
        </p:nvSpPr>
        <p:spPr>
          <a:xfrm>
            <a:off x="1440000" y="5220000"/>
            <a:ext cx="2880000" cy="3600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algn="r"/>
            <a:r>
              <a:rPr b="0" i="1" lang="de-DE" sz="1400" spc="-1" strike="noStrike">
                <a:solidFill>
                  <a:srgbClr val="000000"/>
                </a:solidFill>
                <a:latin typeface="Arial"/>
              </a:rPr>
              <a:t>(Gemini-AI-assisted drawing)</a:t>
            </a:r>
            <a:endParaRPr b="0" lang="de-DE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"/>
          <p:cNvSpPr txBox="1"/>
          <p:nvPr/>
        </p:nvSpPr>
        <p:spPr>
          <a:xfrm>
            <a:off x="0" y="0"/>
            <a:ext cx="4320000" cy="52200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algn="ctr"/>
            <a:r>
              <a:rPr b="1" lang="de-DE" sz="2800" spc="-1" strike="noStrike">
                <a:solidFill>
                  <a:srgbClr val="000000"/>
                </a:solidFill>
                <a:latin typeface="Arial"/>
              </a:rPr>
              <a:t>Backplanes</a:t>
            </a:r>
            <a:endParaRPr b="0" lang="de-DE" sz="2800" spc="-1" strike="noStrike">
              <a:solidFill>
                <a:srgbClr val="000000"/>
              </a:solidFill>
              <a:latin typeface="Arial"/>
            </a:endParaRPr>
          </a:p>
          <a:p>
            <a:endParaRPr b="0" lang="de-DE" sz="2400" spc="-1" strike="noStrike">
              <a:solidFill>
                <a:srgbClr val="000000"/>
              </a:solidFill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1600" spc="-1" strike="noStrike">
                <a:solidFill>
                  <a:srgbClr val="000000"/>
                </a:solidFill>
                <a:latin typeface="Arial"/>
              </a:rPr>
              <a:t>Provide cropped cylindrical map of the Loki Patera lava lake, together with vector backplanes for each pixel:</a:t>
            </a:r>
            <a:endParaRPr b="0" lang="de-DE" sz="1600" spc="-1" strike="noStrike">
              <a:solidFill>
                <a:srgbClr val="000000"/>
              </a:solidFill>
              <a:latin typeface="Arial"/>
            </a:endParaRPr>
          </a:p>
          <a:p>
            <a:pPr marL="360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1600" spc="-1" strike="noStrike">
                <a:solidFill>
                  <a:srgbClr val="000000"/>
                </a:solidFill>
                <a:latin typeface="Arial"/>
                <a:ea typeface="Microsoft YaHei"/>
              </a:rPr>
              <a:t>Surface normal,</a:t>
            </a:r>
            <a:endParaRPr b="0" lang="de-DE" sz="1600" spc="-1" strike="noStrike">
              <a:solidFill>
                <a:srgbClr val="000000"/>
              </a:solidFill>
              <a:latin typeface="Arial"/>
            </a:endParaRPr>
          </a:p>
          <a:p>
            <a:pPr marL="360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1600" spc="-1" strike="noStrike">
                <a:solidFill>
                  <a:srgbClr val="000000"/>
                </a:solidFill>
                <a:latin typeface="Arial"/>
                <a:ea typeface="Microsoft YaHei"/>
              </a:rPr>
              <a:t>Surface point – Sun (solar incidence vector),</a:t>
            </a:r>
            <a:endParaRPr b="0" lang="de-DE" sz="1600" spc="-1" strike="noStrike">
              <a:solidFill>
                <a:srgbClr val="000000"/>
              </a:solidFill>
              <a:latin typeface="Arial"/>
            </a:endParaRPr>
          </a:p>
          <a:p>
            <a:pPr marL="360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1600" spc="-1" strike="noStrike">
                <a:solidFill>
                  <a:srgbClr val="000000"/>
                </a:solidFill>
                <a:latin typeface="Arial"/>
                <a:ea typeface="Microsoft YaHei"/>
              </a:rPr>
              <a:t>Surface point – Juno (emission vector).</a:t>
            </a:r>
            <a:endParaRPr b="0" lang="de-DE" sz="1600" spc="-1" strike="noStrike">
              <a:solidFill>
                <a:srgbClr val="000000"/>
              </a:solidFill>
              <a:latin typeface="Arial"/>
            </a:endParaRPr>
          </a:p>
          <a:p>
            <a:pPr marL="360000">
              <a:lnSpc>
                <a:spcPct val="100000"/>
              </a:lnSpc>
            </a:pPr>
            <a:endParaRPr b="0" lang="de-DE" sz="1600" spc="-1" strike="noStrike">
              <a:solidFill>
                <a:srgbClr val="000000"/>
              </a:solidFill>
              <a:latin typeface="Arial"/>
            </a:endParaRPr>
          </a:p>
          <a:p>
            <a:pPr marL="216000" indent="-216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1600" spc="-1" strike="noStrike">
                <a:solidFill>
                  <a:srgbClr val="000000"/>
                </a:solidFill>
                <a:latin typeface="Arial"/>
              </a:rPr>
              <a:t>Derive backplanes:</a:t>
            </a:r>
            <a:endParaRPr b="0" lang="de-DE" sz="1600" spc="-1" strike="noStrike">
              <a:solidFill>
                <a:srgbClr val="000000"/>
              </a:solidFill>
              <a:latin typeface="Arial"/>
            </a:endParaRPr>
          </a:p>
          <a:p>
            <a:pPr marL="360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1600" spc="-1" strike="noStrike">
                <a:solidFill>
                  <a:srgbClr val="000000"/>
                </a:solidFill>
                <a:latin typeface="Arial"/>
                <a:ea typeface="Microsoft YaHei"/>
              </a:rPr>
              <a:t>Cosine of the solar incidence angle (for Lambertian)</a:t>
            </a:r>
            <a:endParaRPr b="0" lang="de-DE" sz="1600" spc="-1" strike="noStrike">
              <a:solidFill>
                <a:srgbClr val="000000"/>
              </a:solidFill>
              <a:latin typeface="Arial"/>
            </a:endParaRPr>
          </a:p>
          <a:p>
            <a:pPr marL="360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1600" spc="-1" strike="noStrike">
                <a:solidFill>
                  <a:srgbClr val="000000"/>
                </a:solidFill>
                <a:latin typeface="Arial"/>
                <a:ea typeface="Microsoft YaHei"/>
              </a:rPr>
              <a:t>Solar specular vector,</a:t>
            </a:r>
            <a:endParaRPr b="0" lang="de-DE" sz="1600" spc="-1" strike="noStrike">
              <a:solidFill>
                <a:srgbClr val="000000"/>
              </a:solidFill>
              <a:latin typeface="Arial"/>
            </a:endParaRPr>
          </a:p>
          <a:p>
            <a:pPr marL="360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1" lang="de-DE" sz="1600" spc="-1" strike="noStrike">
                <a:solidFill>
                  <a:srgbClr val="000000"/>
                </a:solidFill>
                <a:latin typeface="Arial"/>
                <a:ea typeface="Microsoft YaHei"/>
              </a:rPr>
              <a:t>(deviation angle, azimuth) , zero azimuth:  Sun – surface point – bulk surface normal plane</a:t>
            </a:r>
            <a:endParaRPr b="0" lang="de-DE" sz="1600" spc="-1" strike="noStrike">
              <a:solidFill>
                <a:srgbClr val="000000"/>
              </a:solidFill>
              <a:latin typeface="Arial"/>
            </a:endParaRPr>
          </a:p>
          <a:p>
            <a:pPr lvl="1" marL="360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1600" spc="-1" strike="noStrike">
                <a:solidFill>
                  <a:srgbClr val="000000"/>
                </a:solidFill>
                <a:latin typeface="Arial"/>
                <a:ea typeface="Microsoft YaHei"/>
              </a:rPr>
              <a:t>Juno relative to specular vector,</a:t>
            </a:r>
            <a:endParaRPr b="0" lang="de-DE" sz="1600" spc="-1" strike="noStrike">
              <a:solidFill>
                <a:srgbClr val="000000"/>
              </a:solidFill>
              <a:latin typeface="Arial"/>
            </a:endParaRPr>
          </a:p>
          <a:p>
            <a:pPr lvl="1" marL="360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1600" spc="-1" strike="noStrike">
                <a:solidFill>
                  <a:srgbClr val="000000"/>
                </a:solidFill>
                <a:latin typeface="Arial"/>
                <a:ea typeface="Microsoft YaHei"/>
              </a:rPr>
              <a:t>half angle between solar incidence vector and emission vector relative to surface normal.</a:t>
            </a:r>
            <a:endParaRPr b="0" lang="de-DE" sz="16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48" name="" descr=""/>
          <p:cNvPicPr/>
          <p:nvPr/>
        </p:nvPicPr>
        <p:blipFill>
          <a:blip r:embed="rId1"/>
          <a:stretch/>
        </p:blipFill>
        <p:spPr>
          <a:xfrm>
            <a:off x="4410360" y="0"/>
            <a:ext cx="5669640" cy="5669640"/>
          </a:xfrm>
          <a:prstGeom prst="rect">
            <a:avLst/>
          </a:prstGeom>
          <a:ln w="0">
            <a:noFill/>
          </a:ln>
        </p:spPr>
      </p:pic>
      <p:sp>
        <p:nvSpPr>
          <p:cNvPr id="49" name=""/>
          <p:cNvSpPr txBox="1"/>
          <p:nvPr/>
        </p:nvSpPr>
        <p:spPr>
          <a:xfrm>
            <a:off x="1440000" y="5220000"/>
            <a:ext cx="2880000" cy="3600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algn="r"/>
            <a:r>
              <a:rPr b="0" i="1" lang="de-DE" sz="1400" spc="-1" strike="noStrike">
                <a:solidFill>
                  <a:srgbClr val="000000"/>
                </a:solidFill>
                <a:latin typeface="Arial"/>
              </a:rPr>
              <a:t>(Gemini-AI-assisted drawing)</a:t>
            </a:r>
            <a:endParaRPr b="0" lang="de-DE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" descr=""/>
          <p:cNvPicPr/>
          <p:nvPr/>
        </p:nvPicPr>
        <p:blipFill>
          <a:blip r:embed="rId1"/>
          <a:stretch/>
        </p:blipFill>
        <p:spPr>
          <a:xfrm>
            <a:off x="0" y="0"/>
            <a:ext cx="7200000" cy="1839600"/>
          </a:xfrm>
          <a:prstGeom prst="rect">
            <a:avLst/>
          </a:prstGeom>
          <a:ln w="0">
            <a:noFill/>
          </a:ln>
        </p:spPr>
      </p:pic>
      <p:pic>
        <p:nvPicPr>
          <p:cNvPr id="51" name="" descr=""/>
          <p:cNvPicPr/>
          <p:nvPr/>
        </p:nvPicPr>
        <p:blipFill>
          <a:blip r:embed="rId2"/>
          <a:stretch/>
        </p:blipFill>
        <p:spPr>
          <a:xfrm>
            <a:off x="7200000" y="0"/>
            <a:ext cx="2880000" cy="2880000"/>
          </a:xfrm>
          <a:prstGeom prst="rect">
            <a:avLst/>
          </a:prstGeom>
          <a:ln w="0">
            <a:noFill/>
          </a:ln>
        </p:spPr>
      </p:pic>
      <p:pic>
        <p:nvPicPr>
          <p:cNvPr id="52" name="" descr=""/>
          <p:cNvPicPr/>
          <p:nvPr/>
        </p:nvPicPr>
        <p:blipFill>
          <a:blip r:embed="rId3"/>
          <a:stretch/>
        </p:blipFill>
        <p:spPr>
          <a:xfrm>
            <a:off x="0" y="2880000"/>
            <a:ext cx="7200000" cy="21204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" name="" descr=""/>
          <p:cNvPicPr/>
          <p:nvPr/>
        </p:nvPicPr>
        <p:blipFill>
          <a:blip r:embed="rId1"/>
          <a:stretch/>
        </p:blipFill>
        <p:spPr>
          <a:xfrm>
            <a:off x="0" y="0"/>
            <a:ext cx="7200000" cy="1839600"/>
          </a:xfrm>
          <a:prstGeom prst="rect">
            <a:avLst/>
          </a:prstGeom>
          <a:ln w="0">
            <a:noFill/>
          </a:ln>
        </p:spPr>
      </p:pic>
      <p:pic>
        <p:nvPicPr>
          <p:cNvPr id="54" name="" descr=""/>
          <p:cNvPicPr/>
          <p:nvPr/>
        </p:nvPicPr>
        <p:blipFill>
          <a:blip r:embed="rId2"/>
          <a:stretch/>
        </p:blipFill>
        <p:spPr>
          <a:xfrm>
            <a:off x="0" y="1839600"/>
            <a:ext cx="7200000" cy="1839600"/>
          </a:xfrm>
          <a:prstGeom prst="rect">
            <a:avLst/>
          </a:prstGeom>
          <a:ln w="0">
            <a:noFill/>
          </a:ln>
        </p:spPr>
      </p:pic>
      <p:pic>
        <p:nvPicPr>
          <p:cNvPr id="55" name="" descr=""/>
          <p:cNvPicPr/>
          <p:nvPr/>
        </p:nvPicPr>
        <p:blipFill>
          <a:blip r:embed="rId3"/>
          <a:stretch/>
        </p:blipFill>
        <p:spPr>
          <a:xfrm>
            <a:off x="7200000" y="799200"/>
            <a:ext cx="2880000" cy="28800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" descr=""/>
          <p:cNvPicPr/>
          <p:nvPr/>
        </p:nvPicPr>
        <p:blipFill>
          <a:blip r:embed="rId1"/>
          <a:stretch/>
        </p:blipFill>
        <p:spPr>
          <a:xfrm>
            <a:off x="0" y="0"/>
            <a:ext cx="7200000" cy="1839600"/>
          </a:xfrm>
          <a:prstGeom prst="rect">
            <a:avLst/>
          </a:prstGeom>
          <a:ln w="0">
            <a:noFill/>
          </a:ln>
        </p:spPr>
      </p:pic>
      <p:pic>
        <p:nvPicPr>
          <p:cNvPr id="57" name="" descr=""/>
          <p:cNvPicPr/>
          <p:nvPr/>
        </p:nvPicPr>
        <p:blipFill>
          <a:blip r:embed="rId2"/>
          <a:stretch/>
        </p:blipFill>
        <p:spPr>
          <a:xfrm>
            <a:off x="0" y="1839600"/>
            <a:ext cx="7200000" cy="1839600"/>
          </a:xfrm>
          <a:prstGeom prst="rect">
            <a:avLst/>
          </a:prstGeom>
          <a:ln w="0">
            <a:noFill/>
          </a:ln>
        </p:spPr>
      </p:pic>
      <p:pic>
        <p:nvPicPr>
          <p:cNvPr id="58" name="" descr=""/>
          <p:cNvPicPr/>
          <p:nvPr/>
        </p:nvPicPr>
        <p:blipFill>
          <a:blip r:embed="rId3"/>
          <a:stretch/>
        </p:blipFill>
        <p:spPr>
          <a:xfrm>
            <a:off x="7200000" y="799200"/>
            <a:ext cx="2880000" cy="2880000"/>
          </a:xfrm>
          <a:prstGeom prst="rect">
            <a:avLst/>
          </a:prstGeom>
          <a:ln w="0">
            <a:noFill/>
          </a:ln>
        </p:spPr>
      </p:pic>
      <p:pic>
        <p:nvPicPr>
          <p:cNvPr id="59" name="" descr=""/>
          <p:cNvPicPr/>
          <p:nvPr/>
        </p:nvPicPr>
        <p:blipFill>
          <a:blip r:embed="rId4"/>
          <a:stretch/>
        </p:blipFill>
        <p:spPr>
          <a:xfrm>
            <a:off x="1800000" y="3690000"/>
            <a:ext cx="5400000" cy="1980000"/>
          </a:xfrm>
          <a:prstGeom prst="rect">
            <a:avLst/>
          </a:prstGeom>
          <a:ln w="0">
            <a:noFill/>
          </a:ln>
        </p:spPr>
      </p:pic>
      <p:sp>
        <p:nvSpPr>
          <p:cNvPr id="60" name=""/>
          <p:cNvSpPr txBox="1"/>
          <p:nvPr/>
        </p:nvSpPr>
        <p:spPr>
          <a:xfrm>
            <a:off x="7200000" y="3679200"/>
            <a:ext cx="2880000" cy="11808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1" lang="de-DE" sz="1400" spc="-1" strike="noStrike">
                <a:solidFill>
                  <a:srgbClr val="000000"/>
                </a:solidFill>
                <a:latin typeface="Arial"/>
              </a:rPr>
              <a:t>Linear least square</a:t>
            </a:r>
            <a:endParaRPr b="0" lang="de-DE" sz="1400" spc="-1" strike="noStrike">
              <a:solidFill>
                <a:srgbClr val="000000"/>
              </a:solidFill>
              <a:latin typeface="Arial"/>
            </a:endParaRPr>
          </a:p>
          <a:p>
            <a:r>
              <a:rPr b="1" lang="de-DE" sz="1400" spc="-1" strike="noStrike">
                <a:solidFill>
                  <a:srgbClr val="000000"/>
                </a:solidFill>
                <a:latin typeface="Arial"/>
              </a:rPr>
              <a:t>regression, red channel</a:t>
            </a:r>
            <a:r>
              <a:rPr b="0" lang="de-DE" sz="1400" spc="-1" strike="noStrike">
                <a:solidFill>
                  <a:srgbClr val="000000"/>
                </a:solidFill>
                <a:latin typeface="Arial"/>
              </a:rPr>
              <a:t>:</a:t>
            </a:r>
            <a:endParaRPr b="0" lang="de-DE" sz="1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de-DE" sz="1200" spc="-1" strike="noStrike">
                <a:solidFill>
                  <a:srgbClr val="000000"/>
                </a:solidFill>
                <a:latin typeface="Arial"/>
                <a:ea typeface="Microsoft YaHei"/>
              </a:rPr>
              <a:t>#27 = 1.3163977 </a:t>
            </a:r>
            <a:r>
              <a:rPr b="0" lang="de-DE" sz="1200" spc="-1" strike="noStrike">
                <a:solidFill>
                  <a:srgbClr val="000000"/>
                </a:solidFill>
                <a:latin typeface="Arial"/>
              </a:rPr>
              <a:t>#26 +     11.7268</a:t>
            </a:r>
            <a:endParaRPr b="0" lang="de-DE" sz="1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de-DE" sz="1200" spc="-1" strike="noStrike">
                <a:solidFill>
                  <a:srgbClr val="000000"/>
                </a:solidFill>
                <a:latin typeface="Arial"/>
                <a:ea typeface="Microsoft YaHei"/>
              </a:rPr>
              <a:t>#28 = 1.4468953 </a:t>
            </a:r>
            <a:r>
              <a:rPr b="0" lang="de-DE" sz="1200" spc="-1" strike="noStrike">
                <a:solidFill>
                  <a:srgbClr val="000000"/>
                </a:solidFill>
                <a:latin typeface="Arial"/>
              </a:rPr>
              <a:t>#26 +   475.6558</a:t>
            </a:r>
            <a:endParaRPr b="0" lang="de-DE" sz="1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de-DE" sz="1200" spc="-1" strike="noStrike">
                <a:solidFill>
                  <a:srgbClr val="000000"/>
                </a:solidFill>
                <a:latin typeface="Arial"/>
                <a:ea typeface="Microsoft YaHei"/>
              </a:rPr>
              <a:t>#29 = 4.3071908 </a:t>
            </a:r>
            <a:r>
              <a:rPr b="0" lang="de-DE" sz="1200" spc="-1" strike="noStrike">
                <a:solidFill>
                  <a:srgbClr val="000000"/>
                </a:solidFill>
                <a:latin typeface="Arial"/>
              </a:rPr>
              <a:t>#26 + 2529.3617</a:t>
            </a:r>
            <a:endParaRPr b="0" lang="de-DE" sz="1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de-DE" sz="1200" spc="-1" strike="noStrike">
                <a:solidFill>
                  <a:srgbClr val="000000"/>
                </a:solidFill>
                <a:latin typeface="Arial"/>
              </a:rPr>
              <a:t>green, blue slope off by &lt; 2%</a:t>
            </a:r>
            <a:endParaRPr b="0" lang="de-DE" sz="1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" descr=""/>
          <p:cNvPicPr/>
          <p:nvPr/>
        </p:nvPicPr>
        <p:blipFill>
          <a:blip r:embed="rId1"/>
          <a:stretch/>
        </p:blipFill>
        <p:spPr>
          <a:xfrm>
            <a:off x="0" y="1839600"/>
            <a:ext cx="7200000" cy="1839600"/>
          </a:xfrm>
          <a:prstGeom prst="rect">
            <a:avLst/>
          </a:prstGeom>
          <a:ln w="0">
            <a:noFill/>
          </a:ln>
        </p:spPr>
      </p:pic>
      <p:pic>
        <p:nvPicPr>
          <p:cNvPr id="62" name="" descr=""/>
          <p:cNvPicPr/>
          <p:nvPr/>
        </p:nvPicPr>
        <p:blipFill>
          <a:blip r:embed="rId2"/>
          <a:stretch/>
        </p:blipFill>
        <p:spPr>
          <a:xfrm>
            <a:off x="0" y="0"/>
            <a:ext cx="7200000" cy="1839600"/>
          </a:xfrm>
          <a:prstGeom prst="rect">
            <a:avLst/>
          </a:prstGeom>
          <a:ln w="0">
            <a:noFill/>
          </a:ln>
        </p:spPr>
      </p:pic>
      <p:pic>
        <p:nvPicPr>
          <p:cNvPr id="63" name="" descr=""/>
          <p:cNvPicPr/>
          <p:nvPr/>
        </p:nvPicPr>
        <p:blipFill>
          <a:blip r:embed="rId3"/>
          <a:stretch/>
        </p:blipFill>
        <p:spPr>
          <a:xfrm>
            <a:off x="7200000" y="0"/>
            <a:ext cx="2880000" cy="2880000"/>
          </a:xfrm>
          <a:prstGeom prst="rect">
            <a:avLst/>
          </a:prstGeom>
          <a:ln w="0">
            <a:noFill/>
          </a:ln>
        </p:spPr>
      </p:pic>
      <p:pic>
        <p:nvPicPr>
          <p:cNvPr id="64" name="" descr=""/>
          <p:cNvPicPr/>
          <p:nvPr/>
        </p:nvPicPr>
        <p:blipFill>
          <a:blip r:embed="rId4"/>
          <a:stretch/>
        </p:blipFill>
        <p:spPr>
          <a:xfrm>
            <a:off x="1800000" y="3690000"/>
            <a:ext cx="5400000" cy="19800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" name="" descr=""/>
          <p:cNvPicPr/>
          <p:nvPr/>
        </p:nvPicPr>
        <p:blipFill>
          <a:blip r:embed="rId1"/>
          <a:stretch/>
        </p:blipFill>
        <p:spPr>
          <a:xfrm>
            <a:off x="0" y="0"/>
            <a:ext cx="7200000" cy="1839600"/>
          </a:xfrm>
          <a:prstGeom prst="rect">
            <a:avLst/>
          </a:prstGeom>
          <a:ln w="0">
            <a:noFill/>
          </a:ln>
        </p:spPr>
      </p:pic>
      <p:pic>
        <p:nvPicPr>
          <p:cNvPr id="66" name="" descr=""/>
          <p:cNvPicPr/>
          <p:nvPr/>
        </p:nvPicPr>
        <p:blipFill>
          <a:blip r:embed="rId2"/>
          <a:stretch/>
        </p:blipFill>
        <p:spPr>
          <a:xfrm>
            <a:off x="0" y="1839600"/>
            <a:ext cx="7200000" cy="1839600"/>
          </a:xfrm>
          <a:prstGeom prst="rect">
            <a:avLst/>
          </a:prstGeom>
          <a:ln w="0">
            <a:noFill/>
          </a:ln>
        </p:spPr>
      </p:pic>
      <p:pic>
        <p:nvPicPr>
          <p:cNvPr id="67" name="" descr=""/>
          <p:cNvPicPr/>
          <p:nvPr/>
        </p:nvPicPr>
        <p:blipFill>
          <a:blip r:embed="rId3"/>
          <a:stretch/>
        </p:blipFill>
        <p:spPr>
          <a:xfrm>
            <a:off x="7200000" y="799200"/>
            <a:ext cx="2880000" cy="28800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" descr=""/>
          <p:cNvPicPr/>
          <p:nvPr/>
        </p:nvPicPr>
        <p:blipFill>
          <a:blip r:embed="rId1"/>
          <a:stretch/>
        </p:blipFill>
        <p:spPr>
          <a:xfrm>
            <a:off x="0" y="1839600"/>
            <a:ext cx="7200000" cy="1839600"/>
          </a:xfrm>
          <a:prstGeom prst="rect">
            <a:avLst/>
          </a:prstGeom>
          <a:ln w="0">
            <a:noFill/>
          </a:ln>
        </p:spPr>
      </p:pic>
      <p:pic>
        <p:nvPicPr>
          <p:cNvPr id="69" name="" descr=""/>
          <p:cNvPicPr/>
          <p:nvPr/>
        </p:nvPicPr>
        <p:blipFill>
          <a:blip r:embed="rId2"/>
          <a:stretch/>
        </p:blipFill>
        <p:spPr>
          <a:xfrm>
            <a:off x="900000" y="0"/>
            <a:ext cx="5400000" cy="18360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" name="" descr=""/>
          <p:cNvPicPr/>
          <p:nvPr/>
        </p:nvPicPr>
        <p:blipFill>
          <a:blip r:embed="rId1"/>
          <a:stretch/>
        </p:blipFill>
        <p:spPr>
          <a:xfrm>
            <a:off x="900000" y="0"/>
            <a:ext cx="1800000" cy="18000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" descr=""/>
          <p:cNvPicPr/>
          <p:nvPr/>
        </p:nvPicPr>
        <p:blipFill>
          <a:blip r:embed="rId1"/>
          <a:stretch/>
        </p:blipFill>
        <p:spPr>
          <a:xfrm>
            <a:off x="900000" y="0"/>
            <a:ext cx="1800000" cy="1800000"/>
          </a:xfrm>
          <a:prstGeom prst="rect">
            <a:avLst/>
          </a:prstGeom>
          <a:ln w="0">
            <a:noFill/>
          </a:ln>
        </p:spPr>
      </p:pic>
      <p:pic>
        <p:nvPicPr>
          <p:cNvPr id="72" name="" descr=""/>
          <p:cNvPicPr/>
          <p:nvPr/>
        </p:nvPicPr>
        <p:blipFill>
          <a:blip r:embed="rId2"/>
          <a:stretch/>
        </p:blipFill>
        <p:spPr>
          <a:xfrm>
            <a:off x="900000" y="1836000"/>
            <a:ext cx="1800000" cy="18000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" name="" descr=""/>
          <p:cNvPicPr/>
          <p:nvPr/>
        </p:nvPicPr>
        <p:blipFill>
          <a:blip r:embed="rId1"/>
          <a:stretch/>
        </p:blipFill>
        <p:spPr>
          <a:xfrm>
            <a:off x="900000" y="0"/>
            <a:ext cx="1800000" cy="1800000"/>
          </a:xfrm>
          <a:prstGeom prst="rect">
            <a:avLst/>
          </a:prstGeom>
          <a:ln w="0">
            <a:noFill/>
          </a:ln>
        </p:spPr>
      </p:pic>
      <p:pic>
        <p:nvPicPr>
          <p:cNvPr id="74" name="" descr=""/>
          <p:cNvPicPr/>
          <p:nvPr/>
        </p:nvPicPr>
        <p:blipFill>
          <a:blip r:embed="rId2"/>
          <a:stretch/>
        </p:blipFill>
        <p:spPr>
          <a:xfrm>
            <a:off x="900000" y="1836000"/>
            <a:ext cx="1800000" cy="1800000"/>
          </a:xfrm>
          <a:prstGeom prst="rect">
            <a:avLst/>
          </a:prstGeom>
          <a:ln w="0">
            <a:noFill/>
          </a:ln>
        </p:spPr>
      </p:pic>
      <p:pic>
        <p:nvPicPr>
          <p:cNvPr id="75" name="" descr=""/>
          <p:cNvPicPr/>
          <p:nvPr/>
        </p:nvPicPr>
        <p:blipFill>
          <a:blip r:embed="rId3"/>
          <a:stretch/>
        </p:blipFill>
        <p:spPr>
          <a:xfrm>
            <a:off x="900000" y="3672000"/>
            <a:ext cx="1800000" cy="18000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" name="" descr=""/>
          <p:cNvPicPr/>
          <p:nvPr/>
        </p:nvPicPr>
        <p:blipFill>
          <a:blip r:embed="rId1"/>
          <a:stretch/>
        </p:blipFill>
        <p:spPr>
          <a:xfrm>
            <a:off x="900000" y="3672000"/>
            <a:ext cx="1800000" cy="18000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"/>
          <p:cNvSpPr txBox="1"/>
          <p:nvPr/>
        </p:nvSpPr>
        <p:spPr>
          <a:xfrm>
            <a:off x="180000" y="900000"/>
            <a:ext cx="9540000" cy="38286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algn="ctr"/>
            <a:r>
              <a:rPr b="0" lang="de-DE" sz="2400" spc="-1" strike="noStrike">
                <a:solidFill>
                  <a:srgbClr val="000000"/>
                </a:solidFill>
                <a:latin typeface="Arial"/>
              </a:rPr>
              <a:t>Historical approach:</a:t>
            </a:r>
            <a:endParaRPr b="0" lang="de-DE" sz="2400" spc="-1" strike="noStrike">
              <a:solidFill>
                <a:srgbClr val="000000"/>
              </a:solidFill>
              <a:latin typeface="Arial"/>
            </a:endParaRPr>
          </a:p>
          <a:p>
            <a:pPr algn="ctr"/>
            <a:endParaRPr b="0" lang="de-DE" sz="2400" spc="-1" strike="noStrike">
              <a:solidFill>
                <a:srgbClr val="000000"/>
              </a:solidFill>
              <a:latin typeface="Arial"/>
            </a:endParaRPr>
          </a:p>
          <a:p>
            <a:pPr algn="ctr"/>
            <a:r>
              <a:rPr b="0" lang="de-DE" sz="2400" spc="-1" strike="noStrike">
                <a:solidFill>
                  <a:srgbClr val="000000"/>
                </a:solidFill>
                <a:latin typeface="Arial"/>
              </a:rPr>
              <a:t>Intensity parameterized by the deviation from</a:t>
            </a:r>
            <a:endParaRPr b="0" lang="de-DE" sz="2400" spc="-1" strike="noStrike">
              <a:solidFill>
                <a:srgbClr val="000000"/>
              </a:solidFill>
              <a:latin typeface="Arial"/>
            </a:endParaRPr>
          </a:p>
          <a:p>
            <a:pPr algn="ctr"/>
            <a:r>
              <a:rPr b="0" lang="de-DE" sz="2400" spc="-1" strike="noStrike">
                <a:solidFill>
                  <a:srgbClr val="000000"/>
                </a:solidFill>
                <a:latin typeface="Arial"/>
              </a:rPr>
              <a:t>the solar specular vector.</a:t>
            </a:r>
            <a:endParaRPr b="0" lang="de-DE" sz="2400" spc="-1" strike="noStrike">
              <a:solidFill>
                <a:srgbClr val="000000"/>
              </a:solidFill>
              <a:latin typeface="Arial"/>
            </a:endParaRPr>
          </a:p>
          <a:p>
            <a:pPr algn="ctr"/>
            <a:endParaRPr b="0" lang="de-DE" sz="2400" spc="-1" strike="noStrike">
              <a:solidFill>
                <a:srgbClr val="000000"/>
              </a:solidFill>
              <a:latin typeface="Arial"/>
            </a:endParaRPr>
          </a:p>
          <a:p>
            <a:pPr algn="ctr"/>
            <a:r>
              <a:rPr b="0" lang="de-DE" sz="2400" spc="-1" strike="noStrike">
                <a:solidFill>
                  <a:srgbClr val="000000"/>
                </a:solidFill>
                <a:latin typeface="Arial"/>
              </a:rPr>
              <a:t>(in azimuthal coordinates)</a:t>
            </a:r>
            <a:endParaRPr b="0" lang="de-DE" sz="2400" spc="-1" strike="noStrike">
              <a:solidFill>
                <a:srgbClr val="000000"/>
              </a:solidFill>
              <a:latin typeface="Arial"/>
            </a:endParaRPr>
          </a:p>
          <a:p>
            <a:pPr algn="ctr"/>
            <a:endParaRPr b="0" lang="de-DE" sz="24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de-DE" sz="2400" spc="-1" strike="noStrike">
                <a:solidFill>
                  <a:srgbClr val="000000"/>
                </a:solidFill>
                <a:latin typeface="Arial"/>
              </a:rPr>
              <a:t>Historically this approach was used for the</a:t>
            </a:r>
            <a:endParaRPr b="0" lang="de-DE" sz="24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de-DE" sz="2400" spc="-1" strike="noStrike">
                <a:solidFill>
                  <a:srgbClr val="000000"/>
                </a:solidFill>
                <a:latin typeface="Arial"/>
              </a:rPr>
              <a:t>unphysical Phong model in computer graphics.</a:t>
            </a:r>
            <a:endParaRPr b="0" lang="de-DE" sz="24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de-DE" sz="2400" spc="-1" strike="noStrike">
              <a:solidFill>
                <a:srgbClr val="000000"/>
              </a:solidFill>
              <a:latin typeface="Arial"/>
            </a:endParaRPr>
          </a:p>
          <a:p>
            <a:pPr algn="ctr"/>
            <a:r>
              <a:rPr b="0" lang="de-DE" sz="2400" spc="-1" strike="noStrike">
                <a:solidFill>
                  <a:srgbClr val="000000"/>
                </a:solidFill>
                <a:latin typeface="Arial"/>
              </a:rPr>
              <a:t>For this presentation, we’ll skip this approach.</a:t>
            </a:r>
            <a:endParaRPr b="0" lang="de-DE" sz="2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"/>
          <p:cNvSpPr txBox="1"/>
          <p:nvPr/>
        </p:nvSpPr>
        <p:spPr>
          <a:xfrm>
            <a:off x="0" y="671400"/>
            <a:ext cx="10080000" cy="41886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algn="ctr"/>
            <a:r>
              <a:rPr b="0" lang="de-DE" sz="2400" spc="-1" strike="noStrike">
                <a:solidFill>
                  <a:srgbClr val="000000"/>
                </a:solidFill>
                <a:latin typeface="Arial"/>
              </a:rPr>
              <a:t>A very similar approach can be persued</a:t>
            </a:r>
            <a:endParaRPr b="0" lang="de-DE" sz="2400" spc="-1" strike="noStrike">
              <a:solidFill>
                <a:srgbClr val="000000"/>
              </a:solidFill>
              <a:latin typeface="Arial"/>
            </a:endParaRPr>
          </a:p>
          <a:p>
            <a:pPr algn="ctr"/>
            <a:r>
              <a:rPr b="0" lang="de-DE" sz="2400" spc="-1" strike="noStrike">
                <a:solidFill>
                  <a:srgbClr val="000000"/>
                </a:solidFill>
                <a:latin typeface="Arial"/>
              </a:rPr>
              <a:t>that estimates a facet normal distribution function (NDF).</a:t>
            </a:r>
            <a:endParaRPr b="0" lang="de-DE" sz="2400" spc="-1" strike="noStrike">
              <a:solidFill>
                <a:srgbClr val="000000"/>
              </a:solidFill>
              <a:latin typeface="Arial"/>
            </a:endParaRPr>
          </a:p>
          <a:p>
            <a:pPr algn="ctr"/>
            <a:r>
              <a:rPr b="0" lang="de-DE" sz="2400" spc="-1" strike="noStrike">
                <a:solidFill>
                  <a:srgbClr val="000000"/>
                </a:solidFill>
                <a:latin typeface="Arial"/>
              </a:rPr>
              <a:t>Intensity is parameterized by the physical</a:t>
            </a:r>
            <a:endParaRPr b="0" lang="de-DE" sz="2400" spc="-1" strike="noStrike">
              <a:solidFill>
                <a:srgbClr val="000000"/>
              </a:solidFill>
              <a:latin typeface="Arial"/>
            </a:endParaRPr>
          </a:p>
          <a:p>
            <a:pPr algn="ctr"/>
            <a:r>
              <a:rPr b="0" lang="de-DE" sz="2400" spc="-1" strike="noStrike">
                <a:solidFill>
                  <a:srgbClr val="000000"/>
                </a:solidFill>
                <a:latin typeface="Arial"/>
              </a:rPr>
              <a:t>deviation of the microfacet normal vectors from the surface normal</a:t>
            </a:r>
            <a:endParaRPr b="0" lang="de-DE" sz="2400" spc="-1" strike="noStrike">
              <a:solidFill>
                <a:srgbClr val="000000"/>
              </a:solidFill>
              <a:latin typeface="Arial"/>
            </a:endParaRPr>
          </a:p>
          <a:p>
            <a:pPr algn="ctr"/>
            <a:r>
              <a:rPr b="0" lang="de-DE" sz="2400" spc="-1" strike="noStrike">
                <a:solidFill>
                  <a:srgbClr val="000000"/>
                </a:solidFill>
                <a:latin typeface="Arial"/>
              </a:rPr>
              <a:t>rather than by the deviation of the emission vector</a:t>
            </a:r>
            <a:endParaRPr b="0" lang="de-DE" sz="2400" spc="-1" strike="noStrike">
              <a:solidFill>
                <a:srgbClr val="000000"/>
              </a:solidFill>
              <a:latin typeface="Arial"/>
            </a:endParaRPr>
          </a:p>
          <a:p>
            <a:pPr algn="ctr"/>
            <a:r>
              <a:rPr b="0" lang="de-DE" sz="2400" spc="-1" strike="noStrike">
                <a:solidFill>
                  <a:srgbClr val="000000"/>
                </a:solidFill>
                <a:latin typeface="Arial"/>
              </a:rPr>
              <a:t>from the solar specular vector.</a:t>
            </a:r>
            <a:endParaRPr b="0" lang="de-DE" sz="2400" spc="-1" strike="noStrike">
              <a:solidFill>
                <a:srgbClr val="000000"/>
              </a:solidFill>
              <a:latin typeface="Arial"/>
            </a:endParaRPr>
          </a:p>
          <a:p>
            <a:pPr algn="ctr"/>
            <a:endParaRPr b="0" lang="de-DE" sz="2400" spc="-1" strike="noStrike">
              <a:solidFill>
                <a:srgbClr val="000000"/>
              </a:solidFill>
              <a:latin typeface="Arial"/>
            </a:endParaRPr>
          </a:p>
          <a:p>
            <a:pPr algn="ctr"/>
            <a:endParaRPr b="0" lang="de-DE" sz="24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de-DE" sz="2400" spc="-1" strike="noStrike">
                <a:solidFill>
                  <a:srgbClr val="000000"/>
                </a:solidFill>
                <a:latin typeface="Arial"/>
                <a:ea typeface="Microsoft YaHei"/>
              </a:rPr>
              <a:t>The solar grazing angle range </a:t>
            </a:r>
            <a:r>
              <a:rPr b="0" lang="de-DE" sz="2400" spc="-1" strike="noStrike">
                <a:solidFill>
                  <a:srgbClr val="000000"/>
                </a:solidFill>
                <a:latin typeface="Arial"/>
              </a:rPr>
              <a:t>for Loki Patera is ~18.0° to ~23.3°,</a:t>
            </a:r>
            <a:endParaRPr b="0" lang="de-DE" sz="24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de-DE" sz="2400" spc="-1" strike="noStrike">
                <a:solidFill>
                  <a:srgbClr val="000000"/>
                </a:solidFill>
                <a:latin typeface="Arial"/>
              </a:rPr>
              <a:t>mean (in cylindrical map) = 21.198° +/- 0.002°,</a:t>
            </a:r>
            <a:endParaRPr b="0" lang="de-DE" sz="24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de-DE" sz="2400" spc="-1" strike="noStrike">
                <a:solidFill>
                  <a:srgbClr val="000000"/>
                </a:solidFill>
                <a:latin typeface="Arial"/>
              </a:rPr>
              <a:t>  </a:t>
            </a:r>
            <a:r>
              <a:rPr b="0" lang="de-DE" sz="2400" spc="-1" strike="noStrike">
                <a:solidFill>
                  <a:srgbClr val="000000"/>
                </a:solidFill>
                <a:latin typeface="Arial"/>
              </a:rPr>
              <a:t>in the Perijove 58 image sequence.</a:t>
            </a:r>
            <a:endParaRPr b="0" lang="de-DE" sz="2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" name="" descr=""/>
          <p:cNvPicPr/>
          <p:nvPr/>
        </p:nvPicPr>
        <p:blipFill>
          <a:blip r:embed="rId1"/>
          <a:stretch/>
        </p:blipFill>
        <p:spPr>
          <a:xfrm>
            <a:off x="900000" y="3672000"/>
            <a:ext cx="1800000" cy="1800000"/>
          </a:xfrm>
          <a:prstGeom prst="rect">
            <a:avLst/>
          </a:prstGeom>
          <a:ln w="0">
            <a:noFill/>
          </a:ln>
        </p:spPr>
      </p:pic>
      <p:pic>
        <p:nvPicPr>
          <p:cNvPr id="80" name="" descr=""/>
          <p:cNvPicPr/>
          <p:nvPr/>
        </p:nvPicPr>
        <p:blipFill>
          <a:blip r:embed="rId2"/>
          <a:stretch/>
        </p:blipFill>
        <p:spPr>
          <a:xfrm>
            <a:off x="2880000" y="1800000"/>
            <a:ext cx="6771600" cy="37800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" name="" descr=""/>
          <p:cNvPicPr/>
          <p:nvPr/>
        </p:nvPicPr>
        <p:blipFill>
          <a:blip r:embed="rId1"/>
          <a:stretch/>
        </p:blipFill>
        <p:spPr>
          <a:xfrm>
            <a:off x="900000" y="3672000"/>
            <a:ext cx="1800000" cy="1800000"/>
          </a:xfrm>
          <a:prstGeom prst="rect">
            <a:avLst/>
          </a:prstGeom>
          <a:ln w="0">
            <a:noFill/>
          </a:ln>
        </p:spPr>
      </p:pic>
      <p:pic>
        <p:nvPicPr>
          <p:cNvPr id="82" name="" descr=""/>
          <p:cNvPicPr/>
          <p:nvPr/>
        </p:nvPicPr>
        <p:blipFill>
          <a:blip r:embed="rId2"/>
          <a:stretch/>
        </p:blipFill>
        <p:spPr>
          <a:xfrm>
            <a:off x="1800000" y="0"/>
            <a:ext cx="1800000" cy="1800000"/>
          </a:xfrm>
          <a:prstGeom prst="rect">
            <a:avLst/>
          </a:prstGeom>
          <a:ln w="0">
            <a:noFill/>
          </a:ln>
        </p:spPr>
      </p:pic>
      <p:pic>
        <p:nvPicPr>
          <p:cNvPr id="83" name="" descr=""/>
          <p:cNvPicPr/>
          <p:nvPr/>
        </p:nvPicPr>
        <p:blipFill>
          <a:blip r:embed="rId3"/>
          <a:stretch/>
        </p:blipFill>
        <p:spPr>
          <a:xfrm>
            <a:off x="2880000" y="1800000"/>
            <a:ext cx="6771600" cy="37800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" descr=""/>
          <p:cNvPicPr/>
          <p:nvPr/>
        </p:nvPicPr>
        <p:blipFill>
          <a:blip r:embed="rId1"/>
          <a:stretch/>
        </p:blipFill>
        <p:spPr>
          <a:xfrm>
            <a:off x="900000" y="3672000"/>
            <a:ext cx="1800000" cy="1800000"/>
          </a:xfrm>
          <a:prstGeom prst="rect">
            <a:avLst/>
          </a:prstGeom>
          <a:ln w="0">
            <a:noFill/>
          </a:ln>
        </p:spPr>
      </p:pic>
      <p:pic>
        <p:nvPicPr>
          <p:cNvPr id="85" name="" descr=""/>
          <p:cNvPicPr/>
          <p:nvPr/>
        </p:nvPicPr>
        <p:blipFill>
          <a:blip r:embed="rId2"/>
          <a:stretch/>
        </p:blipFill>
        <p:spPr>
          <a:xfrm>
            <a:off x="1800000" y="0"/>
            <a:ext cx="1800000" cy="1800000"/>
          </a:xfrm>
          <a:prstGeom prst="rect">
            <a:avLst/>
          </a:prstGeom>
          <a:ln w="0">
            <a:noFill/>
          </a:ln>
        </p:spPr>
      </p:pic>
      <p:pic>
        <p:nvPicPr>
          <p:cNvPr id="86" name="" descr=""/>
          <p:cNvPicPr/>
          <p:nvPr/>
        </p:nvPicPr>
        <p:blipFill>
          <a:blip r:embed="rId3"/>
          <a:stretch/>
        </p:blipFill>
        <p:spPr>
          <a:xfrm>
            <a:off x="3672000" y="0"/>
            <a:ext cx="1800000" cy="1800000"/>
          </a:xfrm>
          <a:prstGeom prst="rect">
            <a:avLst/>
          </a:prstGeom>
          <a:ln w="0">
            <a:noFill/>
          </a:ln>
        </p:spPr>
      </p:pic>
      <p:pic>
        <p:nvPicPr>
          <p:cNvPr id="87" name="" descr=""/>
          <p:cNvPicPr/>
          <p:nvPr/>
        </p:nvPicPr>
        <p:blipFill>
          <a:blip r:embed="rId4"/>
          <a:stretch/>
        </p:blipFill>
        <p:spPr>
          <a:xfrm>
            <a:off x="2880000" y="1800000"/>
            <a:ext cx="6771600" cy="37800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" name="" descr=""/>
          <p:cNvPicPr/>
          <p:nvPr/>
        </p:nvPicPr>
        <p:blipFill>
          <a:blip r:embed="rId1"/>
          <a:stretch/>
        </p:blipFill>
        <p:spPr>
          <a:xfrm>
            <a:off x="900000" y="3672000"/>
            <a:ext cx="1800000" cy="1800000"/>
          </a:xfrm>
          <a:prstGeom prst="rect">
            <a:avLst/>
          </a:prstGeom>
          <a:ln w="0">
            <a:noFill/>
          </a:ln>
        </p:spPr>
      </p:pic>
      <p:pic>
        <p:nvPicPr>
          <p:cNvPr id="89" name="" descr=""/>
          <p:cNvPicPr/>
          <p:nvPr/>
        </p:nvPicPr>
        <p:blipFill>
          <a:blip r:embed="rId2"/>
          <a:stretch/>
        </p:blipFill>
        <p:spPr>
          <a:xfrm>
            <a:off x="1800000" y="0"/>
            <a:ext cx="1800000" cy="1800000"/>
          </a:xfrm>
          <a:prstGeom prst="rect">
            <a:avLst/>
          </a:prstGeom>
          <a:ln w="0">
            <a:noFill/>
          </a:ln>
        </p:spPr>
      </p:pic>
      <p:pic>
        <p:nvPicPr>
          <p:cNvPr id="90" name="" descr=""/>
          <p:cNvPicPr/>
          <p:nvPr/>
        </p:nvPicPr>
        <p:blipFill>
          <a:blip r:embed="rId3"/>
          <a:stretch/>
        </p:blipFill>
        <p:spPr>
          <a:xfrm>
            <a:off x="3672000" y="0"/>
            <a:ext cx="1800000" cy="1800000"/>
          </a:xfrm>
          <a:prstGeom prst="rect">
            <a:avLst/>
          </a:prstGeom>
          <a:ln w="0">
            <a:noFill/>
          </a:ln>
        </p:spPr>
      </p:pic>
      <p:pic>
        <p:nvPicPr>
          <p:cNvPr id="91" name="" descr=""/>
          <p:cNvPicPr/>
          <p:nvPr/>
        </p:nvPicPr>
        <p:blipFill>
          <a:blip r:embed="rId4"/>
          <a:stretch/>
        </p:blipFill>
        <p:spPr>
          <a:xfrm>
            <a:off x="5544000" y="0"/>
            <a:ext cx="1800000" cy="1800000"/>
          </a:xfrm>
          <a:prstGeom prst="rect">
            <a:avLst/>
          </a:prstGeom>
          <a:ln w="0">
            <a:noFill/>
          </a:ln>
        </p:spPr>
      </p:pic>
      <p:pic>
        <p:nvPicPr>
          <p:cNvPr id="92" name="" descr=""/>
          <p:cNvPicPr/>
          <p:nvPr/>
        </p:nvPicPr>
        <p:blipFill>
          <a:blip r:embed="rId5"/>
          <a:stretch/>
        </p:blipFill>
        <p:spPr>
          <a:xfrm>
            <a:off x="2880000" y="1800000"/>
            <a:ext cx="6771600" cy="37800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" name="" descr=""/>
          <p:cNvPicPr/>
          <p:nvPr/>
        </p:nvPicPr>
        <p:blipFill>
          <a:blip r:embed="rId1"/>
          <a:stretch/>
        </p:blipFill>
        <p:spPr>
          <a:xfrm>
            <a:off x="900000" y="3672000"/>
            <a:ext cx="1800000" cy="1800000"/>
          </a:xfrm>
          <a:prstGeom prst="rect">
            <a:avLst/>
          </a:prstGeom>
          <a:ln w="0">
            <a:noFill/>
          </a:ln>
        </p:spPr>
      </p:pic>
      <p:pic>
        <p:nvPicPr>
          <p:cNvPr id="94" name="" descr=""/>
          <p:cNvPicPr/>
          <p:nvPr/>
        </p:nvPicPr>
        <p:blipFill>
          <a:blip r:embed="rId2"/>
          <a:stretch/>
        </p:blipFill>
        <p:spPr>
          <a:xfrm>
            <a:off x="1800000" y="0"/>
            <a:ext cx="1800000" cy="1800000"/>
          </a:xfrm>
          <a:prstGeom prst="rect">
            <a:avLst/>
          </a:prstGeom>
          <a:ln w="0">
            <a:noFill/>
          </a:ln>
        </p:spPr>
      </p:pic>
      <p:pic>
        <p:nvPicPr>
          <p:cNvPr id="95" name="" descr=""/>
          <p:cNvPicPr/>
          <p:nvPr/>
        </p:nvPicPr>
        <p:blipFill>
          <a:blip r:embed="rId3"/>
          <a:stretch/>
        </p:blipFill>
        <p:spPr>
          <a:xfrm>
            <a:off x="3672000" y="0"/>
            <a:ext cx="1800000" cy="1800000"/>
          </a:xfrm>
          <a:prstGeom prst="rect">
            <a:avLst/>
          </a:prstGeom>
          <a:ln w="0">
            <a:noFill/>
          </a:ln>
        </p:spPr>
      </p:pic>
      <p:pic>
        <p:nvPicPr>
          <p:cNvPr id="96" name="" descr=""/>
          <p:cNvPicPr/>
          <p:nvPr/>
        </p:nvPicPr>
        <p:blipFill>
          <a:blip r:embed="rId4"/>
          <a:stretch/>
        </p:blipFill>
        <p:spPr>
          <a:xfrm>
            <a:off x="5544000" y="0"/>
            <a:ext cx="1800000" cy="1800000"/>
          </a:xfrm>
          <a:prstGeom prst="rect">
            <a:avLst/>
          </a:prstGeom>
          <a:ln w="0">
            <a:noFill/>
          </a:ln>
        </p:spPr>
      </p:pic>
      <p:pic>
        <p:nvPicPr>
          <p:cNvPr id="97" name="" descr=""/>
          <p:cNvPicPr/>
          <p:nvPr/>
        </p:nvPicPr>
        <p:blipFill>
          <a:blip r:embed="rId5"/>
          <a:stretch/>
        </p:blipFill>
        <p:spPr>
          <a:xfrm>
            <a:off x="7416000" y="0"/>
            <a:ext cx="1800000" cy="1800000"/>
          </a:xfrm>
          <a:prstGeom prst="rect">
            <a:avLst/>
          </a:prstGeom>
          <a:ln w="0">
            <a:noFill/>
          </a:ln>
        </p:spPr>
      </p:pic>
      <p:pic>
        <p:nvPicPr>
          <p:cNvPr id="98" name="" descr=""/>
          <p:cNvPicPr/>
          <p:nvPr/>
        </p:nvPicPr>
        <p:blipFill>
          <a:blip r:embed="rId6"/>
          <a:stretch/>
        </p:blipFill>
        <p:spPr>
          <a:xfrm>
            <a:off x="2880000" y="1800000"/>
            <a:ext cx="6771600" cy="37800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"/>
          <p:cNvSpPr txBox="1"/>
          <p:nvPr/>
        </p:nvSpPr>
        <p:spPr>
          <a:xfrm>
            <a:off x="5310000" y="5130000"/>
            <a:ext cx="4680000" cy="4500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0" lang="de-DE" sz="1200" spc="-1" strike="noStrike">
                <a:solidFill>
                  <a:srgbClr val="000000"/>
                </a:solidFill>
                <a:latin typeface="Arial"/>
              </a:rPr>
              <a:t>RGB intensity as a function of facet normal deviation angle</a:t>
            </a:r>
            <a:endParaRPr b="0" lang="de-DE" sz="1200" spc="-1" strike="noStrike">
              <a:solidFill>
                <a:srgbClr val="000000"/>
              </a:solidFill>
              <a:latin typeface="Arial"/>
            </a:endParaRPr>
          </a:p>
          <a:p>
            <a:r>
              <a:rPr b="0" lang="de-DE" sz="1200" spc="-1" strike="noStrike">
                <a:solidFill>
                  <a:srgbClr val="000000"/>
                </a:solidFill>
                <a:latin typeface="Arial"/>
                <a:ea typeface="Microsoft YaHei"/>
              </a:rPr>
              <a:t>looping over facet</a:t>
            </a:r>
            <a:r>
              <a:rPr b="0" lang="de-DE" sz="1200" spc="-1" strike="noStrike">
                <a:solidFill>
                  <a:srgbClr val="000000"/>
                </a:solidFill>
                <a:latin typeface="Arial"/>
              </a:rPr>
              <a:t> normal azimuth [1.025..1.300] step 0.025</a:t>
            </a:r>
            <a:endParaRPr b="0" lang="de-DE" sz="1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0" name=""/>
          <p:cNvSpPr txBox="1"/>
          <p:nvPr/>
        </p:nvSpPr>
        <p:spPr>
          <a:xfrm>
            <a:off x="180000" y="5040000"/>
            <a:ext cx="4860000" cy="5734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0" lang="de-DE" sz="2000" spc="-1" strike="noStrike">
                <a:solidFill>
                  <a:srgbClr val="000000"/>
                </a:solidFill>
                <a:latin typeface="Arial"/>
              </a:rPr>
              <a:t>Perijove 58, image #26, linearized,</a:t>
            </a:r>
            <a:endParaRPr b="0" lang="de-DE" sz="2000" spc="-1" strike="noStrike">
              <a:solidFill>
                <a:srgbClr val="000000"/>
              </a:solidFill>
              <a:latin typeface="Arial"/>
            </a:endParaRPr>
          </a:p>
          <a:p>
            <a:r>
              <a:rPr b="0" lang="de-DE" sz="1400" spc="-1" strike="noStrike">
                <a:solidFill>
                  <a:srgbClr val="000000"/>
                </a:solidFill>
                <a:latin typeface="Arial"/>
                <a:ea typeface="Microsoft YaHei"/>
              </a:rPr>
              <a:t>cylindrically map-projected, </a:t>
            </a:r>
            <a:r>
              <a:rPr b="0" lang="de-DE" sz="1400" spc="-1" strike="noStrike">
                <a:solidFill>
                  <a:srgbClr val="000000"/>
                </a:solidFill>
                <a:latin typeface="Arial"/>
              </a:rPr>
              <a:t>north to the right, cropped </a:t>
            </a:r>
            <a:endParaRPr b="0" lang="de-DE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1" name=""/>
          <p:cNvSpPr txBox="1"/>
          <p:nvPr/>
        </p:nvSpPr>
        <p:spPr>
          <a:xfrm>
            <a:off x="5040000" y="4968000"/>
            <a:ext cx="540000" cy="3600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1" lang="de-DE" sz="1800" spc="-1" strike="noStrike">
                <a:solidFill>
                  <a:srgbClr val="000000"/>
                </a:solidFill>
                <a:latin typeface="Arial"/>
              </a:rPr>
              <a:t>0</a:t>
            </a:r>
            <a:endParaRPr b="0" lang="de-DE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2" name=""/>
          <p:cNvSpPr txBox="1"/>
          <p:nvPr/>
        </p:nvSpPr>
        <p:spPr>
          <a:xfrm>
            <a:off x="9360000" y="4968000"/>
            <a:ext cx="720000" cy="4320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algn="r"/>
            <a:r>
              <a:rPr b="1" lang="de-DE" sz="1800" spc="-1" strike="noStrike">
                <a:solidFill>
                  <a:srgbClr val="000000"/>
                </a:solidFill>
                <a:latin typeface="Arial"/>
              </a:rPr>
              <a:t>pi/2</a:t>
            </a:r>
            <a:endParaRPr b="0" lang="de-DE" sz="18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03" name="" descr=""/>
          <p:cNvPicPr/>
          <p:nvPr/>
        </p:nvPicPr>
        <p:blipFill>
          <a:blip r:embed="rId1"/>
          <a:stretch/>
        </p:blipFill>
        <p:spPr>
          <a:xfrm>
            <a:off x="0" y="0"/>
            <a:ext cx="10080000" cy="49968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"/>
          <p:cNvSpPr txBox="1"/>
          <p:nvPr/>
        </p:nvSpPr>
        <p:spPr>
          <a:xfrm>
            <a:off x="5310000" y="5130000"/>
            <a:ext cx="4680000" cy="4500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0" lang="de-DE" sz="1200" spc="-1" strike="noStrike">
                <a:solidFill>
                  <a:srgbClr val="000000"/>
                </a:solidFill>
                <a:latin typeface="Arial"/>
                <a:ea typeface="Microsoft YaHei"/>
              </a:rPr>
              <a:t>RGB intensity as a function of facet normal </a:t>
            </a:r>
            <a:r>
              <a:rPr b="0" lang="de-DE" sz="1200" spc="-1" strike="noStrike">
                <a:solidFill>
                  <a:srgbClr val="000000"/>
                </a:solidFill>
                <a:latin typeface="Arial"/>
              </a:rPr>
              <a:t>azimuth </a:t>
            </a:r>
            <a:r>
              <a:rPr b="0" lang="de-DE" sz="1200" spc="-1" strike="noStrike">
                <a:solidFill>
                  <a:srgbClr val="000000"/>
                </a:solidFill>
                <a:latin typeface="Arial"/>
                <a:ea typeface="Microsoft YaHei"/>
              </a:rPr>
              <a:t>looping</a:t>
            </a:r>
            <a:endParaRPr b="0" lang="de-DE" sz="1200" spc="-1" strike="noStrike">
              <a:solidFill>
                <a:srgbClr val="000000"/>
              </a:solidFill>
              <a:latin typeface="Arial"/>
            </a:endParaRPr>
          </a:p>
          <a:p>
            <a:r>
              <a:rPr b="0" lang="de-DE" sz="1200" spc="-1" strike="noStrike">
                <a:solidFill>
                  <a:srgbClr val="000000"/>
                </a:solidFill>
                <a:latin typeface="Arial"/>
                <a:ea typeface="Microsoft YaHei"/>
              </a:rPr>
              <a:t>over facet normal </a:t>
            </a:r>
            <a:r>
              <a:rPr b="0" lang="de-DE" sz="1200" spc="-1" strike="noStrike">
                <a:solidFill>
                  <a:srgbClr val="000000"/>
                </a:solidFill>
                <a:latin typeface="Arial"/>
              </a:rPr>
              <a:t>deviation angle [0.27..0.42] step 0.01</a:t>
            </a:r>
            <a:endParaRPr b="0" lang="de-DE" sz="1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5" name=""/>
          <p:cNvSpPr txBox="1"/>
          <p:nvPr/>
        </p:nvSpPr>
        <p:spPr>
          <a:xfrm>
            <a:off x="180000" y="5040000"/>
            <a:ext cx="4860000" cy="5734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0" lang="de-DE" sz="2000" spc="-1" strike="noStrike">
                <a:solidFill>
                  <a:srgbClr val="000000"/>
                </a:solidFill>
                <a:latin typeface="Arial"/>
              </a:rPr>
              <a:t>Perijove 58, image #26, linearized,</a:t>
            </a:r>
            <a:endParaRPr b="0" lang="de-DE" sz="2000" spc="-1" strike="noStrike">
              <a:solidFill>
                <a:srgbClr val="000000"/>
              </a:solidFill>
              <a:latin typeface="Arial"/>
            </a:endParaRPr>
          </a:p>
          <a:p>
            <a:r>
              <a:rPr b="0" lang="de-DE" sz="1400" spc="-1" strike="noStrike">
                <a:solidFill>
                  <a:srgbClr val="000000"/>
                </a:solidFill>
                <a:latin typeface="Arial"/>
                <a:ea typeface="Microsoft YaHei"/>
              </a:rPr>
              <a:t>cylindrically map-projected, </a:t>
            </a:r>
            <a:r>
              <a:rPr b="0" lang="de-DE" sz="1400" spc="-1" strike="noStrike">
                <a:solidFill>
                  <a:srgbClr val="000000"/>
                </a:solidFill>
                <a:latin typeface="Arial"/>
              </a:rPr>
              <a:t>north to the right, cropped </a:t>
            </a:r>
            <a:endParaRPr b="0" lang="de-DE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6" name=""/>
          <p:cNvSpPr txBox="1"/>
          <p:nvPr/>
        </p:nvSpPr>
        <p:spPr>
          <a:xfrm>
            <a:off x="5040000" y="4968000"/>
            <a:ext cx="540000" cy="3600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1" lang="de-DE" sz="1800" spc="-1" strike="noStrike">
                <a:solidFill>
                  <a:srgbClr val="000000"/>
                </a:solidFill>
                <a:latin typeface="Arial"/>
              </a:rPr>
              <a:t>0</a:t>
            </a:r>
            <a:endParaRPr b="0" lang="de-DE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7" name=""/>
          <p:cNvSpPr txBox="1"/>
          <p:nvPr/>
        </p:nvSpPr>
        <p:spPr>
          <a:xfrm>
            <a:off x="9360000" y="4968000"/>
            <a:ext cx="720000" cy="4320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algn="r"/>
            <a:r>
              <a:rPr b="1" lang="de-DE" sz="1800" spc="-1" strike="noStrike">
                <a:solidFill>
                  <a:srgbClr val="000000"/>
                </a:solidFill>
                <a:latin typeface="Arial"/>
              </a:rPr>
              <a:t>pi/2</a:t>
            </a:r>
            <a:endParaRPr b="0" lang="de-DE" sz="18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08" name="" descr=""/>
          <p:cNvPicPr/>
          <p:nvPr/>
        </p:nvPicPr>
        <p:blipFill>
          <a:blip r:embed="rId1"/>
          <a:stretch/>
        </p:blipFill>
        <p:spPr>
          <a:xfrm>
            <a:off x="0" y="0"/>
            <a:ext cx="10080000" cy="49968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"/>
          <p:cNvSpPr txBox="1"/>
          <p:nvPr/>
        </p:nvSpPr>
        <p:spPr>
          <a:xfrm>
            <a:off x="360000" y="0"/>
            <a:ext cx="9720000" cy="25578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0" lang="de-DE" sz="2400" spc="-1" strike="noStrike">
                <a:solidFill>
                  <a:srgbClr val="000000"/>
                </a:solidFill>
                <a:latin typeface="Arial"/>
              </a:rPr>
              <a:t>Regression planes for red channel, restricted to masked caldera:</a:t>
            </a:r>
            <a:endParaRPr b="0" lang="de-DE" sz="2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de-DE" sz="16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de-DE" sz="1600" spc="-1" strike="noStrike">
                <a:solidFill>
                  <a:srgbClr val="000000"/>
                </a:solidFill>
                <a:latin typeface="Arial"/>
                <a:ea typeface="Microsoft YaHei"/>
              </a:rPr>
              <a:t>	</a:t>
            </a:r>
            <a:r>
              <a:rPr b="1" lang="de-DE" sz="1600" spc="-1" strike="noStrike">
                <a:solidFill>
                  <a:srgbClr val="000000"/>
                </a:solidFill>
                <a:latin typeface="Arial"/>
                <a:ea typeface="Microsoft YaHei"/>
              </a:rPr>
              <a:t>#26:</a:t>
            </a:r>
            <a:r>
              <a:rPr b="0" lang="de-DE" sz="1600" spc="-1" strike="noStrike">
                <a:solidFill>
                  <a:srgbClr val="000000"/>
                </a:solidFill>
                <a:latin typeface="Arial"/>
                <a:ea typeface="Microsoft YaHei"/>
              </a:rPr>
              <a:t>   -28274 a  - 1963 b  + 17088   +/- 129</a:t>
            </a:r>
            <a:r>
              <a:rPr b="0" lang="de-DE" sz="1600" spc="-1" strike="noStrike">
                <a:solidFill>
                  <a:srgbClr val="000000"/>
                </a:solidFill>
                <a:latin typeface="Arial"/>
                <a:ea typeface="Microsoft YaHei"/>
              </a:rPr>
              <a:t>,</a:t>
            </a:r>
            <a:endParaRPr b="0" lang="de-DE" sz="16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de-DE" sz="1600" spc="-1" strike="noStrike">
                <a:solidFill>
                  <a:srgbClr val="000000"/>
                </a:solidFill>
                <a:latin typeface="Arial"/>
                <a:ea typeface="Microsoft YaHei"/>
              </a:rPr>
              <a:t>	</a:t>
            </a:r>
            <a:r>
              <a:rPr b="1" lang="de-DE" sz="1600" spc="-1" strike="noStrike">
                <a:solidFill>
                  <a:srgbClr val="000000"/>
                </a:solidFill>
                <a:latin typeface="Arial"/>
                <a:ea typeface="Microsoft YaHei"/>
              </a:rPr>
              <a:t>#27:</a:t>
            </a:r>
            <a:r>
              <a:rPr b="0" lang="de-DE" sz="1600" spc="-1" strike="noStrike">
                <a:solidFill>
                  <a:srgbClr val="000000"/>
                </a:solidFill>
                <a:latin typeface="Arial"/>
                <a:ea typeface="Microsoft YaHei"/>
              </a:rPr>
              <a:t>   -15845 a  - 3437 b  +   2636   +/- </a:t>
            </a:r>
            <a:r>
              <a:rPr b="0" lang="de-DE" sz="1600" spc="-1" strike="noStrike">
                <a:solidFill>
                  <a:srgbClr val="000000"/>
                </a:solidFill>
                <a:latin typeface="Arial"/>
                <a:ea typeface="Microsoft YaHei"/>
              </a:rPr>
              <a:t>140,</a:t>
            </a:r>
            <a:endParaRPr b="0" lang="de-DE" sz="16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de-DE" sz="1600" spc="-1" strike="noStrike">
                <a:solidFill>
                  <a:srgbClr val="000000"/>
                </a:solidFill>
                <a:latin typeface="Arial"/>
                <a:ea typeface="Microsoft YaHei"/>
              </a:rPr>
              <a:t>	</a:t>
            </a:r>
            <a:r>
              <a:rPr b="1" lang="de-DE" sz="1600" spc="-1" strike="noStrike">
                <a:solidFill>
                  <a:srgbClr val="000000"/>
                </a:solidFill>
                <a:latin typeface="Arial"/>
                <a:ea typeface="Microsoft YaHei"/>
              </a:rPr>
              <a:t>#28:</a:t>
            </a:r>
            <a:r>
              <a:rPr b="0" lang="de-DE" sz="1600" spc="-1" strike="noStrike">
                <a:solidFill>
                  <a:srgbClr val="000000"/>
                </a:solidFill>
                <a:latin typeface="Arial"/>
                <a:ea typeface="Microsoft YaHei"/>
              </a:rPr>
              <a:t>     -7465 a  - 1553 b  +   7002   +/- </a:t>
            </a:r>
            <a:r>
              <a:rPr b="0" lang="de-DE" sz="1600" spc="-1" strike="noStrike">
                <a:solidFill>
                  <a:srgbClr val="000000"/>
                </a:solidFill>
                <a:latin typeface="Arial"/>
                <a:ea typeface="Microsoft YaHei"/>
              </a:rPr>
              <a:t>139,</a:t>
            </a:r>
            <a:endParaRPr b="0" lang="de-DE" sz="16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de-DE" sz="1600" spc="-1" strike="noStrike">
                <a:solidFill>
                  <a:srgbClr val="000000"/>
                </a:solidFill>
                <a:latin typeface="Arial"/>
                <a:ea typeface="Microsoft YaHei"/>
              </a:rPr>
              <a:t>	</a:t>
            </a:r>
            <a:r>
              <a:rPr b="1" lang="de-DE" sz="1600" spc="-1" strike="noStrike">
                <a:solidFill>
                  <a:srgbClr val="000000"/>
                </a:solidFill>
                <a:latin typeface="Arial"/>
                <a:ea typeface="Microsoft YaHei"/>
              </a:rPr>
              <a:t>#29:</a:t>
            </a:r>
            <a:r>
              <a:rPr b="0" lang="de-DE" sz="1600" spc="-1" strike="noStrike">
                <a:solidFill>
                  <a:srgbClr val="000000"/>
                </a:solidFill>
                <a:latin typeface="Arial"/>
                <a:ea typeface="Microsoft YaHei"/>
              </a:rPr>
              <a:t>     -5332 a  - 1343 b  +   5271   +/- </a:t>
            </a:r>
            <a:r>
              <a:rPr b="0" lang="de-DE" sz="1600" spc="-1" strike="noStrike">
                <a:solidFill>
                  <a:srgbClr val="000000"/>
                </a:solidFill>
                <a:latin typeface="Arial"/>
                <a:ea typeface="Microsoft YaHei"/>
              </a:rPr>
              <a:t>134,</a:t>
            </a:r>
            <a:endParaRPr b="0" lang="de-DE" sz="16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de-DE" sz="1400" spc="-1" strike="noStrike">
                <a:solidFill>
                  <a:srgbClr val="000000"/>
                </a:solidFill>
                <a:latin typeface="Arial"/>
                <a:ea typeface="Microsoft YaHei"/>
              </a:rPr>
              <a:t>	</a:t>
            </a:r>
            <a:r>
              <a:rPr b="0" lang="de-DE" sz="1400" spc="-1" strike="noStrike">
                <a:solidFill>
                  <a:srgbClr val="000000"/>
                </a:solidFill>
                <a:latin typeface="Arial"/>
                <a:ea typeface="Microsoft YaHei"/>
              </a:rPr>
              <a:t>	</a:t>
            </a:r>
            <a:r>
              <a:rPr b="0" lang="de-DE" sz="1400" spc="-1" strike="noStrike">
                <a:solidFill>
                  <a:srgbClr val="000000"/>
                </a:solidFill>
                <a:latin typeface="Arial"/>
                <a:ea typeface="Microsoft YaHei"/>
              </a:rPr>
              <a:t>with a: solar specular deviation angle in radians,</a:t>
            </a:r>
            <a:endParaRPr b="0" lang="de-DE" sz="1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de-DE" sz="1400" spc="-1" strike="noStrike">
                <a:solidFill>
                  <a:srgbClr val="000000"/>
                </a:solidFill>
                <a:latin typeface="Arial"/>
                <a:ea typeface="Microsoft YaHei"/>
              </a:rPr>
              <a:t>	</a:t>
            </a:r>
            <a:r>
              <a:rPr b="0" lang="de-DE" sz="1400" spc="-1" strike="noStrike">
                <a:solidFill>
                  <a:srgbClr val="000000"/>
                </a:solidFill>
                <a:latin typeface="Arial"/>
                <a:ea typeface="Microsoft YaHei"/>
              </a:rPr>
              <a:t>	</a:t>
            </a:r>
            <a:r>
              <a:rPr b="0" lang="de-DE" sz="1400" spc="-1" strike="noStrike">
                <a:solidFill>
                  <a:srgbClr val="000000"/>
                </a:solidFill>
                <a:latin typeface="Arial"/>
                <a:ea typeface="Microsoft YaHei"/>
              </a:rPr>
              <a:t>and b: </a:t>
            </a:r>
            <a:r>
              <a:rPr b="0" lang="de-DE" sz="1400" spc="-1" strike="noStrike">
                <a:solidFill>
                  <a:srgbClr val="000000"/>
                </a:solidFill>
                <a:latin typeface="Arial"/>
                <a:ea typeface="Microsoft YaHei"/>
              </a:rPr>
              <a:t>solar specular azimuth in radians, windowed to [-pi;pi].</a:t>
            </a:r>
            <a:endParaRPr b="0" lang="de-DE" sz="1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de-DE" sz="1400" spc="-1" strike="noStrike">
                <a:solidFill>
                  <a:srgbClr val="000000"/>
                </a:solidFill>
                <a:latin typeface="Arial"/>
                <a:ea typeface="Microsoft YaHei"/>
              </a:rPr>
              <a:t>Data numbers calibrated relative to #26, linearized to [0; 255²] for decompanding table range.</a:t>
            </a:r>
            <a:endParaRPr b="0" lang="de-DE" sz="1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de-DE" sz="1400" spc="-1" strike="noStrike">
                <a:solidFill>
                  <a:srgbClr val="000000"/>
                </a:solidFill>
                <a:latin typeface="Arial"/>
                <a:ea typeface="Microsoft YaHei"/>
              </a:rPr>
              <a:t>Errors are +/- 1 residual standard deviation.</a:t>
            </a:r>
            <a:endParaRPr b="0" lang="de-DE" sz="1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de-DE" sz="1400" spc="-1" strike="noStrike">
                <a:solidFill>
                  <a:srgbClr val="000000"/>
                </a:solidFill>
                <a:latin typeface="Arial"/>
                <a:ea typeface="Microsoft YaHei"/>
              </a:rPr>
              <a:t>Planes have been determined via standard linear least square regression of red, green, blue as functions of a and b.</a:t>
            </a:r>
            <a:endParaRPr b="0" lang="de-DE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0" name=""/>
          <p:cNvSpPr txBox="1"/>
          <p:nvPr/>
        </p:nvSpPr>
        <p:spPr>
          <a:xfrm>
            <a:off x="0" y="2700000"/>
            <a:ext cx="10080000" cy="3600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algn="ctr"/>
            <a:r>
              <a:rPr b="0" lang="de-DE" sz="1600" spc="-1" strike="noStrike">
                <a:solidFill>
                  <a:srgbClr val="000000"/>
                </a:solidFill>
                <a:latin typeface="Arial"/>
              </a:rPr>
              <a:t>Regression planes mapped to latitude/longitude range of cropped caldera maps of PJ58 images #26 to #29.</a:t>
            </a:r>
            <a:endParaRPr b="0" lang="de-DE" sz="16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11" name="" descr=""/>
          <p:cNvPicPr/>
          <p:nvPr/>
        </p:nvPicPr>
        <p:blipFill>
          <a:blip r:embed="rId1"/>
          <a:stretch/>
        </p:blipFill>
        <p:spPr>
          <a:xfrm>
            <a:off x="0" y="3060000"/>
            <a:ext cx="10079640" cy="25776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"/>
          <p:cNvSpPr txBox="1"/>
          <p:nvPr/>
        </p:nvSpPr>
        <p:spPr>
          <a:xfrm>
            <a:off x="0" y="2340000"/>
            <a:ext cx="10080000" cy="5418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algn="ctr"/>
            <a:r>
              <a:rPr b="0" lang="de-DE" sz="1600" spc="-1" strike="noStrike">
                <a:solidFill>
                  <a:srgbClr val="000000"/>
                </a:solidFill>
                <a:latin typeface="Arial"/>
              </a:rPr>
              <a:t>Blink between cylindrical map-projected regression planes</a:t>
            </a:r>
            <a:endParaRPr b="0" lang="de-DE" sz="1600" spc="-1" strike="noStrike">
              <a:solidFill>
                <a:srgbClr val="000000"/>
              </a:solidFill>
              <a:latin typeface="Arial"/>
            </a:endParaRPr>
          </a:p>
          <a:p>
            <a:pPr algn="ctr"/>
            <a:r>
              <a:rPr b="0" lang="de-DE" sz="1600" spc="-1" strike="noStrike">
                <a:solidFill>
                  <a:srgbClr val="000000"/>
                </a:solidFill>
                <a:latin typeface="Arial"/>
              </a:rPr>
              <a:t>and data (cropped caldera maps of PJ58 images #26 to #29).</a:t>
            </a:r>
            <a:endParaRPr b="0" lang="de-DE" sz="16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13" name="" descr=""/>
          <p:cNvPicPr/>
          <p:nvPr/>
        </p:nvPicPr>
        <p:blipFill>
          <a:blip r:embed="rId1"/>
          <a:stretch/>
        </p:blipFill>
        <p:spPr>
          <a:xfrm>
            <a:off x="0" y="3060000"/>
            <a:ext cx="10079640" cy="25776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"/>
          <p:cNvSpPr txBox="1"/>
          <p:nvPr/>
        </p:nvSpPr>
        <p:spPr>
          <a:xfrm>
            <a:off x="0" y="5063040"/>
            <a:ext cx="10080000" cy="5169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algn="ctr"/>
            <a:r>
              <a:rPr b="0" lang="de-DE" sz="1600" spc="-1" strike="noStrike">
                <a:solidFill>
                  <a:srgbClr val="000000"/>
                </a:solidFill>
                <a:latin typeface="Arial"/>
              </a:rPr>
              <a:t>data before linear minimal square regression over normal facet deviation and azimuth, and residuals</a:t>
            </a:r>
            <a:endParaRPr b="0" lang="de-DE" sz="1600" spc="-1" strike="noStrike">
              <a:solidFill>
                <a:srgbClr val="000000"/>
              </a:solidFill>
              <a:latin typeface="Arial"/>
            </a:endParaRPr>
          </a:p>
          <a:p>
            <a:pPr algn="ctr"/>
            <a:r>
              <a:rPr b="0" lang="de-DE" sz="1200" spc="-1" strike="noStrike">
                <a:solidFill>
                  <a:srgbClr val="000000"/>
                </a:solidFill>
                <a:latin typeface="Arial"/>
              </a:rPr>
              <a:t>regression residuals scaled to +/- 4-times standard deviations of caldera samples</a:t>
            </a:r>
            <a:endParaRPr b="0" lang="de-DE" sz="12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15" name="" descr=""/>
          <p:cNvPicPr/>
          <p:nvPr/>
        </p:nvPicPr>
        <p:blipFill>
          <a:blip r:embed="rId1"/>
          <a:stretch/>
        </p:blipFill>
        <p:spPr>
          <a:xfrm>
            <a:off x="360" y="0"/>
            <a:ext cx="10079640" cy="505908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"/>
          <p:cNvSpPr txBox="1"/>
          <p:nvPr/>
        </p:nvSpPr>
        <p:spPr>
          <a:xfrm>
            <a:off x="540000" y="0"/>
            <a:ext cx="9000000" cy="6559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algn="ctr"/>
            <a:r>
              <a:rPr b="0" lang="de-DE" sz="2400" spc="-1" strike="noStrike">
                <a:solidFill>
                  <a:srgbClr val="000000"/>
                </a:solidFill>
                <a:latin typeface="Arial"/>
              </a:rPr>
              <a:t>Serendipitious observations </a:t>
            </a:r>
            <a:r>
              <a:rPr b="0" lang="de-DE" sz="1600" spc="-1" strike="noStrike">
                <a:solidFill>
                  <a:srgbClr val="000000"/>
                </a:solidFill>
                <a:latin typeface="Arial"/>
              </a:rPr>
              <a:t>(derived from similar historical approach)</a:t>
            </a:r>
            <a:endParaRPr b="0" lang="de-DE" sz="16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17" name="" descr=""/>
          <p:cNvPicPr/>
          <p:nvPr/>
        </p:nvPicPr>
        <p:blipFill>
          <a:blip r:embed="rId1"/>
          <a:stretch/>
        </p:blipFill>
        <p:spPr>
          <a:xfrm>
            <a:off x="97200" y="817200"/>
            <a:ext cx="4762800" cy="4762800"/>
          </a:xfrm>
          <a:prstGeom prst="rect">
            <a:avLst/>
          </a:prstGeom>
          <a:ln w="0">
            <a:noFill/>
          </a:ln>
        </p:spPr>
      </p:pic>
      <p:pic>
        <p:nvPicPr>
          <p:cNvPr id="118" name="" descr=""/>
          <p:cNvPicPr/>
          <p:nvPr/>
        </p:nvPicPr>
        <p:blipFill>
          <a:blip r:embed="rId2"/>
          <a:stretch/>
        </p:blipFill>
        <p:spPr>
          <a:xfrm>
            <a:off x="5220000" y="817200"/>
            <a:ext cx="4762800" cy="4762800"/>
          </a:xfrm>
          <a:prstGeom prst="rect">
            <a:avLst/>
          </a:prstGeom>
          <a:ln w="0">
            <a:noFill/>
          </a:ln>
        </p:spPr>
      </p:pic>
      <p:sp>
        <p:nvSpPr>
          <p:cNvPr id="119" name=""/>
          <p:cNvSpPr txBox="1"/>
          <p:nvPr/>
        </p:nvSpPr>
        <p:spPr>
          <a:xfrm>
            <a:off x="180000" y="430200"/>
            <a:ext cx="5400000" cy="3463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0" lang="de-DE" sz="1800" spc="-1" strike="noStrike">
                <a:solidFill>
                  <a:srgbClr val="000000"/>
                </a:solidFill>
                <a:latin typeface="Arial"/>
              </a:rPr>
              <a:t>fractures in lava lake extend those of peninsula</a:t>
            </a:r>
            <a:endParaRPr b="0" lang="de-DE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0" name=""/>
          <p:cNvSpPr txBox="1"/>
          <p:nvPr/>
        </p:nvSpPr>
        <p:spPr>
          <a:xfrm>
            <a:off x="5400000" y="432000"/>
            <a:ext cx="4680000" cy="3463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0" lang="de-DE" sz="1800" spc="-1" strike="noStrike">
                <a:solidFill>
                  <a:srgbClr val="000000"/>
                </a:solidFill>
                <a:latin typeface="Arial"/>
              </a:rPr>
              <a:t>subpixel shells appear to float on lava lake</a:t>
            </a:r>
            <a:endParaRPr b="0" lang="de-DE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"/>
          <p:cNvSpPr txBox="1"/>
          <p:nvPr/>
        </p:nvSpPr>
        <p:spPr>
          <a:xfrm>
            <a:off x="540000" y="0"/>
            <a:ext cx="9000000" cy="6559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algn="ctr">
              <a:lnSpc>
                <a:spcPct val="100000"/>
              </a:lnSpc>
            </a:pPr>
            <a:r>
              <a:rPr b="0" lang="de-DE" sz="2400" spc="-1" strike="noStrike">
                <a:solidFill>
                  <a:srgbClr val="000000"/>
                </a:solidFill>
                <a:latin typeface="Arial"/>
                <a:ea typeface="Microsoft YaHei"/>
              </a:rPr>
              <a:t>Serendipitious observations </a:t>
            </a:r>
            <a:r>
              <a:rPr b="0" lang="de-DE" sz="1600" spc="-1" strike="noStrike">
                <a:solidFill>
                  <a:srgbClr val="000000"/>
                </a:solidFill>
                <a:latin typeface="Arial"/>
              </a:rPr>
              <a:t>(derived from similar historical approach)</a:t>
            </a:r>
            <a:endParaRPr b="0" lang="de-DE" sz="1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2" name=""/>
          <p:cNvSpPr txBox="1"/>
          <p:nvPr/>
        </p:nvSpPr>
        <p:spPr>
          <a:xfrm>
            <a:off x="180000" y="430200"/>
            <a:ext cx="7920000" cy="3463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0" lang="de-DE" sz="1800" spc="-1" strike="noStrike">
                <a:solidFill>
                  <a:srgbClr val="000000"/>
                </a:solidFill>
                <a:latin typeface="Arial"/>
                <a:ea typeface="Microsoft YaHei"/>
              </a:rPr>
              <a:t>potential small lava feature outside caldera (</a:t>
            </a:r>
            <a:r>
              <a:rPr b="0" lang="de-DE" sz="1800" spc="-1" strike="noStrike">
                <a:solidFill>
                  <a:srgbClr val="000000"/>
                </a:solidFill>
                <a:latin typeface="Arial"/>
              </a:rPr>
              <a:t>brightess similar to lava lake)</a:t>
            </a:r>
            <a:endParaRPr b="0" lang="de-DE" sz="18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23" name="" descr=""/>
          <p:cNvPicPr/>
          <p:nvPr/>
        </p:nvPicPr>
        <p:blipFill>
          <a:blip r:embed="rId1"/>
          <a:stretch/>
        </p:blipFill>
        <p:spPr>
          <a:xfrm>
            <a:off x="97200" y="817200"/>
            <a:ext cx="4762800" cy="47628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"/>
          <p:cNvSpPr txBox="1"/>
          <p:nvPr/>
        </p:nvSpPr>
        <p:spPr>
          <a:xfrm>
            <a:off x="360000" y="2160000"/>
            <a:ext cx="9720000" cy="3600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0" lang="de-DE" sz="1600" spc="-1" strike="noStrike">
                <a:solidFill>
                  <a:srgbClr val="000000"/>
                </a:solidFill>
                <a:latin typeface="Arial"/>
              </a:rPr>
              <a:t>Calibrated R,G,B values of masked caldera region correlated to facet</a:t>
            </a:r>
            <a:r>
              <a:rPr b="1" lang="de-DE" sz="1600" spc="-1" strike="noStrike">
                <a:solidFill>
                  <a:srgbClr val="000000"/>
                </a:solidFill>
                <a:latin typeface="Arial"/>
              </a:rPr>
              <a:t> normal deviation angle</a:t>
            </a:r>
            <a:r>
              <a:rPr b="0" lang="de-DE" sz="1600" spc="-1" strike="noStrike">
                <a:solidFill>
                  <a:srgbClr val="000000"/>
                </a:solidFill>
                <a:latin typeface="Arial"/>
              </a:rPr>
              <a:t>.</a:t>
            </a:r>
            <a:endParaRPr b="0" lang="de-DE" sz="1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5" name=""/>
          <p:cNvSpPr txBox="1"/>
          <p:nvPr/>
        </p:nvSpPr>
        <p:spPr>
          <a:xfrm>
            <a:off x="720000" y="2790000"/>
            <a:ext cx="1080000" cy="3463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algn="ctr"/>
            <a:r>
              <a:rPr b="0" lang="de-DE" sz="1800" spc="-1" strike="noStrike">
                <a:solidFill>
                  <a:srgbClr val="000000"/>
                </a:solidFill>
                <a:latin typeface="Arial"/>
              </a:rPr>
              <a:t>#26</a:t>
            </a:r>
            <a:endParaRPr b="0" lang="de-DE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6" name=""/>
          <p:cNvSpPr txBox="1"/>
          <p:nvPr/>
        </p:nvSpPr>
        <p:spPr>
          <a:xfrm>
            <a:off x="3240000" y="2790000"/>
            <a:ext cx="1080000" cy="3463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algn="ctr"/>
            <a:r>
              <a:rPr b="0" lang="de-DE" sz="1800" spc="-1" strike="noStrike">
                <a:solidFill>
                  <a:srgbClr val="000000"/>
                </a:solidFill>
                <a:latin typeface="Arial"/>
              </a:rPr>
              <a:t>#27</a:t>
            </a:r>
            <a:endParaRPr b="0" lang="de-DE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7" name=""/>
          <p:cNvSpPr txBox="1"/>
          <p:nvPr/>
        </p:nvSpPr>
        <p:spPr>
          <a:xfrm>
            <a:off x="5760000" y="2790000"/>
            <a:ext cx="1080000" cy="3463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algn="ctr"/>
            <a:r>
              <a:rPr b="0" lang="de-DE" sz="1800" spc="-1" strike="noStrike">
                <a:solidFill>
                  <a:srgbClr val="000000"/>
                </a:solidFill>
                <a:latin typeface="Arial"/>
              </a:rPr>
              <a:t>#28</a:t>
            </a:r>
            <a:endParaRPr b="0" lang="de-DE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8" name=""/>
          <p:cNvSpPr txBox="1"/>
          <p:nvPr/>
        </p:nvSpPr>
        <p:spPr>
          <a:xfrm>
            <a:off x="8280000" y="2790000"/>
            <a:ext cx="1080000" cy="3463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algn="ctr"/>
            <a:r>
              <a:rPr b="0" lang="de-DE" sz="1800" spc="-1" strike="noStrike">
                <a:solidFill>
                  <a:srgbClr val="000000"/>
                </a:solidFill>
                <a:latin typeface="Arial"/>
              </a:rPr>
              <a:t>#29</a:t>
            </a:r>
            <a:endParaRPr b="0" lang="de-DE" sz="18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29" name="" descr=""/>
          <p:cNvPicPr/>
          <p:nvPr/>
        </p:nvPicPr>
        <p:blipFill>
          <a:blip r:embed="rId1"/>
          <a:stretch/>
        </p:blipFill>
        <p:spPr>
          <a:xfrm>
            <a:off x="0" y="3117600"/>
            <a:ext cx="10079640" cy="25524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"/>
          <p:cNvSpPr txBox="1"/>
          <p:nvPr/>
        </p:nvSpPr>
        <p:spPr>
          <a:xfrm>
            <a:off x="360000" y="2160000"/>
            <a:ext cx="9720000" cy="3600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0" lang="de-DE" sz="1600" spc="-1" strike="noStrike">
                <a:solidFill>
                  <a:srgbClr val="000000"/>
                </a:solidFill>
                <a:latin typeface="Arial"/>
              </a:rPr>
              <a:t>Calibrated R,G,B values of masked caldera region correlated to facet</a:t>
            </a:r>
            <a:r>
              <a:rPr b="1" lang="de-DE" sz="1600" spc="-1" strike="noStrike">
                <a:solidFill>
                  <a:srgbClr val="000000"/>
                </a:solidFill>
                <a:latin typeface="Arial"/>
              </a:rPr>
              <a:t> normal azimuth</a:t>
            </a:r>
            <a:r>
              <a:rPr b="0" lang="de-DE" sz="1600" spc="-1" strike="noStrike">
                <a:solidFill>
                  <a:srgbClr val="000000"/>
                </a:solidFill>
                <a:latin typeface="Arial"/>
              </a:rPr>
              <a:t>.</a:t>
            </a:r>
            <a:endParaRPr b="0" lang="de-DE" sz="1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1" name=""/>
          <p:cNvSpPr txBox="1"/>
          <p:nvPr/>
        </p:nvSpPr>
        <p:spPr>
          <a:xfrm>
            <a:off x="720000" y="2790000"/>
            <a:ext cx="1080000" cy="3463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algn="ctr"/>
            <a:r>
              <a:rPr b="0" lang="de-DE" sz="1800" spc="-1" strike="noStrike">
                <a:solidFill>
                  <a:srgbClr val="000000"/>
                </a:solidFill>
                <a:latin typeface="Arial"/>
              </a:rPr>
              <a:t>#26</a:t>
            </a:r>
            <a:endParaRPr b="0" lang="de-DE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2" name=""/>
          <p:cNvSpPr txBox="1"/>
          <p:nvPr/>
        </p:nvSpPr>
        <p:spPr>
          <a:xfrm>
            <a:off x="3240000" y="2790000"/>
            <a:ext cx="1080000" cy="3463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algn="ctr"/>
            <a:r>
              <a:rPr b="0" lang="de-DE" sz="1800" spc="-1" strike="noStrike">
                <a:solidFill>
                  <a:srgbClr val="000000"/>
                </a:solidFill>
                <a:latin typeface="Arial"/>
              </a:rPr>
              <a:t>#27</a:t>
            </a:r>
            <a:endParaRPr b="0" lang="de-DE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3" name=""/>
          <p:cNvSpPr txBox="1"/>
          <p:nvPr/>
        </p:nvSpPr>
        <p:spPr>
          <a:xfrm>
            <a:off x="5760000" y="2790000"/>
            <a:ext cx="1080000" cy="3463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algn="ctr"/>
            <a:r>
              <a:rPr b="0" lang="de-DE" sz="1800" spc="-1" strike="noStrike">
                <a:solidFill>
                  <a:srgbClr val="000000"/>
                </a:solidFill>
                <a:latin typeface="Arial"/>
              </a:rPr>
              <a:t>#28</a:t>
            </a:r>
            <a:endParaRPr b="0" lang="de-DE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4" name=""/>
          <p:cNvSpPr txBox="1"/>
          <p:nvPr/>
        </p:nvSpPr>
        <p:spPr>
          <a:xfrm>
            <a:off x="8280000" y="2790000"/>
            <a:ext cx="1080000" cy="3463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algn="ctr"/>
            <a:r>
              <a:rPr b="0" lang="de-DE" sz="1800" spc="-1" strike="noStrike">
                <a:solidFill>
                  <a:srgbClr val="000000"/>
                </a:solidFill>
                <a:latin typeface="Arial"/>
              </a:rPr>
              <a:t>#29</a:t>
            </a:r>
            <a:endParaRPr b="0" lang="de-DE" sz="18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35" name="" descr=""/>
          <p:cNvPicPr/>
          <p:nvPr/>
        </p:nvPicPr>
        <p:blipFill>
          <a:blip r:embed="rId1"/>
          <a:stretch/>
        </p:blipFill>
        <p:spPr>
          <a:xfrm>
            <a:off x="0" y="3117600"/>
            <a:ext cx="10079640" cy="25524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"/>
          <p:cNvSpPr txBox="1"/>
          <p:nvPr/>
        </p:nvSpPr>
        <p:spPr>
          <a:xfrm>
            <a:off x="360000" y="0"/>
            <a:ext cx="9720000" cy="5400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0" lang="de-DE" sz="2400" spc="-1" strike="noStrike">
                <a:solidFill>
                  <a:srgbClr val="000000"/>
                </a:solidFill>
                <a:latin typeface="Arial"/>
              </a:rPr>
              <a:t>Central points of the regression planes restricted to masked caldera</a:t>
            </a:r>
            <a:endParaRPr b="0" lang="de-DE" sz="2400" spc="-1" strike="noStrike">
              <a:solidFill>
                <a:srgbClr val="000000"/>
              </a:solidFill>
              <a:latin typeface="Arial"/>
            </a:endParaRPr>
          </a:p>
        </p:txBody>
      </p:sp>
      <p:graphicFrame>
        <p:nvGraphicFramePr>
          <p:cNvPr id="137" name=""/>
          <p:cNvGraphicFramePr/>
          <p:nvPr/>
        </p:nvGraphicFramePr>
        <p:xfrm>
          <a:off x="360000" y="720000"/>
          <a:ext cx="9360000" cy="3265560"/>
        </p:xfrm>
        <a:graphic>
          <a:graphicData uri="http://schemas.openxmlformats.org/drawingml/2006/table">
            <a:tbl>
              <a:tblPr/>
              <a:tblGrid>
                <a:gridCol w="2491200"/>
                <a:gridCol w="1802520"/>
                <a:gridCol w="1786320"/>
                <a:gridCol w="1654920"/>
                <a:gridCol w="1625400"/>
              </a:tblGrid>
              <a:tr h="197280">
                <a:tc>
                  <a:txBody>
                    <a:bodyPr lIns="36000" rIns="36000" tIns="36000" bIns="36000" anchor="t">
                      <a:noAutofit/>
                    </a:bodyPr>
                    <a:p>
                      <a:r>
                        <a:rPr b="1" lang="de-DE" sz="1400" spc="-1" strike="noStrike">
                          <a:solidFill>
                            <a:srgbClr val="000000"/>
                          </a:solidFill>
                          <a:latin typeface="Arial"/>
                        </a:rPr>
                        <a:t>Image</a:t>
                      </a:r>
                      <a:endParaRPr b="1" lang="de-DE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36000" marR="36000">
                    <a:lnL w="720">
                      <a:solidFill>
                        <a:srgbClr val="000000"/>
                      </a:solidFill>
                      <a:prstDash val="solid"/>
                    </a:lnL>
                    <a:lnR>
                      <a:noFill/>
                    </a:lnR>
                    <a:lnT w="720">
                      <a:solidFill>
                        <a:srgbClr val="000000"/>
                      </a:solidFill>
                      <a:prstDash val="solid"/>
                    </a:lnT>
                    <a:lnB w="720">
                      <a:solidFill>
                        <a:srgbClr val="000000"/>
                      </a:solidFill>
                      <a:prstDash val="soli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 lIns="36000" rIns="36000" tIns="36000" bIns="36000" anchor="t">
                      <a:noAutofit/>
                    </a:bodyPr>
                    <a:p>
                      <a:pPr algn="ctr"/>
                      <a:r>
                        <a:rPr b="1" lang="de-DE" sz="1400" spc="-1" strike="noStrike">
                          <a:solidFill>
                            <a:srgbClr val="000000"/>
                          </a:solidFill>
                          <a:latin typeface="Arial"/>
                        </a:rPr>
                        <a:t>#26</a:t>
                      </a:r>
                      <a:endParaRPr b="1" lang="de-DE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36000" marR="36000">
                    <a:lnL w="720">
                      <a:solidFill>
                        <a:srgbClr val="000000"/>
                      </a:solidFill>
                      <a:prstDash val="solid"/>
                    </a:lnL>
                    <a:lnR w="720">
                      <a:solidFill>
                        <a:srgbClr val="000000"/>
                      </a:solidFill>
                      <a:prstDash val="solid"/>
                    </a:lnR>
                    <a:lnT w="720">
                      <a:solidFill>
                        <a:srgbClr val="000000"/>
                      </a:solidFill>
                      <a:prstDash val="solid"/>
                    </a:lnT>
                    <a:lnB w="720">
                      <a:solidFill>
                        <a:srgbClr val="000000"/>
                      </a:solidFill>
                      <a:prstDash val="solid"/>
                    </a:lnB>
                    <a:solidFill>
                      <a:srgbClr val="dcdcdc"/>
                    </a:solidFill>
                  </a:tcPr>
                </a:tc>
                <a:tc>
                  <a:txBody>
                    <a:bodyPr lIns="36000" rIns="36000" tIns="36000" bIns="36000" anchor="t">
                      <a:noAutofit/>
                    </a:bodyPr>
                    <a:p>
                      <a:pPr algn="ctr"/>
                      <a:r>
                        <a:rPr b="1" lang="de-DE" sz="1400" spc="-1" strike="noStrike">
                          <a:solidFill>
                            <a:srgbClr val="000000"/>
                          </a:solidFill>
                          <a:latin typeface="Arial"/>
                        </a:rPr>
                        <a:t>#27</a:t>
                      </a:r>
                      <a:endParaRPr b="1" lang="de-DE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36000" marR="36000">
                    <a:lnL w="720">
                      <a:solidFill>
                        <a:srgbClr val="000000"/>
                      </a:solidFill>
                      <a:prstDash val="solid"/>
                    </a:lnL>
                    <a:lnR w="720">
                      <a:solidFill>
                        <a:srgbClr val="000000"/>
                      </a:solidFill>
                      <a:prstDash val="solid"/>
                    </a:lnR>
                    <a:lnT w="720">
                      <a:solidFill>
                        <a:srgbClr val="000000"/>
                      </a:solidFill>
                      <a:prstDash val="solid"/>
                    </a:lnT>
                    <a:lnB w="720">
                      <a:solidFill>
                        <a:srgbClr val="000000"/>
                      </a:solidFill>
                      <a:prstDash val="solid"/>
                    </a:lnB>
                    <a:solidFill>
                      <a:srgbClr val="dcdcdc"/>
                    </a:solidFill>
                  </a:tcPr>
                </a:tc>
                <a:tc>
                  <a:txBody>
                    <a:bodyPr lIns="36000" rIns="36000" tIns="36000" bIns="36000" anchor="t">
                      <a:noAutofit/>
                    </a:bodyPr>
                    <a:p>
                      <a:pPr algn="ctr"/>
                      <a:r>
                        <a:rPr b="1" lang="de-DE" sz="1400" spc="-1" strike="noStrike">
                          <a:solidFill>
                            <a:srgbClr val="000000"/>
                          </a:solidFill>
                          <a:latin typeface="Arial"/>
                        </a:rPr>
                        <a:t>#28</a:t>
                      </a:r>
                      <a:endParaRPr b="1" lang="de-DE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36000" marR="36000">
                    <a:lnL w="720">
                      <a:solidFill>
                        <a:srgbClr val="000000"/>
                      </a:solidFill>
                      <a:prstDash val="solid"/>
                    </a:lnL>
                    <a:lnR w="720">
                      <a:solidFill>
                        <a:srgbClr val="000000"/>
                      </a:solidFill>
                      <a:prstDash val="solid"/>
                    </a:lnR>
                    <a:lnT w="720">
                      <a:solidFill>
                        <a:srgbClr val="000000"/>
                      </a:solidFill>
                      <a:prstDash val="solid"/>
                    </a:lnT>
                    <a:lnB w="720">
                      <a:solidFill>
                        <a:srgbClr val="000000"/>
                      </a:solidFill>
                      <a:prstDash val="solid"/>
                    </a:lnB>
                    <a:solidFill>
                      <a:srgbClr val="dcdcdc"/>
                    </a:solidFill>
                  </a:tcPr>
                </a:tc>
                <a:tc>
                  <a:txBody>
                    <a:bodyPr lIns="36000" rIns="36000" tIns="36000" bIns="36000" anchor="t">
                      <a:noAutofit/>
                    </a:bodyPr>
                    <a:p>
                      <a:pPr algn="ctr"/>
                      <a:r>
                        <a:rPr b="1" lang="de-DE" sz="1400" spc="-1" strike="noStrike">
                          <a:solidFill>
                            <a:srgbClr val="000000"/>
                          </a:solidFill>
                          <a:latin typeface="Arial"/>
                        </a:rPr>
                        <a:t>#29</a:t>
                      </a:r>
                      <a:endParaRPr b="1" lang="de-DE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36000" marR="36000">
                    <a:lnL w="720">
                      <a:solidFill>
                        <a:srgbClr val="000000"/>
                      </a:solidFill>
                      <a:prstDash val="solid"/>
                    </a:lnL>
                    <a:lnR w="720">
                      <a:solidFill>
                        <a:srgbClr val="000000"/>
                      </a:solidFill>
                      <a:prstDash val="solid"/>
                    </a:lnR>
                    <a:lnT w="720">
                      <a:solidFill>
                        <a:srgbClr val="000000"/>
                      </a:solidFill>
                      <a:prstDash val="solid"/>
                    </a:lnT>
                    <a:lnB w="720">
                      <a:solidFill>
                        <a:srgbClr val="000000"/>
                      </a:solidFill>
                      <a:prstDash val="solid"/>
                    </a:lnB>
                    <a:solidFill>
                      <a:srgbClr val="dcdcdc"/>
                    </a:solidFill>
                  </a:tcPr>
                </a:tc>
              </a:tr>
              <a:tr h="272160">
                <a:tc>
                  <a:txBody>
                    <a:bodyPr lIns="36000" rIns="36000" tIns="36000" bIns="36000" anchor="t">
                      <a:noAutofit/>
                    </a:bodyPr>
                    <a:p>
                      <a:r>
                        <a:rPr b="1" lang="de-DE" sz="1400" spc="-1" strike="noStrike">
                          <a:solidFill>
                            <a:srgbClr val="000000"/>
                          </a:solidFill>
                          <a:latin typeface="Arial"/>
                        </a:rPr>
                        <a:t>mean deviation angle</a:t>
                      </a:r>
                      <a:endParaRPr b="1" lang="de-DE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36000" marR="36000">
                    <a:lnL w="720">
                      <a:solidFill>
                        <a:srgbClr val="000000"/>
                      </a:solidFill>
                      <a:prstDash val="solid"/>
                    </a:lnL>
                    <a:lnR w="720">
                      <a:solidFill>
                        <a:srgbClr val="000000"/>
                      </a:solidFill>
                      <a:prstDash val="solid"/>
                    </a:lnR>
                    <a:lnT w="720">
                      <a:solidFill>
                        <a:srgbClr val="000000"/>
                      </a:solidFill>
                      <a:prstDash val="solid"/>
                    </a:lnT>
                    <a:lnB w="720">
                      <a:solidFill>
                        <a:srgbClr val="000000"/>
                      </a:solidFill>
                      <a:prstDash val="solid"/>
                    </a:lnB>
                    <a:solidFill>
                      <a:srgbClr val="dcdcdc"/>
                    </a:solidFill>
                  </a:tcPr>
                </a:tc>
                <a:tc>
                  <a:txBody>
                    <a:bodyPr lIns="36000" rIns="36000" tIns="36000" bIns="36000" anchor="t">
                      <a:noAutofit/>
                    </a:bodyPr>
                    <a:p>
                      <a:r>
                        <a:rPr b="0" lang="de-DE" sz="1400" spc="-1" strike="noStrike">
                          <a:solidFill>
                            <a:srgbClr val="000000"/>
                          </a:solidFill>
                          <a:latin typeface="Arial"/>
                          <a:ea typeface="Microsoft YaHei"/>
                        </a:rPr>
                        <a:t>0.324330732</a:t>
                      </a:r>
                      <a:endParaRPr b="0" lang="de-DE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36000" marR="36000">
                    <a:lnL w="720">
                      <a:solidFill>
                        <a:srgbClr val="000000"/>
                      </a:solidFill>
                      <a:prstDash val="solid"/>
                    </a:lnL>
                    <a:lnR w="720">
                      <a:solidFill>
                        <a:srgbClr val="000000"/>
                      </a:solidFill>
                      <a:prstDash val="solid"/>
                    </a:lnR>
                    <a:lnT>
                      <a:noFill/>
                    </a:lnT>
                    <a:lnB w="72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36000" rIns="36000" tIns="36000" bIns="36000" anchor="t">
                      <a:noAutofit/>
                    </a:bodyPr>
                    <a:p>
                      <a:r>
                        <a:rPr b="0" lang="de-DE" sz="1400" spc="-1" strike="noStrike">
                          <a:solidFill>
                            <a:srgbClr val="000000"/>
                          </a:solidFill>
                          <a:latin typeface="Arial"/>
                          <a:ea typeface="Microsoft YaHei"/>
                        </a:rPr>
                        <a:t>0.266250154</a:t>
                      </a:r>
                      <a:endParaRPr b="0" lang="de-DE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36000" marR="36000">
                    <a:lnL w="720">
                      <a:solidFill>
                        <a:srgbClr val="000000"/>
                      </a:solidFill>
                      <a:prstDash val="solid"/>
                    </a:lnL>
                    <a:lnR w="720">
                      <a:solidFill>
                        <a:srgbClr val="000000"/>
                      </a:solidFill>
                      <a:prstDash val="solid"/>
                    </a:lnR>
                    <a:lnT>
                      <a:noFill/>
                    </a:lnT>
                    <a:lnB w="72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36000" rIns="36000" tIns="36000" bIns="36000" anchor="t">
                      <a:noAutofit/>
                    </a:bodyPr>
                    <a:p>
                      <a:r>
                        <a:rPr b="0" lang="de-DE" sz="1400" spc="-1" strike="noStrike">
                          <a:solidFill>
                            <a:srgbClr val="000000"/>
                          </a:solidFill>
                          <a:latin typeface="Arial"/>
                          <a:ea typeface="Microsoft YaHei"/>
                        </a:rPr>
                        <a:t>0.310436775</a:t>
                      </a:r>
                      <a:endParaRPr b="0" lang="de-DE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36000" marR="36000">
                    <a:lnL w="720">
                      <a:solidFill>
                        <a:srgbClr val="000000"/>
                      </a:solidFill>
                      <a:prstDash val="solid"/>
                    </a:lnL>
                    <a:lnR w="720">
                      <a:solidFill>
                        <a:srgbClr val="000000"/>
                      </a:solidFill>
                      <a:prstDash val="solid"/>
                    </a:lnR>
                    <a:lnT>
                      <a:noFill/>
                    </a:lnT>
                    <a:lnB w="72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36000" rIns="36000" tIns="36000" bIns="36000" anchor="t">
                      <a:noAutofit/>
                    </a:bodyPr>
                    <a:p>
                      <a:r>
                        <a:rPr b="0" lang="de-DE" sz="1400" spc="-1" strike="noStrike">
                          <a:solidFill>
                            <a:srgbClr val="000000"/>
                          </a:solidFill>
                          <a:latin typeface="Arial"/>
                          <a:ea typeface="Microsoft YaHei"/>
                        </a:rPr>
                        <a:t>0.34097725</a:t>
                      </a:r>
                      <a:endParaRPr b="0" lang="de-DE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36000" marR="36000">
                    <a:lnL w="720">
                      <a:solidFill>
                        <a:srgbClr val="000000"/>
                      </a:solidFill>
                      <a:prstDash val="solid"/>
                    </a:lnL>
                    <a:lnR w="720">
                      <a:solidFill>
                        <a:srgbClr val="000000"/>
                      </a:solidFill>
                      <a:prstDash val="solid"/>
                    </a:lnR>
                    <a:lnT>
                      <a:noFill/>
                    </a:lnT>
                    <a:lnB w="72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</a:tr>
              <a:tr h="272160">
                <a:tc>
                  <a:txBody>
                    <a:bodyPr lIns="36000" rIns="36000" tIns="36000" bIns="36000" anchor="t">
                      <a:noAutofit/>
                    </a:bodyPr>
                    <a:p>
                      <a:r>
                        <a:rPr b="1" lang="de-DE" sz="1400" spc="-1" strike="noStrike">
                          <a:solidFill>
                            <a:srgbClr val="000000"/>
                          </a:solidFill>
                          <a:latin typeface="Arial"/>
                        </a:rPr>
                        <a:t>mean azimuth [0;2pi]</a:t>
                      </a:r>
                      <a:endParaRPr b="1" lang="de-DE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36000" marR="36000">
                    <a:lnL w="720">
                      <a:solidFill>
                        <a:srgbClr val="000000"/>
                      </a:solidFill>
                      <a:prstDash val="solid"/>
                    </a:lnL>
                    <a:lnR w="720">
                      <a:solidFill>
                        <a:srgbClr val="000000"/>
                      </a:solidFill>
                      <a:prstDash val="solid"/>
                    </a:lnR>
                    <a:lnT w="720">
                      <a:solidFill>
                        <a:srgbClr val="000000"/>
                      </a:solidFill>
                      <a:prstDash val="solid"/>
                    </a:lnT>
                    <a:lnB>
                      <a:noFill/>
                    </a:lnB>
                    <a:solidFill>
                      <a:srgbClr val="dcdcdc"/>
                    </a:solidFill>
                  </a:tcPr>
                </a:tc>
                <a:tc>
                  <a:txBody>
                    <a:bodyPr lIns="36000" rIns="36000" tIns="36000" bIns="36000" anchor="t">
                      <a:noAutofit/>
                    </a:bodyPr>
                    <a:p>
                      <a:r>
                        <a:rPr b="0" lang="de-DE" sz="1400" spc="-1" strike="noStrike">
                          <a:solidFill>
                            <a:srgbClr val="000000"/>
                          </a:solidFill>
                          <a:latin typeface="Arial"/>
                          <a:ea typeface="Microsoft YaHei"/>
                        </a:rPr>
                        <a:t>1.182967498</a:t>
                      </a:r>
                      <a:endParaRPr b="0" lang="de-DE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36000" marR="36000">
                    <a:lnL w="720">
                      <a:solidFill>
                        <a:srgbClr val="000000"/>
                      </a:solidFill>
                      <a:prstDash val="solid"/>
                    </a:lnL>
                    <a:lnR w="720">
                      <a:solidFill>
                        <a:srgbClr val="000000"/>
                      </a:solidFill>
                      <a:prstDash val="solid"/>
                    </a:lnR>
                    <a:lnT w="720">
                      <a:solidFill>
                        <a:srgbClr val="000000"/>
                      </a:solidFill>
                      <a:prstDash val="soli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lIns="36000" rIns="36000" tIns="36000" bIns="36000" anchor="t">
                      <a:noAutofit/>
                    </a:bodyPr>
                    <a:p>
                      <a:r>
                        <a:rPr b="0" lang="de-DE" sz="1400" spc="-1" strike="noStrike">
                          <a:solidFill>
                            <a:srgbClr val="000000"/>
                          </a:solidFill>
                          <a:latin typeface="Arial"/>
                          <a:ea typeface="Microsoft YaHei"/>
                        </a:rPr>
                        <a:t>0.60938716</a:t>
                      </a:r>
                      <a:endParaRPr b="0" lang="de-DE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36000" marR="36000">
                    <a:lnL w="720">
                      <a:solidFill>
                        <a:srgbClr val="000000"/>
                      </a:solidFill>
                      <a:prstDash val="solid"/>
                    </a:lnL>
                    <a:lnR w="720">
                      <a:solidFill>
                        <a:srgbClr val="000000"/>
                      </a:solidFill>
                      <a:prstDash val="solid"/>
                    </a:lnR>
                    <a:lnT w="720">
                      <a:solidFill>
                        <a:srgbClr val="000000"/>
                      </a:solidFill>
                      <a:prstDash val="soli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lIns="36000" rIns="36000" tIns="36000" bIns="36000" anchor="t">
                      <a:noAutofit/>
                    </a:bodyPr>
                    <a:p>
                      <a:r>
                        <a:rPr b="0" lang="de-DE" sz="1400" spc="-1" strike="noStrike">
                          <a:solidFill>
                            <a:srgbClr val="000000"/>
                          </a:solidFill>
                          <a:latin typeface="Arial"/>
                          <a:ea typeface="Microsoft YaHei"/>
                        </a:rPr>
                        <a:t>0.192121833</a:t>
                      </a:r>
                      <a:endParaRPr b="0" lang="de-DE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36000" marR="36000">
                    <a:lnL w="720">
                      <a:solidFill>
                        <a:srgbClr val="000000"/>
                      </a:solidFill>
                      <a:prstDash val="solid"/>
                    </a:lnL>
                    <a:lnR w="720">
                      <a:solidFill>
                        <a:srgbClr val="000000"/>
                      </a:solidFill>
                      <a:prstDash val="solid"/>
                    </a:lnR>
                    <a:lnT w="720">
                      <a:solidFill>
                        <a:srgbClr val="000000"/>
                      </a:solidFill>
                      <a:prstDash val="soli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lIns="36000" rIns="36000" tIns="36000" bIns="36000" anchor="t">
                      <a:noAutofit/>
                    </a:bodyPr>
                    <a:p>
                      <a:r>
                        <a:rPr b="0" lang="de-DE" sz="1400" spc="-1" strike="noStrike">
                          <a:solidFill>
                            <a:srgbClr val="000000"/>
                          </a:solidFill>
                          <a:latin typeface="Arial"/>
                          <a:ea typeface="Microsoft YaHei"/>
                        </a:rPr>
                        <a:t>0.081991005</a:t>
                      </a:r>
                      <a:endParaRPr b="0" lang="de-DE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36000" marR="36000">
                    <a:lnL w="720">
                      <a:solidFill>
                        <a:srgbClr val="000000"/>
                      </a:solidFill>
                      <a:prstDash val="solid"/>
                    </a:lnL>
                    <a:lnR w="720">
                      <a:solidFill>
                        <a:srgbClr val="000000"/>
                      </a:solidFill>
                      <a:prstDash val="solid"/>
                    </a:lnR>
                    <a:lnT w="720">
                      <a:solidFill>
                        <a:srgbClr val="000000"/>
                      </a:solidFill>
                      <a:prstDash val="solid"/>
                    </a:lnT>
                    <a:lnB>
                      <a:noFill/>
                    </a:lnB>
                    <a:noFill/>
                  </a:tcPr>
                </a:tc>
              </a:tr>
              <a:tr h="272160">
                <a:tc>
                  <a:txBody>
                    <a:bodyPr lIns="36000" rIns="36000" tIns="36000" bIns="36000" anchor="t">
                      <a:noAutofit/>
                    </a:bodyPr>
                    <a:p>
                      <a:r>
                        <a:rPr b="1" lang="de-DE" sz="1400" spc="-1" strike="noStrike">
                          <a:solidFill>
                            <a:srgbClr val="000000"/>
                          </a:solidFill>
                          <a:latin typeface="Arial"/>
                        </a:rPr>
                        <a:t>red mean</a:t>
                      </a:r>
                      <a:endParaRPr b="1" lang="de-DE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36000" marR="36000">
                    <a:lnL w="720">
                      <a:solidFill>
                        <a:srgbClr val="000000"/>
                      </a:solidFill>
                      <a:prstDash val="solid"/>
                    </a:lnL>
                    <a:lnR w="720">
                      <a:solidFill>
                        <a:srgbClr val="000000"/>
                      </a:solidFill>
                      <a:prstDash val="solid"/>
                    </a:lnR>
                    <a:lnT w="720">
                      <a:solidFill>
                        <a:srgbClr val="000000"/>
                      </a:solidFill>
                      <a:prstDash val="solid"/>
                    </a:lnT>
                    <a:lnB w="720">
                      <a:solidFill>
                        <a:srgbClr val="000000"/>
                      </a:solidFill>
                      <a:prstDash val="solid"/>
                    </a:lnB>
                    <a:solidFill>
                      <a:srgbClr val="f08080"/>
                    </a:solidFill>
                  </a:tcPr>
                </a:tc>
                <a:tc>
                  <a:txBody>
                    <a:bodyPr lIns="36000" rIns="36000" tIns="36000" bIns="36000" anchor="t">
                      <a:noAutofit/>
                    </a:bodyPr>
                    <a:p>
                      <a:r>
                        <a:rPr b="0" lang="de-DE" sz="1400" spc="-1" strike="noStrike">
                          <a:solidFill>
                            <a:srgbClr val="000000"/>
                          </a:solidFill>
                          <a:latin typeface="Arial"/>
                          <a:ea typeface="Microsoft YaHei"/>
                        </a:rPr>
                        <a:t>   </a:t>
                      </a:r>
                      <a:r>
                        <a:rPr b="0" lang="de-DE" sz="1400" spc="-1" strike="noStrike">
                          <a:solidFill>
                            <a:srgbClr val="000000"/>
                          </a:solidFill>
                          <a:latin typeface="Arial"/>
                          <a:ea typeface="Microsoft YaHei"/>
                        </a:rPr>
                        <a:t>5925.823837468</a:t>
                      </a:r>
                      <a:endParaRPr b="0" lang="de-DE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36000" marR="36000">
                    <a:lnL>
                      <a:noFill/>
                    </a:lnL>
                    <a:lnR w="720">
                      <a:solidFill>
                        <a:srgbClr val="000000"/>
                      </a:solidFill>
                      <a:prstDash val="solid"/>
                    </a:lnR>
                    <a:lnT w="720">
                      <a:solidFill>
                        <a:srgbClr val="000000"/>
                      </a:solidFill>
                      <a:prstDash val="solid"/>
                    </a:lnT>
                    <a:lnB w="720">
                      <a:solidFill>
                        <a:srgbClr val="000000"/>
                      </a:solidFill>
                      <a:prstDash val="solid"/>
                    </a:lnB>
                    <a:solidFill>
                      <a:srgbClr val="ffc0cb"/>
                    </a:solidFill>
                  </a:tcPr>
                </a:tc>
                <a:tc>
                  <a:txBody>
                    <a:bodyPr lIns="36000" rIns="36000" tIns="36000" bIns="36000" anchor="t">
                      <a:noAutofit/>
                    </a:bodyPr>
                    <a:p>
                      <a:r>
                        <a:rPr b="0" lang="de-DE" sz="1400" spc="-1" strike="noStrike">
                          <a:solidFill>
                            <a:srgbClr val="000000"/>
                          </a:solidFill>
                          <a:latin typeface="Arial"/>
                          <a:ea typeface="Microsoft YaHei"/>
                        </a:rPr>
                        <a:t>   </a:t>
                      </a:r>
                      <a:r>
                        <a:rPr b="0" lang="de-DE" sz="1400" spc="-1" strike="noStrike">
                          <a:solidFill>
                            <a:srgbClr val="000000"/>
                          </a:solidFill>
                          <a:latin typeface="Arial"/>
                          <a:ea typeface="Microsoft YaHei"/>
                        </a:rPr>
                        <a:t>4213.46849469</a:t>
                      </a:r>
                      <a:endParaRPr b="0" lang="de-DE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36000" marR="36000">
                    <a:lnL w="720">
                      <a:solidFill>
                        <a:srgbClr val="000000"/>
                      </a:solidFill>
                      <a:prstDash val="solid"/>
                    </a:lnL>
                    <a:lnR w="720">
                      <a:solidFill>
                        <a:srgbClr val="000000"/>
                      </a:solidFill>
                      <a:prstDash val="solid"/>
                    </a:lnR>
                    <a:lnT w="720">
                      <a:solidFill>
                        <a:srgbClr val="000000"/>
                      </a:solidFill>
                      <a:prstDash val="solid"/>
                    </a:lnT>
                    <a:lnB w="720">
                      <a:solidFill>
                        <a:srgbClr val="000000"/>
                      </a:solidFill>
                      <a:prstDash val="solid"/>
                    </a:lnB>
                    <a:solidFill>
                      <a:srgbClr val="ffc0cb"/>
                    </a:solidFill>
                  </a:tcPr>
                </a:tc>
                <a:tc>
                  <a:txBody>
                    <a:bodyPr lIns="36000" rIns="36000" tIns="36000" bIns="36000" anchor="t">
                      <a:noAutofit/>
                    </a:bodyPr>
                    <a:p>
                      <a:r>
                        <a:rPr b="0" lang="de-DE" sz="1400" spc="-1" strike="noStrike">
                          <a:solidFill>
                            <a:srgbClr val="000000"/>
                          </a:solidFill>
                          <a:latin typeface="Arial"/>
                          <a:ea typeface="Microsoft YaHei"/>
                        </a:rPr>
                        <a:t>   </a:t>
                      </a:r>
                      <a:r>
                        <a:rPr b="0" lang="de-DE" sz="1400" spc="-1" strike="noStrike">
                          <a:solidFill>
                            <a:srgbClr val="000000"/>
                          </a:solidFill>
                          <a:latin typeface="Arial"/>
                          <a:ea typeface="Microsoft YaHei"/>
                        </a:rPr>
                        <a:t>2264.982751515</a:t>
                      </a:r>
                      <a:endParaRPr b="0" lang="de-DE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36000" marR="36000">
                    <a:lnL w="720">
                      <a:solidFill>
                        <a:srgbClr val="000000"/>
                      </a:solidFill>
                      <a:prstDash val="solid"/>
                    </a:lnL>
                    <a:lnR w="720">
                      <a:solidFill>
                        <a:srgbClr val="000000"/>
                      </a:solidFill>
                      <a:prstDash val="solid"/>
                    </a:lnR>
                    <a:lnT w="720">
                      <a:solidFill>
                        <a:srgbClr val="000000"/>
                      </a:solidFill>
                      <a:prstDash val="solid"/>
                    </a:lnT>
                    <a:lnB w="720">
                      <a:solidFill>
                        <a:srgbClr val="000000"/>
                      </a:solidFill>
                      <a:prstDash val="solid"/>
                    </a:lnB>
                    <a:solidFill>
                      <a:srgbClr val="ffc0cb"/>
                    </a:solidFill>
                  </a:tcPr>
                </a:tc>
                <a:tc>
                  <a:txBody>
                    <a:bodyPr lIns="36000" rIns="36000" tIns="36000" bIns="36000" anchor="t">
                      <a:noAutofit/>
                    </a:bodyPr>
                    <a:p>
                      <a:r>
                        <a:rPr b="0" lang="de-DE" sz="1400" spc="-1" strike="noStrike">
                          <a:solidFill>
                            <a:srgbClr val="000000"/>
                          </a:solidFill>
                          <a:latin typeface="Arial"/>
                          <a:ea typeface="Microsoft YaHei"/>
                        </a:rPr>
                        <a:t>   </a:t>
                      </a:r>
                      <a:r>
                        <a:rPr b="0" lang="de-DE" sz="1400" spc="-1" strike="noStrike">
                          <a:solidFill>
                            <a:srgbClr val="000000"/>
                          </a:solidFill>
                          <a:latin typeface="Arial"/>
                          <a:ea typeface="Microsoft YaHei"/>
                        </a:rPr>
                        <a:t>1582.173846249</a:t>
                      </a:r>
                      <a:endParaRPr b="0" lang="de-DE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36000" marR="36000">
                    <a:lnL w="720">
                      <a:solidFill>
                        <a:srgbClr val="000000"/>
                      </a:solidFill>
                      <a:prstDash val="solid"/>
                    </a:lnL>
                    <a:lnR w="720">
                      <a:solidFill>
                        <a:srgbClr val="000000"/>
                      </a:solidFill>
                      <a:prstDash val="solid"/>
                    </a:lnR>
                    <a:lnT w="720">
                      <a:solidFill>
                        <a:srgbClr val="000000"/>
                      </a:solidFill>
                      <a:prstDash val="solid"/>
                    </a:lnT>
                    <a:lnB w="720">
                      <a:solidFill>
                        <a:srgbClr val="000000"/>
                      </a:solidFill>
                      <a:prstDash val="solid"/>
                    </a:lnB>
                    <a:solidFill>
                      <a:srgbClr val="ffc0cb"/>
                    </a:solidFill>
                  </a:tcPr>
                </a:tc>
              </a:tr>
              <a:tr h="272160">
                <a:tc>
                  <a:txBody>
                    <a:bodyPr lIns="36000" rIns="36000" tIns="36000" bIns="36000" anchor="t">
                      <a:noAutofit/>
                    </a:bodyPr>
                    <a:p>
                      <a:r>
                        <a:rPr b="1" lang="de-DE" sz="1400" spc="-1" strike="noStrike">
                          <a:solidFill>
                            <a:srgbClr val="000000"/>
                          </a:solidFill>
                          <a:latin typeface="Arial"/>
                          <a:ea typeface="Microsoft YaHei"/>
                        </a:rPr>
                        <a:t>red slope wrt </a:t>
                      </a:r>
                      <a:r>
                        <a:rPr b="1" lang="de-DE" sz="1400" spc="-1" strike="noStrike">
                          <a:solidFill>
                            <a:srgbClr val="000000"/>
                          </a:solidFill>
                          <a:latin typeface="Arial"/>
                        </a:rPr>
                        <a:t>deviation</a:t>
                      </a:r>
                      <a:endParaRPr b="1" lang="de-DE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36000" marR="36000">
                    <a:lnL w="720">
                      <a:solidFill>
                        <a:srgbClr val="000000"/>
                      </a:solidFill>
                      <a:prstDash val="solid"/>
                    </a:lnL>
                    <a:lnR w="720">
                      <a:solidFill>
                        <a:srgbClr val="000000"/>
                      </a:solidFill>
                      <a:prstDash val="solid"/>
                    </a:lnR>
                    <a:lnT w="720">
                      <a:solidFill>
                        <a:srgbClr val="000000"/>
                      </a:solidFill>
                      <a:prstDash val="solid"/>
                    </a:lnT>
                    <a:lnB w="720">
                      <a:solidFill>
                        <a:srgbClr val="000000"/>
                      </a:solidFill>
                      <a:prstDash val="solid"/>
                    </a:lnB>
                    <a:solidFill>
                      <a:srgbClr val="f08080"/>
                    </a:solidFill>
                  </a:tcPr>
                </a:tc>
                <a:tc>
                  <a:txBody>
                    <a:bodyPr lIns="36000" rIns="36000" tIns="36000" bIns="36000" anchor="t">
                      <a:noAutofit/>
                    </a:bodyPr>
                    <a:p>
                      <a:r>
                        <a:rPr b="0" lang="de-DE" sz="1400" spc="-1" strike="noStrike">
                          <a:solidFill>
                            <a:srgbClr val="000000"/>
                          </a:solidFill>
                          <a:latin typeface="Arial"/>
                          <a:ea typeface="Microsoft YaHei"/>
                        </a:rPr>
                        <a:t>-26007.817207269</a:t>
                      </a:r>
                      <a:endParaRPr b="0" lang="de-DE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36000" marR="36000">
                    <a:lnL>
                      <a:noFill/>
                    </a:lnL>
                    <a:lnR w="720">
                      <a:solidFill>
                        <a:srgbClr val="000000"/>
                      </a:solidFill>
                      <a:prstDash val="solid"/>
                    </a:lnR>
                    <a:lnT w="720">
                      <a:solidFill>
                        <a:srgbClr val="000000"/>
                      </a:solidFill>
                      <a:prstDash val="solid"/>
                    </a:lnT>
                    <a:lnB w="720">
                      <a:solidFill>
                        <a:srgbClr val="000000"/>
                      </a:solidFill>
                      <a:prstDash val="solid"/>
                    </a:lnB>
                    <a:solidFill>
                      <a:srgbClr val="ffc0cb"/>
                    </a:solidFill>
                  </a:tcPr>
                </a:tc>
                <a:tc>
                  <a:txBody>
                    <a:bodyPr lIns="36000" rIns="36000" tIns="36000" bIns="36000" anchor="t">
                      <a:noAutofit/>
                    </a:bodyPr>
                    <a:p>
                      <a:r>
                        <a:rPr b="0" lang="de-DE" sz="1400" spc="-1" strike="noStrike">
                          <a:solidFill>
                            <a:srgbClr val="000000"/>
                          </a:solidFill>
                          <a:latin typeface="Arial"/>
                          <a:ea typeface="Microsoft YaHei"/>
                        </a:rPr>
                        <a:t>-25610.668807894</a:t>
                      </a:r>
                      <a:endParaRPr b="0" lang="de-DE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36000" marR="36000">
                    <a:lnL w="720">
                      <a:solidFill>
                        <a:srgbClr val="000000"/>
                      </a:solidFill>
                      <a:prstDash val="solid"/>
                    </a:lnL>
                    <a:lnR w="720">
                      <a:solidFill>
                        <a:srgbClr val="000000"/>
                      </a:solidFill>
                      <a:prstDash val="solid"/>
                    </a:lnR>
                    <a:lnT w="720">
                      <a:solidFill>
                        <a:srgbClr val="000000"/>
                      </a:solidFill>
                      <a:prstDash val="solid"/>
                    </a:lnT>
                    <a:lnB w="720">
                      <a:solidFill>
                        <a:srgbClr val="000000"/>
                      </a:solidFill>
                      <a:prstDash val="solid"/>
                    </a:lnB>
                    <a:solidFill>
                      <a:srgbClr val="ffc0cb"/>
                    </a:solidFill>
                  </a:tcPr>
                </a:tc>
                <a:tc>
                  <a:txBody>
                    <a:bodyPr lIns="36000" rIns="36000" tIns="36000" bIns="36000" anchor="t">
                      <a:noAutofit/>
                    </a:bodyPr>
                    <a:p>
                      <a:r>
                        <a:rPr b="0" lang="de-DE" sz="1400" spc="-1" strike="noStrike">
                          <a:solidFill>
                            <a:srgbClr val="000000"/>
                          </a:solidFill>
                          <a:latin typeface="Arial"/>
                          <a:ea typeface="Microsoft YaHei"/>
                        </a:rPr>
                        <a:t>-14473.507684406</a:t>
                      </a:r>
                      <a:endParaRPr b="0" lang="de-DE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36000" marR="36000">
                    <a:lnL w="720">
                      <a:solidFill>
                        <a:srgbClr val="000000"/>
                      </a:solidFill>
                      <a:prstDash val="solid"/>
                    </a:lnL>
                    <a:lnR w="720">
                      <a:solidFill>
                        <a:srgbClr val="000000"/>
                      </a:solidFill>
                      <a:prstDash val="solid"/>
                    </a:lnR>
                    <a:lnT w="720">
                      <a:solidFill>
                        <a:srgbClr val="000000"/>
                      </a:solidFill>
                      <a:prstDash val="solid"/>
                    </a:lnT>
                    <a:lnB w="720">
                      <a:solidFill>
                        <a:srgbClr val="000000"/>
                      </a:solidFill>
                      <a:prstDash val="solid"/>
                    </a:lnB>
                    <a:solidFill>
                      <a:srgbClr val="ffc0cb"/>
                    </a:solidFill>
                  </a:tcPr>
                </a:tc>
                <a:tc>
                  <a:txBody>
                    <a:bodyPr lIns="36000" rIns="36000" tIns="36000" bIns="36000" anchor="t">
                      <a:noAutofit/>
                    </a:bodyPr>
                    <a:p>
                      <a:r>
                        <a:rPr b="0" lang="de-DE" sz="1400" spc="-1" strike="noStrike">
                          <a:solidFill>
                            <a:srgbClr val="000000"/>
                          </a:solidFill>
                          <a:latin typeface="Arial"/>
                          <a:ea typeface="Microsoft YaHei"/>
                        </a:rPr>
                        <a:t>-10545.991862116</a:t>
                      </a:r>
                      <a:endParaRPr b="0" lang="de-DE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36000" marR="36000">
                    <a:lnL w="720">
                      <a:solidFill>
                        <a:srgbClr val="000000"/>
                      </a:solidFill>
                      <a:prstDash val="solid"/>
                    </a:lnL>
                    <a:lnR w="720">
                      <a:solidFill>
                        <a:srgbClr val="000000"/>
                      </a:solidFill>
                      <a:prstDash val="solid"/>
                    </a:lnR>
                    <a:lnT w="720">
                      <a:solidFill>
                        <a:srgbClr val="000000"/>
                      </a:solidFill>
                      <a:prstDash val="solid"/>
                    </a:lnT>
                    <a:lnB w="720">
                      <a:solidFill>
                        <a:srgbClr val="000000"/>
                      </a:solidFill>
                      <a:prstDash val="solid"/>
                    </a:lnB>
                    <a:solidFill>
                      <a:srgbClr val="ffc0cb"/>
                    </a:solidFill>
                  </a:tcPr>
                </a:tc>
              </a:tr>
              <a:tr h="272160">
                <a:tc>
                  <a:txBody>
                    <a:bodyPr lIns="36000" rIns="36000" tIns="36000" bIns="36000"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de-DE" sz="1400" spc="-1" strike="noStrike">
                          <a:solidFill>
                            <a:srgbClr val="000000"/>
                          </a:solidFill>
                          <a:latin typeface="Arial"/>
                          <a:ea typeface="Microsoft YaHei"/>
                        </a:rPr>
                        <a:t>red slope wrt azimuth</a:t>
                      </a:r>
                      <a:endParaRPr b="1" lang="de-DE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36000" marR="36000">
                    <a:lnL w="720">
                      <a:solidFill>
                        <a:srgbClr val="000000"/>
                      </a:solidFill>
                      <a:prstDash val="solid"/>
                    </a:lnL>
                    <a:lnR w="720">
                      <a:solidFill>
                        <a:srgbClr val="000000"/>
                      </a:solidFill>
                      <a:prstDash val="solid"/>
                    </a:lnR>
                    <a:lnT w="720">
                      <a:solidFill>
                        <a:srgbClr val="000000"/>
                      </a:solidFill>
                      <a:prstDash val="solid"/>
                    </a:lnT>
                    <a:lnB w="720">
                      <a:solidFill>
                        <a:srgbClr val="000000"/>
                      </a:solidFill>
                      <a:prstDash val="solid"/>
                    </a:lnB>
                    <a:solidFill>
                      <a:srgbClr val="f08080"/>
                    </a:solidFill>
                  </a:tcPr>
                </a:tc>
                <a:tc>
                  <a:txBody>
                    <a:bodyPr lIns="36000" rIns="36000" tIns="36000" bIns="36000" anchor="t">
                      <a:noAutofit/>
                    </a:bodyPr>
                    <a:p>
                      <a:r>
                        <a:rPr b="0" lang="de-DE" sz="1400" spc="-1" strike="noStrike">
                          <a:solidFill>
                            <a:srgbClr val="000000"/>
                          </a:solidFill>
                          <a:latin typeface="Arial"/>
                          <a:ea typeface="Microsoft YaHei"/>
                        </a:rPr>
                        <a:t>   </a:t>
                      </a:r>
                      <a:r>
                        <a:rPr b="0" lang="de-DE" sz="1400" spc="-1" strike="noStrike">
                          <a:solidFill>
                            <a:srgbClr val="000000"/>
                          </a:solidFill>
                          <a:latin typeface="Arial"/>
                          <a:ea typeface="Microsoft YaHei"/>
                        </a:rPr>
                        <a:t>4541.167128654</a:t>
                      </a:r>
                      <a:endParaRPr b="0" lang="de-DE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36000" marR="36000">
                    <a:lnL>
                      <a:noFill/>
                    </a:lnL>
                    <a:lnR w="720">
                      <a:solidFill>
                        <a:srgbClr val="000000"/>
                      </a:solidFill>
                      <a:prstDash val="solid"/>
                    </a:lnR>
                    <a:lnT w="720">
                      <a:solidFill>
                        <a:srgbClr val="000000"/>
                      </a:solidFill>
                      <a:prstDash val="solid"/>
                    </a:lnT>
                    <a:lnB w="720">
                      <a:solidFill>
                        <a:srgbClr val="000000"/>
                      </a:solidFill>
                      <a:prstDash val="solid"/>
                    </a:lnB>
                    <a:solidFill>
                      <a:srgbClr val="ffc0cb"/>
                    </a:solidFill>
                  </a:tcPr>
                </a:tc>
                <a:tc>
                  <a:txBody>
                    <a:bodyPr lIns="36000" rIns="36000" tIns="36000" bIns="36000" anchor="t">
                      <a:noAutofit/>
                    </a:bodyPr>
                    <a:p>
                      <a:r>
                        <a:rPr b="0" lang="de-DE" sz="1400" spc="-1" strike="noStrike">
                          <a:solidFill>
                            <a:srgbClr val="000000"/>
                          </a:solidFill>
                          <a:latin typeface="Arial"/>
                          <a:ea typeface="Microsoft YaHei"/>
                        </a:rPr>
                        <a:t>   </a:t>
                      </a:r>
                      <a:r>
                        <a:rPr b="0" lang="de-DE" sz="1400" spc="-1" strike="noStrike">
                          <a:solidFill>
                            <a:srgbClr val="000000"/>
                          </a:solidFill>
                          <a:latin typeface="Arial"/>
                          <a:ea typeface="Microsoft YaHei"/>
                        </a:rPr>
                        <a:t>1299.335330266</a:t>
                      </a:r>
                      <a:endParaRPr b="0" lang="de-DE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36000" marR="36000">
                    <a:lnL w="720">
                      <a:solidFill>
                        <a:srgbClr val="000000"/>
                      </a:solidFill>
                      <a:prstDash val="solid"/>
                    </a:lnL>
                    <a:lnR w="720">
                      <a:solidFill>
                        <a:srgbClr val="000000"/>
                      </a:solidFill>
                      <a:prstDash val="solid"/>
                    </a:lnR>
                    <a:lnT w="720">
                      <a:solidFill>
                        <a:srgbClr val="000000"/>
                      </a:solidFill>
                      <a:prstDash val="solid"/>
                    </a:lnT>
                    <a:lnB w="720">
                      <a:solidFill>
                        <a:srgbClr val="000000"/>
                      </a:solidFill>
                      <a:prstDash val="solid"/>
                    </a:lnB>
                    <a:solidFill>
                      <a:srgbClr val="ffc0cb"/>
                    </a:solidFill>
                  </a:tcPr>
                </a:tc>
                <a:tc>
                  <a:txBody>
                    <a:bodyPr lIns="36000" rIns="36000" tIns="36000" bIns="36000" anchor="t">
                      <a:noAutofit/>
                    </a:bodyPr>
                    <a:p>
                      <a:r>
                        <a:rPr b="0" lang="de-DE" sz="1400" spc="-1" strike="noStrike">
                          <a:solidFill>
                            <a:srgbClr val="000000"/>
                          </a:solidFill>
                          <a:latin typeface="Arial"/>
                          <a:ea typeface="Microsoft YaHei"/>
                        </a:rPr>
                        <a:t>    </a:t>
                      </a:r>
                      <a:r>
                        <a:rPr b="0" lang="de-DE" sz="1400" spc="-1" strike="noStrike">
                          <a:solidFill>
                            <a:srgbClr val="000000"/>
                          </a:solidFill>
                          <a:latin typeface="Arial"/>
                          <a:ea typeface="Microsoft YaHei"/>
                        </a:rPr>
                        <a:t>-162.127376431</a:t>
                      </a:r>
                      <a:endParaRPr b="0" lang="de-DE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36000" marR="36000">
                    <a:lnL w="720">
                      <a:solidFill>
                        <a:srgbClr val="000000"/>
                      </a:solidFill>
                      <a:prstDash val="solid"/>
                    </a:lnL>
                    <a:lnR w="720">
                      <a:solidFill>
                        <a:srgbClr val="000000"/>
                      </a:solidFill>
                      <a:prstDash val="solid"/>
                    </a:lnR>
                    <a:lnT w="720">
                      <a:solidFill>
                        <a:srgbClr val="000000"/>
                      </a:solidFill>
                      <a:prstDash val="solid"/>
                    </a:lnT>
                    <a:lnB w="720">
                      <a:solidFill>
                        <a:srgbClr val="000000"/>
                      </a:solidFill>
                      <a:prstDash val="solid"/>
                    </a:lnB>
                    <a:solidFill>
                      <a:srgbClr val="ffc0cb"/>
                    </a:solidFill>
                  </a:tcPr>
                </a:tc>
                <a:tc>
                  <a:txBody>
                    <a:bodyPr lIns="36000" rIns="36000" tIns="36000" bIns="36000" anchor="t">
                      <a:noAutofit/>
                    </a:bodyPr>
                    <a:p>
                      <a:r>
                        <a:rPr b="0" lang="de-DE" sz="1400" spc="-1" strike="noStrike">
                          <a:solidFill>
                            <a:srgbClr val="000000"/>
                          </a:solidFill>
                          <a:latin typeface="Arial"/>
                          <a:ea typeface="Microsoft YaHei"/>
                        </a:rPr>
                        <a:t>    </a:t>
                      </a:r>
                      <a:r>
                        <a:rPr b="0" lang="de-DE" sz="1400" spc="-1" strike="noStrike">
                          <a:solidFill>
                            <a:srgbClr val="000000"/>
                          </a:solidFill>
                          <a:latin typeface="Arial"/>
                          <a:ea typeface="Microsoft YaHei"/>
                        </a:rPr>
                        <a:t>-587.446542836</a:t>
                      </a:r>
                      <a:endParaRPr b="0" lang="de-DE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36000" marR="36000">
                    <a:lnL w="720">
                      <a:solidFill>
                        <a:srgbClr val="000000"/>
                      </a:solidFill>
                      <a:prstDash val="solid"/>
                    </a:lnL>
                    <a:lnR w="720">
                      <a:solidFill>
                        <a:srgbClr val="000000"/>
                      </a:solidFill>
                      <a:prstDash val="solid"/>
                    </a:lnR>
                    <a:lnT w="720">
                      <a:solidFill>
                        <a:srgbClr val="000000"/>
                      </a:solidFill>
                      <a:prstDash val="solid"/>
                    </a:lnT>
                    <a:lnB w="720">
                      <a:solidFill>
                        <a:srgbClr val="000000"/>
                      </a:solidFill>
                      <a:prstDash val="solid"/>
                    </a:lnB>
                    <a:solidFill>
                      <a:srgbClr val="ffc0cb"/>
                    </a:solidFill>
                  </a:tcPr>
                </a:tc>
              </a:tr>
              <a:tr h="272160">
                <a:tc>
                  <a:txBody>
                    <a:bodyPr lIns="36000" rIns="36000" tIns="36000" bIns="36000" anchor="t">
                      <a:noAutofit/>
                    </a:bodyPr>
                    <a:p>
                      <a:r>
                        <a:rPr b="1" lang="de-DE" sz="1400" spc="-1" strike="noStrike">
                          <a:solidFill>
                            <a:srgbClr val="000000"/>
                          </a:solidFill>
                          <a:latin typeface="Arial"/>
                        </a:rPr>
                        <a:t>green mean</a:t>
                      </a:r>
                      <a:endParaRPr b="1" lang="de-DE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36000" marR="36000">
                    <a:lnL w="720">
                      <a:solidFill>
                        <a:srgbClr val="000000"/>
                      </a:solidFill>
                      <a:prstDash val="solid"/>
                    </a:lnL>
                    <a:lnR w="720">
                      <a:solidFill>
                        <a:srgbClr val="000000"/>
                      </a:solidFill>
                      <a:prstDash val="solid"/>
                    </a:lnR>
                    <a:lnT>
                      <a:noFill/>
                    </a:lnT>
                    <a:lnB w="720">
                      <a:solidFill>
                        <a:srgbClr val="000000"/>
                      </a:solidFill>
                      <a:prstDash val="solid"/>
                    </a:lnB>
                    <a:solidFill>
                      <a:srgbClr val="00fa9a"/>
                    </a:solidFill>
                  </a:tcPr>
                </a:tc>
                <a:tc>
                  <a:txBody>
                    <a:bodyPr lIns="36000" rIns="36000" tIns="36000" bIns="36000" anchor="t">
                      <a:noAutofit/>
                    </a:bodyPr>
                    <a:p>
                      <a:r>
                        <a:rPr b="0" lang="de-DE" sz="1400" spc="-1" strike="noStrike">
                          <a:solidFill>
                            <a:srgbClr val="000000"/>
                          </a:solidFill>
                          <a:latin typeface="Arial"/>
                          <a:ea typeface="Microsoft YaHei"/>
                        </a:rPr>
                        <a:t>   </a:t>
                      </a:r>
                      <a:r>
                        <a:rPr b="0" lang="de-DE" sz="1400" spc="-1" strike="noStrike">
                          <a:solidFill>
                            <a:srgbClr val="000000"/>
                          </a:solidFill>
                          <a:latin typeface="Arial"/>
                          <a:ea typeface="Microsoft YaHei"/>
                        </a:rPr>
                        <a:t>5627.798861425</a:t>
                      </a:r>
                      <a:endParaRPr b="0" lang="de-DE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36000" marR="36000">
                    <a:lnL>
                      <a:noFill/>
                    </a:lnL>
                    <a:lnR w="720">
                      <a:solidFill>
                        <a:srgbClr val="000000"/>
                      </a:solidFill>
                      <a:prstDash val="solid"/>
                    </a:lnR>
                    <a:lnT>
                      <a:noFill/>
                    </a:lnT>
                    <a:lnB w="720">
                      <a:solidFill>
                        <a:srgbClr val="000000"/>
                      </a:solidFill>
                      <a:prstDash val="solid"/>
                    </a:lnB>
                    <a:solidFill>
                      <a:srgbClr val="98fb98"/>
                    </a:solidFill>
                  </a:tcPr>
                </a:tc>
                <a:tc>
                  <a:txBody>
                    <a:bodyPr lIns="36000" rIns="36000" tIns="36000" bIns="36000" anchor="t">
                      <a:noAutofit/>
                    </a:bodyPr>
                    <a:p>
                      <a:r>
                        <a:rPr b="0" lang="de-DE" sz="1400" spc="-1" strike="noStrike">
                          <a:solidFill>
                            <a:srgbClr val="000000"/>
                          </a:solidFill>
                          <a:latin typeface="Arial"/>
                          <a:ea typeface="Microsoft YaHei"/>
                        </a:rPr>
                        <a:t>   </a:t>
                      </a:r>
                      <a:r>
                        <a:rPr b="0" lang="de-DE" sz="1400" spc="-1" strike="noStrike">
                          <a:solidFill>
                            <a:srgbClr val="000000"/>
                          </a:solidFill>
                          <a:latin typeface="Arial"/>
                          <a:ea typeface="Microsoft YaHei"/>
                        </a:rPr>
                        <a:t>3895.491713247</a:t>
                      </a:r>
                      <a:endParaRPr b="0" lang="de-DE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36000" marR="36000">
                    <a:lnL w="720">
                      <a:solidFill>
                        <a:srgbClr val="000000"/>
                      </a:solidFill>
                      <a:prstDash val="solid"/>
                    </a:lnL>
                    <a:lnR w="720">
                      <a:solidFill>
                        <a:srgbClr val="000000"/>
                      </a:solidFill>
                      <a:prstDash val="solid"/>
                    </a:lnR>
                    <a:lnT>
                      <a:noFill/>
                    </a:lnT>
                    <a:lnB w="720">
                      <a:solidFill>
                        <a:srgbClr val="000000"/>
                      </a:solidFill>
                      <a:prstDash val="solid"/>
                    </a:lnB>
                    <a:solidFill>
                      <a:srgbClr val="98fb98"/>
                    </a:solidFill>
                  </a:tcPr>
                </a:tc>
                <a:tc>
                  <a:txBody>
                    <a:bodyPr lIns="36000" rIns="36000" tIns="36000" bIns="36000" anchor="t">
                      <a:noAutofit/>
                    </a:bodyPr>
                    <a:p>
                      <a:r>
                        <a:rPr b="0" lang="de-DE" sz="1400" spc="-1" strike="noStrike">
                          <a:solidFill>
                            <a:srgbClr val="000000"/>
                          </a:solidFill>
                          <a:latin typeface="Arial"/>
                          <a:ea typeface="Microsoft YaHei"/>
                        </a:rPr>
                        <a:t>   </a:t>
                      </a:r>
                      <a:r>
                        <a:rPr b="0" lang="de-DE" sz="1400" spc="-1" strike="noStrike">
                          <a:solidFill>
                            <a:srgbClr val="000000"/>
                          </a:solidFill>
                          <a:latin typeface="Arial"/>
                          <a:ea typeface="Microsoft YaHei"/>
                        </a:rPr>
                        <a:t>2052.364280801</a:t>
                      </a:r>
                      <a:endParaRPr b="0" lang="de-DE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36000" marR="36000">
                    <a:lnL w="720">
                      <a:solidFill>
                        <a:srgbClr val="000000"/>
                      </a:solidFill>
                      <a:prstDash val="solid"/>
                    </a:lnL>
                    <a:lnR w="720">
                      <a:solidFill>
                        <a:srgbClr val="000000"/>
                      </a:solidFill>
                      <a:prstDash val="solid"/>
                    </a:lnR>
                    <a:lnT>
                      <a:noFill/>
                    </a:lnT>
                    <a:lnB w="720">
                      <a:solidFill>
                        <a:srgbClr val="000000"/>
                      </a:solidFill>
                      <a:prstDash val="solid"/>
                    </a:lnB>
                    <a:solidFill>
                      <a:srgbClr val="98fb98"/>
                    </a:solidFill>
                  </a:tcPr>
                </a:tc>
                <a:tc>
                  <a:txBody>
                    <a:bodyPr lIns="36000" rIns="36000" tIns="36000" bIns="36000" anchor="t">
                      <a:noAutofit/>
                    </a:bodyPr>
                    <a:p>
                      <a:r>
                        <a:rPr b="0" lang="de-DE" sz="1400" spc="-1" strike="noStrike">
                          <a:solidFill>
                            <a:srgbClr val="000000"/>
                          </a:solidFill>
                          <a:latin typeface="Arial"/>
                          <a:ea typeface="Microsoft YaHei"/>
                        </a:rPr>
                        <a:t>   </a:t>
                      </a:r>
                      <a:r>
                        <a:rPr b="0" lang="de-DE" sz="1400" spc="-1" strike="noStrike">
                          <a:solidFill>
                            <a:srgbClr val="000000"/>
                          </a:solidFill>
                          <a:latin typeface="Arial"/>
                          <a:ea typeface="Microsoft YaHei"/>
                        </a:rPr>
                        <a:t>1384.341527281</a:t>
                      </a:r>
                      <a:endParaRPr b="0" lang="de-DE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36000" marR="36000">
                    <a:lnL w="720">
                      <a:solidFill>
                        <a:srgbClr val="000000"/>
                      </a:solidFill>
                      <a:prstDash val="solid"/>
                    </a:lnL>
                    <a:lnR w="720">
                      <a:solidFill>
                        <a:srgbClr val="000000"/>
                      </a:solidFill>
                      <a:prstDash val="solid"/>
                    </a:lnR>
                    <a:lnT>
                      <a:noFill/>
                    </a:lnT>
                    <a:lnB w="720">
                      <a:solidFill>
                        <a:srgbClr val="000000"/>
                      </a:solidFill>
                      <a:prstDash val="solid"/>
                    </a:lnB>
                    <a:solidFill>
                      <a:srgbClr val="98fb98"/>
                    </a:solidFill>
                  </a:tcPr>
                </a:tc>
              </a:tr>
              <a:tr h="272160">
                <a:tc>
                  <a:txBody>
                    <a:bodyPr lIns="36000" rIns="36000" tIns="36000" bIns="36000"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de-DE" sz="1400" spc="-1" strike="noStrike">
                          <a:solidFill>
                            <a:srgbClr val="000000"/>
                          </a:solidFill>
                          <a:latin typeface="Arial"/>
                          <a:ea typeface="Microsoft YaHei"/>
                        </a:rPr>
                        <a:t>green slope wrt deviation</a:t>
                      </a:r>
                      <a:endParaRPr b="1" lang="de-DE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36000" marR="36000">
                    <a:lnL w="720">
                      <a:solidFill>
                        <a:srgbClr val="000000"/>
                      </a:solidFill>
                      <a:prstDash val="solid"/>
                    </a:lnL>
                    <a:lnR w="720">
                      <a:solidFill>
                        <a:srgbClr val="000000"/>
                      </a:solidFill>
                      <a:prstDash val="solid"/>
                    </a:lnR>
                    <a:lnT w="720">
                      <a:solidFill>
                        <a:srgbClr val="000000"/>
                      </a:solidFill>
                      <a:prstDash val="solid"/>
                    </a:lnT>
                    <a:lnB w="720">
                      <a:solidFill>
                        <a:srgbClr val="000000"/>
                      </a:solidFill>
                      <a:prstDash val="solid"/>
                    </a:lnB>
                    <a:solidFill>
                      <a:srgbClr val="00fa9a"/>
                    </a:solidFill>
                  </a:tcPr>
                </a:tc>
                <a:tc>
                  <a:txBody>
                    <a:bodyPr lIns="36000" rIns="36000" tIns="36000" bIns="36000" anchor="t">
                      <a:noAutofit/>
                    </a:bodyPr>
                    <a:p>
                      <a:r>
                        <a:rPr b="0" lang="de-DE" sz="1400" spc="-1" strike="noStrike">
                          <a:solidFill>
                            <a:srgbClr val="000000"/>
                          </a:solidFill>
                          <a:latin typeface="Arial"/>
                          <a:ea typeface="Microsoft YaHei"/>
                        </a:rPr>
                        <a:t>-24846.44722981</a:t>
                      </a:r>
                      <a:endParaRPr b="0" lang="de-DE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36000" marR="36000">
                    <a:lnL>
                      <a:noFill/>
                    </a:lnL>
                    <a:lnR w="720">
                      <a:solidFill>
                        <a:srgbClr val="000000"/>
                      </a:solidFill>
                      <a:prstDash val="solid"/>
                    </a:lnR>
                    <a:lnT w="720">
                      <a:solidFill>
                        <a:srgbClr val="000000"/>
                      </a:solidFill>
                      <a:prstDash val="solid"/>
                    </a:lnT>
                    <a:lnB w="720">
                      <a:solidFill>
                        <a:srgbClr val="000000"/>
                      </a:solidFill>
                      <a:prstDash val="solid"/>
                    </a:lnB>
                    <a:solidFill>
                      <a:srgbClr val="98fb98"/>
                    </a:solidFill>
                  </a:tcPr>
                </a:tc>
                <a:tc>
                  <a:txBody>
                    <a:bodyPr lIns="36000" rIns="36000" tIns="36000" bIns="36000" anchor="t">
                      <a:noAutofit/>
                    </a:bodyPr>
                    <a:p>
                      <a:r>
                        <a:rPr b="0" lang="de-DE" sz="1400" spc="-1" strike="noStrike">
                          <a:solidFill>
                            <a:srgbClr val="000000"/>
                          </a:solidFill>
                          <a:latin typeface="Arial"/>
                          <a:ea typeface="Microsoft YaHei"/>
                        </a:rPr>
                        <a:t>-23925.374058568</a:t>
                      </a:r>
                      <a:endParaRPr b="0" lang="de-DE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36000" marR="36000">
                    <a:lnL w="720">
                      <a:solidFill>
                        <a:srgbClr val="000000"/>
                      </a:solidFill>
                      <a:prstDash val="solid"/>
                    </a:lnL>
                    <a:lnR w="720">
                      <a:solidFill>
                        <a:srgbClr val="000000"/>
                      </a:solidFill>
                      <a:prstDash val="solid"/>
                    </a:lnR>
                    <a:lnT w="720">
                      <a:solidFill>
                        <a:srgbClr val="000000"/>
                      </a:solidFill>
                      <a:prstDash val="solid"/>
                    </a:lnT>
                    <a:lnB w="720">
                      <a:solidFill>
                        <a:srgbClr val="000000"/>
                      </a:solidFill>
                      <a:prstDash val="solid"/>
                    </a:lnB>
                    <a:solidFill>
                      <a:srgbClr val="98fb98"/>
                    </a:solidFill>
                  </a:tcPr>
                </a:tc>
                <a:tc>
                  <a:txBody>
                    <a:bodyPr lIns="36000" rIns="36000" tIns="36000" bIns="36000" anchor="t">
                      <a:noAutofit/>
                    </a:bodyPr>
                    <a:p>
                      <a:r>
                        <a:rPr b="0" lang="de-DE" sz="1400" spc="-1" strike="noStrike">
                          <a:solidFill>
                            <a:srgbClr val="000000"/>
                          </a:solidFill>
                          <a:latin typeface="Arial"/>
                          <a:ea typeface="Microsoft YaHei"/>
                        </a:rPr>
                        <a:t>-12773.64613598</a:t>
                      </a:r>
                      <a:endParaRPr b="0" lang="de-DE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36000" marR="36000">
                    <a:lnL w="720">
                      <a:solidFill>
                        <a:srgbClr val="000000"/>
                      </a:solidFill>
                      <a:prstDash val="solid"/>
                    </a:lnL>
                    <a:lnR w="720">
                      <a:solidFill>
                        <a:srgbClr val="000000"/>
                      </a:solidFill>
                      <a:prstDash val="solid"/>
                    </a:lnR>
                    <a:lnT w="720">
                      <a:solidFill>
                        <a:srgbClr val="000000"/>
                      </a:solidFill>
                      <a:prstDash val="solid"/>
                    </a:lnT>
                    <a:lnB w="720">
                      <a:solidFill>
                        <a:srgbClr val="000000"/>
                      </a:solidFill>
                      <a:prstDash val="solid"/>
                    </a:lnB>
                    <a:solidFill>
                      <a:srgbClr val="98fb98"/>
                    </a:solidFill>
                  </a:tcPr>
                </a:tc>
                <a:tc>
                  <a:txBody>
                    <a:bodyPr lIns="36000" rIns="36000" tIns="36000" bIns="36000" anchor="t">
                      <a:noAutofit/>
                    </a:bodyPr>
                    <a:p>
                      <a:r>
                        <a:rPr b="0" lang="de-DE" sz="1400" spc="-1" strike="noStrike">
                          <a:solidFill>
                            <a:srgbClr val="000000"/>
                          </a:solidFill>
                          <a:latin typeface="Arial"/>
                          <a:ea typeface="Microsoft YaHei"/>
                        </a:rPr>
                        <a:t>  </a:t>
                      </a:r>
                      <a:r>
                        <a:rPr b="0" lang="de-DE" sz="1400" spc="-1" strike="noStrike">
                          <a:solidFill>
                            <a:srgbClr val="000000"/>
                          </a:solidFill>
                          <a:latin typeface="Arial"/>
                          <a:ea typeface="Microsoft YaHei"/>
                        </a:rPr>
                        <a:t>-9655.135543133</a:t>
                      </a:r>
                      <a:endParaRPr b="0" lang="de-DE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36000" marR="36000">
                    <a:lnL w="720">
                      <a:solidFill>
                        <a:srgbClr val="000000"/>
                      </a:solidFill>
                      <a:prstDash val="solid"/>
                    </a:lnL>
                    <a:lnR w="720">
                      <a:solidFill>
                        <a:srgbClr val="000000"/>
                      </a:solidFill>
                      <a:prstDash val="solid"/>
                    </a:lnR>
                    <a:lnT w="720">
                      <a:solidFill>
                        <a:srgbClr val="000000"/>
                      </a:solidFill>
                      <a:prstDash val="solid"/>
                    </a:lnT>
                    <a:lnB w="720">
                      <a:solidFill>
                        <a:srgbClr val="000000"/>
                      </a:solidFill>
                      <a:prstDash val="solid"/>
                    </a:lnB>
                    <a:solidFill>
                      <a:srgbClr val="98fb98"/>
                    </a:solidFill>
                  </a:tcPr>
                </a:tc>
              </a:tr>
              <a:tr h="272160">
                <a:tc>
                  <a:txBody>
                    <a:bodyPr lIns="36000" rIns="36000" tIns="36000" bIns="36000"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de-DE" sz="1400" spc="-1" strike="noStrike">
                          <a:solidFill>
                            <a:srgbClr val="000000"/>
                          </a:solidFill>
                          <a:latin typeface="Arial"/>
                          <a:ea typeface="Microsoft YaHei"/>
                        </a:rPr>
                        <a:t>green slope wrt azimuth</a:t>
                      </a:r>
                      <a:endParaRPr b="1" lang="de-DE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36000" marR="36000">
                    <a:lnL w="720">
                      <a:solidFill>
                        <a:srgbClr val="000000"/>
                      </a:solidFill>
                      <a:prstDash val="solid"/>
                    </a:lnL>
                    <a:lnR w="720">
                      <a:solidFill>
                        <a:srgbClr val="000000"/>
                      </a:solidFill>
                      <a:prstDash val="solid"/>
                    </a:lnR>
                    <a:lnT w="720">
                      <a:solidFill>
                        <a:srgbClr val="000000"/>
                      </a:solidFill>
                      <a:prstDash val="solid"/>
                    </a:lnT>
                    <a:lnB w="720">
                      <a:solidFill>
                        <a:srgbClr val="000000"/>
                      </a:solidFill>
                      <a:prstDash val="solid"/>
                    </a:lnB>
                    <a:solidFill>
                      <a:srgbClr val="00fa9a"/>
                    </a:solidFill>
                  </a:tcPr>
                </a:tc>
                <a:tc>
                  <a:txBody>
                    <a:bodyPr lIns="36000" rIns="36000" tIns="36000" bIns="36000" anchor="t">
                      <a:noAutofit/>
                    </a:bodyPr>
                    <a:p>
                      <a:r>
                        <a:rPr b="0" lang="de-DE" sz="1400" spc="-1" strike="noStrike">
                          <a:solidFill>
                            <a:srgbClr val="000000"/>
                          </a:solidFill>
                          <a:latin typeface="Arial"/>
                          <a:ea typeface="Microsoft YaHei"/>
                        </a:rPr>
                        <a:t>   </a:t>
                      </a:r>
                      <a:r>
                        <a:rPr b="0" lang="de-DE" sz="1400" spc="-1" strike="noStrike">
                          <a:solidFill>
                            <a:srgbClr val="000000"/>
                          </a:solidFill>
                          <a:latin typeface="Arial"/>
                          <a:ea typeface="Microsoft YaHei"/>
                        </a:rPr>
                        <a:t>4549.872384246</a:t>
                      </a:r>
                      <a:endParaRPr b="0" lang="de-DE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36000" marR="36000">
                    <a:lnL>
                      <a:noFill/>
                    </a:lnL>
                    <a:lnR w="720">
                      <a:solidFill>
                        <a:srgbClr val="000000"/>
                      </a:solidFill>
                      <a:prstDash val="solid"/>
                    </a:lnR>
                    <a:lnT w="720">
                      <a:solidFill>
                        <a:srgbClr val="000000"/>
                      </a:solidFill>
                      <a:prstDash val="solid"/>
                    </a:lnT>
                    <a:lnB w="720">
                      <a:solidFill>
                        <a:srgbClr val="000000"/>
                      </a:solidFill>
                      <a:prstDash val="solid"/>
                    </a:lnB>
                    <a:solidFill>
                      <a:srgbClr val="98fb98"/>
                    </a:solidFill>
                  </a:tcPr>
                </a:tc>
                <a:tc>
                  <a:txBody>
                    <a:bodyPr lIns="36000" rIns="36000" tIns="36000" bIns="36000" anchor="t">
                      <a:noAutofit/>
                    </a:bodyPr>
                    <a:p>
                      <a:r>
                        <a:rPr b="0" lang="de-DE" sz="1400" spc="-1" strike="noStrike">
                          <a:solidFill>
                            <a:srgbClr val="000000"/>
                          </a:solidFill>
                          <a:latin typeface="Arial"/>
                          <a:ea typeface="Microsoft YaHei"/>
                        </a:rPr>
                        <a:t>   </a:t>
                      </a:r>
                      <a:r>
                        <a:rPr b="0" lang="de-DE" sz="1400" spc="-1" strike="noStrike">
                          <a:solidFill>
                            <a:srgbClr val="000000"/>
                          </a:solidFill>
                          <a:latin typeface="Arial"/>
                          <a:ea typeface="Microsoft YaHei"/>
                        </a:rPr>
                        <a:t>1293.137080249</a:t>
                      </a:r>
                      <a:endParaRPr b="0" lang="de-DE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36000" marR="36000">
                    <a:lnL w="720">
                      <a:solidFill>
                        <a:srgbClr val="000000"/>
                      </a:solidFill>
                      <a:prstDash val="solid"/>
                    </a:lnL>
                    <a:lnR w="720">
                      <a:solidFill>
                        <a:srgbClr val="000000"/>
                      </a:solidFill>
                      <a:prstDash val="solid"/>
                    </a:lnR>
                    <a:lnT w="720">
                      <a:solidFill>
                        <a:srgbClr val="000000"/>
                      </a:solidFill>
                      <a:prstDash val="solid"/>
                    </a:lnT>
                    <a:lnB w="720">
                      <a:solidFill>
                        <a:srgbClr val="000000"/>
                      </a:solidFill>
                      <a:prstDash val="solid"/>
                    </a:lnB>
                    <a:solidFill>
                      <a:srgbClr val="98fb98"/>
                    </a:solidFill>
                  </a:tcPr>
                </a:tc>
                <a:tc>
                  <a:txBody>
                    <a:bodyPr lIns="36000" rIns="36000" tIns="36000" bIns="36000" anchor="t">
                      <a:noAutofit/>
                    </a:bodyPr>
                    <a:p>
                      <a:r>
                        <a:rPr b="0" lang="de-DE" sz="1400" spc="-1" strike="noStrike">
                          <a:solidFill>
                            <a:srgbClr val="000000"/>
                          </a:solidFill>
                          <a:latin typeface="Arial"/>
                          <a:ea typeface="Microsoft YaHei"/>
                        </a:rPr>
                        <a:t>    </a:t>
                      </a:r>
                      <a:r>
                        <a:rPr b="0" lang="de-DE" sz="1400" spc="-1" strike="noStrike">
                          <a:solidFill>
                            <a:srgbClr val="000000"/>
                          </a:solidFill>
                          <a:latin typeface="Arial"/>
                          <a:ea typeface="Microsoft YaHei"/>
                        </a:rPr>
                        <a:t>-130.305023712</a:t>
                      </a:r>
                      <a:endParaRPr b="0" lang="de-DE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36000" marR="36000">
                    <a:lnL w="720">
                      <a:solidFill>
                        <a:srgbClr val="000000"/>
                      </a:solidFill>
                      <a:prstDash val="solid"/>
                    </a:lnL>
                    <a:lnR w="720">
                      <a:solidFill>
                        <a:srgbClr val="000000"/>
                      </a:solidFill>
                      <a:prstDash val="solid"/>
                    </a:lnR>
                    <a:lnT w="720">
                      <a:solidFill>
                        <a:srgbClr val="000000"/>
                      </a:solidFill>
                      <a:prstDash val="solid"/>
                    </a:lnT>
                    <a:lnB w="720">
                      <a:solidFill>
                        <a:srgbClr val="000000"/>
                      </a:solidFill>
                      <a:prstDash val="solid"/>
                    </a:lnB>
                    <a:solidFill>
                      <a:srgbClr val="98fb98"/>
                    </a:solidFill>
                  </a:tcPr>
                </a:tc>
                <a:tc>
                  <a:txBody>
                    <a:bodyPr lIns="36000" rIns="36000" tIns="36000" bIns="36000" anchor="t">
                      <a:noAutofit/>
                    </a:bodyPr>
                    <a:p>
                      <a:r>
                        <a:rPr b="0" lang="de-DE" sz="1400" spc="-1" strike="noStrike">
                          <a:solidFill>
                            <a:srgbClr val="000000"/>
                          </a:solidFill>
                          <a:latin typeface="Arial"/>
                          <a:ea typeface="Microsoft YaHei"/>
                        </a:rPr>
                        <a:t>    </a:t>
                      </a:r>
                      <a:r>
                        <a:rPr b="0" lang="de-DE" sz="1400" spc="-1" strike="noStrike">
                          <a:solidFill>
                            <a:srgbClr val="000000"/>
                          </a:solidFill>
                          <a:latin typeface="Arial"/>
                          <a:ea typeface="Microsoft YaHei"/>
                        </a:rPr>
                        <a:t>-554.301015283</a:t>
                      </a:r>
                      <a:endParaRPr b="0" lang="de-DE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36000" marR="36000">
                    <a:lnL w="720">
                      <a:solidFill>
                        <a:srgbClr val="000000"/>
                      </a:solidFill>
                      <a:prstDash val="solid"/>
                    </a:lnL>
                    <a:lnR w="720">
                      <a:solidFill>
                        <a:srgbClr val="000000"/>
                      </a:solidFill>
                      <a:prstDash val="solid"/>
                    </a:lnR>
                    <a:lnT w="720">
                      <a:solidFill>
                        <a:srgbClr val="000000"/>
                      </a:solidFill>
                      <a:prstDash val="solid"/>
                    </a:lnT>
                    <a:lnB w="720">
                      <a:solidFill>
                        <a:srgbClr val="000000"/>
                      </a:solidFill>
                      <a:prstDash val="solid"/>
                    </a:lnB>
                    <a:solidFill>
                      <a:srgbClr val="98fb98"/>
                    </a:solidFill>
                  </a:tcPr>
                </a:tc>
              </a:tr>
              <a:tr h="272160">
                <a:tc>
                  <a:txBody>
                    <a:bodyPr lIns="36000" rIns="36000" tIns="36000" bIns="36000" anchor="t">
                      <a:noAutofit/>
                    </a:bodyPr>
                    <a:p>
                      <a:r>
                        <a:rPr b="1" lang="de-DE" sz="1400" spc="-1" strike="noStrike">
                          <a:solidFill>
                            <a:srgbClr val="ffffff"/>
                          </a:solidFill>
                          <a:latin typeface="Arial"/>
                        </a:rPr>
                        <a:t>blue mean</a:t>
                      </a:r>
                      <a:endParaRPr b="1" lang="de-DE" sz="1400" spc="-1" strike="noStrike">
                        <a:solidFill>
                          <a:srgbClr val="ffffff"/>
                        </a:solidFill>
                        <a:latin typeface="Arial"/>
                      </a:endParaRPr>
                    </a:p>
                  </a:txBody>
                  <a:tcPr anchor="t" marL="36000" marR="36000">
                    <a:lnL w="720">
                      <a:solidFill>
                        <a:srgbClr val="000000"/>
                      </a:solidFill>
                      <a:prstDash val="solid"/>
                    </a:lnL>
                    <a:lnR w="720">
                      <a:solidFill>
                        <a:srgbClr val="000000"/>
                      </a:solidFill>
                      <a:prstDash val="solid"/>
                    </a:lnR>
                    <a:lnT>
                      <a:noFill/>
                    </a:lnT>
                    <a:lnB w="720">
                      <a:solidFill>
                        <a:srgbClr val="000000"/>
                      </a:solidFill>
                      <a:prstDash val="solid"/>
                    </a:lnB>
                    <a:solidFill>
                      <a:srgbClr val="00bfff"/>
                    </a:solidFill>
                  </a:tcPr>
                </a:tc>
                <a:tc>
                  <a:txBody>
                    <a:bodyPr lIns="36000" rIns="36000" tIns="36000" bIns="36000" anchor="t">
                      <a:noAutofit/>
                    </a:bodyPr>
                    <a:p>
                      <a:r>
                        <a:rPr b="0" lang="de-DE" sz="1400" spc="-1" strike="noStrike">
                          <a:solidFill>
                            <a:srgbClr val="000000"/>
                          </a:solidFill>
                          <a:latin typeface="Arial"/>
                          <a:ea typeface="Microsoft YaHei"/>
                        </a:rPr>
                        <a:t>   </a:t>
                      </a:r>
                      <a:r>
                        <a:rPr b="0" lang="de-DE" sz="1400" spc="-1" strike="noStrike">
                          <a:solidFill>
                            <a:srgbClr val="000000"/>
                          </a:solidFill>
                          <a:latin typeface="Arial"/>
                          <a:ea typeface="Microsoft YaHei"/>
                        </a:rPr>
                        <a:t>5912.490292536</a:t>
                      </a:r>
                      <a:endParaRPr b="0" lang="de-DE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36000" marR="36000">
                    <a:lnL>
                      <a:noFill/>
                    </a:lnL>
                    <a:lnR w="720">
                      <a:solidFill>
                        <a:srgbClr val="000000"/>
                      </a:solidFill>
                      <a:prstDash val="solid"/>
                    </a:lnR>
                    <a:lnT>
                      <a:noFill/>
                    </a:lnT>
                    <a:lnB w="720">
                      <a:solidFill>
                        <a:srgbClr val="000000"/>
                      </a:solidFill>
                      <a:prstDash val="solid"/>
                    </a:lnB>
                    <a:solidFill>
                      <a:srgbClr val="87cefa"/>
                    </a:solidFill>
                  </a:tcPr>
                </a:tc>
                <a:tc>
                  <a:txBody>
                    <a:bodyPr lIns="36000" rIns="36000" tIns="36000" bIns="36000" anchor="t">
                      <a:noAutofit/>
                    </a:bodyPr>
                    <a:p>
                      <a:r>
                        <a:rPr b="0" lang="de-DE" sz="1400" spc="-1" strike="noStrike">
                          <a:solidFill>
                            <a:srgbClr val="000000"/>
                          </a:solidFill>
                          <a:latin typeface="Arial"/>
                          <a:ea typeface="Microsoft YaHei"/>
                        </a:rPr>
                        <a:t>   </a:t>
                      </a:r>
                      <a:r>
                        <a:rPr b="0" lang="de-DE" sz="1400" spc="-1" strike="noStrike">
                          <a:solidFill>
                            <a:srgbClr val="000000"/>
                          </a:solidFill>
                          <a:latin typeface="Arial"/>
                          <a:ea typeface="Microsoft YaHei"/>
                        </a:rPr>
                        <a:t>4133.269937248</a:t>
                      </a:r>
                      <a:endParaRPr b="0" lang="de-DE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36000" marR="36000">
                    <a:lnL w="720">
                      <a:solidFill>
                        <a:srgbClr val="000000"/>
                      </a:solidFill>
                      <a:prstDash val="solid"/>
                    </a:lnL>
                    <a:lnR w="720">
                      <a:solidFill>
                        <a:srgbClr val="000000"/>
                      </a:solidFill>
                      <a:prstDash val="solid"/>
                    </a:lnR>
                    <a:lnT>
                      <a:noFill/>
                    </a:lnT>
                    <a:lnB w="720">
                      <a:solidFill>
                        <a:srgbClr val="000000"/>
                      </a:solidFill>
                      <a:prstDash val="solid"/>
                    </a:lnB>
                    <a:solidFill>
                      <a:srgbClr val="87cefa"/>
                    </a:solidFill>
                  </a:tcPr>
                </a:tc>
                <a:tc>
                  <a:txBody>
                    <a:bodyPr lIns="36000" rIns="36000" tIns="36000" bIns="36000" anchor="t">
                      <a:noAutofit/>
                    </a:bodyPr>
                    <a:p>
                      <a:r>
                        <a:rPr b="0" lang="de-DE" sz="1400" spc="-1" strike="noStrike">
                          <a:solidFill>
                            <a:srgbClr val="000000"/>
                          </a:solidFill>
                          <a:latin typeface="Arial"/>
                          <a:ea typeface="Microsoft YaHei"/>
                        </a:rPr>
                        <a:t>   </a:t>
                      </a:r>
                      <a:r>
                        <a:rPr b="0" lang="de-DE" sz="1400" spc="-1" strike="noStrike">
                          <a:solidFill>
                            <a:srgbClr val="000000"/>
                          </a:solidFill>
                          <a:latin typeface="Arial"/>
                          <a:ea typeface="Microsoft YaHei"/>
                        </a:rPr>
                        <a:t>2215.684211925</a:t>
                      </a:r>
                      <a:endParaRPr b="0" lang="de-DE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36000" marR="36000">
                    <a:lnL w="720">
                      <a:solidFill>
                        <a:srgbClr val="000000"/>
                      </a:solidFill>
                      <a:prstDash val="solid"/>
                    </a:lnL>
                    <a:lnR w="720">
                      <a:solidFill>
                        <a:srgbClr val="000000"/>
                      </a:solidFill>
                      <a:prstDash val="solid"/>
                    </a:lnR>
                    <a:lnT>
                      <a:noFill/>
                    </a:lnT>
                    <a:lnB w="720">
                      <a:solidFill>
                        <a:srgbClr val="000000"/>
                      </a:solidFill>
                      <a:prstDash val="solid"/>
                    </a:lnB>
                    <a:solidFill>
                      <a:srgbClr val="87cefa"/>
                    </a:solidFill>
                  </a:tcPr>
                </a:tc>
                <a:tc>
                  <a:txBody>
                    <a:bodyPr lIns="36000" rIns="36000" tIns="36000" bIns="36000" anchor="t">
                      <a:noAutofit/>
                    </a:bodyPr>
                    <a:p>
                      <a:r>
                        <a:rPr b="0" lang="de-DE" sz="1400" spc="-1" strike="noStrike">
                          <a:solidFill>
                            <a:srgbClr val="000000"/>
                          </a:solidFill>
                          <a:latin typeface="Arial"/>
                          <a:ea typeface="Microsoft YaHei"/>
                        </a:rPr>
                        <a:t>   </a:t>
                      </a:r>
                      <a:r>
                        <a:rPr b="0" lang="de-DE" sz="1400" spc="-1" strike="noStrike">
                          <a:solidFill>
                            <a:srgbClr val="000000"/>
                          </a:solidFill>
                          <a:latin typeface="Arial"/>
                          <a:ea typeface="Microsoft YaHei"/>
                        </a:rPr>
                        <a:t>1437.931179506</a:t>
                      </a:r>
                      <a:endParaRPr b="0" lang="de-DE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36000" marR="36000">
                    <a:lnL w="720">
                      <a:solidFill>
                        <a:srgbClr val="000000"/>
                      </a:solidFill>
                      <a:prstDash val="solid"/>
                    </a:lnL>
                    <a:lnR w="720">
                      <a:solidFill>
                        <a:srgbClr val="000000"/>
                      </a:solidFill>
                      <a:prstDash val="solid"/>
                    </a:lnR>
                    <a:lnT>
                      <a:noFill/>
                    </a:lnT>
                    <a:lnB w="720">
                      <a:solidFill>
                        <a:srgbClr val="000000"/>
                      </a:solidFill>
                      <a:prstDash val="solid"/>
                    </a:lnB>
                    <a:solidFill>
                      <a:srgbClr val="87cefa"/>
                    </a:solidFill>
                  </a:tcPr>
                </a:tc>
              </a:tr>
              <a:tr h="272160">
                <a:tc>
                  <a:txBody>
                    <a:bodyPr lIns="36000" rIns="36000" tIns="36000" bIns="36000"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de-DE" sz="1400" spc="-1" strike="noStrike">
                          <a:solidFill>
                            <a:srgbClr val="ffffff"/>
                          </a:solidFill>
                          <a:latin typeface="Arial"/>
                          <a:ea typeface="Microsoft YaHei"/>
                        </a:rPr>
                        <a:t>blue slope wrt deviation</a:t>
                      </a:r>
                      <a:endParaRPr b="1" lang="de-DE" sz="1400" spc="-1" strike="noStrike">
                        <a:solidFill>
                          <a:srgbClr val="ffffff"/>
                        </a:solidFill>
                        <a:latin typeface="Arial"/>
                      </a:endParaRPr>
                    </a:p>
                  </a:txBody>
                  <a:tcPr anchor="t" marL="36000" marR="36000">
                    <a:lnL w="720">
                      <a:solidFill>
                        <a:srgbClr val="000000"/>
                      </a:solidFill>
                      <a:prstDash val="solid"/>
                    </a:lnL>
                    <a:lnR w="720">
                      <a:solidFill>
                        <a:srgbClr val="000000"/>
                      </a:solidFill>
                      <a:prstDash val="solid"/>
                    </a:lnR>
                    <a:lnT w="720">
                      <a:solidFill>
                        <a:srgbClr val="000000"/>
                      </a:solidFill>
                      <a:prstDash val="solid"/>
                    </a:lnT>
                    <a:lnB w="720">
                      <a:solidFill>
                        <a:srgbClr val="000000"/>
                      </a:solidFill>
                      <a:prstDash val="solid"/>
                    </a:lnB>
                    <a:solidFill>
                      <a:srgbClr val="00bfff"/>
                    </a:solidFill>
                  </a:tcPr>
                </a:tc>
                <a:tc>
                  <a:txBody>
                    <a:bodyPr lIns="36000" rIns="36000" tIns="36000" bIns="36000" anchor="t">
                      <a:noAutofit/>
                    </a:bodyPr>
                    <a:p>
                      <a:r>
                        <a:rPr b="0" lang="de-DE" sz="1400" spc="-1" strike="noStrike">
                          <a:solidFill>
                            <a:srgbClr val="000000"/>
                          </a:solidFill>
                          <a:latin typeface="Arial"/>
                          <a:ea typeface="Microsoft YaHei"/>
                        </a:rPr>
                        <a:t>-25343.264516119</a:t>
                      </a:r>
                      <a:endParaRPr b="0" lang="de-DE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36000" marR="36000">
                    <a:lnL>
                      <a:noFill/>
                    </a:lnL>
                    <a:lnR w="720">
                      <a:solidFill>
                        <a:srgbClr val="000000"/>
                      </a:solidFill>
                      <a:prstDash val="solid"/>
                    </a:lnR>
                    <a:lnT w="720">
                      <a:solidFill>
                        <a:srgbClr val="000000"/>
                      </a:solidFill>
                      <a:prstDash val="solid"/>
                    </a:lnT>
                    <a:lnB w="720">
                      <a:solidFill>
                        <a:srgbClr val="000000"/>
                      </a:solidFill>
                      <a:prstDash val="solid"/>
                    </a:lnB>
                    <a:solidFill>
                      <a:srgbClr val="87cefa"/>
                    </a:solidFill>
                  </a:tcPr>
                </a:tc>
                <a:tc>
                  <a:txBody>
                    <a:bodyPr lIns="36000" rIns="36000" tIns="36000" bIns="36000" anchor="t">
                      <a:noAutofit/>
                    </a:bodyPr>
                    <a:p>
                      <a:r>
                        <a:rPr b="0" lang="de-DE" sz="1400" spc="-1" strike="noStrike">
                          <a:solidFill>
                            <a:srgbClr val="000000"/>
                          </a:solidFill>
                          <a:latin typeface="Arial"/>
                          <a:ea typeface="Microsoft YaHei"/>
                        </a:rPr>
                        <a:t>-24900.040175929</a:t>
                      </a:r>
                      <a:endParaRPr b="0" lang="de-DE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36000" marR="36000">
                    <a:lnL w="720">
                      <a:solidFill>
                        <a:srgbClr val="000000"/>
                      </a:solidFill>
                      <a:prstDash val="solid"/>
                    </a:lnL>
                    <a:lnR w="720">
                      <a:solidFill>
                        <a:srgbClr val="000000"/>
                      </a:solidFill>
                      <a:prstDash val="solid"/>
                    </a:lnR>
                    <a:lnT w="720">
                      <a:solidFill>
                        <a:srgbClr val="000000"/>
                      </a:solidFill>
                      <a:prstDash val="solid"/>
                    </a:lnT>
                    <a:lnB w="720">
                      <a:solidFill>
                        <a:srgbClr val="000000"/>
                      </a:solidFill>
                      <a:prstDash val="solid"/>
                    </a:lnB>
                    <a:solidFill>
                      <a:srgbClr val="87cefa"/>
                    </a:solidFill>
                  </a:tcPr>
                </a:tc>
                <a:tc>
                  <a:txBody>
                    <a:bodyPr lIns="36000" rIns="36000" tIns="36000" bIns="36000" anchor="t">
                      <a:noAutofit/>
                    </a:bodyPr>
                    <a:p>
                      <a:r>
                        <a:rPr b="0" lang="de-DE" sz="1400" spc="-1" strike="noStrike">
                          <a:solidFill>
                            <a:srgbClr val="000000"/>
                          </a:solidFill>
                          <a:latin typeface="Arial"/>
                          <a:ea typeface="Microsoft YaHei"/>
                        </a:rPr>
                        <a:t>-14165.324520462</a:t>
                      </a:r>
                      <a:endParaRPr b="0" lang="de-DE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36000" marR="36000">
                    <a:lnL w="720">
                      <a:solidFill>
                        <a:srgbClr val="000000"/>
                      </a:solidFill>
                      <a:prstDash val="solid"/>
                    </a:lnL>
                    <a:lnR w="720">
                      <a:solidFill>
                        <a:srgbClr val="000000"/>
                      </a:solidFill>
                      <a:prstDash val="solid"/>
                    </a:lnR>
                    <a:lnT w="720">
                      <a:solidFill>
                        <a:srgbClr val="000000"/>
                      </a:solidFill>
                      <a:prstDash val="solid"/>
                    </a:lnT>
                    <a:lnB w="720">
                      <a:solidFill>
                        <a:srgbClr val="000000"/>
                      </a:solidFill>
                      <a:prstDash val="solid"/>
                    </a:lnB>
                    <a:solidFill>
                      <a:srgbClr val="87cefa"/>
                    </a:solidFill>
                  </a:tcPr>
                </a:tc>
                <a:tc>
                  <a:txBody>
                    <a:bodyPr lIns="36000" rIns="36000" tIns="36000" bIns="36000" anchor="t">
                      <a:noAutofit/>
                    </a:bodyPr>
                    <a:p>
                      <a:r>
                        <a:rPr b="0" lang="de-DE" sz="1400" spc="-1" strike="noStrike">
                          <a:solidFill>
                            <a:srgbClr val="000000"/>
                          </a:solidFill>
                          <a:latin typeface="Arial"/>
                          <a:ea typeface="Microsoft YaHei"/>
                        </a:rPr>
                        <a:t>-10363.695423364</a:t>
                      </a:r>
                      <a:endParaRPr b="0" lang="de-DE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36000" marR="36000">
                    <a:lnL w="720">
                      <a:solidFill>
                        <a:srgbClr val="000000"/>
                      </a:solidFill>
                      <a:prstDash val="solid"/>
                    </a:lnL>
                    <a:lnR w="720">
                      <a:solidFill>
                        <a:srgbClr val="000000"/>
                      </a:solidFill>
                      <a:prstDash val="solid"/>
                    </a:lnR>
                    <a:lnT w="720">
                      <a:solidFill>
                        <a:srgbClr val="000000"/>
                      </a:solidFill>
                      <a:prstDash val="solid"/>
                    </a:lnT>
                    <a:lnB w="720">
                      <a:solidFill>
                        <a:srgbClr val="000000"/>
                      </a:solidFill>
                      <a:prstDash val="solid"/>
                    </a:lnB>
                    <a:solidFill>
                      <a:srgbClr val="87cefa"/>
                    </a:solidFill>
                  </a:tcPr>
                </a:tc>
              </a:tr>
              <a:tr h="272160">
                <a:tc>
                  <a:txBody>
                    <a:bodyPr lIns="36000" rIns="36000" tIns="36000" bIns="36000" anchor="t">
                      <a:noAutofit/>
                    </a:bodyPr>
                    <a:p>
                      <a:r>
                        <a:rPr b="1" lang="de-DE" sz="1400" spc="-1" strike="noStrike">
                          <a:solidFill>
                            <a:srgbClr val="ffffff"/>
                          </a:solidFill>
                          <a:latin typeface="Arial"/>
                          <a:ea typeface="Microsoft YaHei"/>
                        </a:rPr>
                        <a:t>blue slope wrt azimuth</a:t>
                      </a:r>
                      <a:r>
                        <a:rPr b="1" lang="de-DE" sz="1400" spc="-1" strike="noStrike">
                          <a:solidFill>
                            <a:srgbClr val="ffffff"/>
                          </a:solidFill>
                          <a:latin typeface="Arial"/>
                          <a:ea typeface="Microsoft YaHei"/>
                        </a:rPr>
                        <a:t> </a:t>
                      </a:r>
                      <a:endParaRPr b="1" lang="de-DE" sz="1400" spc="-1" strike="noStrike">
                        <a:solidFill>
                          <a:srgbClr val="ffffff"/>
                        </a:solidFill>
                        <a:latin typeface="Arial"/>
                      </a:endParaRPr>
                    </a:p>
                  </a:txBody>
                  <a:tcPr anchor="t" marL="36000" marR="36000">
                    <a:lnL w="720">
                      <a:solidFill>
                        <a:srgbClr val="000000"/>
                      </a:solidFill>
                      <a:prstDash val="solid"/>
                    </a:lnL>
                    <a:lnR w="720">
                      <a:solidFill>
                        <a:srgbClr val="000000"/>
                      </a:solidFill>
                      <a:prstDash val="solid"/>
                    </a:lnR>
                    <a:lnT w="720">
                      <a:solidFill>
                        <a:srgbClr val="000000"/>
                      </a:solidFill>
                      <a:prstDash val="solid"/>
                    </a:lnT>
                    <a:lnB w="720">
                      <a:solidFill>
                        <a:srgbClr val="000000"/>
                      </a:solidFill>
                      <a:prstDash val="solid"/>
                    </a:lnB>
                    <a:solidFill>
                      <a:srgbClr val="00bfff"/>
                    </a:solidFill>
                  </a:tcPr>
                </a:tc>
                <a:tc>
                  <a:txBody>
                    <a:bodyPr lIns="36000" rIns="36000" tIns="36000" bIns="36000" anchor="t">
                      <a:noAutofit/>
                    </a:bodyPr>
                    <a:p>
                      <a:r>
                        <a:rPr b="0" lang="de-DE" sz="1400" spc="-1" strike="noStrike">
                          <a:solidFill>
                            <a:srgbClr val="000000"/>
                          </a:solidFill>
                          <a:latin typeface="Arial"/>
                          <a:ea typeface="Microsoft YaHei"/>
                        </a:rPr>
                        <a:t>   </a:t>
                      </a:r>
                      <a:r>
                        <a:rPr b="0" lang="de-DE" sz="1400" spc="-1" strike="noStrike">
                          <a:solidFill>
                            <a:srgbClr val="000000"/>
                          </a:solidFill>
                          <a:latin typeface="Arial"/>
                          <a:ea typeface="Microsoft YaHei"/>
                        </a:rPr>
                        <a:t>4959.962056163</a:t>
                      </a:r>
                      <a:endParaRPr b="0" lang="de-DE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36000" marR="36000">
                    <a:lnL>
                      <a:noFill/>
                    </a:lnL>
                    <a:lnR w="720">
                      <a:solidFill>
                        <a:srgbClr val="000000"/>
                      </a:solidFill>
                      <a:prstDash val="solid"/>
                    </a:lnR>
                    <a:lnT w="720">
                      <a:solidFill>
                        <a:srgbClr val="000000"/>
                      </a:solidFill>
                      <a:prstDash val="solid"/>
                    </a:lnT>
                    <a:lnB w="720">
                      <a:solidFill>
                        <a:srgbClr val="000000"/>
                      </a:solidFill>
                      <a:prstDash val="solid"/>
                    </a:lnB>
                    <a:solidFill>
                      <a:srgbClr val="87cefa"/>
                    </a:solidFill>
                  </a:tcPr>
                </a:tc>
                <a:tc>
                  <a:txBody>
                    <a:bodyPr lIns="36000" rIns="36000" tIns="36000" bIns="36000" anchor="t">
                      <a:noAutofit/>
                    </a:bodyPr>
                    <a:p>
                      <a:r>
                        <a:rPr b="0" lang="de-DE" sz="1400" spc="-1" strike="noStrike">
                          <a:solidFill>
                            <a:srgbClr val="000000"/>
                          </a:solidFill>
                          <a:latin typeface="Arial"/>
                          <a:ea typeface="Microsoft YaHei"/>
                        </a:rPr>
                        <a:t>   </a:t>
                      </a:r>
                      <a:r>
                        <a:rPr b="0" lang="de-DE" sz="1400" spc="-1" strike="noStrike">
                          <a:solidFill>
                            <a:srgbClr val="000000"/>
                          </a:solidFill>
                          <a:latin typeface="Arial"/>
                          <a:ea typeface="Microsoft YaHei"/>
                        </a:rPr>
                        <a:t>1450.809985997</a:t>
                      </a:r>
                      <a:endParaRPr b="0" lang="de-DE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36000" marR="36000">
                    <a:lnL w="720">
                      <a:solidFill>
                        <a:srgbClr val="000000"/>
                      </a:solidFill>
                      <a:prstDash val="solid"/>
                    </a:lnL>
                    <a:lnR w="720">
                      <a:solidFill>
                        <a:srgbClr val="000000"/>
                      </a:solidFill>
                      <a:prstDash val="solid"/>
                    </a:lnR>
                    <a:lnT w="720">
                      <a:solidFill>
                        <a:srgbClr val="000000"/>
                      </a:solidFill>
                      <a:prstDash val="solid"/>
                    </a:lnT>
                    <a:lnB w="720">
                      <a:solidFill>
                        <a:srgbClr val="000000"/>
                      </a:solidFill>
                      <a:prstDash val="solid"/>
                    </a:lnB>
                    <a:solidFill>
                      <a:srgbClr val="87cefa"/>
                    </a:solidFill>
                  </a:tcPr>
                </a:tc>
                <a:tc>
                  <a:txBody>
                    <a:bodyPr lIns="36000" rIns="36000" tIns="36000" bIns="36000"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de-DE" sz="1400" spc="-1" strike="noStrike">
                          <a:solidFill>
                            <a:srgbClr val="000000"/>
                          </a:solidFill>
                          <a:latin typeface="Arial"/>
                          <a:ea typeface="Microsoft YaHei"/>
                        </a:rPr>
                        <a:t>      </a:t>
                      </a:r>
                      <a:r>
                        <a:rPr b="0" lang="de-DE" sz="1400" spc="-1" strike="noStrike">
                          <a:solidFill>
                            <a:srgbClr val="000000"/>
                          </a:solidFill>
                          <a:latin typeface="Arial"/>
                          <a:ea typeface="Microsoft YaHei"/>
                        </a:rPr>
                        <a:t>-97.509249506</a:t>
                      </a:r>
                      <a:endParaRPr b="0" lang="de-DE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36000" marR="36000">
                    <a:lnL w="720">
                      <a:solidFill>
                        <a:srgbClr val="000000"/>
                      </a:solidFill>
                      <a:prstDash val="solid"/>
                    </a:lnL>
                    <a:lnR w="720">
                      <a:solidFill>
                        <a:srgbClr val="000000"/>
                      </a:solidFill>
                      <a:prstDash val="solid"/>
                    </a:lnR>
                    <a:lnT w="720">
                      <a:solidFill>
                        <a:srgbClr val="000000"/>
                      </a:solidFill>
                      <a:prstDash val="solid"/>
                    </a:lnT>
                    <a:lnB w="720">
                      <a:solidFill>
                        <a:srgbClr val="000000"/>
                      </a:solidFill>
                      <a:prstDash val="solid"/>
                    </a:lnB>
                    <a:solidFill>
                      <a:srgbClr val="87cefa"/>
                    </a:solidFill>
                  </a:tcPr>
                </a:tc>
                <a:tc>
                  <a:txBody>
                    <a:bodyPr lIns="36000" rIns="36000" tIns="36000" bIns="36000" anchor="t">
                      <a:noAutofit/>
                    </a:bodyPr>
                    <a:p>
                      <a:r>
                        <a:rPr b="0" lang="de-DE" sz="1400" spc="-1" strike="noStrike">
                          <a:solidFill>
                            <a:srgbClr val="000000"/>
                          </a:solidFill>
                          <a:latin typeface="Arial"/>
                          <a:ea typeface="Microsoft YaHei"/>
                        </a:rPr>
                        <a:t>    </a:t>
                      </a:r>
                      <a:r>
                        <a:rPr b="0" lang="de-DE" sz="1400" spc="-1" strike="noStrike">
                          <a:solidFill>
                            <a:srgbClr val="000000"/>
                          </a:solidFill>
                          <a:latin typeface="Arial"/>
                          <a:ea typeface="Microsoft YaHei"/>
                        </a:rPr>
                        <a:t>-446.183893968</a:t>
                      </a:r>
                      <a:endParaRPr b="0" lang="de-DE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36000" marR="36000">
                    <a:lnL w="720">
                      <a:solidFill>
                        <a:srgbClr val="000000"/>
                      </a:solidFill>
                      <a:prstDash val="solid"/>
                    </a:lnL>
                    <a:lnR w="720">
                      <a:solidFill>
                        <a:srgbClr val="000000"/>
                      </a:solidFill>
                      <a:prstDash val="solid"/>
                    </a:lnR>
                    <a:lnT w="720">
                      <a:solidFill>
                        <a:srgbClr val="000000"/>
                      </a:solidFill>
                      <a:prstDash val="solid"/>
                    </a:lnT>
                    <a:lnB w="720">
                      <a:solidFill>
                        <a:srgbClr val="000000"/>
                      </a:solidFill>
                      <a:prstDash val="solid"/>
                    </a:lnB>
                    <a:solidFill>
                      <a:srgbClr val="87cefa"/>
                    </a:solidFill>
                  </a:tcPr>
                </a:tc>
              </a:tr>
            </a:tbl>
          </a:graphicData>
        </a:graphic>
      </p:graphicFrame>
      <p:sp>
        <p:nvSpPr>
          <p:cNvPr id="138" name=""/>
          <p:cNvSpPr txBox="1"/>
          <p:nvPr/>
        </p:nvSpPr>
        <p:spPr>
          <a:xfrm>
            <a:off x="360000" y="4320000"/>
            <a:ext cx="9360000" cy="99324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0" lang="de-DE" sz="1600" spc="-1" strike="noStrike">
                <a:solidFill>
                  <a:srgbClr val="000000"/>
                </a:solidFill>
                <a:latin typeface="Arial"/>
              </a:rPr>
              <a:t>One general approach to find a non-linear function that approximates the data</a:t>
            </a:r>
            <a:endParaRPr b="0" lang="de-DE" sz="1600" spc="-1" strike="noStrike">
              <a:solidFill>
                <a:srgbClr val="000000"/>
              </a:solidFill>
              <a:latin typeface="Arial"/>
            </a:endParaRPr>
          </a:p>
          <a:p>
            <a:r>
              <a:rPr b="0" lang="de-DE" sz="1600" spc="-1" strike="noStrike">
                <a:solidFill>
                  <a:srgbClr val="000000"/>
                </a:solidFill>
                <a:latin typeface="Arial"/>
              </a:rPr>
              <a:t>uses the center of the masked caldera in all four available PJ58 JunoCam images.</a:t>
            </a:r>
            <a:endParaRPr b="0" lang="de-DE" sz="1600" spc="-1" strike="noStrike">
              <a:solidFill>
                <a:srgbClr val="000000"/>
              </a:solidFill>
              <a:latin typeface="Arial"/>
            </a:endParaRPr>
          </a:p>
          <a:p>
            <a:r>
              <a:rPr b="0" lang="de-DE" sz="1600" spc="-1" strike="noStrike">
                <a:solidFill>
                  <a:srgbClr val="000000"/>
                </a:solidFill>
                <a:latin typeface="Arial"/>
              </a:rPr>
              <a:t>This provides four function values, together with partial derivatives (slopes) in those points.</a:t>
            </a:r>
            <a:endParaRPr b="0" lang="de-DE" sz="1600" spc="-1" strike="noStrike">
              <a:solidFill>
                <a:srgbClr val="000000"/>
              </a:solidFill>
              <a:latin typeface="Arial"/>
            </a:endParaRPr>
          </a:p>
          <a:p>
            <a:r>
              <a:rPr b="0" lang="de-DE" sz="1600" spc="-1" strike="noStrike">
                <a:solidFill>
                  <a:srgbClr val="000000"/>
                </a:solidFill>
                <a:latin typeface="Arial"/>
              </a:rPr>
              <a:t>They can either be used for interpolation or for a best fit, with a self-calibration option.</a:t>
            </a:r>
            <a:endParaRPr b="0" lang="de-DE" sz="16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" name="" descr=""/>
          <p:cNvPicPr/>
          <p:nvPr/>
        </p:nvPicPr>
        <p:blipFill>
          <a:blip r:embed="rId1"/>
          <a:stretch/>
        </p:blipFill>
        <p:spPr>
          <a:xfrm>
            <a:off x="360000" y="0"/>
            <a:ext cx="7467480" cy="5669640"/>
          </a:xfrm>
          <a:prstGeom prst="rect">
            <a:avLst/>
          </a:prstGeom>
          <a:ln w="0">
            <a:noFill/>
          </a:ln>
        </p:spPr>
      </p:pic>
      <p:sp>
        <p:nvSpPr>
          <p:cNvPr id="140" name=""/>
          <p:cNvSpPr txBox="1"/>
          <p:nvPr/>
        </p:nvSpPr>
        <p:spPr>
          <a:xfrm>
            <a:off x="7200000" y="0"/>
            <a:ext cx="2880000" cy="7704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algn="ctr"/>
            <a:r>
              <a:rPr b="0" lang="de-DE" sz="2400" spc="-1" strike="noStrike">
                <a:solidFill>
                  <a:srgbClr val="000000"/>
                </a:solidFill>
                <a:latin typeface="Arial"/>
              </a:rPr>
              <a:t>Charts</a:t>
            </a:r>
            <a:endParaRPr b="0" lang="de-DE" sz="2400" spc="-1" strike="noStrike">
              <a:solidFill>
                <a:srgbClr val="000000"/>
              </a:solidFill>
              <a:latin typeface="Arial"/>
            </a:endParaRPr>
          </a:p>
          <a:p>
            <a:pPr algn="ctr"/>
            <a:r>
              <a:rPr b="0" lang="de-DE" sz="2400" spc="-1" strike="noStrike">
                <a:solidFill>
                  <a:srgbClr val="000000"/>
                </a:solidFill>
                <a:latin typeface="Arial"/>
              </a:rPr>
              <a:t>by image</a:t>
            </a:r>
            <a:endParaRPr b="0" lang="de-DE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1" name=""/>
          <p:cNvSpPr/>
          <p:nvPr/>
        </p:nvSpPr>
        <p:spPr>
          <a:xfrm>
            <a:off x="6159960" y="684000"/>
            <a:ext cx="140040" cy="586080"/>
          </a:xfrm>
          <a:custGeom>
            <a:avLst/>
            <a:gdLst/>
            <a:ahLst/>
            <a:rect l="0" t="0" r="r" b="b"/>
            <a:pathLst>
              <a:path fill="none" w="389" h="1628">
                <a:moveTo>
                  <a:pt x="89" y="0"/>
                </a:moveTo>
                <a:cubicBezTo>
                  <a:pt x="89" y="0"/>
                  <a:pt x="-110" y="600"/>
                  <a:pt x="89" y="1100"/>
                </a:cubicBezTo>
                <a:cubicBezTo>
                  <a:pt x="289" y="1600"/>
                  <a:pt x="139" y="1682"/>
                  <a:pt x="389" y="1600"/>
                </a:cubicBezTo>
              </a:path>
            </a:pathLst>
          </a:custGeom>
          <a:ln w="36000">
            <a:solidFill>
              <a:srgbClr val="32cd32"/>
            </a:solidFill>
            <a:prstDash val="sysDash"/>
            <a:round/>
            <a:tailEnd len="med" type="triangle" w="med"/>
          </a:ln>
        </p:spPr>
        <p:txBody>
          <a:bodyPr lIns="108000" rIns="108000" tIns="63000" bIns="63000" anchor="ctr">
            <a:noAutofit/>
          </a:bodyPr>
          <a:p>
            <a:endParaRPr b="0" lang="de-DE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" name="" descr=""/>
          <p:cNvPicPr/>
          <p:nvPr/>
        </p:nvPicPr>
        <p:blipFill>
          <a:blip r:embed="rId1"/>
          <a:stretch/>
        </p:blipFill>
        <p:spPr>
          <a:xfrm>
            <a:off x="360000" y="0"/>
            <a:ext cx="7467480" cy="5669640"/>
          </a:xfrm>
          <a:prstGeom prst="rect">
            <a:avLst/>
          </a:prstGeom>
          <a:ln w="0">
            <a:noFill/>
          </a:ln>
        </p:spPr>
      </p:pic>
      <p:sp>
        <p:nvSpPr>
          <p:cNvPr id="143" name=""/>
          <p:cNvSpPr txBox="1"/>
          <p:nvPr/>
        </p:nvSpPr>
        <p:spPr>
          <a:xfrm>
            <a:off x="7200000" y="0"/>
            <a:ext cx="2880000" cy="14508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algn="ctr"/>
            <a:r>
              <a:rPr b="0" lang="de-DE" sz="2400" spc="-1" strike="noStrike">
                <a:solidFill>
                  <a:srgbClr val="000000"/>
                </a:solidFill>
                <a:latin typeface="Arial"/>
              </a:rPr>
              <a:t>Charts</a:t>
            </a:r>
            <a:endParaRPr b="0" lang="de-DE" sz="2400" spc="-1" strike="noStrike">
              <a:solidFill>
                <a:srgbClr val="000000"/>
              </a:solidFill>
              <a:latin typeface="Arial"/>
            </a:endParaRPr>
          </a:p>
          <a:p>
            <a:pPr algn="ctr"/>
            <a:r>
              <a:rPr b="0" lang="de-DE" sz="2400" spc="-1" strike="noStrike">
                <a:solidFill>
                  <a:srgbClr val="000000"/>
                </a:solidFill>
                <a:latin typeface="Arial"/>
              </a:rPr>
              <a:t>by facet normal</a:t>
            </a:r>
            <a:endParaRPr b="0" lang="de-DE" sz="2400" spc="-1" strike="noStrike">
              <a:solidFill>
                <a:srgbClr val="000000"/>
              </a:solidFill>
              <a:latin typeface="Arial"/>
            </a:endParaRPr>
          </a:p>
          <a:p>
            <a:pPr algn="ctr"/>
            <a:r>
              <a:rPr b="0" lang="de-DE" sz="2400" spc="-1" strike="noStrike">
                <a:solidFill>
                  <a:srgbClr val="000000"/>
                </a:solidFill>
                <a:latin typeface="Arial"/>
              </a:rPr>
              <a:t>deviation angle</a:t>
            </a:r>
            <a:endParaRPr b="0" lang="de-DE" sz="2400" spc="-1" strike="noStrike">
              <a:solidFill>
                <a:srgbClr val="000000"/>
              </a:solidFill>
              <a:latin typeface="Arial"/>
            </a:endParaRPr>
          </a:p>
          <a:p>
            <a:pPr algn="ctr"/>
            <a:r>
              <a:rPr b="0" lang="de-DE" sz="2400" spc="-1" strike="noStrike">
                <a:solidFill>
                  <a:srgbClr val="000000"/>
                </a:solidFill>
                <a:latin typeface="Arial"/>
              </a:rPr>
              <a:t>and azimuth</a:t>
            </a:r>
            <a:endParaRPr b="0" lang="de-DE" sz="2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4" name="" descr=""/>
          <p:cNvPicPr/>
          <p:nvPr/>
        </p:nvPicPr>
        <p:blipFill>
          <a:blip r:embed="rId1"/>
          <a:stretch/>
        </p:blipFill>
        <p:spPr>
          <a:xfrm>
            <a:off x="2160" y="-9360"/>
            <a:ext cx="10077840" cy="5669640"/>
          </a:xfrm>
          <a:prstGeom prst="rect">
            <a:avLst/>
          </a:prstGeom>
          <a:ln w="0">
            <a:noFill/>
          </a:ln>
        </p:spPr>
      </p:pic>
      <p:sp>
        <p:nvSpPr>
          <p:cNvPr id="145" name=""/>
          <p:cNvSpPr txBox="1"/>
          <p:nvPr/>
        </p:nvSpPr>
        <p:spPr>
          <a:xfrm>
            <a:off x="3420000" y="0"/>
            <a:ext cx="6660000" cy="10839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algn="ctr">
              <a:lnSpc>
                <a:spcPct val="100000"/>
              </a:lnSpc>
            </a:pPr>
            <a:r>
              <a:rPr b="1" lang="de-DE" sz="1800" spc="-1" strike="noStrike">
                <a:solidFill>
                  <a:srgbClr val="ffffff"/>
                </a:solidFill>
                <a:latin typeface="Arial"/>
              </a:rPr>
              <a:t>Ray tracer examples:</a:t>
            </a:r>
            <a:endParaRPr b="0" lang="de-DE" sz="18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lang="de-DE" sz="1800" spc="-1" strike="noStrike">
                <a:solidFill>
                  <a:srgbClr val="ffffff"/>
                </a:solidFill>
                <a:latin typeface="Arial"/>
              </a:rPr>
              <a:t>Fixed surface topography (and roughness),</a:t>
            </a:r>
            <a:endParaRPr b="0" lang="de-DE" sz="18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lang="de-DE" sz="1800" spc="-1" strike="noStrike">
                <a:solidFill>
                  <a:srgbClr val="ffffff"/>
                </a:solidFill>
                <a:latin typeface="Arial"/>
              </a:rPr>
              <a:t>refractive index varying between 1.30 and 2.05</a:t>
            </a:r>
            <a:endParaRPr b="0" lang="de-DE" sz="1800" spc="-1" strike="noStrike">
              <a:solidFill>
                <a:srgbClr val="000000"/>
              </a:solidFill>
              <a:latin typeface="Arial"/>
            </a:endParaRPr>
          </a:p>
          <a:p>
            <a:pPr algn="ctr"/>
            <a:r>
              <a:rPr b="0" i="1" lang="de-DE" sz="1600" spc="-1" strike="noStrike">
                <a:solidFill>
                  <a:srgbClr val="ffffff"/>
                </a:solidFill>
                <a:latin typeface="Arial"/>
              </a:rPr>
              <a:t>(Gemini-AI-assisted modeling, preliminary)</a:t>
            </a:r>
            <a:endParaRPr b="0" lang="de-DE" sz="16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"/>
          <p:cNvSpPr txBox="1"/>
          <p:nvPr/>
        </p:nvSpPr>
        <p:spPr>
          <a:xfrm>
            <a:off x="0" y="-9360"/>
            <a:ext cx="6660000" cy="9093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algn="ctr">
              <a:lnSpc>
                <a:spcPct val="100000"/>
              </a:lnSpc>
            </a:pPr>
            <a:r>
              <a:rPr b="1" lang="de-DE" sz="1800" spc="-1" strike="noStrike">
                <a:solidFill>
                  <a:srgbClr val="000000"/>
                </a:solidFill>
                <a:latin typeface="Arial"/>
                <a:ea typeface="Microsoft YaHei"/>
              </a:rPr>
              <a:t>Surface roughness (RMS slope) </a:t>
            </a:r>
            <a:r>
              <a:rPr b="1" i="1" lang="de-DE" sz="1800" spc="-1" strike="noStrike">
                <a:solidFill>
                  <a:srgbClr val="000000"/>
                </a:solidFill>
                <a:highlight>
                  <a:srgbClr val="ffff00"/>
                </a:highlight>
                <a:latin typeface="Arial"/>
                <a:ea typeface="Arial"/>
              </a:rPr>
              <a:t>α </a:t>
            </a:r>
            <a:r>
              <a:rPr b="1" lang="de-DE" sz="1800" spc="-1" strike="noStrike">
                <a:solidFill>
                  <a:srgbClr val="000000"/>
                </a:solidFill>
                <a:latin typeface="Arial"/>
                <a:ea typeface="Microsoft YaHei"/>
              </a:rPr>
              <a:t>and refractive index </a:t>
            </a:r>
            <a:r>
              <a:rPr b="1" i="1" lang="de-DE" sz="1800" spc="-1" strike="noStrike">
                <a:solidFill>
                  <a:srgbClr val="000000"/>
                </a:solidFill>
                <a:highlight>
                  <a:srgbClr val="ffff00"/>
                </a:highlight>
                <a:latin typeface="Arial"/>
                <a:ea typeface="Arial"/>
              </a:rPr>
              <a:t>η</a:t>
            </a:r>
            <a:endParaRPr b="0" lang="de-DE" sz="1800" spc="-1" strike="noStrike">
              <a:solidFill>
                <a:srgbClr val="000000"/>
              </a:solidFill>
              <a:latin typeface="Arial"/>
            </a:endParaRPr>
          </a:p>
          <a:p>
            <a:pPr algn="ctr"/>
            <a:r>
              <a:rPr b="1" lang="de-DE" sz="1800" spc="-1" strike="noStrike">
                <a:solidFill>
                  <a:srgbClr val="000000"/>
                </a:solidFill>
                <a:latin typeface="Arial"/>
              </a:rPr>
              <a:t>Cook-Torrance Microfacet BRDF forward model</a:t>
            </a:r>
            <a:endParaRPr b="0" lang="de-DE" sz="1800" spc="-1" strike="noStrike">
              <a:solidFill>
                <a:srgbClr val="000000"/>
              </a:solidFill>
              <a:latin typeface="Arial"/>
            </a:endParaRPr>
          </a:p>
          <a:p>
            <a:pPr algn="ctr"/>
            <a:r>
              <a:rPr b="0" i="1" lang="de-DE" sz="1600" spc="-1" strike="noStrike">
                <a:solidFill>
                  <a:srgbClr val="000000"/>
                </a:solidFill>
                <a:latin typeface="Arial"/>
              </a:rPr>
              <a:t>(Gemini-AI-assisted search, preliminary)</a:t>
            </a:r>
            <a:endParaRPr b="0" lang="de-DE" sz="1600" spc="-1" strike="noStrike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147" name=""/>
          <p:cNvGrpSpPr/>
          <p:nvPr/>
        </p:nvGrpSpPr>
        <p:grpSpPr>
          <a:xfrm>
            <a:off x="0" y="180000"/>
            <a:ext cx="10080000" cy="5410800"/>
            <a:chOff x="0" y="180000"/>
            <a:chExt cx="10080000" cy="5410800"/>
          </a:xfrm>
        </p:grpSpPr>
        <p:pic>
          <p:nvPicPr>
            <p:cNvPr id="148" name="" descr=""/>
            <p:cNvPicPr/>
            <p:nvPr/>
          </p:nvPicPr>
          <p:blipFill>
            <a:blip r:embed="rId1"/>
            <a:stretch/>
          </p:blipFill>
          <p:spPr>
            <a:xfrm>
              <a:off x="360000" y="1800000"/>
              <a:ext cx="8839440" cy="143208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149" name=""/>
            <p:cNvSpPr/>
            <p:nvPr/>
          </p:nvSpPr>
          <p:spPr>
            <a:xfrm flipH="1" flipV="1">
              <a:off x="2700000" y="2700000"/>
              <a:ext cx="180000" cy="1080000"/>
            </a:xfrm>
            <a:prstGeom prst="line">
              <a:avLst/>
            </a:prstGeom>
            <a:ln w="36000">
              <a:solidFill>
                <a:srgbClr val="3465a4"/>
              </a:solidFill>
              <a:round/>
              <a:tailEnd len="med" type="triangle" w="med"/>
            </a:ln>
          </p:spPr>
          <p:style>
            <a:lnRef idx="0"/>
            <a:fillRef idx="0"/>
            <a:effectRef idx="0"/>
            <a:fontRef idx="minor"/>
          </p:style>
          <p:txBody>
            <a:bodyPr lIns="108000" rIns="108000" tIns="63000" bIns="63000" anchor="ctr">
              <a:noAutofit/>
            </a:bodyPr>
            <a:p>
              <a:endParaRPr b="0" lang="de-DE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50" name=""/>
            <p:cNvSpPr txBox="1"/>
            <p:nvPr/>
          </p:nvSpPr>
          <p:spPr>
            <a:xfrm>
              <a:off x="1800000" y="3780000"/>
              <a:ext cx="2160000" cy="602280"/>
            </a:xfrm>
            <a:prstGeom prst="rect">
              <a:avLst/>
            </a:prstGeom>
            <a:noFill/>
            <a:ln w="0">
              <a:noFill/>
            </a:ln>
          </p:spPr>
          <p:txBody>
            <a:bodyPr lIns="90000" rIns="90000" tIns="45000" bIns="45000" anchor="t">
              <a:noAutofit/>
            </a:bodyPr>
            <a:p>
              <a:pPr algn="ctr"/>
              <a:r>
                <a:rPr b="0" lang="de-DE" sz="1800" spc="-1" strike="noStrike">
                  <a:solidFill>
                    <a:srgbClr val="000000"/>
                  </a:solidFill>
                  <a:latin typeface="Arial"/>
                </a:rPr>
                <a:t>Lambertian</a:t>
              </a:r>
              <a:endParaRPr b="0" lang="de-DE" sz="1800" spc="-1" strike="noStrike">
                <a:solidFill>
                  <a:srgbClr val="000000"/>
                </a:solidFill>
                <a:latin typeface="Arial"/>
              </a:endParaRPr>
            </a:p>
            <a:p>
              <a:pPr algn="ctr"/>
              <a:r>
                <a:rPr b="0" lang="de-DE" sz="1800" spc="-1" strike="noStrike">
                  <a:solidFill>
                    <a:srgbClr val="000000"/>
                  </a:solidFill>
                  <a:latin typeface="Arial"/>
                </a:rPr>
                <a:t>fractional area</a:t>
              </a:r>
              <a:endParaRPr b="0" lang="de-DE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51" name=""/>
            <p:cNvSpPr txBox="1"/>
            <p:nvPr/>
          </p:nvSpPr>
          <p:spPr>
            <a:xfrm>
              <a:off x="3060000" y="3177720"/>
              <a:ext cx="2520000" cy="602280"/>
            </a:xfrm>
            <a:prstGeom prst="rect">
              <a:avLst/>
            </a:prstGeom>
            <a:noFill/>
            <a:ln w="0">
              <a:noFill/>
            </a:ln>
          </p:spPr>
          <p:txBody>
            <a:bodyPr lIns="90000" rIns="90000" tIns="45000" bIns="45000" anchor="t">
              <a:noAutofit/>
            </a:bodyPr>
            <a:p>
              <a:pPr algn="ctr"/>
              <a:r>
                <a:rPr b="0" lang="de-DE" sz="1800" spc="-1" strike="noStrike">
                  <a:solidFill>
                    <a:srgbClr val="000000"/>
                  </a:solidFill>
                  <a:latin typeface="Arial"/>
                </a:rPr>
                <a:t>clean volcanic glass</a:t>
              </a:r>
              <a:endParaRPr b="0" lang="de-DE" sz="1800" spc="-1" strike="noStrike">
                <a:solidFill>
                  <a:srgbClr val="000000"/>
                </a:solidFill>
                <a:latin typeface="Arial"/>
              </a:endParaRPr>
            </a:p>
            <a:p>
              <a:pPr algn="ctr"/>
              <a:r>
                <a:rPr b="0" lang="de-DE" sz="1800" spc="-1" strike="noStrike">
                  <a:solidFill>
                    <a:srgbClr val="000000"/>
                  </a:solidFill>
                  <a:latin typeface="Arial"/>
                </a:rPr>
                <a:t>fractional area</a:t>
              </a:r>
              <a:endParaRPr b="0" lang="de-DE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52" name=""/>
            <p:cNvSpPr/>
            <p:nvPr/>
          </p:nvSpPr>
          <p:spPr>
            <a:xfrm flipV="1">
              <a:off x="4500000" y="2700000"/>
              <a:ext cx="180000" cy="477720"/>
            </a:xfrm>
            <a:prstGeom prst="line">
              <a:avLst/>
            </a:prstGeom>
            <a:ln w="36000">
              <a:solidFill>
                <a:srgbClr val="3465a4"/>
              </a:solidFill>
              <a:round/>
              <a:tailEnd len="med" type="triangle" w="med"/>
            </a:ln>
          </p:spPr>
          <p:style>
            <a:lnRef idx="0"/>
            <a:fillRef idx="0"/>
            <a:effectRef idx="0"/>
            <a:fontRef idx="minor"/>
          </p:style>
          <p:txBody>
            <a:bodyPr lIns="108000" rIns="108000" tIns="63000" bIns="63000" anchor="ctr">
              <a:noAutofit/>
            </a:bodyPr>
            <a:p>
              <a:endParaRPr b="0" lang="de-DE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pic>
          <p:nvPicPr>
            <p:cNvPr id="153" name="" descr=""/>
            <p:cNvPicPr/>
            <p:nvPr/>
          </p:nvPicPr>
          <p:blipFill>
            <a:blip r:embed="rId2"/>
            <a:stretch/>
          </p:blipFill>
          <p:spPr>
            <a:xfrm>
              <a:off x="6300000" y="1080000"/>
              <a:ext cx="1440000" cy="68040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154" name="" descr=""/>
            <p:cNvPicPr/>
            <p:nvPr/>
          </p:nvPicPr>
          <p:blipFill>
            <a:blip r:embed="rId3"/>
            <a:stretch/>
          </p:blipFill>
          <p:spPr>
            <a:xfrm>
              <a:off x="8280000" y="1080000"/>
              <a:ext cx="1440000" cy="57960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155" name=""/>
            <p:cNvSpPr txBox="1"/>
            <p:nvPr/>
          </p:nvSpPr>
          <p:spPr>
            <a:xfrm>
              <a:off x="7740000" y="180000"/>
              <a:ext cx="1080000" cy="489960"/>
            </a:xfrm>
            <a:prstGeom prst="rect">
              <a:avLst/>
            </a:prstGeom>
            <a:noFill/>
            <a:ln w="0">
              <a:noFill/>
            </a:ln>
          </p:spPr>
          <p:txBody>
            <a:bodyPr lIns="90000" rIns="90000" tIns="45000" bIns="45000" anchor="t">
              <a:noAutofit/>
            </a:bodyPr>
            <a:p>
              <a:pPr algn="ctr"/>
              <a:r>
                <a:rPr b="0" lang="de-DE" sz="1400" spc="-1" strike="noStrike">
                  <a:solidFill>
                    <a:srgbClr val="000000"/>
                  </a:solidFill>
                  <a:latin typeface="Arial"/>
                </a:rPr>
                <a:t>vector</a:t>
              </a:r>
              <a:endParaRPr b="0" lang="de-DE" sz="1400" spc="-1" strike="noStrike">
                <a:solidFill>
                  <a:srgbClr val="000000"/>
                </a:solidFill>
                <a:latin typeface="Arial"/>
              </a:endParaRPr>
            </a:p>
            <a:p>
              <a:pPr algn="ctr"/>
              <a:r>
                <a:rPr b="0" lang="de-DE" sz="1400" spc="-1" strike="noStrike">
                  <a:solidFill>
                    <a:srgbClr val="000000"/>
                  </a:solidFill>
                  <a:latin typeface="Arial"/>
                </a:rPr>
                <a:t>to Sun</a:t>
              </a:r>
              <a:endParaRPr b="0" lang="de-DE" sz="14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56" name=""/>
            <p:cNvSpPr txBox="1"/>
            <p:nvPr/>
          </p:nvSpPr>
          <p:spPr>
            <a:xfrm>
              <a:off x="8820000" y="180000"/>
              <a:ext cx="1260000" cy="540000"/>
            </a:xfrm>
            <a:prstGeom prst="rect">
              <a:avLst/>
            </a:prstGeom>
            <a:noFill/>
            <a:ln w="0">
              <a:noFill/>
            </a:ln>
          </p:spPr>
          <p:txBody>
            <a:bodyPr lIns="90000" rIns="90000" tIns="45000" bIns="45000" anchor="t">
              <a:noAutofit/>
            </a:bodyPr>
            <a:p>
              <a:pPr algn="ctr"/>
              <a:r>
                <a:rPr b="0" lang="de-DE" sz="1400" spc="-1" strike="noStrike">
                  <a:solidFill>
                    <a:srgbClr val="000000"/>
                  </a:solidFill>
                  <a:latin typeface="Arial"/>
                </a:rPr>
                <a:t>vector</a:t>
              </a:r>
              <a:endParaRPr b="0" lang="de-DE" sz="1400" spc="-1" strike="noStrike">
                <a:solidFill>
                  <a:srgbClr val="000000"/>
                </a:solidFill>
                <a:latin typeface="Arial"/>
              </a:endParaRPr>
            </a:p>
            <a:p>
              <a:pPr algn="ctr"/>
              <a:r>
                <a:rPr b="0" lang="de-DE" sz="1400" spc="-1" strike="noStrike">
                  <a:solidFill>
                    <a:srgbClr val="000000"/>
                  </a:solidFill>
                  <a:latin typeface="Arial"/>
                </a:rPr>
                <a:t>to camera</a:t>
              </a:r>
              <a:endParaRPr b="0" lang="de-DE" sz="14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57" name=""/>
            <p:cNvSpPr txBox="1"/>
            <p:nvPr/>
          </p:nvSpPr>
          <p:spPr>
            <a:xfrm>
              <a:off x="6300000" y="180000"/>
              <a:ext cx="1260000" cy="489960"/>
            </a:xfrm>
            <a:prstGeom prst="rect">
              <a:avLst/>
            </a:prstGeom>
            <a:noFill/>
            <a:ln w="0">
              <a:noFill/>
            </a:ln>
          </p:spPr>
          <p:txBody>
            <a:bodyPr lIns="90000" rIns="90000" tIns="45000" bIns="45000" anchor="t">
              <a:noAutofit/>
            </a:bodyPr>
            <a:p>
              <a:pPr algn="ctr"/>
              <a:r>
                <a:rPr b="0" lang="de-DE" sz="1400" spc="-1" strike="noStrike">
                  <a:solidFill>
                    <a:srgbClr val="000000"/>
                  </a:solidFill>
                  <a:latin typeface="Arial"/>
                </a:rPr>
                <a:t>bulk normal</a:t>
              </a:r>
              <a:endParaRPr b="0" lang="de-DE" sz="1400" spc="-1" strike="noStrike">
                <a:solidFill>
                  <a:srgbClr val="000000"/>
                </a:solidFill>
                <a:latin typeface="Arial"/>
              </a:endParaRPr>
            </a:p>
            <a:p>
              <a:pPr algn="ctr"/>
              <a:r>
                <a:rPr b="0" lang="de-DE" sz="1400" spc="-1" strike="noStrike">
                  <a:solidFill>
                    <a:srgbClr val="000000"/>
                  </a:solidFill>
                  <a:latin typeface="Arial"/>
                </a:rPr>
                <a:t>vector</a:t>
              </a:r>
              <a:endParaRPr b="0" lang="de-DE" sz="14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58" name=""/>
            <p:cNvSpPr/>
            <p:nvPr/>
          </p:nvSpPr>
          <p:spPr>
            <a:xfrm>
              <a:off x="7020000" y="669960"/>
              <a:ext cx="180000" cy="410040"/>
            </a:xfrm>
            <a:prstGeom prst="line">
              <a:avLst/>
            </a:prstGeom>
            <a:ln w="36000">
              <a:solidFill>
                <a:srgbClr val="3465a4"/>
              </a:solidFill>
              <a:round/>
              <a:tailEnd len="med" type="triangle" w="med"/>
            </a:ln>
          </p:spPr>
          <p:style>
            <a:lnRef idx="0"/>
            <a:fillRef idx="0"/>
            <a:effectRef idx="0"/>
            <a:fontRef idx="minor"/>
          </p:style>
          <p:txBody>
            <a:bodyPr lIns="108000" rIns="108000" tIns="63000" bIns="63000" anchor="ctr">
              <a:noAutofit/>
            </a:bodyPr>
            <a:p>
              <a:endParaRPr b="0" lang="de-DE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59" name=""/>
            <p:cNvSpPr/>
            <p:nvPr/>
          </p:nvSpPr>
          <p:spPr>
            <a:xfrm>
              <a:off x="8460000" y="669960"/>
              <a:ext cx="540000" cy="410040"/>
            </a:xfrm>
            <a:prstGeom prst="line">
              <a:avLst/>
            </a:prstGeom>
            <a:ln w="36000">
              <a:solidFill>
                <a:srgbClr val="3465a4"/>
              </a:solidFill>
              <a:round/>
              <a:tailEnd len="med" type="triangle" w="med"/>
            </a:ln>
          </p:spPr>
          <p:style>
            <a:lnRef idx="0"/>
            <a:fillRef idx="0"/>
            <a:effectRef idx="0"/>
            <a:fontRef idx="minor"/>
          </p:style>
          <p:txBody>
            <a:bodyPr lIns="108000" rIns="108000" tIns="63000" bIns="63000" anchor="ctr">
              <a:noAutofit/>
            </a:bodyPr>
            <a:p>
              <a:endParaRPr b="0" lang="de-DE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60" name=""/>
            <p:cNvSpPr/>
            <p:nvPr/>
          </p:nvSpPr>
          <p:spPr>
            <a:xfrm>
              <a:off x="9360000" y="720000"/>
              <a:ext cx="0" cy="360000"/>
            </a:xfrm>
            <a:prstGeom prst="line">
              <a:avLst/>
            </a:prstGeom>
            <a:ln w="36000">
              <a:solidFill>
                <a:srgbClr val="3465a4"/>
              </a:solidFill>
              <a:round/>
              <a:tailEnd len="med" type="triangle" w="med"/>
            </a:ln>
          </p:spPr>
          <p:style>
            <a:lnRef idx="0"/>
            <a:fillRef idx="0"/>
            <a:effectRef idx="0"/>
            <a:fontRef idx="minor"/>
          </p:style>
          <p:txBody>
            <a:bodyPr lIns="108000" rIns="108000" tIns="63000" bIns="63000" anchor="ctr">
              <a:noAutofit/>
            </a:bodyPr>
            <a:p>
              <a:endParaRPr b="0" lang="de-DE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61" name=""/>
            <p:cNvSpPr/>
            <p:nvPr/>
          </p:nvSpPr>
          <p:spPr>
            <a:xfrm flipH="1">
              <a:off x="7740000" y="1260000"/>
              <a:ext cx="540000" cy="0"/>
            </a:xfrm>
            <a:prstGeom prst="line">
              <a:avLst/>
            </a:prstGeom>
            <a:ln w="36000">
              <a:solidFill>
                <a:srgbClr val="3465a4"/>
              </a:solidFill>
              <a:round/>
              <a:tailEnd len="med" type="triangle" w="med"/>
            </a:ln>
          </p:spPr>
          <p:style>
            <a:lnRef idx="0"/>
            <a:fillRef idx="0"/>
            <a:effectRef idx="0"/>
            <a:fontRef idx="minor"/>
          </p:style>
          <p:txBody>
            <a:bodyPr lIns="108000" rIns="108000" tIns="-63000" bIns="-63000" anchor="ctr">
              <a:noAutofit/>
            </a:bodyPr>
            <a:p>
              <a:endParaRPr b="0" lang="de-DE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62" name=""/>
            <p:cNvSpPr/>
            <p:nvPr/>
          </p:nvSpPr>
          <p:spPr>
            <a:xfrm flipH="1">
              <a:off x="7740000" y="1440000"/>
              <a:ext cx="549000" cy="180000"/>
            </a:xfrm>
            <a:prstGeom prst="line">
              <a:avLst/>
            </a:prstGeom>
            <a:ln w="36000">
              <a:solidFill>
                <a:srgbClr val="3465a4"/>
              </a:solidFill>
              <a:round/>
              <a:tailEnd len="med" type="triangle" w="med"/>
            </a:ln>
          </p:spPr>
          <p:style>
            <a:lnRef idx="0"/>
            <a:fillRef idx="0"/>
            <a:effectRef idx="0"/>
            <a:fontRef idx="minor"/>
          </p:style>
          <p:txBody>
            <a:bodyPr lIns="108000" rIns="108000" tIns="63000" bIns="63000" anchor="ctr">
              <a:noAutofit/>
            </a:bodyPr>
            <a:p>
              <a:endParaRPr b="0" lang="de-DE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63" name=""/>
            <p:cNvSpPr/>
            <p:nvPr/>
          </p:nvSpPr>
          <p:spPr>
            <a:xfrm flipH="1">
              <a:off x="6120000" y="1760400"/>
              <a:ext cx="360000" cy="399600"/>
            </a:xfrm>
            <a:prstGeom prst="line">
              <a:avLst/>
            </a:prstGeom>
            <a:ln w="36000">
              <a:solidFill>
                <a:srgbClr val="3465a4"/>
              </a:solidFill>
              <a:round/>
              <a:tailEnd len="med" type="triangle" w="med"/>
            </a:ln>
          </p:spPr>
          <p:style>
            <a:lnRef idx="0"/>
            <a:fillRef idx="0"/>
            <a:effectRef idx="0"/>
            <a:fontRef idx="minor"/>
          </p:style>
          <p:txBody>
            <a:bodyPr lIns="108000" rIns="108000" tIns="63000" bIns="63000" anchor="ctr">
              <a:noAutofit/>
            </a:bodyPr>
            <a:p>
              <a:endParaRPr b="0" lang="de-DE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64" name=""/>
            <p:cNvSpPr/>
            <p:nvPr/>
          </p:nvSpPr>
          <p:spPr>
            <a:xfrm>
              <a:off x="6041520" y="1260000"/>
              <a:ext cx="2058480" cy="900000"/>
            </a:xfrm>
            <a:custGeom>
              <a:avLst/>
              <a:gdLst/>
              <a:ahLst/>
              <a:rect l="0" t="0" r="r" b="b"/>
              <a:pathLst>
                <a:path fill="none" w="5718" h="2500">
                  <a:moveTo>
                    <a:pt x="718" y="0"/>
                  </a:moveTo>
                  <a:cubicBezTo>
                    <a:pt x="718" y="0"/>
                    <a:pt x="-478" y="442"/>
                    <a:pt x="218" y="1500"/>
                  </a:cubicBezTo>
                  <a:cubicBezTo>
                    <a:pt x="601" y="2211"/>
                    <a:pt x="2774" y="1556"/>
                    <a:pt x="4218" y="1500"/>
                  </a:cubicBezTo>
                  <a:cubicBezTo>
                    <a:pt x="5206" y="1462"/>
                    <a:pt x="5718" y="2500"/>
                    <a:pt x="5718" y="2500"/>
                  </a:cubicBezTo>
                </a:path>
              </a:pathLst>
            </a:custGeom>
            <a:ln w="36000">
              <a:solidFill>
                <a:srgbClr val="3465a4"/>
              </a:solidFill>
              <a:round/>
              <a:tailEnd len="med" type="triangle" w="med"/>
            </a:ln>
          </p:spPr>
          <p:txBody>
            <a:bodyPr lIns="108000" rIns="108000" tIns="63000" bIns="63000" anchor="ctr">
              <a:noAutofit/>
            </a:bodyPr>
            <a:p>
              <a:endParaRPr b="0" lang="de-DE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65" name=""/>
            <p:cNvSpPr/>
            <p:nvPr/>
          </p:nvSpPr>
          <p:spPr>
            <a:xfrm>
              <a:off x="8460000" y="1980000"/>
              <a:ext cx="360000" cy="540000"/>
            </a:xfrm>
            <a:prstGeom prst="rect">
              <a:avLst/>
            </a:prstGeom>
            <a:solidFill>
              <a:srgbClr val="ffff00">
                <a:alpha val="30000"/>
              </a:srgbClr>
            </a:solidFill>
            <a:ln w="36000">
              <a:solidFill>
                <a:srgbClr val="ff4500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108000" rIns="108000" tIns="63000" bIns="63000" anchor="ctr">
              <a:noAutofit/>
            </a:bodyPr>
            <a:p>
              <a:endParaRPr b="0" lang="de-DE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66" name=""/>
            <p:cNvSpPr/>
            <p:nvPr/>
          </p:nvSpPr>
          <p:spPr>
            <a:xfrm>
              <a:off x="6390000" y="1980000"/>
              <a:ext cx="360000" cy="540000"/>
            </a:xfrm>
            <a:prstGeom prst="rect">
              <a:avLst/>
            </a:prstGeom>
            <a:solidFill>
              <a:srgbClr val="ffff00">
                <a:alpha val="30000"/>
              </a:srgbClr>
            </a:solidFill>
            <a:ln w="36000">
              <a:solidFill>
                <a:srgbClr val="ff4500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108000" rIns="108000" tIns="63000" bIns="63000" anchor="ctr">
              <a:noAutofit/>
            </a:bodyPr>
            <a:p>
              <a:endParaRPr b="0" lang="de-DE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pic>
          <p:nvPicPr>
            <p:cNvPr id="167" name="" descr=""/>
            <p:cNvPicPr/>
            <p:nvPr/>
          </p:nvPicPr>
          <p:blipFill>
            <a:blip r:embed="rId4"/>
            <a:stretch/>
          </p:blipFill>
          <p:spPr>
            <a:xfrm>
              <a:off x="6300000" y="3484800"/>
              <a:ext cx="3600000" cy="65520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168" name="" descr=""/>
            <p:cNvPicPr/>
            <p:nvPr/>
          </p:nvPicPr>
          <p:blipFill>
            <a:blip r:embed="rId5"/>
            <a:stretch/>
          </p:blipFill>
          <p:spPr>
            <a:xfrm>
              <a:off x="6660000" y="4320000"/>
              <a:ext cx="2880000" cy="68400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169" name=""/>
            <p:cNvSpPr/>
            <p:nvPr/>
          </p:nvSpPr>
          <p:spPr>
            <a:xfrm>
              <a:off x="6660000" y="2340000"/>
              <a:ext cx="1339560" cy="1440000"/>
            </a:xfrm>
            <a:custGeom>
              <a:avLst/>
              <a:gdLst/>
              <a:ahLst/>
              <a:rect l="0" t="0" r="r" b="b"/>
              <a:pathLst>
                <a:path fill="none" w="3721" h="4000">
                  <a:moveTo>
                    <a:pt x="0" y="4000"/>
                  </a:moveTo>
                  <a:cubicBezTo>
                    <a:pt x="500" y="3500"/>
                    <a:pt x="2796" y="3565"/>
                    <a:pt x="3500" y="3001"/>
                  </a:cubicBezTo>
                  <a:cubicBezTo>
                    <a:pt x="4204" y="2435"/>
                    <a:pt x="3000" y="0"/>
                    <a:pt x="3000" y="0"/>
                  </a:cubicBezTo>
                </a:path>
              </a:pathLst>
            </a:custGeom>
            <a:ln w="36000">
              <a:solidFill>
                <a:srgbClr val="3465a4"/>
              </a:solidFill>
              <a:round/>
              <a:tailEnd len="med" type="triangle" w="med"/>
            </a:ln>
          </p:spPr>
          <p:txBody>
            <a:bodyPr lIns="108000" rIns="108000" tIns="63000" bIns="63000" anchor="ctr">
              <a:noAutofit/>
            </a:bodyPr>
            <a:p>
              <a:endParaRPr b="0" lang="de-DE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70" name=""/>
            <p:cNvSpPr/>
            <p:nvPr/>
          </p:nvSpPr>
          <p:spPr>
            <a:xfrm>
              <a:off x="6288840" y="2349000"/>
              <a:ext cx="1724760" cy="2151000"/>
            </a:xfrm>
            <a:custGeom>
              <a:avLst/>
              <a:gdLst/>
              <a:ahLst/>
              <a:rect l="0" t="0" r="r" b="b"/>
              <a:pathLst>
                <a:path fill="none" w="4791" h="5975">
                  <a:moveTo>
                    <a:pt x="2031" y="5975"/>
                  </a:moveTo>
                  <a:cubicBezTo>
                    <a:pt x="-3469" y="1975"/>
                    <a:pt x="3866" y="3565"/>
                    <a:pt x="4570" y="3001"/>
                  </a:cubicBezTo>
                  <a:cubicBezTo>
                    <a:pt x="5274" y="2435"/>
                    <a:pt x="4070" y="0"/>
                    <a:pt x="4070" y="0"/>
                  </a:cubicBezTo>
                </a:path>
              </a:pathLst>
            </a:custGeom>
            <a:ln w="36000">
              <a:solidFill>
                <a:srgbClr val="3465a4"/>
              </a:solidFill>
              <a:round/>
              <a:tailEnd len="med" type="triangle" w="med"/>
            </a:ln>
          </p:spPr>
          <p:txBody>
            <a:bodyPr lIns="108000" rIns="108000" tIns="63000" bIns="63000" anchor="ctr">
              <a:noAutofit/>
            </a:bodyPr>
            <a:p>
              <a:endParaRPr b="0" lang="de-DE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pic>
          <p:nvPicPr>
            <p:cNvPr id="171" name="" descr=""/>
            <p:cNvPicPr/>
            <p:nvPr/>
          </p:nvPicPr>
          <p:blipFill>
            <a:blip r:embed="rId6"/>
            <a:stretch/>
          </p:blipFill>
          <p:spPr>
            <a:xfrm>
              <a:off x="1800000" y="4500000"/>
              <a:ext cx="3600000" cy="58680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172" name="" descr=""/>
            <p:cNvPicPr/>
            <p:nvPr/>
          </p:nvPicPr>
          <p:blipFill>
            <a:blip r:embed="rId7"/>
            <a:stretch/>
          </p:blipFill>
          <p:spPr>
            <a:xfrm>
              <a:off x="4680000" y="5040000"/>
              <a:ext cx="2160000" cy="55080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173" name=""/>
            <p:cNvSpPr/>
            <p:nvPr/>
          </p:nvSpPr>
          <p:spPr>
            <a:xfrm>
              <a:off x="3866400" y="2520000"/>
              <a:ext cx="1893600" cy="1980000"/>
            </a:xfrm>
            <a:custGeom>
              <a:avLst/>
              <a:gdLst/>
              <a:ahLst/>
              <a:rect l="0" t="0" r="r" b="b"/>
              <a:pathLst>
                <a:path fill="none" w="5260" h="5500">
                  <a:moveTo>
                    <a:pt x="0" y="5500"/>
                  </a:moveTo>
                  <a:cubicBezTo>
                    <a:pt x="760" y="3500"/>
                    <a:pt x="3556" y="4564"/>
                    <a:pt x="4260" y="4000"/>
                  </a:cubicBezTo>
                  <a:cubicBezTo>
                    <a:pt x="4964" y="3435"/>
                    <a:pt x="5260" y="0"/>
                    <a:pt x="5260" y="0"/>
                  </a:cubicBezTo>
                </a:path>
              </a:pathLst>
            </a:custGeom>
            <a:ln w="36000">
              <a:solidFill>
                <a:srgbClr val="3465a4"/>
              </a:solidFill>
              <a:round/>
              <a:tailEnd len="med" type="triangle" w="med"/>
            </a:ln>
          </p:spPr>
          <p:txBody>
            <a:bodyPr lIns="108000" rIns="108000" tIns="63000" bIns="63000" anchor="ctr">
              <a:noAutofit/>
            </a:bodyPr>
            <a:p>
              <a:endParaRPr b="0" lang="de-DE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74" name=""/>
            <p:cNvSpPr/>
            <p:nvPr/>
          </p:nvSpPr>
          <p:spPr>
            <a:xfrm>
              <a:off x="3600000" y="5040000"/>
              <a:ext cx="1080000" cy="365760"/>
            </a:xfrm>
            <a:custGeom>
              <a:avLst/>
              <a:gdLst/>
              <a:ahLst/>
              <a:rect l="0" t="0" r="r" b="b"/>
              <a:pathLst>
                <a:path fill="none" w="3000" h="1016">
                  <a:moveTo>
                    <a:pt x="3000" y="500"/>
                  </a:moveTo>
                  <a:cubicBezTo>
                    <a:pt x="1500" y="501"/>
                    <a:pt x="2000" y="835"/>
                    <a:pt x="1001" y="1000"/>
                  </a:cubicBezTo>
                  <a:cubicBezTo>
                    <a:pt x="0" y="1165"/>
                    <a:pt x="0" y="0"/>
                    <a:pt x="0" y="0"/>
                  </a:cubicBezTo>
                </a:path>
              </a:pathLst>
            </a:custGeom>
            <a:ln w="36000">
              <a:solidFill>
                <a:srgbClr val="3465a4"/>
              </a:solidFill>
              <a:round/>
              <a:tailEnd len="med" type="triangle" w="med"/>
            </a:ln>
          </p:spPr>
          <p:txBody>
            <a:bodyPr lIns="108000" rIns="108000" tIns="63000" bIns="63000" anchor="ctr">
              <a:noAutofit/>
            </a:bodyPr>
            <a:p>
              <a:endParaRPr b="0" lang="de-DE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pic>
          <p:nvPicPr>
            <p:cNvPr id="175" name="" descr=""/>
            <p:cNvPicPr/>
            <p:nvPr/>
          </p:nvPicPr>
          <p:blipFill>
            <a:blip r:embed="rId8"/>
            <a:stretch/>
          </p:blipFill>
          <p:spPr>
            <a:xfrm>
              <a:off x="1800000" y="1440000"/>
              <a:ext cx="3600000" cy="69480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176" name=""/>
            <p:cNvSpPr txBox="1"/>
            <p:nvPr/>
          </p:nvSpPr>
          <p:spPr>
            <a:xfrm>
              <a:off x="5760000" y="3060000"/>
              <a:ext cx="2160000" cy="290160"/>
            </a:xfrm>
            <a:prstGeom prst="rect">
              <a:avLst/>
            </a:prstGeom>
            <a:noFill/>
            <a:ln w="0">
              <a:noFill/>
            </a:ln>
          </p:spPr>
          <p:txBody>
            <a:bodyPr lIns="90000" rIns="90000" tIns="45000" bIns="45000" anchor="t">
              <a:noAutofit/>
            </a:bodyPr>
            <a:p>
              <a:pPr algn="ctr"/>
              <a:r>
                <a:rPr b="0" lang="de-DE" sz="1400" spc="-1" strike="noStrike">
                  <a:solidFill>
                    <a:srgbClr val="000000"/>
                  </a:solidFill>
                  <a:latin typeface="Arial"/>
                </a:rPr>
                <a:t>solar incidence angle</a:t>
              </a:r>
              <a:endParaRPr b="0" lang="de-DE" sz="14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77" name=""/>
            <p:cNvSpPr/>
            <p:nvPr/>
          </p:nvSpPr>
          <p:spPr>
            <a:xfrm flipV="1">
              <a:off x="6840000" y="2880000"/>
              <a:ext cx="540000" cy="180000"/>
            </a:xfrm>
            <a:prstGeom prst="line">
              <a:avLst/>
            </a:prstGeom>
            <a:ln w="36000">
              <a:solidFill>
                <a:srgbClr val="3465a4"/>
              </a:solidFill>
              <a:round/>
              <a:tailEnd len="med" type="triangle" w="med"/>
            </a:ln>
          </p:spPr>
          <p:style>
            <a:lnRef idx="0"/>
            <a:fillRef idx="0"/>
            <a:effectRef idx="0"/>
            <a:fontRef idx="minor"/>
          </p:style>
          <p:txBody>
            <a:bodyPr lIns="108000" rIns="108000" tIns="63000" bIns="63000" anchor="ctr">
              <a:noAutofit/>
            </a:bodyPr>
            <a:p>
              <a:endParaRPr b="0" lang="de-DE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78" name=""/>
            <p:cNvSpPr/>
            <p:nvPr/>
          </p:nvSpPr>
          <p:spPr>
            <a:xfrm>
              <a:off x="5306400" y="1800000"/>
              <a:ext cx="1713600" cy="360000"/>
            </a:xfrm>
            <a:custGeom>
              <a:avLst/>
              <a:gdLst/>
              <a:ahLst/>
              <a:rect l="0" t="0" r="r" b="b"/>
              <a:pathLst>
                <a:path fill="none" w="4760" h="1000">
                  <a:moveTo>
                    <a:pt x="0" y="0"/>
                  </a:moveTo>
                  <a:cubicBezTo>
                    <a:pt x="760" y="0"/>
                    <a:pt x="760" y="499"/>
                    <a:pt x="1760" y="500"/>
                  </a:cubicBezTo>
                  <a:cubicBezTo>
                    <a:pt x="2760" y="500"/>
                    <a:pt x="3761" y="500"/>
                    <a:pt x="4760" y="1000"/>
                  </a:cubicBezTo>
                </a:path>
              </a:pathLst>
            </a:custGeom>
            <a:ln w="36000">
              <a:solidFill>
                <a:srgbClr val="3465a4"/>
              </a:solidFill>
              <a:round/>
              <a:tailEnd len="med" type="triangle" w="med"/>
            </a:ln>
          </p:spPr>
          <p:txBody>
            <a:bodyPr lIns="108000" rIns="108000" tIns="63000" bIns="63000" anchor="ctr">
              <a:noAutofit/>
            </a:bodyPr>
            <a:p>
              <a:endParaRPr b="0" lang="de-DE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79" name=""/>
            <p:cNvSpPr txBox="1"/>
            <p:nvPr/>
          </p:nvSpPr>
          <p:spPr>
            <a:xfrm>
              <a:off x="180000" y="3600000"/>
              <a:ext cx="1440000" cy="346320"/>
            </a:xfrm>
            <a:prstGeom prst="rect">
              <a:avLst/>
            </a:prstGeom>
            <a:noFill/>
            <a:ln w="0">
              <a:noFill/>
            </a:ln>
          </p:spPr>
          <p:txBody>
            <a:bodyPr lIns="90000" rIns="90000" tIns="45000" bIns="45000" anchor="t">
              <a:noAutofit/>
            </a:bodyPr>
            <a:p>
              <a:pPr algn="ctr"/>
              <a:r>
                <a:rPr b="0" lang="de-DE" sz="1800" spc="-1" strike="noStrike">
                  <a:solidFill>
                    <a:srgbClr val="000000"/>
                  </a:solidFill>
                  <a:latin typeface="Arial"/>
                </a:rPr>
                <a:t>data point</a:t>
              </a:r>
              <a:endParaRPr b="0" lang="de-DE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80" name=""/>
            <p:cNvSpPr/>
            <p:nvPr/>
          </p:nvSpPr>
          <p:spPr>
            <a:xfrm flipV="1">
              <a:off x="900000" y="2700000"/>
              <a:ext cx="540000" cy="900000"/>
            </a:xfrm>
            <a:prstGeom prst="line">
              <a:avLst/>
            </a:prstGeom>
            <a:ln w="36000">
              <a:solidFill>
                <a:srgbClr val="3465a4"/>
              </a:solidFill>
              <a:round/>
              <a:tailEnd len="med" type="triangle" w="med"/>
            </a:ln>
          </p:spPr>
          <p:style>
            <a:lnRef idx="0"/>
            <a:fillRef idx="0"/>
            <a:effectRef idx="0"/>
            <a:fontRef idx="minor"/>
          </p:style>
          <p:txBody>
            <a:bodyPr lIns="108000" rIns="108000" tIns="63000" bIns="63000" anchor="ctr">
              <a:noAutofit/>
            </a:bodyPr>
            <a:p>
              <a:endParaRPr b="0" lang="de-DE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81" name=""/>
            <p:cNvSpPr txBox="1"/>
            <p:nvPr/>
          </p:nvSpPr>
          <p:spPr>
            <a:xfrm>
              <a:off x="1260000" y="3240000"/>
              <a:ext cx="1080000" cy="489960"/>
            </a:xfrm>
            <a:prstGeom prst="rect">
              <a:avLst/>
            </a:prstGeom>
            <a:noFill/>
            <a:ln w="0">
              <a:noFill/>
            </a:ln>
          </p:spPr>
          <p:txBody>
            <a:bodyPr lIns="90000" rIns="90000" tIns="45000" bIns="45000" anchor="t">
              <a:noAutofit/>
            </a:bodyPr>
            <a:p>
              <a:pPr algn="ctr"/>
              <a:r>
                <a:rPr b="0" lang="de-DE" sz="1400" spc="-1" strike="noStrike">
                  <a:solidFill>
                    <a:srgbClr val="000000"/>
                  </a:solidFill>
                  <a:latin typeface="Arial"/>
                </a:rPr>
                <a:t>instrument</a:t>
              </a:r>
              <a:endParaRPr b="0" lang="de-DE" sz="1400" spc="-1" strike="noStrike">
                <a:solidFill>
                  <a:srgbClr val="000000"/>
                </a:solidFill>
                <a:latin typeface="Arial"/>
              </a:endParaRPr>
            </a:p>
            <a:p>
              <a:pPr algn="ctr"/>
              <a:r>
                <a:rPr b="0" lang="de-DE" sz="1400" spc="-1" strike="noStrike">
                  <a:solidFill>
                    <a:srgbClr val="000000"/>
                  </a:solidFill>
                  <a:latin typeface="Arial"/>
                </a:rPr>
                <a:t>gain</a:t>
              </a:r>
              <a:endParaRPr b="0" lang="de-DE" sz="14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82" name=""/>
            <p:cNvSpPr/>
            <p:nvPr/>
          </p:nvSpPr>
          <p:spPr>
            <a:xfrm flipV="1">
              <a:off x="1800000" y="2700000"/>
              <a:ext cx="180000" cy="540000"/>
            </a:xfrm>
            <a:prstGeom prst="line">
              <a:avLst/>
            </a:prstGeom>
            <a:ln w="36000">
              <a:solidFill>
                <a:srgbClr val="3465a4"/>
              </a:solidFill>
              <a:round/>
              <a:tailEnd len="med" type="triangle" w="med"/>
            </a:ln>
          </p:spPr>
          <p:style>
            <a:lnRef idx="0"/>
            <a:fillRef idx="0"/>
            <a:effectRef idx="0"/>
            <a:fontRef idx="minor"/>
          </p:style>
          <p:txBody>
            <a:bodyPr lIns="108000" rIns="108000" tIns="63000" bIns="63000" anchor="ctr">
              <a:noAutofit/>
            </a:bodyPr>
            <a:p>
              <a:endParaRPr b="0" lang="de-DE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83" name=""/>
            <p:cNvSpPr txBox="1"/>
            <p:nvPr/>
          </p:nvSpPr>
          <p:spPr>
            <a:xfrm>
              <a:off x="3060000" y="2700000"/>
              <a:ext cx="1080000" cy="489960"/>
            </a:xfrm>
            <a:prstGeom prst="rect">
              <a:avLst/>
            </a:prstGeom>
            <a:noFill/>
            <a:ln w="0">
              <a:noFill/>
            </a:ln>
          </p:spPr>
          <p:txBody>
            <a:bodyPr lIns="90000" rIns="90000" tIns="45000" bIns="45000" anchor="t">
              <a:noAutofit/>
            </a:bodyPr>
            <a:p>
              <a:pPr algn="ctr"/>
              <a:r>
                <a:rPr b="0" lang="de-DE" sz="1400" spc="-1" strike="noStrike">
                  <a:solidFill>
                    <a:srgbClr val="000000"/>
                  </a:solidFill>
                  <a:latin typeface="Arial"/>
                </a:rPr>
                <a:t>emission</a:t>
              </a:r>
              <a:endParaRPr b="0" lang="de-DE" sz="1400" spc="-1" strike="noStrike">
                <a:solidFill>
                  <a:srgbClr val="000000"/>
                </a:solidFill>
                <a:latin typeface="Arial"/>
              </a:endParaRPr>
            </a:p>
            <a:p>
              <a:pPr algn="ctr"/>
              <a:r>
                <a:rPr b="0" lang="de-DE" sz="1400" spc="-1" strike="noStrike">
                  <a:solidFill>
                    <a:srgbClr val="000000"/>
                  </a:solidFill>
                  <a:latin typeface="Arial"/>
                </a:rPr>
                <a:t>angle</a:t>
              </a:r>
              <a:endParaRPr b="0" lang="de-DE" sz="14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84" name=""/>
            <p:cNvSpPr txBox="1"/>
            <p:nvPr/>
          </p:nvSpPr>
          <p:spPr>
            <a:xfrm>
              <a:off x="0" y="4500000"/>
              <a:ext cx="1800000" cy="720000"/>
            </a:xfrm>
            <a:prstGeom prst="rect">
              <a:avLst/>
            </a:prstGeom>
            <a:noFill/>
            <a:ln w="0">
              <a:noFill/>
            </a:ln>
          </p:spPr>
          <p:txBody>
            <a:bodyPr lIns="90000" rIns="90000" tIns="45000" bIns="45000" anchor="t">
              <a:noAutofit/>
            </a:bodyPr>
            <a:p>
              <a:pPr algn="ctr"/>
              <a:r>
                <a:rPr b="0" lang="de-DE" sz="1800" spc="-1" strike="noStrike">
                  <a:solidFill>
                    <a:srgbClr val="000000"/>
                  </a:solidFill>
                  <a:latin typeface="Arial"/>
                </a:rPr>
                <a:t>self-calibration</a:t>
              </a:r>
              <a:endParaRPr b="0" lang="de-DE" sz="1800" spc="-1" strike="noStrike">
                <a:solidFill>
                  <a:srgbClr val="000000"/>
                </a:solidFill>
                <a:latin typeface="Arial"/>
              </a:endParaRPr>
            </a:p>
            <a:p>
              <a:pPr algn="ctr"/>
              <a:r>
                <a:rPr b="0" lang="de-DE" sz="1800" spc="-1" strike="noStrike">
                  <a:solidFill>
                    <a:srgbClr val="000000"/>
                  </a:solidFill>
                  <a:latin typeface="Arial"/>
                </a:rPr>
                <a:t>option</a:t>
              </a:r>
              <a:endParaRPr b="0" lang="de-DE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85" name=""/>
            <p:cNvSpPr/>
            <p:nvPr/>
          </p:nvSpPr>
          <p:spPr>
            <a:xfrm flipH="1">
              <a:off x="1260000" y="3780000"/>
              <a:ext cx="360000" cy="720000"/>
            </a:xfrm>
            <a:prstGeom prst="line">
              <a:avLst/>
            </a:prstGeom>
            <a:ln w="36000">
              <a:solidFill>
                <a:srgbClr val="3465a4"/>
              </a:solidFill>
              <a:round/>
              <a:tailEnd len="med" type="triangle" w="med"/>
            </a:ln>
          </p:spPr>
          <p:style>
            <a:lnRef idx="0"/>
            <a:fillRef idx="0"/>
            <a:effectRef idx="0"/>
            <a:fontRef idx="minor"/>
          </p:style>
          <p:txBody>
            <a:bodyPr lIns="108000" rIns="108000" tIns="63000" bIns="63000" anchor="ctr">
              <a:noAutofit/>
            </a:bodyPr>
            <a:p>
              <a:endParaRPr b="0" lang="de-DE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86" name=""/>
          <p:cNvSpPr txBox="1"/>
          <p:nvPr/>
        </p:nvSpPr>
        <p:spPr>
          <a:xfrm>
            <a:off x="360000" y="2134800"/>
            <a:ext cx="5040000" cy="3297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0" i="1" lang="de-DE" sz="1400" spc="-1" strike="noStrike">
                <a:solidFill>
                  <a:srgbClr val="0000ff"/>
                </a:solidFill>
                <a:latin typeface="Arial"/>
              </a:rPr>
              <a:t>(Surface brightness values should be without factor cos </a:t>
            </a:r>
            <a:r>
              <a:rPr b="0" i="1" lang="de-DE" sz="1400" spc="-1" strike="noStrike">
                <a:solidFill>
                  <a:srgbClr val="0000ff"/>
                </a:solidFill>
                <a:latin typeface="Arial"/>
                <a:ea typeface="Arial"/>
              </a:rPr>
              <a:t>θ</a:t>
            </a:r>
            <a:r>
              <a:rPr b="0" i="1" lang="de-DE" sz="1400" spc="-1" strike="noStrike" baseline="-8000">
                <a:solidFill>
                  <a:srgbClr val="0000ff"/>
                </a:solidFill>
                <a:latin typeface="Arial"/>
                <a:ea typeface="Arial"/>
              </a:rPr>
              <a:t>v</a:t>
            </a:r>
            <a:r>
              <a:rPr b="0" i="1" lang="de-DE" sz="1400" spc="-1" strike="noStrike">
                <a:solidFill>
                  <a:srgbClr val="0000ff"/>
                </a:solidFill>
                <a:latin typeface="Arial"/>
              </a:rPr>
              <a:t>)</a:t>
            </a:r>
            <a:endParaRPr b="0" lang="de-DE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"/>
          <p:cNvSpPr txBox="1"/>
          <p:nvPr/>
        </p:nvSpPr>
        <p:spPr>
          <a:xfrm>
            <a:off x="0" y="0"/>
            <a:ext cx="10080000" cy="5508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algn="ctr">
              <a:lnSpc>
                <a:spcPct val="100000"/>
              </a:lnSpc>
            </a:pPr>
            <a:r>
              <a:rPr b="1" i="1" lang="de-DE" sz="1600" spc="-1" strike="noStrike">
                <a:solidFill>
                  <a:srgbClr val="000000"/>
                </a:solidFill>
                <a:latin typeface="Arial"/>
              </a:rPr>
              <a:t>Standard Cook-Torrance attenuation factor</a:t>
            </a:r>
            <a:endParaRPr b="0" lang="de-DE" sz="16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i="1" lang="de-DE" sz="1600" spc="-1" strike="noStrike">
                <a:solidFill>
                  <a:srgbClr val="000000"/>
                </a:solidFill>
                <a:latin typeface="Arial"/>
              </a:rPr>
              <a:t>(Gemini-AI-assisted search, preliminary)</a:t>
            </a:r>
            <a:endParaRPr b="0" lang="de-DE" sz="16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88" name="" descr=""/>
          <p:cNvPicPr/>
          <p:nvPr/>
        </p:nvPicPr>
        <p:blipFill>
          <a:blip r:embed="rId1"/>
          <a:stretch/>
        </p:blipFill>
        <p:spPr>
          <a:xfrm>
            <a:off x="2160000" y="720000"/>
            <a:ext cx="5760000" cy="1155600"/>
          </a:xfrm>
          <a:prstGeom prst="rect">
            <a:avLst/>
          </a:prstGeom>
          <a:ln w="0">
            <a:noFill/>
          </a:ln>
        </p:spPr>
      </p:pic>
      <p:pic>
        <p:nvPicPr>
          <p:cNvPr id="189" name="" descr=""/>
          <p:cNvPicPr/>
          <p:nvPr/>
        </p:nvPicPr>
        <p:blipFill>
          <a:blip r:embed="rId2"/>
          <a:stretch/>
        </p:blipFill>
        <p:spPr>
          <a:xfrm>
            <a:off x="0" y="2160000"/>
            <a:ext cx="5760000" cy="3178800"/>
          </a:xfrm>
          <a:prstGeom prst="rect">
            <a:avLst/>
          </a:prstGeom>
          <a:ln w="0">
            <a:noFill/>
          </a:ln>
        </p:spPr>
      </p:pic>
      <p:pic>
        <p:nvPicPr>
          <p:cNvPr id="190" name="" descr=""/>
          <p:cNvPicPr/>
          <p:nvPr/>
        </p:nvPicPr>
        <p:blipFill>
          <a:blip r:embed="rId3"/>
          <a:stretch/>
        </p:blipFill>
        <p:spPr>
          <a:xfrm>
            <a:off x="5760000" y="2199600"/>
            <a:ext cx="4320000" cy="1400400"/>
          </a:xfrm>
          <a:prstGeom prst="rect">
            <a:avLst/>
          </a:prstGeom>
          <a:ln w="0">
            <a:noFill/>
          </a:ln>
        </p:spPr>
      </p:pic>
      <p:sp>
        <p:nvSpPr>
          <p:cNvPr id="191" name=""/>
          <p:cNvSpPr txBox="1"/>
          <p:nvPr/>
        </p:nvSpPr>
        <p:spPr>
          <a:xfrm>
            <a:off x="5760000" y="2880000"/>
            <a:ext cx="360000" cy="4867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0" lang="de-DE" sz="2800" spc="-1" strike="noStrike">
                <a:solidFill>
                  <a:srgbClr val="000000"/>
                </a:solidFill>
                <a:latin typeface="Arial"/>
              </a:rPr>
              <a:t>[</a:t>
            </a:r>
            <a:endParaRPr b="0" lang="de-DE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2" name=""/>
          <p:cNvSpPr txBox="1"/>
          <p:nvPr/>
        </p:nvSpPr>
        <p:spPr>
          <a:xfrm>
            <a:off x="9720000" y="2880000"/>
            <a:ext cx="360000" cy="4867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0" lang="de-DE" sz="2800" spc="-1" strike="noStrike">
                <a:solidFill>
                  <a:srgbClr val="000000"/>
                </a:solidFill>
                <a:latin typeface="Arial"/>
              </a:rPr>
              <a:t>]</a:t>
            </a:r>
            <a:endParaRPr b="0" lang="de-DE" sz="28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93" name="" descr=""/>
          <p:cNvPicPr/>
          <p:nvPr/>
        </p:nvPicPr>
        <p:blipFill>
          <a:blip r:embed="rId4"/>
          <a:stretch/>
        </p:blipFill>
        <p:spPr>
          <a:xfrm>
            <a:off x="7920000" y="3780000"/>
            <a:ext cx="1800000" cy="1800000"/>
          </a:xfrm>
          <a:prstGeom prst="rect">
            <a:avLst/>
          </a:prstGeom>
          <a:ln w="0">
            <a:noFill/>
          </a:ln>
        </p:spPr>
      </p:pic>
      <p:sp>
        <p:nvSpPr>
          <p:cNvPr id="194" name=""/>
          <p:cNvSpPr txBox="1"/>
          <p:nvPr/>
        </p:nvSpPr>
        <p:spPr>
          <a:xfrm>
            <a:off x="6300000" y="4140000"/>
            <a:ext cx="1440000" cy="7200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algn="r"/>
            <a:r>
              <a:rPr b="0" lang="de-DE" sz="1800" spc="-1" strike="noStrike">
                <a:solidFill>
                  <a:srgbClr val="000000"/>
                </a:solidFill>
                <a:latin typeface="Arial"/>
              </a:rPr>
              <a:t>geometric</a:t>
            </a:r>
            <a:endParaRPr b="0" lang="de-DE" sz="1800" spc="-1" strike="noStrike">
              <a:solidFill>
                <a:srgbClr val="000000"/>
              </a:solidFill>
              <a:latin typeface="Arial"/>
            </a:endParaRPr>
          </a:p>
          <a:p>
            <a:pPr algn="r"/>
            <a:r>
              <a:rPr b="0" lang="de-DE" sz="1800" spc="-1" strike="noStrike">
                <a:solidFill>
                  <a:srgbClr val="000000"/>
                </a:solidFill>
                <a:latin typeface="Arial"/>
              </a:rPr>
              <a:t>idea:</a:t>
            </a:r>
            <a:endParaRPr b="0" lang="de-DE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"/>
          <p:cNvSpPr txBox="1"/>
          <p:nvPr/>
        </p:nvSpPr>
        <p:spPr>
          <a:xfrm>
            <a:off x="0" y="0"/>
            <a:ext cx="10080000" cy="5508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algn="ctr">
              <a:lnSpc>
                <a:spcPct val="100000"/>
              </a:lnSpc>
            </a:pPr>
            <a:r>
              <a:rPr b="1" i="1" lang="de-DE" sz="1600" spc="-1" strike="noStrike">
                <a:solidFill>
                  <a:srgbClr val="000000"/>
                </a:solidFill>
                <a:latin typeface="Arial"/>
              </a:rPr>
              <a:t>Fresnel reflection</a:t>
            </a:r>
            <a:endParaRPr b="0" lang="de-DE" sz="16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i="1" lang="de-DE" sz="1600" spc="-1" strike="noStrike">
                <a:solidFill>
                  <a:srgbClr val="000000"/>
                </a:solidFill>
                <a:latin typeface="Arial"/>
              </a:rPr>
              <a:t>(Gemini-AI-assisted search, preliminary)</a:t>
            </a:r>
            <a:endParaRPr b="0" lang="de-DE" sz="16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96" name="" descr=""/>
          <p:cNvPicPr/>
          <p:nvPr/>
        </p:nvPicPr>
        <p:blipFill>
          <a:blip r:embed="rId1"/>
          <a:stretch/>
        </p:blipFill>
        <p:spPr>
          <a:xfrm>
            <a:off x="0" y="698040"/>
            <a:ext cx="10079640" cy="4161960"/>
          </a:xfrm>
          <a:prstGeom prst="rect">
            <a:avLst/>
          </a:prstGeom>
          <a:ln w="0">
            <a:noFill/>
          </a:ln>
        </p:spPr>
      </p:pic>
      <p:pic>
        <p:nvPicPr>
          <p:cNvPr id="197" name="" descr=""/>
          <p:cNvPicPr/>
          <p:nvPr/>
        </p:nvPicPr>
        <p:blipFill>
          <a:blip r:embed="rId2"/>
          <a:stretch/>
        </p:blipFill>
        <p:spPr>
          <a:xfrm>
            <a:off x="5040000" y="4860000"/>
            <a:ext cx="1588320" cy="584280"/>
          </a:xfrm>
          <a:prstGeom prst="rect">
            <a:avLst/>
          </a:prstGeom>
          <a:ln w="0">
            <a:noFill/>
          </a:ln>
        </p:spPr>
      </p:pic>
      <p:pic>
        <p:nvPicPr>
          <p:cNvPr id="198" name="" descr=""/>
          <p:cNvPicPr/>
          <p:nvPr/>
        </p:nvPicPr>
        <p:blipFill>
          <a:blip r:embed="rId3"/>
          <a:stretch/>
        </p:blipFill>
        <p:spPr>
          <a:xfrm>
            <a:off x="2160000" y="4860000"/>
            <a:ext cx="2567160" cy="546120"/>
          </a:xfrm>
          <a:prstGeom prst="rect">
            <a:avLst/>
          </a:prstGeom>
          <a:ln w="0">
            <a:noFill/>
          </a:ln>
        </p:spPr>
      </p:pic>
      <p:sp>
        <p:nvSpPr>
          <p:cNvPr id="199" name=""/>
          <p:cNvSpPr txBox="1"/>
          <p:nvPr/>
        </p:nvSpPr>
        <p:spPr>
          <a:xfrm>
            <a:off x="360000" y="2700000"/>
            <a:ext cx="9360000" cy="3600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0" i="1" lang="de-DE" sz="1400" spc="-1" strike="noStrike">
                <a:solidFill>
                  <a:srgbClr val="0000ff"/>
                </a:solidFill>
                <a:latin typeface="Arial"/>
              </a:rPr>
              <a:t>(Average of Fresnel equations for parallel and perpendicuarly polarized light, refractive index of vacuum set to 1.)</a:t>
            </a:r>
            <a:endParaRPr b="0" lang="de-DE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0" name=""/>
          <p:cNvSpPr txBox="1"/>
          <p:nvPr/>
        </p:nvSpPr>
        <p:spPr>
          <a:xfrm>
            <a:off x="540000" y="4680000"/>
            <a:ext cx="9180000" cy="3600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0" i="1" lang="de-DE" sz="1400" spc="-1" strike="noStrike">
                <a:solidFill>
                  <a:srgbClr val="0000ff"/>
                </a:solidFill>
                <a:latin typeface="Arial"/>
              </a:rPr>
              <a:t>(</a:t>
            </a:r>
            <a:r>
              <a:rPr b="0" i="1" lang="de-DE" sz="1400" spc="-1" strike="noStrike">
                <a:solidFill>
                  <a:srgbClr val="0000ff"/>
                </a:solidFill>
                <a:latin typeface="Arial"/>
                <a:ea typeface="Arial"/>
              </a:rPr>
              <a:t>η</a:t>
            </a:r>
            <a:r>
              <a:rPr b="0" i="1" lang="de-DE" sz="1400" spc="-1" strike="noStrike">
                <a:solidFill>
                  <a:srgbClr val="0000ff"/>
                </a:solidFill>
                <a:latin typeface="Arial"/>
                <a:ea typeface="Arial"/>
              </a:rPr>
              <a:t> </a:t>
            </a:r>
            <a:r>
              <a:rPr b="0" i="1" lang="de-DE" sz="1400" spc="-1" strike="noStrike">
                <a:solidFill>
                  <a:srgbClr val="0000ff"/>
                </a:solidFill>
                <a:latin typeface="Arial"/>
              </a:rPr>
              <a:t>sin </a:t>
            </a:r>
            <a:r>
              <a:rPr b="0" i="1" lang="de-DE" sz="1400" spc="-1" strike="noStrike">
                <a:solidFill>
                  <a:srgbClr val="0000ff"/>
                </a:solidFill>
                <a:latin typeface="Arial"/>
                <a:ea typeface="Arial"/>
              </a:rPr>
              <a:t>θ</a:t>
            </a:r>
            <a:r>
              <a:rPr b="0" i="1" lang="de-DE" sz="1400" spc="-1" strike="noStrike" baseline="-8000">
                <a:solidFill>
                  <a:srgbClr val="0000ff"/>
                </a:solidFill>
                <a:latin typeface="Arial"/>
                <a:ea typeface="Arial"/>
              </a:rPr>
              <a:t>t  </a:t>
            </a:r>
            <a:r>
              <a:rPr b="0" i="1" lang="de-DE" sz="1400" spc="-1" strike="noStrike">
                <a:solidFill>
                  <a:srgbClr val="0000ff"/>
                </a:solidFill>
                <a:latin typeface="Arial"/>
                <a:ea typeface="Arial"/>
              </a:rPr>
              <a:t>= sin </a:t>
            </a:r>
            <a:r>
              <a:rPr b="0" i="1" lang="de-DE" sz="1400" spc="-1" strike="noStrike">
                <a:solidFill>
                  <a:srgbClr val="0000ff"/>
                </a:solidFill>
                <a:latin typeface="Arial"/>
                <a:ea typeface="Arial"/>
              </a:rPr>
              <a:t>θ</a:t>
            </a:r>
            <a:r>
              <a:rPr b="0" i="1" lang="de-DE" sz="1400" spc="-1" strike="noStrike" baseline="-8000">
                <a:solidFill>
                  <a:srgbClr val="0000ff"/>
                </a:solidFill>
                <a:latin typeface="Arial"/>
                <a:ea typeface="Arial"/>
              </a:rPr>
              <a:t>d</a:t>
            </a:r>
            <a:r>
              <a:rPr b="0" i="1" lang="de-DE" sz="1400" spc="-1" strike="noStrike">
                <a:solidFill>
                  <a:srgbClr val="0000ff"/>
                </a:solidFill>
                <a:latin typeface="Arial"/>
                <a:ea typeface="Arial"/>
              </a:rPr>
              <a:t> rewritten: cos </a:t>
            </a:r>
            <a:r>
              <a:rPr b="0" i="1" lang="de-DE" sz="1400" spc="-1" strike="noStrike">
                <a:solidFill>
                  <a:srgbClr val="0000ff"/>
                </a:solidFill>
                <a:latin typeface="Arial"/>
                <a:ea typeface="Arial"/>
              </a:rPr>
              <a:t>θ</a:t>
            </a:r>
            <a:r>
              <a:rPr b="0" i="1" lang="de-DE" sz="1400" spc="-1" strike="noStrike" baseline="-8000">
                <a:solidFill>
                  <a:srgbClr val="0000ff"/>
                </a:solidFill>
                <a:latin typeface="Arial"/>
                <a:ea typeface="Arial"/>
              </a:rPr>
              <a:t>t  </a:t>
            </a:r>
            <a:r>
              <a:rPr b="0" i="1" lang="de-DE" sz="1400" spc="-1" strike="noStrike">
                <a:solidFill>
                  <a:srgbClr val="0000ff"/>
                </a:solidFill>
                <a:latin typeface="Arial"/>
                <a:ea typeface="Arial"/>
              </a:rPr>
              <a:t>= sqrt(1 - sin</a:t>
            </a:r>
            <a:r>
              <a:rPr b="0" i="1" lang="de-DE" sz="1400" spc="-1" strike="noStrike" baseline="33000">
                <a:solidFill>
                  <a:srgbClr val="0000ff"/>
                </a:solidFill>
                <a:latin typeface="Arial"/>
                <a:ea typeface="Arial"/>
              </a:rPr>
              <a:t>2</a:t>
            </a:r>
            <a:r>
              <a:rPr b="0" i="1" lang="de-DE" sz="1400" spc="-1" strike="noStrike">
                <a:solidFill>
                  <a:srgbClr val="0000ff"/>
                </a:solidFill>
                <a:latin typeface="Arial"/>
                <a:ea typeface="Arial"/>
              </a:rPr>
              <a:t> </a:t>
            </a:r>
            <a:r>
              <a:rPr b="0" i="1" lang="de-DE" sz="1400" spc="-1" strike="noStrike">
                <a:solidFill>
                  <a:srgbClr val="0000ff"/>
                </a:solidFill>
                <a:latin typeface="Arial"/>
                <a:ea typeface="Arial"/>
              </a:rPr>
              <a:t>θ</a:t>
            </a:r>
            <a:r>
              <a:rPr b="0" i="1" lang="de-DE" sz="1400" spc="-1" strike="noStrike" baseline="-8000">
                <a:solidFill>
                  <a:srgbClr val="0000ff"/>
                </a:solidFill>
                <a:latin typeface="Arial"/>
                <a:ea typeface="Arial"/>
              </a:rPr>
              <a:t>t</a:t>
            </a:r>
            <a:r>
              <a:rPr b="0" i="1" lang="de-DE" sz="1400" spc="-1" strike="noStrike">
                <a:solidFill>
                  <a:srgbClr val="0000ff"/>
                </a:solidFill>
                <a:latin typeface="Arial"/>
                <a:ea typeface="Arial"/>
              </a:rPr>
              <a:t>), and sin</a:t>
            </a:r>
            <a:r>
              <a:rPr b="0" i="1" lang="de-DE" sz="1400" spc="-1" strike="noStrike" baseline="33000">
                <a:solidFill>
                  <a:srgbClr val="0000ff"/>
                </a:solidFill>
                <a:latin typeface="Arial"/>
                <a:ea typeface="Arial"/>
              </a:rPr>
              <a:t>2</a:t>
            </a:r>
            <a:r>
              <a:rPr b="0" i="1" lang="de-DE" sz="1400" spc="-1" strike="noStrike">
                <a:solidFill>
                  <a:srgbClr val="0000ff"/>
                </a:solidFill>
                <a:latin typeface="Arial"/>
                <a:ea typeface="Arial"/>
              </a:rPr>
              <a:t> </a:t>
            </a:r>
            <a:r>
              <a:rPr b="0" i="1" lang="de-DE" sz="1400" spc="-1" strike="noStrike">
                <a:solidFill>
                  <a:srgbClr val="0000ff"/>
                </a:solidFill>
                <a:latin typeface="Arial"/>
                <a:ea typeface="Arial"/>
              </a:rPr>
              <a:t>θ</a:t>
            </a:r>
            <a:r>
              <a:rPr b="0" i="1" lang="de-DE" sz="1400" spc="-1" strike="noStrike" baseline="-8000">
                <a:solidFill>
                  <a:srgbClr val="0000ff"/>
                </a:solidFill>
                <a:latin typeface="Arial"/>
                <a:ea typeface="Arial"/>
              </a:rPr>
              <a:t>t</a:t>
            </a:r>
            <a:r>
              <a:rPr b="0" i="1" lang="de-DE" sz="1400" spc="-1" strike="noStrike">
                <a:solidFill>
                  <a:srgbClr val="0000ff"/>
                </a:solidFill>
                <a:latin typeface="Arial"/>
                <a:ea typeface="Arial"/>
              </a:rPr>
              <a:t> = (sin </a:t>
            </a:r>
            <a:r>
              <a:rPr b="0" i="1" lang="de-DE" sz="1400" spc="-1" strike="noStrike">
                <a:solidFill>
                  <a:srgbClr val="0000ff"/>
                </a:solidFill>
                <a:latin typeface="Arial"/>
                <a:ea typeface="Arial"/>
              </a:rPr>
              <a:t>θ</a:t>
            </a:r>
            <a:r>
              <a:rPr b="0" i="1" lang="de-DE" sz="1400" spc="-1" strike="noStrike" baseline="-8000">
                <a:solidFill>
                  <a:srgbClr val="0000ff"/>
                </a:solidFill>
                <a:latin typeface="Arial"/>
                <a:ea typeface="Arial"/>
              </a:rPr>
              <a:t>d</a:t>
            </a:r>
            <a:r>
              <a:rPr b="0" i="1" lang="de-DE" sz="1400" spc="-1" strike="noStrike">
                <a:solidFill>
                  <a:srgbClr val="0000ff"/>
                </a:solidFill>
                <a:latin typeface="Arial"/>
                <a:ea typeface="Arial"/>
              </a:rPr>
              <a:t> / </a:t>
            </a:r>
            <a:r>
              <a:rPr b="0" i="1" lang="de-DE" sz="1400" spc="-1" strike="noStrike">
                <a:solidFill>
                  <a:srgbClr val="0000ff"/>
                </a:solidFill>
                <a:latin typeface="Arial"/>
                <a:ea typeface="Arial"/>
              </a:rPr>
              <a:t>η)</a:t>
            </a:r>
            <a:r>
              <a:rPr b="0" i="1" lang="de-DE" sz="1400" spc="-1" strike="noStrike" baseline="33000">
                <a:solidFill>
                  <a:srgbClr val="0000ff"/>
                </a:solidFill>
                <a:latin typeface="Arial"/>
                <a:ea typeface="Arial"/>
              </a:rPr>
              <a:t>2</a:t>
            </a:r>
            <a:r>
              <a:rPr b="0" i="1" lang="de-DE" sz="1400" spc="-1" strike="noStrike">
                <a:solidFill>
                  <a:srgbClr val="0000ff"/>
                </a:solidFill>
                <a:latin typeface="Arial"/>
                <a:ea typeface="Arial"/>
              </a:rPr>
              <a:t> =  </a:t>
            </a:r>
            <a:r>
              <a:rPr b="0" i="1" lang="de-DE" sz="1400" spc="-1" strike="noStrike">
                <a:solidFill>
                  <a:srgbClr val="0000ff"/>
                </a:solidFill>
                <a:latin typeface="Arial"/>
                <a:ea typeface="Arial"/>
              </a:rPr>
              <a:t>1 - cos</a:t>
            </a:r>
            <a:r>
              <a:rPr b="0" i="1" lang="de-DE" sz="1400" spc="-1" strike="noStrike" baseline="33000">
                <a:solidFill>
                  <a:srgbClr val="0000ff"/>
                </a:solidFill>
                <a:latin typeface="Arial"/>
                <a:ea typeface="Arial"/>
              </a:rPr>
              <a:t>2</a:t>
            </a:r>
            <a:r>
              <a:rPr b="0" i="1" lang="de-DE" sz="1400" spc="-1" strike="noStrike">
                <a:solidFill>
                  <a:srgbClr val="0000ff"/>
                </a:solidFill>
                <a:latin typeface="Arial"/>
                <a:ea typeface="Arial"/>
              </a:rPr>
              <a:t> </a:t>
            </a:r>
            <a:r>
              <a:rPr b="0" i="1" lang="de-DE" sz="1400" spc="-1" strike="noStrike">
                <a:solidFill>
                  <a:srgbClr val="0000ff"/>
                </a:solidFill>
                <a:latin typeface="Arial"/>
                <a:ea typeface="Arial"/>
              </a:rPr>
              <a:t>θ</a:t>
            </a:r>
            <a:r>
              <a:rPr b="0" i="1" lang="de-DE" sz="1400" spc="-1" strike="noStrike" baseline="-8000">
                <a:solidFill>
                  <a:srgbClr val="0000ff"/>
                </a:solidFill>
                <a:latin typeface="Arial"/>
                <a:ea typeface="Arial"/>
              </a:rPr>
              <a:t>d</a:t>
            </a:r>
            <a:r>
              <a:rPr b="0" i="1" lang="de-DE" sz="1400" spc="-1" strike="noStrike">
                <a:solidFill>
                  <a:srgbClr val="0000ff"/>
                </a:solidFill>
                <a:latin typeface="Arial"/>
                <a:ea typeface="Arial"/>
              </a:rPr>
              <a:t> / </a:t>
            </a:r>
            <a:r>
              <a:rPr b="0" i="1" lang="de-DE" sz="1400" spc="-1" strike="noStrike">
                <a:solidFill>
                  <a:srgbClr val="0000ff"/>
                </a:solidFill>
                <a:latin typeface="Arial"/>
                <a:ea typeface="Arial"/>
              </a:rPr>
              <a:t>η</a:t>
            </a:r>
            <a:r>
              <a:rPr b="0" i="1" lang="de-DE" sz="1400" spc="-1" strike="noStrike" baseline="33000">
                <a:solidFill>
                  <a:srgbClr val="0000ff"/>
                </a:solidFill>
                <a:latin typeface="Arial"/>
                <a:ea typeface="Arial"/>
              </a:rPr>
              <a:t>2</a:t>
            </a:r>
            <a:r>
              <a:rPr b="0" i="1" lang="de-DE" sz="1400" spc="-1" strike="noStrike">
                <a:solidFill>
                  <a:srgbClr val="0000ff"/>
                </a:solidFill>
                <a:latin typeface="Arial"/>
              </a:rPr>
              <a:t>)</a:t>
            </a:r>
            <a:endParaRPr b="0" lang="de-DE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1" name=""/>
          <p:cNvSpPr txBox="1"/>
          <p:nvPr/>
        </p:nvSpPr>
        <p:spPr>
          <a:xfrm>
            <a:off x="3060000" y="1620000"/>
            <a:ext cx="540000" cy="12916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0" lang="de-DE" sz="8000" spc="-1" strike="noStrike">
                <a:solidFill>
                  <a:srgbClr val="000000"/>
                </a:solidFill>
                <a:latin typeface="Arial"/>
              </a:rPr>
              <a:t>[</a:t>
            </a:r>
            <a:endParaRPr b="0" lang="de-DE" sz="8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2" name=""/>
          <p:cNvSpPr txBox="1"/>
          <p:nvPr/>
        </p:nvSpPr>
        <p:spPr>
          <a:xfrm>
            <a:off x="8640000" y="1620000"/>
            <a:ext cx="540000" cy="12916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0" lang="de-DE" sz="8000" spc="-1" strike="noStrike">
                <a:solidFill>
                  <a:srgbClr val="000000"/>
                </a:solidFill>
                <a:latin typeface="Arial"/>
              </a:rPr>
              <a:t>]</a:t>
            </a:r>
            <a:endParaRPr b="0" lang="de-DE" sz="8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3" name=""/>
          <p:cNvSpPr txBox="1"/>
          <p:nvPr/>
        </p:nvSpPr>
        <p:spPr>
          <a:xfrm>
            <a:off x="360000" y="450000"/>
            <a:ext cx="9360000" cy="3600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algn="ctr"/>
            <a:r>
              <a:rPr b="0" i="1" lang="de-DE" sz="1400" spc="-1" strike="noStrike">
                <a:solidFill>
                  <a:srgbClr val="0000ff"/>
                </a:solidFill>
                <a:latin typeface="Arial"/>
              </a:rPr>
              <a:t>[partially verified]</a:t>
            </a:r>
            <a:endParaRPr b="0" lang="de-DE" sz="14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204" name="" descr=""/>
          <p:cNvPicPr/>
          <p:nvPr/>
        </p:nvPicPr>
        <p:blipFill>
          <a:blip r:embed="rId4"/>
          <a:stretch/>
        </p:blipFill>
        <p:spPr>
          <a:xfrm>
            <a:off x="8280000" y="3960000"/>
            <a:ext cx="1440000" cy="1440000"/>
          </a:xfrm>
          <a:prstGeom prst="rect">
            <a:avLst/>
          </a:prstGeom>
          <a:ln w="0">
            <a:noFill/>
          </a:ln>
        </p:spPr>
      </p:pic>
      <p:sp>
        <p:nvSpPr>
          <p:cNvPr id="205" name=""/>
          <p:cNvSpPr txBox="1"/>
          <p:nvPr/>
        </p:nvSpPr>
        <p:spPr>
          <a:xfrm>
            <a:off x="8280000" y="3600000"/>
            <a:ext cx="1260000" cy="3600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algn="ctr"/>
            <a:r>
              <a:rPr b="0" lang="de-DE" sz="1800" spc="-1" strike="noStrike">
                <a:solidFill>
                  <a:srgbClr val="000000"/>
                </a:solidFill>
                <a:latin typeface="Arial"/>
              </a:rPr>
              <a:t>idea:</a:t>
            </a:r>
            <a:endParaRPr b="0" lang="de-DE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"/>
          <p:cNvSpPr txBox="1"/>
          <p:nvPr/>
        </p:nvSpPr>
        <p:spPr>
          <a:xfrm>
            <a:off x="0" y="-9360"/>
            <a:ext cx="10080000" cy="3736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algn="ctr">
              <a:lnSpc>
                <a:spcPct val="100000"/>
              </a:lnSpc>
            </a:pPr>
            <a:r>
              <a:rPr b="0" lang="de-DE" sz="2000" spc="-1" strike="noStrike">
                <a:solidFill>
                  <a:srgbClr val="000000"/>
                </a:solidFill>
                <a:latin typeface="Arial"/>
                <a:ea typeface="Microsoft YaHei"/>
              </a:rPr>
              <a:t>Refractive index of selected volcanic glasses    </a:t>
            </a:r>
            <a:r>
              <a:rPr b="0" i="1" lang="de-DE" sz="1600" spc="-1" strike="noStrike">
                <a:solidFill>
                  <a:srgbClr val="000000"/>
                </a:solidFill>
                <a:latin typeface="Arial"/>
              </a:rPr>
              <a:t>(Gemini-AI-assisted search, preliminary)</a:t>
            </a:r>
            <a:endParaRPr b="0" lang="de-DE" sz="16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207" name="" descr=""/>
          <p:cNvPicPr/>
          <p:nvPr/>
        </p:nvPicPr>
        <p:blipFill>
          <a:blip r:embed="rId1"/>
          <a:stretch/>
        </p:blipFill>
        <p:spPr>
          <a:xfrm>
            <a:off x="360" y="358200"/>
            <a:ext cx="10079640" cy="53118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"/>
          <p:cNvSpPr txBox="1"/>
          <p:nvPr/>
        </p:nvSpPr>
        <p:spPr>
          <a:xfrm>
            <a:off x="540000" y="180000"/>
            <a:ext cx="9540000" cy="494964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algn="ctr">
              <a:lnSpc>
                <a:spcPct val="100000"/>
              </a:lnSpc>
            </a:pPr>
            <a:r>
              <a:rPr b="1" lang="de-DE" sz="3200" spc="-1" strike="noStrike">
                <a:solidFill>
                  <a:srgbClr val="000000"/>
                </a:solidFill>
                <a:latin typeface="Arial"/>
              </a:rPr>
              <a:t>Summary</a:t>
            </a:r>
            <a:endParaRPr b="0" lang="de-DE" sz="32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de-DE" sz="1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de-DE" sz="2400" spc="-1" strike="noStrike">
                <a:solidFill>
                  <a:srgbClr val="000000"/>
                </a:solidFill>
                <a:latin typeface="Arial"/>
              </a:rPr>
              <a:t>The science hidden is in viewing geometry,</a:t>
            </a:r>
            <a:endParaRPr b="0" lang="de-DE" sz="2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de-DE" sz="2400" spc="-1" strike="noStrike">
                <a:solidFill>
                  <a:srgbClr val="000000"/>
                </a:solidFill>
                <a:latin typeface="Arial"/>
              </a:rPr>
              <a:t>and in camera calibration.</a:t>
            </a:r>
            <a:endParaRPr b="0" lang="de-DE" sz="2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de-DE" sz="1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de-DE" sz="1800" spc="-1" strike="noStrike">
                <a:solidFill>
                  <a:srgbClr val="000000"/>
                </a:solidFill>
                <a:latin typeface="Arial"/>
              </a:rPr>
              <a:t>Juno’s Perijove 58 provides four images of Io’s Loki Patera with a common solar vector, and with a changing emission vector to the camera.</a:t>
            </a:r>
            <a:endParaRPr b="0" lang="de-DE" sz="1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de-DE" sz="1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de-DE" sz="1800" spc="-1" strike="noStrike">
                <a:solidFill>
                  <a:srgbClr val="000000"/>
                </a:solidFill>
                <a:latin typeface="Arial"/>
              </a:rPr>
              <a:t>Changing observational conditions result in a drastic change of Loki Patera’s apparent brightness, induced by Lava Lake specularity.</a:t>
            </a:r>
            <a:endParaRPr b="0" lang="de-DE" sz="1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de-DE" sz="1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de-DE" sz="2200" spc="-1" strike="noStrike">
                <a:solidFill>
                  <a:srgbClr val="000000"/>
                </a:solidFill>
                <a:latin typeface="Arial"/>
              </a:rPr>
              <a:t>Idea:</a:t>
            </a:r>
            <a:endParaRPr b="0" lang="de-DE" sz="2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de-DE" sz="1800" spc="-1" strike="noStrike">
                <a:solidFill>
                  <a:srgbClr val="000000"/>
                </a:solidFill>
                <a:latin typeface="Arial"/>
              </a:rPr>
              <a:t>Fit data into a BRDF that is a function of surface roughness and refractive index.</a:t>
            </a:r>
            <a:endParaRPr b="0" lang="de-DE" sz="1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de-DE" sz="1800" spc="-1" strike="noStrike">
                <a:solidFill>
                  <a:srgbClr val="000000"/>
                </a:solidFill>
                <a:latin typeface="Arial"/>
                <a:ea typeface="Microsoft YaHei"/>
              </a:rPr>
              <a:t>Use </a:t>
            </a:r>
            <a:r>
              <a:rPr b="1" lang="de-DE" sz="1800" spc="-1" strike="noStrike">
                <a:solidFill>
                  <a:srgbClr val="000000"/>
                </a:solidFill>
                <a:latin typeface="Arial"/>
              </a:rPr>
              <a:t>refractive index to infer mineralogy.</a:t>
            </a:r>
            <a:endParaRPr b="0" lang="de-DE" sz="1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de-DE" sz="1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de-DE" sz="18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i="1" lang="de-DE" sz="2400" spc="-1" strike="noStrike">
                <a:solidFill>
                  <a:srgbClr val="000000"/>
                </a:solidFill>
                <a:latin typeface="Arial"/>
              </a:rPr>
              <a:t>Thank you!</a:t>
            </a:r>
            <a:endParaRPr b="0" lang="de-DE" sz="2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"/>
          <p:cNvSpPr txBox="1"/>
          <p:nvPr/>
        </p:nvSpPr>
        <p:spPr>
          <a:xfrm>
            <a:off x="540000" y="1620000"/>
            <a:ext cx="9540000" cy="30600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algn="ctr">
              <a:lnSpc>
                <a:spcPct val="100000"/>
              </a:lnSpc>
            </a:pPr>
            <a:r>
              <a:rPr b="1" lang="de-DE" sz="6600" spc="-1" strike="noStrike">
                <a:solidFill>
                  <a:srgbClr val="000000"/>
                </a:solidFill>
                <a:latin typeface="Arial"/>
              </a:rPr>
              <a:t>Backup slides</a:t>
            </a:r>
            <a:endParaRPr b="0" lang="de-DE" sz="66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de-DE" sz="1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de-DE" sz="2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0" name="" descr=""/>
          <p:cNvPicPr/>
          <p:nvPr/>
        </p:nvPicPr>
        <p:blipFill>
          <a:blip r:embed="rId1"/>
          <a:stretch/>
        </p:blipFill>
        <p:spPr>
          <a:xfrm>
            <a:off x="2880000" y="0"/>
            <a:ext cx="4294440" cy="56696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1" name="" descr=""/>
          <p:cNvPicPr/>
          <p:nvPr/>
        </p:nvPicPr>
        <p:blipFill>
          <a:blip r:embed="rId1"/>
          <a:stretch/>
        </p:blipFill>
        <p:spPr>
          <a:xfrm>
            <a:off x="1890000" y="0"/>
            <a:ext cx="6311160" cy="56696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2" name="" descr=""/>
          <p:cNvPicPr/>
          <p:nvPr/>
        </p:nvPicPr>
        <p:blipFill>
          <a:blip r:embed="rId1"/>
          <a:stretch/>
        </p:blipFill>
        <p:spPr>
          <a:xfrm>
            <a:off x="2203200" y="0"/>
            <a:ext cx="5669640" cy="56696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"/>
          <p:cNvSpPr txBox="1"/>
          <p:nvPr/>
        </p:nvSpPr>
        <p:spPr>
          <a:xfrm>
            <a:off x="0" y="0"/>
            <a:ext cx="10080000" cy="52059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algn="ctr"/>
            <a:r>
              <a:rPr b="1" lang="de-DE" sz="2800" spc="-1" strike="noStrike">
                <a:solidFill>
                  <a:srgbClr val="000000"/>
                </a:solidFill>
                <a:latin typeface="Arial"/>
              </a:rPr>
              <a:t>Kontext road map</a:t>
            </a:r>
            <a:endParaRPr b="0" lang="de-DE" sz="2800" spc="-1" strike="noStrike">
              <a:solidFill>
                <a:srgbClr val="000000"/>
              </a:solidFill>
              <a:latin typeface="Arial"/>
            </a:endParaRPr>
          </a:p>
          <a:p>
            <a:pPr algn="ctr"/>
            <a:endParaRPr b="0" lang="de-DE" sz="1800" spc="-1" strike="noStrike">
              <a:solidFill>
                <a:srgbClr val="000000"/>
              </a:solidFill>
              <a:latin typeface="Arial"/>
            </a:endParaRPr>
          </a:p>
          <a:p>
            <a:pPr algn="ctr"/>
            <a:r>
              <a:rPr b="1" lang="de-DE" sz="1800" spc="-1" strike="noStrike">
                <a:solidFill>
                  <a:srgbClr val="000000"/>
                </a:solidFill>
                <a:latin typeface="Arial"/>
              </a:rPr>
              <a:t>Given: JunoCam images of Io’s Loki Patera lava lake.</a:t>
            </a:r>
            <a:endParaRPr b="0" lang="de-DE" sz="1800" spc="-1" strike="noStrike">
              <a:solidFill>
                <a:srgbClr val="000000"/>
              </a:solidFill>
              <a:latin typeface="Arial"/>
            </a:endParaRPr>
          </a:p>
          <a:p>
            <a:pPr algn="ctr"/>
            <a:r>
              <a:rPr b="1" lang="de-DE" sz="1800" spc="-1" strike="noStrike">
                <a:solidFill>
                  <a:srgbClr val="000000"/>
                </a:solidFill>
                <a:latin typeface="Arial"/>
              </a:rPr>
              <a:t>Science objective: Mineralogic composition of the caldera’s volcanic glass.</a:t>
            </a:r>
            <a:endParaRPr b="0" lang="de-DE" sz="1800" spc="-1" strike="noStrike">
              <a:solidFill>
                <a:srgbClr val="000000"/>
              </a:solidFill>
              <a:latin typeface="Arial"/>
            </a:endParaRPr>
          </a:p>
          <a:p>
            <a:endParaRPr b="0" lang="de-DE" sz="2400" spc="-1" strike="noStrike">
              <a:solidFill>
                <a:srgbClr val="000000"/>
              </a:solidFill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1600" spc="-1" strike="noStrike">
                <a:solidFill>
                  <a:srgbClr val="d3d3d3"/>
                </a:solidFill>
                <a:latin typeface="Arial"/>
              </a:rPr>
              <a:t>Provide cropped cylindrical </a:t>
            </a:r>
            <a:r>
              <a:rPr b="1" lang="de-DE" sz="1600" spc="-1" strike="noStrike">
                <a:solidFill>
                  <a:srgbClr val="d3d3d3"/>
                </a:solidFill>
                <a:latin typeface="Arial"/>
              </a:rPr>
              <a:t>maps of </a:t>
            </a:r>
            <a:r>
              <a:rPr b="0" lang="de-DE" sz="1600" spc="-1" strike="noStrike">
                <a:solidFill>
                  <a:srgbClr val="d3d3d3"/>
                </a:solidFill>
                <a:latin typeface="Arial"/>
              </a:rPr>
              <a:t>the</a:t>
            </a:r>
            <a:r>
              <a:rPr b="1" lang="de-DE" sz="1600" spc="-1" strike="noStrike">
                <a:solidFill>
                  <a:srgbClr val="d3d3d3"/>
                </a:solidFill>
                <a:latin typeface="Arial"/>
              </a:rPr>
              <a:t> </a:t>
            </a:r>
            <a:r>
              <a:rPr b="0" lang="de-DE" sz="1600" spc="-1" strike="noStrike">
                <a:solidFill>
                  <a:srgbClr val="d3d3d3"/>
                </a:solidFill>
                <a:latin typeface="Arial"/>
              </a:rPr>
              <a:t>Loki Patera</a:t>
            </a:r>
            <a:r>
              <a:rPr b="0" lang="de-DE" sz="1600" spc="-1" strike="noStrike">
                <a:solidFill>
                  <a:srgbClr val="d3d3d3"/>
                </a:solidFill>
                <a:latin typeface="Arial"/>
              </a:rPr>
              <a:t> </a:t>
            </a:r>
            <a:r>
              <a:rPr b="1" lang="de-DE" sz="1600" spc="-1" strike="noStrike">
                <a:solidFill>
                  <a:srgbClr val="d3d3d3"/>
                </a:solidFill>
                <a:latin typeface="Arial"/>
              </a:rPr>
              <a:t>lava lake</a:t>
            </a:r>
            <a:r>
              <a:rPr b="0" lang="de-DE" sz="1600" spc="-1" strike="noStrike">
                <a:solidFill>
                  <a:srgbClr val="d3d3d3"/>
                </a:solidFill>
                <a:latin typeface="Arial"/>
              </a:rPr>
              <a:t>, together with </a:t>
            </a:r>
            <a:r>
              <a:rPr b="0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a bunch of geometrical </a:t>
            </a:r>
            <a:r>
              <a:rPr b="1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backplanes</a:t>
            </a:r>
            <a:r>
              <a:rPr b="0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.</a:t>
            </a:r>
            <a:endParaRPr b="0" lang="de-DE" sz="1600" spc="-1" strike="noStrike">
              <a:solidFill>
                <a:srgbClr val="000000"/>
              </a:solidFill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1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Calibrate and linearize</a:t>
            </a:r>
            <a:r>
              <a:rPr b="0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 data in terms of radiometric intensity relative to a selected reference image.</a:t>
            </a:r>
            <a:endParaRPr b="0" lang="de-DE" sz="1600" spc="-1" strike="noStrike">
              <a:solidFill>
                <a:srgbClr val="000000"/>
              </a:solidFill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1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Define the lava lake area</a:t>
            </a:r>
            <a:r>
              <a:rPr b="0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.</a:t>
            </a:r>
            <a:endParaRPr b="0" lang="de-DE" sz="1600" spc="-1" strike="noStrike">
              <a:solidFill>
                <a:srgbClr val="000000"/>
              </a:solidFill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For each image: Fit least squares </a:t>
            </a:r>
            <a:r>
              <a:rPr b="1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regression planes</a:t>
            </a:r>
            <a:r>
              <a:rPr b="0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 through the lava lake RGB intensity channels.</a:t>
            </a:r>
            <a:endParaRPr b="0" lang="de-DE" sz="1600" spc="-1" strike="noStrike">
              <a:solidFill>
                <a:srgbClr val="000000"/>
              </a:solidFill>
              <a:latin typeface="Arial"/>
            </a:endParaRPr>
          </a:p>
          <a:p>
            <a:pPr marL="216000" indent="-216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Use regression planes relative to the solar specular vector to derive a </a:t>
            </a:r>
            <a:r>
              <a:rPr b="1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non-physical Phong</a:t>
            </a:r>
            <a:r>
              <a:rPr b="0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 approach.</a:t>
            </a:r>
            <a:endParaRPr b="0" lang="de-DE" sz="1600" spc="-1" strike="noStrike">
              <a:solidFill>
                <a:srgbClr val="000000"/>
              </a:solidFill>
              <a:latin typeface="Arial"/>
            </a:endParaRPr>
          </a:p>
          <a:p>
            <a:pPr marL="216000" indent="-216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Use regression planes relative to the bulk surface normal vector to fit a draft </a:t>
            </a:r>
            <a:r>
              <a:rPr b="1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physical microfacet normal distribution function</a:t>
            </a:r>
            <a:r>
              <a:rPr b="0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 (NDF).</a:t>
            </a:r>
            <a:endParaRPr b="0" lang="de-DE" sz="1600" spc="-1" strike="noStrike">
              <a:solidFill>
                <a:srgbClr val="000000"/>
              </a:solidFill>
              <a:latin typeface="Arial"/>
            </a:endParaRPr>
          </a:p>
          <a:p>
            <a:pPr marL="216000" indent="-216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Decompose the draft NDF into a </a:t>
            </a:r>
            <a:r>
              <a:rPr b="1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heterogeniously weighted Lambertian</a:t>
            </a:r>
            <a:r>
              <a:rPr b="0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 component </a:t>
            </a:r>
            <a:r>
              <a:rPr b="1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and</a:t>
            </a:r>
            <a:r>
              <a:rPr b="0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 a </a:t>
            </a:r>
            <a:r>
              <a:rPr b="1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specular</a:t>
            </a:r>
            <a:r>
              <a:rPr b="0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 component.</a:t>
            </a:r>
            <a:endParaRPr b="0" lang="de-DE" sz="1600" spc="-1" strike="noStrike">
              <a:solidFill>
                <a:srgbClr val="000000"/>
              </a:solidFill>
              <a:latin typeface="Arial"/>
            </a:endParaRPr>
          </a:p>
          <a:p>
            <a:pPr marL="216000" indent="-216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Describe the cleaned specular NDF (Torrance-Sparrow 1967) component by </a:t>
            </a:r>
            <a:r>
              <a:rPr b="1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surface roughness</a:t>
            </a:r>
            <a:r>
              <a:rPr b="0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 (Beckmann-Spizzichino 1963 / Trowbridge-Reitz 1975 aka GGX) and </a:t>
            </a:r>
            <a:r>
              <a:rPr b="1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refractive index</a:t>
            </a:r>
            <a:r>
              <a:rPr b="0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 (Fresnel 1823) in the interval [1.45; 1.80].</a:t>
            </a:r>
            <a:endParaRPr b="0" lang="de-DE" sz="1600" spc="-1" strike="noStrike">
              <a:solidFill>
                <a:srgbClr val="000000"/>
              </a:solidFill>
              <a:latin typeface="Arial"/>
            </a:endParaRPr>
          </a:p>
          <a:p>
            <a:pPr marL="216000" indent="-216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1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Map the refractive index to</a:t>
            </a:r>
            <a:r>
              <a:rPr b="0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 the percentage </a:t>
            </a:r>
            <a:r>
              <a:rPr b="1" i="1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p</a:t>
            </a:r>
            <a:r>
              <a:rPr b="0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 in the chart for </a:t>
            </a:r>
            <a:r>
              <a:rPr b="1" i="1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p SiO + (1-p)(MgO + FeO + TiO)</a:t>
            </a:r>
            <a:r>
              <a:rPr b="0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.(Gladstone-Dale 1863, Young-Finn 1940, Langford 1984, Piontek &amp; al. 2021)</a:t>
            </a:r>
            <a:endParaRPr b="0" lang="de-DE" sz="1600" spc="-1" strike="noStrike">
              <a:solidFill>
                <a:srgbClr val="000000"/>
              </a:solidFill>
              <a:latin typeface="Arial"/>
            </a:endParaRPr>
          </a:p>
          <a:p>
            <a:pPr marL="216000" indent="-216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1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Residuals</a:t>
            </a:r>
            <a:r>
              <a:rPr b="0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 ~ white noise? Further </a:t>
            </a:r>
            <a:r>
              <a:rPr b="1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model refinements</a:t>
            </a:r>
            <a:r>
              <a:rPr b="0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, adjustments required?</a:t>
            </a:r>
            <a:endParaRPr b="0" lang="de-DE" sz="16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"/>
          <p:cNvSpPr txBox="1"/>
          <p:nvPr/>
        </p:nvSpPr>
        <p:spPr>
          <a:xfrm>
            <a:off x="0" y="0"/>
            <a:ext cx="10080000" cy="52059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algn="ctr"/>
            <a:r>
              <a:rPr b="1" lang="de-DE" sz="2800" spc="-1" strike="noStrike">
                <a:solidFill>
                  <a:srgbClr val="808080"/>
                </a:solidFill>
                <a:latin typeface="Arial"/>
              </a:rPr>
              <a:t>Kontext road map</a:t>
            </a:r>
            <a:endParaRPr b="0" lang="de-DE" sz="2800" spc="-1" strike="noStrike">
              <a:solidFill>
                <a:srgbClr val="000000"/>
              </a:solidFill>
              <a:latin typeface="Arial"/>
            </a:endParaRPr>
          </a:p>
          <a:p>
            <a:pPr algn="ctr"/>
            <a:endParaRPr b="0" lang="de-DE" sz="1800" spc="-1" strike="noStrike">
              <a:solidFill>
                <a:srgbClr val="000000"/>
              </a:solidFill>
              <a:latin typeface="Arial"/>
            </a:endParaRPr>
          </a:p>
          <a:p>
            <a:pPr algn="ctr"/>
            <a:r>
              <a:rPr b="1" lang="de-DE" sz="1800" spc="-1" strike="noStrike">
                <a:solidFill>
                  <a:srgbClr val="808080"/>
                </a:solidFill>
                <a:latin typeface="Arial"/>
              </a:rPr>
              <a:t>Given: JunoCam images of Io’s Loki Patera lava lake.</a:t>
            </a:r>
            <a:endParaRPr b="0" lang="de-DE" sz="1800" spc="-1" strike="noStrike">
              <a:solidFill>
                <a:srgbClr val="000000"/>
              </a:solidFill>
              <a:latin typeface="Arial"/>
            </a:endParaRPr>
          </a:p>
          <a:p>
            <a:pPr algn="ctr"/>
            <a:r>
              <a:rPr b="1" lang="de-DE" sz="1800" spc="-1" strike="noStrike">
                <a:solidFill>
                  <a:srgbClr val="808080"/>
                </a:solidFill>
                <a:latin typeface="Arial"/>
              </a:rPr>
              <a:t>Science objective: Mineralogic composition of the caldera’s volcanic glass.</a:t>
            </a:r>
            <a:endParaRPr b="0" lang="de-DE" sz="1800" spc="-1" strike="noStrike">
              <a:solidFill>
                <a:srgbClr val="000000"/>
              </a:solidFill>
              <a:latin typeface="Arial"/>
            </a:endParaRPr>
          </a:p>
          <a:p>
            <a:endParaRPr b="0" lang="de-DE" sz="2400" spc="-1" strike="noStrike">
              <a:solidFill>
                <a:srgbClr val="000000"/>
              </a:solidFill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1600" spc="-1" strike="noStrike">
                <a:solidFill>
                  <a:srgbClr val="000000"/>
                </a:solidFill>
                <a:latin typeface="Arial"/>
              </a:rPr>
              <a:t>Provide cropped cylindrical </a:t>
            </a:r>
            <a:r>
              <a:rPr b="1" lang="de-DE" sz="1600" spc="-1" strike="noStrike">
                <a:solidFill>
                  <a:srgbClr val="000000"/>
                </a:solidFill>
                <a:latin typeface="Arial"/>
              </a:rPr>
              <a:t>maps of </a:t>
            </a:r>
            <a:r>
              <a:rPr b="0" lang="de-DE" sz="1600" spc="-1" strike="noStrike">
                <a:solidFill>
                  <a:srgbClr val="000000"/>
                </a:solidFill>
                <a:latin typeface="Arial"/>
              </a:rPr>
              <a:t>the</a:t>
            </a:r>
            <a:r>
              <a:rPr b="1" lang="de-DE" sz="1600" spc="-1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de-DE" sz="1600" spc="-1" strike="noStrike">
                <a:solidFill>
                  <a:srgbClr val="000000"/>
                </a:solidFill>
                <a:latin typeface="Arial"/>
              </a:rPr>
              <a:t>Loki Patera</a:t>
            </a:r>
            <a:r>
              <a:rPr b="0" lang="de-DE" sz="1600" spc="-1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1" lang="de-DE" sz="1600" spc="-1" strike="noStrike">
                <a:solidFill>
                  <a:srgbClr val="000000"/>
                </a:solidFill>
                <a:latin typeface="Arial"/>
              </a:rPr>
              <a:t>lava lake</a:t>
            </a:r>
            <a:r>
              <a:rPr b="0" lang="de-DE" sz="1600" spc="-1" strike="noStrike">
                <a:solidFill>
                  <a:srgbClr val="000000"/>
                </a:solidFill>
                <a:latin typeface="Arial"/>
              </a:rPr>
              <a:t>, together with </a:t>
            </a:r>
            <a:r>
              <a:rPr b="0" lang="de-DE" sz="1600" spc="-1" strike="noStrike">
                <a:solidFill>
                  <a:srgbClr val="000000"/>
                </a:solidFill>
                <a:latin typeface="Arial"/>
                <a:ea typeface="Microsoft YaHei"/>
              </a:rPr>
              <a:t>a bunch of geometrical </a:t>
            </a:r>
            <a:r>
              <a:rPr b="1" lang="de-DE" sz="1600" spc="-1" strike="noStrike">
                <a:solidFill>
                  <a:srgbClr val="000000"/>
                </a:solidFill>
                <a:latin typeface="Arial"/>
                <a:ea typeface="Microsoft YaHei"/>
              </a:rPr>
              <a:t>backplanes</a:t>
            </a:r>
            <a:r>
              <a:rPr b="0" lang="de-DE" sz="1600" spc="-1" strike="noStrike">
                <a:solidFill>
                  <a:srgbClr val="000000"/>
                </a:solidFill>
                <a:latin typeface="Arial"/>
                <a:ea typeface="Microsoft YaHei"/>
              </a:rPr>
              <a:t>.</a:t>
            </a:r>
            <a:endParaRPr b="0" lang="de-DE" sz="1600" spc="-1" strike="noStrike">
              <a:solidFill>
                <a:srgbClr val="000000"/>
              </a:solidFill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1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Calibrate and linearize</a:t>
            </a:r>
            <a:r>
              <a:rPr b="0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 data in terms of radiometric intensity relative to a selected reference image.</a:t>
            </a:r>
            <a:endParaRPr b="0" lang="de-DE" sz="1600" spc="-1" strike="noStrike">
              <a:solidFill>
                <a:srgbClr val="000000"/>
              </a:solidFill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1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Define the lava lake area</a:t>
            </a:r>
            <a:r>
              <a:rPr b="0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.</a:t>
            </a:r>
            <a:endParaRPr b="0" lang="de-DE" sz="1600" spc="-1" strike="noStrike">
              <a:solidFill>
                <a:srgbClr val="000000"/>
              </a:solidFill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For each image: Fit least squares </a:t>
            </a:r>
            <a:r>
              <a:rPr b="1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regression planes</a:t>
            </a:r>
            <a:r>
              <a:rPr b="0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 through the lava lake RGB intensity channels.</a:t>
            </a:r>
            <a:endParaRPr b="0" lang="de-DE" sz="1600" spc="-1" strike="noStrike">
              <a:solidFill>
                <a:srgbClr val="000000"/>
              </a:solidFill>
              <a:latin typeface="Arial"/>
            </a:endParaRPr>
          </a:p>
          <a:p>
            <a:pPr marL="216000" indent="-216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Use regression planes relative to the solar specular vector to derive a </a:t>
            </a:r>
            <a:r>
              <a:rPr b="1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non-physical Phong</a:t>
            </a:r>
            <a:r>
              <a:rPr b="0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 approach.</a:t>
            </a:r>
            <a:endParaRPr b="0" lang="de-DE" sz="1600" spc="-1" strike="noStrike">
              <a:solidFill>
                <a:srgbClr val="000000"/>
              </a:solidFill>
              <a:latin typeface="Arial"/>
            </a:endParaRPr>
          </a:p>
          <a:p>
            <a:pPr marL="216000" indent="-216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Use regression planes relative to the bulk surface normal vector to fit a draft </a:t>
            </a:r>
            <a:r>
              <a:rPr b="1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physical microfacet normal distribution function</a:t>
            </a:r>
            <a:r>
              <a:rPr b="0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 (NDF).</a:t>
            </a:r>
            <a:endParaRPr b="0" lang="de-DE" sz="1600" spc="-1" strike="noStrike">
              <a:solidFill>
                <a:srgbClr val="000000"/>
              </a:solidFill>
              <a:latin typeface="Arial"/>
            </a:endParaRPr>
          </a:p>
          <a:p>
            <a:pPr marL="216000" indent="-216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Decompose the draft NDF into a </a:t>
            </a:r>
            <a:r>
              <a:rPr b="1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heterogeniously weighted Lambertian</a:t>
            </a:r>
            <a:r>
              <a:rPr b="0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 component </a:t>
            </a:r>
            <a:r>
              <a:rPr b="1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and</a:t>
            </a:r>
            <a:r>
              <a:rPr b="0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 a </a:t>
            </a:r>
            <a:r>
              <a:rPr b="1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specular</a:t>
            </a:r>
            <a:r>
              <a:rPr b="0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 component.</a:t>
            </a:r>
            <a:endParaRPr b="0" lang="de-DE" sz="1600" spc="-1" strike="noStrike">
              <a:solidFill>
                <a:srgbClr val="000000"/>
              </a:solidFill>
              <a:latin typeface="Arial"/>
            </a:endParaRPr>
          </a:p>
          <a:p>
            <a:pPr marL="216000" indent="-216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Describe the cleaned specular NDF (Torrance-Sparrow 1967) component by </a:t>
            </a:r>
            <a:r>
              <a:rPr b="1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surface roughness</a:t>
            </a:r>
            <a:r>
              <a:rPr b="0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 (Beckmann-Spizzichino 1963 / Trowbridge-Reitz 1975 aka GGX) and </a:t>
            </a:r>
            <a:r>
              <a:rPr b="1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refractive index</a:t>
            </a:r>
            <a:r>
              <a:rPr b="0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 (Fresnel 1823) in the interval [1.45; 1.80].</a:t>
            </a:r>
            <a:endParaRPr b="0" lang="de-DE" sz="1600" spc="-1" strike="noStrike">
              <a:solidFill>
                <a:srgbClr val="000000"/>
              </a:solidFill>
              <a:latin typeface="Arial"/>
            </a:endParaRPr>
          </a:p>
          <a:p>
            <a:pPr marL="216000" indent="-216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1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Map the refractive index to</a:t>
            </a:r>
            <a:r>
              <a:rPr b="0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 the percentage </a:t>
            </a:r>
            <a:r>
              <a:rPr b="1" i="1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p</a:t>
            </a:r>
            <a:r>
              <a:rPr b="0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 in the chart for </a:t>
            </a:r>
            <a:r>
              <a:rPr b="1" i="1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p SiO + (1-p)(MgO + FeO + TiO)</a:t>
            </a:r>
            <a:r>
              <a:rPr b="0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.(Gladstone-Dale 1863, Young-Finn 1940, Langford 1984, Piontek &amp; al. 2021)</a:t>
            </a:r>
            <a:endParaRPr b="0" lang="de-DE" sz="1600" spc="-1" strike="noStrike">
              <a:solidFill>
                <a:srgbClr val="000000"/>
              </a:solidFill>
              <a:latin typeface="Arial"/>
            </a:endParaRPr>
          </a:p>
          <a:p>
            <a:pPr marL="216000" indent="-216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1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Residuals</a:t>
            </a:r>
            <a:r>
              <a:rPr b="0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 ~ white noise? Further </a:t>
            </a:r>
            <a:r>
              <a:rPr b="1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model refinements</a:t>
            </a:r>
            <a:r>
              <a:rPr b="0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, adjustments required?</a:t>
            </a:r>
            <a:endParaRPr b="0" lang="de-DE" sz="16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"/>
          <p:cNvSpPr txBox="1"/>
          <p:nvPr/>
        </p:nvSpPr>
        <p:spPr>
          <a:xfrm>
            <a:off x="0" y="0"/>
            <a:ext cx="10080000" cy="52059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algn="ctr"/>
            <a:r>
              <a:rPr b="1" lang="de-DE" sz="2800" spc="-1" strike="noStrike">
                <a:solidFill>
                  <a:srgbClr val="808080"/>
                </a:solidFill>
                <a:latin typeface="Arial"/>
              </a:rPr>
              <a:t>Kontext road map</a:t>
            </a:r>
            <a:endParaRPr b="0" lang="de-DE" sz="2800" spc="-1" strike="noStrike">
              <a:solidFill>
                <a:srgbClr val="000000"/>
              </a:solidFill>
              <a:latin typeface="Arial"/>
            </a:endParaRPr>
          </a:p>
          <a:p>
            <a:pPr algn="ctr"/>
            <a:endParaRPr b="0" lang="de-DE" sz="1800" spc="-1" strike="noStrike">
              <a:solidFill>
                <a:srgbClr val="000000"/>
              </a:solidFill>
              <a:latin typeface="Arial"/>
            </a:endParaRPr>
          </a:p>
          <a:p>
            <a:pPr algn="ctr"/>
            <a:r>
              <a:rPr b="1" lang="de-DE" sz="1800" spc="-1" strike="noStrike">
                <a:solidFill>
                  <a:srgbClr val="808080"/>
                </a:solidFill>
                <a:latin typeface="Arial"/>
              </a:rPr>
              <a:t>Given: JunoCam images of Io’s Loki Patera lava lake.</a:t>
            </a:r>
            <a:endParaRPr b="0" lang="de-DE" sz="1800" spc="-1" strike="noStrike">
              <a:solidFill>
                <a:srgbClr val="000000"/>
              </a:solidFill>
              <a:latin typeface="Arial"/>
            </a:endParaRPr>
          </a:p>
          <a:p>
            <a:pPr algn="ctr"/>
            <a:r>
              <a:rPr b="1" lang="de-DE" sz="1800" spc="-1" strike="noStrike">
                <a:solidFill>
                  <a:srgbClr val="808080"/>
                </a:solidFill>
                <a:latin typeface="Arial"/>
              </a:rPr>
              <a:t>Science objective: Mineralogic composition of the caldera’s volcanic glass.</a:t>
            </a:r>
            <a:endParaRPr b="0" lang="de-DE" sz="1800" spc="-1" strike="noStrike">
              <a:solidFill>
                <a:srgbClr val="000000"/>
              </a:solidFill>
              <a:latin typeface="Arial"/>
            </a:endParaRPr>
          </a:p>
          <a:p>
            <a:endParaRPr b="0" lang="de-DE" sz="2400" spc="-1" strike="noStrike">
              <a:solidFill>
                <a:srgbClr val="000000"/>
              </a:solidFill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1600" spc="-1" strike="noStrike">
                <a:solidFill>
                  <a:srgbClr val="808080"/>
                </a:solidFill>
                <a:latin typeface="Arial"/>
              </a:rPr>
              <a:t>Provide cropped cylindrical </a:t>
            </a:r>
            <a:r>
              <a:rPr b="1" lang="de-DE" sz="1600" spc="-1" strike="noStrike">
                <a:solidFill>
                  <a:srgbClr val="808080"/>
                </a:solidFill>
                <a:latin typeface="Arial"/>
              </a:rPr>
              <a:t>maps of </a:t>
            </a:r>
            <a:r>
              <a:rPr b="0" lang="de-DE" sz="1600" spc="-1" strike="noStrike">
                <a:solidFill>
                  <a:srgbClr val="808080"/>
                </a:solidFill>
                <a:latin typeface="Arial"/>
              </a:rPr>
              <a:t>the</a:t>
            </a:r>
            <a:r>
              <a:rPr b="1" lang="de-DE" sz="1600" spc="-1" strike="noStrike">
                <a:solidFill>
                  <a:srgbClr val="808080"/>
                </a:solidFill>
                <a:latin typeface="Arial"/>
              </a:rPr>
              <a:t> </a:t>
            </a:r>
            <a:r>
              <a:rPr b="0" lang="de-DE" sz="1600" spc="-1" strike="noStrike">
                <a:solidFill>
                  <a:srgbClr val="808080"/>
                </a:solidFill>
                <a:latin typeface="Arial"/>
              </a:rPr>
              <a:t>Loki Patera</a:t>
            </a:r>
            <a:r>
              <a:rPr b="0" lang="de-DE" sz="1600" spc="-1" strike="noStrike">
                <a:solidFill>
                  <a:srgbClr val="808080"/>
                </a:solidFill>
                <a:latin typeface="Arial"/>
              </a:rPr>
              <a:t> </a:t>
            </a:r>
            <a:r>
              <a:rPr b="1" lang="de-DE" sz="1600" spc="-1" strike="noStrike">
                <a:solidFill>
                  <a:srgbClr val="808080"/>
                </a:solidFill>
                <a:latin typeface="Arial"/>
              </a:rPr>
              <a:t>lava lake</a:t>
            </a:r>
            <a:r>
              <a:rPr b="0" lang="de-DE" sz="1600" spc="-1" strike="noStrike">
                <a:solidFill>
                  <a:srgbClr val="808080"/>
                </a:solidFill>
                <a:latin typeface="Arial"/>
              </a:rPr>
              <a:t>, together with </a:t>
            </a:r>
            <a:r>
              <a:rPr b="0" lang="de-DE" sz="1600" spc="-1" strike="noStrike">
                <a:solidFill>
                  <a:srgbClr val="808080"/>
                </a:solidFill>
                <a:latin typeface="Arial"/>
                <a:ea typeface="Microsoft YaHei"/>
              </a:rPr>
              <a:t>a bunch of geometrical </a:t>
            </a:r>
            <a:r>
              <a:rPr b="1" lang="de-DE" sz="1600" spc="-1" strike="noStrike">
                <a:solidFill>
                  <a:srgbClr val="808080"/>
                </a:solidFill>
                <a:latin typeface="Arial"/>
                <a:ea typeface="Microsoft YaHei"/>
              </a:rPr>
              <a:t>backplanes</a:t>
            </a:r>
            <a:r>
              <a:rPr b="0" lang="de-DE" sz="1600" spc="-1" strike="noStrike">
                <a:solidFill>
                  <a:srgbClr val="808080"/>
                </a:solidFill>
                <a:latin typeface="Arial"/>
                <a:ea typeface="Microsoft YaHei"/>
              </a:rPr>
              <a:t>.</a:t>
            </a:r>
            <a:endParaRPr b="0" lang="de-DE" sz="1600" spc="-1" strike="noStrike">
              <a:solidFill>
                <a:srgbClr val="000000"/>
              </a:solidFill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1" lang="de-DE" sz="1600" spc="-1" strike="noStrike">
                <a:solidFill>
                  <a:srgbClr val="000000"/>
                </a:solidFill>
                <a:latin typeface="Arial"/>
                <a:ea typeface="Microsoft YaHei"/>
              </a:rPr>
              <a:t>Calibrate and linearize</a:t>
            </a:r>
            <a:r>
              <a:rPr b="0" lang="de-DE" sz="1600" spc="-1" strike="noStrike">
                <a:solidFill>
                  <a:srgbClr val="000000"/>
                </a:solidFill>
                <a:latin typeface="Arial"/>
                <a:ea typeface="Microsoft YaHei"/>
              </a:rPr>
              <a:t> data in terms of radiometric intensity relative to a selected reference image.</a:t>
            </a:r>
            <a:endParaRPr b="0" lang="de-DE" sz="1600" spc="-1" strike="noStrike">
              <a:solidFill>
                <a:srgbClr val="000000"/>
              </a:solidFill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1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Define the lava lake area</a:t>
            </a:r>
            <a:r>
              <a:rPr b="0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.</a:t>
            </a:r>
            <a:endParaRPr b="0" lang="de-DE" sz="1600" spc="-1" strike="noStrike">
              <a:solidFill>
                <a:srgbClr val="000000"/>
              </a:solidFill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For each image: Fit least squares </a:t>
            </a:r>
            <a:r>
              <a:rPr b="1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regression planes</a:t>
            </a:r>
            <a:r>
              <a:rPr b="0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 through the lava lake RGB intensity channels.</a:t>
            </a:r>
            <a:endParaRPr b="0" lang="de-DE" sz="1600" spc="-1" strike="noStrike">
              <a:solidFill>
                <a:srgbClr val="000000"/>
              </a:solidFill>
              <a:latin typeface="Arial"/>
            </a:endParaRPr>
          </a:p>
          <a:p>
            <a:pPr marL="216000" indent="-216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Use regression planes relative to the solar specular vector to derive a </a:t>
            </a:r>
            <a:r>
              <a:rPr b="1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non-physical Phong</a:t>
            </a:r>
            <a:r>
              <a:rPr b="0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 approach.</a:t>
            </a:r>
            <a:endParaRPr b="0" lang="de-DE" sz="1600" spc="-1" strike="noStrike">
              <a:solidFill>
                <a:srgbClr val="000000"/>
              </a:solidFill>
              <a:latin typeface="Arial"/>
            </a:endParaRPr>
          </a:p>
          <a:p>
            <a:pPr marL="216000" indent="-216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Use regression planes relative to the bulk surface normal vector to fit a draft </a:t>
            </a:r>
            <a:r>
              <a:rPr b="1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physical microfacet normal distribution function</a:t>
            </a:r>
            <a:r>
              <a:rPr b="0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 (NDF).</a:t>
            </a:r>
            <a:endParaRPr b="0" lang="de-DE" sz="1600" spc="-1" strike="noStrike">
              <a:solidFill>
                <a:srgbClr val="000000"/>
              </a:solidFill>
              <a:latin typeface="Arial"/>
            </a:endParaRPr>
          </a:p>
          <a:p>
            <a:pPr marL="216000" indent="-216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Decompose the draft NDF into a </a:t>
            </a:r>
            <a:r>
              <a:rPr b="1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heterogeniously weighted Lambertian</a:t>
            </a:r>
            <a:r>
              <a:rPr b="0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 component </a:t>
            </a:r>
            <a:r>
              <a:rPr b="1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and</a:t>
            </a:r>
            <a:r>
              <a:rPr b="0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 a </a:t>
            </a:r>
            <a:r>
              <a:rPr b="1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specular</a:t>
            </a:r>
            <a:r>
              <a:rPr b="0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 component.</a:t>
            </a:r>
            <a:endParaRPr b="0" lang="de-DE" sz="1600" spc="-1" strike="noStrike">
              <a:solidFill>
                <a:srgbClr val="000000"/>
              </a:solidFill>
              <a:latin typeface="Arial"/>
            </a:endParaRPr>
          </a:p>
          <a:p>
            <a:pPr marL="216000" indent="-216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Describe the cleaned specular NDF (Torrance-Sparrow 1967) component by </a:t>
            </a:r>
            <a:r>
              <a:rPr b="1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surface roughness</a:t>
            </a:r>
            <a:r>
              <a:rPr b="0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 (Beckmann-Spizzichino 1963 / Trowbridge-Reitz 1975 aka GGX) and </a:t>
            </a:r>
            <a:r>
              <a:rPr b="1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refractive index</a:t>
            </a:r>
            <a:r>
              <a:rPr b="0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 (Fresnel 1823) in the interval [1.45; 1.80].</a:t>
            </a:r>
            <a:endParaRPr b="0" lang="de-DE" sz="1600" spc="-1" strike="noStrike">
              <a:solidFill>
                <a:srgbClr val="000000"/>
              </a:solidFill>
              <a:latin typeface="Arial"/>
            </a:endParaRPr>
          </a:p>
          <a:p>
            <a:pPr marL="216000" indent="-216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1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Map the refractive index to</a:t>
            </a:r>
            <a:r>
              <a:rPr b="0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 the percentage </a:t>
            </a:r>
            <a:r>
              <a:rPr b="1" i="1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p</a:t>
            </a:r>
            <a:r>
              <a:rPr b="0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 in the chart for </a:t>
            </a:r>
            <a:r>
              <a:rPr b="1" i="1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p SiO + (1-p)(MgO + FeO + TiO)</a:t>
            </a:r>
            <a:r>
              <a:rPr b="0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.(Gladstone-Dale 1863, Young-Finn 1940, Langford 1984, Piontek &amp; al. 2021)</a:t>
            </a:r>
            <a:endParaRPr b="0" lang="de-DE" sz="1600" spc="-1" strike="noStrike">
              <a:solidFill>
                <a:srgbClr val="000000"/>
              </a:solidFill>
              <a:latin typeface="Arial"/>
            </a:endParaRPr>
          </a:p>
          <a:p>
            <a:pPr marL="216000" indent="-216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1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Residuals</a:t>
            </a:r>
            <a:r>
              <a:rPr b="0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 ~ white noise? Further </a:t>
            </a:r>
            <a:r>
              <a:rPr b="1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model refinements</a:t>
            </a:r>
            <a:r>
              <a:rPr b="0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, adjustments required?</a:t>
            </a:r>
            <a:endParaRPr b="0" lang="de-DE" sz="16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"/>
          <p:cNvSpPr txBox="1"/>
          <p:nvPr/>
        </p:nvSpPr>
        <p:spPr>
          <a:xfrm>
            <a:off x="0" y="0"/>
            <a:ext cx="10080000" cy="52059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algn="ctr"/>
            <a:r>
              <a:rPr b="1" lang="de-DE" sz="2800" spc="-1" strike="noStrike">
                <a:solidFill>
                  <a:srgbClr val="808080"/>
                </a:solidFill>
                <a:latin typeface="Arial"/>
              </a:rPr>
              <a:t>Kontext road map</a:t>
            </a:r>
            <a:endParaRPr b="0" lang="de-DE" sz="2800" spc="-1" strike="noStrike">
              <a:solidFill>
                <a:srgbClr val="000000"/>
              </a:solidFill>
              <a:latin typeface="Arial"/>
            </a:endParaRPr>
          </a:p>
          <a:p>
            <a:pPr algn="ctr"/>
            <a:endParaRPr b="0" lang="de-DE" sz="1800" spc="-1" strike="noStrike">
              <a:solidFill>
                <a:srgbClr val="000000"/>
              </a:solidFill>
              <a:latin typeface="Arial"/>
            </a:endParaRPr>
          </a:p>
          <a:p>
            <a:pPr algn="ctr"/>
            <a:r>
              <a:rPr b="1" lang="de-DE" sz="1800" spc="-1" strike="noStrike">
                <a:solidFill>
                  <a:srgbClr val="808080"/>
                </a:solidFill>
                <a:latin typeface="Arial"/>
              </a:rPr>
              <a:t>Given: JunoCam images of Io’s Loki Patera lava lake.</a:t>
            </a:r>
            <a:endParaRPr b="0" lang="de-DE" sz="1800" spc="-1" strike="noStrike">
              <a:solidFill>
                <a:srgbClr val="000000"/>
              </a:solidFill>
              <a:latin typeface="Arial"/>
            </a:endParaRPr>
          </a:p>
          <a:p>
            <a:pPr algn="ctr"/>
            <a:r>
              <a:rPr b="1" lang="de-DE" sz="1800" spc="-1" strike="noStrike">
                <a:solidFill>
                  <a:srgbClr val="808080"/>
                </a:solidFill>
                <a:latin typeface="Arial"/>
              </a:rPr>
              <a:t>Science objective: Mineralogic composition of the caldera’s volcanic glass.</a:t>
            </a:r>
            <a:endParaRPr b="0" lang="de-DE" sz="1800" spc="-1" strike="noStrike">
              <a:solidFill>
                <a:srgbClr val="000000"/>
              </a:solidFill>
              <a:latin typeface="Arial"/>
            </a:endParaRPr>
          </a:p>
          <a:p>
            <a:endParaRPr b="0" lang="de-DE" sz="2400" spc="-1" strike="noStrike">
              <a:solidFill>
                <a:srgbClr val="000000"/>
              </a:solidFill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1600" spc="-1" strike="noStrike">
                <a:solidFill>
                  <a:srgbClr val="808080"/>
                </a:solidFill>
                <a:latin typeface="Arial"/>
              </a:rPr>
              <a:t>Provide cropped cylindrical </a:t>
            </a:r>
            <a:r>
              <a:rPr b="1" lang="de-DE" sz="1600" spc="-1" strike="noStrike">
                <a:solidFill>
                  <a:srgbClr val="808080"/>
                </a:solidFill>
                <a:latin typeface="Arial"/>
              </a:rPr>
              <a:t>maps of </a:t>
            </a:r>
            <a:r>
              <a:rPr b="0" lang="de-DE" sz="1600" spc="-1" strike="noStrike">
                <a:solidFill>
                  <a:srgbClr val="808080"/>
                </a:solidFill>
                <a:latin typeface="Arial"/>
              </a:rPr>
              <a:t>the</a:t>
            </a:r>
            <a:r>
              <a:rPr b="1" lang="de-DE" sz="1600" spc="-1" strike="noStrike">
                <a:solidFill>
                  <a:srgbClr val="808080"/>
                </a:solidFill>
                <a:latin typeface="Arial"/>
              </a:rPr>
              <a:t> </a:t>
            </a:r>
            <a:r>
              <a:rPr b="0" lang="de-DE" sz="1600" spc="-1" strike="noStrike">
                <a:solidFill>
                  <a:srgbClr val="808080"/>
                </a:solidFill>
                <a:latin typeface="Arial"/>
              </a:rPr>
              <a:t>Loki Patera</a:t>
            </a:r>
            <a:r>
              <a:rPr b="0" lang="de-DE" sz="1600" spc="-1" strike="noStrike">
                <a:solidFill>
                  <a:srgbClr val="808080"/>
                </a:solidFill>
                <a:latin typeface="Arial"/>
              </a:rPr>
              <a:t> </a:t>
            </a:r>
            <a:r>
              <a:rPr b="1" lang="de-DE" sz="1600" spc="-1" strike="noStrike">
                <a:solidFill>
                  <a:srgbClr val="808080"/>
                </a:solidFill>
                <a:latin typeface="Arial"/>
              </a:rPr>
              <a:t>lava lake</a:t>
            </a:r>
            <a:r>
              <a:rPr b="0" lang="de-DE" sz="1600" spc="-1" strike="noStrike">
                <a:solidFill>
                  <a:srgbClr val="808080"/>
                </a:solidFill>
                <a:latin typeface="Arial"/>
              </a:rPr>
              <a:t>, together with </a:t>
            </a:r>
            <a:r>
              <a:rPr b="0" lang="de-DE" sz="1600" spc="-1" strike="noStrike">
                <a:solidFill>
                  <a:srgbClr val="808080"/>
                </a:solidFill>
                <a:latin typeface="Arial"/>
                <a:ea typeface="Microsoft YaHei"/>
              </a:rPr>
              <a:t>a bunch of geometrical </a:t>
            </a:r>
            <a:r>
              <a:rPr b="1" lang="de-DE" sz="1600" spc="-1" strike="noStrike">
                <a:solidFill>
                  <a:srgbClr val="808080"/>
                </a:solidFill>
                <a:latin typeface="Arial"/>
                <a:ea typeface="Microsoft YaHei"/>
              </a:rPr>
              <a:t>backplanes</a:t>
            </a:r>
            <a:r>
              <a:rPr b="0" lang="de-DE" sz="1600" spc="-1" strike="noStrike">
                <a:solidFill>
                  <a:srgbClr val="808080"/>
                </a:solidFill>
                <a:latin typeface="Arial"/>
                <a:ea typeface="Microsoft YaHei"/>
              </a:rPr>
              <a:t>.</a:t>
            </a:r>
            <a:endParaRPr b="0" lang="de-DE" sz="1600" spc="-1" strike="noStrike">
              <a:solidFill>
                <a:srgbClr val="000000"/>
              </a:solidFill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1" lang="de-DE" sz="1600" spc="-1" strike="noStrike">
                <a:solidFill>
                  <a:srgbClr val="808080"/>
                </a:solidFill>
                <a:latin typeface="Arial"/>
                <a:ea typeface="Microsoft YaHei"/>
              </a:rPr>
              <a:t>Calibrate and linearize</a:t>
            </a:r>
            <a:r>
              <a:rPr b="0" lang="de-DE" sz="1600" spc="-1" strike="noStrike">
                <a:solidFill>
                  <a:srgbClr val="808080"/>
                </a:solidFill>
                <a:latin typeface="Arial"/>
                <a:ea typeface="Microsoft YaHei"/>
              </a:rPr>
              <a:t> data in terms of radiometric intensity relative to a selected reference image.</a:t>
            </a:r>
            <a:endParaRPr b="0" lang="de-DE" sz="1600" spc="-1" strike="noStrike">
              <a:solidFill>
                <a:srgbClr val="000000"/>
              </a:solidFill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1" lang="de-DE" sz="1600" spc="-1" strike="noStrike">
                <a:solidFill>
                  <a:srgbClr val="000000"/>
                </a:solidFill>
                <a:latin typeface="Arial"/>
                <a:ea typeface="Microsoft YaHei"/>
              </a:rPr>
              <a:t>Define the lava lake area</a:t>
            </a:r>
            <a:r>
              <a:rPr b="0" lang="de-DE" sz="1600" spc="-1" strike="noStrike">
                <a:solidFill>
                  <a:srgbClr val="000000"/>
                </a:solidFill>
                <a:latin typeface="Arial"/>
                <a:ea typeface="Microsoft YaHei"/>
              </a:rPr>
              <a:t>.</a:t>
            </a:r>
            <a:endParaRPr b="0" lang="de-DE" sz="1600" spc="-1" strike="noStrike">
              <a:solidFill>
                <a:srgbClr val="000000"/>
              </a:solidFill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For each image: Fit least squares </a:t>
            </a:r>
            <a:r>
              <a:rPr b="1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regression planes</a:t>
            </a:r>
            <a:r>
              <a:rPr b="0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 through the lava lake RGB intensity channels.</a:t>
            </a:r>
            <a:endParaRPr b="0" lang="de-DE" sz="1600" spc="-1" strike="noStrike">
              <a:solidFill>
                <a:srgbClr val="000000"/>
              </a:solidFill>
              <a:latin typeface="Arial"/>
            </a:endParaRPr>
          </a:p>
          <a:p>
            <a:pPr marL="216000" indent="-216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Use regression planes relative to the solar specular vector to derive a </a:t>
            </a:r>
            <a:r>
              <a:rPr b="1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non-physical Phong</a:t>
            </a:r>
            <a:r>
              <a:rPr b="0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 approach.</a:t>
            </a:r>
            <a:endParaRPr b="0" lang="de-DE" sz="1600" spc="-1" strike="noStrike">
              <a:solidFill>
                <a:srgbClr val="000000"/>
              </a:solidFill>
              <a:latin typeface="Arial"/>
            </a:endParaRPr>
          </a:p>
          <a:p>
            <a:pPr marL="216000" indent="-216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Use regression planes relative to the bulk surface normal vector to fit a draft </a:t>
            </a:r>
            <a:r>
              <a:rPr b="1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physical microfacet normal distribution function</a:t>
            </a:r>
            <a:r>
              <a:rPr b="0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 (NDF).</a:t>
            </a:r>
            <a:endParaRPr b="0" lang="de-DE" sz="1600" spc="-1" strike="noStrike">
              <a:solidFill>
                <a:srgbClr val="000000"/>
              </a:solidFill>
              <a:latin typeface="Arial"/>
            </a:endParaRPr>
          </a:p>
          <a:p>
            <a:pPr marL="216000" indent="-216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Decompose the draft NDF into a </a:t>
            </a:r>
            <a:r>
              <a:rPr b="1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heterogeniously weighted Lambertian</a:t>
            </a:r>
            <a:r>
              <a:rPr b="0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 component </a:t>
            </a:r>
            <a:r>
              <a:rPr b="1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and</a:t>
            </a:r>
            <a:r>
              <a:rPr b="0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 a </a:t>
            </a:r>
            <a:r>
              <a:rPr b="1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specular</a:t>
            </a:r>
            <a:r>
              <a:rPr b="0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 component.</a:t>
            </a:r>
            <a:endParaRPr b="0" lang="de-DE" sz="1600" spc="-1" strike="noStrike">
              <a:solidFill>
                <a:srgbClr val="000000"/>
              </a:solidFill>
              <a:latin typeface="Arial"/>
            </a:endParaRPr>
          </a:p>
          <a:p>
            <a:pPr marL="216000" indent="-216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Describe the cleaned specular NDF (Torrance-Sparrow 1967) component by </a:t>
            </a:r>
            <a:r>
              <a:rPr b="1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surface roughness</a:t>
            </a:r>
            <a:r>
              <a:rPr b="0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 (Beckmann-Spizzichino 1963 / Trowbridge-Reitz 1975 aka GGX) and </a:t>
            </a:r>
            <a:r>
              <a:rPr b="1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refractive index</a:t>
            </a:r>
            <a:r>
              <a:rPr b="0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 (Fresnel 1823) in the interval [1.45; 1.80].</a:t>
            </a:r>
            <a:endParaRPr b="0" lang="de-DE" sz="1600" spc="-1" strike="noStrike">
              <a:solidFill>
                <a:srgbClr val="000000"/>
              </a:solidFill>
              <a:latin typeface="Arial"/>
            </a:endParaRPr>
          </a:p>
          <a:p>
            <a:pPr marL="216000" indent="-216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1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Map the refractive index to</a:t>
            </a:r>
            <a:r>
              <a:rPr b="0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 the percentage </a:t>
            </a:r>
            <a:r>
              <a:rPr b="1" i="1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p</a:t>
            </a:r>
            <a:r>
              <a:rPr b="0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 in the chart for </a:t>
            </a:r>
            <a:r>
              <a:rPr b="1" i="1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p SiO + (1-p)(MgO + FeO + TiO)</a:t>
            </a:r>
            <a:r>
              <a:rPr b="0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.(Gladstone-Dale 1863, Young-Finn 1940, Langford 1984, Piontek &amp; al. 2021)</a:t>
            </a:r>
            <a:endParaRPr b="0" lang="de-DE" sz="1600" spc="-1" strike="noStrike">
              <a:solidFill>
                <a:srgbClr val="000000"/>
              </a:solidFill>
              <a:latin typeface="Arial"/>
            </a:endParaRPr>
          </a:p>
          <a:p>
            <a:pPr marL="216000" indent="-216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1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Residuals</a:t>
            </a:r>
            <a:r>
              <a:rPr b="0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 ~ white noise? Further </a:t>
            </a:r>
            <a:r>
              <a:rPr b="1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model refinements</a:t>
            </a:r>
            <a:r>
              <a:rPr b="0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, adjustments required?</a:t>
            </a:r>
            <a:endParaRPr b="0" lang="de-DE" sz="16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"/>
          <p:cNvSpPr txBox="1"/>
          <p:nvPr/>
        </p:nvSpPr>
        <p:spPr>
          <a:xfrm>
            <a:off x="0" y="0"/>
            <a:ext cx="10080000" cy="52059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algn="ctr"/>
            <a:r>
              <a:rPr b="1" lang="de-DE" sz="2800" spc="-1" strike="noStrike">
                <a:solidFill>
                  <a:srgbClr val="808080"/>
                </a:solidFill>
                <a:latin typeface="Arial"/>
              </a:rPr>
              <a:t>Kontext road map</a:t>
            </a:r>
            <a:endParaRPr b="0" lang="de-DE" sz="2800" spc="-1" strike="noStrike">
              <a:solidFill>
                <a:srgbClr val="000000"/>
              </a:solidFill>
              <a:latin typeface="Arial"/>
            </a:endParaRPr>
          </a:p>
          <a:p>
            <a:pPr algn="ctr"/>
            <a:endParaRPr b="0" lang="de-DE" sz="1800" spc="-1" strike="noStrike">
              <a:solidFill>
                <a:srgbClr val="000000"/>
              </a:solidFill>
              <a:latin typeface="Arial"/>
            </a:endParaRPr>
          </a:p>
          <a:p>
            <a:pPr algn="ctr"/>
            <a:r>
              <a:rPr b="1" lang="de-DE" sz="1800" spc="-1" strike="noStrike">
                <a:solidFill>
                  <a:srgbClr val="808080"/>
                </a:solidFill>
                <a:latin typeface="Arial"/>
              </a:rPr>
              <a:t>Given: JunoCam images of Io’s Loki Patera lava lake.</a:t>
            </a:r>
            <a:endParaRPr b="0" lang="de-DE" sz="1800" spc="-1" strike="noStrike">
              <a:solidFill>
                <a:srgbClr val="000000"/>
              </a:solidFill>
              <a:latin typeface="Arial"/>
            </a:endParaRPr>
          </a:p>
          <a:p>
            <a:pPr algn="ctr"/>
            <a:r>
              <a:rPr b="1" lang="de-DE" sz="1800" spc="-1" strike="noStrike">
                <a:solidFill>
                  <a:srgbClr val="808080"/>
                </a:solidFill>
                <a:latin typeface="Arial"/>
              </a:rPr>
              <a:t>Science objective: Mineralogic composition of the caldera’s volcanic glass.</a:t>
            </a:r>
            <a:endParaRPr b="0" lang="de-DE" sz="1800" spc="-1" strike="noStrike">
              <a:solidFill>
                <a:srgbClr val="000000"/>
              </a:solidFill>
              <a:latin typeface="Arial"/>
            </a:endParaRPr>
          </a:p>
          <a:p>
            <a:endParaRPr b="0" lang="de-DE" sz="2400" spc="-1" strike="noStrike">
              <a:solidFill>
                <a:srgbClr val="000000"/>
              </a:solidFill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1600" spc="-1" strike="noStrike">
                <a:solidFill>
                  <a:srgbClr val="808080"/>
                </a:solidFill>
                <a:latin typeface="Arial"/>
              </a:rPr>
              <a:t>Provide cropped cylindrical </a:t>
            </a:r>
            <a:r>
              <a:rPr b="1" lang="de-DE" sz="1600" spc="-1" strike="noStrike">
                <a:solidFill>
                  <a:srgbClr val="808080"/>
                </a:solidFill>
                <a:latin typeface="Arial"/>
              </a:rPr>
              <a:t>maps of </a:t>
            </a:r>
            <a:r>
              <a:rPr b="0" lang="de-DE" sz="1600" spc="-1" strike="noStrike">
                <a:solidFill>
                  <a:srgbClr val="808080"/>
                </a:solidFill>
                <a:latin typeface="Arial"/>
              </a:rPr>
              <a:t>the</a:t>
            </a:r>
            <a:r>
              <a:rPr b="1" lang="de-DE" sz="1600" spc="-1" strike="noStrike">
                <a:solidFill>
                  <a:srgbClr val="808080"/>
                </a:solidFill>
                <a:latin typeface="Arial"/>
              </a:rPr>
              <a:t> </a:t>
            </a:r>
            <a:r>
              <a:rPr b="0" lang="de-DE" sz="1600" spc="-1" strike="noStrike">
                <a:solidFill>
                  <a:srgbClr val="808080"/>
                </a:solidFill>
                <a:latin typeface="Arial"/>
              </a:rPr>
              <a:t>Loki Patera</a:t>
            </a:r>
            <a:r>
              <a:rPr b="0" lang="de-DE" sz="1600" spc="-1" strike="noStrike">
                <a:solidFill>
                  <a:srgbClr val="808080"/>
                </a:solidFill>
                <a:latin typeface="Arial"/>
              </a:rPr>
              <a:t> </a:t>
            </a:r>
            <a:r>
              <a:rPr b="1" lang="de-DE" sz="1600" spc="-1" strike="noStrike">
                <a:solidFill>
                  <a:srgbClr val="808080"/>
                </a:solidFill>
                <a:latin typeface="Arial"/>
              </a:rPr>
              <a:t>lava lake</a:t>
            </a:r>
            <a:r>
              <a:rPr b="0" lang="de-DE" sz="1600" spc="-1" strike="noStrike">
                <a:solidFill>
                  <a:srgbClr val="808080"/>
                </a:solidFill>
                <a:latin typeface="Arial"/>
              </a:rPr>
              <a:t>, together with </a:t>
            </a:r>
            <a:r>
              <a:rPr b="0" lang="de-DE" sz="1600" spc="-1" strike="noStrike">
                <a:solidFill>
                  <a:srgbClr val="808080"/>
                </a:solidFill>
                <a:latin typeface="Arial"/>
                <a:ea typeface="Microsoft YaHei"/>
              </a:rPr>
              <a:t>a bunch of geometrical </a:t>
            </a:r>
            <a:r>
              <a:rPr b="1" lang="de-DE" sz="1600" spc="-1" strike="noStrike">
                <a:solidFill>
                  <a:srgbClr val="808080"/>
                </a:solidFill>
                <a:latin typeface="Arial"/>
                <a:ea typeface="Microsoft YaHei"/>
              </a:rPr>
              <a:t>backplanes</a:t>
            </a:r>
            <a:r>
              <a:rPr b="0" lang="de-DE" sz="1600" spc="-1" strike="noStrike">
                <a:solidFill>
                  <a:srgbClr val="808080"/>
                </a:solidFill>
                <a:latin typeface="Arial"/>
                <a:ea typeface="Microsoft YaHei"/>
              </a:rPr>
              <a:t>.</a:t>
            </a:r>
            <a:endParaRPr b="0" lang="de-DE" sz="1600" spc="-1" strike="noStrike">
              <a:solidFill>
                <a:srgbClr val="000000"/>
              </a:solidFill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1" lang="de-DE" sz="1600" spc="-1" strike="noStrike">
                <a:solidFill>
                  <a:srgbClr val="808080"/>
                </a:solidFill>
                <a:latin typeface="Arial"/>
                <a:ea typeface="Microsoft YaHei"/>
              </a:rPr>
              <a:t>Calibrate and linearize</a:t>
            </a:r>
            <a:r>
              <a:rPr b="0" lang="de-DE" sz="1600" spc="-1" strike="noStrike">
                <a:solidFill>
                  <a:srgbClr val="808080"/>
                </a:solidFill>
                <a:latin typeface="Arial"/>
                <a:ea typeface="Microsoft YaHei"/>
              </a:rPr>
              <a:t> data in terms of radiometric intensity relative to a selected reference image.</a:t>
            </a:r>
            <a:endParaRPr b="0" lang="de-DE" sz="1600" spc="-1" strike="noStrike">
              <a:solidFill>
                <a:srgbClr val="000000"/>
              </a:solidFill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1" lang="de-DE" sz="1600" spc="-1" strike="noStrike">
                <a:solidFill>
                  <a:srgbClr val="808080"/>
                </a:solidFill>
                <a:latin typeface="Arial"/>
                <a:ea typeface="Microsoft YaHei"/>
              </a:rPr>
              <a:t>Define the lava lake area</a:t>
            </a:r>
            <a:r>
              <a:rPr b="0" lang="de-DE" sz="1600" spc="-1" strike="noStrike">
                <a:solidFill>
                  <a:srgbClr val="808080"/>
                </a:solidFill>
                <a:latin typeface="Arial"/>
                <a:ea typeface="Microsoft YaHei"/>
              </a:rPr>
              <a:t>.</a:t>
            </a:r>
            <a:endParaRPr b="0" lang="de-DE" sz="1600" spc="-1" strike="noStrike">
              <a:solidFill>
                <a:srgbClr val="000000"/>
              </a:solidFill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1600" spc="-1" strike="noStrike">
                <a:solidFill>
                  <a:srgbClr val="000000"/>
                </a:solidFill>
                <a:latin typeface="Arial"/>
                <a:ea typeface="Microsoft YaHei"/>
              </a:rPr>
              <a:t>For each image: Fit least squares </a:t>
            </a:r>
            <a:r>
              <a:rPr b="1" lang="de-DE" sz="1600" spc="-1" strike="noStrike">
                <a:solidFill>
                  <a:srgbClr val="000000"/>
                </a:solidFill>
                <a:latin typeface="Arial"/>
                <a:ea typeface="Microsoft YaHei"/>
              </a:rPr>
              <a:t>regression planes</a:t>
            </a:r>
            <a:r>
              <a:rPr b="0" lang="de-DE" sz="1600" spc="-1" strike="noStrike">
                <a:solidFill>
                  <a:srgbClr val="000000"/>
                </a:solidFill>
                <a:latin typeface="Arial"/>
                <a:ea typeface="Microsoft YaHei"/>
              </a:rPr>
              <a:t> through the lava lake RGB intensity channels.</a:t>
            </a:r>
            <a:endParaRPr b="0" lang="de-DE" sz="1600" spc="-1" strike="noStrike">
              <a:solidFill>
                <a:srgbClr val="000000"/>
              </a:solidFill>
              <a:latin typeface="Arial"/>
            </a:endParaRPr>
          </a:p>
          <a:p>
            <a:pPr marL="216000" indent="-216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Use regression planes relative to the solar specular vector to derive a </a:t>
            </a:r>
            <a:r>
              <a:rPr b="1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non-physical Phong</a:t>
            </a:r>
            <a:r>
              <a:rPr b="0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 approach.</a:t>
            </a:r>
            <a:endParaRPr b="0" lang="de-DE" sz="1600" spc="-1" strike="noStrike">
              <a:solidFill>
                <a:srgbClr val="000000"/>
              </a:solidFill>
              <a:latin typeface="Arial"/>
            </a:endParaRPr>
          </a:p>
          <a:p>
            <a:pPr marL="216000" indent="-216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Use regression planes relative to the bulk surface normal vector to fit a draft </a:t>
            </a:r>
            <a:r>
              <a:rPr b="1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physical microfacet normal distribution function</a:t>
            </a:r>
            <a:r>
              <a:rPr b="0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 (NDF).</a:t>
            </a:r>
            <a:endParaRPr b="0" lang="de-DE" sz="1600" spc="-1" strike="noStrike">
              <a:solidFill>
                <a:srgbClr val="000000"/>
              </a:solidFill>
              <a:latin typeface="Arial"/>
            </a:endParaRPr>
          </a:p>
          <a:p>
            <a:pPr marL="216000" indent="-216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Decompose the draft NDF into a </a:t>
            </a:r>
            <a:r>
              <a:rPr b="1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heterogeniously weighted Lambertian</a:t>
            </a:r>
            <a:r>
              <a:rPr b="0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 component </a:t>
            </a:r>
            <a:r>
              <a:rPr b="1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and</a:t>
            </a:r>
            <a:r>
              <a:rPr b="0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 a </a:t>
            </a:r>
            <a:r>
              <a:rPr b="1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specular</a:t>
            </a:r>
            <a:r>
              <a:rPr b="0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 component.</a:t>
            </a:r>
            <a:endParaRPr b="0" lang="de-DE" sz="1600" spc="-1" strike="noStrike">
              <a:solidFill>
                <a:srgbClr val="000000"/>
              </a:solidFill>
              <a:latin typeface="Arial"/>
            </a:endParaRPr>
          </a:p>
          <a:p>
            <a:pPr marL="216000" indent="-216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Describe the cleaned specular NDF (Torrance-Sparrow 1967) component by </a:t>
            </a:r>
            <a:r>
              <a:rPr b="1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surface roughness</a:t>
            </a:r>
            <a:r>
              <a:rPr b="0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 (Beckmann-Spizzichino 1963 / Trowbridge-Reitz 1975 aka GGX) and </a:t>
            </a:r>
            <a:r>
              <a:rPr b="1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refractive index</a:t>
            </a:r>
            <a:r>
              <a:rPr b="0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 (Fresnel 1823) in the interval [1.45; 1.80].</a:t>
            </a:r>
            <a:endParaRPr b="0" lang="de-DE" sz="1600" spc="-1" strike="noStrike">
              <a:solidFill>
                <a:srgbClr val="000000"/>
              </a:solidFill>
              <a:latin typeface="Arial"/>
            </a:endParaRPr>
          </a:p>
          <a:p>
            <a:pPr marL="216000" indent="-216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1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Map the refractive index to</a:t>
            </a:r>
            <a:r>
              <a:rPr b="0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 the percentage </a:t>
            </a:r>
            <a:r>
              <a:rPr b="1" i="1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p</a:t>
            </a:r>
            <a:r>
              <a:rPr b="0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 in the chart for </a:t>
            </a:r>
            <a:r>
              <a:rPr b="1" i="1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p SiO + (1-p)(MgO + FeO + TiO)</a:t>
            </a:r>
            <a:r>
              <a:rPr b="0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.(Gladstone-Dale 1863, Young-Finn 1940, Langford 1984, Piontek &amp; al. 2021)</a:t>
            </a:r>
            <a:endParaRPr b="0" lang="de-DE" sz="1600" spc="-1" strike="noStrike">
              <a:solidFill>
                <a:srgbClr val="000000"/>
              </a:solidFill>
              <a:latin typeface="Arial"/>
            </a:endParaRPr>
          </a:p>
          <a:p>
            <a:pPr marL="216000" indent="-216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1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Residuals</a:t>
            </a:r>
            <a:r>
              <a:rPr b="0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 ~ white noise? Further </a:t>
            </a:r>
            <a:r>
              <a:rPr b="1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model refinements</a:t>
            </a:r>
            <a:r>
              <a:rPr b="0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, adjustments required?</a:t>
            </a:r>
            <a:endParaRPr b="0" lang="de-DE" sz="16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"/>
          <p:cNvSpPr txBox="1"/>
          <p:nvPr/>
        </p:nvSpPr>
        <p:spPr>
          <a:xfrm>
            <a:off x="0" y="0"/>
            <a:ext cx="10080000" cy="52059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algn="ctr"/>
            <a:r>
              <a:rPr b="1" lang="de-DE" sz="2800" spc="-1" strike="noStrike">
                <a:solidFill>
                  <a:srgbClr val="808080"/>
                </a:solidFill>
                <a:latin typeface="Arial"/>
              </a:rPr>
              <a:t>Kontext road map</a:t>
            </a:r>
            <a:endParaRPr b="0" lang="de-DE" sz="2800" spc="-1" strike="noStrike">
              <a:solidFill>
                <a:srgbClr val="000000"/>
              </a:solidFill>
              <a:latin typeface="Arial"/>
            </a:endParaRPr>
          </a:p>
          <a:p>
            <a:pPr algn="ctr"/>
            <a:endParaRPr b="0" lang="de-DE" sz="1800" spc="-1" strike="noStrike">
              <a:solidFill>
                <a:srgbClr val="000000"/>
              </a:solidFill>
              <a:latin typeface="Arial"/>
            </a:endParaRPr>
          </a:p>
          <a:p>
            <a:pPr algn="ctr"/>
            <a:r>
              <a:rPr b="1" lang="de-DE" sz="1800" spc="-1" strike="noStrike">
                <a:solidFill>
                  <a:srgbClr val="808080"/>
                </a:solidFill>
                <a:latin typeface="Arial"/>
              </a:rPr>
              <a:t>Given: JunoCam images of Io’s Loki Patera lava lake.</a:t>
            </a:r>
            <a:endParaRPr b="0" lang="de-DE" sz="1800" spc="-1" strike="noStrike">
              <a:solidFill>
                <a:srgbClr val="000000"/>
              </a:solidFill>
              <a:latin typeface="Arial"/>
            </a:endParaRPr>
          </a:p>
          <a:p>
            <a:pPr algn="ctr"/>
            <a:r>
              <a:rPr b="1" lang="de-DE" sz="1800" spc="-1" strike="noStrike">
                <a:solidFill>
                  <a:srgbClr val="808080"/>
                </a:solidFill>
                <a:latin typeface="Arial"/>
              </a:rPr>
              <a:t>Science objective: Mineralogic composition of the caldera’s volcanic glass.</a:t>
            </a:r>
            <a:endParaRPr b="0" lang="de-DE" sz="1800" spc="-1" strike="noStrike">
              <a:solidFill>
                <a:srgbClr val="000000"/>
              </a:solidFill>
              <a:latin typeface="Arial"/>
            </a:endParaRPr>
          </a:p>
          <a:p>
            <a:endParaRPr b="0" lang="de-DE" sz="2400" spc="-1" strike="noStrike">
              <a:solidFill>
                <a:srgbClr val="000000"/>
              </a:solidFill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1600" spc="-1" strike="noStrike">
                <a:solidFill>
                  <a:srgbClr val="808080"/>
                </a:solidFill>
                <a:latin typeface="Arial"/>
              </a:rPr>
              <a:t>Provide cropped cylindrical </a:t>
            </a:r>
            <a:r>
              <a:rPr b="1" lang="de-DE" sz="1600" spc="-1" strike="noStrike">
                <a:solidFill>
                  <a:srgbClr val="808080"/>
                </a:solidFill>
                <a:latin typeface="Arial"/>
              </a:rPr>
              <a:t>maps of </a:t>
            </a:r>
            <a:r>
              <a:rPr b="0" lang="de-DE" sz="1600" spc="-1" strike="noStrike">
                <a:solidFill>
                  <a:srgbClr val="808080"/>
                </a:solidFill>
                <a:latin typeface="Arial"/>
              </a:rPr>
              <a:t>the</a:t>
            </a:r>
            <a:r>
              <a:rPr b="1" lang="de-DE" sz="1600" spc="-1" strike="noStrike">
                <a:solidFill>
                  <a:srgbClr val="808080"/>
                </a:solidFill>
                <a:latin typeface="Arial"/>
              </a:rPr>
              <a:t> </a:t>
            </a:r>
            <a:r>
              <a:rPr b="0" lang="de-DE" sz="1600" spc="-1" strike="noStrike">
                <a:solidFill>
                  <a:srgbClr val="808080"/>
                </a:solidFill>
                <a:latin typeface="Arial"/>
              </a:rPr>
              <a:t>Loki Patera</a:t>
            </a:r>
            <a:r>
              <a:rPr b="0" lang="de-DE" sz="1600" spc="-1" strike="noStrike">
                <a:solidFill>
                  <a:srgbClr val="808080"/>
                </a:solidFill>
                <a:latin typeface="Arial"/>
              </a:rPr>
              <a:t> </a:t>
            </a:r>
            <a:r>
              <a:rPr b="1" lang="de-DE" sz="1600" spc="-1" strike="noStrike">
                <a:solidFill>
                  <a:srgbClr val="808080"/>
                </a:solidFill>
                <a:latin typeface="Arial"/>
              </a:rPr>
              <a:t>lava lake</a:t>
            </a:r>
            <a:r>
              <a:rPr b="0" lang="de-DE" sz="1600" spc="-1" strike="noStrike">
                <a:solidFill>
                  <a:srgbClr val="808080"/>
                </a:solidFill>
                <a:latin typeface="Arial"/>
              </a:rPr>
              <a:t>, together with </a:t>
            </a:r>
            <a:r>
              <a:rPr b="0" lang="de-DE" sz="1600" spc="-1" strike="noStrike">
                <a:solidFill>
                  <a:srgbClr val="808080"/>
                </a:solidFill>
                <a:latin typeface="Arial"/>
                <a:ea typeface="Microsoft YaHei"/>
              </a:rPr>
              <a:t>a bunch of geometrical </a:t>
            </a:r>
            <a:r>
              <a:rPr b="1" lang="de-DE" sz="1600" spc="-1" strike="noStrike">
                <a:solidFill>
                  <a:srgbClr val="808080"/>
                </a:solidFill>
                <a:latin typeface="Arial"/>
                <a:ea typeface="Microsoft YaHei"/>
              </a:rPr>
              <a:t>backplanes</a:t>
            </a:r>
            <a:r>
              <a:rPr b="0" lang="de-DE" sz="1600" spc="-1" strike="noStrike">
                <a:solidFill>
                  <a:srgbClr val="808080"/>
                </a:solidFill>
                <a:latin typeface="Arial"/>
                <a:ea typeface="Microsoft YaHei"/>
              </a:rPr>
              <a:t>.</a:t>
            </a:r>
            <a:endParaRPr b="0" lang="de-DE" sz="1600" spc="-1" strike="noStrike">
              <a:solidFill>
                <a:srgbClr val="000000"/>
              </a:solidFill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1" lang="de-DE" sz="1600" spc="-1" strike="noStrike">
                <a:solidFill>
                  <a:srgbClr val="808080"/>
                </a:solidFill>
                <a:latin typeface="Arial"/>
                <a:ea typeface="Microsoft YaHei"/>
              </a:rPr>
              <a:t>Calibrate and linearize</a:t>
            </a:r>
            <a:r>
              <a:rPr b="0" lang="de-DE" sz="1600" spc="-1" strike="noStrike">
                <a:solidFill>
                  <a:srgbClr val="808080"/>
                </a:solidFill>
                <a:latin typeface="Arial"/>
                <a:ea typeface="Microsoft YaHei"/>
              </a:rPr>
              <a:t> data in terms of radiometric intensity relative to a selected reference image.</a:t>
            </a:r>
            <a:endParaRPr b="0" lang="de-DE" sz="1600" spc="-1" strike="noStrike">
              <a:solidFill>
                <a:srgbClr val="000000"/>
              </a:solidFill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1" lang="de-DE" sz="1600" spc="-1" strike="noStrike">
                <a:solidFill>
                  <a:srgbClr val="808080"/>
                </a:solidFill>
                <a:latin typeface="Arial"/>
                <a:ea typeface="Microsoft YaHei"/>
              </a:rPr>
              <a:t>Define the lava lake area</a:t>
            </a:r>
            <a:r>
              <a:rPr b="0" lang="de-DE" sz="1600" spc="-1" strike="noStrike">
                <a:solidFill>
                  <a:srgbClr val="808080"/>
                </a:solidFill>
                <a:latin typeface="Arial"/>
                <a:ea typeface="Microsoft YaHei"/>
              </a:rPr>
              <a:t>.</a:t>
            </a:r>
            <a:endParaRPr b="0" lang="de-DE" sz="1600" spc="-1" strike="noStrike">
              <a:solidFill>
                <a:srgbClr val="000000"/>
              </a:solidFill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1600" spc="-1" strike="noStrike">
                <a:solidFill>
                  <a:srgbClr val="808080"/>
                </a:solidFill>
                <a:latin typeface="Arial"/>
                <a:ea typeface="Microsoft YaHei"/>
              </a:rPr>
              <a:t>For each image: Fit least squares </a:t>
            </a:r>
            <a:r>
              <a:rPr b="1" lang="de-DE" sz="1600" spc="-1" strike="noStrike">
                <a:solidFill>
                  <a:srgbClr val="808080"/>
                </a:solidFill>
                <a:latin typeface="Arial"/>
                <a:ea typeface="Microsoft YaHei"/>
              </a:rPr>
              <a:t>regression planes</a:t>
            </a:r>
            <a:r>
              <a:rPr b="0" lang="de-DE" sz="1600" spc="-1" strike="noStrike">
                <a:solidFill>
                  <a:srgbClr val="808080"/>
                </a:solidFill>
                <a:latin typeface="Arial"/>
                <a:ea typeface="Microsoft YaHei"/>
              </a:rPr>
              <a:t> through the lava lake RGB intensity channels.</a:t>
            </a:r>
            <a:endParaRPr b="0" lang="de-DE" sz="1600" spc="-1" strike="noStrike">
              <a:solidFill>
                <a:srgbClr val="000000"/>
              </a:solidFill>
              <a:latin typeface="Arial"/>
            </a:endParaRPr>
          </a:p>
          <a:p>
            <a:pPr marL="216000" indent="-216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1600" spc="-1" strike="noStrike">
                <a:solidFill>
                  <a:srgbClr val="000000"/>
                </a:solidFill>
                <a:latin typeface="Arial"/>
                <a:ea typeface="Microsoft YaHei"/>
              </a:rPr>
              <a:t>Use regression planes relative to the solar specular vector to derive a </a:t>
            </a:r>
            <a:r>
              <a:rPr b="1" lang="de-DE" sz="1600" spc="-1" strike="noStrike">
                <a:solidFill>
                  <a:srgbClr val="000000"/>
                </a:solidFill>
                <a:latin typeface="Arial"/>
                <a:ea typeface="Microsoft YaHei"/>
              </a:rPr>
              <a:t>non-physical Phong</a:t>
            </a:r>
            <a:r>
              <a:rPr b="0" lang="de-DE" sz="1600" spc="-1" strike="noStrike">
                <a:solidFill>
                  <a:srgbClr val="000000"/>
                </a:solidFill>
                <a:latin typeface="Arial"/>
                <a:ea typeface="Microsoft YaHei"/>
              </a:rPr>
              <a:t> approach.</a:t>
            </a:r>
            <a:endParaRPr b="0" lang="de-DE" sz="1600" spc="-1" strike="noStrike">
              <a:solidFill>
                <a:srgbClr val="000000"/>
              </a:solidFill>
              <a:latin typeface="Arial"/>
            </a:endParaRPr>
          </a:p>
          <a:p>
            <a:pPr marL="216000" indent="-216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Use regression planes relative to the bulk surface normal vector to fit a draft </a:t>
            </a:r>
            <a:r>
              <a:rPr b="1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physical microfacet normal distribution function</a:t>
            </a:r>
            <a:r>
              <a:rPr b="0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 (NDF).</a:t>
            </a:r>
            <a:endParaRPr b="0" lang="de-DE" sz="1600" spc="-1" strike="noStrike">
              <a:solidFill>
                <a:srgbClr val="000000"/>
              </a:solidFill>
              <a:latin typeface="Arial"/>
            </a:endParaRPr>
          </a:p>
          <a:p>
            <a:pPr marL="216000" indent="-216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Decompose the draft NDF into a </a:t>
            </a:r>
            <a:r>
              <a:rPr b="1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heterogeniously weighted Lambertian</a:t>
            </a:r>
            <a:r>
              <a:rPr b="0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 component </a:t>
            </a:r>
            <a:r>
              <a:rPr b="1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and</a:t>
            </a:r>
            <a:r>
              <a:rPr b="0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 a </a:t>
            </a:r>
            <a:r>
              <a:rPr b="1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specular</a:t>
            </a:r>
            <a:r>
              <a:rPr b="0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 component.</a:t>
            </a:r>
            <a:endParaRPr b="0" lang="de-DE" sz="1600" spc="-1" strike="noStrike">
              <a:solidFill>
                <a:srgbClr val="000000"/>
              </a:solidFill>
              <a:latin typeface="Arial"/>
            </a:endParaRPr>
          </a:p>
          <a:p>
            <a:pPr marL="216000" indent="-216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Describe the cleaned specular NDF (Torrance-Sparrow 1967) component by </a:t>
            </a:r>
            <a:r>
              <a:rPr b="1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surface roughness</a:t>
            </a:r>
            <a:r>
              <a:rPr b="0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 (Beckmann-Spizzichino 1963 / Trowbridge-Reitz 1975 aka GGX) and </a:t>
            </a:r>
            <a:r>
              <a:rPr b="1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refractive index</a:t>
            </a:r>
            <a:r>
              <a:rPr b="0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 (Fresnel 1823) in the interval [1.45; 1.80].</a:t>
            </a:r>
            <a:endParaRPr b="0" lang="de-DE" sz="1600" spc="-1" strike="noStrike">
              <a:solidFill>
                <a:srgbClr val="000000"/>
              </a:solidFill>
              <a:latin typeface="Arial"/>
            </a:endParaRPr>
          </a:p>
          <a:p>
            <a:pPr marL="216000" indent="-216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1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Map the refractive index to</a:t>
            </a:r>
            <a:r>
              <a:rPr b="0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 the percentage </a:t>
            </a:r>
            <a:r>
              <a:rPr b="1" i="1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p</a:t>
            </a:r>
            <a:r>
              <a:rPr b="0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 in the chart for </a:t>
            </a:r>
            <a:r>
              <a:rPr b="1" i="1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p SiO + (1-p)(MgO + FeO + TiO)</a:t>
            </a:r>
            <a:r>
              <a:rPr b="0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.(Gladstone-Dale 1863, Young-Finn 1940, Langford 1984, Piontek &amp; al. 2021)</a:t>
            </a:r>
            <a:endParaRPr b="0" lang="de-DE" sz="1600" spc="-1" strike="noStrike">
              <a:solidFill>
                <a:srgbClr val="000000"/>
              </a:solidFill>
              <a:latin typeface="Arial"/>
            </a:endParaRPr>
          </a:p>
          <a:p>
            <a:pPr marL="216000" indent="-216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1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Residuals</a:t>
            </a:r>
            <a:r>
              <a:rPr b="0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 ~ white noise? Further </a:t>
            </a:r>
            <a:r>
              <a:rPr b="1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model refinements</a:t>
            </a:r>
            <a:r>
              <a:rPr b="0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, adjustments required?</a:t>
            </a:r>
            <a:endParaRPr b="0" lang="de-DE" sz="16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"/>
          <p:cNvSpPr txBox="1"/>
          <p:nvPr/>
        </p:nvSpPr>
        <p:spPr>
          <a:xfrm>
            <a:off x="0" y="0"/>
            <a:ext cx="10080000" cy="52059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algn="ctr"/>
            <a:r>
              <a:rPr b="1" lang="de-DE" sz="2800" spc="-1" strike="noStrike">
                <a:solidFill>
                  <a:srgbClr val="808080"/>
                </a:solidFill>
                <a:latin typeface="Arial"/>
              </a:rPr>
              <a:t>Kontext road map</a:t>
            </a:r>
            <a:endParaRPr b="0" lang="de-DE" sz="2800" spc="-1" strike="noStrike">
              <a:solidFill>
                <a:srgbClr val="000000"/>
              </a:solidFill>
              <a:latin typeface="Arial"/>
            </a:endParaRPr>
          </a:p>
          <a:p>
            <a:pPr algn="ctr"/>
            <a:endParaRPr b="0" lang="de-DE" sz="1800" spc="-1" strike="noStrike">
              <a:solidFill>
                <a:srgbClr val="000000"/>
              </a:solidFill>
              <a:latin typeface="Arial"/>
            </a:endParaRPr>
          </a:p>
          <a:p>
            <a:pPr algn="ctr"/>
            <a:r>
              <a:rPr b="1" lang="de-DE" sz="1800" spc="-1" strike="noStrike">
                <a:solidFill>
                  <a:srgbClr val="808080"/>
                </a:solidFill>
                <a:latin typeface="Arial"/>
              </a:rPr>
              <a:t>Given: JunoCam images of Io’s Loki Patera lava lake.</a:t>
            </a:r>
            <a:endParaRPr b="0" lang="de-DE" sz="1800" spc="-1" strike="noStrike">
              <a:solidFill>
                <a:srgbClr val="000000"/>
              </a:solidFill>
              <a:latin typeface="Arial"/>
            </a:endParaRPr>
          </a:p>
          <a:p>
            <a:pPr algn="ctr"/>
            <a:r>
              <a:rPr b="1" lang="de-DE" sz="1800" spc="-1" strike="noStrike">
                <a:solidFill>
                  <a:srgbClr val="808080"/>
                </a:solidFill>
                <a:latin typeface="Arial"/>
              </a:rPr>
              <a:t>Science objective: Mineralogic composition of the caldera’s volcanic glass.</a:t>
            </a:r>
            <a:endParaRPr b="0" lang="de-DE" sz="1800" spc="-1" strike="noStrike">
              <a:solidFill>
                <a:srgbClr val="000000"/>
              </a:solidFill>
              <a:latin typeface="Arial"/>
            </a:endParaRPr>
          </a:p>
          <a:p>
            <a:endParaRPr b="0" lang="de-DE" sz="2400" spc="-1" strike="noStrike">
              <a:solidFill>
                <a:srgbClr val="000000"/>
              </a:solidFill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1600" spc="-1" strike="noStrike">
                <a:solidFill>
                  <a:srgbClr val="808080"/>
                </a:solidFill>
                <a:latin typeface="Arial"/>
              </a:rPr>
              <a:t>Provide cropped cylindrical </a:t>
            </a:r>
            <a:r>
              <a:rPr b="1" lang="de-DE" sz="1600" spc="-1" strike="noStrike">
                <a:solidFill>
                  <a:srgbClr val="808080"/>
                </a:solidFill>
                <a:latin typeface="Arial"/>
              </a:rPr>
              <a:t>maps of </a:t>
            </a:r>
            <a:r>
              <a:rPr b="0" lang="de-DE" sz="1600" spc="-1" strike="noStrike">
                <a:solidFill>
                  <a:srgbClr val="808080"/>
                </a:solidFill>
                <a:latin typeface="Arial"/>
              </a:rPr>
              <a:t>the</a:t>
            </a:r>
            <a:r>
              <a:rPr b="1" lang="de-DE" sz="1600" spc="-1" strike="noStrike">
                <a:solidFill>
                  <a:srgbClr val="808080"/>
                </a:solidFill>
                <a:latin typeface="Arial"/>
              </a:rPr>
              <a:t> </a:t>
            </a:r>
            <a:r>
              <a:rPr b="0" lang="de-DE" sz="1600" spc="-1" strike="noStrike">
                <a:solidFill>
                  <a:srgbClr val="808080"/>
                </a:solidFill>
                <a:latin typeface="Arial"/>
              </a:rPr>
              <a:t>Loki Patera</a:t>
            </a:r>
            <a:r>
              <a:rPr b="0" lang="de-DE" sz="1600" spc="-1" strike="noStrike">
                <a:solidFill>
                  <a:srgbClr val="808080"/>
                </a:solidFill>
                <a:latin typeface="Arial"/>
              </a:rPr>
              <a:t> </a:t>
            </a:r>
            <a:r>
              <a:rPr b="1" lang="de-DE" sz="1600" spc="-1" strike="noStrike">
                <a:solidFill>
                  <a:srgbClr val="808080"/>
                </a:solidFill>
                <a:latin typeface="Arial"/>
              </a:rPr>
              <a:t>lava lake</a:t>
            </a:r>
            <a:r>
              <a:rPr b="0" lang="de-DE" sz="1600" spc="-1" strike="noStrike">
                <a:solidFill>
                  <a:srgbClr val="808080"/>
                </a:solidFill>
                <a:latin typeface="Arial"/>
              </a:rPr>
              <a:t>, together with </a:t>
            </a:r>
            <a:r>
              <a:rPr b="0" lang="de-DE" sz="1600" spc="-1" strike="noStrike">
                <a:solidFill>
                  <a:srgbClr val="808080"/>
                </a:solidFill>
                <a:latin typeface="Arial"/>
                <a:ea typeface="Microsoft YaHei"/>
              </a:rPr>
              <a:t>a bunch of geometrical </a:t>
            </a:r>
            <a:r>
              <a:rPr b="1" lang="de-DE" sz="1600" spc="-1" strike="noStrike">
                <a:solidFill>
                  <a:srgbClr val="808080"/>
                </a:solidFill>
                <a:latin typeface="Arial"/>
                <a:ea typeface="Microsoft YaHei"/>
              </a:rPr>
              <a:t>backplanes</a:t>
            </a:r>
            <a:r>
              <a:rPr b="0" lang="de-DE" sz="1600" spc="-1" strike="noStrike">
                <a:solidFill>
                  <a:srgbClr val="808080"/>
                </a:solidFill>
                <a:latin typeface="Arial"/>
                <a:ea typeface="Microsoft YaHei"/>
              </a:rPr>
              <a:t>.</a:t>
            </a:r>
            <a:endParaRPr b="0" lang="de-DE" sz="1600" spc="-1" strike="noStrike">
              <a:solidFill>
                <a:srgbClr val="000000"/>
              </a:solidFill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1" lang="de-DE" sz="1600" spc="-1" strike="noStrike">
                <a:solidFill>
                  <a:srgbClr val="808080"/>
                </a:solidFill>
                <a:latin typeface="Arial"/>
                <a:ea typeface="Microsoft YaHei"/>
              </a:rPr>
              <a:t>Calibrate and linearize</a:t>
            </a:r>
            <a:r>
              <a:rPr b="0" lang="de-DE" sz="1600" spc="-1" strike="noStrike">
                <a:solidFill>
                  <a:srgbClr val="808080"/>
                </a:solidFill>
                <a:latin typeface="Arial"/>
                <a:ea typeface="Microsoft YaHei"/>
              </a:rPr>
              <a:t> data in terms of radiometric intensity relative to a selected reference image.</a:t>
            </a:r>
            <a:endParaRPr b="0" lang="de-DE" sz="1600" spc="-1" strike="noStrike">
              <a:solidFill>
                <a:srgbClr val="000000"/>
              </a:solidFill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1" lang="de-DE" sz="1600" spc="-1" strike="noStrike">
                <a:solidFill>
                  <a:srgbClr val="808080"/>
                </a:solidFill>
                <a:latin typeface="Arial"/>
                <a:ea typeface="Microsoft YaHei"/>
              </a:rPr>
              <a:t>Define the lava lake area</a:t>
            </a:r>
            <a:r>
              <a:rPr b="0" lang="de-DE" sz="1600" spc="-1" strike="noStrike">
                <a:solidFill>
                  <a:srgbClr val="808080"/>
                </a:solidFill>
                <a:latin typeface="Arial"/>
                <a:ea typeface="Microsoft YaHei"/>
              </a:rPr>
              <a:t>.</a:t>
            </a:r>
            <a:endParaRPr b="0" lang="de-DE" sz="1600" spc="-1" strike="noStrike">
              <a:solidFill>
                <a:srgbClr val="000000"/>
              </a:solidFill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1600" spc="-1" strike="noStrike">
                <a:solidFill>
                  <a:srgbClr val="808080"/>
                </a:solidFill>
                <a:latin typeface="Arial"/>
                <a:ea typeface="Microsoft YaHei"/>
              </a:rPr>
              <a:t>For each image: Fit least squares </a:t>
            </a:r>
            <a:r>
              <a:rPr b="1" lang="de-DE" sz="1600" spc="-1" strike="noStrike">
                <a:solidFill>
                  <a:srgbClr val="808080"/>
                </a:solidFill>
                <a:latin typeface="Arial"/>
                <a:ea typeface="Microsoft YaHei"/>
              </a:rPr>
              <a:t>regression planes</a:t>
            </a:r>
            <a:r>
              <a:rPr b="0" lang="de-DE" sz="1600" spc="-1" strike="noStrike">
                <a:solidFill>
                  <a:srgbClr val="808080"/>
                </a:solidFill>
                <a:latin typeface="Arial"/>
                <a:ea typeface="Microsoft YaHei"/>
              </a:rPr>
              <a:t> through the lava lake RGB intensity channels.</a:t>
            </a:r>
            <a:endParaRPr b="0" lang="de-DE" sz="1600" spc="-1" strike="noStrike">
              <a:solidFill>
                <a:srgbClr val="000000"/>
              </a:solidFill>
              <a:latin typeface="Arial"/>
            </a:endParaRPr>
          </a:p>
          <a:p>
            <a:pPr marL="216000" indent="-216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1600" spc="-1" strike="noStrike">
                <a:solidFill>
                  <a:srgbClr val="808080"/>
                </a:solidFill>
                <a:latin typeface="Arial"/>
                <a:ea typeface="Microsoft YaHei"/>
              </a:rPr>
              <a:t>Use regression planes relative to the solar specular vector to derive a </a:t>
            </a:r>
            <a:r>
              <a:rPr b="1" lang="de-DE" sz="1600" spc="-1" strike="noStrike">
                <a:solidFill>
                  <a:srgbClr val="808080"/>
                </a:solidFill>
                <a:latin typeface="Arial"/>
                <a:ea typeface="Microsoft YaHei"/>
              </a:rPr>
              <a:t>non-physical Phong</a:t>
            </a:r>
            <a:r>
              <a:rPr b="0" lang="de-DE" sz="1600" spc="-1" strike="noStrike">
                <a:solidFill>
                  <a:srgbClr val="808080"/>
                </a:solidFill>
                <a:latin typeface="Arial"/>
                <a:ea typeface="Microsoft YaHei"/>
              </a:rPr>
              <a:t> approach.</a:t>
            </a:r>
            <a:endParaRPr b="0" lang="de-DE" sz="1600" spc="-1" strike="noStrike">
              <a:solidFill>
                <a:srgbClr val="000000"/>
              </a:solidFill>
              <a:latin typeface="Arial"/>
            </a:endParaRPr>
          </a:p>
          <a:p>
            <a:pPr marL="216000" indent="-216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1600" spc="-1" strike="noStrike">
                <a:solidFill>
                  <a:srgbClr val="000000"/>
                </a:solidFill>
                <a:latin typeface="Arial"/>
                <a:ea typeface="Microsoft YaHei"/>
              </a:rPr>
              <a:t>Use regression planes relative to the bulk surface normal vector to fit a draft </a:t>
            </a:r>
            <a:r>
              <a:rPr b="1" lang="de-DE" sz="1600" spc="-1" strike="noStrike">
                <a:solidFill>
                  <a:srgbClr val="000000"/>
                </a:solidFill>
                <a:latin typeface="Arial"/>
                <a:ea typeface="Microsoft YaHei"/>
              </a:rPr>
              <a:t>physical microfacet normal distribution function</a:t>
            </a:r>
            <a:r>
              <a:rPr b="0" lang="de-DE" sz="1600" spc="-1" strike="noStrike">
                <a:solidFill>
                  <a:srgbClr val="000000"/>
                </a:solidFill>
                <a:latin typeface="Arial"/>
                <a:ea typeface="Microsoft YaHei"/>
              </a:rPr>
              <a:t> (NDF).</a:t>
            </a:r>
            <a:endParaRPr b="0" lang="de-DE" sz="1600" spc="-1" strike="noStrike">
              <a:solidFill>
                <a:srgbClr val="000000"/>
              </a:solidFill>
              <a:latin typeface="Arial"/>
            </a:endParaRPr>
          </a:p>
          <a:p>
            <a:pPr marL="216000" indent="-216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Decompose the draft NDF into a </a:t>
            </a:r>
            <a:r>
              <a:rPr b="1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heterogeniously weighted Lambertian</a:t>
            </a:r>
            <a:r>
              <a:rPr b="0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 component </a:t>
            </a:r>
            <a:r>
              <a:rPr b="1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and</a:t>
            </a:r>
            <a:r>
              <a:rPr b="0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 a </a:t>
            </a:r>
            <a:r>
              <a:rPr b="1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specular</a:t>
            </a:r>
            <a:r>
              <a:rPr b="0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 component.</a:t>
            </a:r>
            <a:endParaRPr b="0" lang="de-DE" sz="1600" spc="-1" strike="noStrike">
              <a:solidFill>
                <a:srgbClr val="000000"/>
              </a:solidFill>
              <a:latin typeface="Arial"/>
            </a:endParaRPr>
          </a:p>
          <a:p>
            <a:pPr marL="216000" indent="-216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Describe the cleaned specular NDF (Torrance-Sparrow 1967) component by </a:t>
            </a:r>
            <a:r>
              <a:rPr b="1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surface roughness</a:t>
            </a:r>
            <a:r>
              <a:rPr b="0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 (Beckmann-Spizzichino 1963 / Trowbridge-Reitz 1975 aka GGX) and </a:t>
            </a:r>
            <a:r>
              <a:rPr b="1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refractive index</a:t>
            </a:r>
            <a:r>
              <a:rPr b="0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 (Fresnel 1823) in the interval [1.45; 1.80].</a:t>
            </a:r>
            <a:endParaRPr b="0" lang="de-DE" sz="1600" spc="-1" strike="noStrike">
              <a:solidFill>
                <a:srgbClr val="000000"/>
              </a:solidFill>
              <a:latin typeface="Arial"/>
            </a:endParaRPr>
          </a:p>
          <a:p>
            <a:pPr marL="216000" indent="-216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1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Map the refractive index to</a:t>
            </a:r>
            <a:r>
              <a:rPr b="0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 the percentage </a:t>
            </a:r>
            <a:r>
              <a:rPr b="1" i="1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p</a:t>
            </a:r>
            <a:r>
              <a:rPr b="0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 in the chart for </a:t>
            </a:r>
            <a:r>
              <a:rPr b="1" i="1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p SiO + (1-p)(MgO + FeO + TiO)</a:t>
            </a:r>
            <a:r>
              <a:rPr b="0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.(Gladstone-Dale 1863, Young-Finn 1940, Langford 1984, Piontek &amp; al. 2021)</a:t>
            </a:r>
            <a:endParaRPr b="0" lang="de-DE" sz="1600" spc="-1" strike="noStrike">
              <a:solidFill>
                <a:srgbClr val="000000"/>
              </a:solidFill>
              <a:latin typeface="Arial"/>
            </a:endParaRPr>
          </a:p>
          <a:p>
            <a:pPr marL="216000" indent="-216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1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Residuals</a:t>
            </a:r>
            <a:r>
              <a:rPr b="0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 ~ white noise? Further </a:t>
            </a:r>
            <a:r>
              <a:rPr b="1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model refinements</a:t>
            </a:r>
            <a:r>
              <a:rPr b="0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, adjustments required?</a:t>
            </a:r>
            <a:endParaRPr b="0" lang="de-DE" sz="16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"/>
          <p:cNvSpPr txBox="1"/>
          <p:nvPr/>
        </p:nvSpPr>
        <p:spPr>
          <a:xfrm>
            <a:off x="0" y="0"/>
            <a:ext cx="10080000" cy="52059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algn="ctr"/>
            <a:r>
              <a:rPr b="1" lang="de-DE" sz="2800" spc="-1" strike="noStrike">
                <a:solidFill>
                  <a:srgbClr val="808080"/>
                </a:solidFill>
                <a:latin typeface="Arial"/>
              </a:rPr>
              <a:t>Kontext road map</a:t>
            </a:r>
            <a:endParaRPr b="0" lang="de-DE" sz="2800" spc="-1" strike="noStrike">
              <a:solidFill>
                <a:srgbClr val="000000"/>
              </a:solidFill>
              <a:latin typeface="Arial"/>
            </a:endParaRPr>
          </a:p>
          <a:p>
            <a:pPr algn="ctr"/>
            <a:endParaRPr b="0" lang="de-DE" sz="1800" spc="-1" strike="noStrike">
              <a:solidFill>
                <a:srgbClr val="000000"/>
              </a:solidFill>
              <a:latin typeface="Arial"/>
            </a:endParaRPr>
          </a:p>
          <a:p>
            <a:pPr algn="ctr"/>
            <a:r>
              <a:rPr b="1" lang="de-DE" sz="1800" spc="-1" strike="noStrike">
                <a:solidFill>
                  <a:srgbClr val="808080"/>
                </a:solidFill>
                <a:latin typeface="Arial"/>
              </a:rPr>
              <a:t>Given: JunoCam images of Io’s Loki Patera lava lake.</a:t>
            </a:r>
            <a:endParaRPr b="0" lang="de-DE" sz="1800" spc="-1" strike="noStrike">
              <a:solidFill>
                <a:srgbClr val="000000"/>
              </a:solidFill>
              <a:latin typeface="Arial"/>
            </a:endParaRPr>
          </a:p>
          <a:p>
            <a:pPr algn="ctr"/>
            <a:r>
              <a:rPr b="1" lang="de-DE" sz="1800" spc="-1" strike="noStrike">
                <a:solidFill>
                  <a:srgbClr val="808080"/>
                </a:solidFill>
                <a:latin typeface="Arial"/>
              </a:rPr>
              <a:t>Science objective: Mineralogic composition of the caldera’s volcanic glass.</a:t>
            </a:r>
            <a:endParaRPr b="0" lang="de-DE" sz="1800" spc="-1" strike="noStrike">
              <a:solidFill>
                <a:srgbClr val="000000"/>
              </a:solidFill>
              <a:latin typeface="Arial"/>
            </a:endParaRPr>
          </a:p>
          <a:p>
            <a:endParaRPr b="0" lang="de-DE" sz="2400" spc="-1" strike="noStrike">
              <a:solidFill>
                <a:srgbClr val="000000"/>
              </a:solidFill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1600" spc="-1" strike="noStrike">
                <a:solidFill>
                  <a:srgbClr val="808080"/>
                </a:solidFill>
                <a:latin typeface="Arial"/>
              </a:rPr>
              <a:t>Provide cropped cylindrical </a:t>
            </a:r>
            <a:r>
              <a:rPr b="1" lang="de-DE" sz="1600" spc="-1" strike="noStrike">
                <a:solidFill>
                  <a:srgbClr val="808080"/>
                </a:solidFill>
                <a:latin typeface="Arial"/>
              </a:rPr>
              <a:t>maps of </a:t>
            </a:r>
            <a:r>
              <a:rPr b="0" lang="de-DE" sz="1600" spc="-1" strike="noStrike">
                <a:solidFill>
                  <a:srgbClr val="808080"/>
                </a:solidFill>
                <a:latin typeface="Arial"/>
              </a:rPr>
              <a:t>the</a:t>
            </a:r>
            <a:r>
              <a:rPr b="1" lang="de-DE" sz="1600" spc="-1" strike="noStrike">
                <a:solidFill>
                  <a:srgbClr val="808080"/>
                </a:solidFill>
                <a:latin typeface="Arial"/>
              </a:rPr>
              <a:t> </a:t>
            </a:r>
            <a:r>
              <a:rPr b="0" lang="de-DE" sz="1600" spc="-1" strike="noStrike">
                <a:solidFill>
                  <a:srgbClr val="808080"/>
                </a:solidFill>
                <a:latin typeface="Arial"/>
              </a:rPr>
              <a:t>Loki Patera</a:t>
            </a:r>
            <a:r>
              <a:rPr b="0" lang="de-DE" sz="1600" spc="-1" strike="noStrike">
                <a:solidFill>
                  <a:srgbClr val="808080"/>
                </a:solidFill>
                <a:latin typeface="Arial"/>
              </a:rPr>
              <a:t> </a:t>
            </a:r>
            <a:r>
              <a:rPr b="1" lang="de-DE" sz="1600" spc="-1" strike="noStrike">
                <a:solidFill>
                  <a:srgbClr val="808080"/>
                </a:solidFill>
                <a:latin typeface="Arial"/>
              </a:rPr>
              <a:t>lava lake</a:t>
            </a:r>
            <a:r>
              <a:rPr b="0" lang="de-DE" sz="1600" spc="-1" strike="noStrike">
                <a:solidFill>
                  <a:srgbClr val="808080"/>
                </a:solidFill>
                <a:latin typeface="Arial"/>
              </a:rPr>
              <a:t>, together with </a:t>
            </a:r>
            <a:r>
              <a:rPr b="0" lang="de-DE" sz="1600" spc="-1" strike="noStrike">
                <a:solidFill>
                  <a:srgbClr val="808080"/>
                </a:solidFill>
                <a:latin typeface="Arial"/>
                <a:ea typeface="Microsoft YaHei"/>
              </a:rPr>
              <a:t>a bunch of geometrical </a:t>
            </a:r>
            <a:r>
              <a:rPr b="1" lang="de-DE" sz="1600" spc="-1" strike="noStrike">
                <a:solidFill>
                  <a:srgbClr val="808080"/>
                </a:solidFill>
                <a:latin typeface="Arial"/>
                <a:ea typeface="Microsoft YaHei"/>
              </a:rPr>
              <a:t>backplanes</a:t>
            </a:r>
            <a:r>
              <a:rPr b="0" lang="de-DE" sz="1600" spc="-1" strike="noStrike">
                <a:solidFill>
                  <a:srgbClr val="808080"/>
                </a:solidFill>
                <a:latin typeface="Arial"/>
                <a:ea typeface="Microsoft YaHei"/>
              </a:rPr>
              <a:t>.</a:t>
            </a:r>
            <a:endParaRPr b="0" lang="de-DE" sz="1600" spc="-1" strike="noStrike">
              <a:solidFill>
                <a:srgbClr val="000000"/>
              </a:solidFill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1" lang="de-DE" sz="1600" spc="-1" strike="noStrike">
                <a:solidFill>
                  <a:srgbClr val="808080"/>
                </a:solidFill>
                <a:latin typeface="Arial"/>
                <a:ea typeface="Microsoft YaHei"/>
              </a:rPr>
              <a:t>Calibrate and linearize</a:t>
            </a:r>
            <a:r>
              <a:rPr b="0" lang="de-DE" sz="1600" spc="-1" strike="noStrike">
                <a:solidFill>
                  <a:srgbClr val="808080"/>
                </a:solidFill>
                <a:latin typeface="Arial"/>
                <a:ea typeface="Microsoft YaHei"/>
              </a:rPr>
              <a:t> data in terms of radiometric intensity relative to a selected reference image.</a:t>
            </a:r>
            <a:endParaRPr b="0" lang="de-DE" sz="1600" spc="-1" strike="noStrike">
              <a:solidFill>
                <a:srgbClr val="000000"/>
              </a:solidFill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1" lang="de-DE" sz="1600" spc="-1" strike="noStrike">
                <a:solidFill>
                  <a:srgbClr val="808080"/>
                </a:solidFill>
                <a:latin typeface="Arial"/>
                <a:ea typeface="Microsoft YaHei"/>
              </a:rPr>
              <a:t>Define the lava lake area</a:t>
            </a:r>
            <a:r>
              <a:rPr b="0" lang="de-DE" sz="1600" spc="-1" strike="noStrike">
                <a:solidFill>
                  <a:srgbClr val="808080"/>
                </a:solidFill>
                <a:latin typeface="Arial"/>
                <a:ea typeface="Microsoft YaHei"/>
              </a:rPr>
              <a:t>.</a:t>
            </a:r>
            <a:endParaRPr b="0" lang="de-DE" sz="1600" spc="-1" strike="noStrike">
              <a:solidFill>
                <a:srgbClr val="000000"/>
              </a:solidFill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1600" spc="-1" strike="noStrike">
                <a:solidFill>
                  <a:srgbClr val="808080"/>
                </a:solidFill>
                <a:latin typeface="Arial"/>
                <a:ea typeface="Microsoft YaHei"/>
              </a:rPr>
              <a:t>For each image: Fit least squares </a:t>
            </a:r>
            <a:r>
              <a:rPr b="1" lang="de-DE" sz="1600" spc="-1" strike="noStrike">
                <a:solidFill>
                  <a:srgbClr val="808080"/>
                </a:solidFill>
                <a:latin typeface="Arial"/>
                <a:ea typeface="Microsoft YaHei"/>
              </a:rPr>
              <a:t>regression planes</a:t>
            </a:r>
            <a:r>
              <a:rPr b="0" lang="de-DE" sz="1600" spc="-1" strike="noStrike">
                <a:solidFill>
                  <a:srgbClr val="808080"/>
                </a:solidFill>
                <a:latin typeface="Arial"/>
                <a:ea typeface="Microsoft YaHei"/>
              </a:rPr>
              <a:t> through the lava lake RGB intensity channels.</a:t>
            </a:r>
            <a:endParaRPr b="0" lang="de-DE" sz="1600" spc="-1" strike="noStrike">
              <a:solidFill>
                <a:srgbClr val="000000"/>
              </a:solidFill>
              <a:latin typeface="Arial"/>
            </a:endParaRPr>
          </a:p>
          <a:p>
            <a:pPr marL="216000" indent="-216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1600" spc="-1" strike="noStrike">
                <a:solidFill>
                  <a:srgbClr val="808080"/>
                </a:solidFill>
                <a:latin typeface="Arial"/>
                <a:ea typeface="Microsoft YaHei"/>
              </a:rPr>
              <a:t>Use regression planes relative to the solar specular vector to derive a </a:t>
            </a:r>
            <a:r>
              <a:rPr b="1" lang="de-DE" sz="1600" spc="-1" strike="noStrike">
                <a:solidFill>
                  <a:srgbClr val="808080"/>
                </a:solidFill>
                <a:latin typeface="Arial"/>
                <a:ea typeface="Microsoft YaHei"/>
              </a:rPr>
              <a:t>non-physical Phong</a:t>
            </a:r>
            <a:r>
              <a:rPr b="0" lang="de-DE" sz="1600" spc="-1" strike="noStrike">
                <a:solidFill>
                  <a:srgbClr val="808080"/>
                </a:solidFill>
                <a:latin typeface="Arial"/>
                <a:ea typeface="Microsoft YaHei"/>
              </a:rPr>
              <a:t> approach.</a:t>
            </a:r>
            <a:endParaRPr b="0" lang="de-DE" sz="1600" spc="-1" strike="noStrike">
              <a:solidFill>
                <a:srgbClr val="000000"/>
              </a:solidFill>
              <a:latin typeface="Arial"/>
            </a:endParaRPr>
          </a:p>
          <a:p>
            <a:pPr marL="216000" indent="-216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1600" spc="-1" strike="noStrike">
                <a:solidFill>
                  <a:srgbClr val="808080"/>
                </a:solidFill>
                <a:latin typeface="Arial"/>
                <a:ea typeface="Microsoft YaHei"/>
              </a:rPr>
              <a:t>Use regression planes relative to the bulk surface normal vector to fit a draft </a:t>
            </a:r>
            <a:r>
              <a:rPr b="1" lang="de-DE" sz="1600" spc="-1" strike="noStrike">
                <a:solidFill>
                  <a:srgbClr val="808080"/>
                </a:solidFill>
                <a:latin typeface="Arial"/>
                <a:ea typeface="Microsoft YaHei"/>
              </a:rPr>
              <a:t>physical microfacet normal distribution function</a:t>
            </a:r>
            <a:r>
              <a:rPr b="0" lang="de-DE" sz="1600" spc="-1" strike="noStrike">
                <a:solidFill>
                  <a:srgbClr val="808080"/>
                </a:solidFill>
                <a:latin typeface="Arial"/>
                <a:ea typeface="Microsoft YaHei"/>
              </a:rPr>
              <a:t> (NDF).</a:t>
            </a:r>
            <a:endParaRPr b="0" lang="de-DE" sz="1600" spc="-1" strike="noStrike">
              <a:solidFill>
                <a:srgbClr val="000000"/>
              </a:solidFill>
              <a:latin typeface="Arial"/>
            </a:endParaRPr>
          </a:p>
          <a:p>
            <a:pPr marL="216000" indent="-216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1600" spc="-1" strike="noStrike">
                <a:solidFill>
                  <a:srgbClr val="000000"/>
                </a:solidFill>
                <a:latin typeface="Arial"/>
                <a:ea typeface="Microsoft YaHei"/>
              </a:rPr>
              <a:t>Decompose the draft NDF into a </a:t>
            </a:r>
            <a:r>
              <a:rPr b="1" lang="de-DE" sz="1600" spc="-1" strike="noStrike">
                <a:solidFill>
                  <a:srgbClr val="000000"/>
                </a:solidFill>
                <a:latin typeface="Arial"/>
                <a:ea typeface="Microsoft YaHei"/>
              </a:rPr>
              <a:t>heterogeniously weighted Lambertian</a:t>
            </a:r>
            <a:r>
              <a:rPr b="0" lang="de-DE" sz="1600" spc="-1" strike="noStrike">
                <a:solidFill>
                  <a:srgbClr val="000000"/>
                </a:solidFill>
                <a:latin typeface="Arial"/>
                <a:ea typeface="Microsoft YaHei"/>
              </a:rPr>
              <a:t> component </a:t>
            </a:r>
            <a:r>
              <a:rPr b="1" lang="de-DE" sz="1600" spc="-1" strike="noStrike">
                <a:solidFill>
                  <a:srgbClr val="000000"/>
                </a:solidFill>
                <a:latin typeface="Arial"/>
                <a:ea typeface="Microsoft YaHei"/>
              </a:rPr>
              <a:t>and</a:t>
            </a:r>
            <a:r>
              <a:rPr b="0" lang="de-DE" sz="1600" spc="-1" strike="noStrike">
                <a:solidFill>
                  <a:srgbClr val="000000"/>
                </a:solidFill>
                <a:latin typeface="Arial"/>
                <a:ea typeface="Microsoft YaHei"/>
              </a:rPr>
              <a:t> a </a:t>
            </a:r>
            <a:r>
              <a:rPr b="1" lang="de-DE" sz="1600" spc="-1" strike="noStrike">
                <a:solidFill>
                  <a:srgbClr val="000000"/>
                </a:solidFill>
                <a:latin typeface="Arial"/>
                <a:ea typeface="Microsoft YaHei"/>
              </a:rPr>
              <a:t>specular</a:t>
            </a:r>
            <a:r>
              <a:rPr b="0" lang="de-DE" sz="1600" spc="-1" strike="noStrike">
                <a:solidFill>
                  <a:srgbClr val="000000"/>
                </a:solidFill>
                <a:latin typeface="Arial"/>
                <a:ea typeface="Microsoft YaHei"/>
              </a:rPr>
              <a:t> component.</a:t>
            </a:r>
            <a:endParaRPr b="0" lang="de-DE" sz="1600" spc="-1" strike="noStrike">
              <a:solidFill>
                <a:srgbClr val="000000"/>
              </a:solidFill>
              <a:latin typeface="Arial"/>
            </a:endParaRPr>
          </a:p>
          <a:p>
            <a:pPr marL="216000" indent="-216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Describe the cleaned specular NDF (Torrance-Sparrow 1967) component by </a:t>
            </a:r>
            <a:r>
              <a:rPr b="1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surface roughness</a:t>
            </a:r>
            <a:r>
              <a:rPr b="0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 (Beckmann-Spizzichino 1963 / Trowbridge-Reitz 1975 aka GGX) and </a:t>
            </a:r>
            <a:r>
              <a:rPr b="1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refractive index</a:t>
            </a:r>
            <a:r>
              <a:rPr b="0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 (Fresnel 1823) in the interval [1.45; 1.80].</a:t>
            </a:r>
            <a:endParaRPr b="0" lang="de-DE" sz="1600" spc="-1" strike="noStrike">
              <a:solidFill>
                <a:srgbClr val="000000"/>
              </a:solidFill>
              <a:latin typeface="Arial"/>
            </a:endParaRPr>
          </a:p>
          <a:p>
            <a:pPr marL="216000" indent="-216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1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Map the refractive index to</a:t>
            </a:r>
            <a:r>
              <a:rPr b="0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 the percentage </a:t>
            </a:r>
            <a:r>
              <a:rPr b="1" i="1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p</a:t>
            </a:r>
            <a:r>
              <a:rPr b="0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 in the chart for </a:t>
            </a:r>
            <a:r>
              <a:rPr b="1" i="1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p SiO + (1-p)(MgO + FeO + TiO)</a:t>
            </a:r>
            <a:r>
              <a:rPr b="0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.(Gladstone-Dale 1863, Young-Finn 1940, Langford 1984, Piontek &amp; al. 2021)</a:t>
            </a:r>
            <a:endParaRPr b="0" lang="de-DE" sz="1600" spc="-1" strike="noStrike">
              <a:solidFill>
                <a:srgbClr val="000000"/>
              </a:solidFill>
              <a:latin typeface="Arial"/>
            </a:endParaRPr>
          </a:p>
          <a:p>
            <a:pPr marL="216000" indent="-216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1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Residuals</a:t>
            </a:r>
            <a:r>
              <a:rPr b="0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 ~ white noise? Further </a:t>
            </a:r>
            <a:r>
              <a:rPr b="1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model refinements</a:t>
            </a:r>
            <a:r>
              <a:rPr b="0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, adjustments required?</a:t>
            </a:r>
            <a:endParaRPr b="0" lang="de-DE" sz="16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"/>
          <p:cNvSpPr txBox="1"/>
          <p:nvPr/>
        </p:nvSpPr>
        <p:spPr>
          <a:xfrm>
            <a:off x="0" y="0"/>
            <a:ext cx="10080000" cy="52059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algn="ctr"/>
            <a:r>
              <a:rPr b="1" lang="de-DE" sz="2800" spc="-1" strike="noStrike">
                <a:solidFill>
                  <a:srgbClr val="808080"/>
                </a:solidFill>
                <a:latin typeface="Arial"/>
              </a:rPr>
              <a:t>Kontext road map</a:t>
            </a:r>
            <a:endParaRPr b="0" lang="de-DE" sz="2800" spc="-1" strike="noStrike">
              <a:solidFill>
                <a:srgbClr val="000000"/>
              </a:solidFill>
              <a:latin typeface="Arial"/>
            </a:endParaRPr>
          </a:p>
          <a:p>
            <a:pPr algn="ctr"/>
            <a:endParaRPr b="0" lang="de-DE" sz="1800" spc="-1" strike="noStrike">
              <a:solidFill>
                <a:srgbClr val="000000"/>
              </a:solidFill>
              <a:latin typeface="Arial"/>
            </a:endParaRPr>
          </a:p>
          <a:p>
            <a:pPr algn="ctr"/>
            <a:r>
              <a:rPr b="1" lang="de-DE" sz="1800" spc="-1" strike="noStrike">
                <a:solidFill>
                  <a:srgbClr val="808080"/>
                </a:solidFill>
                <a:latin typeface="Arial"/>
              </a:rPr>
              <a:t>Given: JunoCam images of Io’s Loki Patera lava lake.</a:t>
            </a:r>
            <a:endParaRPr b="0" lang="de-DE" sz="1800" spc="-1" strike="noStrike">
              <a:solidFill>
                <a:srgbClr val="000000"/>
              </a:solidFill>
              <a:latin typeface="Arial"/>
            </a:endParaRPr>
          </a:p>
          <a:p>
            <a:pPr algn="ctr"/>
            <a:r>
              <a:rPr b="1" lang="de-DE" sz="1800" spc="-1" strike="noStrike">
                <a:solidFill>
                  <a:srgbClr val="808080"/>
                </a:solidFill>
                <a:latin typeface="Arial"/>
              </a:rPr>
              <a:t>Science objective: Mineralogic composition of the caldera’s volcanic glass.</a:t>
            </a:r>
            <a:endParaRPr b="0" lang="de-DE" sz="1800" spc="-1" strike="noStrike">
              <a:solidFill>
                <a:srgbClr val="000000"/>
              </a:solidFill>
              <a:latin typeface="Arial"/>
            </a:endParaRPr>
          </a:p>
          <a:p>
            <a:endParaRPr b="0" lang="de-DE" sz="2400" spc="-1" strike="noStrike">
              <a:solidFill>
                <a:srgbClr val="000000"/>
              </a:solidFill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1600" spc="-1" strike="noStrike">
                <a:solidFill>
                  <a:srgbClr val="808080"/>
                </a:solidFill>
                <a:latin typeface="Arial"/>
              </a:rPr>
              <a:t>Provide cropped cylindrical </a:t>
            </a:r>
            <a:r>
              <a:rPr b="1" lang="de-DE" sz="1600" spc="-1" strike="noStrike">
                <a:solidFill>
                  <a:srgbClr val="808080"/>
                </a:solidFill>
                <a:latin typeface="Arial"/>
              </a:rPr>
              <a:t>maps of </a:t>
            </a:r>
            <a:r>
              <a:rPr b="0" lang="de-DE" sz="1600" spc="-1" strike="noStrike">
                <a:solidFill>
                  <a:srgbClr val="808080"/>
                </a:solidFill>
                <a:latin typeface="Arial"/>
              </a:rPr>
              <a:t>the</a:t>
            </a:r>
            <a:r>
              <a:rPr b="1" lang="de-DE" sz="1600" spc="-1" strike="noStrike">
                <a:solidFill>
                  <a:srgbClr val="808080"/>
                </a:solidFill>
                <a:latin typeface="Arial"/>
              </a:rPr>
              <a:t> </a:t>
            </a:r>
            <a:r>
              <a:rPr b="0" lang="de-DE" sz="1600" spc="-1" strike="noStrike">
                <a:solidFill>
                  <a:srgbClr val="808080"/>
                </a:solidFill>
                <a:latin typeface="Arial"/>
              </a:rPr>
              <a:t>Loki Patera</a:t>
            </a:r>
            <a:r>
              <a:rPr b="0" lang="de-DE" sz="1600" spc="-1" strike="noStrike">
                <a:solidFill>
                  <a:srgbClr val="808080"/>
                </a:solidFill>
                <a:latin typeface="Arial"/>
              </a:rPr>
              <a:t> </a:t>
            </a:r>
            <a:r>
              <a:rPr b="1" lang="de-DE" sz="1600" spc="-1" strike="noStrike">
                <a:solidFill>
                  <a:srgbClr val="808080"/>
                </a:solidFill>
                <a:latin typeface="Arial"/>
              </a:rPr>
              <a:t>lava lake</a:t>
            </a:r>
            <a:r>
              <a:rPr b="0" lang="de-DE" sz="1600" spc="-1" strike="noStrike">
                <a:solidFill>
                  <a:srgbClr val="808080"/>
                </a:solidFill>
                <a:latin typeface="Arial"/>
              </a:rPr>
              <a:t>, together with </a:t>
            </a:r>
            <a:r>
              <a:rPr b="0" lang="de-DE" sz="1600" spc="-1" strike="noStrike">
                <a:solidFill>
                  <a:srgbClr val="808080"/>
                </a:solidFill>
                <a:latin typeface="Arial"/>
                <a:ea typeface="Microsoft YaHei"/>
              </a:rPr>
              <a:t>a bunch of geometrical </a:t>
            </a:r>
            <a:r>
              <a:rPr b="1" lang="de-DE" sz="1600" spc="-1" strike="noStrike">
                <a:solidFill>
                  <a:srgbClr val="808080"/>
                </a:solidFill>
                <a:latin typeface="Arial"/>
                <a:ea typeface="Microsoft YaHei"/>
              </a:rPr>
              <a:t>backplanes</a:t>
            </a:r>
            <a:r>
              <a:rPr b="0" lang="de-DE" sz="1600" spc="-1" strike="noStrike">
                <a:solidFill>
                  <a:srgbClr val="808080"/>
                </a:solidFill>
                <a:latin typeface="Arial"/>
                <a:ea typeface="Microsoft YaHei"/>
              </a:rPr>
              <a:t>.</a:t>
            </a:r>
            <a:endParaRPr b="0" lang="de-DE" sz="1600" spc="-1" strike="noStrike">
              <a:solidFill>
                <a:srgbClr val="000000"/>
              </a:solidFill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1" lang="de-DE" sz="1600" spc="-1" strike="noStrike">
                <a:solidFill>
                  <a:srgbClr val="808080"/>
                </a:solidFill>
                <a:latin typeface="Arial"/>
                <a:ea typeface="Microsoft YaHei"/>
              </a:rPr>
              <a:t>Calibrate and linearize</a:t>
            </a:r>
            <a:r>
              <a:rPr b="0" lang="de-DE" sz="1600" spc="-1" strike="noStrike">
                <a:solidFill>
                  <a:srgbClr val="808080"/>
                </a:solidFill>
                <a:latin typeface="Arial"/>
                <a:ea typeface="Microsoft YaHei"/>
              </a:rPr>
              <a:t> data in terms of radiometric intensity relative to a selected reference image.</a:t>
            </a:r>
            <a:endParaRPr b="0" lang="de-DE" sz="1600" spc="-1" strike="noStrike">
              <a:solidFill>
                <a:srgbClr val="000000"/>
              </a:solidFill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1" lang="de-DE" sz="1600" spc="-1" strike="noStrike">
                <a:solidFill>
                  <a:srgbClr val="808080"/>
                </a:solidFill>
                <a:latin typeface="Arial"/>
                <a:ea typeface="Microsoft YaHei"/>
              </a:rPr>
              <a:t>Define the lava lake area</a:t>
            </a:r>
            <a:r>
              <a:rPr b="0" lang="de-DE" sz="1600" spc="-1" strike="noStrike">
                <a:solidFill>
                  <a:srgbClr val="808080"/>
                </a:solidFill>
                <a:latin typeface="Arial"/>
                <a:ea typeface="Microsoft YaHei"/>
              </a:rPr>
              <a:t>.</a:t>
            </a:r>
            <a:endParaRPr b="0" lang="de-DE" sz="1600" spc="-1" strike="noStrike">
              <a:solidFill>
                <a:srgbClr val="000000"/>
              </a:solidFill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1600" spc="-1" strike="noStrike">
                <a:solidFill>
                  <a:srgbClr val="808080"/>
                </a:solidFill>
                <a:latin typeface="Arial"/>
                <a:ea typeface="Microsoft YaHei"/>
              </a:rPr>
              <a:t>For each image: Fit least squares </a:t>
            </a:r>
            <a:r>
              <a:rPr b="1" lang="de-DE" sz="1600" spc="-1" strike="noStrike">
                <a:solidFill>
                  <a:srgbClr val="808080"/>
                </a:solidFill>
                <a:latin typeface="Arial"/>
                <a:ea typeface="Microsoft YaHei"/>
              </a:rPr>
              <a:t>regression planes</a:t>
            </a:r>
            <a:r>
              <a:rPr b="0" lang="de-DE" sz="1600" spc="-1" strike="noStrike">
                <a:solidFill>
                  <a:srgbClr val="808080"/>
                </a:solidFill>
                <a:latin typeface="Arial"/>
                <a:ea typeface="Microsoft YaHei"/>
              </a:rPr>
              <a:t> through the lava lake RGB intensity channels.</a:t>
            </a:r>
            <a:endParaRPr b="0" lang="de-DE" sz="1600" spc="-1" strike="noStrike">
              <a:solidFill>
                <a:srgbClr val="000000"/>
              </a:solidFill>
              <a:latin typeface="Arial"/>
            </a:endParaRPr>
          </a:p>
          <a:p>
            <a:pPr marL="216000" indent="-216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1600" spc="-1" strike="noStrike">
                <a:solidFill>
                  <a:srgbClr val="808080"/>
                </a:solidFill>
                <a:latin typeface="Arial"/>
                <a:ea typeface="Microsoft YaHei"/>
              </a:rPr>
              <a:t>Use regression planes relative to the solar specular vector to derive a </a:t>
            </a:r>
            <a:r>
              <a:rPr b="1" lang="de-DE" sz="1600" spc="-1" strike="noStrike">
                <a:solidFill>
                  <a:srgbClr val="808080"/>
                </a:solidFill>
                <a:latin typeface="Arial"/>
                <a:ea typeface="Microsoft YaHei"/>
              </a:rPr>
              <a:t>non-physical Phong</a:t>
            </a:r>
            <a:r>
              <a:rPr b="0" lang="de-DE" sz="1600" spc="-1" strike="noStrike">
                <a:solidFill>
                  <a:srgbClr val="808080"/>
                </a:solidFill>
                <a:latin typeface="Arial"/>
                <a:ea typeface="Microsoft YaHei"/>
              </a:rPr>
              <a:t> approach.</a:t>
            </a:r>
            <a:endParaRPr b="0" lang="de-DE" sz="1600" spc="-1" strike="noStrike">
              <a:solidFill>
                <a:srgbClr val="000000"/>
              </a:solidFill>
              <a:latin typeface="Arial"/>
            </a:endParaRPr>
          </a:p>
          <a:p>
            <a:pPr marL="216000" indent="-216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1600" spc="-1" strike="noStrike">
                <a:solidFill>
                  <a:srgbClr val="808080"/>
                </a:solidFill>
                <a:latin typeface="Arial"/>
                <a:ea typeface="Microsoft YaHei"/>
              </a:rPr>
              <a:t>Use regression planes relative to the bulk surface normal vector to fit a draft </a:t>
            </a:r>
            <a:r>
              <a:rPr b="1" lang="de-DE" sz="1600" spc="-1" strike="noStrike">
                <a:solidFill>
                  <a:srgbClr val="808080"/>
                </a:solidFill>
                <a:latin typeface="Arial"/>
                <a:ea typeface="Microsoft YaHei"/>
              </a:rPr>
              <a:t>physical microfacet normal distribution function</a:t>
            </a:r>
            <a:r>
              <a:rPr b="0" lang="de-DE" sz="1600" spc="-1" strike="noStrike">
                <a:solidFill>
                  <a:srgbClr val="808080"/>
                </a:solidFill>
                <a:latin typeface="Arial"/>
                <a:ea typeface="Microsoft YaHei"/>
              </a:rPr>
              <a:t> (NDF).</a:t>
            </a:r>
            <a:endParaRPr b="0" lang="de-DE" sz="1600" spc="-1" strike="noStrike">
              <a:solidFill>
                <a:srgbClr val="000000"/>
              </a:solidFill>
              <a:latin typeface="Arial"/>
            </a:endParaRPr>
          </a:p>
          <a:p>
            <a:pPr marL="216000" indent="-216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1600" spc="-1" strike="noStrike">
                <a:solidFill>
                  <a:srgbClr val="808080"/>
                </a:solidFill>
                <a:latin typeface="Arial"/>
                <a:ea typeface="Microsoft YaHei"/>
              </a:rPr>
              <a:t>Decompose the draft NDF into a </a:t>
            </a:r>
            <a:r>
              <a:rPr b="1" lang="de-DE" sz="1600" spc="-1" strike="noStrike">
                <a:solidFill>
                  <a:srgbClr val="808080"/>
                </a:solidFill>
                <a:latin typeface="Arial"/>
                <a:ea typeface="Microsoft YaHei"/>
              </a:rPr>
              <a:t>heterogeniously weighted Lambertian</a:t>
            </a:r>
            <a:r>
              <a:rPr b="0" lang="de-DE" sz="1600" spc="-1" strike="noStrike">
                <a:solidFill>
                  <a:srgbClr val="808080"/>
                </a:solidFill>
                <a:latin typeface="Arial"/>
                <a:ea typeface="Microsoft YaHei"/>
              </a:rPr>
              <a:t> component </a:t>
            </a:r>
            <a:r>
              <a:rPr b="1" lang="de-DE" sz="1600" spc="-1" strike="noStrike">
                <a:solidFill>
                  <a:srgbClr val="808080"/>
                </a:solidFill>
                <a:latin typeface="Arial"/>
                <a:ea typeface="Microsoft YaHei"/>
              </a:rPr>
              <a:t>and</a:t>
            </a:r>
            <a:r>
              <a:rPr b="0" lang="de-DE" sz="1600" spc="-1" strike="noStrike">
                <a:solidFill>
                  <a:srgbClr val="808080"/>
                </a:solidFill>
                <a:latin typeface="Arial"/>
                <a:ea typeface="Microsoft YaHei"/>
              </a:rPr>
              <a:t> a </a:t>
            </a:r>
            <a:r>
              <a:rPr b="1" lang="de-DE" sz="1600" spc="-1" strike="noStrike">
                <a:solidFill>
                  <a:srgbClr val="808080"/>
                </a:solidFill>
                <a:latin typeface="Arial"/>
                <a:ea typeface="Microsoft YaHei"/>
              </a:rPr>
              <a:t>specular</a:t>
            </a:r>
            <a:r>
              <a:rPr b="0" lang="de-DE" sz="1600" spc="-1" strike="noStrike">
                <a:solidFill>
                  <a:srgbClr val="808080"/>
                </a:solidFill>
                <a:latin typeface="Arial"/>
                <a:ea typeface="Microsoft YaHei"/>
              </a:rPr>
              <a:t> component.</a:t>
            </a:r>
            <a:endParaRPr b="0" lang="de-DE" sz="1600" spc="-1" strike="noStrike">
              <a:solidFill>
                <a:srgbClr val="000000"/>
              </a:solidFill>
              <a:latin typeface="Arial"/>
            </a:endParaRPr>
          </a:p>
          <a:p>
            <a:pPr marL="216000" indent="-216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1600" spc="-1" strike="noStrike">
                <a:solidFill>
                  <a:srgbClr val="000000"/>
                </a:solidFill>
                <a:latin typeface="Arial"/>
                <a:ea typeface="Microsoft YaHei"/>
              </a:rPr>
              <a:t>Describe the cleaned specular NDF (Torrance-Sparrow 1967) component by </a:t>
            </a:r>
            <a:r>
              <a:rPr b="1" lang="de-DE" sz="1600" spc="-1" strike="noStrike">
                <a:solidFill>
                  <a:srgbClr val="000000"/>
                </a:solidFill>
                <a:latin typeface="Arial"/>
                <a:ea typeface="Microsoft YaHei"/>
              </a:rPr>
              <a:t>surface roughness</a:t>
            </a:r>
            <a:r>
              <a:rPr b="0" lang="de-DE" sz="1600" spc="-1" strike="noStrike">
                <a:solidFill>
                  <a:srgbClr val="000000"/>
                </a:solidFill>
                <a:latin typeface="Arial"/>
                <a:ea typeface="Microsoft YaHei"/>
              </a:rPr>
              <a:t> (Beckmann-Spizzichino 1963 / Trowbridge-Reitz 1975 aka GGX) and </a:t>
            </a:r>
            <a:r>
              <a:rPr b="1" lang="de-DE" sz="1600" spc="-1" strike="noStrike">
                <a:solidFill>
                  <a:srgbClr val="000000"/>
                </a:solidFill>
                <a:latin typeface="Arial"/>
                <a:ea typeface="Microsoft YaHei"/>
              </a:rPr>
              <a:t>refractive index</a:t>
            </a:r>
            <a:r>
              <a:rPr b="0" lang="de-DE" sz="1600" spc="-1" strike="noStrike">
                <a:solidFill>
                  <a:srgbClr val="000000"/>
                </a:solidFill>
                <a:latin typeface="Arial"/>
                <a:ea typeface="Microsoft YaHei"/>
              </a:rPr>
              <a:t> (Fresnel 1823) in the interval [1.45; 1.80].</a:t>
            </a:r>
            <a:endParaRPr b="0" lang="de-DE" sz="1600" spc="-1" strike="noStrike">
              <a:solidFill>
                <a:srgbClr val="000000"/>
              </a:solidFill>
              <a:latin typeface="Arial"/>
            </a:endParaRPr>
          </a:p>
          <a:p>
            <a:pPr marL="216000" indent="-216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1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Map the refractive index to</a:t>
            </a:r>
            <a:r>
              <a:rPr b="0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 the percentage </a:t>
            </a:r>
            <a:r>
              <a:rPr b="1" i="1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p</a:t>
            </a:r>
            <a:r>
              <a:rPr b="0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 in the chart for </a:t>
            </a:r>
            <a:r>
              <a:rPr b="1" i="1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p SiO + (1-p)(MgO + FeO + TiO)</a:t>
            </a:r>
            <a:r>
              <a:rPr b="0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.(Gladstone-Dale 1863, Young-Finn 1940, Langford 1984, Piontek &amp; al. 2021)</a:t>
            </a:r>
            <a:endParaRPr b="0" lang="de-DE" sz="1600" spc="-1" strike="noStrike">
              <a:solidFill>
                <a:srgbClr val="000000"/>
              </a:solidFill>
              <a:latin typeface="Arial"/>
            </a:endParaRPr>
          </a:p>
          <a:p>
            <a:pPr marL="216000" indent="-216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1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Residuals</a:t>
            </a:r>
            <a:r>
              <a:rPr b="0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 ~ white noise? Further </a:t>
            </a:r>
            <a:r>
              <a:rPr b="1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model refinements</a:t>
            </a:r>
            <a:r>
              <a:rPr b="0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, adjustments required?</a:t>
            </a:r>
            <a:endParaRPr b="0" lang="de-DE" sz="16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"/>
          <p:cNvSpPr txBox="1"/>
          <p:nvPr/>
        </p:nvSpPr>
        <p:spPr>
          <a:xfrm>
            <a:off x="0" y="0"/>
            <a:ext cx="10080000" cy="52059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algn="ctr"/>
            <a:r>
              <a:rPr b="1" lang="de-DE" sz="2800" spc="-1" strike="noStrike">
                <a:solidFill>
                  <a:srgbClr val="808080"/>
                </a:solidFill>
                <a:latin typeface="Arial"/>
              </a:rPr>
              <a:t>Kontext road map</a:t>
            </a:r>
            <a:endParaRPr b="0" lang="de-DE" sz="2800" spc="-1" strike="noStrike">
              <a:solidFill>
                <a:srgbClr val="000000"/>
              </a:solidFill>
              <a:latin typeface="Arial"/>
            </a:endParaRPr>
          </a:p>
          <a:p>
            <a:pPr algn="ctr"/>
            <a:endParaRPr b="0" lang="de-DE" sz="1800" spc="-1" strike="noStrike">
              <a:solidFill>
                <a:srgbClr val="000000"/>
              </a:solidFill>
              <a:latin typeface="Arial"/>
            </a:endParaRPr>
          </a:p>
          <a:p>
            <a:pPr algn="ctr"/>
            <a:r>
              <a:rPr b="1" lang="de-DE" sz="1800" spc="-1" strike="noStrike">
                <a:solidFill>
                  <a:srgbClr val="808080"/>
                </a:solidFill>
                <a:latin typeface="Arial"/>
              </a:rPr>
              <a:t>Given: JunoCam images of Io’s Loki Patera lava lake.</a:t>
            </a:r>
            <a:endParaRPr b="0" lang="de-DE" sz="1800" spc="-1" strike="noStrike">
              <a:solidFill>
                <a:srgbClr val="000000"/>
              </a:solidFill>
              <a:latin typeface="Arial"/>
            </a:endParaRPr>
          </a:p>
          <a:p>
            <a:pPr algn="ctr"/>
            <a:r>
              <a:rPr b="1" lang="de-DE" sz="1800" spc="-1" strike="noStrike">
                <a:solidFill>
                  <a:srgbClr val="808080"/>
                </a:solidFill>
                <a:latin typeface="Arial"/>
              </a:rPr>
              <a:t>Science objective: Mineralogic composition of the caldera’s volcanic glass.</a:t>
            </a:r>
            <a:endParaRPr b="0" lang="de-DE" sz="1800" spc="-1" strike="noStrike">
              <a:solidFill>
                <a:srgbClr val="000000"/>
              </a:solidFill>
              <a:latin typeface="Arial"/>
            </a:endParaRPr>
          </a:p>
          <a:p>
            <a:endParaRPr b="0" lang="de-DE" sz="2400" spc="-1" strike="noStrike">
              <a:solidFill>
                <a:srgbClr val="000000"/>
              </a:solidFill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1600" spc="-1" strike="noStrike">
                <a:solidFill>
                  <a:srgbClr val="808080"/>
                </a:solidFill>
                <a:latin typeface="Arial"/>
              </a:rPr>
              <a:t>Provide cropped cylindrical </a:t>
            </a:r>
            <a:r>
              <a:rPr b="1" lang="de-DE" sz="1600" spc="-1" strike="noStrike">
                <a:solidFill>
                  <a:srgbClr val="808080"/>
                </a:solidFill>
                <a:latin typeface="Arial"/>
              </a:rPr>
              <a:t>maps of </a:t>
            </a:r>
            <a:r>
              <a:rPr b="0" lang="de-DE" sz="1600" spc="-1" strike="noStrike">
                <a:solidFill>
                  <a:srgbClr val="808080"/>
                </a:solidFill>
                <a:latin typeface="Arial"/>
              </a:rPr>
              <a:t>the</a:t>
            </a:r>
            <a:r>
              <a:rPr b="1" lang="de-DE" sz="1600" spc="-1" strike="noStrike">
                <a:solidFill>
                  <a:srgbClr val="808080"/>
                </a:solidFill>
                <a:latin typeface="Arial"/>
              </a:rPr>
              <a:t> </a:t>
            </a:r>
            <a:r>
              <a:rPr b="0" lang="de-DE" sz="1600" spc="-1" strike="noStrike">
                <a:solidFill>
                  <a:srgbClr val="808080"/>
                </a:solidFill>
                <a:latin typeface="Arial"/>
              </a:rPr>
              <a:t>Loki Patera</a:t>
            </a:r>
            <a:r>
              <a:rPr b="0" lang="de-DE" sz="1600" spc="-1" strike="noStrike">
                <a:solidFill>
                  <a:srgbClr val="808080"/>
                </a:solidFill>
                <a:latin typeface="Arial"/>
              </a:rPr>
              <a:t> </a:t>
            </a:r>
            <a:r>
              <a:rPr b="1" lang="de-DE" sz="1600" spc="-1" strike="noStrike">
                <a:solidFill>
                  <a:srgbClr val="808080"/>
                </a:solidFill>
                <a:latin typeface="Arial"/>
              </a:rPr>
              <a:t>lava lake</a:t>
            </a:r>
            <a:r>
              <a:rPr b="0" lang="de-DE" sz="1600" spc="-1" strike="noStrike">
                <a:solidFill>
                  <a:srgbClr val="808080"/>
                </a:solidFill>
                <a:latin typeface="Arial"/>
              </a:rPr>
              <a:t>, together with </a:t>
            </a:r>
            <a:r>
              <a:rPr b="0" lang="de-DE" sz="1600" spc="-1" strike="noStrike">
                <a:solidFill>
                  <a:srgbClr val="808080"/>
                </a:solidFill>
                <a:latin typeface="Arial"/>
                <a:ea typeface="Microsoft YaHei"/>
              </a:rPr>
              <a:t>a bunch of geometrical </a:t>
            </a:r>
            <a:r>
              <a:rPr b="1" lang="de-DE" sz="1600" spc="-1" strike="noStrike">
                <a:solidFill>
                  <a:srgbClr val="808080"/>
                </a:solidFill>
                <a:latin typeface="Arial"/>
                <a:ea typeface="Microsoft YaHei"/>
              </a:rPr>
              <a:t>backplanes</a:t>
            </a:r>
            <a:r>
              <a:rPr b="0" lang="de-DE" sz="1600" spc="-1" strike="noStrike">
                <a:solidFill>
                  <a:srgbClr val="808080"/>
                </a:solidFill>
                <a:latin typeface="Arial"/>
                <a:ea typeface="Microsoft YaHei"/>
              </a:rPr>
              <a:t>.</a:t>
            </a:r>
            <a:endParaRPr b="0" lang="de-DE" sz="1600" spc="-1" strike="noStrike">
              <a:solidFill>
                <a:srgbClr val="000000"/>
              </a:solidFill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1" lang="de-DE" sz="1600" spc="-1" strike="noStrike">
                <a:solidFill>
                  <a:srgbClr val="808080"/>
                </a:solidFill>
                <a:latin typeface="Arial"/>
                <a:ea typeface="Microsoft YaHei"/>
              </a:rPr>
              <a:t>Calibrate and linearize</a:t>
            </a:r>
            <a:r>
              <a:rPr b="0" lang="de-DE" sz="1600" spc="-1" strike="noStrike">
                <a:solidFill>
                  <a:srgbClr val="808080"/>
                </a:solidFill>
                <a:latin typeface="Arial"/>
                <a:ea typeface="Microsoft YaHei"/>
              </a:rPr>
              <a:t> data in terms of radiometric intensity relative to a selected reference image.</a:t>
            </a:r>
            <a:endParaRPr b="0" lang="de-DE" sz="1600" spc="-1" strike="noStrike">
              <a:solidFill>
                <a:srgbClr val="000000"/>
              </a:solidFill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1" lang="de-DE" sz="1600" spc="-1" strike="noStrike">
                <a:solidFill>
                  <a:srgbClr val="808080"/>
                </a:solidFill>
                <a:latin typeface="Arial"/>
                <a:ea typeface="Microsoft YaHei"/>
              </a:rPr>
              <a:t>Define the lava lake area</a:t>
            </a:r>
            <a:r>
              <a:rPr b="0" lang="de-DE" sz="1600" spc="-1" strike="noStrike">
                <a:solidFill>
                  <a:srgbClr val="808080"/>
                </a:solidFill>
                <a:latin typeface="Arial"/>
                <a:ea typeface="Microsoft YaHei"/>
              </a:rPr>
              <a:t>.</a:t>
            </a:r>
            <a:endParaRPr b="0" lang="de-DE" sz="1600" spc="-1" strike="noStrike">
              <a:solidFill>
                <a:srgbClr val="000000"/>
              </a:solidFill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1600" spc="-1" strike="noStrike">
                <a:solidFill>
                  <a:srgbClr val="808080"/>
                </a:solidFill>
                <a:latin typeface="Arial"/>
                <a:ea typeface="Microsoft YaHei"/>
              </a:rPr>
              <a:t>For each image: Fit least squares </a:t>
            </a:r>
            <a:r>
              <a:rPr b="1" lang="de-DE" sz="1600" spc="-1" strike="noStrike">
                <a:solidFill>
                  <a:srgbClr val="808080"/>
                </a:solidFill>
                <a:latin typeface="Arial"/>
                <a:ea typeface="Microsoft YaHei"/>
              </a:rPr>
              <a:t>regression planes</a:t>
            </a:r>
            <a:r>
              <a:rPr b="0" lang="de-DE" sz="1600" spc="-1" strike="noStrike">
                <a:solidFill>
                  <a:srgbClr val="808080"/>
                </a:solidFill>
                <a:latin typeface="Arial"/>
                <a:ea typeface="Microsoft YaHei"/>
              </a:rPr>
              <a:t> through the lava lake RGB intensity channels.</a:t>
            </a:r>
            <a:endParaRPr b="0" lang="de-DE" sz="1600" spc="-1" strike="noStrike">
              <a:solidFill>
                <a:srgbClr val="000000"/>
              </a:solidFill>
              <a:latin typeface="Arial"/>
            </a:endParaRPr>
          </a:p>
          <a:p>
            <a:pPr marL="216000" indent="-216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1600" spc="-1" strike="noStrike">
                <a:solidFill>
                  <a:srgbClr val="808080"/>
                </a:solidFill>
                <a:latin typeface="Arial"/>
                <a:ea typeface="Microsoft YaHei"/>
              </a:rPr>
              <a:t>Use regression planes relative to the solar specular vector to derive a </a:t>
            </a:r>
            <a:r>
              <a:rPr b="1" lang="de-DE" sz="1600" spc="-1" strike="noStrike">
                <a:solidFill>
                  <a:srgbClr val="808080"/>
                </a:solidFill>
                <a:latin typeface="Arial"/>
                <a:ea typeface="Microsoft YaHei"/>
              </a:rPr>
              <a:t>non-physical Phong</a:t>
            </a:r>
            <a:r>
              <a:rPr b="0" lang="de-DE" sz="1600" spc="-1" strike="noStrike">
                <a:solidFill>
                  <a:srgbClr val="808080"/>
                </a:solidFill>
                <a:latin typeface="Arial"/>
                <a:ea typeface="Microsoft YaHei"/>
              </a:rPr>
              <a:t> approach.</a:t>
            </a:r>
            <a:endParaRPr b="0" lang="de-DE" sz="1600" spc="-1" strike="noStrike">
              <a:solidFill>
                <a:srgbClr val="000000"/>
              </a:solidFill>
              <a:latin typeface="Arial"/>
            </a:endParaRPr>
          </a:p>
          <a:p>
            <a:pPr marL="216000" indent="-216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1600" spc="-1" strike="noStrike">
                <a:solidFill>
                  <a:srgbClr val="808080"/>
                </a:solidFill>
                <a:latin typeface="Arial"/>
                <a:ea typeface="Microsoft YaHei"/>
              </a:rPr>
              <a:t>Use regression planes relative to the bulk surface normal vector to fit a draft </a:t>
            </a:r>
            <a:r>
              <a:rPr b="1" lang="de-DE" sz="1600" spc="-1" strike="noStrike">
                <a:solidFill>
                  <a:srgbClr val="808080"/>
                </a:solidFill>
                <a:latin typeface="Arial"/>
                <a:ea typeface="Microsoft YaHei"/>
              </a:rPr>
              <a:t>physical microfacet normal distribution function</a:t>
            </a:r>
            <a:r>
              <a:rPr b="0" lang="de-DE" sz="1600" spc="-1" strike="noStrike">
                <a:solidFill>
                  <a:srgbClr val="808080"/>
                </a:solidFill>
                <a:latin typeface="Arial"/>
                <a:ea typeface="Microsoft YaHei"/>
              </a:rPr>
              <a:t> (NDF).</a:t>
            </a:r>
            <a:endParaRPr b="0" lang="de-DE" sz="1600" spc="-1" strike="noStrike">
              <a:solidFill>
                <a:srgbClr val="000000"/>
              </a:solidFill>
              <a:latin typeface="Arial"/>
            </a:endParaRPr>
          </a:p>
          <a:p>
            <a:pPr marL="216000" indent="-216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1600" spc="-1" strike="noStrike">
                <a:solidFill>
                  <a:srgbClr val="808080"/>
                </a:solidFill>
                <a:latin typeface="Arial"/>
                <a:ea typeface="Microsoft YaHei"/>
              </a:rPr>
              <a:t>Decompose the draft NDF into a </a:t>
            </a:r>
            <a:r>
              <a:rPr b="1" lang="de-DE" sz="1600" spc="-1" strike="noStrike">
                <a:solidFill>
                  <a:srgbClr val="808080"/>
                </a:solidFill>
                <a:latin typeface="Arial"/>
                <a:ea typeface="Microsoft YaHei"/>
              </a:rPr>
              <a:t>heterogeniously weighted Lambertian</a:t>
            </a:r>
            <a:r>
              <a:rPr b="0" lang="de-DE" sz="1600" spc="-1" strike="noStrike">
                <a:solidFill>
                  <a:srgbClr val="808080"/>
                </a:solidFill>
                <a:latin typeface="Arial"/>
                <a:ea typeface="Microsoft YaHei"/>
              </a:rPr>
              <a:t> component </a:t>
            </a:r>
            <a:r>
              <a:rPr b="1" lang="de-DE" sz="1600" spc="-1" strike="noStrike">
                <a:solidFill>
                  <a:srgbClr val="808080"/>
                </a:solidFill>
                <a:latin typeface="Arial"/>
                <a:ea typeface="Microsoft YaHei"/>
              </a:rPr>
              <a:t>and</a:t>
            </a:r>
            <a:r>
              <a:rPr b="0" lang="de-DE" sz="1600" spc="-1" strike="noStrike">
                <a:solidFill>
                  <a:srgbClr val="808080"/>
                </a:solidFill>
                <a:latin typeface="Arial"/>
                <a:ea typeface="Microsoft YaHei"/>
              </a:rPr>
              <a:t> a </a:t>
            </a:r>
            <a:r>
              <a:rPr b="1" lang="de-DE" sz="1600" spc="-1" strike="noStrike">
                <a:solidFill>
                  <a:srgbClr val="808080"/>
                </a:solidFill>
                <a:latin typeface="Arial"/>
                <a:ea typeface="Microsoft YaHei"/>
              </a:rPr>
              <a:t>specular</a:t>
            </a:r>
            <a:r>
              <a:rPr b="0" lang="de-DE" sz="1600" spc="-1" strike="noStrike">
                <a:solidFill>
                  <a:srgbClr val="808080"/>
                </a:solidFill>
                <a:latin typeface="Arial"/>
                <a:ea typeface="Microsoft YaHei"/>
              </a:rPr>
              <a:t> component.</a:t>
            </a:r>
            <a:endParaRPr b="0" lang="de-DE" sz="1600" spc="-1" strike="noStrike">
              <a:solidFill>
                <a:srgbClr val="000000"/>
              </a:solidFill>
              <a:latin typeface="Arial"/>
            </a:endParaRPr>
          </a:p>
          <a:p>
            <a:pPr marL="216000" indent="-216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1600" spc="-1" strike="noStrike">
                <a:solidFill>
                  <a:srgbClr val="808080"/>
                </a:solidFill>
                <a:latin typeface="Arial"/>
                <a:ea typeface="Microsoft YaHei"/>
              </a:rPr>
              <a:t>Describe the cleaned specular NDF (Torrance-Sparrow 1967) component by </a:t>
            </a:r>
            <a:r>
              <a:rPr b="1" lang="de-DE" sz="1600" spc="-1" strike="noStrike">
                <a:solidFill>
                  <a:srgbClr val="808080"/>
                </a:solidFill>
                <a:latin typeface="Arial"/>
                <a:ea typeface="Microsoft YaHei"/>
              </a:rPr>
              <a:t>surface roughness</a:t>
            </a:r>
            <a:r>
              <a:rPr b="0" lang="de-DE" sz="1600" spc="-1" strike="noStrike">
                <a:solidFill>
                  <a:srgbClr val="808080"/>
                </a:solidFill>
                <a:latin typeface="Arial"/>
                <a:ea typeface="Microsoft YaHei"/>
              </a:rPr>
              <a:t> (Beckmann-Spizzichino 1963 / Trowbridge-Reitz 1975 aka GGX) and </a:t>
            </a:r>
            <a:r>
              <a:rPr b="1" lang="de-DE" sz="1600" spc="-1" strike="noStrike">
                <a:solidFill>
                  <a:srgbClr val="808080"/>
                </a:solidFill>
                <a:latin typeface="Arial"/>
                <a:ea typeface="Microsoft YaHei"/>
              </a:rPr>
              <a:t>refractive index</a:t>
            </a:r>
            <a:r>
              <a:rPr b="0" lang="de-DE" sz="1600" spc="-1" strike="noStrike">
                <a:solidFill>
                  <a:srgbClr val="808080"/>
                </a:solidFill>
                <a:latin typeface="Arial"/>
                <a:ea typeface="Microsoft YaHei"/>
              </a:rPr>
              <a:t> (Fresnel 1823) in the interval [1.45; 1.80].</a:t>
            </a:r>
            <a:endParaRPr b="0" lang="de-DE" sz="1600" spc="-1" strike="noStrike">
              <a:solidFill>
                <a:srgbClr val="000000"/>
              </a:solidFill>
              <a:latin typeface="Arial"/>
            </a:endParaRPr>
          </a:p>
          <a:p>
            <a:pPr marL="216000" indent="-216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1" lang="de-DE" sz="1600" spc="-1" strike="noStrike">
                <a:solidFill>
                  <a:srgbClr val="000000"/>
                </a:solidFill>
                <a:latin typeface="Arial"/>
                <a:ea typeface="Microsoft YaHei"/>
              </a:rPr>
              <a:t>Map the refractive index to</a:t>
            </a:r>
            <a:r>
              <a:rPr b="0" lang="de-DE" sz="1600" spc="-1" strike="noStrike">
                <a:solidFill>
                  <a:srgbClr val="000000"/>
                </a:solidFill>
                <a:latin typeface="Arial"/>
                <a:ea typeface="Microsoft YaHei"/>
              </a:rPr>
              <a:t> the percentage </a:t>
            </a:r>
            <a:r>
              <a:rPr b="1" i="1" lang="de-DE" sz="1600" spc="-1" strike="noStrike">
                <a:solidFill>
                  <a:srgbClr val="000000"/>
                </a:solidFill>
                <a:latin typeface="Arial"/>
                <a:ea typeface="Microsoft YaHei"/>
              </a:rPr>
              <a:t>p</a:t>
            </a:r>
            <a:r>
              <a:rPr b="0" lang="de-DE" sz="1600" spc="-1" strike="noStrike">
                <a:solidFill>
                  <a:srgbClr val="000000"/>
                </a:solidFill>
                <a:latin typeface="Arial"/>
                <a:ea typeface="Microsoft YaHei"/>
              </a:rPr>
              <a:t> in the chart for </a:t>
            </a:r>
            <a:r>
              <a:rPr b="1" i="1" lang="de-DE" sz="1600" spc="-1" strike="noStrike">
                <a:solidFill>
                  <a:srgbClr val="000000"/>
                </a:solidFill>
                <a:latin typeface="Arial"/>
                <a:ea typeface="Microsoft YaHei"/>
              </a:rPr>
              <a:t>p SiO + (1-p)(MgO + FeO + TiO)</a:t>
            </a:r>
            <a:r>
              <a:rPr b="0" lang="de-DE" sz="1600" spc="-1" strike="noStrike">
                <a:solidFill>
                  <a:srgbClr val="000000"/>
                </a:solidFill>
                <a:latin typeface="Arial"/>
                <a:ea typeface="Microsoft YaHei"/>
              </a:rPr>
              <a:t>.(Gladstone-Dale 1863, Young-Finn 1940, Langford 1984, Piontek &amp; al. 2021)</a:t>
            </a:r>
            <a:endParaRPr b="0" lang="de-DE" sz="1600" spc="-1" strike="noStrike">
              <a:solidFill>
                <a:srgbClr val="000000"/>
              </a:solidFill>
              <a:latin typeface="Arial"/>
            </a:endParaRPr>
          </a:p>
          <a:p>
            <a:pPr marL="216000" indent="-216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1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Residuals</a:t>
            </a:r>
            <a:r>
              <a:rPr b="0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 ~ white noise? Further </a:t>
            </a:r>
            <a:r>
              <a:rPr b="1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model refinements</a:t>
            </a:r>
            <a:r>
              <a:rPr b="0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, adjustments required?</a:t>
            </a:r>
            <a:endParaRPr b="0" lang="de-DE" sz="16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"/>
          <p:cNvSpPr txBox="1"/>
          <p:nvPr/>
        </p:nvSpPr>
        <p:spPr>
          <a:xfrm>
            <a:off x="0" y="0"/>
            <a:ext cx="10080000" cy="52059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algn="ctr"/>
            <a:r>
              <a:rPr b="1" lang="de-DE" sz="2800" spc="-1" strike="noStrike">
                <a:solidFill>
                  <a:srgbClr val="808080"/>
                </a:solidFill>
                <a:latin typeface="Arial"/>
              </a:rPr>
              <a:t>Kontext road map</a:t>
            </a:r>
            <a:endParaRPr b="0" lang="de-DE" sz="2800" spc="-1" strike="noStrike">
              <a:solidFill>
                <a:srgbClr val="000000"/>
              </a:solidFill>
              <a:latin typeface="Arial"/>
            </a:endParaRPr>
          </a:p>
          <a:p>
            <a:pPr algn="ctr"/>
            <a:endParaRPr b="0" lang="de-DE" sz="1800" spc="-1" strike="noStrike">
              <a:solidFill>
                <a:srgbClr val="000000"/>
              </a:solidFill>
              <a:latin typeface="Arial"/>
            </a:endParaRPr>
          </a:p>
          <a:p>
            <a:pPr algn="ctr"/>
            <a:r>
              <a:rPr b="1" lang="de-DE" sz="1800" spc="-1" strike="noStrike">
                <a:solidFill>
                  <a:srgbClr val="808080"/>
                </a:solidFill>
                <a:latin typeface="Arial"/>
              </a:rPr>
              <a:t>Given: JunoCam images of Io’s Loki Patera lava lake.</a:t>
            </a:r>
            <a:endParaRPr b="0" lang="de-DE" sz="1800" spc="-1" strike="noStrike">
              <a:solidFill>
                <a:srgbClr val="000000"/>
              </a:solidFill>
              <a:latin typeface="Arial"/>
            </a:endParaRPr>
          </a:p>
          <a:p>
            <a:pPr algn="ctr"/>
            <a:r>
              <a:rPr b="1" lang="de-DE" sz="1800" spc="-1" strike="noStrike">
                <a:solidFill>
                  <a:srgbClr val="808080"/>
                </a:solidFill>
                <a:latin typeface="Arial"/>
              </a:rPr>
              <a:t>Science objective: Mineralogic composition of the caldera’s volcanic glass.</a:t>
            </a:r>
            <a:endParaRPr b="0" lang="de-DE" sz="1800" spc="-1" strike="noStrike">
              <a:solidFill>
                <a:srgbClr val="000000"/>
              </a:solidFill>
              <a:latin typeface="Arial"/>
            </a:endParaRPr>
          </a:p>
          <a:p>
            <a:endParaRPr b="0" lang="de-DE" sz="2400" spc="-1" strike="noStrike">
              <a:solidFill>
                <a:srgbClr val="000000"/>
              </a:solidFill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1600" spc="-1" strike="noStrike">
                <a:solidFill>
                  <a:srgbClr val="808080"/>
                </a:solidFill>
                <a:latin typeface="Arial"/>
              </a:rPr>
              <a:t>Provide cropped cylindrical </a:t>
            </a:r>
            <a:r>
              <a:rPr b="1" lang="de-DE" sz="1600" spc="-1" strike="noStrike">
                <a:solidFill>
                  <a:srgbClr val="808080"/>
                </a:solidFill>
                <a:latin typeface="Arial"/>
              </a:rPr>
              <a:t>maps of </a:t>
            </a:r>
            <a:r>
              <a:rPr b="0" lang="de-DE" sz="1600" spc="-1" strike="noStrike">
                <a:solidFill>
                  <a:srgbClr val="808080"/>
                </a:solidFill>
                <a:latin typeface="Arial"/>
              </a:rPr>
              <a:t>the</a:t>
            </a:r>
            <a:r>
              <a:rPr b="1" lang="de-DE" sz="1600" spc="-1" strike="noStrike">
                <a:solidFill>
                  <a:srgbClr val="808080"/>
                </a:solidFill>
                <a:latin typeface="Arial"/>
              </a:rPr>
              <a:t> </a:t>
            </a:r>
            <a:r>
              <a:rPr b="0" lang="de-DE" sz="1600" spc="-1" strike="noStrike">
                <a:solidFill>
                  <a:srgbClr val="808080"/>
                </a:solidFill>
                <a:latin typeface="Arial"/>
              </a:rPr>
              <a:t>Loki Patera</a:t>
            </a:r>
            <a:r>
              <a:rPr b="0" lang="de-DE" sz="1600" spc="-1" strike="noStrike">
                <a:solidFill>
                  <a:srgbClr val="808080"/>
                </a:solidFill>
                <a:latin typeface="Arial"/>
              </a:rPr>
              <a:t> </a:t>
            </a:r>
            <a:r>
              <a:rPr b="1" lang="de-DE" sz="1600" spc="-1" strike="noStrike">
                <a:solidFill>
                  <a:srgbClr val="808080"/>
                </a:solidFill>
                <a:latin typeface="Arial"/>
              </a:rPr>
              <a:t>lava lake</a:t>
            </a:r>
            <a:r>
              <a:rPr b="0" lang="de-DE" sz="1600" spc="-1" strike="noStrike">
                <a:solidFill>
                  <a:srgbClr val="808080"/>
                </a:solidFill>
                <a:latin typeface="Arial"/>
              </a:rPr>
              <a:t>, together with </a:t>
            </a:r>
            <a:r>
              <a:rPr b="0" lang="de-DE" sz="1600" spc="-1" strike="noStrike">
                <a:solidFill>
                  <a:srgbClr val="808080"/>
                </a:solidFill>
                <a:latin typeface="Arial"/>
                <a:ea typeface="Microsoft YaHei"/>
              </a:rPr>
              <a:t>a bunch of geometrical </a:t>
            </a:r>
            <a:r>
              <a:rPr b="1" lang="de-DE" sz="1600" spc="-1" strike="noStrike">
                <a:solidFill>
                  <a:srgbClr val="808080"/>
                </a:solidFill>
                <a:latin typeface="Arial"/>
                <a:ea typeface="Microsoft YaHei"/>
              </a:rPr>
              <a:t>backplanes</a:t>
            </a:r>
            <a:r>
              <a:rPr b="0" lang="de-DE" sz="1600" spc="-1" strike="noStrike">
                <a:solidFill>
                  <a:srgbClr val="808080"/>
                </a:solidFill>
                <a:latin typeface="Arial"/>
                <a:ea typeface="Microsoft YaHei"/>
              </a:rPr>
              <a:t>.</a:t>
            </a:r>
            <a:endParaRPr b="0" lang="de-DE" sz="1600" spc="-1" strike="noStrike">
              <a:solidFill>
                <a:srgbClr val="000000"/>
              </a:solidFill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1" lang="de-DE" sz="1600" spc="-1" strike="noStrike">
                <a:solidFill>
                  <a:srgbClr val="808080"/>
                </a:solidFill>
                <a:latin typeface="Arial"/>
                <a:ea typeface="Microsoft YaHei"/>
              </a:rPr>
              <a:t>Calibrate and linearize</a:t>
            </a:r>
            <a:r>
              <a:rPr b="0" lang="de-DE" sz="1600" spc="-1" strike="noStrike">
                <a:solidFill>
                  <a:srgbClr val="808080"/>
                </a:solidFill>
                <a:latin typeface="Arial"/>
                <a:ea typeface="Microsoft YaHei"/>
              </a:rPr>
              <a:t> data in terms of radiometric intensity relative to a selected reference image.</a:t>
            </a:r>
            <a:endParaRPr b="0" lang="de-DE" sz="1600" spc="-1" strike="noStrike">
              <a:solidFill>
                <a:srgbClr val="000000"/>
              </a:solidFill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1" lang="de-DE" sz="1600" spc="-1" strike="noStrike">
                <a:solidFill>
                  <a:srgbClr val="808080"/>
                </a:solidFill>
                <a:latin typeface="Arial"/>
                <a:ea typeface="Microsoft YaHei"/>
              </a:rPr>
              <a:t>Define the lava lake area</a:t>
            </a:r>
            <a:r>
              <a:rPr b="0" lang="de-DE" sz="1600" spc="-1" strike="noStrike">
                <a:solidFill>
                  <a:srgbClr val="808080"/>
                </a:solidFill>
                <a:latin typeface="Arial"/>
                <a:ea typeface="Microsoft YaHei"/>
              </a:rPr>
              <a:t>.</a:t>
            </a:r>
            <a:endParaRPr b="0" lang="de-DE" sz="1600" spc="-1" strike="noStrike">
              <a:solidFill>
                <a:srgbClr val="000000"/>
              </a:solidFill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1600" spc="-1" strike="noStrike">
                <a:solidFill>
                  <a:srgbClr val="808080"/>
                </a:solidFill>
                <a:latin typeface="Arial"/>
                <a:ea typeface="Microsoft YaHei"/>
              </a:rPr>
              <a:t>For each image: Fit least squares </a:t>
            </a:r>
            <a:r>
              <a:rPr b="1" lang="de-DE" sz="1600" spc="-1" strike="noStrike">
                <a:solidFill>
                  <a:srgbClr val="808080"/>
                </a:solidFill>
                <a:latin typeface="Arial"/>
                <a:ea typeface="Microsoft YaHei"/>
              </a:rPr>
              <a:t>regression planes</a:t>
            </a:r>
            <a:r>
              <a:rPr b="0" lang="de-DE" sz="1600" spc="-1" strike="noStrike">
                <a:solidFill>
                  <a:srgbClr val="808080"/>
                </a:solidFill>
                <a:latin typeface="Arial"/>
                <a:ea typeface="Microsoft YaHei"/>
              </a:rPr>
              <a:t> through the lava lake RGB intensity channels.</a:t>
            </a:r>
            <a:endParaRPr b="0" lang="de-DE" sz="1600" spc="-1" strike="noStrike">
              <a:solidFill>
                <a:srgbClr val="000000"/>
              </a:solidFill>
              <a:latin typeface="Arial"/>
            </a:endParaRPr>
          </a:p>
          <a:p>
            <a:pPr marL="216000" indent="-216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1600" spc="-1" strike="noStrike">
                <a:solidFill>
                  <a:srgbClr val="808080"/>
                </a:solidFill>
                <a:latin typeface="Arial"/>
                <a:ea typeface="Microsoft YaHei"/>
              </a:rPr>
              <a:t>Use regression planes relative to the solar specular vector to derive a </a:t>
            </a:r>
            <a:r>
              <a:rPr b="1" lang="de-DE" sz="1600" spc="-1" strike="noStrike">
                <a:solidFill>
                  <a:srgbClr val="808080"/>
                </a:solidFill>
                <a:latin typeface="Arial"/>
                <a:ea typeface="Microsoft YaHei"/>
              </a:rPr>
              <a:t>non-physical Phong</a:t>
            </a:r>
            <a:r>
              <a:rPr b="0" lang="de-DE" sz="1600" spc="-1" strike="noStrike">
                <a:solidFill>
                  <a:srgbClr val="808080"/>
                </a:solidFill>
                <a:latin typeface="Arial"/>
                <a:ea typeface="Microsoft YaHei"/>
              </a:rPr>
              <a:t> approach.</a:t>
            </a:r>
            <a:endParaRPr b="0" lang="de-DE" sz="1600" spc="-1" strike="noStrike">
              <a:solidFill>
                <a:srgbClr val="000000"/>
              </a:solidFill>
              <a:latin typeface="Arial"/>
            </a:endParaRPr>
          </a:p>
          <a:p>
            <a:pPr marL="216000" indent="-216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1600" spc="-1" strike="noStrike">
                <a:solidFill>
                  <a:srgbClr val="808080"/>
                </a:solidFill>
                <a:latin typeface="Arial"/>
                <a:ea typeface="Microsoft YaHei"/>
              </a:rPr>
              <a:t>Use regression planes relative to the bulk surface normal vector to fit a draft </a:t>
            </a:r>
            <a:r>
              <a:rPr b="1" lang="de-DE" sz="1600" spc="-1" strike="noStrike">
                <a:solidFill>
                  <a:srgbClr val="808080"/>
                </a:solidFill>
                <a:latin typeface="Arial"/>
                <a:ea typeface="Microsoft YaHei"/>
              </a:rPr>
              <a:t>physical microfacet normal distribution function</a:t>
            </a:r>
            <a:r>
              <a:rPr b="0" lang="de-DE" sz="1600" spc="-1" strike="noStrike">
                <a:solidFill>
                  <a:srgbClr val="808080"/>
                </a:solidFill>
                <a:latin typeface="Arial"/>
                <a:ea typeface="Microsoft YaHei"/>
              </a:rPr>
              <a:t> (NDF).</a:t>
            </a:r>
            <a:endParaRPr b="0" lang="de-DE" sz="1600" spc="-1" strike="noStrike">
              <a:solidFill>
                <a:srgbClr val="000000"/>
              </a:solidFill>
              <a:latin typeface="Arial"/>
            </a:endParaRPr>
          </a:p>
          <a:p>
            <a:pPr marL="216000" indent="-216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1600" spc="-1" strike="noStrike">
                <a:solidFill>
                  <a:srgbClr val="808080"/>
                </a:solidFill>
                <a:latin typeface="Arial"/>
                <a:ea typeface="Microsoft YaHei"/>
              </a:rPr>
              <a:t>Decompose the draft NDF into a </a:t>
            </a:r>
            <a:r>
              <a:rPr b="1" lang="de-DE" sz="1600" spc="-1" strike="noStrike">
                <a:solidFill>
                  <a:srgbClr val="808080"/>
                </a:solidFill>
                <a:latin typeface="Arial"/>
                <a:ea typeface="Microsoft YaHei"/>
              </a:rPr>
              <a:t>heterogeniously weighted Lambertian</a:t>
            </a:r>
            <a:r>
              <a:rPr b="0" lang="de-DE" sz="1600" spc="-1" strike="noStrike">
                <a:solidFill>
                  <a:srgbClr val="808080"/>
                </a:solidFill>
                <a:latin typeface="Arial"/>
                <a:ea typeface="Microsoft YaHei"/>
              </a:rPr>
              <a:t> component </a:t>
            </a:r>
            <a:r>
              <a:rPr b="1" lang="de-DE" sz="1600" spc="-1" strike="noStrike">
                <a:solidFill>
                  <a:srgbClr val="808080"/>
                </a:solidFill>
                <a:latin typeface="Arial"/>
                <a:ea typeface="Microsoft YaHei"/>
              </a:rPr>
              <a:t>and</a:t>
            </a:r>
            <a:r>
              <a:rPr b="0" lang="de-DE" sz="1600" spc="-1" strike="noStrike">
                <a:solidFill>
                  <a:srgbClr val="808080"/>
                </a:solidFill>
                <a:latin typeface="Arial"/>
                <a:ea typeface="Microsoft YaHei"/>
              </a:rPr>
              <a:t> a </a:t>
            </a:r>
            <a:r>
              <a:rPr b="1" lang="de-DE" sz="1600" spc="-1" strike="noStrike">
                <a:solidFill>
                  <a:srgbClr val="808080"/>
                </a:solidFill>
                <a:latin typeface="Arial"/>
                <a:ea typeface="Microsoft YaHei"/>
              </a:rPr>
              <a:t>specular</a:t>
            </a:r>
            <a:r>
              <a:rPr b="0" lang="de-DE" sz="1600" spc="-1" strike="noStrike">
                <a:solidFill>
                  <a:srgbClr val="808080"/>
                </a:solidFill>
                <a:latin typeface="Arial"/>
                <a:ea typeface="Microsoft YaHei"/>
              </a:rPr>
              <a:t> component.</a:t>
            </a:r>
            <a:endParaRPr b="0" lang="de-DE" sz="1600" spc="-1" strike="noStrike">
              <a:solidFill>
                <a:srgbClr val="000000"/>
              </a:solidFill>
              <a:latin typeface="Arial"/>
            </a:endParaRPr>
          </a:p>
          <a:p>
            <a:pPr marL="216000" indent="-216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1600" spc="-1" strike="noStrike">
                <a:solidFill>
                  <a:srgbClr val="808080"/>
                </a:solidFill>
                <a:latin typeface="Arial"/>
                <a:ea typeface="Microsoft YaHei"/>
              </a:rPr>
              <a:t>Describe the cleaned specular NDF (Torrance-Sparrow 1967) component by </a:t>
            </a:r>
            <a:r>
              <a:rPr b="1" lang="de-DE" sz="1600" spc="-1" strike="noStrike">
                <a:solidFill>
                  <a:srgbClr val="808080"/>
                </a:solidFill>
                <a:latin typeface="Arial"/>
                <a:ea typeface="Microsoft YaHei"/>
              </a:rPr>
              <a:t>surface roughness</a:t>
            </a:r>
            <a:r>
              <a:rPr b="0" lang="de-DE" sz="1600" spc="-1" strike="noStrike">
                <a:solidFill>
                  <a:srgbClr val="808080"/>
                </a:solidFill>
                <a:latin typeface="Arial"/>
                <a:ea typeface="Microsoft YaHei"/>
              </a:rPr>
              <a:t> (Beckmann-Spizzichino 1963 / Trowbridge-Reitz 1975 aka GGX) and </a:t>
            </a:r>
            <a:r>
              <a:rPr b="1" lang="de-DE" sz="1600" spc="-1" strike="noStrike">
                <a:solidFill>
                  <a:srgbClr val="808080"/>
                </a:solidFill>
                <a:latin typeface="Arial"/>
                <a:ea typeface="Microsoft YaHei"/>
              </a:rPr>
              <a:t>refractive index</a:t>
            </a:r>
            <a:r>
              <a:rPr b="0" lang="de-DE" sz="1600" spc="-1" strike="noStrike">
                <a:solidFill>
                  <a:srgbClr val="808080"/>
                </a:solidFill>
                <a:latin typeface="Arial"/>
                <a:ea typeface="Microsoft YaHei"/>
              </a:rPr>
              <a:t> (Fresnel 1823) in the interval [1.45; 1.80].</a:t>
            </a:r>
            <a:endParaRPr b="0" lang="de-DE" sz="1600" spc="-1" strike="noStrike">
              <a:solidFill>
                <a:srgbClr val="000000"/>
              </a:solidFill>
              <a:latin typeface="Arial"/>
            </a:endParaRPr>
          </a:p>
          <a:p>
            <a:pPr marL="216000" indent="-216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1" lang="de-DE" sz="1600" spc="-1" strike="noStrike">
                <a:solidFill>
                  <a:srgbClr val="808080"/>
                </a:solidFill>
                <a:latin typeface="Arial"/>
                <a:ea typeface="Microsoft YaHei"/>
              </a:rPr>
              <a:t>Map the refractive index to</a:t>
            </a:r>
            <a:r>
              <a:rPr b="0" lang="de-DE" sz="1600" spc="-1" strike="noStrike">
                <a:solidFill>
                  <a:srgbClr val="808080"/>
                </a:solidFill>
                <a:latin typeface="Arial"/>
                <a:ea typeface="Microsoft YaHei"/>
              </a:rPr>
              <a:t> the percentage </a:t>
            </a:r>
            <a:r>
              <a:rPr b="1" i="1" lang="de-DE" sz="1600" spc="-1" strike="noStrike">
                <a:solidFill>
                  <a:srgbClr val="808080"/>
                </a:solidFill>
                <a:latin typeface="Arial"/>
                <a:ea typeface="Microsoft YaHei"/>
              </a:rPr>
              <a:t>p</a:t>
            </a:r>
            <a:r>
              <a:rPr b="0" lang="de-DE" sz="1600" spc="-1" strike="noStrike">
                <a:solidFill>
                  <a:srgbClr val="808080"/>
                </a:solidFill>
                <a:latin typeface="Arial"/>
                <a:ea typeface="Microsoft YaHei"/>
              </a:rPr>
              <a:t> in the chart for </a:t>
            </a:r>
            <a:r>
              <a:rPr b="1" i="1" lang="de-DE" sz="1600" spc="-1" strike="noStrike">
                <a:solidFill>
                  <a:srgbClr val="808080"/>
                </a:solidFill>
                <a:latin typeface="Arial"/>
                <a:ea typeface="Microsoft YaHei"/>
              </a:rPr>
              <a:t>p SiO + (1-p)(MgO + FeO + TiO)</a:t>
            </a:r>
            <a:r>
              <a:rPr b="0" lang="de-DE" sz="1600" spc="-1" strike="noStrike">
                <a:solidFill>
                  <a:srgbClr val="808080"/>
                </a:solidFill>
                <a:latin typeface="Arial"/>
                <a:ea typeface="Microsoft YaHei"/>
              </a:rPr>
              <a:t>.(Gladstone-Dale 1863, Young-Finn 1940, Langford 1984, Piontek &amp; al. 2021)</a:t>
            </a:r>
            <a:endParaRPr b="0" lang="de-DE" sz="1600" spc="-1" strike="noStrike">
              <a:solidFill>
                <a:srgbClr val="000000"/>
              </a:solidFill>
              <a:latin typeface="Arial"/>
            </a:endParaRPr>
          </a:p>
          <a:p>
            <a:pPr marL="216000" indent="-216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1" lang="de-DE" sz="1600" spc="-1" strike="noStrike">
                <a:solidFill>
                  <a:srgbClr val="000000"/>
                </a:solidFill>
                <a:latin typeface="Arial"/>
                <a:ea typeface="Microsoft YaHei"/>
              </a:rPr>
              <a:t>Residuals</a:t>
            </a:r>
            <a:r>
              <a:rPr b="0" lang="de-DE" sz="1600" spc="-1" strike="noStrike">
                <a:solidFill>
                  <a:srgbClr val="000000"/>
                </a:solidFill>
                <a:latin typeface="Arial"/>
                <a:ea typeface="Microsoft YaHei"/>
              </a:rPr>
              <a:t> ~ white noise? Further </a:t>
            </a:r>
            <a:r>
              <a:rPr b="1" lang="de-DE" sz="1600" spc="-1" strike="noStrike">
                <a:solidFill>
                  <a:srgbClr val="000000"/>
                </a:solidFill>
                <a:latin typeface="Arial"/>
                <a:ea typeface="Microsoft YaHei"/>
              </a:rPr>
              <a:t>model refinements</a:t>
            </a:r>
            <a:r>
              <a:rPr b="0" lang="de-DE" sz="1600" spc="-1" strike="noStrike">
                <a:solidFill>
                  <a:srgbClr val="000000"/>
                </a:solidFill>
                <a:latin typeface="Arial"/>
                <a:ea typeface="Microsoft YaHei"/>
              </a:rPr>
              <a:t>, adjustments required?</a:t>
            </a:r>
            <a:endParaRPr b="0" lang="de-DE" sz="16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"/>
          <p:cNvSpPr txBox="1"/>
          <p:nvPr/>
        </p:nvSpPr>
        <p:spPr>
          <a:xfrm>
            <a:off x="0" y="0"/>
            <a:ext cx="10080000" cy="52059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algn="ctr"/>
            <a:r>
              <a:rPr b="1" lang="de-DE" sz="2800" spc="-1" strike="noStrike">
                <a:solidFill>
                  <a:srgbClr val="808080"/>
                </a:solidFill>
                <a:latin typeface="Arial"/>
              </a:rPr>
              <a:t>Kontext road map, </a:t>
            </a:r>
            <a:r>
              <a:rPr b="1" lang="de-DE" sz="2800" spc="-1" strike="noStrike">
                <a:solidFill>
                  <a:srgbClr val="000000"/>
                </a:solidFill>
                <a:latin typeface="Arial"/>
              </a:rPr>
              <a:t>mostly implemented</a:t>
            </a:r>
            <a:endParaRPr b="0" lang="de-DE" sz="2800" spc="-1" strike="noStrike">
              <a:solidFill>
                <a:srgbClr val="000000"/>
              </a:solidFill>
              <a:latin typeface="Arial"/>
            </a:endParaRPr>
          </a:p>
          <a:p>
            <a:pPr algn="ctr"/>
            <a:endParaRPr b="0" lang="de-DE" sz="1800" spc="-1" strike="noStrike">
              <a:solidFill>
                <a:srgbClr val="000000"/>
              </a:solidFill>
              <a:latin typeface="Arial"/>
            </a:endParaRPr>
          </a:p>
          <a:p>
            <a:pPr algn="ctr"/>
            <a:r>
              <a:rPr b="1" lang="de-DE" sz="1800" spc="-1" strike="noStrike">
                <a:solidFill>
                  <a:srgbClr val="808080"/>
                </a:solidFill>
                <a:latin typeface="Arial"/>
              </a:rPr>
              <a:t>Given: JunoCam images of Io’s Loki Patera lava lake.</a:t>
            </a:r>
            <a:endParaRPr b="0" lang="de-DE" sz="1800" spc="-1" strike="noStrike">
              <a:solidFill>
                <a:srgbClr val="000000"/>
              </a:solidFill>
              <a:latin typeface="Arial"/>
            </a:endParaRPr>
          </a:p>
          <a:p>
            <a:pPr algn="ctr"/>
            <a:r>
              <a:rPr b="1" lang="de-DE" sz="1800" spc="-1" strike="noStrike">
                <a:solidFill>
                  <a:srgbClr val="808080"/>
                </a:solidFill>
                <a:latin typeface="Arial"/>
              </a:rPr>
              <a:t>Science objective: Mineralogic composition of the caldera’s volcanic glass.</a:t>
            </a:r>
            <a:endParaRPr b="0" lang="de-DE" sz="1800" spc="-1" strike="noStrike">
              <a:solidFill>
                <a:srgbClr val="000000"/>
              </a:solidFill>
              <a:latin typeface="Arial"/>
            </a:endParaRPr>
          </a:p>
          <a:p>
            <a:endParaRPr b="0" lang="de-DE" sz="2400" spc="-1" strike="noStrike">
              <a:solidFill>
                <a:srgbClr val="000000"/>
              </a:solidFill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1600" spc="-1" strike="noStrike">
                <a:solidFill>
                  <a:srgbClr val="000000"/>
                </a:solidFill>
                <a:latin typeface="Arial"/>
              </a:rPr>
              <a:t>Provide cropped cylindrical </a:t>
            </a:r>
            <a:r>
              <a:rPr b="1" lang="de-DE" sz="1600" spc="-1" strike="noStrike">
                <a:solidFill>
                  <a:srgbClr val="000000"/>
                </a:solidFill>
                <a:latin typeface="Arial"/>
              </a:rPr>
              <a:t>maps of </a:t>
            </a:r>
            <a:r>
              <a:rPr b="0" lang="de-DE" sz="1600" spc="-1" strike="noStrike">
                <a:solidFill>
                  <a:srgbClr val="000000"/>
                </a:solidFill>
                <a:latin typeface="Arial"/>
              </a:rPr>
              <a:t>the</a:t>
            </a:r>
            <a:r>
              <a:rPr b="1" lang="de-DE" sz="1600" spc="-1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de-DE" sz="1600" spc="-1" strike="noStrike">
                <a:solidFill>
                  <a:srgbClr val="000000"/>
                </a:solidFill>
                <a:latin typeface="Arial"/>
              </a:rPr>
              <a:t>Loki Patera</a:t>
            </a:r>
            <a:r>
              <a:rPr b="0" lang="de-DE" sz="1600" spc="-1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1" lang="de-DE" sz="1600" spc="-1" strike="noStrike">
                <a:solidFill>
                  <a:srgbClr val="000000"/>
                </a:solidFill>
                <a:latin typeface="Arial"/>
              </a:rPr>
              <a:t>lava lake</a:t>
            </a:r>
            <a:r>
              <a:rPr b="0" lang="de-DE" sz="1600" spc="-1" strike="noStrike">
                <a:solidFill>
                  <a:srgbClr val="000000"/>
                </a:solidFill>
                <a:latin typeface="Arial"/>
              </a:rPr>
              <a:t>, together with </a:t>
            </a:r>
            <a:r>
              <a:rPr b="0" lang="de-DE" sz="1600" spc="-1" strike="noStrike">
                <a:solidFill>
                  <a:srgbClr val="000000"/>
                </a:solidFill>
                <a:latin typeface="Arial"/>
                <a:ea typeface="Microsoft YaHei"/>
              </a:rPr>
              <a:t>a bunch of geometrical </a:t>
            </a:r>
            <a:r>
              <a:rPr b="1" lang="de-DE" sz="1600" spc="-1" strike="noStrike">
                <a:solidFill>
                  <a:srgbClr val="000000"/>
                </a:solidFill>
                <a:latin typeface="Arial"/>
                <a:ea typeface="Microsoft YaHei"/>
              </a:rPr>
              <a:t>backplanes</a:t>
            </a:r>
            <a:r>
              <a:rPr b="0" lang="de-DE" sz="1600" spc="-1" strike="noStrike">
                <a:solidFill>
                  <a:srgbClr val="000000"/>
                </a:solidFill>
                <a:latin typeface="Arial"/>
                <a:ea typeface="Microsoft YaHei"/>
              </a:rPr>
              <a:t>.</a:t>
            </a:r>
            <a:endParaRPr b="0" lang="de-DE" sz="1600" spc="-1" strike="noStrike">
              <a:solidFill>
                <a:srgbClr val="000000"/>
              </a:solidFill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1" lang="de-DE" sz="1600" spc="-1" strike="noStrike">
                <a:solidFill>
                  <a:srgbClr val="000000"/>
                </a:solidFill>
                <a:latin typeface="Arial"/>
                <a:ea typeface="Microsoft YaHei"/>
              </a:rPr>
              <a:t>Calibrate and linearize</a:t>
            </a:r>
            <a:r>
              <a:rPr b="0" lang="de-DE" sz="1600" spc="-1" strike="noStrike">
                <a:solidFill>
                  <a:srgbClr val="000000"/>
                </a:solidFill>
                <a:latin typeface="Arial"/>
                <a:ea typeface="Microsoft YaHei"/>
              </a:rPr>
              <a:t> data in terms of radiometric intensity relative to a selected reference image.</a:t>
            </a:r>
            <a:endParaRPr b="0" lang="de-DE" sz="1600" spc="-1" strike="noStrike">
              <a:solidFill>
                <a:srgbClr val="000000"/>
              </a:solidFill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1" lang="de-DE" sz="1600" spc="-1" strike="noStrike">
                <a:solidFill>
                  <a:srgbClr val="000000"/>
                </a:solidFill>
                <a:latin typeface="Arial"/>
                <a:ea typeface="Microsoft YaHei"/>
              </a:rPr>
              <a:t>Define the lava lake area</a:t>
            </a:r>
            <a:r>
              <a:rPr b="0" lang="de-DE" sz="1600" spc="-1" strike="noStrike">
                <a:solidFill>
                  <a:srgbClr val="000000"/>
                </a:solidFill>
                <a:latin typeface="Arial"/>
                <a:ea typeface="Microsoft YaHei"/>
              </a:rPr>
              <a:t>.</a:t>
            </a:r>
            <a:endParaRPr b="0" lang="de-DE" sz="1600" spc="-1" strike="noStrike">
              <a:solidFill>
                <a:srgbClr val="000000"/>
              </a:solidFill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1600" spc="-1" strike="noStrike">
                <a:solidFill>
                  <a:srgbClr val="000000"/>
                </a:solidFill>
                <a:latin typeface="Arial"/>
                <a:ea typeface="Microsoft YaHei"/>
              </a:rPr>
              <a:t>For each image: Fit least squares </a:t>
            </a:r>
            <a:r>
              <a:rPr b="1" lang="de-DE" sz="1600" spc="-1" strike="noStrike">
                <a:solidFill>
                  <a:srgbClr val="000000"/>
                </a:solidFill>
                <a:latin typeface="Arial"/>
                <a:ea typeface="Microsoft YaHei"/>
              </a:rPr>
              <a:t>regression planes</a:t>
            </a:r>
            <a:r>
              <a:rPr b="0" lang="de-DE" sz="1600" spc="-1" strike="noStrike">
                <a:solidFill>
                  <a:srgbClr val="000000"/>
                </a:solidFill>
                <a:latin typeface="Arial"/>
                <a:ea typeface="Microsoft YaHei"/>
              </a:rPr>
              <a:t> through the lava lake RGB intensity channels.</a:t>
            </a:r>
            <a:endParaRPr b="0" lang="de-DE" sz="1600" spc="-1" strike="noStrike">
              <a:solidFill>
                <a:srgbClr val="000000"/>
              </a:solidFill>
              <a:latin typeface="Arial"/>
            </a:endParaRPr>
          </a:p>
          <a:p>
            <a:pPr marL="216000" indent="-216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1600" spc="-1" strike="noStrike">
                <a:solidFill>
                  <a:srgbClr val="000000"/>
                </a:solidFill>
                <a:latin typeface="Arial"/>
                <a:ea typeface="Microsoft YaHei"/>
              </a:rPr>
              <a:t>Use regression planes relative to the solar specular vector to derive a </a:t>
            </a:r>
            <a:r>
              <a:rPr b="1" lang="de-DE" sz="1600" spc="-1" strike="noStrike">
                <a:solidFill>
                  <a:srgbClr val="000000"/>
                </a:solidFill>
                <a:latin typeface="Arial"/>
                <a:ea typeface="Microsoft YaHei"/>
              </a:rPr>
              <a:t>non-physical Phong</a:t>
            </a:r>
            <a:r>
              <a:rPr b="0" lang="de-DE" sz="1600" spc="-1" strike="noStrike">
                <a:solidFill>
                  <a:srgbClr val="000000"/>
                </a:solidFill>
                <a:latin typeface="Arial"/>
                <a:ea typeface="Microsoft YaHei"/>
              </a:rPr>
              <a:t> approach.</a:t>
            </a:r>
            <a:endParaRPr b="0" lang="de-DE" sz="1600" spc="-1" strike="noStrike">
              <a:solidFill>
                <a:srgbClr val="000000"/>
              </a:solidFill>
              <a:latin typeface="Arial"/>
            </a:endParaRPr>
          </a:p>
          <a:p>
            <a:pPr marL="216000" indent="-216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1600" spc="-1" strike="noStrike">
                <a:solidFill>
                  <a:srgbClr val="000000"/>
                </a:solidFill>
                <a:latin typeface="Arial"/>
                <a:ea typeface="Microsoft YaHei"/>
              </a:rPr>
              <a:t>Use regression planes relative to the bulk surface normal vector to fit a draft </a:t>
            </a:r>
            <a:r>
              <a:rPr b="1" lang="de-DE" sz="1600" spc="-1" strike="noStrike">
                <a:solidFill>
                  <a:srgbClr val="000000"/>
                </a:solidFill>
                <a:latin typeface="Arial"/>
                <a:ea typeface="Microsoft YaHei"/>
              </a:rPr>
              <a:t>physical microfacet normal distribution function</a:t>
            </a:r>
            <a:r>
              <a:rPr b="0" lang="de-DE" sz="1600" spc="-1" strike="noStrike">
                <a:solidFill>
                  <a:srgbClr val="000000"/>
                </a:solidFill>
                <a:latin typeface="Arial"/>
                <a:ea typeface="Microsoft YaHei"/>
              </a:rPr>
              <a:t> (NDF). </a:t>
            </a:r>
            <a:r>
              <a:rPr b="1" i="1" lang="de-DE" sz="1600" spc="-1" strike="noStrike">
                <a:solidFill>
                  <a:srgbClr val="228b22"/>
                </a:solidFill>
                <a:latin typeface="Arial"/>
                <a:ea typeface="Microsoft YaHei"/>
              </a:rPr>
              <a:t>[NDF grid points determined via least squares linear regression]</a:t>
            </a:r>
            <a:endParaRPr b="0" lang="de-DE" sz="1600" spc="-1" strike="noStrike">
              <a:solidFill>
                <a:srgbClr val="000000"/>
              </a:solidFill>
              <a:latin typeface="Arial"/>
            </a:endParaRPr>
          </a:p>
          <a:p>
            <a:pPr marL="216000" indent="-216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Decompose the draft NDF into a </a:t>
            </a:r>
            <a:r>
              <a:rPr b="1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heterogeniously weighted Lambertian</a:t>
            </a:r>
            <a:r>
              <a:rPr b="0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 component </a:t>
            </a:r>
            <a:r>
              <a:rPr b="1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and</a:t>
            </a:r>
            <a:r>
              <a:rPr b="0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 a </a:t>
            </a:r>
            <a:r>
              <a:rPr b="1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specular</a:t>
            </a:r>
            <a:r>
              <a:rPr b="0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 component.</a:t>
            </a:r>
            <a:endParaRPr b="0" lang="de-DE" sz="1600" spc="-1" strike="noStrike">
              <a:solidFill>
                <a:srgbClr val="000000"/>
              </a:solidFill>
              <a:latin typeface="Arial"/>
            </a:endParaRPr>
          </a:p>
          <a:p>
            <a:pPr marL="216000" indent="-216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Describe the cleaned specular NDF (Torrance-Sparrow 1967) component by </a:t>
            </a:r>
            <a:r>
              <a:rPr b="1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surface roughness</a:t>
            </a:r>
            <a:r>
              <a:rPr b="0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 (Beckmann-Spizzichino 1963 / Trowbridge-Reitz 1975 aka GGX) and </a:t>
            </a:r>
            <a:r>
              <a:rPr b="1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refractive index</a:t>
            </a:r>
            <a:r>
              <a:rPr b="0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 (Fresnel 1823) in the interval [1.45; 1.80].</a:t>
            </a:r>
            <a:endParaRPr b="0" lang="de-DE" sz="1600" spc="-1" strike="noStrike">
              <a:solidFill>
                <a:srgbClr val="000000"/>
              </a:solidFill>
              <a:latin typeface="Arial"/>
            </a:endParaRPr>
          </a:p>
          <a:p>
            <a:pPr marL="216000" indent="-216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1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Map the refractive index to</a:t>
            </a:r>
            <a:r>
              <a:rPr b="0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 the percentage </a:t>
            </a:r>
            <a:r>
              <a:rPr b="1" i="1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p</a:t>
            </a:r>
            <a:r>
              <a:rPr b="0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 in the chart for </a:t>
            </a:r>
            <a:r>
              <a:rPr b="1" i="1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p SiO + (1-p)(MgO + FeO + TiO)</a:t>
            </a:r>
            <a:r>
              <a:rPr b="0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.(Gladstone-Dale 1863, Young-Finn 1940, Langford 1984, Piontek &amp; al. 2021)</a:t>
            </a:r>
            <a:endParaRPr b="0" lang="de-DE" sz="1600" spc="-1" strike="noStrike">
              <a:solidFill>
                <a:srgbClr val="000000"/>
              </a:solidFill>
              <a:latin typeface="Arial"/>
            </a:endParaRPr>
          </a:p>
          <a:p>
            <a:pPr marL="216000" indent="-216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1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Residuals</a:t>
            </a:r>
            <a:r>
              <a:rPr b="0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 ~ white noise? Further </a:t>
            </a:r>
            <a:r>
              <a:rPr b="1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model refinements</a:t>
            </a:r>
            <a:r>
              <a:rPr b="0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, adjustments required?</a:t>
            </a:r>
            <a:endParaRPr b="0" lang="de-DE" sz="16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"/>
          <p:cNvSpPr txBox="1"/>
          <p:nvPr/>
        </p:nvSpPr>
        <p:spPr>
          <a:xfrm>
            <a:off x="0" y="0"/>
            <a:ext cx="10080000" cy="52059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algn="ctr"/>
            <a:r>
              <a:rPr b="1" lang="de-DE" sz="2800" spc="-1" strike="noStrike">
                <a:solidFill>
                  <a:srgbClr val="808080"/>
                </a:solidFill>
                <a:latin typeface="Arial"/>
              </a:rPr>
              <a:t>Kontext road map, </a:t>
            </a:r>
            <a:r>
              <a:rPr b="1" lang="de-DE" sz="2800" spc="-1" strike="noStrike">
                <a:solidFill>
                  <a:srgbClr val="000000"/>
                </a:solidFill>
                <a:latin typeface="Arial"/>
              </a:rPr>
              <a:t>test &amp; debugging</a:t>
            </a:r>
            <a:endParaRPr b="0" lang="de-DE" sz="2800" spc="-1" strike="noStrike">
              <a:solidFill>
                <a:srgbClr val="000000"/>
              </a:solidFill>
              <a:latin typeface="Arial"/>
            </a:endParaRPr>
          </a:p>
          <a:p>
            <a:pPr algn="ctr"/>
            <a:endParaRPr b="0" lang="de-DE" sz="1800" spc="-1" strike="noStrike">
              <a:solidFill>
                <a:srgbClr val="000000"/>
              </a:solidFill>
              <a:latin typeface="Arial"/>
            </a:endParaRPr>
          </a:p>
          <a:p>
            <a:pPr algn="ctr"/>
            <a:r>
              <a:rPr b="1" lang="de-DE" sz="1800" spc="-1" strike="noStrike">
                <a:solidFill>
                  <a:srgbClr val="808080"/>
                </a:solidFill>
                <a:latin typeface="Arial"/>
              </a:rPr>
              <a:t>Given: JunoCam images of Io’s Loki Patera lava lake.</a:t>
            </a:r>
            <a:endParaRPr b="0" lang="de-DE" sz="1800" spc="-1" strike="noStrike">
              <a:solidFill>
                <a:srgbClr val="000000"/>
              </a:solidFill>
              <a:latin typeface="Arial"/>
            </a:endParaRPr>
          </a:p>
          <a:p>
            <a:pPr algn="ctr"/>
            <a:r>
              <a:rPr b="1" lang="de-DE" sz="1800" spc="-1" strike="noStrike">
                <a:solidFill>
                  <a:srgbClr val="808080"/>
                </a:solidFill>
                <a:latin typeface="Arial"/>
              </a:rPr>
              <a:t>Science objective: Mineralogic composition of the caldera’s volcanic glass.</a:t>
            </a:r>
            <a:endParaRPr b="0" lang="de-DE" sz="1800" spc="-1" strike="noStrike">
              <a:solidFill>
                <a:srgbClr val="000000"/>
              </a:solidFill>
              <a:latin typeface="Arial"/>
            </a:endParaRPr>
          </a:p>
          <a:p>
            <a:endParaRPr b="0" lang="de-DE" sz="2400" spc="-1" strike="noStrike">
              <a:solidFill>
                <a:srgbClr val="000000"/>
              </a:solidFill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1600" spc="-1" strike="noStrike">
                <a:solidFill>
                  <a:srgbClr val="d3d3d3"/>
                </a:solidFill>
                <a:latin typeface="Arial"/>
              </a:rPr>
              <a:t>Provide cropped cylindrical </a:t>
            </a:r>
            <a:r>
              <a:rPr b="1" lang="de-DE" sz="1600" spc="-1" strike="noStrike">
                <a:solidFill>
                  <a:srgbClr val="d3d3d3"/>
                </a:solidFill>
                <a:latin typeface="Arial"/>
              </a:rPr>
              <a:t>maps of </a:t>
            </a:r>
            <a:r>
              <a:rPr b="0" lang="de-DE" sz="1600" spc="-1" strike="noStrike">
                <a:solidFill>
                  <a:srgbClr val="d3d3d3"/>
                </a:solidFill>
                <a:latin typeface="Arial"/>
              </a:rPr>
              <a:t>the</a:t>
            </a:r>
            <a:r>
              <a:rPr b="1" lang="de-DE" sz="1600" spc="-1" strike="noStrike">
                <a:solidFill>
                  <a:srgbClr val="d3d3d3"/>
                </a:solidFill>
                <a:latin typeface="Arial"/>
              </a:rPr>
              <a:t> </a:t>
            </a:r>
            <a:r>
              <a:rPr b="0" lang="de-DE" sz="1600" spc="-1" strike="noStrike">
                <a:solidFill>
                  <a:srgbClr val="d3d3d3"/>
                </a:solidFill>
                <a:latin typeface="Arial"/>
              </a:rPr>
              <a:t>Loki Patera</a:t>
            </a:r>
            <a:r>
              <a:rPr b="0" lang="de-DE" sz="1600" spc="-1" strike="noStrike">
                <a:solidFill>
                  <a:srgbClr val="d3d3d3"/>
                </a:solidFill>
                <a:latin typeface="Arial"/>
              </a:rPr>
              <a:t> </a:t>
            </a:r>
            <a:r>
              <a:rPr b="1" lang="de-DE" sz="1600" spc="-1" strike="noStrike">
                <a:solidFill>
                  <a:srgbClr val="d3d3d3"/>
                </a:solidFill>
                <a:latin typeface="Arial"/>
              </a:rPr>
              <a:t>lava lake</a:t>
            </a:r>
            <a:r>
              <a:rPr b="0" lang="de-DE" sz="1600" spc="-1" strike="noStrike">
                <a:solidFill>
                  <a:srgbClr val="d3d3d3"/>
                </a:solidFill>
                <a:latin typeface="Arial"/>
              </a:rPr>
              <a:t>, together with </a:t>
            </a:r>
            <a:r>
              <a:rPr b="0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a bunch of geometrical </a:t>
            </a:r>
            <a:r>
              <a:rPr b="1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backplanes</a:t>
            </a:r>
            <a:r>
              <a:rPr b="0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.</a:t>
            </a:r>
            <a:endParaRPr b="0" lang="de-DE" sz="1600" spc="-1" strike="noStrike">
              <a:solidFill>
                <a:srgbClr val="000000"/>
              </a:solidFill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1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Calibrate and linearize</a:t>
            </a:r>
            <a:r>
              <a:rPr b="0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 data in terms of radiometric intensity relative to a selected reference image.</a:t>
            </a:r>
            <a:endParaRPr b="0" lang="de-DE" sz="1600" spc="-1" strike="noStrike">
              <a:solidFill>
                <a:srgbClr val="000000"/>
              </a:solidFill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1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Define the lava lake area</a:t>
            </a:r>
            <a:r>
              <a:rPr b="0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.</a:t>
            </a:r>
            <a:endParaRPr b="0" lang="de-DE" sz="1600" spc="-1" strike="noStrike">
              <a:solidFill>
                <a:srgbClr val="000000"/>
              </a:solidFill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For each image: Fit least squares </a:t>
            </a:r>
            <a:r>
              <a:rPr b="1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regression planes</a:t>
            </a:r>
            <a:r>
              <a:rPr b="0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 through the lava lake RGB intensity channels.</a:t>
            </a:r>
            <a:endParaRPr b="0" lang="de-DE" sz="1600" spc="-1" strike="noStrike">
              <a:solidFill>
                <a:srgbClr val="000000"/>
              </a:solidFill>
              <a:latin typeface="Arial"/>
            </a:endParaRPr>
          </a:p>
          <a:p>
            <a:pPr marL="216000" indent="-216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Use regression planes relative to the solar specular vector to derive a </a:t>
            </a:r>
            <a:r>
              <a:rPr b="1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non-physical Phong</a:t>
            </a:r>
            <a:r>
              <a:rPr b="0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 approach.</a:t>
            </a:r>
            <a:endParaRPr b="0" lang="de-DE" sz="1600" spc="-1" strike="noStrike">
              <a:solidFill>
                <a:srgbClr val="000000"/>
              </a:solidFill>
              <a:latin typeface="Arial"/>
            </a:endParaRPr>
          </a:p>
          <a:p>
            <a:pPr marL="216000" indent="-216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1600" spc="-1" strike="noStrike">
                <a:solidFill>
                  <a:srgbClr val="000000"/>
                </a:solidFill>
                <a:latin typeface="Arial"/>
                <a:ea typeface="Microsoft YaHei"/>
              </a:rPr>
              <a:t>Use regression planes relative to the bulk surface normal vector to fit a draft </a:t>
            </a:r>
            <a:r>
              <a:rPr b="1" lang="de-DE" sz="1600" spc="-1" strike="noStrike">
                <a:solidFill>
                  <a:srgbClr val="000000"/>
                </a:solidFill>
                <a:latin typeface="Arial"/>
                <a:ea typeface="Microsoft YaHei"/>
              </a:rPr>
              <a:t>physical microfacet normal distribution function</a:t>
            </a:r>
            <a:r>
              <a:rPr b="0" lang="de-DE" sz="1600" spc="-1" strike="noStrike">
                <a:solidFill>
                  <a:srgbClr val="000000"/>
                </a:solidFill>
                <a:latin typeface="Arial"/>
                <a:ea typeface="Microsoft YaHei"/>
              </a:rPr>
              <a:t> (NDF). </a:t>
            </a:r>
            <a:r>
              <a:rPr b="1" i="1" lang="de-DE" sz="1600" spc="-1" strike="noStrike">
                <a:solidFill>
                  <a:srgbClr val="000000"/>
                </a:solidFill>
                <a:latin typeface="Arial"/>
                <a:ea typeface="Microsoft YaHei"/>
              </a:rPr>
              <a:t>[NDF grid points determined via least squares linear regression]</a:t>
            </a:r>
            <a:endParaRPr b="0" lang="de-DE" sz="1600" spc="-1" strike="noStrike">
              <a:solidFill>
                <a:srgbClr val="000000"/>
              </a:solidFill>
              <a:latin typeface="Arial"/>
            </a:endParaRPr>
          </a:p>
          <a:p>
            <a:pPr marL="216000" indent="-216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Decompose the draft NDF into a </a:t>
            </a:r>
            <a:r>
              <a:rPr b="1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heterogeniously weighted Lambertian</a:t>
            </a:r>
            <a:r>
              <a:rPr b="0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 component </a:t>
            </a:r>
            <a:r>
              <a:rPr b="1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and</a:t>
            </a:r>
            <a:r>
              <a:rPr b="0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 a </a:t>
            </a:r>
            <a:r>
              <a:rPr b="1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specular</a:t>
            </a:r>
            <a:r>
              <a:rPr b="0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 component.</a:t>
            </a:r>
            <a:endParaRPr b="0" lang="de-DE" sz="1600" spc="-1" strike="noStrike">
              <a:solidFill>
                <a:srgbClr val="000000"/>
              </a:solidFill>
              <a:latin typeface="Arial"/>
            </a:endParaRPr>
          </a:p>
          <a:p>
            <a:pPr marL="216000" indent="-216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Describe the cleaned specular NDF (Torrance-Sparrow 1967) component by </a:t>
            </a:r>
            <a:r>
              <a:rPr b="1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surface roughness</a:t>
            </a:r>
            <a:r>
              <a:rPr b="0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 (Beckmann-Spizzichino 1963 / Trowbridge-Reitz 1975 aka GGX) and </a:t>
            </a:r>
            <a:r>
              <a:rPr b="1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refractive index</a:t>
            </a:r>
            <a:r>
              <a:rPr b="0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 (Fresnel 1823) in the interval [1.45; 1.80].</a:t>
            </a:r>
            <a:endParaRPr b="0" lang="de-DE" sz="1600" spc="-1" strike="noStrike">
              <a:solidFill>
                <a:srgbClr val="000000"/>
              </a:solidFill>
              <a:latin typeface="Arial"/>
            </a:endParaRPr>
          </a:p>
          <a:p>
            <a:pPr marL="216000" indent="-216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1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Map the refractive index to</a:t>
            </a:r>
            <a:r>
              <a:rPr b="0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 the percentage </a:t>
            </a:r>
            <a:r>
              <a:rPr b="1" i="1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p</a:t>
            </a:r>
            <a:r>
              <a:rPr b="0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 in the chart for </a:t>
            </a:r>
            <a:r>
              <a:rPr b="1" i="1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p SiO + (1-p)(MgO + FeO + TiO)</a:t>
            </a:r>
            <a:r>
              <a:rPr b="0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.(Gladstone-Dale 1863, Young-Finn 1940, Langford 1984, Piontek &amp; al. 2021)</a:t>
            </a:r>
            <a:endParaRPr b="0" lang="de-DE" sz="1600" spc="-1" strike="noStrike">
              <a:solidFill>
                <a:srgbClr val="000000"/>
              </a:solidFill>
              <a:latin typeface="Arial"/>
            </a:endParaRPr>
          </a:p>
          <a:p>
            <a:pPr marL="216000" indent="-216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1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Residuals</a:t>
            </a:r>
            <a:r>
              <a:rPr b="0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 ~ white noise? Further </a:t>
            </a:r>
            <a:r>
              <a:rPr b="1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model refinements</a:t>
            </a:r>
            <a:r>
              <a:rPr b="0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, adjustments required?</a:t>
            </a:r>
            <a:endParaRPr b="0" lang="de-DE" sz="16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"/>
          <p:cNvSpPr txBox="1"/>
          <p:nvPr/>
        </p:nvSpPr>
        <p:spPr>
          <a:xfrm>
            <a:off x="0" y="0"/>
            <a:ext cx="10080000" cy="52059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algn="ctr"/>
            <a:r>
              <a:rPr b="1" lang="de-DE" sz="2800" spc="-1" strike="noStrike">
                <a:solidFill>
                  <a:srgbClr val="808080"/>
                </a:solidFill>
                <a:latin typeface="Arial"/>
              </a:rPr>
              <a:t>Kontext road map, </a:t>
            </a:r>
            <a:r>
              <a:rPr b="1" lang="de-DE" sz="2800" spc="-1" strike="noStrike">
                <a:solidFill>
                  <a:srgbClr val="000000"/>
                </a:solidFill>
                <a:latin typeface="Arial"/>
              </a:rPr>
              <a:t>theory mostly clear</a:t>
            </a:r>
            <a:endParaRPr b="0" lang="de-DE" sz="2800" spc="-1" strike="noStrike">
              <a:solidFill>
                <a:srgbClr val="000000"/>
              </a:solidFill>
              <a:latin typeface="Arial"/>
            </a:endParaRPr>
          </a:p>
          <a:p>
            <a:pPr algn="ctr"/>
            <a:endParaRPr b="0" lang="de-DE" sz="1800" spc="-1" strike="noStrike">
              <a:solidFill>
                <a:srgbClr val="000000"/>
              </a:solidFill>
              <a:latin typeface="Arial"/>
            </a:endParaRPr>
          </a:p>
          <a:p>
            <a:pPr algn="ctr"/>
            <a:r>
              <a:rPr b="1" lang="de-DE" sz="1800" spc="-1" strike="noStrike">
                <a:solidFill>
                  <a:srgbClr val="808080"/>
                </a:solidFill>
                <a:latin typeface="Arial"/>
              </a:rPr>
              <a:t>Given: JunoCam images of Io’s Loki Patera lava lake.</a:t>
            </a:r>
            <a:endParaRPr b="0" lang="de-DE" sz="1800" spc="-1" strike="noStrike">
              <a:solidFill>
                <a:srgbClr val="000000"/>
              </a:solidFill>
              <a:latin typeface="Arial"/>
            </a:endParaRPr>
          </a:p>
          <a:p>
            <a:pPr algn="ctr"/>
            <a:r>
              <a:rPr b="1" lang="de-DE" sz="1800" spc="-1" strike="noStrike">
                <a:solidFill>
                  <a:srgbClr val="808080"/>
                </a:solidFill>
                <a:latin typeface="Arial"/>
              </a:rPr>
              <a:t>Science objective: Mineralogic composition of the caldera’s volcanic glass.</a:t>
            </a:r>
            <a:endParaRPr b="0" lang="de-DE" sz="1800" spc="-1" strike="noStrike">
              <a:solidFill>
                <a:srgbClr val="000000"/>
              </a:solidFill>
              <a:latin typeface="Arial"/>
            </a:endParaRPr>
          </a:p>
          <a:p>
            <a:endParaRPr b="0" lang="de-DE" sz="2400" spc="-1" strike="noStrike">
              <a:solidFill>
                <a:srgbClr val="000000"/>
              </a:solidFill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1600" spc="-1" strike="noStrike">
                <a:solidFill>
                  <a:srgbClr val="d3d3d3"/>
                </a:solidFill>
                <a:latin typeface="Arial"/>
              </a:rPr>
              <a:t>Provide cropped cylindrical </a:t>
            </a:r>
            <a:r>
              <a:rPr b="1" lang="de-DE" sz="1600" spc="-1" strike="noStrike">
                <a:solidFill>
                  <a:srgbClr val="d3d3d3"/>
                </a:solidFill>
                <a:latin typeface="Arial"/>
              </a:rPr>
              <a:t>maps of </a:t>
            </a:r>
            <a:r>
              <a:rPr b="0" lang="de-DE" sz="1600" spc="-1" strike="noStrike">
                <a:solidFill>
                  <a:srgbClr val="d3d3d3"/>
                </a:solidFill>
                <a:latin typeface="Arial"/>
              </a:rPr>
              <a:t>the</a:t>
            </a:r>
            <a:r>
              <a:rPr b="1" lang="de-DE" sz="1600" spc="-1" strike="noStrike">
                <a:solidFill>
                  <a:srgbClr val="d3d3d3"/>
                </a:solidFill>
                <a:latin typeface="Arial"/>
              </a:rPr>
              <a:t> </a:t>
            </a:r>
            <a:r>
              <a:rPr b="0" lang="de-DE" sz="1600" spc="-1" strike="noStrike">
                <a:solidFill>
                  <a:srgbClr val="d3d3d3"/>
                </a:solidFill>
                <a:latin typeface="Arial"/>
              </a:rPr>
              <a:t>Loki Patera</a:t>
            </a:r>
            <a:r>
              <a:rPr b="0" lang="de-DE" sz="1600" spc="-1" strike="noStrike">
                <a:solidFill>
                  <a:srgbClr val="d3d3d3"/>
                </a:solidFill>
                <a:latin typeface="Arial"/>
              </a:rPr>
              <a:t> </a:t>
            </a:r>
            <a:r>
              <a:rPr b="1" lang="de-DE" sz="1600" spc="-1" strike="noStrike">
                <a:solidFill>
                  <a:srgbClr val="d3d3d3"/>
                </a:solidFill>
                <a:latin typeface="Arial"/>
              </a:rPr>
              <a:t>lava lake</a:t>
            </a:r>
            <a:r>
              <a:rPr b="0" lang="de-DE" sz="1600" spc="-1" strike="noStrike">
                <a:solidFill>
                  <a:srgbClr val="d3d3d3"/>
                </a:solidFill>
                <a:latin typeface="Arial"/>
              </a:rPr>
              <a:t>, together with </a:t>
            </a:r>
            <a:r>
              <a:rPr b="0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a bunch of geometrical </a:t>
            </a:r>
            <a:r>
              <a:rPr b="1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backplanes</a:t>
            </a:r>
            <a:r>
              <a:rPr b="0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.</a:t>
            </a:r>
            <a:endParaRPr b="0" lang="de-DE" sz="1600" spc="-1" strike="noStrike">
              <a:solidFill>
                <a:srgbClr val="000000"/>
              </a:solidFill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1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Calibrate and linearize</a:t>
            </a:r>
            <a:r>
              <a:rPr b="0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 data in terms of radiometric intensity relative to a selected reference image.</a:t>
            </a:r>
            <a:endParaRPr b="0" lang="de-DE" sz="1600" spc="-1" strike="noStrike">
              <a:solidFill>
                <a:srgbClr val="000000"/>
              </a:solidFill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1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Define the lava lake area</a:t>
            </a:r>
            <a:r>
              <a:rPr b="0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.</a:t>
            </a:r>
            <a:endParaRPr b="0" lang="de-DE" sz="1600" spc="-1" strike="noStrike">
              <a:solidFill>
                <a:srgbClr val="000000"/>
              </a:solidFill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For each image: Fit least squares </a:t>
            </a:r>
            <a:r>
              <a:rPr b="1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regression planes</a:t>
            </a:r>
            <a:r>
              <a:rPr b="0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 through the lava lake RGB intensity channels.</a:t>
            </a:r>
            <a:endParaRPr b="0" lang="de-DE" sz="1600" spc="-1" strike="noStrike">
              <a:solidFill>
                <a:srgbClr val="000000"/>
              </a:solidFill>
              <a:latin typeface="Arial"/>
            </a:endParaRPr>
          </a:p>
          <a:p>
            <a:pPr marL="216000" indent="-216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Use regression planes relative to the solar specular vector to derive a </a:t>
            </a:r>
            <a:r>
              <a:rPr b="1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non-physical Phong</a:t>
            </a:r>
            <a:r>
              <a:rPr b="0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 approach.</a:t>
            </a:r>
            <a:endParaRPr b="0" lang="de-DE" sz="1600" spc="-1" strike="noStrike">
              <a:solidFill>
                <a:srgbClr val="000000"/>
              </a:solidFill>
              <a:latin typeface="Arial"/>
            </a:endParaRPr>
          </a:p>
          <a:p>
            <a:pPr marL="216000" indent="-216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Use regression planes relative to the bulk surface normal vector to fit a draft </a:t>
            </a:r>
            <a:r>
              <a:rPr b="1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physical microfacet normal distribution function</a:t>
            </a:r>
            <a:r>
              <a:rPr b="0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 (NDF).</a:t>
            </a:r>
            <a:endParaRPr b="0" lang="de-DE" sz="1600" spc="-1" strike="noStrike">
              <a:solidFill>
                <a:srgbClr val="000000"/>
              </a:solidFill>
              <a:latin typeface="Arial"/>
            </a:endParaRPr>
          </a:p>
          <a:p>
            <a:pPr marL="216000" indent="-216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1600" spc="-1" strike="noStrike">
                <a:solidFill>
                  <a:srgbClr val="000000"/>
                </a:solidFill>
                <a:latin typeface="Arial"/>
                <a:ea typeface="Microsoft YaHei"/>
              </a:rPr>
              <a:t>Decompose the draft NDF into a </a:t>
            </a:r>
            <a:r>
              <a:rPr b="1" lang="de-DE" sz="1600" spc="-1" strike="noStrike">
                <a:solidFill>
                  <a:srgbClr val="000000"/>
                </a:solidFill>
                <a:latin typeface="Arial"/>
                <a:ea typeface="Microsoft YaHei"/>
              </a:rPr>
              <a:t>heterogeniously weighted Lambertian</a:t>
            </a:r>
            <a:r>
              <a:rPr b="0" lang="de-DE" sz="1600" spc="-1" strike="noStrike">
                <a:solidFill>
                  <a:srgbClr val="000000"/>
                </a:solidFill>
                <a:latin typeface="Arial"/>
                <a:ea typeface="Microsoft YaHei"/>
              </a:rPr>
              <a:t> component </a:t>
            </a:r>
            <a:r>
              <a:rPr b="1" lang="de-DE" sz="1600" spc="-1" strike="noStrike">
                <a:solidFill>
                  <a:srgbClr val="000000"/>
                </a:solidFill>
                <a:latin typeface="Arial"/>
                <a:ea typeface="Microsoft YaHei"/>
              </a:rPr>
              <a:t>and</a:t>
            </a:r>
            <a:r>
              <a:rPr b="0" lang="de-DE" sz="1600" spc="-1" strike="noStrike">
                <a:solidFill>
                  <a:srgbClr val="000000"/>
                </a:solidFill>
                <a:latin typeface="Arial"/>
                <a:ea typeface="Microsoft YaHei"/>
              </a:rPr>
              <a:t> a </a:t>
            </a:r>
            <a:r>
              <a:rPr b="1" lang="de-DE" sz="1600" spc="-1" strike="noStrike">
                <a:solidFill>
                  <a:srgbClr val="000000"/>
                </a:solidFill>
                <a:latin typeface="Arial"/>
                <a:ea typeface="Microsoft YaHei"/>
              </a:rPr>
              <a:t>specular</a:t>
            </a:r>
            <a:r>
              <a:rPr b="0" lang="de-DE" sz="1600" spc="-1" strike="noStrike">
                <a:solidFill>
                  <a:srgbClr val="000000"/>
                </a:solidFill>
                <a:latin typeface="Arial"/>
                <a:ea typeface="Microsoft YaHei"/>
              </a:rPr>
              <a:t> component.</a:t>
            </a:r>
            <a:endParaRPr b="0" lang="de-DE" sz="1600" spc="-1" strike="noStrike">
              <a:solidFill>
                <a:srgbClr val="000000"/>
              </a:solidFill>
              <a:latin typeface="Arial"/>
            </a:endParaRPr>
          </a:p>
          <a:p>
            <a:pPr marL="216000" indent="-216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1600" spc="-1" strike="noStrike">
                <a:solidFill>
                  <a:srgbClr val="000000"/>
                </a:solidFill>
                <a:latin typeface="Arial"/>
                <a:ea typeface="Microsoft YaHei"/>
              </a:rPr>
              <a:t>Describe the cleaned specular NDF (Torrance-Sparrow 1967) component by </a:t>
            </a:r>
            <a:r>
              <a:rPr b="1" lang="de-DE" sz="1600" spc="-1" strike="noStrike">
                <a:solidFill>
                  <a:srgbClr val="000000"/>
                </a:solidFill>
                <a:latin typeface="Arial"/>
                <a:ea typeface="Microsoft YaHei"/>
              </a:rPr>
              <a:t>surface roughness</a:t>
            </a:r>
            <a:r>
              <a:rPr b="0" lang="de-DE" sz="1600" spc="-1" strike="noStrike">
                <a:solidFill>
                  <a:srgbClr val="000000"/>
                </a:solidFill>
                <a:latin typeface="Arial"/>
                <a:ea typeface="Microsoft YaHei"/>
              </a:rPr>
              <a:t> (Beckmann-Spizzichino 1963 / Trowbridge-Reitz 1975 aka GGX) and </a:t>
            </a:r>
            <a:r>
              <a:rPr b="1" lang="de-DE" sz="1600" spc="-1" strike="noStrike">
                <a:solidFill>
                  <a:srgbClr val="000000"/>
                </a:solidFill>
                <a:latin typeface="Arial"/>
                <a:ea typeface="Microsoft YaHei"/>
              </a:rPr>
              <a:t>refractive index</a:t>
            </a:r>
            <a:r>
              <a:rPr b="0" lang="de-DE" sz="1600" spc="-1" strike="noStrike">
                <a:solidFill>
                  <a:srgbClr val="000000"/>
                </a:solidFill>
                <a:latin typeface="Arial"/>
                <a:ea typeface="Microsoft YaHei"/>
              </a:rPr>
              <a:t> (Fresnel 1823) in the interval [1.45; 1.80].</a:t>
            </a:r>
            <a:endParaRPr b="0" lang="de-DE" sz="1600" spc="-1" strike="noStrike">
              <a:solidFill>
                <a:srgbClr val="000000"/>
              </a:solidFill>
              <a:latin typeface="Arial"/>
            </a:endParaRPr>
          </a:p>
          <a:p>
            <a:pPr marL="216000" indent="-216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1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Map the refractive index to</a:t>
            </a:r>
            <a:r>
              <a:rPr b="0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 the percentage </a:t>
            </a:r>
            <a:r>
              <a:rPr b="1" i="1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p</a:t>
            </a:r>
            <a:r>
              <a:rPr b="0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 in the chart for </a:t>
            </a:r>
            <a:r>
              <a:rPr b="1" i="1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p SiO + (1-p)(MgO + FeO + TiO)</a:t>
            </a:r>
            <a:r>
              <a:rPr b="0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.(Gladstone-Dale 1863, Young-Finn 1940, Langford 1984, Piontek &amp; al. 2021)</a:t>
            </a:r>
            <a:endParaRPr b="0" lang="de-DE" sz="1600" spc="-1" strike="noStrike">
              <a:solidFill>
                <a:srgbClr val="000000"/>
              </a:solidFill>
              <a:latin typeface="Arial"/>
            </a:endParaRPr>
          </a:p>
          <a:p>
            <a:pPr marL="216000" indent="-216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1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Residuals</a:t>
            </a:r>
            <a:r>
              <a:rPr b="0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 ~ white noise? Further </a:t>
            </a:r>
            <a:r>
              <a:rPr b="1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model refinements</a:t>
            </a:r>
            <a:r>
              <a:rPr b="0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, adjustments required?</a:t>
            </a:r>
            <a:endParaRPr b="0" lang="de-DE" sz="16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"/>
          <p:cNvSpPr txBox="1"/>
          <p:nvPr/>
        </p:nvSpPr>
        <p:spPr>
          <a:xfrm>
            <a:off x="0" y="0"/>
            <a:ext cx="10080000" cy="52059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algn="ctr"/>
            <a:r>
              <a:rPr b="1" lang="de-DE" sz="2800" spc="-1" strike="noStrike">
                <a:solidFill>
                  <a:srgbClr val="808080"/>
                </a:solidFill>
                <a:latin typeface="Arial"/>
              </a:rPr>
              <a:t>Kontext road map, </a:t>
            </a:r>
            <a:r>
              <a:rPr b="1" lang="de-DE" sz="2800" spc="-1" strike="noStrike">
                <a:solidFill>
                  <a:srgbClr val="000000"/>
                </a:solidFill>
                <a:latin typeface="Arial"/>
              </a:rPr>
              <a:t>literature available</a:t>
            </a:r>
            <a:endParaRPr b="0" lang="de-DE" sz="2800" spc="-1" strike="noStrike">
              <a:solidFill>
                <a:srgbClr val="000000"/>
              </a:solidFill>
              <a:latin typeface="Arial"/>
            </a:endParaRPr>
          </a:p>
          <a:p>
            <a:pPr algn="ctr"/>
            <a:endParaRPr b="0" lang="de-DE" sz="1800" spc="-1" strike="noStrike">
              <a:solidFill>
                <a:srgbClr val="000000"/>
              </a:solidFill>
              <a:latin typeface="Arial"/>
            </a:endParaRPr>
          </a:p>
          <a:p>
            <a:pPr algn="ctr"/>
            <a:r>
              <a:rPr b="1" lang="de-DE" sz="1800" spc="-1" strike="noStrike">
                <a:solidFill>
                  <a:srgbClr val="808080"/>
                </a:solidFill>
                <a:latin typeface="Arial"/>
              </a:rPr>
              <a:t>Given: JunoCam images of Io’s Loki Patera lava lake.</a:t>
            </a:r>
            <a:endParaRPr b="0" lang="de-DE" sz="1800" spc="-1" strike="noStrike">
              <a:solidFill>
                <a:srgbClr val="000000"/>
              </a:solidFill>
              <a:latin typeface="Arial"/>
            </a:endParaRPr>
          </a:p>
          <a:p>
            <a:pPr algn="ctr"/>
            <a:r>
              <a:rPr b="1" lang="de-DE" sz="1800" spc="-1" strike="noStrike">
                <a:solidFill>
                  <a:srgbClr val="808080"/>
                </a:solidFill>
                <a:latin typeface="Arial"/>
              </a:rPr>
              <a:t>Science objective: Mineralogic composition of the caldera’s volcanic glass.</a:t>
            </a:r>
            <a:endParaRPr b="0" lang="de-DE" sz="1800" spc="-1" strike="noStrike">
              <a:solidFill>
                <a:srgbClr val="000000"/>
              </a:solidFill>
              <a:latin typeface="Arial"/>
            </a:endParaRPr>
          </a:p>
          <a:p>
            <a:endParaRPr b="0" lang="de-DE" sz="2400" spc="-1" strike="noStrike">
              <a:solidFill>
                <a:srgbClr val="000000"/>
              </a:solidFill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1600" spc="-1" strike="noStrike">
                <a:solidFill>
                  <a:srgbClr val="d3d3d3"/>
                </a:solidFill>
                <a:latin typeface="Arial"/>
              </a:rPr>
              <a:t>Provide cropped cylindrical </a:t>
            </a:r>
            <a:r>
              <a:rPr b="1" lang="de-DE" sz="1600" spc="-1" strike="noStrike">
                <a:solidFill>
                  <a:srgbClr val="d3d3d3"/>
                </a:solidFill>
                <a:latin typeface="Arial"/>
              </a:rPr>
              <a:t>maps of </a:t>
            </a:r>
            <a:r>
              <a:rPr b="0" lang="de-DE" sz="1600" spc="-1" strike="noStrike">
                <a:solidFill>
                  <a:srgbClr val="d3d3d3"/>
                </a:solidFill>
                <a:latin typeface="Arial"/>
              </a:rPr>
              <a:t>the</a:t>
            </a:r>
            <a:r>
              <a:rPr b="1" lang="de-DE" sz="1600" spc="-1" strike="noStrike">
                <a:solidFill>
                  <a:srgbClr val="d3d3d3"/>
                </a:solidFill>
                <a:latin typeface="Arial"/>
              </a:rPr>
              <a:t> </a:t>
            </a:r>
            <a:r>
              <a:rPr b="0" lang="de-DE" sz="1600" spc="-1" strike="noStrike">
                <a:solidFill>
                  <a:srgbClr val="d3d3d3"/>
                </a:solidFill>
                <a:latin typeface="Arial"/>
              </a:rPr>
              <a:t>Loki Patera</a:t>
            </a:r>
            <a:r>
              <a:rPr b="0" lang="de-DE" sz="1600" spc="-1" strike="noStrike">
                <a:solidFill>
                  <a:srgbClr val="d3d3d3"/>
                </a:solidFill>
                <a:latin typeface="Arial"/>
              </a:rPr>
              <a:t> </a:t>
            </a:r>
            <a:r>
              <a:rPr b="1" lang="de-DE" sz="1600" spc="-1" strike="noStrike">
                <a:solidFill>
                  <a:srgbClr val="d3d3d3"/>
                </a:solidFill>
                <a:latin typeface="Arial"/>
              </a:rPr>
              <a:t>lava lake</a:t>
            </a:r>
            <a:r>
              <a:rPr b="0" lang="de-DE" sz="1600" spc="-1" strike="noStrike">
                <a:solidFill>
                  <a:srgbClr val="d3d3d3"/>
                </a:solidFill>
                <a:latin typeface="Arial"/>
              </a:rPr>
              <a:t>, together with </a:t>
            </a:r>
            <a:r>
              <a:rPr b="0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a bunch of geometrical </a:t>
            </a:r>
            <a:r>
              <a:rPr b="1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backplanes</a:t>
            </a:r>
            <a:r>
              <a:rPr b="0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.</a:t>
            </a:r>
            <a:endParaRPr b="0" lang="de-DE" sz="1600" spc="-1" strike="noStrike">
              <a:solidFill>
                <a:srgbClr val="000000"/>
              </a:solidFill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1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Calibrate and linearize</a:t>
            </a:r>
            <a:r>
              <a:rPr b="0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 data in terms of radiometric intensity relative to a selected reference image.</a:t>
            </a:r>
            <a:endParaRPr b="0" lang="de-DE" sz="1600" spc="-1" strike="noStrike">
              <a:solidFill>
                <a:srgbClr val="000000"/>
              </a:solidFill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1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Define the lava lake area</a:t>
            </a:r>
            <a:r>
              <a:rPr b="0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.</a:t>
            </a:r>
            <a:endParaRPr b="0" lang="de-DE" sz="1600" spc="-1" strike="noStrike">
              <a:solidFill>
                <a:srgbClr val="000000"/>
              </a:solidFill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For each image: Fit least squares </a:t>
            </a:r>
            <a:r>
              <a:rPr b="1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regression planes</a:t>
            </a:r>
            <a:r>
              <a:rPr b="0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 through the lava lake RGB intensity channels.</a:t>
            </a:r>
            <a:endParaRPr b="0" lang="de-DE" sz="1600" spc="-1" strike="noStrike">
              <a:solidFill>
                <a:srgbClr val="000000"/>
              </a:solidFill>
              <a:latin typeface="Arial"/>
            </a:endParaRPr>
          </a:p>
          <a:p>
            <a:pPr marL="216000" indent="-216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Use regression planes relative to the solar specular vector to derive a </a:t>
            </a:r>
            <a:r>
              <a:rPr b="1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non-physical Phong</a:t>
            </a:r>
            <a:r>
              <a:rPr b="0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 approach.</a:t>
            </a:r>
            <a:endParaRPr b="0" lang="de-DE" sz="1600" spc="-1" strike="noStrike">
              <a:solidFill>
                <a:srgbClr val="000000"/>
              </a:solidFill>
              <a:latin typeface="Arial"/>
            </a:endParaRPr>
          </a:p>
          <a:p>
            <a:pPr marL="216000" indent="-216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Use regression planes relative to the bulk surface normal vector to fit a draft </a:t>
            </a:r>
            <a:r>
              <a:rPr b="1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physical microfacet normal distribution function</a:t>
            </a:r>
            <a:r>
              <a:rPr b="0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 (NDF).</a:t>
            </a:r>
            <a:endParaRPr b="0" lang="de-DE" sz="1600" spc="-1" strike="noStrike">
              <a:solidFill>
                <a:srgbClr val="000000"/>
              </a:solidFill>
              <a:latin typeface="Arial"/>
            </a:endParaRPr>
          </a:p>
          <a:p>
            <a:pPr marL="216000" indent="-216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Decompose the draft NDF into a </a:t>
            </a:r>
            <a:r>
              <a:rPr b="1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heterogeniously weighted Lambertian</a:t>
            </a:r>
            <a:r>
              <a:rPr b="0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 component </a:t>
            </a:r>
            <a:r>
              <a:rPr b="1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and</a:t>
            </a:r>
            <a:r>
              <a:rPr b="0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 a </a:t>
            </a:r>
            <a:r>
              <a:rPr b="1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specular</a:t>
            </a:r>
            <a:r>
              <a:rPr b="0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 component.</a:t>
            </a:r>
            <a:endParaRPr b="0" lang="de-DE" sz="1600" spc="-1" strike="noStrike">
              <a:solidFill>
                <a:srgbClr val="000000"/>
              </a:solidFill>
              <a:latin typeface="Arial"/>
            </a:endParaRPr>
          </a:p>
          <a:p>
            <a:pPr marL="216000" indent="-216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Describe the cleaned specular NDF (Torrance-Sparrow 1967) component by </a:t>
            </a:r>
            <a:r>
              <a:rPr b="1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surface roughness</a:t>
            </a:r>
            <a:r>
              <a:rPr b="0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 (Beckmann-Spizzichino 1963 / Trowbridge-Reitz 1975 aka GGX) and </a:t>
            </a:r>
            <a:r>
              <a:rPr b="1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refractive index</a:t>
            </a:r>
            <a:r>
              <a:rPr b="0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 (Fresnel 1823) in the interval [1.45; 1.80].</a:t>
            </a:r>
            <a:endParaRPr b="0" lang="de-DE" sz="1600" spc="-1" strike="noStrike">
              <a:solidFill>
                <a:srgbClr val="000000"/>
              </a:solidFill>
              <a:latin typeface="Arial"/>
            </a:endParaRPr>
          </a:p>
          <a:p>
            <a:pPr marL="216000" indent="-216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1" lang="de-DE" sz="1600" spc="-1" strike="noStrike">
                <a:solidFill>
                  <a:srgbClr val="000000"/>
                </a:solidFill>
                <a:latin typeface="Arial"/>
                <a:ea typeface="Microsoft YaHei"/>
              </a:rPr>
              <a:t>Map the refractive index to</a:t>
            </a:r>
            <a:r>
              <a:rPr b="0" lang="de-DE" sz="1600" spc="-1" strike="noStrike">
                <a:solidFill>
                  <a:srgbClr val="000000"/>
                </a:solidFill>
                <a:latin typeface="Arial"/>
                <a:ea typeface="Microsoft YaHei"/>
              </a:rPr>
              <a:t> the percentage </a:t>
            </a:r>
            <a:r>
              <a:rPr b="1" i="1" lang="de-DE" sz="1600" spc="-1" strike="noStrike">
                <a:solidFill>
                  <a:srgbClr val="000000"/>
                </a:solidFill>
                <a:latin typeface="Arial"/>
                <a:ea typeface="Microsoft YaHei"/>
              </a:rPr>
              <a:t>p</a:t>
            </a:r>
            <a:r>
              <a:rPr b="0" lang="de-DE" sz="1600" spc="-1" strike="noStrike">
                <a:solidFill>
                  <a:srgbClr val="000000"/>
                </a:solidFill>
                <a:latin typeface="Arial"/>
                <a:ea typeface="Microsoft YaHei"/>
              </a:rPr>
              <a:t> in the chart for </a:t>
            </a:r>
            <a:r>
              <a:rPr b="1" i="1" lang="de-DE" sz="1600" spc="-1" strike="noStrike">
                <a:solidFill>
                  <a:srgbClr val="000000"/>
                </a:solidFill>
                <a:latin typeface="Arial"/>
                <a:ea typeface="Microsoft YaHei"/>
              </a:rPr>
              <a:t>p SiO + (1-p)(MgO + FeO + TiO)</a:t>
            </a:r>
            <a:r>
              <a:rPr b="0" lang="de-DE" sz="1600" spc="-1" strike="noStrike">
                <a:solidFill>
                  <a:srgbClr val="000000"/>
                </a:solidFill>
                <a:latin typeface="Arial"/>
                <a:ea typeface="Microsoft YaHei"/>
              </a:rPr>
              <a:t>.(Gladstone-Dale 1863, Young-Finn 1940, Langford 1984, Piontek &amp; al. 2021)</a:t>
            </a:r>
            <a:endParaRPr b="0" lang="de-DE" sz="1600" spc="-1" strike="noStrike">
              <a:solidFill>
                <a:srgbClr val="000000"/>
              </a:solidFill>
              <a:latin typeface="Arial"/>
            </a:endParaRPr>
          </a:p>
          <a:p>
            <a:pPr marL="216000" indent="-216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1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Residuals</a:t>
            </a:r>
            <a:r>
              <a:rPr b="0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 ~ white noise? Further </a:t>
            </a:r>
            <a:r>
              <a:rPr b="1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model refinements</a:t>
            </a:r>
            <a:r>
              <a:rPr b="0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, adjustments required?</a:t>
            </a:r>
            <a:endParaRPr b="0" lang="de-DE" sz="16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"/>
          <p:cNvSpPr txBox="1"/>
          <p:nvPr/>
        </p:nvSpPr>
        <p:spPr>
          <a:xfrm>
            <a:off x="0" y="0"/>
            <a:ext cx="10080000" cy="52059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algn="ctr"/>
            <a:r>
              <a:rPr b="1" lang="de-DE" sz="2800" spc="-1" strike="noStrike">
                <a:solidFill>
                  <a:srgbClr val="808080"/>
                </a:solidFill>
                <a:latin typeface="Arial"/>
              </a:rPr>
              <a:t>Kontext road map, </a:t>
            </a:r>
            <a:r>
              <a:rPr b="1" lang="de-DE" sz="2800" spc="-1" strike="noStrike">
                <a:solidFill>
                  <a:srgbClr val="000000"/>
                </a:solidFill>
                <a:latin typeface="Arial"/>
              </a:rPr>
              <a:t>TBD</a:t>
            </a:r>
            <a:endParaRPr b="0" lang="de-DE" sz="2800" spc="-1" strike="noStrike">
              <a:solidFill>
                <a:srgbClr val="000000"/>
              </a:solidFill>
              <a:latin typeface="Arial"/>
            </a:endParaRPr>
          </a:p>
          <a:p>
            <a:pPr algn="ctr"/>
            <a:endParaRPr b="0" lang="de-DE" sz="1800" spc="-1" strike="noStrike">
              <a:solidFill>
                <a:srgbClr val="000000"/>
              </a:solidFill>
              <a:latin typeface="Arial"/>
            </a:endParaRPr>
          </a:p>
          <a:p>
            <a:pPr algn="ctr"/>
            <a:r>
              <a:rPr b="1" lang="de-DE" sz="1800" spc="-1" strike="noStrike">
                <a:solidFill>
                  <a:srgbClr val="808080"/>
                </a:solidFill>
                <a:latin typeface="Arial"/>
              </a:rPr>
              <a:t>Given: JunoCam images of Io’s Loki Patera lava lake.</a:t>
            </a:r>
            <a:endParaRPr b="0" lang="de-DE" sz="1800" spc="-1" strike="noStrike">
              <a:solidFill>
                <a:srgbClr val="000000"/>
              </a:solidFill>
              <a:latin typeface="Arial"/>
            </a:endParaRPr>
          </a:p>
          <a:p>
            <a:pPr algn="ctr"/>
            <a:r>
              <a:rPr b="1" lang="de-DE" sz="1800" spc="-1" strike="noStrike">
                <a:solidFill>
                  <a:srgbClr val="808080"/>
                </a:solidFill>
                <a:latin typeface="Arial"/>
              </a:rPr>
              <a:t>Science objective: Mineralogic composition of the caldera’s volcanic glass.</a:t>
            </a:r>
            <a:endParaRPr b="0" lang="de-DE" sz="1800" spc="-1" strike="noStrike">
              <a:solidFill>
                <a:srgbClr val="000000"/>
              </a:solidFill>
              <a:latin typeface="Arial"/>
            </a:endParaRPr>
          </a:p>
          <a:p>
            <a:endParaRPr b="0" lang="de-DE" sz="2400" spc="-1" strike="noStrike">
              <a:solidFill>
                <a:srgbClr val="000000"/>
              </a:solidFill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1600" spc="-1" strike="noStrike">
                <a:solidFill>
                  <a:srgbClr val="d3d3d3"/>
                </a:solidFill>
                <a:latin typeface="Arial"/>
              </a:rPr>
              <a:t>Provide cropped cylindrical </a:t>
            </a:r>
            <a:r>
              <a:rPr b="1" lang="de-DE" sz="1600" spc="-1" strike="noStrike">
                <a:solidFill>
                  <a:srgbClr val="d3d3d3"/>
                </a:solidFill>
                <a:latin typeface="Arial"/>
              </a:rPr>
              <a:t>maps of </a:t>
            </a:r>
            <a:r>
              <a:rPr b="0" lang="de-DE" sz="1600" spc="-1" strike="noStrike">
                <a:solidFill>
                  <a:srgbClr val="d3d3d3"/>
                </a:solidFill>
                <a:latin typeface="Arial"/>
              </a:rPr>
              <a:t>the</a:t>
            </a:r>
            <a:r>
              <a:rPr b="1" lang="de-DE" sz="1600" spc="-1" strike="noStrike">
                <a:solidFill>
                  <a:srgbClr val="d3d3d3"/>
                </a:solidFill>
                <a:latin typeface="Arial"/>
              </a:rPr>
              <a:t> </a:t>
            </a:r>
            <a:r>
              <a:rPr b="0" lang="de-DE" sz="1600" spc="-1" strike="noStrike">
                <a:solidFill>
                  <a:srgbClr val="d3d3d3"/>
                </a:solidFill>
                <a:latin typeface="Arial"/>
              </a:rPr>
              <a:t>Loki Patera</a:t>
            </a:r>
            <a:r>
              <a:rPr b="0" lang="de-DE" sz="1600" spc="-1" strike="noStrike">
                <a:solidFill>
                  <a:srgbClr val="d3d3d3"/>
                </a:solidFill>
                <a:latin typeface="Arial"/>
              </a:rPr>
              <a:t> </a:t>
            </a:r>
            <a:r>
              <a:rPr b="1" lang="de-DE" sz="1600" spc="-1" strike="noStrike">
                <a:solidFill>
                  <a:srgbClr val="d3d3d3"/>
                </a:solidFill>
                <a:latin typeface="Arial"/>
              </a:rPr>
              <a:t>lava lake</a:t>
            </a:r>
            <a:r>
              <a:rPr b="0" lang="de-DE" sz="1600" spc="-1" strike="noStrike">
                <a:solidFill>
                  <a:srgbClr val="d3d3d3"/>
                </a:solidFill>
                <a:latin typeface="Arial"/>
              </a:rPr>
              <a:t>, together with </a:t>
            </a:r>
            <a:r>
              <a:rPr b="0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a bunch of geometrical </a:t>
            </a:r>
            <a:r>
              <a:rPr b="1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backplanes</a:t>
            </a:r>
            <a:r>
              <a:rPr b="0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.</a:t>
            </a:r>
            <a:endParaRPr b="0" lang="de-DE" sz="1600" spc="-1" strike="noStrike">
              <a:solidFill>
                <a:srgbClr val="000000"/>
              </a:solidFill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1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Calibrate and linearize</a:t>
            </a:r>
            <a:r>
              <a:rPr b="0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 data in terms of radiometric intensity relative to a selected reference image.</a:t>
            </a:r>
            <a:endParaRPr b="0" lang="de-DE" sz="1600" spc="-1" strike="noStrike">
              <a:solidFill>
                <a:srgbClr val="000000"/>
              </a:solidFill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1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Define the lava lake area</a:t>
            </a:r>
            <a:r>
              <a:rPr b="0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.</a:t>
            </a:r>
            <a:endParaRPr b="0" lang="de-DE" sz="1600" spc="-1" strike="noStrike">
              <a:solidFill>
                <a:srgbClr val="000000"/>
              </a:solidFill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For each image: Fit least squares </a:t>
            </a:r>
            <a:r>
              <a:rPr b="1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regression planes</a:t>
            </a:r>
            <a:r>
              <a:rPr b="0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 through the lava lake RGB intensity channels.</a:t>
            </a:r>
            <a:endParaRPr b="0" lang="de-DE" sz="1600" spc="-1" strike="noStrike">
              <a:solidFill>
                <a:srgbClr val="000000"/>
              </a:solidFill>
              <a:latin typeface="Arial"/>
            </a:endParaRPr>
          </a:p>
          <a:p>
            <a:pPr marL="216000" indent="-216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Use regression planes relative to the solar specular vector to derive a </a:t>
            </a:r>
            <a:r>
              <a:rPr b="1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non-physical Phong</a:t>
            </a:r>
            <a:r>
              <a:rPr b="0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 approach.</a:t>
            </a:r>
            <a:endParaRPr b="0" lang="de-DE" sz="1600" spc="-1" strike="noStrike">
              <a:solidFill>
                <a:srgbClr val="000000"/>
              </a:solidFill>
              <a:latin typeface="Arial"/>
            </a:endParaRPr>
          </a:p>
          <a:p>
            <a:pPr marL="216000" indent="-216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Use regression planes relative to the bulk surface normal vector to fit a draft </a:t>
            </a:r>
            <a:r>
              <a:rPr b="1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physical microfacet normal distribution function</a:t>
            </a:r>
            <a:r>
              <a:rPr b="0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 (NDF).</a:t>
            </a:r>
            <a:endParaRPr b="0" lang="de-DE" sz="1600" spc="-1" strike="noStrike">
              <a:solidFill>
                <a:srgbClr val="000000"/>
              </a:solidFill>
              <a:latin typeface="Arial"/>
            </a:endParaRPr>
          </a:p>
          <a:p>
            <a:pPr marL="216000" indent="-216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Decompose the draft NDF into a </a:t>
            </a:r>
            <a:r>
              <a:rPr b="1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heterogeniously weighted Lambertian</a:t>
            </a:r>
            <a:r>
              <a:rPr b="0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 component </a:t>
            </a:r>
            <a:r>
              <a:rPr b="1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and</a:t>
            </a:r>
            <a:r>
              <a:rPr b="0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 a </a:t>
            </a:r>
            <a:r>
              <a:rPr b="1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specular</a:t>
            </a:r>
            <a:r>
              <a:rPr b="0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 component.</a:t>
            </a:r>
            <a:endParaRPr b="0" lang="de-DE" sz="1600" spc="-1" strike="noStrike">
              <a:solidFill>
                <a:srgbClr val="000000"/>
              </a:solidFill>
              <a:latin typeface="Arial"/>
            </a:endParaRPr>
          </a:p>
          <a:p>
            <a:pPr marL="216000" indent="-216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Describe the cleaned specular NDF (Torrance-Sparrow 1967) component by </a:t>
            </a:r>
            <a:r>
              <a:rPr b="1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surface roughness</a:t>
            </a:r>
            <a:r>
              <a:rPr b="0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 (Beckmann-Spizzichino 1963 / Trowbridge-Reitz 1975 aka GGX) and </a:t>
            </a:r>
            <a:r>
              <a:rPr b="1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refractive index</a:t>
            </a:r>
            <a:r>
              <a:rPr b="0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 (Fresnel 1823) in the interval [1.45; 1.80].</a:t>
            </a:r>
            <a:endParaRPr b="0" lang="de-DE" sz="1600" spc="-1" strike="noStrike">
              <a:solidFill>
                <a:srgbClr val="000000"/>
              </a:solidFill>
              <a:latin typeface="Arial"/>
            </a:endParaRPr>
          </a:p>
          <a:p>
            <a:pPr marL="216000" indent="-216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1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Map the refractive index to</a:t>
            </a:r>
            <a:r>
              <a:rPr b="0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 the percentage </a:t>
            </a:r>
            <a:r>
              <a:rPr b="1" i="1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p</a:t>
            </a:r>
            <a:r>
              <a:rPr b="0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 in the chart for </a:t>
            </a:r>
            <a:r>
              <a:rPr b="1" i="1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p SiO + (1-p)(MgO + FeO + TiO)</a:t>
            </a:r>
            <a:r>
              <a:rPr b="0" lang="de-DE" sz="1600" spc="-1" strike="noStrike">
                <a:solidFill>
                  <a:srgbClr val="d3d3d3"/>
                </a:solidFill>
                <a:latin typeface="Arial"/>
                <a:ea typeface="Microsoft YaHei"/>
              </a:rPr>
              <a:t>.(Gladstone-Dale 1863, Young-Finn 1940, Langford 1984, Piontek &amp; al. 2021)</a:t>
            </a:r>
            <a:endParaRPr b="0" lang="de-DE" sz="1600" spc="-1" strike="noStrike">
              <a:solidFill>
                <a:srgbClr val="000000"/>
              </a:solidFill>
              <a:latin typeface="Arial"/>
            </a:endParaRPr>
          </a:p>
          <a:p>
            <a:pPr marL="216000" indent="-216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1" lang="de-DE" sz="1600" spc="-1" strike="noStrike">
                <a:solidFill>
                  <a:srgbClr val="000000"/>
                </a:solidFill>
                <a:latin typeface="Arial"/>
                <a:ea typeface="Microsoft YaHei"/>
              </a:rPr>
              <a:t>Residuals</a:t>
            </a:r>
            <a:r>
              <a:rPr b="0" lang="de-DE" sz="1600" spc="-1" strike="noStrike">
                <a:solidFill>
                  <a:srgbClr val="000000"/>
                </a:solidFill>
                <a:latin typeface="Arial"/>
                <a:ea typeface="Microsoft YaHei"/>
              </a:rPr>
              <a:t> ~ white noise? Further </a:t>
            </a:r>
            <a:r>
              <a:rPr b="1" lang="de-DE" sz="1600" spc="-1" strike="noStrike">
                <a:solidFill>
                  <a:srgbClr val="000000"/>
                </a:solidFill>
                <a:latin typeface="Arial"/>
                <a:ea typeface="Microsoft YaHei"/>
              </a:rPr>
              <a:t>model refinements</a:t>
            </a:r>
            <a:r>
              <a:rPr b="0" lang="de-DE" sz="1600" spc="-1" strike="noStrike">
                <a:solidFill>
                  <a:srgbClr val="000000"/>
                </a:solidFill>
                <a:latin typeface="Arial"/>
                <a:ea typeface="Microsoft YaHei"/>
              </a:rPr>
              <a:t>, adjustments required?</a:t>
            </a:r>
            <a:endParaRPr b="0" lang="de-DE" sz="16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"/>
          <p:cNvSpPr txBox="1"/>
          <p:nvPr/>
        </p:nvSpPr>
        <p:spPr>
          <a:xfrm>
            <a:off x="0" y="0"/>
            <a:ext cx="10080000" cy="46800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algn="ctr"/>
            <a:r>
              <a:rPr b="1" lang="de-DE" sz="2800" spc="-1" strike="noStrike">
                <a:solidFill>
                  <a:srgbClr val="000000"/>
                </a:solidFill>
                <a:latin typeface="Arial"/>
              </a:rPr>
              <a:t>Backplanes</a:t>
            </a:r>
            <a:endParaRPr b="0" lang="de-DE" sz="2800" spc="-1" strike="noStrike">
              <a:solidFill>
                <a:srgbClr val="000000"/>
              </a:solidFill>
              <a:latin typeface="Arial"/>
            </a:endParaRPr>
          </a:p>
          <a:p>
            <a:endParaRPr b="0" lang="de-DE" sz="2400" spc="-1" strike="noStrike">
              <a:solidFill>
                <a:srgbClr val="000000"/>
              </a:solidFill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1600" spc="-1" strike="noStrike">
                <a:solidFill>
                  <a:srgbClr val="000000"/>
                </a:solidFill>
                <a:latin typeface="Arial"/>
              </a:rPr>
              <a:t>Provide cropped cylindrical map of the Loki Patera lava lake, together with vector backplanes for each pixel:</a:t>
            </a:r>
            <a:endParaRPr b="0" lang="de-DE" sz="1600" spc="-1" strike="noStrike">
              <a:solidFill>
                <a:srgbClr val="000000"/>
              </a:solidFill>
              <a:latin typeface="Arial"/>
            </a:endParaRPr>
          </a:p>
          <a:p>
            <a:pPr marL="360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1600" spc="-1" strike="noStrike">
                <a:solidFill>
                  <a:srgbClr val="000000"/>
                </a:solidFill>
                <a:latin typeface="Arial"/>
                <a:ea typeface="Microsoft YaHei"/>
              </a:rPr>
              <a:t>Surface normal,</a:t>
            </a:r>
            <a:endParaRPr b="0" lang="de-DE" sz="1600" spc="-1" strike="noStrike">
              <a:solidFill>
                <a:srgbClr val="000000"/>
              </a:solidFill>
              <a:latin typeface="Arial"/>
            </a:endParaRPr>
          </a:p>
          <a:p>
            <a:pPr marL="360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1600" spc="-1" strike="noStrike">
                <a:solidFill>
                  <a:srgbClr val="000000"/>
                </a:solidFill>
                <a:latin typeface="Arial"/>
                <a:ea typeface="Microsoft YaHei"/>
              </a:rPr>
              <a:t>Surface point – Sun (solar incidence vector),</a:t>
            </a:r>
            <a:endParaRPr b="0" lang="de-DE" sz="1600" spc="-1" strike="noStrike">
              <a:solidFill>
                <a:srgbClr val="000000"/>
              </a:solidFill>
              <a:latin typeface="Arial"/>
            </a:endParaRPr>
          </a:p>
          <a:p>
            <a:pPr marL="360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1600" spc="-1" strike="noStrike">
                <a:solidFill>
                  <a:srgbClr val="000000"/>
                </a:solidFill>
                <a:latin typeface="Arial"/>
                <a:ea typeface="Microsoft YaHei"/>
              </a:rPr>
              <a:t>Surface point – Juno (emission vector).</a:t>
            </a:r>
            <a:endParaRPr b="0" lang="de-DE" sz="1600" spc="-1" strike="noStrike">
              <a:solidFill>
                <a:srgbClr val="000000"/>
              </a:solidFill>
              <a:latin typeface="Arial"/>
            </a:endParaRPr>
          </a:p>
          <a:p>
            <a:pPr marL="360000">
              <a:lnSpc>
                <a:spcPct val="100000"/>
              </a:lnSpc>
            </a:pPr>
            <a:endParaRPr b="0" lang="de-DE" sz="1600" spc="-1" strike="noStrike">
              <a:solidFill>
                <a:srgbClr val="000000"/>
              </a:solidFill>
              <a:latin typeface="Arial"/>
            </a:endParaRPr>
          </a:p>
          <a:p>
            <a:pPr marL="216000" indent="-216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1600" spc="-1" strike="noStrike">
                <a:solidFill>
                  <a:srgbClr val="000000"/>
                </a:solidFill>
                <a:latin typeface="Arial"/>
              </a:rPr>
              <a:t>Derive backplanes:</a:t>
            </a:r>
            <a:endParaRPr b="0" lang="de-DE" sz="1600" spc="-1" strike="noStrike">
              <a:solidFill>
                <a:srgbClr val="000000"/>
              </a:solidFill>
              <a:latin typeface="Arial"/>
            </a:endParaRPr>
          </a:p>
          <a:p>
            <a:pPr marL="360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1600" spc="-1" strike="noStrike">
                <a:solidFill>
                  <a:srgbClr val="000000"/>
                </a:solidFill>
                <a:latin typeface="Arial"/>
                <a:ea typeface="Microsoft YaHei"/>
              </a:rPr>
              <a:t>Cosine of the solar incidence angle (for Lambertian)</a:t>
            </a:r>
            <a:endParaRPr b="0" lang="de-DE" sz="1600" spc="-1" strike="noStrike">
              <a:solidFill>
                <a:srgbClr val="000000"/>
              </a:solidFill>
              <a:latin typeface="Arial"/>
            </a:endParaRPr>
          </a:p>
          <a:p>
            <a:pPr marL="360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1600" spc="-1" strike="noStrike">
                <a:solidFill>
                  <a:srgbClr val="000000"/>
                </a:solidFill>
                <a:latin typeface="Arial"/>
                <a:ea typeface="Microsoft YaHei"/>
              </a:rPr>
              <a:t>Solar specular vector,</a:t>
            </a:r>
            <a:endParaRPr b="0" lang="de-DE" sz="1600" spc="-1" strike="noStrike">
              <a:solidFill>
                <a:srgbClr val="000000"/>
              </a:solidFill>
              <a:latin typeface="Arial"/>
            </a:endParaRPr>
          </a:p>
          <a:p>
            <a:pPr marL="360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1600" spc="-1" strike="noStrike">
                <a:solidFill>
                  <a:srgbClr val="000000"/>
                </a:solidFill>
                <a:latin typeface="Arial"/>
                <a:ea typeface="Microsoft YaHei"/>
              </a:rPr>
              <a:t>(deviation angle, azimuth) , zero azimuth:  Sun – surface point – Juno plane</a:t>
            </a:r>
            <a:endParaRPr b="0" lang="de-DE" sz="1600" spc="-1" strike="noStrike">
              <a:solidFill>
                <a:srgbClr val="000000"/>
              </a:solidFill>
              <a:latin typeface="Arial"/>
            </a:endParaRPr>
          </a:p>
          <a:p>
            <a:pPr lvl="1" marL="360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1600" spc="-1" strike="noStrike">
                <a:solidFill>
                  <a:srgbClr val="000000"/>
                </a:solidFill>
                <a:latin typeface="Arial"/>
                <a:ea typeface="Microsoft YaHei"/>
              </a:rPr>
              <a:t>Juno relative to specular vector,</a:t>
            </a:r>
            <a:endParaRPr b="0" lang="de-DE" sz="1600" spc="-1" strike="noStrike">
              <a:solidFill>
                <a:srgbClr val="000000"/>
              </a:solidFill>
              <a:latin typeface="Arial"/>
            </a:endParaRPr>
          </a:p>
          <a:p>
            <a:pPr lvl="1" marL="360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1600" spc="-1" strike="noStrike">
                <a:solidFill>
                  <a:srgbClr val="000000"/>
                </a:solidFill>
                <a:latin typeface="Arial"/>
                <a:ea typeface="Microsoft YaHei"/>
              </a:rPr>
              <a:t>half angle between solar incidence vector and emission vector relative to surface normal.</a:t>
            </a:r>
            <a:endParaRPr b="0" lang="de-DE" sz="16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0" name="" descr=""/>
          <p:cNvPicPr/>
          <p:nvPr/>
        </p:nvPicPr>
        <p:blipFill>
          <a:blip r:embed="rId1"/>
          <a:stretch/>
        </p:blipFill>
        <p:spPr>
          <a:xfrm>
            <a:off x="2880000" y="1800000"/>
            <a:ext cx="6771600" cy="3780000"/>
          </a:xfrm>
          <a:prstGeom prst="rect">
            <a:avLst/>
          </a:prstGeom>
          <a:ln w="0">
            <a:noFill/>
          </a:ln>
        </p:spPr>
      </p:pic>
      <p:pic>
        <p:nvPicPr>
          <p:cNvPr id="231" name="" descr=""/>
          <p:cNvPicPr/>
          <p:nvPr/>
        </p:nvPicPr>
        <p:blipFill>
          <a:blip r:embed="rId2"/>
          <a:stretch/>
        </p:blipFill>
        <p:spPr>
          <a:xfrm>
            <a:off x="900000" y="3672000"/>
            <a:ext cx="1800000" cy="18000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2" name="" descr=""/>
          <p:cNvPicPr/>
          <p:nvPr/>
        </p:nvPicPr>
        <p:blipFill>
          <a:blip r:embed="rId1"/>
          <a:stretch/>
        </p:blipFill>
        <p:spPr>
          <a:xfrm>
            <a:off x="2880000" y="1800000"/>
            <a:ext cx="6771600" cy="3780000"/>
          </a:xfrm>
          <a:prstGeom prst="rect">
            <a:avLst/>
          </a:prstGeom>
          <a:ln w="0">
            <a:noFill/>
          </a:ln>
        </p:spPr>
      </p:pic>
      <p:pic>
        <p:nvPicPr>
          <p:cNvPr id="233" name="" descr=""/>
          <p:cNvPicPr/>
          <p:nvPr/>
        </p:nvPicPr>
        <p:blipFill>
          <a:blip r:embed="rId2"/>
          <a:stretch/>
        </p:blipFill>
        <p:spPr>
          <a:xfrm>
            <a:off x="900000" y="3672000"/>
            <a:ext cx="1800000" cy="1800000"/>
          </a:xfrm>
          <a:prstGeom prst="rect">
            <a:avLst/>
          </a:prstGeom>
          <a:ln w="0">
            <a:noFill/>
          </a:ln>
        </p:spPr>
      </p:pic>
      <p:pic>
        <p:nvPicPr>
          <p:cNvPr id="234" name="" descr=""/>
          <p:cNvPicPr/>
          <p:nvPr/>
        </p:nvPicPr>
        <p:blipFill>
          <a:blip r:embed="rId3"/>
          <a:stretch/>
        </p:blipFill>
        <p:spPr>
          <a:xfrm>
            <a:off x="1800000" y="0"/>
            <a:ext cx="1800000" cy="18000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" name="" descr=""/>
          <p:cNvPicPr/>
          <p:nvPr/>
        </p:nvPicPr>
        <p:blipFill>
          <a:blip r:embed="rId1"/>
          <a:stretch/>
        </p:blipFill>
        <p:spPr>
          <a:xfrm>
            <a:off x="2880000" y="1800000"/>
            <a:ext cx="6771600" cy="3780000"/>
          </a:xfrm>
          <a:prstGeom prst="rect">
            <a:avLst/>
          </a:prstGeom>
          <a:ln w="0">
            <a:noFill/>
          </a:ln>
        </p:spPr>
      </p:pic>
      <p:pic>
        <p:nvPicPr>
          <p:cNvPr id="236" name="" descr=""/>
          <p:cNvPicPr/>
          <p:nvPr/>
        </p:nvPicPr>
        <p:blipFill>
          <a:blip r:embed="rId2"/>
          <a:stretch/>
        </p:blipFill>
        <p:spPr>
          <a:xfrm>
            <a:off x="900000" y="3672000"/>
            <a:ext cx="1800000" cy="1800000"/>
          </a:xfrm>
          <a:prstGeom prst="rect">
            <a:avLst/>
          </a:prstGeom>
          <a:ln w="0">
            <a:noFill/>
          </a:ln>
        </p:spPr>
      </p:pic>
      <p:pic>
        <p:nvPicPr>
          <p:cNvPr id="237" name="" descr=""/>
          <p:cNvPicPr/>
          <p:nvPr/>
        </p:nvPicPr>
        <p:blipFill>
          <a:blip r:embed="rId3"/>
          <a:stretch/>
        </p:blipFill>
        <p:spPr>
          <a:xfrm>
            <a:off x="1800000" y="0"/>
            <a:ext cx="1800000" cy="1800000"/>
          </a:xfrm>
          <a:prstGeom prst="rect">
            <a:avLst/>
          </a:prstGeom>
          <a:ln w="0">
            <a:noFill/>
          </a:ln>
        </p:spPr>
      </p:pic>
      <p:pic>
        <p:nvPicPr>
          <p:cNvPr id="238" name="" descr=""/>
          <p:cNvPicPr/>
          <p:nvPr/>
        </p:nvPicPr>
        <p:blipFill>
          <a:blip r:embed="rId4"/>
          <a:stretch/>
        </p:blipFill>
        <p:spPr>
          <a:xfrm>
            <a:off x="3672000" y="0"/>
            <a:ext cx="1800000" cy="18000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9" name="" descr=""/>
          <p:cNvPicPr/>
          <p:nvPr/>
        </p:nvPicPr>
        <p:blipFill>
          <a:blip r:embed="rId1"/>
          <a:stretch/>
        </p:blipFill>
        <p:spPr>
          <a:xfrm>
            <a:off x="2880000" y="1800000"/>
            <a:ext cx="6771600" cy="3780000"/>
          </a:xfrm>
          <a:prstGeom prst="rect">
            <a:avLst/>
          </a:prstGeom>
          <a:ln w="0">
            <a:noFill/>
          </a:ln>
        </p:spPr>
      </p:pic>
      <p:pic>
        <p:nvPicPr>
          <p:cNvPr id="240" name="" descr=""/>
          <p:cNvPicPr/>
          <p:nvPr/>
        </p:nvPicPr>
        <p:blipFill>
          <a:blip r:embed="rId2"/>
          <a:stretch/>
        </p:blipFill>
        <p:spPr>
          <a:xfrm>
            <a:off x="900000" y="3672000"/>
            <a:ext cx="1800000" cy="1800000"/>
          </a:xfrm>
          <a:prstGeom prst="rect">
            <a:avLst/>
          </a:prstGeom>
          <a:ln w="0">
            <a:noFill/>
          </a:ln>
        </p:spPr>
      </p:pic>
      <p:pic>
        <p:nvPicPr>
          <p:cNvPr id="241" name="" descr=""/>
          <p:cNvPicPr/>
          <p:nvPr/>
        </p:nvPicPr>
        <p:blipFill>
          <a:blip r:embed="rId3"/>
          <a:stretch/>
        </p:blipFill>
        <p:spPr>
          <a:xfrm>
            <a:off x="1800000" y="0"/>
            <a:ext cx="1800000" cy="1800000"/>
          </a:xfrm>
          <a:prstGeom prst="rect">
            <a:avLst/>
          </a:prstGeom>
          <a:ln w="0">
            <a:noFill/>
          </a:ln>
        </p:spPr>
      </p:pic>
      <p:pic>
        <p:nvPicPr>
          <p:cNvPr id="242" name="" descr=""/>
          <p:cNvPicPr/>
          <p:nvPr/>
        </p:nvPicPr>
        <p:blipFill>
          <a:blip r:embed="rId4"/>
          <a:stretch/>
        </p:blipFill>
        <p:spPr>
          <a:xfrm>
            <a:off x="3672000" y="0"/>
            <a:ext cx="1800000" cy="1800000"/>
          </a:xfrm>
          <a:prstGeom prst="rect">
            <a:avLst/>
          </a:prstGeom>
          <a:ln w="0">
            <a:noFill/>
          </a:ln>
        </p:spPr>
      </p:pic>
      <p:pic>
        <p:nvPicPr>
          <p:cNvPr id="243" name="" descr=""/>
          <p:cNvPicPr/>
          <p:nvPr/>
        </p:nvPicPr>
        <p:blipFill>
          <a:blip r:embed="rId5"/>
          <a:stretch/>
        </p:blipFill>
        <p:spPr>
          <a:xfrm>
            <a:off x="5544000" y="0"/>
            <a:ext cx="1800000" cy="18000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4" name="" descr=""/>
          <p:cNvPicPr/>
          <p:nvPr/>
        </p:nvPicPr>
        <p:blipFill>
          <a:blip r:embed="rId1"/>
          <a:stretch/>
        </p:blipFill>
        <p:spPr>
          <a:xfrm>
            <a:off x="2880000" y="1800000"/>
            <a:ext cx="6771600" cy="3780000"/>
          </a:xfrm>
          <a:prstGeom prst="rect">
            <a:avLst/>
          </a:prstGeom>
          <a:ln w="0">
            <a:noFill/>
          </a:ln>
        </p:spPr>
      </p:pic>
      <p:pic>
        <p:nvPicPr>
          <p:cNvPr id="245" name="" descr=""/>
          <p:cNvPicPr/>
          <p:nvPr/>
        </p:nvPicPr>
        <p:blipFill>
          <a:blip r:embed="rId2"/>
          <a:stretch/>
        </p:blipFill>
        <p:spPr>
          <a:xfrm>
            <a:off x="900000" y="3672000"/>
            <a:ext cx="1800000" cy="1800000"/>
          </a:xfrm>
          <a:prstGeom prst="rect">
            <a:avLst/>
          </a:prstGeom>
          <a:ln w="0">
            <a:noFill/>
          </a:ln>
        </p:spPr>
      </p:pic>
      <p:pic>
        <p:nvPicPr>
          <p:cNvPr id="246" name="" descr=""/>
          <p:cNvPicPr/>
          <p:nvPr/>
        </p:nvPicPr>
        <p:blipFill>
          <a:blip r:embed="rId3"/>
          <a:stretch/>
        </p:blipFill>
        <p:spPr>
          <a:xfrm>
            <a:off x="1800000" y="0"/>
            <a:ext cx="1800000" cy="1800000"/>
          </a:xfrm>
          <a:prstGeom prst="rect">
            <a:avLst/>
          </a:prstGeom>
          <a:ln w="0">
            <a:noFill/>
          </a:ln>
        </p:spPr>
      </p:pic>
      <p:pic>
        <p:nvPicPr>
          <p:cNvPr id="247" name="" descr=""/>
          <p:cNvPicPr/>
          <p:nvPr/>
        </p:nvPicPr>
        <p:blipFill>
          <a:blip r:embed="rId4"/>
          <a:stretch/>
        </p:blipFill>
        <p:spPr>
          <a:xfrm>
            <a:off x="3672000" y="0"/>
            <a:ext cx="1800000" cy="1800000"/>
          </a:xfrm>
          <a:prstGeom prst="rect">
            <a:avLst/>
          </a:prstGeom>
          <a:ln w="0">
            <a:noFill/>
          </a:ln>
        </p:spPr>
      </p:pic>
      <p:pic>
        <p:nvPicPr>
          <p:cNvPr id="248" name="" descr=""/>
          <p:cNvPicPr/>
          <p:nvPr/>
        </p:nvPicPr>
        <p:blipFill>
          <a:blip r:embed="rId5"/>
          <a:stretch/>
        </p:blipFill>
        <p:spPr>
          <a:xfrm>
            <a:off x="5544000" y="0"/>
            <a:ext cx="1800000" cy="1800000"/>
          </a:xfrm>
          <a:prstGeom prst="rect">
            <a:avLst/>
          </a:prstGeom>
          <a:ln w="0">
            <a:noFill/>
          </a:ln>
        </p:spPr>
      </p:pic>
      <p:pic>
        <p:nvPicPr>
          <p:cNvPr id="249" name="" descr=""/>
          <p:cNvPicPr/>
          <p:nvPr/>
        </p:nvPicPr>
        <p:blipFill>
          <a:blip r:embed="rId6"/>
          <a:stretch/>
        </p:blipFill>
        <p:spPr>
          <a:xfrm>
            <a:off x="7416000" y="0"/>
            <a:ext cx="1800000" cy="18000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"/>
          <p:cNvSpPr txBox="1"/>
          <p:nvPr/>
        </p:nvSpPr>
        <p:spPr>
          <a:xfrm>
            <a:off x="5310000" y="5130000"/>
            <a:ext cx="4680000" cy="4500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0" lang="de-DE" sz="1200" spc="-1" strike="noStrike">
                <a:solidFill>
                  <a:srgbClr val="000000"/>
                </a:solidFill>
                <a:latin typeface="Arial"/>
              </a:rPr>
              <a:t>RGB intensity as a function of solar specular deviation angle</a:t>
            </a:r>
            <a:endParaRPr b="0" lang="de-DE" sz="1200" spc="-1" strike="noStrike">
              <a:solidFill>
                <a:srgbClr val="000000"/>
              </a:solidFill>
              <a:latin typeface="Arial"/>
            </a:endParaRPr>
          </a:p>
          <a:p>
            <a:r>
              <a:rPr b="0" lang="de-DE" sz="1200" spc="-1" strike="noStrike">
                <a:solidFill>
                  <a:srgbClr val="000000"/>
                </a:solidFill>
                <a:latin typeface="Arial"/>
              </a:rPr>
              <a:t>looping over solar specular azimuth [0.70..1.25] step 0.05</a:t>
            </a:r>
            <a:endParaRPr b="0" lang="de-DE" sz="1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1" name=""/>
          <p:cNvSpPr txBox="1"/>
          <p:nvPr/>
        </p:nvSpPr>
        <p:spPr>
          <a:xfrm>
            <a:off x="180000" y="5040000"/>
            <a:ext cx="4860000" cy="5734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0" lang="de-DE" sz="2000" spc="-1" strike="noStrike">
                <a:solidFill>
                  <a:srgbClr val="000000"/>
                </a:solidFill>
                <a:latin typeface="Arial"/>
              </a:rPr>
              <a:t>Perijove 58, image #26, linearized,</a:t>
            </a:r>
            <a:endParaRPr b="0" lang="de-DE" sz="2000" spc="-1" strike="noStrike">
              <a:solidFill>
                <a:srgbClr val="000000"/>
              </a:solidFill>
              <a:latin typeface="Arial"/>
            </a:endParaRPr>
          </a:p>
          <a:p>
            <a:r>
              <a:rPr b="0" lang="de-DE" sz="1400" spc="-1" strike="noStrike">
                <a:solidFill>
                  <a:srgbClr val="000000"/>
                </a:solidFill>
                <a:latin typeface="Arial"/>
                <a:ea typeface="Microsoft YaHei"/>
              </a:rPr>
              <a:t>cylindrically map-projected, </a:t>
            </a:r>
            <a:r>
              <a:rPr b="0" lang="de-DE" sz="1400" spc="-1" strike="noStrike">
                <a:solidFill>
                  <a:srgbClr val="000000"/>
                </a:solidFill>
                <a:latin typeface="Arial"/>
              </a:rPr>
              <a:t>north to the right, cropped </a:t>
            </a:r>
            <a:endParaRPr b="0" lang="de-DE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2" name=""/>
          <p:cNvSpPr txBox="1"/>
          <p:nvPr/>
        </p:nvSpPr>
        <p:spPr>
          <a:xfrm>
            <a:off x="5040000" y="4968000"/>
            <a:ext cx="540000" cy="3600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1" lang="de-DE" sz="1800" spc="-1" strike="noStrike">
                <a:solidFill>
                  <a:srgbClr val="000000"/>
                </a:solidFill>
                <a:latin typeface="Arial"/>
              </a:rPr>
              <a:t>0</a:t>
            </a:r>
            <a:endParaRPr b="0" lang="de-DE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3" name=""/>
          <p:cNvSpPr txBox="1"/>
          <p:nvPr/>
        </p:nvSpPr>
        <p:spPr>
          <a:xfrm>
            <a:off x="9360000" y="4968000"/>
            <a:ext cx="720000" cy="4320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algn="r"/>
            <a:r>
              <a:rPr b="1" lang="de-DE" sz="1800" spc="-1" strike="noStrike">
                <a:solidFill>
                  <a:srgbClr val="000000"/>
                </a:solidFill>
                <a:latin typeface="Arial"/>
              </a:rPr>
              <a:t>pi/2</a:t>
            </a:r>
            <a:endParaRPr b="0" lang="de-DE" sz="18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254" name="" descr=""/>
          <p:cNvPicPr/>
          <p:nvPr/>
        </p:nvPicPr>
        <p:blipFill>
          <a:blip r:embed="rId1"/>
          <a:stretch/>
        </p:blipFill>
        <p:spPr>
          <a:xfrm>
            <a:off x="0" y="0"/>
            <a:ext cx="10080000" cy="49968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"/>
          <p:cNvSpPr txBox="1"/>
          <p:nvPr/>
        </p:nvSpPr>
        <p:spPr>
          <a:xfrm>
            <a:off x="5400000" y="5130000"/>
            <a:ext cx="4680000" cy="5400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0" lang="de-DE" sz="1200" spc="-1" strike="noStrike">
                <a:solidFill>
                  <a:srgbClr val="000000"/>
                </a:solidFill>
                <a:latin typeface="Arial"/>
              </a:rPr>
              <a:t>RGB intensity as a function of solar specular azimuth</a:t>
            </a:r>
            <a:endParaRPr b="0" lang="de-DE" sz="1200" spc="-1" strike="noStrike">
              <a:solidFill>
                <a:srgbClr val="000000"/>
              </a:solidFill>
              <a:latin typeface="Arial"/>
            </a:endParaRPr>
          </a:p>
          <a:p>
            <a:r>
              <a:rPr b="0" lang="de-DE" sz="1200" spc="-1" strike="noStrike">
                <a:solidFill>
                  <a:srgbClr val="000000"/>
                </a:solidFill>
                <a:latin typeface="Arial"/>
              </a:rPr>
              <a:t>looping over specular deviation angle [0.28..0.40] step 0.02</a:t>
            </a:r>
            <a:endParaRPr b="0" lang="de-DE" sz="1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6" name=""/>
          <p:cNvSpPr txBox="1"/>
          <p:nvPr/>
        </p:nvSpPr>
        <p:spPr>
          <a:xfrm>
            <a:off x="180000" y="5040000"/>
            <a:ext cx="4860000" cy="5734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0" lang="de-DE" sz="2000" spc="-1" strike="noStrike">
                <a:solidFill>
                  <a:srgbClr val="000000"/>
                </a:solidFill>
                <a:latin typeface="Arial"/>
              </a:rPr>
              <a:t>Perijove 58, image #26, linearized,</a:t>
            </a:r>
            <a:endParaRPr b="0" lang="de-DE" sz="2000" spc="-1" strike="noStrike">
              <a:solidFill>
                <a:srgbClr val="000000"/>
              </a:solidFill>
              <a:latin typeface="Arial"/>
            </a:endParaRPr>
          </a:p>
          <a:p>
            <a:r>
              <a:rPr b="0" lang="de-DE" sz="1400" spc="-1" strike="noStrike">
                <a:solidFill>
                  <a:srgbClr val="000000"/>
                </a:solidFill>
                <a:latin typeface="Arial"/>
                <a:ea typeface="Microsoft YaHei"/>
              </a:rPr>
              <a:t>cylindrically map-projected, </a:t>
            </a:r>
            <a:r>
              <a:rPr b="0" lang="de-DE" sz="1400" spc="-1" strike="noStrike">
                <a:solidFill>
                  <a:srgbClr val="000000"/>
                </a:solidFill>
                <a:latin typeface="Arial"/>
              </a:rPr>
              <a:t>north to the right, cropped </a:t>
            </a:r>
            <a:endParaRPr b="0" lang="de-DE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7" name=""/>
          <p:cNvSpPr txBox="1"/>
          <p:nvPr/>
        </p:nvSpPr>
        <p:spPr>
          <a:xfrm>
            <a:off x="5040000" y="4968000"/>
            <a:ext cx="540000" cy="3600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1" lang="de-DE" sz="1800" spc="-1" strike="noStrike">
                <a:solidFill>
                  <a:srgbClr val="000000"/>
                </a:solidFill>
                <a:latin typeface="Arial"/>
              </a:rPr>
              <a:t>-pi</a:t>
            </a:r>
            <a:endParaRPr b="0" lang="de-DE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8" name=""/>
          <p:cNvSpPr txBox="1"/>
          <p:nvPr/>
        </p:nvSpPr>
        <p:spPr>
          <a:xfrm>
            <a:off x="9360000" y="4968000"/>
            <a:ext cx="720000" cy="4320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algn="r"/>
            <a:r>
              <a:rPr b="1" lang="de-DE" sz="1800" spc="-1" strike="noStrike">
                <a:solidFill>
                  <a:srgbClr val="000000"/>
                </a:solidFill>
                <a:latin typeface="Arial"/>
              </a:rPr>
              <a:t>+pi</a:t>
            </a:r>
            <a:endParaRPr b="0" lang="de-DE" sz="18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259" name="" descr=""/>
          <p:cNvPicPr/>
          <p:nvPr/>
        </p:nvPicPr>
        <p:blipFill>
          <a:blip r:embed="rId1"/>
          <a:stretch/>
        </p:blipFill>
        <p:spPr>
          <a:xfrm>
            <a:off x="0" y="0"/>
            <a:ext cx="10080000" cy="49968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"/>
          <p:cNvSpPr txBox="1"/>
          <p:nvPr/>
        </p:nvSpPr>
        <p:spPr>
          <a:xfrm>
            <a:off x="360000" y="0"/>
            <a:ext cx="9720000" cy="25200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0" lang="de-DE" sz="2400" spc="-1" strike="noStrike">
                <a:solidFill>
                  <a:srgbClr val="000000"/>
                </a:solidFill>
                <a:latin typeface="Arial"/>
              </a:rPr>
              <a:t>Regression planes for red channel, restricted to masked caldera:</a:t>
            </a:r>
            <a:endParaRPr b="0" lang="de-DE" sz="2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de-DE" sz="16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de-DE" sz="1400" spc="-1" strike="noStrike">
                <a:solidFill>
                  <a:srgbClr val="000000"/>
                </a:solidFill>
                <a:latin typeface="Arial"/>
                <a:ea typeface="Microsoft YaHei"/>
              </a:rPr>
              <a:t>#26: -28274.166112423 a - 1963.210920428 b + 17087.64788476    +/- 129.30533414271</a:t>
            </a:r>
            <a:r>
              <a:rPr b="0" lang="de-DE" sz="1400" spc="-1" strike="noStrike">
                <a:solidFill>
                  <a:srgbClr val="000000"/>
                </a:solidFill>
                <a:latin typeface="Arial"/>
                <a:ea typeface="Microsoft YaHei"/>
              </a:rPr>
              <a:t>,</a:t>
            </a:r>
            <a:endParaRPr b="0" lang="de-DE" sz="1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de-DE" sz="1400" spc="-1" strike="noStrike">
                <a:solidFill>
                  <a:srgbClr val="000000"/>
                </a:solidFill>
                <a:latin typeface="Arial"/>
                <a:ea typeface="Microsoft YaHei"/>
              </a:rPr>
              <a:t>#27: -15845.215931851 a - 3437.217719532 b + 12635.895504254  +/- 139.860646551219</a:t>
            </a:r>
            <a:r>
              <a:rPr b="0" lang="de-DE" sz="1400" spc="-1" strike="noStrike">
                <a:solidFill>
                  <a:srgbClr val="000000"/>
                </a:solidFill>
                <a:latin typeface="Arial"/>
                <a:ea typeface="Microsoft YaHei"/>
              </a:rPr>
              <a:t>,</a:t>
            </a:r>
            <a:endParaRPr b="0" lang="de-DE" sz="1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de-DE" sz="1400" spc="-1" strike="noStrike">
                <a:solidFill>
                  <a:srgbClr val="000000"/>
                </a:solidFill>
                <a:latin typeface="Arial"/>
                <a:ea typeface="Microsoft YaHei"/>
              </a:rPr>
              <a:t>#28:   -7465.728295093 a - 1552.538391644 b +   7001.938709913  +/- 139.049095452121</a:t>
            </a:r>
            <a:r>
              <a:rPr b="0" lang="de-DE" sz="1400" spc="-1" strike="noStrike">
                <a:solidFill>
                  <a:srgbClr val="000000"/>
                </a:solidFill>
                <a:latin typeface="Arial"/>
                <a:ea typeface="Microsoft YaHei"/>
              </a:rPr>
              <a:t>,</a:t>
            </a:r>
            <a:endParaRPr b="0" lang="de-DE" sz="1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de-DE" sz="1400" spc="-1" strike="noStrike">
                <a:solidFill>
                  <a:srgbClr val="000000"/>
                </a:solidFill>
                <a:latin typeface="Arial"/>
                <a:ea typeface="Microsoft YaHei"/>
              </a:rPr>
              <a:t>#29:   -5332.158868908 a - 1342.696660609 b +   5271.508281566  +/- 134.320624623116</a:t>
            </a:r>
            <a:r>
              <a:rPr b="0" lang="de-DE" sz="1400" spc="-1" strike="noStrike">
                <a:solidFill>
                  <a:srgbClr val="000000"/>
                </a:solidFill>
                <a:latin typeface="Arial"/>
                <a:ea typeface="Microsoft YaHei"/>
              </a:rPr>
              <a:t>,</a:t>
            </a:r>
            <a:endParaRPr b="0" lang="de-DE" sz="1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de-DE" sz="1400" spc="-1" strike="noStrike">
                <a:solidFill>
                  <a:srgbClr val="000000"/>
                </a:solidFill>
                <a:latin typeface="Arial"/>
                <a:ea typeface="Microsoft YaHei"/>
              </a:rPr>
              <a:t>with a: solar specular deviation angle in radians,</a:t>
            </a:r>
            <a:endParaRPr b="0" lang="de-DE" sz="1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de-DE" sz="1400" spc="-1" strike="noStrike">
                <a:solidFill>
                  <a:srgbClr val="000000"/>
                </a:solidFill>
                <a:latin typeface="Arial"/>
                <a:ea typeface="Microsoft YaHei"/>
              </a:rPr>
              <a:t>and b: </a:t>
            </a:r>
            <a:r>
              <a:rPr b="0" lang="de-DE" sz="1400" spc="-1" strike="noStrike">
                <a:solidFill>
                  <a:srgbClr val="000000"/>
                </a:solidFill>
                <a:latin typeface="Arial"/>
                <a:ea typeface="Microsoft YaHei"/>
              </a:rPr>
              <a:t>solar specular azimuth in radians, windowed to [-pi;pi].</a:t>
            </a:r>
            <a:endParaRPr b="0" lang="de-DE" sz="1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de-DE" sz="1400" spc="-1" strike="noStrike">
                <a:solidFill>
                  <a:srgbClr val="000000"/>
                </a:solidFill>
                <a:latin typeface="Arial"/>
                <a:ea typeface="Microsoft YaHei"/>
              </a:rPr>
              <a:t>Data numbers calibrated relative to #26, linearized to [0; 255²] for decompanding table range.</a:t>
            </a:r>
            <a:endParaRPr b="0" lang="de-DE" sz="1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de-DE" sz="1400" spc="-1" strike="noStrike">
                <a:solidFill>
                  <a:srgbClr val="000000"/>
                </a:solidFill>
                <a:latin typeface="Arial"/>
                <a:ea typeface="Microsoft YaHei"/>
              </a:rPr>
              <a:t>Errors are +/- 1 residual standard deviation.</a:t>
            </a:r>
            <a:endParaRPr b="0" lang="de-DE" sz="1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de-DE" sz="1400" spc="-1" strike="noStrike">
                <a:solidFill>
                  <a:srgbClr val="000000"/>
                </a:solidFill>
                <a:latin typeface="Arial"/>
                <a:ea typeface="Microsoft YaHei"/>
              </a:rPr>
              <a:t>Planes have been determined via standard linear least square regression of red, green, blue as functions of a and b.</a:t>
            </a:r>
            <a:endParaRPr b="0" lang="de-DE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1" name=""/>
          <p:cNvSpPr txBox="1"/>
          <p:nvPr/>
        </p:nvSpPr>
        <p:spPr>
          <a:xfrm>
            <a:off x="0" y="2700000"/>
            <a:ext cx="10080000" cy="3600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algn="ctr"/>
            <a:r>
              <a:rPr b="0" lang="de-DE" sz="1600" spc="-1" strike="noStrike">
                <a:solidFill>
                  <a:srgbClr val="000000"/>
                </a:solidFill>
                <a:latin typeface="Arial"/>
              </a:rPr>
              <a:t>Regression planes mapped to latitude/longitude range of cropped caldera maps of PJ58 images #26 to #29.</a:t>
            </a:r>
            <a:endParaRPr b="0" lang="de-DE" sz="16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262" name="" descr=""/>
          <p:cNvPicPr/>
          <p:nvPr/>
        </p:nvPicPr>
        <p:blipFill>
          <a:blip r:embed="rId1"/>
          <a:stretch/>
        </p:blipFill>
        <p:spPr>
          <a:xfrm>
            <a:off x="0" y="3060000"/>
            <a:ext cx="10079640" cy="25776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"/>
          <p:cNvSpPr txBox="1"/>
          <p:nvPr/>
        </p:nvSpPr>
        <p:spPr>
          <a:xfrm>
            <a:off x="360000" y="0"/>
            <a:ext cx="9720000" cy="25578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0" lang="de-DE" sz="2400" spc="-1" strike="noStrike">
                <a:solidFill>
                  <a:srgbClr val="000000"/>
                </a:solidFill>
                <a:latin typeface="Arial"/>
              </a:rPr>
              <a:t>Regression planes for red channel, restricted to masked caldera:</a:t>
            </a:r>
            <a:endParaRPr b="0" lang="de-DE" sz="2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de-DE" sz="16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de-DE" sz="1600" spc="-1" strike="noStrike">
                <a:solidFill>
                  <a:srgbClr val="000000"/>
                </a:solidFill>
                <a:latin typeface="Arial"/>
                <a:ea typeface="Microsoft YaHei"/>
              </a:rPr>
              <a:t>	</a:t>
            </a:r>
            <a:r>
              <a:rPr b="1" lang="de-DE" sz="1600" spc="-1" strike="noStrike">
                <a:solidFill>
                  <a:srgbClr val="000000"/>
                </a:solidFill>
                <a:latin typeface="Arial"/>
                <a:ea typeface="Microsoft YaHei"/>
              </a:rPr>
              <a:t>#26:</a:t>
            </a:r>
            <a:r>
              <a:rPr b="0" lang="de-DE" sz="1600" spc="-1" strike="noStrike">
                <a:solidFill>
                  <a:srgbClr val="000000"/>
                </a:solidFill>
                <a:latin typeface="Arial"/>
                <a:ea typeface="Microsoft YaHei"/>
              </a:rPr>
              <a:t>   -28274 a  - 1963 b  + 17088   +/- 129</a:t>
            </a:r>
            <a:r>
              <a:rPr b="0" lang="de-DE" sz="1600" spc="-1" strike="noStrike">
                <a:solidFill>
                  <a:srgbClr val="000000"/>
                </a:solidFill>
                <a:latin typeface="Arial"/>
                <a:ea typeface="Microsoft YaHei"/>
              </a:rPr>
              <a:t>,</a:t>
            </a:r>
            <a:endParaRPr b="0" lang="de-DE" sz="16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de-DE" sz="1600" spc="-1" strike="noStrike">
                <a:solidFill>
                  <a:srgbClr val="000000"/>
                </a:solidFill>
                <a:latin typeface="Arial"/>
                <a:ea typeface="Microsoft YaHei"/>
              </a:rPr>
              <a:t>	</a:t>
            </a:r>
            <a:r>
              <a:rPr b="1" lang="de-DE" sz="1600" spc="-1" strike="noStrike">
                <a:solidFill>
                  <a:srgbClr val="000000"/>
                </a:solidFill>
                <a:latin typeface="Arial"/>
                <a:ea typeface="Microsoft YaHei"/>
              </a:rPr>
              <a:t>#27:</a:t>
            </a:r>
            <a:r>
              <a:rPr b="0" lang="de-DE" sz="1600" spc="-1" strike="noStrike">
                <a:solidFill>
                  <a:srgbClr val="000000"/>
                </a:solidFill>
                <a:latin typeface="Arial"/>
                <a:ea typeface="Microsoft YaHei"/>
              </a:rPr>
              <a:t>   -15845 a  - 3437 b  +   2636   +/- </a:t>
            </a:r>
            <a:r>
              <a:rPr b="0" lang="de-DE" sz="1600" spc="-1" strike="noStrike">
                <a:solidFill>
                  <a:srgbClr val="000000"/>
                </a:solidFill>
                <a:latin typeface="Arial"/>
                <a:ea typeface="Microsoft YaHei"/>
              </a:rPr>
              <a:t>140,</a:t>
            </a:r>
            <a:endParaRPr b="0" lang="de-DE" sz="16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de-DE" sz="1600" spc="-1" strike="noStrike">
                <a:solidFill>
                  <a:srgbClr val="000000"/>
                </a:solidFill>
                <a:latin typeface="Arial"/>
                <a:ea typeface="Microsoft YaHei"/>
              </a:rPr>
              <a:t>	</a:t>
            </a:r>
            <a:r>
              <a:rPr b="1" lang="de-DE" sz="1600" spc="-1" strike="noStrike">
                <a:solidFill>
                  <a:srgbClr val="000000"/>
                </a:solidFill>
                <a:latin typeface="Arial"/>
                <a:ea typeface="Microsoft YaHei"/>
              </a:rPr>
              <a:t>#28:</a:t>
            </a:r>
            <a:r>
              <a:rPr b="0" lang="de-DE" sz="1600" spc="-1" strike="noStrike">
                <a:solidFill>
                  <a:srgbClr val="000000"/>
                </a:solidFill>
                <a:latin typeface="Arial"/>
                <a:ea typeface="Microsoft YaHei"/>
              </a:rPr>
              <a:t>     -7465 a  - 1553 b  +   7002   +/- </a:t>
            </a:r>
            <a:r>
              <a:rPr b="0" lang="de-DE" sz="1600" spc="-1" strike="noStrike">
                <a:solidFill>
                  <a:srgbClr val="000000"/>
                </a:solidFill>
                <a:latin typeface="Arial"/>
                <a:ea typeface="Microsoft YaHei"/>
              </a:rPr>
              <a:t>139,</a:t>
            </a:r>
            <a:endParaRPr b="0" lang="de-DE" sz="16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de-DE" sz="1600" spc="-1" strike="noStrike">
                <a:solidFill>
                  <a:srgbClr val="000000"/>
                </a:solidFill>
                <a:latin typeface="Arial"/>
                <a:ea typeface="Microsoft YaHei"/>
              </a:rPr>
              <a:t>	</a:t>
            </a:r>
            <a:r>
              <a:rPr b="1" lang="de-DE" sz="1600" spc="-1" strike="noStrike">
                <a:solidFill>
                  <a:srgbClr val="000000"/>
                </a:solidFill>
                <a:latin typeface="Arial"/>
                <a:ea typeface="Microsoft YaHei"/>
              </a:rPr>
              <a:t>#29:</a:t>
            </a:r>
            <a:r>
              <a:rPr b="0" lang="de-DE" sz="1600" spc="-1" strike="noStrike">
                <a:solidFill>
                  <a:srgbClr val="000000"/>
                </a:solidFill>
                <a:latin typeface="Arial"/>
                <a:ea typeface="Microsoft YaHei"/>
              </a:rPr>
              <a:t>     -5332 a  - 1343 b  +   5271   +/- </a:t>
            </a:r>
            <a:r>
              <a:rPr b="0" lang="de-DE" sz="1600" spc="-1" strike="noStrike">
                <a:solidFill>
                  <a:srgbClr val="000000"/>
                </a:solidFill>
                <a:latin typeface="Arial"/>
                <a:ea typeface="Microsoft YaHei"/>
              </a:rPr>
              <a:t>134,</a:t>
            </a:r>
            <a:endParaRPr b="0" lang="de-DE" sz="16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de-DE" sz="1400" spc="-1" strike="noStrike">
                <a:solidFill>
                  <a:srgbClr val="000000"/>
                </a:solidFill>
                <a:latin typeface="Arial"/>
                <a:ea typeface="Microsoft YaHei"/>
              </a:rPr>
              <a:t>	</a:t>
            </a:r>
            <a:r>
              <a:rPr b="0" lang="de-DE" sz="1400" spc="-1" strike="noStrike">
                <a:solidFill>
                  <a:srgbClr val="000000"/>
                </a:solidFill>
                <a:latin typeface="Arial"/>
                <a:ea typeface="Microsoft YaHei"/>
              </a:rPr>
              <a:t>	</a:t>
            </a:r>
            <a:r>
              <a:rPr b="0" lang="de-DE" sz="1400" spc="-1" strike="noStrike">
                <a:solidFill>
                  <a:srgbClr val="000000"/>
                </a:solidFill>
                <a:latin typeface="Arial"/>
                <a:ea typeface="Microsoft YaHei"/>
              </a:rPr>
              <a:t>with a: solar specular deviation angle in radians,</a:t>
            </a:r>
            <a:endParaRPr b="0" lang="de-DE" sz="1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de-DE" sz="1400" spc="-1" strike="noStrike">
                <a:solidFill>
                  <a:srgbClr val="000000"/>
                </a:solidFill>
                <a:latin typeface="Arial"/>
                <a:ea typeface="Microsoft YaHei"/>
              </a:rPr>
              <a:t>	</a:t>
            </a:r>
            <a:r>
              <a:rPr b="0" lang="de-DE" sz="1400" spc="-1" strike="noStrike">
                <a:solidFill>
                  <a:srgbClr val="000000"/>
                </a:solidFill>
                <a:latin typeface="Arial"/>
                <a:ea typeface="Microsoft YaHei"/>
              </a:rPr>
              <a:t>	</a:t>
            </a:r>
            <a:r>
              <a:rPr b="0" lang="de-DE" sz="1400" spc="-1" strike="noStrike">
                <a:solidFill>
                  <a:srgbClr val="000000"/>
                </a:solidFill>
                <a:latin typeface="Arial"/>
                <a:ea typeface="Microsoft YaHei"/>
              </a:rPr>
              <a:t>and b: </a:t>
            </a:r>
            <a:r>
              <a:rPr b="0" lang="de-DE" sz="1400" spc="-1" strike="noStrike">
                <a:solidFill>
                  <a:srgbClr val="000000"/>
                </a:solidFill>
                <a:latin typeface="Arial"/>
                <a:ea typeface="Microsoft YaHei"/>
              </a:rPr>
              <a:t>solar specular azimuth in radians, windowed to [-pi;pi].</a:t>
            </a:r>
            <a:endParaRPr b="0" lang="de-DE" sz="1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de-DE" sz="1400" spc="-1" strike="noStrike">
                <a:solidFill>
                  <a:srgbClr val="000000"/>
                </a:solidFill>
                <a:latin typeface="Arial"/>
                <a:ea typeface="Microsoft YaHei"/>
              </a:rPr>
              <a:t>Data numbers calibrated relative to #26, linearized to [0; 255²] for decompanding table range.</a:t>
            </a:r>
            <a:endParaRPr b="0" lang="de-DE" sz="1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de-DE" sz="1400" spc="-1" strike="noStrike">
                <a:solidFill>
                  <a:srgbClr val="000000"/>
                </a:solidFill>
                <a:latin typeface="Arial"/>
                <a:ea typeface="Microsoft YaHei"/>
              </a:rPr>
              <a:t>Errors are +/- 1 residual standard deviation.</a:t>
            </a:r>
            <a:endParaRPr b="0" lang="de-DE" sz="1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de-DE" sz="1400" spc="-1" strike="noStrike">
                <a:solidFill>
                  <a:srgbClr val="000000"/>
                </a:solidFill>
                <a:latin typeface="Arial"/>
                <a:ea typeface="Microsoft YaHei"/>
              </a:rPr>
              <a:t>Planes have been determined via standard linear least square regression of red, green, blue as functions of a and b.</a:t>
            </a:r>
            <a:endParaRPr b="0" lang="de-DE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4" name=""/>
          <p:cNvSpPr txBox="1"/>
          <p:nvPr/>
        </p:nvSpPr>
        <p:spPr>
          <a:xfrm>
            <a:off x="0" y="2700000"/>
            <a:ext cx="10080000" cy="3600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algn="ctr"/>
            <a:r>
              <a:rPr b="0" lang="de-DE" sz="1600" spc="-1" strike="noStrike">
                <a:solidFill>
                  <a:srgbClr val="000000"/>
                </a:solidFill>
                <a:latin typeface="Arial"/>
              </a:rPr>
              <a:t>Regression planes mapped to latitude/longitude range of cropped caldera maps of PJ58 images #26 to #29.</a:t>
            </a:r>
            <a:endParaRPr b="0" lang="de-DE" sz="16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265" name="" descr=""/>
          <p:cNvPicPr/>
          <p:nvPr/>
        </p:nvPicPr>
        <p:blipFill>
          <a:blip r:embed="rId1"/>
          <a:stretch/>
        </p:blipFill>
        <p:spPr>
          <a:xfrm>
            <a:off x="0" y="3060000"/>
            <a:ext cx="10079640" cy="25776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"/>
          <p:cNvSpPr txBox="1"/>
          <p:nvPr/>
        </p:nvSpPr>
        <p:spPr>
          <a:xfrm>
            <a:off x="0" y="2340000"/>
            <a:ext cx="10080000" cy="5418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algn="ctr"/>
            <a:r>
              <a:rPr b="0" lang="de-DE" sz="1600" spc="-1" strike="noStrike">
                <a:solidFill>
                  <a:srgbClr val="000000"/>
                </a:solidFill>
                <a:latin typeface="Arial"/>
              </a:rPr>
              <a:t>Blink between cylindrical map-projected regression planes</a:t>
            </a:r>
            <a:endParaRPr b="0" lang="de-DE" sz="1600" spc="-1" strike="noStrike">
              <a:solidFill>
                <a:srgbClr val="000000"/>
              </a:solidFill>
              <a:latin typeface="Arial"/>
            </a:endParaRPr>
          </a:p>
          <a:p>
            <a:pPr algn="ctr"/>
            <a:r>
              <a:rPr b="0" lang="de-DE" sz="1600" spc="-1" strike="noStrike">
                <a:solidFill>
                  <a:srgbClr val="000000"/>
                </a:solidFill>
                <a:latin typeface="Arial"/>
              </a:rPr>
              <a:t>and data (cropped caldera maps of PJ58 images #26 to #29).</a:t>
            </a:r>
            <a:endParaRPr b="0" lang="de-DE" sz="16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267" name="" descr=""/>
          <p:cNvPicPr/>
          <p:nvPr/>
        </p:nvPicPr>
        <p:blipFill>
          <a:blip r:embed="rId1"/>
          <a:stretch/>
        </p:blipFill>
        <p:spPr>
          <a:xfrm>
            <a:off x="0" y="3060000"/>
            <a:ext cx="10079640" cy="25776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"/>
          <p:cNvSpPr txBox="1"/>
          <p:nvPr/>
        </p:nvSpPr>
        <p:spPr>
          <a:xfrm>
            <a:off x="0" y="5063040"/>
            <a:ext cx="10080000" cy="5169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algn="ctr"/>
            <a:r>
              <a:rPr b="0" lang="de-DE" sz="1600" spc="-1" strike="noStrike">
                <a:solidFill>
                  <a:srgbClr val="000000"/>
                </a:solidFill>
                <a:latin typeface="Arial"/>
              </a:rPr>
              <a:t>data before linear minimal square regression over solar specular deviation and azimuth, and residuals</a:t>
            </a:r>
            <a:endParaRPr b="0" lang="de-DE" sz="1600" spc="-1" strike="noStrike">
              <a:solidFill>
                <a:srgbClr val="000000"/>
              </a:solidFill>
              <a:latin typeface="Arial"/>
            </a:endParaRPr>
          </a:p>
          <a:p>
            <a:pPr algn="ctr"/>
            <a:r>
              <a:rPr b="0" lang="de-DE" sz="1200" spc="-1" strike="noStrike">
                <a:solidFill>
                  <a:srgbClr val="000000"/>
                </a:solidFill>
                <a:latin typeface="Arial"/>
              </a:rPr>
              <a:t>regression residuals scaled to +/- 4-times standard deviations of caldera samples</a:t>
            </a:r>
            <a:endParaRPr b="0" lang="de-DE" sz="12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269" name="" descr=""/>
          <p:cNvPicPr/>
          <p:nvPr/>
        </p:nvPicPr>
        <p:blipFill>
          <a:blip r:embed="rId1"/>
          <a:stretch/>
        </p:blipFill>
        <p:spPr>
          <a:xfrm>
            <a:off x="360" y="0"/>
            <a:ext cx="10079640" cy="505908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"/>
          <p:cNvSpPr txBox="1"/>
          <p:nvPr/>
        </p:nvSpPr>
        <p:spPr>
          <a:xfrm>
            <a:off x="1440000" y="0"/>
            <a:ext cx="7200000" cy="4320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algn="ctr"/>
            <a:r>
              <a:rPr b="0" lang="de-DE" sz="2400" spc="-1" strike="noStrike">
                <a:solidFill>
                  <a:srgbClr val="000000"/>
                </a:solidFill>
                <a:latin typeface="Arial"/>
              </a:rPr>
              <a:t>Serendipitious observations</a:t>
            </a:r>
            <a:endParaRPr b="0" lang="de-DE" sz="24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271" name="" descr=""/>
          <p:cNvPicPr/>
          <p:nvPr/>
        </p:nvPicPr>
        <p:blipFill>
          <a:blip r:embed="rId1"/>
          <a:stretch/>
        </p:blipFill>
        <p:spPr>
          <a:xfrm>
            <a:off x="97200" y="817200"/>
            <a:ext cx="4762800" cy="4762800"/>
          </a:xfrm>
          <a:prstGeom prst="rect">
            <a:avLst/>
          </a:prstGeom>
          <a:ln w="0">
            <a:noFill/>
          </a:ln>
        </p:spPr>
      </p:pic>
      <p:pic>
        <p:nvPicPr>
          <p:cNvPr id="272" name="" descr=""/>
          <p:cNvPicPr/>
          <p:nvPr/>
        </p:nvPicPr>
        <p:blipFill>
          <a:blip r:embed="rId2"/>
          <a:stretch/>
        </p:blipFill>
        <p:spPr>
          <a:xfrm>
            <a:off x="5220000" y="817200"/>
            <a:ext cx="4762800" cy="4762800"/>
          </a:xfrm>
          <a:prstGeom prst="rect">
            <a:avLst/>
          </a:prstGeom>
          <a:ln w="0">
            <a:noFill/>
          </a:ln>
        </p:spPr>
      </p:pic>
      <p:sp>
        <p:nvSpPr>
          <p:cNvPr id="273" name=""/>
          <p:cNvSpPr txBox="1"/>
          <p:nvPr/>
        </p:nvSpPr>
        <p:spPr>
          <a:xfrm>
            <a:off x="180000" y="430200"/>
            <a:ext cx="5400000" cy="3463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0" lang="de-DE" sz="1800" spc="-1" strike="noStrike">
                <a:solidFill>
                  <a:srgbClr val="000000"/>
                </a:solidFill>
                <a:latin typeface="Arial"/>
              </a:rPr>
              <a:t>fractures in lava lake extend those of peninsula</a:t>
            </a:r>
            <a:endParaRPr b="0" lang="de-DE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4" name=""/>
          <p:cNvSpPr txBox="1"/>
          <p:nvPr/>
        </p:nvSpPr>
        <p:spPr>
          <a:xfrm>
            <a:off x="5400000" y="432000"/>
            <a:ext cx="4680000" cy="3463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0" lang="de-DE" sz="1800" spc="-1" strike="noStrike">
                <a:solidFill>
                  <a:srgbClr val="000000"/>
                </a:solidFill>
                <a:latin typeface="Arial"/>
              </a:rPr>
              <a:t>subpixel shells appear to float on lava lake</a:t>
            </a:r>
            <a:endParaRPr b="0" lang="de-DE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"/>
          <p:cNvSpPr txBox="1"/>
          <p:nvPr/>
        </p:nvSpPr>
        <p:spPr>
          <a:xfrm>
            <a:off x="1440000" y="0"/>
            <a:ext cx="7200000" cy="4320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algn="ctr"/>
            <a:r>
              <a:rPr b="0" lang="de-DE" sz="2400" spc="-1" strike="noStrike">
                <a:solidFill>
                  <a:srgbClr val="000000"/>
                </a:solidFill>
                <a:latin typeface="Arial"/>
              </a:rPr>
              <a:t>Serendipitious observations</a:t>
            </a:r>
            <a:endParaRPr b="0" lang="de-DE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6" name=""/>
          <p:cNvSpPr txBox="1"/>
          <p:nvPr/>
        </p:nvSpPr>
        <p:spPr>
          <a:xfrm>
            <a:off x="180000" y="430200"/>
            <a:ext cx="7920000" cy="3463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0" lang="de-DE" sz="1800" spc="-1" strike="noStrike">
                <a:solidFill>
                  <a:srgbClr val="000000"/>
                </a:solidFill>
                <a:latin typeface="Arial"/>
                <a:ea typeface="Microsoft YaHei"/>
              </a:rPr>
              <a:t>potential small lava feature outside caldera (</a:t>
            </a:r>
            <a:r>
              <a:rPr b="0" lang="de-DE" sz="1800" spc="-1" strike="noStrike">
                <a:solidFill>
                  <a:srgbClr val="000000"/>
                </a:solidFill>
                <a:latin typeface="Arial"/>
              </a:rPr>
              <a:t>brightess similar to lava lake)</a:t>
            </a:r>
            <a:endParaRPr b="0" lang="de-DE" sz="18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277" name="" descr=""/>
          <p:cNvPicPr/>
          <p:nvPr/>
        </p:nvPicPr>
        <p:blipFill>
          <a:blip r:embed="rId1"/>
          <a:stretch/>
        </p:blipFill>
        <p:spPr>
          <a:xfrm>
            <a:off x="97200" y="817200"/>
            <a:ext cx="4762800" cy="47628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"/>
          <p:cNvSpPr txBox="1"/>
          <p:nvPr/>
        </p:nvSpPr>
        <p:spPr>
          <a:xfrm>
            <a:off x="0" y="720000"/>
            <a:ext cx="10080000" cy="6022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algn="ctr"/>
            <a:r>
              <a:rPr b="0" lang="de-DE" sz="1800" spc="-1" strike="noStrike">
                <a:solidFill>
                  <a:srgbClr val="000000"/>
                </a:solidFill>
                <a:latin typeface="Arial"/>
              </a:rPr>
              <a:t>One of the pending tasks:</a:t>
            </a:r>
            <a:endParaRPr b="0" lang="de-DE" sz="1800" spc="-1" strike="noStrike">
              <a:solidFill>
                <a:srgbClr val="000000"/>
              </a:solidFill>
              <a:latin typeface="Arial"/>
            </a:endParaRPr>
          </a:p>
          <a:p>
            <a:pPr algn="ctr"/>
            <a:r>
              <a:rPr b="0" lang="de-DE" sz="1800" spc="-1" strike="noStrike">
                <a:solidFill>
                  <a:srgbClr val="000000"/>
                </a:solidFill>
                <a:latin typeface="Arial"/>
              </a:rPr>
              <a:t>Find one or more (nonlinear functions) that fit globally all four caldera images.</a:t>
            </a:r>
            <a:endParaRPr b="0" lang="de-DE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9" name=""/>
          <p:cNvSpPr txBox="1"/>
          <p:nvPr/>
        </p:nvSpPr>
        <p:spPr>
          <a:xfrm>
            <a:off x="360000" y="2160000"/>
            <a:ext cx="9720000" cy="3600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0" lang="de-DE" sz="1600" spc="-1" strike="noStrike">
                <a:solidFill>
                  <a:srgbClr val="000000"/>
                </a:solidFill>
                <a:latin typeface="Arial"/>
              </a:rPr>
              <a:t>Calibrated R,G,B values of masked caldera region correlated to </a:t>
            </a:r>
            <a:r>
              <a:rPr b="1" lang="de-DE" sz="1600" spc="-1" strike="noStrike">
                <a:solidFill>
                  <a:srgbClr val="000000"/>
                </a:solidFill>
                <a:latin typeface="Arial"/>
              </a:rPr>
              <a:t>solar specular deviation angle</a:t>
            </a:r>
            <a:r>
              <a:rPr b="0" lang="de-DE" sz="1600" spc="-1" strike="noStrike">
                <a:solidFill>
                  <a:srgbClr val="000000"/>
                </a:solidFill>
                <a:latin typeface="Arial"/>
              </a:rPr>
              <a:t>.</a:t>
            </a:r>
            <a:endParaRPr b="0" lang="de-DE" sz="1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0" name=""/>
          <p:cNvSpPr txBox="1"/>
          <p:nvPr/>
        </p:nvSpPr>
        <p:spPr>
          <a:xfrm>
            <a:off x="720000" y="2790000"/>
            <a:ext cx="1080000" cy="3463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algn="ctr"/>
            <a:r>
              <a:rPr b="0" lang="de-DE" sz="1800" spc="-1" strike="noStrike">
                <a:solidFill>
                  <a:srgbClr val="000000"/>
                </a:solidFill>
                <a:latin typeface="Arial"/>
              </a:rPr>
              <a:t>#26</a:t>
            </a:r>
            <a:endParaRPr b="0" lang="de-DE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1" name=""/>
          <p:cNvSpPr txBox="1"/>
          <p:nvPr/>
        </p:nvSpPr>
        <p:spPr>
          <a:xfrm>
            <a:off x="3240000" y="2790000"/>
            <a:ext cx="1080000" cy="3463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algn="ctr"/>
            <a:r>
              <a:rPr b="0" lang="de-DE" sz="1800" spc="-1" strike="noStrike">
                <a:solidFill>
                  <a:srgbClr val="000000"/>
                </a:solidFill>
                <a:latin typeface="Arial"/>
              </a:rPr>
              <a:t>#27</a:t>
            </a:r>
            <a:endParaRPr b="0" lang="de-DE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2" name=""/>
          <p:cNvSpPr txBox="1"/>
          <p:nvPr/>
        </p:nvSpPr>
        <p:spPr>
          <a:xfrm>
            <a:off x="5760000" y="2790000"/>
            <a:ext cx="1080000" cy="3463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algn="ctr"/>
            <a:r>
              <a:rPr b="0" lang="de-DE" sz="1800" spc="-1" strike="noStrike">
                <a:solidFill>
                  <a:srgbClr val="000000"/>
                </a:solidFill>
                <a:latin typeface="Arial"/>
              </a:rPr>
              <a:t>#28</a:t>
            </a:r>
            <a:endParaRPr b="0" lang="de-DE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3" name=""/>
          <p:cNvSpPr txBox="1"/>
          <p:nvPr/>
        </p:nvSpPr>
        <p:spPr>
          <a:xfrm>
            <a:off x="8280000" y="2790000"/>
            <a:ext cx="1080000" cy="3463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algn="ctr"/>
            <a:r>
              <a:rPr b="0" lang="de-DE" sz="1800" spc="-1" strike="noStrike">
                <a:solidFill>
                  <a:srgbClr val="000000"/>
                </a:solidFill>
                <a:latin typeface="Arial"/>
              </a:rPr>
              <a:t>#29</a:t>
            </a:r>
            <a:endParaRPr b="0" lang="de-DE" sz="18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284" name="" descr=""/>
          <p:cNvPicPr/>
          <p:nvPr/>
        </p:nvPicPr>
        <p:blipFill>
          <a:blip r:embed="rId1"/>
          <a:stretch/>
        </p:blipFill>
        <p:spPr>
          <a:xfrm>
            <a:off x="0" y="3117600"/>
            <a:ext cx="10079640" cy="25524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"/>
          <p:cNvSpPr txBox="1"/>
          <p:nvPr/>
        </p:nvSpPr>
        <p:spPr>
          <a:xfrm>
            <a:off x="0" y="720000"/>
            <a:ext cx="10080000" cy="6022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algn="ctr"/>
            <a:r>
              <a:rPr b="0" lang="de-DE" sz="1800" spc="-1" strike="noStrike">
                <a:solidFill>
                  <a:srgbClr val="000000"/>
                </a:solidFill>
                <a:latin typeface="Arial"/>
              </a:rPr>
              <a:t>One of the pending tasks:</a:t>
            </a:r>
            <a:endParaRPr b="0" lang="de-DE" sz="18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de-DE" sz="1800" spc="-1" strike="noStrike">
                <a:solidFill>
                  <a:srgbClr val="000000"/>
                </a:solidFill>
                <a:latin typeface="Arial"/>
              </a:rPr>
              <a:t>Find one or more (nonlinear functions) that fit globally all four caldera images.</a:t>
            </a:r>
            <a:endParaRPr b="0" lang="de-DE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6" name=""/>
          <p:cNvSpPr txBox="1"/>
          <p:nvPr/>
        </p:nvSpPr>
        <p:spPr>
          <a:xfrm>
            <a:off x="360000" y="2160000"/>
            <a:ext cx="9720000" cy="3600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0" lang="de-DE" sz="1600" spc="-1" strike="noStrike">
                <a:solidFill>
                  <a:srgbClr val="000000"/>
                </a:solidFill>
                <a:latin typeface="Arial"/>
              </a:rPr>
              <a:t>Calibrated R,G,B values of masked caldera region correlated to </a:t>
            </a:r>
            <a:r>
              <a:rPr b="1" lang="de-DE" sz="1600" spc="-1" strike="noStrike">
                <a:solidFill>
                  <a:srgbClr val="000000"/>
                </a:solidFill>
                <a:latin typeface="Arial"/>
              </a:rPr>
              <a:t>solar specular azimuth</a:t>
            </a:r>
            <a:r>
              <a:rPr b="0" lang="de-DE" sz="1600" spc="-1" strike="noStrike">
                <a:solidFill>
                  <a:srgbClr val="000000"/>
                </a:solidFill>
                <a:latin typeface="Arial"/>
              </a:rPr>
              <a:t>.</a:t>
            </a:r>
            <a:endParaRPr b="0" lang="de-DE" sz="1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7" name=""/>
          <p:cNvSpPr txBox="1"/>
          <p:nvPr/>
        </p:nvSpPr>
        <p:spPr>
          <a:xfrm>
            <a:off x="720000" y="2790000"/>
            <a:ext cx="1080000" cy="3463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algn="ctr"/>
            <a:r>
              <a:rPr b="0" lang="de-DE" sz="1800" spc="-1" strike="noStrike">
                <a:solidFill>
                  <a:srgbClr val="000000"/>
                </a:solidFill>
                <a:latin typeface="Arial"/>
              </a:rPr>
              <a:t>#26</a:t>
            </a:r>
            <a:endParaRPr b="0" lang="de-DE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8" name=""/>
          <p:cNvSpPr txBox="1"/>
          <p:nvPr/>
        </p:nvSpPr>
        <p:spPr>
          <a:xfrm>
            <a:off x="3240000" y="2790000"/>
            <a:ext cx="1080000" cy="3463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algn="ctr"/>
            <a:r>
              <a:rPr b="0" lang="de-DE" sz="1800" spc="-1" strike="noStrike">
                <a:solidFill>
                  <a:srgbClr val="000000"/>
                </a:solidFill>
                <a:latin typeface="Arial"/>
              </a:rPr>
              <a:t>#27</a:t>
            </a:r>
            <a:endParaRPr b="0" lang="de-DE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9" name=""/>
          <p:cNvSpPr txBox="1"/>
          <p:nvPr/>
        </p:nvSpPr>
        <p:spPr>
          <a:xfrm>
            <a:off x="5760000" y="2790000"/>
            <a:ext cx="1080000" cy="3463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algn="ctr"/>
            <a:r>
              <a:rPr b="0" lang="de-DE" sz="1800" spc="-1" strike="noStrike">
                <a:solidFill>
                  <a:srgbClr val="000000"/>
                </a:solidFill>
                <a:latin typeface="Arial"/>
              </a:rPr>
              <a:t>#28</a:t>
            </a:r>
            <a:endParaRPr b="0" lang="de-DE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0" name=""/>
          <p:cNvSpPr txBox="1"/>
          <p:nvPr/>
        </p:nvSpPr>
        <p:spPr>
          <a:xfrm>
            <a:off x="8280000" y="2790000"/>
            <a:ext cx="1080000" cy="3463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algn="ctr"/>
            <a:r>
              <a:rPr b="0" lang="de-DE" sz="1800" spc="-1" strike="noStrike">
                <a:solidFill>
                  <a:srgbClr val="000000"/>
                </a:solidFill>
                <a:latin typeface="Arial"/>
              </a:rPr>
              <a:t>#29</a:t>
            </a:r>
            <a:endParaRPr b="0" lang="de-DE" sz="18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291" name="" descr=""/>
          <p:cNvPicPr/>
          <p:nvPr/>
        </p:nvPicPr>
        <p:blipFill>
          <a:blip r:embed="rId1"/>
          <a:stretch/>
        </p:blipFill>
        <p:spPr>
          <a:xfrm>
            <a:off x="0" y="3117600"/>
            <a:ext cx="10079640" cy="25524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"/>
          <p:cNvSpPr txBox="1"/>
          <p:nvPr/>
        </p:nvSpPr>
        <p:spPr>
          <a:xfrm>
            <a:off x="360000" y="0"/>
            <a:ext cx="9720000" cy="5400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0" lang="de-DE" sz="2400" spc="-1" strike="noStrike">
                <a:solidFill>
                  <a:srgbClr val="000000"/>
                </a:solidFill>
                <a:latin typeface="Arial"/>
              </a:rPr>
              <a:t>Central points of the regression planes restricted to masked caldera</a:t>
            </a:r>
            <a:endParaRPr b="0" lang="de-DE" sz="2400" spc="-1" strike="noStrike">
              <a:solidFill>
                <a:srgbClr val="000000"/>
              </a:solidFill>
              <a:latin typeface="Arial"/>
            </a:endParaRPr>
          </a:p>
        </p:txBody>
      </p:sp>
      <p:graphicFrame>
        <p:nvGraphicFramePr>
          <p:cNvPr id="293" name=""/>
          <p:cNvGraphicFramePr/>
          <p:nvPr/>
        </p:nvGraphicFramePr>
        <p:xfrm>
          <a:off x="360000" y="720000"/>
          <a:ext cx="9360000" cy="3265560"/>
        </p:xfrm>
        <a:graphic>
          <a:graphicData uri="http://schemas.openxmlformats.org/drawingml/2006/table">
            <a:tbl>
              <a:tblPr/>
              <a:tblGrid>
                <a:gridCol w="2491200"/>
                <a:gridCol w="1802520"/>
                <a:gridCol w="1786320"/>
                <a:gridCol w="1654920"/>
                <a:gridCol w="1625400"/>
              </a:tblGrid>
              <a:tr h="197280">
                <a:tc>
                  <a:txBody>
                    <a:bodyPr lIns="36000" rIns="36000" tIns="36000" bIns="36000" anchor="t">
                      <a:noAutofit/>
                    </a:bodyPr>
                    <a:p>
                      <a:r>
                        <a:rPr b="1" lang="de-DE" sz="1400" spc="-1" strike="noStrike">
                          <a:solidFill>
                            <a:srgbClr val="000000"/>
                          </a:solidFill>
                          <a:latin typeface="Arial"/>
                        </a:rPr>
                        <a:t>Image</a:t>
                      </a:r>
                      <a:endParaRPr b="1" lang="de-DE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36000" marR="36000">
                    <a:lnL w="720">
                      <a:solidFill>
                        <a:srgbClr val="000000"/>
                      </a:solidFill>
                      <a:prstDash val="solid"/>
                    </a:lnL>
                    <a:lnR>
                      <a:noFill/>
                    </a:lnR>
                    <a:lnT w="720">
                      <a:solidFill>
                        <a:srgbClr val="000000"/>
                      </a:solidFill>
                      <a:prstDash val="solid"/>
                    </a:lnT>
                    <a:lnB w="720">
                      <a:solidFill>
                        <a:srgbClr val="000000"/>
                      </a:solidFill>
                      <a:prstDash val="soli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 lIns="36000" rIns="36000" tIns="36000" bIns="36000" anchor="t">
                      <a:noAutofit/>
                    </a:bodyPr>
                    <a:p>
                      <a:pPr algn="ctr"/>
                      <a:r>
                        <a:rPr b="1" lang="de-DE" sz="1400" spc="-1" strike="noStrike">
                          <a:solidFill>
                            <a:srgbClr val="000000"/>
                          </a:solidFill>
                          <a:latin typeface="Arial"/>
                        </a:rPr>
                        <a:t>#26</a:t>
                      </a:r>
                      <a:endParaRPr b="1" lang="de-DE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36000" marR="36000">
                    <a:lnL w="720">
                      <a:solidFill>
                        <a:srgbClr val="000000"/>
                      </a:solidFill>
                      <a:prstDash val="solid"/>
                    </a:lnL>
                    <a:lnR w="720">
                      <a:solidFill>
                        <a:srgbClr val="000000"/>
                      </a:solidFill>
                      <a:prstDash val="solid"/>
                    </a:lnR>
                    <a:lnT w="720">
                      <a:solidFill>
                        <a:srgbClr val="000000"/>
                      </a:solidFill>
                      <a:prstDash val="solid"/>
                    </a:lnT>
                    <a:lnB w="720">
                      <a:solidFill>
                        <a:srgbClr val="000000"/>
                      </a:solidFill>
                      <a:prstDash val="solid"/>
                    </a:lnB>
                    <a:solidFill>
                      <a:srgbClr val="dcdcdc"/>
                    </a:solidFill>
                  </a:tcPr>
                </a:tc>
                <a:tc>
                  <a:txBody>
                    <a:bodyPr lIns="36000" rIns="36000" tIns="36000" bIns="36000" anchor="t">
                      <a:noAutofit/>
                    </a:bodyPr>
                    <a:p>
                      <a:pPr algn="ctr"/>
                      <a:r>
                        <a:rPr b="1" lang="de-DE" sz="1400" spc="-1" strike="noStrike">
                          <a:solidFill>
                            <a:srgbClr val="000000"/>
                          </a:solidFill>
                          <a:latin typeface="Arial"/>
                        </a:rPr>
                        <a:t>#27</a:t>
                      </a:r>
                      <a:endParaRPr b="1" lang="de-DE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36000" marR="36000">
                    <a:lnL w="720">
                      <a:solidFill>
                        <a:srgbClr val="000000"/>
                      </a:solidFill>
                      <a:prstDash val="solid"/>
                    </a:lnL>
                    <a:lnR w="720">
                      <a:solidFill>
                        <a:srgbClr val="000000"/>
                      </a:solidFill>
                      <a:prstDash val="solid"/>
                    </a:lnR>
                    <a:lnT w="720">
                      <a:solidFill>
                        <a:srgbClr val="000000"/>
                      </a:solidFill>
                      <a:prstDash val="solid"/>
                    </a:lnT>
                    <a:lnB w="720">
                      <a:solidFill>
                        <a:srgbClr val="000000"/>
                      </a:solidFill>
                      <a:prstDash val="solid"/>
                    </a:lnB>
                    <a:solidFill>
                      <a:srgbClr val="dcdcdc"/>
                    </a:solidFill>
                  </a:tcPr>
                </a:tc>
                <a:tc>
                  <a:txBody>
                    <a:bodyPr lIns="36000" rIns="36000" tIns="36000" bIns="36000" anchor="t">
                      <a:noAutofit/>
                    </a:bodyPr>
                    <a:p>
                      <a:pPr algn="ctr"/>
                      <a:r>
                        <a:rPr b="1" lang="de-DE" sz="1400" spc="-1" strike="noStrike">
                          <a:solidFill>
                            <a:srgbClr val="000000"/>
                          </a:solidFill>
                          <a:latin typeface="Arial"/>
                        </a:rPr>
                        <a:t>#28</a:t>
                      </a:r>
                      <a:endParaRPr b="1" lang="de-DE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36000" marR="36000">
                    <a:lnL w="720">
                      <a:solidFill>
                        <a:srgbClr val="000000"/>
                      </a:solidFill>
                      <a:prstDash val="solid"/>
                    </a:lnL>
                    <a:lnR w="720">
                      <a:solidFill>
                        <a:srgbClr val="000000"/>
                      </a:solidFill>
                      <a:prstDash val="solid"/>
                    </a:lnR>
                    <a:lnT w="720">
                      <a:solidFill>
                        <a:srgbClr val="000000"/>
                      </a:solidFill>
                      <a:prstDash val="solid"/>
                    </a:lnT>
                    <a:lnB w="720">
                      <a:solidFill>
                        <a:srgbClr val="000000"/>
                      </a:solidFill>
                      <a:prstDash val="solid"/>
                    </a:lnB>
                    <a:solidFill>
                      <a:srgbClr val="dcdcdc"/>
                    </a:solidFill>
                  </a:tcPr>
                </a:tc>
                <a:tc>
                  <a:txBody>
                    <a:bodyPr lIns="36000" rIns="36000" tIns="36000" bIns="36000" anchor="t">
                      <a:noAutofit/>
                    </a:bodyPr>
                    <a:p>
                      <a:pPr algn="ctr"/>
                      <a:r>
                        <a:rPr b="1" lang="de-DE" sz="1400" spc="-1" strike="noStrike">
                          <a:solidFill>
                            <a:srgbClr val="000000"/>
                          </a:solidFill>
                          <a:latin typeface="Arial"/>
                        </a:rPr>
                        <a:t>#29</a:t>
                      </a:r>
                      <a:endParaRPr b="1" lang="de-DE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36000" marR="36000">
                    <a:lnL w="720">
                      <a:solidFill>
                        <a:srgbClr val="000000"/>
                      </a:solidFill>
                      <a:prstDash val="solid"/>
                    </a:lnL>
                    <a:lnR w="720">
                      <a:solidFill>
                        <a:srgbClr val="000000"/>
                      </a:solidFill>
                      <a:prstDash val="solid"/>
                    </a:lnR>
                    <a:lnT w="720">
                      <a:solidFill>
                        <a:srgbClr val="000000"/>
                      </a:solidFill>
                      <a:prstDash val="solid"/>
                    </a:lnT>
                    <a:lnB w="720">
                      <a:solidFill>
                        <a:srgbClr val="000000"/>
                      </a:solidFill>
                      <a:prstDash val="solid"/>
                    </a:lnB>
                    <a:solidFill>
                      <a:srgbClr val="dcdcdc"/>
                    </a:solidFill>
                  </a:tcPr>
                </a:tc>
              </a:tr>
              <a:tr h="272160">
                <a:tc>
                  <a:txBody>
                    <a:bodyPr lIns="36000" rIns="36000" tIns="36000" bIns="36000" anchor="t">
                      <a:noAutofit/>
                    </a:bodyPr>
                    <a:p>
                      <a:r>
                        <a:rPr b="1" lang="de-DE" sz="1400" spc="-1" strike="noStrike">
                          <a:solidFill>
                            <a:srgbClr val="000000"/>
                          </a:solidFill>
                          <a:latin typeface="Arial"/>
                        </a:rPr>
                        <a:t>mean deviation angle</a:t>
                      </a:r>
                      <a:endParaRPr b="1" lang="de-DE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36000" marR="36000">
                    <a:lnL w="720">
                      <a:solidFill>
                        <a:srgbClr val="000000"/>
                      </a:solidFill>
                      <a:prstDash val="solid"/>
                    </a:lnL>
                    <a:lnR w="720">
                      <a:solidFill>
                        <a:srgbClr val="000000"/>
                      </a:solidFill>
                      <a:prstDash val="solid"/>
                    </a:lnR>
                    <a:lnT w="720">
                      <a:solidFill>
                        <a:srgbClr val="000000"/>
                      </a:solidFill>
                      <a:prstDash val="solid"/>
                    </a:lnT>
                    <a:lnB w="720">
                      <a:solidFill>
                        <a:srgbClr val="000000"/>
                      </a:solidFill>
                      <a:prstDash val="solid"/>
                    </a:lnB>
                    <a:solidFill>
                      <a:srgbClr val="dcdcdc"/>
                    </a:solidFill>
                  </a:tcPr>
                </a:tc>
                <a:tc>
                  <a:txBody>
                    <a:bodyPr lIns="36000" rIns="36000" tIns="36000" bIns="36000" anchor="t">
                      <a:noAutofit/>
                    </a:bodyPr>
                    <a:p>
                      <a:r>
                        <a:rPr b="0" lang="de-DE" sz="1400" spc="-1" strike="noStrike">
                          <a:solidFill>
                            <a:srgbClr val="000000"/>
                          </a:solidFill>
                          <a:latin typeface="Arial"/>
                          <a:ea typeface="Microsoft YaHei"/>
                        </a:rPr>
                        <a:t> </a:t>
                      </a:r>
                      <a:r>
                        <a:rPr b="0" lang="de-DE" sz="1400" spc="-1" strike="noStrike">
                          <a:solidFill>
                            <a:srgbClr val="000000"/>
                          </a:solidFill>
                          <a:latin typeface="Arial"/>
                          <a:ea typeface="Microsoft YaHei"/>
                        </a:rPr>
                        <a:t>0.324146982</a:t>
                      </a:r>
                      <a:endParaRPr b="0" lang="de-DE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36000" marR="36000">
                    <a:lnL w="720">
                      <a:solidFill>
                        <a:srgbClr val="000000"/>
                      </a:solidFill>
                      <a:prstDash val="solid"/>
                    </a:lnL>
                    <a:lnR w="720">
                      <a:solidFill>
                        <a:srgbClr val="000000"/>
                      </a:solidFill>
                      <a:prstDash val="solid"/>
                    </a:lnR>
                    <a:lnT>
                      <a:noFill/>
                    </a:lnT>
                    <a:lnB w="72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36000" rIns="36000" tIns="36000" bIns="36000" anchor="t">
                      <a:noAutofit/>
                    </a:bodyPr>
                    <a:p>
                      <a:r>
                        <a:rPr b="0" lang="de-DE" sz="1400" spc="-1" strike="noStrike">
                          <a:solidFill>
                            <a:srgbClr val="000000"/>
                          </a:solidFill>
                          <a:latin typeface="Arial"/>
                          <a:ea typeface="Microsoft YaHei"/>
                        </a:rPr>
                        <a:t> </a:t>
                      </a:r>
                      <a:r>
                        <a:rPr b="0" lang="de-DE" sz="1400" spc="-1" strike="noStrike">
                          <a:solidFill>
                            <a:srgbClr val="000000"/>
                          </a:solidFill>
                          <a:latin typeface="Arial"/>
                          <a:ea typeface="Microsoft YaHei"/>
                        </a:rPr>
                        <a:t>0.445382673</a:t>
                      </a:r>
                      <a:endParaRPr b="0" lang="de-DE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36000" marR="36000">
                    <a:lnL w="720">
                      <a:solidFill>
                        <a:srgbClr val="000000"/>
                      </a:solidFill>
                      <a:prstDash val="solid"/>
                    </a:lnL>
                    <a:lnR w="720">
                      <a:solidFill>
                        <a:srgbClr val="000000"/>
                      </a:solidFill>
                      <a:prstDash val="solid"/>
                    </a:lnR>
                    <a:lnT>
                      <a:noFill/>
                    </a:lnT>
                    <a:lnB w="72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36000" rIns="36000" tIns="36000" bIns="36000" anchor="t">
                      <a:noAutofit/>
                    </a:bodyPr>
                    <a:p>
                      <a:r>
                        <a:rPr b="0" lang="de-DE" sz="1400" spc="-1" strike="noStrike">
                          <a:solidFill>
                            <a:srgbClr val="000000"/>
                          </a:solidFill>
                          <a:latin typeface="Arial"/>
                          <a:ea typeface="Microsoft YaHei"/>
                        </a:rPr>
                        <a:t> </a:t>
                      </a:r>
                      <a:r>
                        <a:rPr b="0" lang="de-DE" sz="1400" spc="-1" strike="noStrike">
                          <a:solidFill>
                            <a:srgbClr val="000000"/>
                          </a:solidFill>
                          <a:latin typeface="Arial"/>
                          <a:ea typeface="Microsoft YaHei"/>
                        </a:rPr>
                        <a:t>0.607831303</a:t>
                      </a:r>
                      <a:endParaRPr b="0" lang="de-DE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36000" marR="36000">
                    <a:lnL w="720">
                      <a:solidFill>
                        <a:srgbClr val="000000"/>
                      </a:solidFill>
                      <a:prstDash val="solid"/>
                    </a:lnL>
                    <a:lnR w="720">
                      <a:solidFill>
                        <a:srgbClr val="000000"/>
                      </a:solidFill>
                      <a:prstDash val="solid"/>
                    </a:lnR>
                    <a:lnT>
                      <a:noFill/>
                    </a:lnT>
                    <a:lnB w="72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36000" rIns="36000" tIns="36000" bIns="36000" anchor="t">
                      <a:noAutofit/>
                    </a:bodyPr>
                    <a:p>
                      <a:r>
                        <a:rPr b="0" lang="de-DE" sz="1400" spc="-1" strike="noStrike">
                          <a:solidFill>
                            <a:srgbClr val="000000"/>
                          </a:solidFill>
                          <a:latin typeface="Arial"/>
                          <a:ea typeface="Microsoft YaHei"/>
                        </a:rPr>
                        <a:t> </a:t>
                      </a:r>
                      <a:r>
                        <a:rPr b="0" lang="de-DE" sz="1400" spc="-1" strike="noStrike">
                          <a:solidFill>
                            <a:srgbClr val="000000"/>
                          </a:solidFill>
                          <a:latin typeface="Arial"/>
                          <a:ea typeface="Microsoft YaHei"/>
                        </a:rPr>
                        <a:t>0.677531598</a:t>
                      </a:r>
                      <a:endParaRPr b="0" lang="de-DE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36000" marR="36000">
                    <a:lnL w="720">
                      <a:solidFill>
                        <a:srgbClr val="000000"/>
                      </a:solidFill>
                      <a:prstDash val="solid"/>
                    </a:lnL>
                    <a:lnR w="720">
                      <a:solidFill>
                        <a:srgbClr val="000000"/>
                      </a:solidFill>
                      <a:prstDash val="solid"/>
                    </a:lnR>
                    <a:lnT>
                      <a:noFill/>
                    </a:lnT>
                    <a:lnB w="72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</a:tr>
              <a:tr h="272160">
                <a:tc>
                  <a:txBody>
                    <a:bodyPr lIns="36000" rIns="36000" tIns="36000" bIns="36000" anchor="t">
                      <a:noAutofit/>
                    </a:bodyPr>
                    <a:p>
                      <a:r>
                        <a:rPr b="1" lang="de-DE" sz="1400" spc="-1" strike="noStrike">
                          <a:solidFill>
                            <a:srgbClr val="000000"/>
                          </a:solidFill>
                          <a:latin typeface="Arial"/>
                        </a:rPr>
                        <a:t>mean azimuth [0;2pi]</a:t>
                      </a:r>
                      <a:endParaRPr b="1" lang="de-DE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36000" marR="36000">
                    <a:lnL w="720">
                      <a:solidFill>
                        <a:srgbClr val="000000"/>
                      </a:solidFill>
                      <a:prstDash val="solid"/>
                    </a:lnL>
                    <a:lnR w="720">
                      <a:solidFill>
                        <a:srgbClr val="000000"/>
                      </a:solidFill>
                      <a:prstDash val="solid"/>
                    </a:lnR>
                    <a:lnT w="720">
                      <a:solidFill>
                        <a:srgbClr val="000000"/>
                      </a:solidFill>
                      <a:prstDash val="solid"/>
                    </a:lnT>
                    <a:lnB>
                      <a:noFill/>
                    </a:lnB>
                    <a:solidFill>
                      <a:srgbClr val="dcdcdc"/>
                    </a:solidFill>
                  </a:tcPr>
                </a:tc>
                <a:tc>
                  <a:txBody>
                    <a:bodyPr lIns="36000" rIns="36000" tIns="36000" bIns="36000" anchor="t">
                      <a:noAutofit/>
                    </a:bodyPr>
                    <a:p>
                      <a:r>
                        <a:rPr b="0" lang="de-DE" sz="1400" spc="-1" strike="noStrike">
                          <a:solidFill>
                            <a:srgbClr val="000000"/>
                          </a:solidFill>
                          <a:latin typeface="Arial"/>
                          <a:ea typeface="Microsoft YaHei"/>
                        </a:rPr>
                        <a:t> </a:t>
                      </a:r>
                      <a:r>
                        <a:rPr b="0" lang="de-DE" sz="1400" spc="-1" strike="noStrike">
                          <a:solidFill>
                            <a:srgbClr val="000000"/>
                          </a:solidFill>
                          <a:latin typeface="Arial"/>
                          <a:ea typeface="Microsoft YaHei"/>
                        </a:rPr>
                        <a:t>1.01712884</a:t>
                      </a:r>
                      <a:endParaRPr b="0" lang="de-DE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36000" marR="36000">
                    <a:lnL w="720">
                      <a:solidFill>
                        <a:srgbClr val="000000"/>
                      </a:solidFill>
                      <a:prstDash val="solid"/>
                    </a:lnL>
                    <a:lnR w="720">
                      <a:solidFill>
                        <a:srgbClr val="000000"/>
                      </a:solidFill>
                      <a:prstDash val="solid"/>
                    </a:lnR>
                    <a:lnT w="720">
                      <a:solidFill>
                        <a:srgbClr val="000000"/>
                      </a:solidFill>
                      <a:prstDash val="soli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lIns="36000" rIns="36000" tIns="36000" bIns="36000" anchor="t">
                      <a:noAutofit/>
                    </a:bodyPr>
                    <a:p>
                      <a:r>
                        <a:rPr b="0" lang="de-DE" sz="1400" spc="-1" strike="noStrike">
                          <a:solidFill>
                            <a:srgbClr val="000000"/>
                          </a:solidFill>
                          <a:latin typeface="Arial"/>
                          <a:ea typeface="Microsoft YaHei"/>
                        </a:rPr>
                        <a:t> </a:t>
                      </a:r>
                      <a:r>
                        <a:rPr b="0" lang="de-DE" sz="1400" spc="-1" strike="noStrike">
                          <a:solidFill>
                            <a:srgbClr val="000000"/>
                          </a:solidFill>
                          <a:latin typeface="Arial"/>
                          <a:ea typeface="Microsoft YaHei"/>
                        </a:rPr>
                        <a:t>0.397194039</a:t>
                      </a:r>
                      <a:endParaRPr b="0" lang="de-DE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36000" marR="36000">
                    <a:lnL w="720">
                      <a:solidFill>
                        <a:srgbClr val="000000"/>
                      </a:solidFill>
                      <a:prstDash val="solid"/>
                    </a:lnL>
                    <a:lnR w="720">
                      <a:solidFill>
                        <a:srgbClr val="000000"/>
                      </a:solidFill>
                      <a:prstDash val="solid"/>
                    </a:lnR>
                    <a:lnT w="720">
                      <a:solidFill>
                        <a:srgbClr val="000000"/>
                      </a:solidFill>
                      <a:prstDash val="soli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lIns="36000" rIns="36000" tIns="36000" bIns="36000" anchor="t">
                      <a:noAutofit/>
                    </a:bodyPr>
                    <a:p>
                      <a:r>
                        <a:rPr b="0" lang="de-DE" sz="1400" spc="-1" strike="noStrike">
                          <a:solidFill>
                            <a:srgbClr val="000000"/>
                          </a:solidFill>
                          <a:latin typeface="Arial"/>
                          <a:ea typeface="Microsoft YaHei"/>
                        </a:rPr>
                        <a:t> </a:t>
                      </a:r>
                      <a:r>
                        <a:rPr b="0" lang="de-DE" sz="1400" spc="-1" strike="noStrike">
                          <a:solidFill>
                            <a:srgbClr val="000000"/>
                          </a:solidFill>
                          <a:latin typeface="Arial"/>
                          <a:ea typeface="Microsoft YaHei"/>
                        </a:rPr>
                        <a:t>0.128211066</a:t>
                      </a:r>
                      <a:endParaRPr b="0" lang="de-DE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36000" marR="36000">
                    <a:lnL w="720">
                      <a:solidFill>
                        <a:srgbClr val="000000"/>
                      </a:solidFill>
                      <a:prstDash val="solid"/>
                    </a:lnL>
                    <a:lnR w="720">
                      <a:solidFill>
                        <a:srgbClr val="000000"/>
                      </a:solidFill>
                      <a:prstDash val="solid"/>
                    </a:lnR>
                    <a:lnT w="720">
                      <a:solidFill>
                        <a:srgbClr val="000000"/>
                      </a:solidFill>
                      <a:prstDash val="soli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lIns="36000" rIns="36000" tIns="36000" bIns="36000" anchor="t">
                      <a:noAutofit/>
                    </a:bodyPr>
                    <a:p>
                      <a:r>
                        <a:rPr b="0" lang="de-DE" sz="1400" spc="-1" strike="noStrike">
                          <a:solidFill>
                            <a:srgbClr val="000000"/>
                          </a:solidFill>
                          <a:latin typeface="Arial"/>
                          <a:ea typeface="Microsoft YaHei"/>
                        </a:rPr>
                        <a:t> </a:t>
                      </a:r>
                      <a:r>
                        <a:rPr b="0" lang="de-DE" sz="1400" spc="-1" strike="noStrike">
                          <a:solidFill>
                            <a:srgbClr val="000000"/>
                          </a:solidFill>
                          <a:latin typeface="Arial"/>
                          <a:ea typeface="Microsoft YaHei"/>
                        </a:rPr>
                        <a:t>0.05707046</a:t>
                      </a:r>
                      <a:endParaRPr b="0" lang="de-DE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36000" marR="36000">
                    <a:lnL w="720">
                      <a:solidFill>
                        <a:srgbClr val="000000"/>
                      </a:solidFill>
                      <a:prstDash val="solid"/>
                    </a:lnL>
                    <a:lnR w="720">
                      <a:solidFill>
                        <a:srgbClr val="000000"/>
                      </a:solidFill>
                      <a:prstDash val="solid"/>
                    </a:lnR>
                    <a:lnT w="720">
                      <a:solidFill>
                        <a:srgbClr val="000000"/>
                      </a:solidFill>
                      <a:prstDash val="solid"/>
                    </a:lnT>
                    <a:lnB>
                      <a:noFill/>
                    </a:lnB>
                    <a:noFill/>
                  </a:tcPr>
                </a:tc>
              </a:tr>
              <a:tr h="272160">
                <a:tc>
                  <a:txBody>
                    <a:bodyPr lIns="36000" rIns="36000" tIns="36000" bIns="36000" anchor="t">
                      <a:noAutofit/>
                    </a:bodyPr>
                    <a:p>
                      <a:r>
                        <a:rPr b="1" lang="de-DE" sz="1400" spc="-1" strike="noStrike">
                          <a:solidFill>
                            <a:srgbClr val="000000"/>
                          </a:solidFill>
                          <a:latin typeface="Arial"/>
                        </a:rPr>
                        <a:t>red mean</a:t>
                      </a:r>
                      <a:endParaRPr b="1" lang="de-DE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36000" marR="36000">
                    <a:lnL w="720">
                      <a:solidFill>
                        <a:srgbClr val="000000"/>
                      </a:solidFill>
                      <a:prstDash val="solid"/>
                    </a:lnL>
                    <a:lnR w="720">
                      <a:solidFill>
                        <a:srgbClr val="000000"/>
                      </a:solidFill>
                      <a:prstDash val="solid"/>
                    </a:lnR>
                    <a:lnT w="720">
                      <a:solidFill>
                        <a:srgbClr val="000000"/>
                      </a:solidFill>
                      <a:prstDash val="solid"/>
                    </a:lnT>
                    <a:lnB w="720">
                      <a:solidFill>
                        <a:srgbClr val="000000"/>
                      </a:solidFill>
                      <a:prstDash val="solid"/>
                    </a:lnB>
                    <a:solidFill>
                      <a:srgbClr val="f08080"/>
                    </a:solidFill>
                  </a:tcPr>
                </a:tc>
                <a:tc>
                  <a:txBody>
                    <a:bodyPr lIns="36000" rIns="36000" tIns="36000" bIns="36000" anchor="t">
                      <a:noAutofit/>
                    </a:bodyPr>
                    <a:p>
                      <a:r>
                        <a:rPr b="0" lang="de-DE" sz="1400" spc="-1" strike="noStrike">
                          <a:solidFill>
                            <a:srgbClr val="000000"/>
                          </a:solidFill>
                          <a:latin typeface="Arial"/>
                          <a:ea typeface="Microsoft YaHei"/>
                        </a:rPr>
                        <a:t>   </a:t>
                      </a:r>
                      <a:r>
                        <a:rPr b="0" lang="de-DE" sz="1400" spc="-1" strike="noStrike">
                          <a:solidFill>
                            <a:srgbClr val="000000"/>
                          </a:solidFill>
                          <a:latin typeface="Arial"/>
                          <a:ea typeface="Microsoft YaHei"/>
                        </a:rPr>
                        <a:t>5925.823837468</a:t>
                      </a:r>
                      <a:endParaRPr b="0" lang="de-DE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36000" marR="36000">
                    <a:lnL>
                      <a:noFill/>
                    </a:lnL>
                    <a:lnR w="720">
                      <a:solidFill>
                        <a:srgbClr val="000000"/>
                      </a:solidFill>
                      <a:prstDash val="solid"/>
                    </a:lnR>
                    <a:lnT w="720">
                      <a:solidFill>
                        <a:srgbClr val="000000"/>
                      </a:solidFill>
                      <a:prstDash val="solid"/>
                    </a:lnT>
                    <a:lnB w="720">
                      <a:solidFill>
                        <a:srgbClr val="000000"/>
                      </a:solidFill>
                      <a:prstDash val="solid"/>
                    </a:lnB>
                    <a:solidFill>
                      <a:srgbClr val="ffc0cb"/>
                    </a:solidFill>
                  </a:tcPr>
                </a:tc>
                <a:tc>
                  <a:txBody>
                    <a:bodyPr lIns="36000" rIns="36000" tIns="36000" bIns="36000" anchor="t">
                      <a:noAutofit/>
                    </a:bodyPr>
                    <a:p>
                      <a:r>
                        <a:rPr b="0" lang="de-DE" sz="1400" spc="-1" strike="noStrike">
                          <a:solidFill>
                            <a:srgbClr val="000000"/>
                          </a:solidFill>
                          <a:latin typeface="Arial"/>
                          <a:ea typeface="Microsoft YaHei"/>
                        </a:rPr>
                        <a:t>   </a:t>
                      </a:r>
                      <a:r>
                        <a:rPr b="0" lang="de-DE" sz="1400" spc="-1" strike="noStrike">
                          <a:solidFill>
                            <a:srgbClr val="000000"/>
                          </a:solidFill>
                          <a:latin typeface="Arial"/>
                          <a:ea typeface="Microsoft YaHei"/>
                        </a:rPr>
                        <a:t>4213.46849469</a:t>
                      </a:r>
                      <a:endParaRPr b="0" lang="de-DE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36000" marR="36000">
                    <a:lnL w="720">
                      <a:solidFill>
                        <a:srgbClr val="000000"/>
                      </a:solidFill>
                      <a:prstDash val="solid"/>
                    </a:lnL>
                    <a:lnR w="720">
                      <a:solidFill>
                        <a:srgbClr val="000000"/>
                      </a:solidFill>
                      <a:prstDash val="solid"/>
                    </a:lnR>
                    <a:lnT w="720">
                      <a:solidFill>
                        <a:srgbClr val="000000"/>
                      </a:solidFill>
                      <a:prstDash val="solid"/>
                    </a:lnT>
                    <a:lnB w="720">
                      <a:solidFill>
                        <a:srgbClr val="000000"/>
                      </a:solidFill>
                      <a:prstDash val="solid"/>
                    </a:lnB>
                    <a:solidFill>
                      <a:srgbClr val="ffc0cb"/>
                    </a:solidFill>
                  </a:tcPr>
                </a:tc>
                <a:tc>
                  <a:txBody>
                    <a:bodyPr lIns="36000" rIns="36000" tIns="36000" bIns="36000" anchor="t">
                      <a:noAutofit/>
                    </a:bodyPr>
                    <a:p>
                      <a:r>
                        <a:rPr b="0" lang="de-DE" sz="1400" spc="-1" strike="noStrike">
                          <a:solidFill>
                            <a:srgbClr val="000000"/>
                          </a:solidFill>
                          <a:latin typeface="Arial"/>
                          <a:ea typeface="Microsoft YaHei"/>
                        </a:rPr>
                        <a:t>  </a:t>
                      </a:r>
                      <a:r>
                        <a:rPr b="0" lang="de-DE" sz="1400" spc="-1" strike="noStrike">
                          <a:solidFill>
                            <a:srgbClr val="000000"/>
                          </a:solidFill>
                          <a:latin typeface="Arial"/>
                          <a:ea typeface="Microsoft YaHei"/>
                        </a:rPr>
                        <a:t>2264.982751515</a:t>
                      </a:r>
                      <a:endParaRPr b="0" lang="de-DE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36000" marR="36000">
                    <a:lnL w="720">
                      <a:solidFill>
                        <a:srgbClr val="000000"/>
                      </a:solidFill>
                      <a:prstDash val="solid"/>
                    </a:lnL>
                    <a:lnR w="720">
                      <a:solidFill>
                        <a:srgbClr val="000000"/>
                      </a:solidFill>
                      <a:prstDash val="solid"/>
                    </a:lnR>
                    <a:lnT w="720">
                      <a:solidFill>
                        <a:srgbClr val="000000"/>
                      </a:solidFill>
                      <a:prstDash val="solid"/>
                    </a:lnT>
                    <a:lnB w="720">
                      <a:solidFill>
                        <a:srgbClr val="000000"/>
                      </a:solidFill>
                      <a:prstDash val="solid"/>
                    </a:lnB>
                    <a:solidFill>
                      <a:srgbClr val="ffc0cb"/>
                    </a:solidFill>
                  </a:tcPr>
                </a:tc>
                <a:tc>
                  <a:txBody>
                    <a:bodyPr lIns="36000" rIns="36000" tIns="36000" bIns="36000" anchor="t">
                      <a:noAutofit/>
                    </a:bodyPr>
                    <a:p>
                      <a:r>
                        <a:rPr b="0" lang="de-DE" sz="1400" spc="-1" strike="noStrike">
                          <a:solidFill>
                            <a:srgbClr val="000000"/>
                          </a:solidFill>
                          <a:latin typeface="Arial"/>
                          <a:ea typeface="Microsoft YaHei"/>
                        </a:rPr>
                        <a:t> </a:t>
                      </a:r>
                      <a:r>
                        <a:rPr b="0" lang="de-DE" sz="1400" spc="-1" strike="noStrike">
                          <a:solidFill>
                            <a:srgbClr val="000000"/>
                          </a:solidFill>
                          <a:latin typeface="Arial"/>
                          <a:ea typeface="Microsoft YaHei"/>
                        </a:rPr>
                        <a:t>1582.173846249</a:t>
                      </a:r>
                      <a:endParaRPr b="0" lang="de-DE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36000" marR="36000">
                    <a:lnL w="720">
                      <a:solidFill>
                        <a:srgbClr val="000000"/>
                      </a:solidFill>
                      <a:prstDash val="solid"/>
                    </a:lnL>
                    <a:lnR w="720">
                      <a:solidFill>
                        <a:srgbClr val="000000"/>
                      </a:solidFill>
                      <a:prstDash val="solid"/>
                    </a:lnR>
                    <a:lnT w="720">
                      <a:solidFill>
                        <a:srgbClr val="000000"/>
                      </a:solidFill>
                      <a:prstDash val="solid"/>
                    </a:lnT>
                    <a:lnB w="720">
                      <a:solidFill>
                        <a:srgbClr val="000000"/>
                      </a:solidFill>
                      <a:prstDash val="solid"/>
                    </a:lnB>
                    <a:solidFill>
                      <a:srgbClr val="ffc0cb"/>
                    </a:solidFill>
                  </a:tcPr>
                </a:tc>
              </a:tr>
              <a:tr h="272160">
                <a:tc>
                  <a:txBody>
                    <a:bodyPr lIns="36000" rIns="36000" tIns="36000" bIns="36000" anchor="t">
                      <a:noAutofit/>
                    </a:bodyPr>
                    <a:p>
                      <a:r>
                        <a:rPr b="1" lang="de-DE" sz="1400" spc="-1" strike="noStrike">
                          <a:solidFill>
                            <a:srgbClr val="000000"/>
                          </a:solidFill>
                          <a:latin typeface="Arial"/>
                          <a:ea typeface="Microsoft YaHei"/>
                        </a:rPr>
                        <a:t>red slope wrt </a:t>
                      </a:r>
                      <a:r>
                        <a:rPr b="1" lang="de-DE" sz="1400" spc="-1" strike="noStrike">
                          <a:solidFill>
                            <a:srgbClr val="000000"/>
                          </a:solidFill>
                          <a:latin typeface="Arial"/>
                        </a:rPr>
                        <a:t>deviation</a:t>
                      </a:r>
                      <a:endParaRPr b="1" lang="de-DE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36000" marR="36000">
                    <a:lnL w="720">
                      <a:solidFill>
                        <a:srgbClr val="000000"/>
                      </a:solidFill>
                      <a:prstDash val="solid"/>
                    </a:lnL>
                    <a:lnR w="720">
                      <a:solidFill>
                        <a:srgbClr val="000000"/>
                      </a:solidFill>
                      <a:prstDash val="solid"/>
                    </a:lnR>
                    <a:lnT w="720">
                      <a:solidFill>
                        <a:srgbClr val="000000"/>
                      </a:solidFill>
                      <a:prstDash val="solid"/>
                    </a:lnT>
                    <a:lnB w="720">
                      <a:solidFill>
                        <a:srgbClr val="000000"/>
                      </a:solidFill>
                      <a:prstDash val="solid"/>
                    </a:lnB>
                    <a:solidFill>
                      <a:srgbClr val="f08080"/>
                    </a:solidFill>
                  </a:tcPr>
                </a:tc>
                <a:tc>
                  <a:txBody>
                    <a:bodyPr lIns="36000" rIns="36000" tIns="36000" bIns="36000" anchor="t">
                      <a:noAutofit/>
                    </a:bodyPr>
                    <a:p>
                      <a:r>
                        <a:rPr b="0" lang="de-DE" sz="1400" spc="-1" strike="noStrike">
                          <a:solidFill>
                            <a:srgbClr val="000000"/>
                          </a:solidFill>
                          <a:latin typeface="Arial"/>
                          <a:ea typeface="Microsoft YaHei"/>
                        </a:rPr>
                        <a:t>-28274.166112423</a:t>
                      </a:r>
                      <a:endParaRPr b="0" lang="de-DE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36000" marR="36000">
                    <a:lnL>
                      <a:noFill/>
                    </a:lnL>
                    <a:lnR w="720">
                      <a:solidFill>
                        <a:srgbClr val="000000"/>
                      </a:solidFill>
                      <a:prstDash val="solid"/>
                    </a:lnR>
                    <a:lnT w="720">
                      <a:solidFill>
                        <a:srgbClr val="000000"/>
                      </a:solidFill>
                      <a:prstDash val="solid"/>
                    </a:lnT>
                    <a:lnB w="720">
                      <a:solidFill>
                        <a:srgbClr val="000000"/>
                      </a:solidFill>
                      <a:prstDash val="solid"/>
                    </a:lnB>
                    <a:solidFill>
                      <a:srgbClr val="ffc0cb"/>
                    </a:solidFill>
                  </a:tcPr>
                </a:tc>
                <a:tc>
                  <a:txBody>
                    <a:bodyPr lIns="36000" rIns="36000" tIns="36000" bIns="36000" anchor="t">
                      <a:noAutofit/>
                    </a:bodyPr>
                    <a:p>
                      <a:r>
                        <a:rPr b="0" lang="de-DE" sz="1400" spc="-1" strike="noStrike">
                          <a:solidFill>
                            <a:srgbClr val="000000"/>
                          </a:solidFill>
                          <a:latin typeface="Arial"/>
                          <a:ea typeface="Microsoft YaHei"/>
                        </a:rPr>
                        <a:t>-15845.215931851</a:t>
                      </a:r>
                      <a:endParaRPr b="0" lang="de-DE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36000" marR="36000">
                    <a:lnL w="720">
                      <a:solidFill>
                        <a:srgbClr val="000000"/>
                      </a:solidFill>
                      <a:prstDash val="solid"/>
                    </a:lnL>
                    <a:lnR w="720">
                      <a:solidFill>
                        <a:srgbClr val="000000"/>
                      </a:solidFill>
                      <a:prstDash val="solid"/>
                    </a:lnR>
                    <a:lnT w="720">
                      <a:solidFill>
                        <a:srgbClr val="000000"/>
                      </a:solidFill>
                      <a:prstDash val="solid"/>
                    </a:lnT>
                    <a:lnB w="720">
                      <a:solidFill>
                        <a:srgbClr val="000000"/>
                      </a:solidFill>
                      <a:prstDash val="solid"/>
                    </a:lnB>
                    <a:solidFill>
                      <a:srgbClr val="ffc0cb"/>
                    </a:solidFill>
                  </a:tcPr>
                </a:tc>
                <a:tc>
                  <a:txBody>
                    <a:bodyPr lIns="36000" rIns="36000" tIns="36000" bIns="36000" anchor="t">
                      <a:noAutofit/>
                    </a:bodyPr>
                    <a:p>
                      <a:r>
                        <a:rPr b="0" lang="de-DE" sz="1400" spc="-1" strike="noStrike">
                          <a:solidFill>
                            <a:srgbClr val="000000"/>
                          </a:solidFill>
                          <a:latin typeface="Arial"/>
                          <a:ea typeface="Microsoft YaHei"/>
                        </a:rPr>
                        <a:t>-7465.728295093</a:t>
                      </a:r>
                      <a:endParaRPr b="0" lang="de-DE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36000" marR="36000">
                    <a:lnL w="720">
                      <a:solidFill>
                        <a:srgbClr val="000000"/>
                      </a:solidFill>
                      <a:prstDash val="solid"/>
                    </a:lnL>
                    <a:lnR w="720">
                      <a:solidFill>
                        <a:srgbClr val="000000"/>
                      </a:solidFill>
                      <a:prstDash val="solid"/>
                    </a:lnR>
                    <a:lnT w="720">
                      <a:solidFill>
                        <a:srgbClr val="000000"/>
                      </a:solidFill>
                      <a:prstDash val="solid"/>
                    </a:lnT>
                    <a:lnB w="720">
                      <a:solidFill>
                        <a:srgbClr val="000000"/>
                      </a:solidFill>
                      <a:prstDash val="solid"/>
                    </a:lnB>
                    <a:solidFill>
                      <a:srgbClr val="ffc0cb"/>
                    </a:solidFill>
                  </a:tcPr>
                </a:tc>
                <a:tc>
                  <a:txBody>
                    <a:bodyPr lIns="36000" rIns="36000" tIns="36000" bIns="36000" anchor="t">
                      <a:noAutofit/>
                    </a:bodyPr>
                    <a:p>
                      <a:r>
                        <a:rPr b="0" lang="de-DE" sz="1400" spc="-1" strike="noStrike">
                          <a:solidFill>
                            <a:srgbClr val="000000"/>
                          </a:solidFill>
                          <a:latin typeface="Arial"/>
                          <a:ea typeface="Microsoft YaHei"/>
                        </a:rPr>
                        <a:t>-5332.158868908</a:t>
                      </a:r>
                      <a:endParaRPr b="0" lang="de-DE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36000" marR="36000">
                    <a:lnL w="720">
                      <a:solidFill>
                        <a:srgbClr val="000000"/>
                      </a:solidFill>
                      <a:prstDash val="solid"/>
                    </a:lnL>
                    <a:lnR w="720">
                      <a:solidFill>
                        <a:srgbClr val="000000"/>
                      </a:solidFill>
                      <a:prstDash val="solid"/>
                    </a:lnR>
                    <a:lnT w="720">
                      <a:solidFill>
                        <a:srgbClr val="000000"/>
                      </a:solidFill>
                      <a:prstDash val="solid"/>
                    </a:lnT>
                    <a:lnB w="720">
                      <a:solidFill>
                        <a:srgbClr val="000000"/>
                      </a:solidFill>
                      <a:prstDash val="solid"/>
                    </a:lnB>
                    <a:solidFill>
                      <a:srgbClr val="ffc0cb"/>
                    </a:solidFill>
                  </a:tcPr>
                </a:tc>
              </a:tr>
              <a:tr h="272160">
                <a:tc>
                  <a:txBody>
                    <a:bodyPr lIns="36000" rIns="36000" tIns="36000" bIns="36000"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de-DE" sz="1400" spc="-1" strike="noStrike">
                          <a:solidFill>
                            <a:srgbClr val="000000"/>
                          </a:solidFill>
                          <a:latin typeface="Arial"/>
                          <a:ea typeface="Microsoft YaHei"/>
                        </a:rPr>
                        <a:t>red slope wrt azimuth</a:t>
                      </a:r>
                      <a:endParaRPr b="1" lang="de-DE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36000" marR="36000">
                    <a:lnL w="720">
                      <a:solidFill>
                        <a:srgbClr val="000000"/>
                      </a:solidFill>
                      <a:prstDash val="solid"/>
                    </a:lnL>
                    <a:lnR w="720">
                      <a:solidFill>
                        <a:srgbClr val="000000"/>
                      </a:solidFill>
                      <a:prstDash val="solid"/>
                    </a:lnR>
                    <a:lnT w="720">
                      <a:solidFill>
                        <a:srgbClr val="000000"/>
                      </a:solidFill>
                      <a:prstDash val="solid"/>
                    </a:lnT>
                    <a:lnB w="720">
                      <a:solidFill>
                        <a:srgbClr val="000000"/>
                      </a:solidFill>
                      <a:prstDash val="solid"/>
                    </a:lnB>
                    <a:solidFill>
                      <a:srgbClr val="f08080"/>
                    </a:solidFill>
                  </a:tcPr>
                </a:tc>
                <a:tc>
                  <a:txBody>
                    <a:bodyPr lIns="36000" rIns="36000" tIns="36000" bIns="36000" anchor="t">
                      <a:noAutofit/>
                    </a:bodyPr>
                    <a:p>
                      <a:r>
                        <a:rPr b="0" lang="de-DE" sz="1400" spc="-1" strike="noStrike">
                          <a:solidFill>
                            <a:srgbClr val="000000"/>
                          </a:solidFill>
                          <a:latin typeface="Arial"/>
                          <a:ea typeface="Microsoft YaHei"/>
                        </a:rPr>
                        <a:t>  </a:t>
                      </a:r>
                      <a:r>
                        <a:rPr b="0" lang="de-DE" sz="1400" spc="-1" strike="noStrike">
                          <a:solidFill>
                            <a:srgbClr val="000000"/>
                          </a:solidFill>
                          <a:latin typeface="Arial"/>
                          <a:ea typeface="Microsoft YaHei"/>
                        </a:rPr>
                        <a:t>-1963.210920428</a:t>
                      </a:r>
                      <a:endParaRPr b="0" lang="de-DE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36000" marR="36000">
                    <a:lnL>
                      <a:noFill/>
                    </a:lnL>
                    <a:lnR w="720">
                      <a:solidFill>
                        <a:srgbClr val="000000"/>
                      </a:solidFill>
                      <a:prstDash val="solid"/>
                    </a:lnR>
                    <a:lnT w="720">
                      <a:solidFill>
                        <a:srgbClr val="000000"/>
                      </a:solidFill>
                      <a:prstDash val="solid"/>
                    </a:lnT>
                    <a:lnB w="720">
                      <a:solidFill>
                        <a:srgbClr val="000000"/>
                      </a:solidFill>
                      <a:prstDash val="solid"/>
                    </a:lnB>
                    <a:solidFill>
                      <a:srgbClr val="ffc0cb"/>
                    </a:solidFill>
                  </a:tcPr>
                </a:tc>
                <a:tc>
                  <a:txBody>
                    <a:bodyPr lIns="36000" rIns="36000" tIns="36000" bIns="36000" anchor="t">
                      <a:noAutofit/>
                    </a:bodyPr>
                    <a:p>
                      <a:r>
                        <a:rPr b="0" lang="de-DE" sz="1400" spc="-1" strike="noStrike">
                          <a:solidFill>
                            <a:srgbClr val="000000"/>
                          </a:solidFill>
                          <a:latin typeface="Arial"/>
                          <a:ea typeface="Microsoft YaHei"/>
                        </a:rPr>
                        <a:t>  </a:t>
                      </a:r>
                      <a:r>
                        <a:rPr b="0" lang="de-DE" sz="1400" spc="-1" strike="noStrike">
                          <a:solidFill>
                            <a:srgbClr val="000000"/>
                          </a:solidFill>
                          <a:latin typeface="Arial"/>
                          <a:ea typeface="Microsoft YaHei"/>
                        </a:rPr>
                        <a:t>-3437.217719532</a:t>
                      </a:r>
                      <a:endParaRPr b="0" lang="de-DE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36000" marR="36000">
                    <a:lnL w="720">
                      <a:solidFill>
                        <a:srgbClr val="000000"/>
                      </a:solidFill>
                      <a:prstDash val="solid"/>
                    </a:lnL>
                    <a:lnR w="720">
                      <a:solidFill>
                        <a:srgbClr val="000000"/>
                      </a:solidFill>
                      <a:prstDash val="solid"/>
                    </a:lnR>
                    <a:lnT w="720">
                      <a:solidFill>
                        <a:srgbClr val="000000"/>
                      </a:solidFill>
                      <a:prstDash val="solid"/>
                    </a:lnT>
                    <a:lnB w="720">
                      <a:solidFill>
                        <a:srgbClr val="000000"/>
                      </a:solidFill>
                      <a:prstDash val="solid"/>
                    </a:lnB>
                    <a:solidFill>
                      <a:srgbClr val="ffc0cb"/>
                    </a:solidFill>
                  </a:tcPr>
                </a:tc>
                <a:tc>
                  <a:txBody>
                    <a:bodyPr lIns="36000" rIns="36000" tIns="36000" bIns="36000" anchor="t">
                      <a:noAutofit/>
                    </a:bodyPr>
                    <a:p>
                      <a:r>
                        <a:rPr b="0" lang="de-DE" sz="1400" spc="-1" strike="noStrike">
                          <a:solidFill>
                            <a:srgbClr val="000000"/>
                          </a:solidFill>
                          <a:latin typeface="Arial"/>
                          <a:ea typeface="Microsoft YaHei"/>
                        </a:rPr>
                        <a:t>-1552.538391644</a:t>
                      </a:r>
                      <a:endParaRPr b="0" lang="de-DE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36000" marR="36000">
                    <a:lnL w="720">
                      <a:solidFill>
                        <a:srgbClr val="000000"/>
                      </a:solidFill>
                      <a:prstDash val="solid"/>
                    </a:lnL>
                    <a:lnR w="720">
                      <a:solidFill>
                        <a:srgbClr val="000000"/>
                      </a:solidFill>
                      <a:prstDash val="solid"/>
                    </a:lnR>
                    <a:lnT w="720">
                      <a:solidFill>
                        <a:srgbClr val="000000"/>
                      </a:solidFill>
                      <a:prstDash val="solid"/>
                    </a:lnT>
                    <a:lnB w="720">
                      <a:solidFill>
                        <a:srgbClr val="000000"/>
                      </a:solidFill>
                      <a:prstDash val="solid"/>
                    </a:lnB>
                    <a:solidFill>
                      <a:srgbClr val="ffc0cb"/>
                    </a:solidFill>
                  </a:tcPr>
                </a:tc>
                <a:tc>
                  <a:txBody>
                    <a:bodyPr lIns="36000" rIns="36000" tIns="36000" bIns="36000" anchor="t">
                      <a:noAutofit/>
                    </a:bodyPr>
                    <a:p>
                      <a:r>
                        <a:rPr b="0" lang="de-DE" sz="1400" spc="-1" strike="noStrike">
                          <a:solidFill>
                            <a:srgbClr val="000000"/>
                          </a:solidFill>
                          <a:latin typeface="Arial"/>
                          <a:ea typeface="Microsoft YaHei"/>
                        </a:rPr>
                        <a:t>-1342.696660609</a:t>
                      </a:r>
                      <a:endParaRPr b="0" lang="de-DE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36000" marR="36000">
                    <a:lnL w="720">
                      <a:solidFill>
                        <a:srgbClr val="000000"/>
                      </a:solidFill>
                      <a:prstDash val="solid"/>
                    </a:lnL>
                    <a:lnR w="720">
                      <a:solidFill>
                        <a:srgbClr val="000000"/>
                      </a:solidFill>
                      <a:prstDash val="solid"/>
                    </a:lnR>
                    <a:lnT w="720">
                      <a:solidFill>
                        <a:srgbClr val="000000"/>
                      </a:solidFill>
                      <a:prstDash val="solid"/>
                    </a:lnT>
                    <a:lnB w="720">
                      <a:solidFill>
                        <a:srgbClr val="000000"/>
                      </a:solidFill>
                      <a:prstDash val="solid"/>
                    </a:lnB>
                    <a:solidFill>
                      <a:srgbClr val="ffc0cb"/>
                    </a:solidFill>
                  </a:tcPr>
                </a:tc>
              </a:tr>
              <a:tr h="272160">
                <a:tc>
                  <a:txBody>
                    <a:bodyPr lIns="36000" rIns="36000" tIns="36000" bIns="36000" anchor="t">
                      <a:noAutofit/>
                    </a:bodyPr>
                    <a:p>
                      <a:r>
                        <a:rPr b="1" lang="de-DE" sz="1400" spc="-1" strike="noStrike">
                          <a:solidFill>
                            <a:srgbClr val="000000"/>
                          </a:solidFill>
                          <a:latin typeface="Arial"/>
                        </a:rPr>
                        <a:t>green mean</a:t>
                      </a:r>
                      <a:endParaRPr b="1" lang="de-DE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36000" marR="36000">
                    <a:lnL w="720">
                      <a:solidFill>
                        <a:srgbClr val="000000"/>
                      </a:solidFill>
                      <a:prstDash val="solid"/>
                    </a:lnL>
                    <a:lnR w="720">
                      <a:solidFill>
                        <a:srgbClr val="000000"/>
                      </a:solidFill>
                      <a:prstDash val="solid"/>
                    </a:lnR>
                    <a:lnT>
                      <a:noFill/>
                    </a:lnT>
                    <a:lnB w="720">
                      <a:solidFill>
                        <a:srgbClr val="000000"/>
                      </a:solidFill>
                      <a:prstDash val="solid"/>
                    </a:lnB>
                    <a:solidFill>
                      <a:srgbClr val="00fa9a"/>
                    </a:solidFill>
                  </a:tcPr>
                </a:tc>
                <a:tc>
                  <a:txBody>
                    <a:bodyPr lIns="36000" rIns="36000" tIns="36000" bIns="36000" anchor="t">
                      <a:noAutofit/>
                    </a:bodyPr>
                    <a:p>
                      <a:r>
                        <a:rPr b="0" lang="de-DE" sz="1400" spc="-1" strike="noStrike">
                          <a:solidFill>
                            <a:srgbClr val="000000"/>
                          </a:solidFill>
                          <a:latin typeface="Arial"/>
                          <a:ea typeface="Microsoft YaHei"/>
                        </a:rPr>
                        <a:t>   </a:t>
                      </a:r>
                      <a:r>
                        <a:rPr b="0" lang="de-DE" sz="1400" spc="-1" strike="noStrike">
                          <a:solidFill>
                            <a:srgbClr val="000000"/>
                          </a:solidFill>
                          <a:latin typeface="Arial"/>
                          <a:ea typeface="Microsoft YaHei"/>
                        </a:rPr>
                        <a:t>5627.798861425</a:t>
                      </a:r>
                      <a:endParaRPr b="0" lang="de-DE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36000" marR="36000">
                    <a:lnL>
                      <a:noFill/>
                    </a:lnL>
                    <a:lnR w="720">
                      <a:solidFill>
                        <a:srgbClr val="000000"/>
                      </a:solidFill>
                      <a:prstDash val="solid"/>
                    </a:lnR>
                    <a:lnT>
                      <a:noFill/>
                    </a:lnT>
                    <a:lnB w="720">
                      <a:solidFill>
                        <a:srgbClr val="000000"/>
                      </a:solidFill>
                      <a:prstDash val="solid"/>
                    </a:lnB>
                    <a:solidFill>
                      <a:srgbClr val="98fb98"/>
                    </a:solidFill>
                  </a:tcPr>
                </a:tc>
                <a:tc>
                  <a:txBody>
                    <a:bodyPr lIns="36000" rIns="36000" tIns="36000" bIns="36000" anchor="t">
                      <a:noAutofit/>
                    </a:bodyPr>
                    <a:p>
                      <a:r>
                        <a:rPr b="0" lang="de-DE" sz="1400" spc="-1" strike="noStrike">
                          <a:solidFill>
                            <a:srgbClr val="000000"/>
                          </a:solidFill>
                          <a:latin typeface="Arial"/>
                          <a:ea typeface="Microsoft YaHei"/>
                        </a:rPr>
                        <a:t>   </a:t>
                      </a:r>
                      <a:r>
                        <a:rPr b="0" lang="de-DE" sz="1400" spc="-1" strike="noStrike">
                          <a:solidFill>
                            <a:srgbClr val="000000"/>
                          </a:solidFill>
                          <a:latin typeface="Arial"/>
                          <a:ea typeface="Microsoft YaHei"/>
                        </a:rPr>
                        <a:t>3895.491713247</a:t>
                      </a:r>
                      <a:endParaRPr b="0" lang="de-DE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36000" marR="36000">
                    <a:lnL w="720">
                      <a:solidFill>
                        <a:srgbClr val="000000"/>
                      </a:solidFill>
                      <a:prstDash val="solid"/>
                    </a:lnL>
                    <a:lnR w="720">
                      <a:solidFill>
                        <a:srgbClr val="000000"/>
                      </a:solidFill>
                      <a:prstDash val="solid"/>
                    </a:lnR>
                    <a:lnT>
                      <a:noFill/>
                    </a:lnT>
                    <a:lnB w="720">
                      <a:solidFill>
                        <a:srgbClr val="000000"/>
                      </a:solidFill>
                      <a:prstDash val="solid"/>
                    </a:lnB>
                    <a:solidFill>
                      <a:srgbClr val="98fb98"/>
                    </a:solidFill>
                  </a:tcPr>
                </a:tc>
                <a:tc>
                  <a:txBody>
                    <a:bodyPr lIns="36000" rIns="36000" tIns="36000" bIns="36000" anchor="t">
                      <a:noAutofit/>
                    </a:bodyPr>
                    <a:p>
                      <a:r>
                        <a:rPr b="0" lang="de-DE" sz="1400" spc="-1" strike="noStrike">
                          <a:solidFill>
                            <a:srgbClr val="000000"/>
                          </a:solidFill>
                          <a:latin typeface="Arial"/>
                          <a:ea typeface="Microsoft YaHei"/>
                        </a:rPr>
                        <a:t> </a:t>
                      </a:r>
                      <a:r>
                        <a:rPr b="0" lang="de-DE" sz="1400" spc="-1" strike="noStrike">
                          <a:solidFill>
                            <a:srgbClr val="000000"/>
                          </a:solidFill>
                          <a:latin typeface="Arial"/>
                          <a:ea typeface="Microsoft YaHei"/>
                        </a:rPr>
                        <a:t>2052.364280801</a:t>
                      </a:r>
                      <a:endParaRPr b="0" lang="de-DE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36000" marR="36000">
                    <a:lnL w="720">
                      <a:solidFill>
                        <a:srgbClr val="000000"/>
                      </a:solidFill>
                      <a:prstDash val="solid"/>
                    </a:lnL>
                    <a:lnR w="720">
                      <a:solidFill>
                        <a:srgbClr val="000000"/>
                      </a:solidFill>
                      <a:prstDash val="solid"/>
                    </a:lnR>
                    <a:lnT>
                      <a:noFill/>
                    </a:lnT>
                    <a:lnB w="720">
                      <a:solidFill>
                        <a:srgbClr val="000000"/>
                      </a:solidFill>
                      <a:prstDash val="solid"/>
                    </a:lnB>
                    <a:solidFill>
                      <a:srgbClr val="98fb98"/>
                    </a:solidFill>
                  </a:tcPr>
                </a:tc>
                <a:tc>
                  <a:txBody>
                    <a:bodyPr lIns="36000" rIns="36000" tIns="36000" bIns="36000" anchor="t">
                      <a:noAutofit/>
                    </a:bodyPr>
                    <a:p>
                      <a:r>
                        <a:rPr b="0" lang="de-DE" sz="1400" spc="-1" strike="noStrike">
                          <a:solidFill>
                            <a:srgbClr val="000000"/>
                          </a:solidFill>
                          <a:latin typeface="Arial"/>
                          <a:ea typeface="Microsoft YaHei"/>
                        </a:rPr>
                        <a:t> </a:t>
                      </a:r>
                      <a:r>
                        <a:rPr b="0" lang="de-DE" sz="1400" spc="-1" strike="noStrike">
                          <a:solidFill>
                            <a:srgbClr val="000000"/>
                          </a:solidFill>
                          <a:latin typeface="Arial"/>
                          <a:ea typeface="Microsoft YaHei"/>
                        </a:rPr>
                        <a:t>1384.341527281</a:t>
                      </a:r>
                      <a:endParaRPr b="0" lang="de-DE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36000" marR="36000">
                    <a:lnL w="720">
                      <a:solidFill>
                        <a:srgbClr val="000000"/>
                      </a:solidFill>
                      <a:prstDash val="solid"/>
                    </a:lnL>
                    <a:lnR w="720">
                      <a:solidFill>
                        <a:srgbClr val="000000"/>
                      </a:solidFill>
                      <a:prstDash val="solid"/>
                    </a:lnR>
                    <a:lnT>
                      <a:noFill/>
                    </a:lnT>
                    <a:lnB w="720">
                      <a:solidFill>
                        <a:srgbClr val="000000"/>
                      </a:solidFill>
                      <a:prstDash val="solid"/>
                    </a:lnB>
                    <a:solidFill>
                      <a:srgbClr val="98fb98"/>
                    </a:solidFill>
                  </a:tcPr>
                </a:tc>
              </a:tr>
              <a:tr h="272160">
                <a:tc>
                  <a:txBody>
                    <a:bodyPr lIns="36000" rIns="36000" tIns="36000" bIns="36000"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de-DE" sz="1400" spc="-1" strike="noStrike">
                          <a:solidFill>
                            <a:srgbClr val="000000"/>
                          </a:solidFill>
                          <a:latin typeface="Arial"/>
                          <a:ea typeface="Microsoft YaHei"/>
                        </a:rPr>
                        <a:t>green slope wrt deviation</a:t>
                      </a:r>
                      <a:endParaRPr b="1" lang="de-DE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36000" marR="36000">
                    <a:lnL w="720">
                      <a:solidFill>
                        <a:srgbClr val="000000"/>
                      </a:solidFill>
                      <a:prstDash val="solid"/>
                    </a:lnL>
                    <a:lnR w="720">
                      <a:solidFill>
                        <a:srgbClr val="000000"/>
                      </a:solidFill>
                      <a:prstDash val="solid"/>
                    </a:lnR>
                    <a:lnT w="720">
                      <a:solidFill>
                        <a:srgbClr val="000000"/>
                      </a:solidFill>
                      <a:prstDash val="solid"/>
                    </a:lnT>
                    <a:lnB w="720">
                      <a:solidFill>
                        <a:srgbClr val="000000"/>
                      </a:solidFill>
                      <a:prstDash val="solid"/>
                    </a:lnB>
                    <a:solidFill>
                      <a:srgbClr val="00fa9a"/>
                    </a:solidFill>
                  </a:tcPr>
                </a:tc>
                <a:tc>
                  <a:txBody>
                    <a:bodyPr lIns="36000" rIns="36000" tIns="36000" bIns="36000" anchor="t">
                      <a:noAutofit/>
                    </a:bodyPr>
                    <a:p>
                      <a:r>
                        <a:rPr b="0" lang="de-DE" sz="1400" spc="-1" strike="noStrike">
                          <a:solidFill>
                            <a:srgbClr val="000000"/>
                          </a:solidFill>
                          <a:latin typeface="Arial"/>
                          <a:ea typeface="Microsoft YaHei"/>
                        </a:rPr>
                        <a:t>-27092.037369217</a:t>
                      </a:r>
                      <a:endParaRPr b="0" lang="de-DE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36000" marR="36000">
                    <a:lnL>
                      <a:noFill/>
                    </a:lnL>
                    <a:lnR w="720">
                      <a:solidFill>
                        <a:srgbClr val="000000"/>
                      </a:solidFill>
                      <a:prstDash val="solid"/>
                    </a:lnR>
                    <a:lnT w="720">
                      <a:solidFill>
                        <a:srgbClr val="000000"/>
                      </a:solidFill>
                      <a:prstDash val="solid"/>
                    </a:lnT>
                    <a:lnB w="720">
                      <a:solidFill>
                        <a:srgbClr val="000000"/>
                      </a:solidFill>
                      <a:prstDash val="solid"/>
                    </a:lnB>
                    <a:solidFill>
                      <a:srgbClr val="98fb98"/>
                    </a:solidFill>
                  </a:tcPr>
                </a:tc>
                <a:tc>
                  <a:txBody>
                    <a:bodyPr lIns="36000" rIns="36000" tIns="36000" bIns="36000" anchor="t">
                      <a:noAutofit/>
                    </a:bodyPr>
                    <a:p>
                      <a:r>
                        <a:rPr b="0" lang="de-DE" sz="1400" spc="-1" strike="noStrike">
                          <a:solidFill>
                            <a:srgbClr val="000000"/>
                          </a:solidFill>
                          <a:latin typeface="Arial"/>
                          <a:ea typeface="Microsoft YaHei"/>
                        </a:rPr>
                        <a:t>-14833.406214097</a:t>
                      </a:r>
                      <a:endParaRPr b="0" lang="de-DE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36000" marR="36000">
                    <a:lnL w="720">
                      <a:solidFill>
                        <a:srgbClr val="000000"/>
                      </a:solidFill>
                      <a:prstDash val="solid"/>
                    </a:lnL>
                    <a:lnR w="720">
                      <a:solidFill>
                        <a:srgbClr val="000000"/>
                      </a:solidFill>
                      <a:prstDash val="solid"/>
                    </a:lnR>
                    <a:lnT w="720">
                      <a:solidFill>
                        <a:srgbClr val="000000"/>
                      </a:solidFill>
                      <a:prstDash val="solid"/>
                    </a:lnT>
                    <a:lnB w="720">
                      <a:solidFill>
                        <a:srgbClr val="000000"/>
                      </a:solidFill>
                      <a:prstDash val="solid"/>
                    </a:lnB>
                    <a:solidFill>
                      <a:srgbClr val="98fb98"/>
                    </a:solidFill>
                  </a:tcPr>
                </a:tc>
                <a:tc>
                  <a:txBody>
                    <a:bodyPr lIns="36000" rIns="36000" tIns="36000" bIns="36000" anchor="t">
                      <a:noAutofit/>
                    </a:bodyPr>
                    <a:p>
                      <a:r>
                        <a:rPr b="0" lang="de-DE" sz="1400" spc="-1" strike="noStrike">
                          <a:solidFill>
                            <a:srgbClr val="000000"/>
                          </a:solidFill>
                          <a:latin typeface="Arial"/>
                          <a:ea typeface="Microsoft YaHei"/>
                        </a:rPr>
                        <a:t>-6596.154081111</a:t>
                      </a:r>
                      <a:endParaRPr b="0" lang="de-DE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36000" marR="36000">
                    <a:lnL w="720">
                      <a:solidFill>
                        <a:srgbClr val="000000"/>
                      </a:solidFill>
                      <a:prstDash val="solid"/>
                    </a:lnL>
                    <a:lnR w="720">
                      <a:solidFill>
                        <a:srgbClr val="000000"/>
                      </a:solidFill>
                      <a:prstDash val="solid"/>
                    </a:lnR>
                    <a:lnT w="720">
                      <a:solidFill>
                        <a:srgbClr val="000000"/>
                      </a:solidFill>
                      <a:prstDash val="solid"/>
                    </a:lnT>
                    <a:lnB w="720">
                      <a:solidFill>
                        <a:srgbClr val="000000"/>
                      </a:solidFill>
                      <a:prstDash val="solid"/>
                    </a:lnB>
                    <a:solidFill>
                      <a:srgbClr val="98fb98"/>
                    </a:solidFill>
                  </a:tcPr>
                </a:tc>
                <a:tc>
                  <a:txBody>
                    <a:bodyPr lIns="36000" rIns="36000" tIns="36000" bIns="36000" anchor="t">
                      <a:noAutofit/>
                    </a:bodyPr>
                    <a:p>
                      <a:r>
                        <a:rPr b="0" lang="de-DE" sz="1400" spc="-1" strike="noStrike">
                          <a:solidFill>
                            <a:srgbClr val="000000"/>
                          </a:solidFill>
                          <a:latin typeface="Arial"/>
                          <a:ea typeface="Microsoft YaHei"/>
                        </a:rPr>
                        <a:t>-4887.534231571</a:t>
                      </a:r>
                      <a:endParaRPr b="0" lang="de-DE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36000" marR="36000">
                    <a:lnL w="720">
                      <a:solidFill>
                        <a:srgbClr val="000000"/>
                      </a:solidFill>
                      <a:prstDash val="solid"/>
                    </a:lnL>
                    <a:lnR w="720">
                      <a:solidFill>
                        <a:srgbClr val="000000"/>
                      </a:solidFill>
                      <a:prstDash val="solid"/>
                    </a:lnR>
                    <a:lnT w="720">
                      <a:solidFill>
                        <a:srgbClr val="000000"/>
                      </a:solidFill>
                      <a:prstDash val="solid"/>
                    </a:lnT>
                    <a:lnB w="720">
                      <a:solidFill>
                        <a:srgbClr val="000000"/>
                      </a:solidFill>
                      <a:prstDash val="solid"/>
                    </a:lnB>
                    <a:solidFill>
                      <a:srgbClr val="98fb98"/>
                    </a:solidFill>
                  </a:tcPr>
                </a:tc>
              </a:tr>
              <a:tr h="272160">
                <a:tc>
                  <a:txBody>
                    <a:bodyPr lIns="36000" rIns="36000" tIns="36000" bIns="36000"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de-DE" sz="1400" spc="-1" strike="noStrike">
                          <a:solidFill>
                            <a:srgbClr val="000000"/>
                          </a:solidFill>
                          <a:latin typeface="Arial"/>
                          <a:ea typeface="Microsoft YaHei"/>
                        </a:rPr>
                        <a:t>green slope wrt azimuth</a:t>
                      </a:r>
                      <a:endParaRPr b="1" lang="de-DE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36000" marR="36000">
                    <a:lnL w="720">
                      <a:solidFill>
                        <a:srgbClr val="000000"/>
                      </a:solidFill>
                      <a:prstDash val="solid"/>
                    </a:lnL>
                    <a:lnR w="720">
                      <a:solidFill>
                        <a:srgbClr val="000000"/>
                      </a:solidFill>
                      <a:prstDash val="solid"/>
                    </a:lnR>
                    <a:lnT w="720">
                      <a:solidFill>
                        <a:srgbClr val="000000"/>
                      </a:solidFill>
                      <a:prstDash val="solid"/>
                    </a:lnT>
                    <a:lnB w="720">
                      <a:solidFill>
                        <a:srgbClr val="000000"/>
                      </a:solidFill>
                      <a:prstDash val="solid"/>
                    </a:lnB>
                    <a:solidFill>
                      <a:srgbClr val="00fa9a"/>
                    </a:solidFill>
                  </a:tcPr>
                </a:tc>
                <a:tc>
                  <a:txBody>
                    <a:bodyPr lIns="36000" rIns="36000" tIns="36000" bIns="36000" anchor="t">
                      <a:noAutofit/>
                    </a:bodyPr>
                    <a:p>
                      <a:r>
                        <a:rPr b="0" lang="de-DE" sz="1400" spc="-1" strike="noStrike">
                          <a:solidFill>
                            <a:srgbClr val="000000"/>
                          </a:solidFill>
                          <a:latin typeface="Arial"/>
                          <a:ea typeface="Microsoft YaHei"/>
                        </a:rPr>
                        <a:t>  </a:t>
                      </a:r>
                      <a:r>
                        <a:rPr b="0" lang="de-DE" sz="1400" spc="-1" strike="noStrike">
                          <a:solidFill>
                            <a:srgbClr val="000000"/>
                          </a:solidFill>
                          <a:latin typeface="Arial"/>
                          <a:ea typeface="Microsoft YaHei"/>
                        </a:rPr>
                        <a:t>-1768.754992566</a:t>
                      </a:r>
                      <a:endParaRPr b="0" lang="de-DE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36000" marR="36000">
                    <a:lnL>
                      <a:noFill/>
                    </a:lnL>
                    <a:lnR w="720">
                      <a:solidFill>
                        <a:srgbClr val="000000"/>
                      </a:solidFill>
                      <a:prstDash val="solid"/>
                    </a:lnR>
                    <a:lnT w="720">
                      <a:solidFill>
                        <a:srgbClr val="000000"/>
                      </a:solidFill>
                      <a:prstDash val="solid"/>
                    </a:lnT>
                    <a:lnB w="720">
                      <a:solidFill>
                        <a:srgbClr val="000000"/>
                      </a:solidFill>
                      <a:prstDash val="solid"/>
                    </a:lnB>
                    <a:solidFill>
                      <a:srgbClr val="98fb98"/>
                    </a:solidFill>
                  </a:tcPr>
                </a:tc>
                <a:tc>
                  <a:txBody>
                    <a:bodyPr lIns="36000" rIns="36000" tIns="36000" bIns="36000" anchor="t">
                      <a:noAutofit/>
                    </a:bodyPr>
                    <a:p>
                      <a:r>
                        <a:rPr b="0" lang="de-DE" sz="1400" spc="-1" strike="noStrike">
                          <a:solidFill>
                            <a:srgbClr val="000000"/>
                          </a:solidFill>
                          <a:latin typeface="Arial"/>
                          <a:ea typeface="Microsoft YaHei"/>
                        </a:rPr>
                        <a:t>  </a:t>
                      </a:r>
                      <a:r>
                        <a:rPr b="0" lang="de-DE" sz="1400" spc="-1" strike="noStrike">
                          <a:solidFill>
                            <a:srgbClr val="000000"/>
                          </a:solidFill>
                          <a:latin typeface="Arial"/>
                          <a:ea typeface="Microsoft YaHei"/>
                        </a:rPr>
                        <a:t>-3117.130408186</a:t>
                      </a:r>
                      <a:endParaRPr b="0" lang="de-DE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36000" marR="36000">
                    <a:lnL w="720">
                      <a:solidFill>
                        <a:srgbClr val="000000"/>
                      </a:solidFill>
                      <a:prstDash val="solid"/>
                    </a:lnL>
                    <a:lnR w="720">
                      <a:solidFill>
                        <a:srgbClr val="000000"/>
                      </a:solidFill>
                      <a:prstDash val="solid"/>
                    </a:lnR>
                    <a:lnT w="720">
                      <a:solidFill>
                        <a:srgbClr val="000000"/>
                      </a:solidFill>
                      <a:prstDash val="solid"/>
                    </a:lnT>
                    <a:lnB w="720">
                      <a:solidFill>
                        <a:srgbClr val="000000"/>
                      </a:solidFill>
                      <a:prstDash val="solid"/>
                    </a:lnB>
                    <a:solidFill>
                      <a:srgbClr val="98fb98"/>
                    </a:solidFill>
                  </a:tcPr>
                </a:tc>
                <a:tc>
                  <a:txBody>
                    <a:bodyPr lIns="36000" rIns="36000" tIns="36000" bIns="36000" anchor="t">
                      <a:noAutofit/>
                    </a:bodyPr>
                    <a:p>
                      <a:r>
                        <a:rPr b="0" lang="de-DE" sz="1400" spc="-1" strike="noStrike">
                          <a:solidFill>
                            <a:srgbClr val="000000"/>
                          </a:solidFill>
                          <a:latin typeface="Arial"/>
                          <a:ea typeface="Microsoft YaHei"/>
                        </a:rPr>
                        <a:t>-1350.595236817</a:t>
                      </a:r>
                      <a:endParaRPr b="0" lang="de-DE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36000" marR="36000">
                    <a:lnL w="720">
                      <a:solidFill>
                        <a:srgbClr val="000000"/>
                      </a:solidFill>
                      <a:prstDash val="solid"/>
                    </a:lnL>
                    <a:lnR w="720">
                      <a:solidFill>
                        <a:srgbClr val="000000"/>
                      </a:solidFill>
                      <a:prstDash val="solid"/>
                    </a:lnR>
                    <a:lnT w="720">
                      <a:solidFill>
                        <a:srgbClr val="000000"/>
                      </a:solidFill>
                      <a:prstDash val="solid"/>
                    </a:lnT>
                    <a:lnB w="720">
                      <a:solidFill>
                        <a:srgbClr val="000000"/>
                      </a:solidFill>
                      <a:prstDash val="solid"/>
                    </a:lnB>
                    <a:solidFill>
                      <a:srgbClr val="98fb98"/>
                    </a:solidFill>
                  </a:tcPr>
                </a:tc>
                <a:tc>
                  <a:txBody>
                    <a:bodyPr lIns="36000" rIns="36000" tIns="36000" bIns="36000" anchor="t">
                      <a:noAutofit/>
                    </a:bodyPr>
                    <a:p>
                      <a:r>
                        <a:rPr b="0" lang="de-DE" sz="1400" spc="-1" strike="noStrike">
                          <a:solidFill>
                            <a:srgbClr val="000000"/>
                          </a:solidFill>
                          <a:latin typeface="Arial"/>
                          <a:ea typeface="Microsoft YaHei"/>
                        </a:rPr>
                        <a:t>-1251.467152063</a:t>
                      </a:r>
                      <a:endParaRPr b="0" lang="de-DE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36000" marR="36000">
                    <a:lnL w="720">
                      <a:solidFill>
                        <a:srgbClr val="000000"/>
                      </a:solidFill>
                      <a:prstDash val="solid"/>
                    </a:lnL>
                    <a:lnR w="720">
                      <a:solidFill>
                        <a:srgbClr val="000000"/>
                      </a:solidFill>
                      <a:prstDash val="solid"/>
                    </a:lnR>
                    <a:lnT w="720">
                      <a:solidFill>
                        <a:srgbClr val="000000"/>
                      </a:solidFill>
                      <a:prstDash val="solid"/>
                    </a:lnT>
                    <a:lnB w="720">
                      <a:solidFill>
                        <a:srgbClr val="000000"/>
                      </a:solidFill>
                      <a:prstDash val="solid"/>
                    </a:lnB>
                    <a:solidFill>
                      <a:srgbClr val="98fb98"/>
                    </a:solidFill>
                  </a:tcPr>
                </a:tc>
              </a:tr>
              <a:tr h="272160">
                <a:tc>
                  <a:txBody>
                    <a:bodyPr lIns="36000" rIns="36000" tIns="36000" bIns="36000" anchor="t">
                      <a:noAutofit/>
                    </a:bodyPr>
                    <a:p>
                      <a:r>
                        <a:rPr b="1" lang="de-DE" sz="1400" spc="-1" strike="noStrike">
                          <a:solidFill>
                            <a:srgbClr val="ffffff"/>
                          </a:solidFill>
                          <a:latin typeface="Arial"/>
                        </a:rPr>
                        <a:t>blue mean</a:t>
                      </a:r>
                      <a:endParaRPr b="1" lang="de-DE" sz="1400" spc="-1" strike="noStrike">
                        <a:solidFill>
                          <a:srgbClr val="ffffff"/>
                        </a:solidFill>
                        <a:latin typeface="Arial"/>
                      </a:endParaRPr>
                    </a:p>
                  </a:txBody>
                  <a:tcPr anchor="t" marL="36000" marR="36000">
                    <a:lnL w="720">
                      <a:solidFill>
                        <a:srgbClr val="000000"/>
                      </a:solidFill>
                      <a:prstDash val="solid"/>
                    </a:lnL>
                    <a:lnR w="720">
                      <a:solidFill>
                        <a:srgbClr val="000000"/>
                      </a:solidFill>
                      <a:prstDash val="solid"/>
                    </a:lnR>
                    <a:lnT>
                      <a:noFill/>
                    </a:lnT>
                    <a:lnB w="720">
                      <a:solidFill>
                        <a:srgbClr val="000000"/>
                      </a:solidFill>
                      <a:prstDash val="solid"/>
                    </a:lnB>
                    <a:solidFill>
                      <a:srgbClr val="00bfff"/>
                    </a:solidFill>
                  </a:tcPr>
                </a:tc>
                <a:tc>
                  <a:txBody>
                    <a:bodyPr lIns="36000" rIns="36000" tIns="36000" bIns="36000" anchor="t">
                      <a:noAutofit/>
                    </a:bodyPr>
                    <a:p>
                      <a:r>
                        <a:rPr b="0" lang="de-DE" sz="1400" spc="-1" strike="noStrike">
                          <a:solidFill>
                            <a:srgbClr val="000000"/>
                          </a:solidFill>
                          <a:latin typeface="Arial"/>
                          <a:ea typeface="Microsoft YaHei"/>
                        </a:rPr>
                        <a:t>   </a:t>
                      </a:r>
                      <a:r>
                        <a:rPr b="0" lang="de-DE" sz="1400" spc="-1" strike="noStrike">
                          <a:solidFill>
                            <a:srgbClr val="000000"/>
                          </a:solidFill>
                          <a:latin typeface="Arial"/>
                          <a:ea typeface="Microsoft YaHei"/>
                        </a:rPr>
                        <a:t>5912.490292536</a:t>
                      </a:r>
                      <a:endParaRPr b="0" lang="de-DE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36000" marR="36000">
                    <a:lnL>
                      <a:noFill/>
                    </a:lnL>
                    <a:lnR w="720">
                      <a:solidFill>
                        <a:srgbClr val="000000"/>
                      </a:solidFill>
                      <a:prstDash val="solid"/>
                    </a:lnR>
                    <a:lnT>
                      <a:noFill/>
                    </a:lnT>
                    <a:lnB w="720">
                      <a:solidFill>
                        <a:srgbClr val="000000"/>
                      </a:solidFill>
                      <a:prstDash val="solid"/>
                    </a:lnB>
                    <a:solidFill>
                      <a:srgbClr val="87cefa"/>
                    </a:solidFill>
                  </a:tcPr>
                </a:tc>
                <a:tc>
                  <a:txBody>
                    <a:bodyPr lIns="36000" rIns="36000" tIns="36000" bIns="36000" anchor="t">
                      <a:noAutofit/>
                    </a:bodyPr>
                    <a:p>
                      <a:r>
                        <a:rPr b="0" lang="de-DE" sz="1400" spc="-1" strike="noStrike">
                          <a:solidFill>
                            <a:srgbClr val="000000"/>
                          </a:solidFill>
                          <a:latin typeface="Arial"/>
                          <a:ea typeface="Microsoft YaHei"/>
                        </a:rPr>
                        <a:t>   </a:t>
                      </a:r>
                      <a:r>
                        <a:rPr b="0" lang="de-DE" sz="1400" spc="-1" strike="noStrike">
                          <a:solidFill>
                            <a:srgbClr val="000000"/>
                          </a:solidFill>
                          <a:latin typeface="Arial"/>
                          <a:ea typeface="Microsoft YaHei"/>
                        </a:rPr>
                        <a:t>4133.269937248</a:t>
                      </a:r>
                      <a:endParaRPr b="0" lang="de-DE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36000" marR="36000">
                    <a:lnL w="720">
                      <a:solidFill>
                        <a:srgbClr val="000000"/>
                      </a:solidFill>
                      <a:prstDash val="solid"/>
                    </a:lnL>
                    <a:lnR w="720">
                      <a:solidFill>
                        <a:srgbClr val="000000"/>
                      </a:solidFill>
                      <a:prstDash val="solid"/>
                    </a:lnR>
                    <a:lnT>
                      <a:noFill/>
                    </a:lnT>
                    <a:lnB w="720">
                      <a:solidFill>
                        <a:srgbClr val="000000"/>
                      </a:solidFill>
                      <a:prstDash val="solid"/>
                    </a:lnB>
                    <a:solidFill>
                      <a:srgbClr val="87cefa"/>
                    </a:solidFill>
                  </a:tcPr>
                </a:tc>
                <a:tc>
                  <a:txBody>
                    <a:bodyPr lIns="36000" rIns="36000" tIns="36000" bIns="36000" anchor="t">
                      <a:noAutofit/>
                    </a:bodyPr>
                    <a:p>
                      <a:r>
                        <a:rPr b="0" lang="de-DE" sz="1400" spc="-1" strike="noStrike">
                          <a:solidFill>
                            <a:srgbClr val="000000"/>
                          </a:solidFill>
                          <a:latin typeface="Arial"/>
                          <a:ea typeface="Microsoft YaHei"/>
                        </a:rPr>
                        <a:t> </a:t>
                      </a:r>
                      <a:r>
                        <a:rPr b="0" lang="de-DE" sz="1400" spc="-1" strike="noStrike">
                          <a:solidFill>
                            <a:srgbClr val="000000"/>
                          </a:solidFill>
                          <a:latin typeface="Arial"/>
                          <a:ea typeface="Microsoft YaHei"/>
                        </a:rPr>
                        <a:t>2215.684211925</a:t>
                      </a:r>
                      <a:endParaRPr b="0" lang="de-DE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36000" marR="36000">
                    <a:lnL w="720">
                      <a:solidFill>
                        <a:srgbClr val="000000"/>
                      </a:solidFill>
                      <a:prstDash val="solid"/>
                    </a:lnL>
                    <a:lnR w="720">
                      <a:solidFill>
                        <a:srgbClr val="000000"/>
                      </a:solidFill>
                      <a:prstDash val="solid"/>
                    </a:lnR>
                    <a:lnT>
                      <a:noFill/>
                    </a:lnT>
                    <a:lnB w="720">
                      <a:solidFill>
                        <a:srgbClr val="000000"/>
                      </a:solidFill>
                      <a:prstDash val="solid"/>
                    </a:lnB>
                    <a:solidFill>
                      <a:srgbClr val="87cefa"/>
                    </a:solidFill>
                  </a:tcPr>
                </a:tc>
                <a:tc>
                  <a:txBody>
                    <a:bodyPr lIns="36000" rIns="36000" tIns="36000" bIns="36000" anchor="t">
                      <a:noAutofit/>
                    </a:bodyPr>
                    <a:p>
                      <a:r>
                        <a:rPr b="0" lang="de-DE" sz="1400" spc="-1" strike="noStrike">
                          <a:solidFill>
                            <a:srgbClr val="000000"/>
                          </a:solidFill>
                          <a:latin typeface="Arial"/>
                          <a:ea typeface="Microsoft YaHei"/>
                        </a:rPr>
                        <a:t> </a:t>
                      </a:r>
                      <a:r>
                        <a:rPr b="0" lang="de-DE" sz="1400" spc="-1" strike="noStrike">
                          <a:solidFill>
                            <a:srgbClr val="000000"/>
                          </a:solidFill>
                          <a:latin typeface="Arial"/>
                          <a:ea typeface="Microsoft YaHei"/>
                        </a:rPr>
                        <a:t>1437.931179506</a:t>
                      </a:r>
                      <a:endParaRPr b="0" lang="de-DE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36000" marR="36000">
                    <a:lnL w="720">
                      <a:solidFill>
                        <a:srgbClr val="000000"/>
                      </a:solidFill>
                      <a:prstDash val="solid"/>
                    </a:lnL>
                    <a:lnR w="720">
                      <a:solidFill>
                        <a:srgbClr val="000000"/>
                      </a:solidFill>
                      <a:prstDash val="solid"/>
                    </a:lnR>
                    <a:lnT>
                      <a:noFill/>
                    </a:lnT>
                    <a:lnB w="720">
                      <a:solidFill>
                        <a:srgbClr val="000000"/>
                      </a:solidFill>
                      <a:prstDash val="solid"/>
                    </a:lnB>
                    <a:solidFill>
                      <a:srgbClr val="87cefa"/>
                    </a:solidFill>
                  </a:tcPr>
                </a:tc>
              </a:tr>
              <a:tr h="272160">
                <a:tc>
                  <a:txBody>
                    <a:bodyPr lIns="36000" rIns="36000" tIns="36000" bIns="36000"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de-DE" sz="1400" spc="-1" strike="noStrike">
                          <a:solidFill>
                            <a:srgbClr val="ffffff"/>
                          </a:solidFill>
                          <a:latin typeface="Arial"/>
                          <a:ea typeface="Microsoft YaHei"/>
                        </a:rPr>
                        <a:t>blue slope wrt deviation</a:t>
                      </a:r>
                      <a:endParaRPr b="1" lang="de-DE" sz="1400" spc="-1" strike="noStrike">
                        <a:solidFill>
                          <a:srgbClr val="ffffff"/>
                        </a:solidFill>
                        <a:latin typeface="Arial"/>
                      </a:endParaRPr>
                    </a:p>
                  </a:txBody>
                  <a:tcPr anchor="t" marL="36000" marR="36000">
                    <a:lnL w="720">
                      <a:solidFill>
                        <a:srgbClr val="000000"/>
                      </a:solidFill>
                      <a:prstDash val="solid"/>
                    </a:lnL>
                    <a:lnR w="720">
                      <a:solidFill>
                        <a:srgbClr val="000000"/>
                      </a:solidFill>
                      <a:prstDash val="solid"/>
                    </a:lnR>
                    <a:lnT w="720">
                      <a:solidFill>
                        <a:srgbClr val="000000"/>
                      </a:solidFill>
                      <a:prstDash val="solid"/>
                    </a:lnT>
                    <a:lnB w="720">
                      <a:solidFill>
                        <a:srgbClr val="000000"/>
                      </a:solidFill>
                      <a:prstDash val="solid"/>
                    </a:lnB>
                    <a:solidFill>
                      <a:srgbClr val="00bfff"/>
                    </a:solidFill>
                  </a:tcPr>
                </a:tc>
                <a:tc>
                  <a:txBody>
                    <a:bodyPr lIns="36000" rIns="36000" tIns="36000" bIns="36000" anchor="t">
                      <a:noAutofit/>
                    </a:bodyPr>
                    <a:p>
                      <a:r>
                        <a:rPr b="0" lang="de-DE" sz="1400" spc="-1" strike="noStrike">
                          <a:solidFill>
                            <a:srgbClr val="000000"/>
                          </a:solidFill>
                          <a:latin typeface="Arial"/>
                          <a:ea typeface="Microsoft YaHei"/>
                        </a:rPr>
                        <a:t>-27735.911713006</a:t>
                      </a:r>
                      <a:endParaRPr b="0" lang="de-DE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36000" marR="36000">
                    <a:lnL>
                      <a:noFill/>
                    </a:lnL>
                    <a:lnR w="720">
                      <a:solidFill>
                        <a:srgbClr val="000000"/>
                      </a:solidFill>
                      <a:prstDash val="solid"/>
                    </a:lnR>
                    <a:lnT w="720">
                      <a:solidFill>
                        <a:srgbClr val="000000"/>
                      </a:solidFill>
                      <a:prstDash val="solid"/>
                    </a:lnT>
                    <a:lnB w="720">
                      <a:solidFill>
                        <a:srgbClr val="000000"/>
                      </a:solidFill>
                      <a:prstDash val="solid"/>
                    </a:lnB>
                    <a:solidFill>
                      <a:srgbClr val="87cefa"/>
                    </a:solidFill>
                  </a:tcPr>
                </a:tc>
                <a:tc>
                  <a:txBody>
                    <a:bodyPr lIns="36000" rIns="36000" tIns="36000" bIns="36000" anchor="t">
                      <a:noAutofit/>
                    </a:bodyPr>
                    <a:p>
                      <a:r>
                        <a:rPr b="0" lang="de-DE" sz="1400" spc="-1" strike="noStrike">
                          <a:solidFill>
                            <a:srgbClr val="000000"/>
                          </a:solidFill>
                          <a:latin typeface="Arial"/>
                          <a:ea typeface="Microsoft YaHei"/>
                        </a:rPr>
                        <a:t>-15467.83419739</a:t>
                      </a:r>
                      <a:endParaRPr b="0" lang="de-DE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36000" marR="36000">
                    <a:lnL w="720">
                      <a:solidFill>
                        <a:srgbClr val="000000"/>
                      </a:solidFill>
                      <a:prstDash val="solid"/>
                    </a:lnL>
                    <a:lnR w="720">
                      <a:solidFill>
                        <a:srgbClr val="000000"/>
                      </a:solidFill>
                      <a:prstDash val="solid"/>
                    </a:lnR>
                    <a:lnT w="720">
                      <a:solidFill>
                        <a:srgbClr val="000000"/>
                      </a:solidFill>
                      <a:prstDash val="solid"/>
                    </a:lnT>
                    <a:lnB w="720">
                      <a:solidFill>
                        <a:srgbClr val="000000"/>
                      </a:solidFill>
                      <a:prstDash val="solid"/>
                    </a:lnB>
                    <a:solidFill>
                      <a:srgbClr val="87cefa"/>
                    </a:solidFill>
                  </a:tcPr>
                </a:tc>
                <a:tc>
                  <a:txBody>
                    <a:bodyPr lIns="36000" rIns="36000" tIns="36000" bIns="36000" anchor="t">
                      <a:noAutofit/>
                    </a:bodyPr>
                    <a:p>
                      <a:r>
                        <a:rPr b="0" lang="de-DE" sz="1400" spc="-1" strike="noStrike">
                          <a:solidFill>
                            <a:srgbClr val="000000"/>
                          </a:solidFill>
                          <a:latin typeface="Arial"/>
                          <a:ea typeface="Microsoft YaHei"/>
                        </a:rPr>
                        <a:t>-7328.638230487</a:t>
                      </a:r>
                      <a:endParaRPr b="0" lang="de-DE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36000" marR="36000">
                    <a:lnL w="720">
                      <a:solidFill>
                        <a:srgbClr val="000000"/>
                      </a:solidFill>
                      <a:prstDash val="solid"/>
                    </a:lnL>
                    <a:lnR w="720">
                      <a:solidFill>
                        <a:srgbClr val="000000"/>
                      </a:solidFill>
                      <a:prstDash val="solid"/>
                    </a:lnR>
                    <a:lnT w="720">
                      <a:solidFill>
                        <a:srgbClr val="000000"/>
                      </a:solidFill>
                      <a:prstDash val="solid"/>
                    </a:lnT>
                    <a:lnB w="720">
                      <a:solidFill>
                        <a:srgbClr val="000000"/>
                      </a:solidFill>
                      <a:prstDash val="solid"/>
                    </a:lnB>
                    <a:solidFill>
                      <a:srgbClr val="87cefa"/>
                    </a:solidFill>
                  </a:tcPr>
                </a:tc>
                <a:tc>
                  <a:txBody>
                    <a:bodyPr lIns="36000" rIns="36000" tIns="36000" bIns="36000" anchor="t">
                      <a:noAutofit/>
                    </a:bodyPr>
                    <a:p>
                      <a:r>
                        <a:rPr b="0" lang="de-DE" sz="1400" spc="-1" strike="noStrike">
                          <a:solidFill>
                            <a:srgbClr val="000000"/>
                          </a:solidFill>
                          <a:latin typeface="Arial"/>
                          <a:ea typeface="Microsoft YaHei"/>
                        </a:rPr>
                        <a:t>-5258.465416969</a:t>
                      </a:r>
                      <a:endParaRPr b="0" lang="de-DE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36000" marR="36000">
                    <a:lnL w="720">
                      <a:solidFill>
                        <a:srgbClr val="000000"/>
                      </a:solidFill>
                      <a:prstDash val="solid"/>
                    </a:lnL>
                    <a:lnR w="720">
                      <a:solidFill>
                        <a:srgbClr val="000000"/>
                      </a:solidFill>
                      <a:prstDash val="solid"/>
                    </a:lnR>
                    <a:lnT w="720">
                      <a:solidFill>
                        <a:srgbClr val="000000"/>
                      </a:solidFill>
                      <a:prstDash val="solid"/>
                    </a:lnT>
                    <a:lnB w="720">
                      <a:solidFill>
                        <a:srgbClr val="000000"/>
                      </a:solidFill>
                      <a:prstDash val="solid"/>
                    </a:lnB>
                    <a:solidFill>
                      <a:srgbClr val="87cefa"/>
                    </a:solidFill>
                  </a:tcPr>
                </a:tc>
              </a:tr>
              <a:tr h="272160">
                <a:tc>
                  <a:txBody>
                    <a:bodyPr lIns="36000" rIns="36000" tIns="36000" bIns="36000" anchor="t">
                      <a:noAutofit/>
                    </a:bodyPr>
                    <a:p>
                      <a:r>
                        <a:rPr b="1" lang="de-DE" sz="1400" spc="-1" strike="noStrike">
                          <a:solidFill>
                            <a:srgbClr val="ffffff"/>
                          </a:solidFill>
                          <a:latin typeface="Arial"/>
                          <a:ea typeface="Microsoft YaHei"/>
                        </a:rPr>
                        <a:t>blue slope wrt azimuth</a:t>
                      </a:r>
                      <a:r>
                        <a:rPr b="1" lang="de-DE" sz="1400" spc="-1" strike="noStrike">
                          <a:solidFill>
                            <a:srgbClr val="ffffff"/>
                          </a:solidFill>
                          <a:latin typeface="Arial"/>
                          <a:ea typeface="Microsoft YaHei"/>
                        </a:rPr>
                        <a:t> </a:t>
                      </a:r>
                      <a:endParaRPr b="1" lang="de-DE" sz="1400" spc="-1" strike="noStrike">
                        <a:solidFill>
                          <a:srgbClr val="ffffff"/>
                        </a:solidFill>
                        <a:latin typeface="Arial"/>
                      </a:endParaRPr>
                    </a:p>
                  </a:txBody>
                  <a:tcPr anchor="t" marL="36000" marR="36000">
                    <a:lnL w="720">
                      <a:solidFill>
                        <a:srgbClr val="000000"/>
                      </a:solidFill>
                      <a:prstDash val="solid"/>
                    </a:lnL>
                    <a:lnR w="720">
                      <a:solidFill>
                        <a:srgbClr val="000000"/>
                      </a:solidFill>
                      <a:prstDash val="solid"/>
                    </a:lnR>
                    <a:lnT w="720">
                      <a:solidFill>
                        <a:srgbClr val="000000"/>
                      </a:solidFill>
                      <a:prstDash val="solid"/>
                    </a:lnT>
                    <a:lnB w="720">
                      <a:solidFill>
                        <a:srgbClr val="000000"/>
                      </a:solidFill>
                      <a:prstDash val="solid"/>
                    </a:lnB>
                    <a:solidFill>
                      <a:srgbClr val="00bfff"/>
                    </a:solidFill>
                  </a:tcPr>
                </a:tc>
                <a:tc>
                  <a:txBody>
                    <a:bodyPr lIns="36000" rIns="36000" tIns="36000" bIns="36000" anchor="t">
                      <a:noAutofit/>
                    </a:bodyPr>
                    <a:p>
                      <a:r>
                        <a:rPr b="0" lang="de-DE" sz="1400" spc="-1" strike="noStrike">
                          <a:solidFill>
                            <a:srgbClr val="000000"/>
                          </a:solidFill>
                          <a:latin typeface="Arial"/>
                          <a:ea typeface="Microsoft YaHei"/>
                        </a:rPr>
                        <a:t>  </a:t>
                      </a:r>
                      <a:r>
                        <a:rPr b="0" lang="de-DE" sz="1400" spc="-1" strike="noStrike">
                          <a:solidFill>
                            <a:srgbClr val="000000"/>
                          </a:solidFill>
                          <a:latin typeface="Arial"/>
                          <a:ea typeface="Microsoft YaHei"/>
                        </a:rPr>
                        <a:t>-1639.758180629</a:t>
                      </a:r>
                      <a:endParaRPr b="0" lang="de-DE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36000" marR="36000">
                    <a:lnL>
                      <a:noFill/>
                    </a:lnL>
                    <a:lnR w="720">
                      <a:solidFill>
                        <a:srgbClr val="000000"/>
                      </a:solidFill>
                      <a:prstDash val="solid"/>
                    </a:lnR>
                    <a:lnT w="720">
                      <a:solidFill>
                        <a:srgbClr val="000000"/>
                      </a:solidFill>
                      <a:prstDash val="solid"/>
                    </a:lnT>
                    <a:lnB w="720">
                      <a:solidFill>
                        <a:srgbClr val="000000"/>
                      </a:solidFill>
                      <a:prstDash val="solid"/>
                    </a:lnB>
                    <a:solidFill>
                      <a:srgbClr val="87cefa"/>
                    </a:solidFill>
                  </a:tcPr>
                </a:tc>
                <a:tc>
                  <a:txBody>
                    <a:bodyPr lIns="36000" rIns="36000" tIns="36000" bIns="36000" anchor="t">
                      <a:noAutofit/>
                    </a:bodyPr>
                    <a:p>
                      <a:r>
                        <a:rPr b="0" lang="de-DE" sz="1400" spc="-1" strike="noStrike">
                          <a:solidFill>
                            <a:srgbClr val="000000"/>
                          </a:solidFill>
                          <a:latin typeface="Arial"/>
                          <a:ea typeface="Microsoft YaHei"/>
                        </a:rPr>
                        <a:t>  </a:t>
                      </a:r>
                      <a:r>
                        <a:rPr b="0" lang="de-DE" sz="1400" spc="-1" strike="noStrike">
                          <a:solidFill>
                            <a:srgbClr val="000000"/>
                          </a:solidFill>
                          <a:latin typeface="Arial"/>
                          <a:ea typeface="Microsoft YaHei"/>
                        </a:rPr>
                        <a:t>-3116.308247449</a:t>
                      </a:r>
                      <a:endParaRPr b="0" lang="de-DE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36000" marR="36000">
                    <a:lnL w="720">
                      <a:solidFill>
                        <a:srgbClr val="000000"/>
                      </a:solidFill>
                      <a:prstDash val="solid"/>
                    </a:lnL>
                    <a:lnR w="720">
                      <a:solidFill>
                        <a:srgbClr val="000000"/>
                      </a:solidFill>
                      <a:prstDash val="solid"/>
                    </a:lnR>
                    <a:lnT w="720">
                      <a:solidFill>
                        <a:srgbClr val="000000"/>
                      </a:solidFill>
                      <a:prstDash val="solid"/>
                    </a:lnT>
                    <a:lnB w="720">
                      <a:solidFill>
                        <a:srgbClr val="000000"/>
                      </a:solidFill>
                      <a:prstDash val="solid"/>
                    </a:lnB>
                    <a:solidFill>
                      <a:srgbClr val="87cefa"/>
                    </a:solidFill>
                  </a:tcPr>
                </a:tc>
                <a:tc>
                  <a:txBody>
                    <a:bodyPr lIns="36000" rIns="36000" tIns="36000" bIns="36000" anchor="t">
                      <a:noAutofit/>
                    </a:bodyPr>
                    <a:p>
                      <a:r>
                        <a:rPr b="0" lang="de-DE" sz="1400" spc="-1" strike="noStrike">
                          <a:solidFill>
                            <a:srgbClr val="000000"/>
                          </a:solidFill>
                          <a:latin typeface="Arial"/>
                          <a:ea typeface="Microsoft YaHei"/>
                        </a:rPr>
                        <a:t>-1428.599411958</a:t>
                      </a:r>
                      <a:endParaRPr b="0" lang="de-DE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36000" marR="36000">
                    <a:lnL w="720">
                      <a:solidFill>
                        <a:srgbClr val="000000"/>
                      </a:solidFill>
                      <a:prstDash val="solid"/>
                    </a:lnL>
                    <a:lnR w="720">
                      <a:solidFill>
                        <a:srgbClr val="000000"/>
                      </a:solidFill>
                      <a:prstDash val="solid"/>
                    </a:lnR>
                    <a:lnT w="720">
                      <a:solidFill>
                        <a:srgbClr val="000000"/>
                      </a:solidFill>
                      <a:prstDash val="solid"/>
                    </a:lnT>
                    <a:lnB w="720">
                      <a:solidFill>
                        <a:srgbClr val="000000"/>
                      </a:solidFill>
                      <a:prstDash val="solid"/>
                    </a:lnB>
                    <a:solidFill>
                      <a:srgbClr val="87cefa"/>
                    </a:solidFill>
                  </a:tcPr>
                </a:tc>
                <a:tc>
                  <a:txBody>
                    <a:bodyPr lIns="36000" rIns="36000" tIns="36000" bIns="36000" anchor="t">
                      <a:noAutofit/>
                    </a:bodyPr>
                    <a:p>
                      <a:r>
                        <a:rPr b="0" lang="de-DE" sz="1400" spc="-1" strike="noStrike">
                          <a:solidFill>
                            <a:srgbClr val="000000"/>
                          </a:solidFill>
                          <a:latin typeface="Arial"/>
                          <a:ea typeface="Microsoft YaHei"/>
                        </a:rPr>
                        <a:t>-1129.592076192</a:t>
                      </a:r>
                      <a:endParaRPr b="0" lang="de-DE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36000" marR="36000">
                    <a:lnL w="720">
                      <a:solidFill>
                        <a:srgbClr val="000000"/>
                      </a:solidFill>
                      <a:prstDash val="solid"/>
                    </a:lnL>
                    <a:lnR w="720">
                      <a:solidFill>
                        <a:srgbClr val="000000"/>
                      </a:solidFill>
                      <a:prstDash val="solid"/>
                    </a:lnR>
                    <a:lnT w="720">
                      <a:solidFill>
                        <a:srgbClr val="000000"/>
                      </a:solidFill>
                      <a:prstDash val="solid"/>
                    </a:lnT>
                    <a:lnB w="720">
                      <a:solidFill>
                        <a:srgbClr val="000000"/>
                      </a:solidFill>
                      <a:prstDash val="solid"/>
                    </a:lnB>
                    <a:solidFill>
                      <a:srgbClr val="87cefa"/>
                    </a:solidFill>
                  </a:tcPr>
                </a:tc>
              </a:tr>
            </a:tbl>
          </a:graphicData>
        </a:graphic>
      </p:graphicFrame>
      <p:sp>
        <p:nvSpPr>
          <p:cNvPr id="294" name=""/>
          <p:cNvSpPr txBox="1"/>
          <p:nvPr/>
        </p:nvSpPr>
        <p:spPr>
          <a:xfrm>
            <a:off x="360000" y="4320000"/>
            <a:ext cx="9360000" cy="99324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0" lang="de-DE" sz="1600" spc="-1" strike="noStrike">
                <a:solidFill>
                  <a:srgbClr val="000000"/>
                </a:solidFill>
                <a:latin typeface="Arial"/>
              </a:rPr>
              <a:t>One general approach to find a non-linear function that approximates the data</a:t>
            </a:r>
            <a:endParaRPr b="0" lang="de-DE" sz="1600" spc="-1" strike="noStrike">
              <a:solidFill>
                <a:srgbClr val="000000"/>
              </a:solidFill>
              <a:latin typeface="Arial"/>
            </a:endParaRPr>
          </a:p>
          <a:p>
            <a:r>
              <a:rPr b="0" lang="de-DE" sz="1600" spc="-1" strike="noStrike">
                <a:solidFill>
                  <a:srgbClr val="000000"/>
                </a:solidFill>
                <a:latin typeface="Arial"/>
              </a:rPr>
              <a:t>uses the center of the masked caldera in all four available PJ58 JunoCam images.</a:t>
            </a:r>
            <a:endParaRPr b="0" lang="de-DE" sz="1600" spc="-1" strike="noStrike">
              <a:solidFill>
                <a:srgbClr val="000000"/>
              </a:solidFill>
              <a:latin typeface="Arial"/>
            </a:endParaRPr>
          </a:p>
          <a:p>
            <a:r>
              <a:rPr b="0" lang="de-DE" sz="1600" spc="-1" strike="noStrike">
                <a:solidFill>
                  <a:srgbClr val="000000"/>
                </a:solidFill>
                <a:latin typeface="Arial"/>
              </a:rPr>
              <a:t>This provides four function values, together with partial derivatives (slopes) in those points.</a:t>
            </a:r>
            <a:endParaRPr b="0" lang="de-DE" sz="1600" spc="-1" strike="noStrike">
              <a:solidFill>
                <a:srgbClr val="000000"/>
              </a:solidFill>
              <a:latin typeface="Arial"/>
            </a:endParaRPr>
          </a:p>
          <a:p>
            <a:r>
              <a:rPr b="0" lang="de-DE" sz="1600" spc="-1" strike="noStrike">
                <a:solidFill>
                  <a:srgbClr val="000000"/>
                </a:solidFill>
                <a:latin typeface="Arial"/>
              </a:rPr>
              <a:t>They can either be used for interpolation or for a best fit, with a self-calibration option.</a:t>
            </a:r>
            <a:endParaRPr b="0" lang="de-DE" sz="16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"/>
          <p:cNvSpPr txBox="1"/>
          <p:nvPr/>
        </p:nvSpPr>
        <p:spPr>
          <a:xfrm>
            <a:off x="7200000" y="0"/>
            <a:ext cx="2880000" cy="7704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algn="ctr"/>
            <a:r>
              <a:rPr b="0" lang="de-DE" sz="2400" spc="-1" strike="noStrike">
                <a:solidFill>
                  <a:srgbClr val="000000"/>
                </a:solidFill>
                <a:latin typeface="Arial"/>
              </a:rPr>
              <a:t>Charts</a:t>
            </a:r>
            <a:endParaRPr b="0" lang="de-DE" sz="2400" spc="-1" strike="noStrike">
              <a:solidFill>
                <a:srgbClr val="000000"/>
              </a:solidFill>
              <a:latin typeface="Arial"/>
            </a:endParaRPr>
          </a:p>
          <a:p>
            <a:pPr algn="ctr"/>
            <a:r>
              <a:rPr b="0" lang="de-DE" sz="2400" spc="-1" strike="noStrike">
                <a:solidFill>
                  <a:srgbClr val="000000"/>
                </a:solidFill>
                <a:latin typeface="Arial"/>
              </a:rPr>
              <a:t>by image</a:t>
            </a:r>
            <a:endParaRPr b="0" lang="de-DE" sz="24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296" name="" descr=""/>
          <p:cNvPicPr/>
          <p:nvPr/>
        </p:nvPicPr>
        <p:blipFill>
          <a:blip r:embed="rId1"/>
          <a:stretch/>
        </p:blipFill>
        <p:spPr>
          <a:xfrm>
            <a:off x="360000" y="0"/>
            <a:ext cx="7401600" cy="5669640"/>
          </a:xfrm>
          <a:prstGeom prst="rect">
            <a:avLst/>
          </a:prstGeom>
          <a:ln w="0">
            <a:noFill/>
          </a:ln>
        </p:spPr>
      </p:pic>
      <p:sp>
        <p:nvSpPr>
          <p:cNvPr id="297" name=""/>
          <p:cNvSpPr/>
          <p:nvPr/>
        </p:nvSpPr>
        <p:spPr>
          <a:xfrm>
            <a:off x="6192000" y="684000"/>
            <a:ext cx="540000" cy="550080"/>
          </a:xfrm>
          <a:custGeom>
            <a:avLst/>
            <a:gdLst/>
            <a:ahLst/>
            <a:rect l="0" t="0" r="r" b="b"/>
            <a:pathLst>
              <a:path fill="none" w="1500" h="1528">
                <a:moveTo>
                  <a:pt x="0" y="0"/>
                </a:moveTo>
                <a:cubicBezTo>
                  <a:pt x="0" y="0"/>
                  <a:pt x="0" y="498"/>
                  <a:pt x="500" y="999"/>
                </a:cubicBezTo>
                <a:cubicBezTo>
                  <a:pt x="1000" y="1500"/>
                  <a:pt x="1250" y="1582"/>
                  <a:pt x="1500" y="1500"/>
                </a:cubicBezTo>
              </a:path>
            </a:pathLst>
          </a:custGeom>
          <a:ln w="36000">
            <a:solidFill>
              <a:srgbClr val="32cd32"/>
            </a:solidFill>
            <a:prstDash val="sysDash"/>
            <a:round/>
            <a:tailEnd len="med" type="triangle" w="med"/>
          </a:ln>
        </p:spPr>
        <p:txBody>
          <a:bodyPr lIns="108000" rIns="108000" tIns="63000" bIns="63000" anchor="ctr">
            <a:noAutofit/>
          </a:bodyPr>
          <a:p>
            <a:endParaRPr b="0" lang="de-DE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"/>
          <p:cNvSpPr txBox="1"/>
          <p:nvPr/>
        </p:nvSpPr>
        <p:spPr>
          <a:xfrm>
            <a:off x="7200000" y="0"/>
            <a:ext cx="2880000" cy="14508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algn="ctr"/>
            <a:r>
              <a:rPr b="0" lang="de-DE" sz="2400" spc="-1" strike="noStrike">
                <a:solidFill>
                  <a:srgbClr val="000000"/>
                </a:solidFill>
                <a:latin typeface="Arial"/>
              </a:rPr>
              <a:t>Charts</a:t>
            </a:r>
            <a:endParaRPr b="0" lang="de-DE" sz="2400" spc="-1" strike="noStrike">
              <a:solidFill>
                <a:srgbClr val="000000"/>
              </a:solidFill>
              <a:latin typeface="Arial"/>
            </a:endParaRPr>
          </a:p>
          <a:p>
            <a:pPr algn="ctr"/>
            <a:r>
              <a:rPr b="0" lang="de-DE" sz="2400" spc="-1" strike="noStrike">
                <a:solidFill>
                  <a:srgbClr val="000000"/>
                </a:solidFill>
                <a:latin typeface="Arial"/>
              </a:rPr>
              <a:t>by solar </a:t>
            </a:r>
            <a:endParaRPr b="0" lang="de-DE" sz="2400" spc="-1" strike="noStrike">
              <a:solidFill>
                <a:srgbClr val="000000"/>
              </a:solidFill>
              <a:latin typeface="Arial"/>
            </a:endParaRPr>
          </a:p>
          <a:p>
            <a:pPr algn="ctr"/>
            <a:r>
              <a:rPr b="0" lang="de-DE" sz="2400" spc="-1" strike="noStrike">
                <a:solidFill>
                  <a:srgbClr val="000000"/>
                </a:solidFill>
                <a:latin typeface="Arial"/>
              </a:rPr>
              <a:t>specular</a:t>
            </a:r>
            <a:endParaRPr b="0" lang="de-DE" sz="2400" spc="-1" strike="noStrike">
              <a:solidFill>
                <a:srgbClr val="000000"/>
              </a:solidFill>
              <a:latin typeface="Arial"/>
            </a:endParaRPr>
          </a:p>
          <a:p>
            <a:pPr algn="ctr"/>
            <a:r>
              <a:rPr b="0" lang="de-DE" sz="2400" spc="-1" strike="noStrike">
                <a:solidFill>
                  <a:srgbClr val="000000"/>
                </a:solidFill>
                <a:latin typeface="Arial"/>
              </a:rPr>
              <a:t>deviation angle</a:t>
            </a:r>
            <a:endParaRPr b="0" lang="de-DE" sz="24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299" name="" descr=""/>
          <p:cNvPicPr/>
          <p:nvPr/>
        </p:nvPicPr>
        <p:blipFill>
          <a:blip r:embed="rId1"/>
          <a:stretch/>
        </p:blipFill>
        <p:spPr>
          <a:xfrm>
            <a:off x="0" y="1676880"/>
            <a:ext cx="10079640" cy="399312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"/>
          <p:cNvSpPr txBox="1"/>
          <p:nvPr/>
        </p:nvSpPr>
        <p:spPr>
          <a:xfrm>
            <a:off x="360000" y="0"/>
            <a:ext cx="9720000" cy="25200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0" lang="de-DE" sz="2400" spc="-1" strike="noStrike">
                <a:solidFill>
                  <a:srgbClr val="000000"/>
                </a:solidFill>
                <a:latin typeface="Arial"/>
              </a:rPr>
              <a:t>Regression planes for red channel, restricted to masked caldera:</a:t>
            </a:r>
            <a:endParaRPr b="0" lang="de-DE" sz="2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de-DE" sz="16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de-DE" sz="1400" spc="-1" strike="noStrike">
                <a:solidFill>
                  <a:srgbClr val="000000"/>
                </a:solidFill>
                <a:latin typeface="Arial"/>
                <a:ea typeface="Microsoft YaHei"/>
              </a:rPr>
              <a:t>#26: -28274.166112423 a - 1963.210920428 b + 17087.647884766   +/- 129.30533414271</a:t>
            </a:r>
            <a:r>
              <a:rPr b="0" lang="de-DE" sz="1400" spc="-1" strike="noStrike">
                <a:solidFill>
                  <a:srgbClr val="000000"/>
                </a:solidFill>
                <a:latin typeface="Arial"/>
                <a:ea typeface="Microsoft YaHei"/>
              </a:rPr>
              <a:t>,</a:t>
            </a:r>
            <a:endParaRPr b="0" lang="de-DE" sz="1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de-DE" sz="1400" spc="-1" strike="noStrike">
                <a:solidFill>
                  <a:srgbClr val="000000"/>
                </a:solidFill>
                <a:latin typeface="Arial"/>
                <a:ea typeface="Microsoft YaHei"/>
              </a:rPr>
              <a:t>#27: -15845.215931851 a - 3437.217719532 b + 12635.895504254   +/- 139.860646551219</a:t>
            </a:r>
            <a:r>
              <a:rPr b="0" lang="de-DE" sz="1400" spc="-1" strike="noStrike">
                <a:solidFill>
                  <a:srgbClr val="000000"/>
                </a:solidFill>
                <a:latin typeface="Arial"/>
                <a:ea typeface="Microsoft YaHei"/>
              </a:rPr>
              <a:t>,</a:t>
            </a:r>
            <a:endParaRPr b="0" lang="de-DE" sz="1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de-DE" sz="1400" spc="-1" strike="noStrike">
                <a:solidFill>
                  <a:srgbClr val="000000"/>
                </a:solidFill>
                <a:latin typeface="Arial"/>
                <a:ea typeface="Microsoft YaHei"/>
              </a:rPr>
              <a:t>#28:   -7465.728295093 a - 1552.538391644 b +   7001.938709913   +/- 139.049095452121</a:t>
            </a:r>
            <a:r>
              <a:rPr b="0" lang="de-DE" sz="1400" spc="-1" strike="noStrike">
                <a:solidFill>
                  <a:srgbClr val="000000"/>
                </a:solidFill>
                <a:latin typeface="Arial"/>
                <a:ea typeface="Microsoft YaHei"/>
              </a:rPr>
              <a:t>,</a:t>
            </a:r>
            <a:endParaRPr b="0" lang="de-DE" sz="1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de-DE" sz="1400" spc="-1" strike="noStrike">
                <a:solidFill>
                  <a:srgbClr val="000000"/>
                </a:solidFill>
                <a:latin typeface="Arial"/>
                <a:ea typeface="Microsoft YaHei"/>
              </a:rPr>
              <a:t>#29:   -5332.158868908 a - 1342.696660609 b +   5271.508281566   +/- 134.320624623116</a:t>
            </a:r>
            <a:r>
              <a:rPr b="0" lang="de-DE" sz="1400" spc="-1" strike="noStrike">
                <a:solidFill>
                  <a:srgbClr val="000000"/>
                </a:solidFill>
                <a:latin typeface="Arial"/>
                <a:ea typeface="Microsoft YaHei"/>
              </a:rPr>
              <a:t>,</a:t>
            </a:r>
            <a:endParaRPr b="0" lang="de-DE" sz="1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de-DE" sz="1400" spc="-1" strike="noStrike">
                <a:solidFill>
                  <a:srgbClr val="000000"/>
                </a:solidFill>
                <a:latin typeface="Arial"/>
                <a:ea typeface="Microsoft YaHei"/>
              </a:rPr>
              <a:t>with a: solar specular deviation angle in radians,</a:t>
            </a:r>
            <a:endParaRPr b="0" lang="de-DE" sz="1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de-DE" sz="1400" spc="-1" strike="noStrike">
                <a:solidFill>
                  <a:srgbClr val="000000"/>
                </a:solidFill>
                <a:latin typeface="Arial"/>
                <a:ea typeface="Microsoft YaHei"/>
              </a:rPr>
              <a:t>and b: </a:t>
            </a:r>
            <a:r>
              <a:rPr b="0" lang="de-DE" sz="1400" spc="-1" strike="noStrike">
                <a:solidFill>
                  <a:srgbClr val="000000"/>
                </a:solidFill>
                <a:latin typeface="Arial"/>
                <a:ea typeface="Microsoft YaHei"/>
              </a:rPr>
              <a:t>solar specular azimuth in radians, windowed to [-pi;pi].</a:t>
            </a:r>
            <a:endParaRPr b="0" lang="de-DE" sz="1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de-DE" sz="1400" spc="-1" strike="noStrike">
                <a:solidFill>
                  <a:srgbClr val="000000"/>
                </a:solidFill>
                <a:latin typeface="Arial"/>
                <a:ea typeface="Microsoft YaHei"/>
              </a:rPr>
              <a:t>Data numbers calibrated relative to #26, linearized to [0; 255²] for decompanding table range.</a:t>
            </a:r>
            <a:endParaRPr b="0" lang="de-DE" sz="1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de-DE" sz="1400" spc="-1" strike="noStrike">
                <a:solidFill>
                  <a:srgbClr val="000000"/>
                </a:solidFill>
                <a:latin typeface="Arial"/>
                <a:ea typeface="Microsoft YaHei"/>
              </a:rPr>
              <a:t>Errors are +/- 1 residual standard deviation.</a:t>
            </a:r>
            <a:endParaRPr b="0" lang="de-DE" sz="1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de-DE" sz="1400" spc="-1" strike="noStrike">
                <a:solidFill>
                  <a:srgbClr val="000000"/>
                </a:solidFill>
                <a:latin typeface="Arial"/>
                <a:ea typeface="Microsoft YaHei"/>
              </a:rPr>
              <a:t>Planes have been determined via standard linear least square regression of red, green, blue as functions of a and b.</a:t>
            </a:r>
            <a:endParaRPr b="0" lang="de-DE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1" name=""/>
          <p:cNvSpPr txBox="1"/>
          <p:nvPr/>
        </p:nvSpPr>
        <p:spPr>
          <a:xfrm>
            <a:off x="0" y="2700000"/>
            <a:ext cx="10080000" cy="3600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algn="ctr"/>
            <a:r>
              <a:rPr b="0" lang="de-DE" sz="1600" spc="-1" strike="noStrike">
                <a:solidFill>
                  <a:srgbClr val="000000"/>
                </a:solidFill>
                <a:latin typeface="Arial"/>
              </a:rPr>
              <a:t>Regression planes mapped to latitude/longitude range of cropped caldera maps of PJ58 images #26 to #29.</a:t>
            </a:r>
            <a:endParaRPr b="0" lang="de-DE" sz="16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302" name="" descr=""/>
          <p:cNvPicPr/>
          <p:nvPr/>
        </p:nvPicPr>
        <p:blipFill>
          <a:blip r:embed="rId1"/>
          <a:stretch/>
        </p:blipFill>
        <p:spPr>
          <a:xfrm>
            <a:off x="0" y="3060000"/>
            <a:ext cx="10079640" cy="25776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6685</TotalTime>
  <Application>LibreOffice/24.2.5.2$Windows_X86_64 LibreOffice_project/bffef4ea93e59bebbeaf7f431bb02b1a39ee8a59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2026-05-14T15:42:49Z</dcterms:created>
  <dc:creator/>
  <dc:description/>
  <dc:language>de-DE</dc:language>
  <cp:lastModifiedBy/>
  <dcterms:modified xsi:type="dcterms:W3CDTF">2026-09-10T12:23:17Z</dcterms:modified>
  <cp:revision>194</cp:revision>
  <dc:subject/>
  <dc:title/>
</cp:coreProperties>
</file>