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0" r:id="rId3"/>
    <p:sldId id="268" r:id="rId4"/>
    <p:sldId id="271" r:id="rId5"/>
    <p:sldId id="274" r:id="rId6"/>
    <p:sldId id="257" r:id="rId7"/>
    <p:sldId id="280" r:id="rId8"/>
    <p:sldId id="277" r:id="rId9"/>
    <p:sldId id="278" r:id="rId10"/>
    <p:sldId id="279" r:id="rId11"/>
    <p:sldId id="273" r:id="rId12"/>
    <p:sldId id="281" r:id="rId13"/>
    <p:sldId id="282" r:id="rId14"/>
    <p:sldId id="283" r:id="rId15"/>
    <p:sldId id="284"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95" autoAdjust="0"/>
  </p:normalViewPr>
  <p:slideViewPr>
    <p:cSldViewPr snapToGrid="0">
      <p:cViewPr varScale="1">
        <p:scale>
          <a:sx n="70" d="100"/>
          <a:sy n="70" d="100"/>
        </p:scale>
        <p:origin x="-70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56"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FF9B22-21E2-450C-8D0C-83C2868FF27C}" type="datetimeFigureOut">
              <a:rPr lang="en-US" smtClean="0"/>
              <a:pPr/>
              <a:t>10/24/2017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C5AE75D-C062-4A57-B2F6-92C35C5A55EF}" type="slidenum">
              <a:rPr lang="en-US" smtClean="0"/>
              <a:pPr/>
              <a:t>‹#›</a:t>
            </a:fld>
            <a:endParaRPr lang="en-US"/>
          </a:p>
        </p:txBody>
      </p:sp>
    </p:spTree>
    <p:extLst>
      <p:ext uri="{BB962C8B-B14F-4D97-AF65-F5344CB8AC3E}">
        <p14:creationId xmlns:p14="http://schemas.microsoft.com/office/powerpoint/2010/main" xmlns="" val="295391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AE75D-C062-4A57-B2F6-92C35C5A55EF}" type="slidenum">
              <a:rPr lang="en-US" smtClean="0"/>
              <a:pPr/>
              <a:t>1</a:t>
            </a:fld>
            <a:endParaRPr lang="en-US"/>
          </a:p>
        </p:txBody>
      </p:sp>
    </p:spTree>
    <p:extLst>
      <p:ext uri="{BB962C8B-B14F-4D97-AF65-F5344CB8AC3E}">
        <p14:creationId xmlns:p14="http://schemas.microsoft.com/office/powerpoint/2010/main" xmlns="" val="373783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AE75D-C062-4A57-B2F6-92C35C5A55EF}" type="slidenum">
              <a:rPr lang="en-US" smtClean="0"/>
              <a:pPr/>
              <a:t>10</a:t>
            </a:fld>
            <a:endParaRPr lang="en-US"/>
          </a:p>
        </p:txBody>
      </p:sp>
    </p:spTree>
    <p:extLst>
      <p:ext uri="{BB962C8B-B14F-4D97-AF65-F5344CB8AC3E}">
        <p14:creationId xmlns:p14="http://schemas.microsoft.com/office/powerpoint/2010/main" xmlns="" val="329528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AE75D-C062-4A57-B2F6-92C35C5A55EF}" type="slidenum">
              <a:rPr lang="en-US" smtClean="0"/>
              <a:pPr/>
              <a:t>11</a:t>
            </a:fld>
            <a:endParaRPr lang="en-US"/>
          </a:p>
        </p:txBody>
      </p:sp>
    </p:spTree>
    <p:extLst>
      <p:ext uri="{BB962C8B-B14F-4D97-AF65-F5344CB8AC3E}">
        <p14:creationId xmlns:p14="http://schemas.microsoft.com/office/powerpoint/2010/main" xmlns="" val="313560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http://blockchain.mit.edu/</a:t>
            </a:r>
            <a:endParaRPr lang="en-US" dirty="0"/>
          </a:p>
        </p:txBody>
      </p:sp>
      <p:sp>
        <p:nvSpPr>
          <p:cNvPr id="4" name="Slide Number Placeholder 3"/>
          <p:cNvSpPr>
            <a:spLocks noGrp="1"/>
          </p:cNvSpPr>
          <p:nvPr>
            <p:ph type="sldNum" sz="quarter" idx="10"/>
          </p:nvPr>
        </p:nvSpPr>
        <p:spPr/>
        <p:txBody>
          <a:bodyPr/>
          <a:lstStyle/>
          <a:p>
            <a:fld id="{D064B663-7C66-4EB9-B834-BEB0333AA8B1}" type="slidenum">
              <a:rPr lang="en-US" smtClean="0"/>
              <a:pPr/>
              <a:t>12</a:t>
            </a:fld>
            <a:endParaRPr lang="en-US"/>
          </a:p>
        </p:txBody>
      </p:sp>
    </p:spTree>
    <p:extLst>
      <p:ext uri="{BB962C8B-B14F-4D97-AF65-F5344CB8AC3E}">
        <p14:creationId xmlns:p14="http://schemas.microsoft.com/office/powerpoint/2010/main" xmlns="" val="988315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http://www.mfa.org/collections/object/boston-harbor-33972</a:t>
            </a:r>
            <a:endParaRPr lang="en-US" dirty="0"/>
          </a:p>
        </p:txBody>
      </p:sp>
      <p:sp>
        <p:nvSpPr>
          <p:cNvPr id="4" name="Slide Number Placeholder 3"/>
          <p:cNvSpPr>
            <a:spLocks noGrp="1"/>
          </p:cNvSpPr>
          <p:nvPr>
            <p:ph type="sldNum" sz="quarter" idx="10"/>
          </p:nvPr>
        </p:nvSpPr>
        <p:spPr/>
        <p:txBody>
          <a:bodyPr/>
          <a:lstStyle/>
          <a:p>
            <a:pPr defTabSz="931774"/>
            <a:fld id="{D064B663-7C66-4EB9-B834-BEB0333AA8B1}" type="slidenum">
              <a:rPr lang="en-US">
                <a:solidFill>
                  <a:prstClr val="black"/>
                </a:solidFill>
                <a:latin typeface="Calibri"/>
              </a:rPr>
              <a:pPr defTabSz="931774"/>
              <a:t>13</a:t>
            </a:fld>
            <a:endParaRPr lang="en-US">
              <a:solidFill>
                <a:prstClr val="black"/>
              </a:solidFill>
              <a:latin typeface="Calibri"/>
            </a:endParaRPr>
          </a:p>
        </p:txBody>
      </p:sp>
    </p:spTree>
    <p:extLst>
      <p:ext uri="{BB962C8B-B14F-4D97-AF65-F5344CB8AC3E}">
        <p14:creationId xmlns:p14="http://schemas.microsoft.com/office/powerpoint/2010/main" xmlns="" val="400858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AE75D-C062-4A57-B2F6-92C35C5A55EF}" type="slidenum">
              <a:rPr lang="en-US" smtClean="0"/>
              <a:pPr/>
              <a:t>14</a:t>
            </a:fld>
            <a:endParaRPr lang="en-US"/>
          </a:p>
        </p:txBody>
      </p:sp>
    </p:spTree>
    <p:extLst>
      <p:ext uri="{BB962C8B-B14F-4D97-AF65-F5344CB8AC3E}">
        <p14:creationId xmlns:p14="http://schemas.microsoft.com/office/powerpoint/2010/main" xmlns="" val="2465056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AE75D-C062-4A57-B2F6-92C35C5A55EF}" type="slidenum">
              <a:rPr lang="en-US" smtClean="0"/>
              <a:pPr/>
              <a:t>15</a:t>
            </a:fld>
            <a:endParaRPr lang="en-US"/>
          </a:p>
        </p:txBody>
      </p:sp>
    </p:spTree>
    <p:extLst>
      <p:ext uri="{BB962C8B-B14F-4D97-AF65-F5344CB8AC3E}">
        <p14:creationId xmlns:p14="http://schemas.microsoft.com/office/powerpoint/2010/main" xmlns="" val="9658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flickr.com/photos/csb13/184057163/in/photolist-hgkMn-gW2td5-qALf6P-qACvcu-dxnob7-aAFzpU-9NtWtb-qQTQfG-dzG82V-MD1s-6J91J4-8hZoRK-bRX14i-8uMmfH-rAp1Go-8CATmQ-apgpCT-4cUNBm-cCcRY-byZJF3-d8muf-8zGRD5-4uZPyK-euT7Qm-5EPcxw-qh2xr2-8d3cF-eqfA6n-9QjYDH-8UoQsU-8jBbcX-fJsNQW-kdQKa-aqEsmt-4FkBvQ-o5aXtG-8uUnsE-9pdt6c-nsE3b1-adssy-ubiod-4FkCbS-4Fgn4a-5UQBJ7-4B4xda-3CYFU-5CsUyY-6X4mfq-bPHTS-q2LZSc</a:t>
            </a:r>
            <a:endParaRPr lang="en-US" dirty="0"/>
          </a:p>
        </p:txBody>
      </p:sp>
      <p:sp>
        <p:nvSpPr>
          <p:cNvPr id="4" name="Slide Number Placeholder 3"/>
          <p:cNvSpPr>
            <a:spLocks noGrp="1"/>
          </p:cNvSpPr>
          <p:nvPr>
            <p:ph type="sldNum" sz="quarter" idx="10"/>
          </p:nvPr>
        </p:nvSpPr>
        <p:spPr/>
        <p:txBody>
          <a:bodyPr/>
          <a:lstStyle/>
          <a:p>
            <a:fld id="{D064B663-7C66-4EB9-B834-BEB0333AA8B1}" type="slidenum">
              <a:rPr lang="en-US" smtClean="0"/>
              <a:pPr/>
              <a:t>2</a:t>
            </a:fld>
            <a:endParaRPr lang="en-US"/>
          </a:p>
        </p:txBody>
      </p:sp>
    </p:spTree>
    <p:extLst>
      <p:ext uri="{BB962C8B-B14F-4D97-AF65-F5344CB8AC3E}">
        <p14:creationId xmlns:p14="http://schemas.microsoft.com/office/powerpoint/2010/main" xmlns="" val="342428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http://artuk.org/discover/artworks/two-english-ships-wrecked-in-a-storm-on-a-rocky-coast-175886/search/keyword:ship-storm--termsadminqireference:storm-644/page/6</a:t>
            </a:r>
            <a:endParaRPr lang="en-US" dirty="0"/>
          </a:p>
        </p:txBody>
      </p:sp>
      <p:sp>
        <p:nvSpPr>
          <p:cNvPr id="4" name="Slide Number Placeholder 3"/>
          <p:cNvSpPr>
            <a:spLocks noGrp="1"/>
          </p:cNvSpPr>
          <p:nvPr>
            <p:ph type="sldNum" sz="quarter" idx="10"/>
          </p:nvPr>
        </p:nvSpPr>
        <p:spPr/>
        <p:txBody>
          <a:bodyPr/>
          <a:lstStyle/>
          <a:p>
            <a:fld id="{D064B663-7C66-4EB9-B834-BEB0333AA8B1}" type="slidenum">
              <a:rPr lang="en-US" smtClean="0"/>
              <a:pPr/>
              <a:t>3</a:t>
            </a:fld>
            <a:endParaRPr lang="en-US"/>
          </a:p>
        </p:txBody>
      </p:sp>
    </p:spTree>
    <p:extLst>
      <p:ext uri="{BB962C8B-B14F-4D97-AF65-F5344CB8AC3E}">
        <p14:creationId xmlns:p14="http://schemas.microsoft.com/office/powerpoint/2010/main" xmlns="" val="293050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http://blockchain.mit.edu/</a:t>
            </a:r>
            <a:endParaRPr lang="en-US" dirty="0"/>
          </a:p>
        </p:txBody>
      </p:sp>
      <p:sp>
        <p:nvSpPr>
          <p:cNvPr id="4" name="Slide Number Placeholder 3"/>
          <p:cNvSpPr>
            <a:spLocks noGrp="1"/>
          </p:cNvSpPr>
          <p:nvPr>
            <p:ph type="sldNum" sz="quarter" idx="10"/>
          </p:nvPr>
        </p:nvSpPr>
        <p:spPr/>
        <p:txBody>
          <a:bodyPr/>
          <a:lstStyle/>
          <a:p>
            <a:fld id="{D064B663-7C66-4EB9-B834-BEB0333AA8B1}" type="slidenum">
              <a:rPr lang="en-US" smtClean="0"/>
              <a:pPr/>
              <a:t>4</a:t>
            </a:fld>
            <a:endParaRPr lang="en-US"/>
          </a:p>
        </p:txBody>
      </p:sp>
    </p:spTree>
    <p:extLst>
      <p:ext uri="{BB962C8B-B14F-4D97-AF65-F5344CB8AC3E}">
        <p14:creationId xmlns:p14="http://schemas.microsoft.com/office/powerpoint/2010/main" xmlns="" val="1611401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AE75D-C062-4A57-B2F6-92C35C5A55EF}" type="slidenum">
              <a:rPr lang="en-US" smtClean="0"/>
              <a:pPr/>
              <a:t>5</a:t>
            </a:fld>
            <a:endParaRPr lang="en-US"/>
          </a:p>
        </p:txBody>
      </p:sp>
    </p:spTree>
    <p:extLst>
      <p:ext uri="{BB962C8B-B14F-4D97-AF65-F5344CB8AC3E}">
        <p14:creationId xmlns:p14="http://schemas.microsoft.com/office/powerpoint/2010/main" xmlns="" val="370790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AE75D-C062-4A57-B2F6-92C35C5A55EF}" type="slidenum">
              <a:rPr lang="en-US" smtClean="0"/>
              <a:pPr/>
              <a:t>6</a:t>
            </a:fld>
            <a:endParaRPr lang="en-US"/>
          </a:p>
        </p:txBody>
      </p:sp>
    </p:spTree>
    <p:extLst>
      <p:ext uri="{BB962C8B-B14F-4D97-AF65-F5344CB8AC3E}">
        <p14:creationId xmlns:p14="http://schemas.microsoft.com/office/powerpoint/2010/main" xmlns="" val="2116964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AE75D-C062-4A57-B2F6-92C35C5A55EF}" type="slidenum">
              <a:rPr lang="en-US" smtClean="0"/>
              <a:pPr/>
              <a:t>7</a:t>
            </a:fld>
            <a:endParaRPr lang="en-US"/>
          </a:p>
        </p:txBody>
      </p:sp>
    </p:spTree>
    <p:extLst>
      <p:ext uri="{BB962C8B-B14F-4D97-AF65-F5344CB8AC3E}">
        <p14:creationId xmlns:p14="http://schemas.microsoft.com/office/powerpoint/2010/main" xmlns="" val="343527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AE75D-C062-4A57-B2F6-92C35C5A55EF}" type="slidenum">
              <a:rPr lang="en-US" smtClean="0"/>
              <a:pPr/>
              <a:t>8</a:t>
            </a:fld>
            <a:endParaRPr lang="en-US"/>
          </a:p>
        </p:txBody>
      </p:sp>
    </p:spTree>
    <p:extLst>
      <p:ext uri="{BB962C8B-B14F-4D97-AF65-F5344CB8AC3E}">
        <p14:creationId xmlns:p14="http://schemas.microsoft.com/office/powerpoint/2010/main" xmlns="" val="1504504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AE75D-C062-4A57-B2F6-92C35C5A55EF}" type="slidenum">
              <a:rPr lang="en-US" smtClean="0"/>
              <a:pPr/>
              <a:t>9</a:t>
            </a:fld>
            <a:endParaRPr lang="en-US"/>
          </a:p>
        </p:txBody>
      </p:sp>
    </p:spTree>
    <p:extLst>
      <p:ext uri="{BB962C8B-B14F-4D97-AF65-F5344CB8AC3E}">
        <p14:creationId xmlns:p14="http://schemas.microsoft.com/office/powerpoint/2010/main" xmlns="" val="4086946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0EB0B5-80FB-41AA-993B-0E5110BD8BCB}"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AC090-D3B0-4005-A505-9C8C7814F208}" type="slidenum">
              <a:rPr lang="en-US" smtClean="0"/>
              <a:pPr/>
              <a:t>‹#›</a:t>
            </a:fld>
            <a:endParaRPr lang="en-US"/>
          </a:p>
        </p:txBody>
      </p:sp>
    </p:spTree>
    <p:extLst>
      <p:ext uri="{BB962C8B-B14F-4D97-AF65-F5344CB8AC3E}">
        <p14:creationId xmlns:p14="http://schemas.microsoft.com/office/powerpoint/2010/main" xmlns="" val="146176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EB0B5-80FB-41AA-993B-0E5110BD8BCB}"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AC090-D3B0-4005-A505-9C8C7814F208}" type="slidenum">
              <a:rPr lang="en-US" smtClean="0"/>
              <a:pPr/>
              <a:t>‹#›</a:t>
            </a:fld>
            <a:endParaRPr lang="en-US"/>
          </a:p>
        </p:txBody>
      </p:sp>
    </p:spTree>
    <p:extLst>
      <p:ext uri="{BB962C8B-B14F-4D97-AF65-F5344CB8AC3E}">
        <p14:creationId xmlns:p14="http://schemas.microsoft.com/office/powerpoint/2010/main" xmlns="" val="2826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EB0B5-80FB-41AA-993B-0E5110BD8BCB}"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AC090-D3B0-4005-A505-9C8C7814F208}" type="slidenum">
              <a:rPr lang="en-US" smtClean="0"/>
              <a:pPr/>
              <a:t>‹#›</a:t>
            </a:fld>
            <a:endParaRPr lang="en-US"/>
          </a:p>
        </p:txBody>
      </p:sp>
    </p:spTree>
    <p:extLst>
      <p:ext uri="{BB962C8B-B14F-4D97-AF65-F5344CB8AC3E}">
        <p14:creationId xmlns:p14="http://schemas.microsoft.com/office/powerpoint/2010/main" xmlns="" val="126182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E0EB0B5-80FB-41AA-993B-0E5110BD8BCB}"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AC090-D3B0-4005-A505-9C8C7814F208}" type="slidenum">
              <a:rPr lang="en-US" smtClean="0"/>
              <a:pPr/>
              <a:t>‹#›</a:t>
            </a:fld>
            <a:endParaRPr lang="en-US"/>
          </a:p>
        </p:txBody>
      </p:sp>
    </p:spTree>
    <p:extLst>
      <p:ext uri="{BB962C8B-B14F-4D97-AF65-F5344CB8AC3E}">
        <p14:creationId xmlns:p14="http://schemas.microsoft.com/office/powerpoint/2010/main" xmlns="" val="87170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0EB0B5-80FB-41AA-993B-0E5110BD8BCB}"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AC090-D3B0-4005-A505-9C8C7814F208}" type="slidenum">
              <a:rPr lang="en-US" smtClean="0"/>
              <a:pPr/>
              <a:t>‹#›</a:t>
            </a:fld>
            <a:endParaRPr lang="en-US"/>
          </a:p>
        </p:txBody>
      </p:sp>
    </p:spTree>
    <p:extLst>
      <p:ext uri="{BB962C8B-B14F-4D97-AF65-F5344CB8AC3E}">
        <p14:creationId xmlns:p14="http://schemas.microsoft.com/office/powerpoint/2010/main" xmlns="" val="303651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0EB0B5-80FB-41AA-993B-0E5110BD8BCB}" type="datetimeFigureOut">
              <a:rPr lang="en-US" smtClean="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AC090-D3B0-4005-A505-9C8C7814F208}" type="slidenum">
              <a:rPr lang="en-US" smtClean="0"/>
              <a:pPr/>
              <a:t>‹#›</a:t>
            </a:fld>
            <a:endParaRPr lang="en-US"/>
          </a:p>
        </p:txBody>
      </p:sp>
    </p:spTree>
    <p:extLst>
      <p:ext uri="{BB962C8B-B14F-4D97-AF65-F5344CB8AC3E}">
        <p14:creationId xmlns:p14="http://schemas.microsoft.com/office/powerpoint/2010/main" xmlns="" val="376121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0EB0B5-80FB-41AA-993B-0E5110BD8BCB}" type="datetimeFigureOut">
              <a:rPr lang="en-US" smtClean="0"/>
              <a:pPr/>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AC090-D3B0-4005-A505-9C8C7814F208}" type="slidenum">
              <a:rPr lang="en-US" smtClean="0"/>
              <a:pPr/>
              <a:t>‹#›</a:t>
            </a:fld>
            <a:endParaRPr lang="en-US"/>
          </a:p>
        </p:txBody>
      </p:sp>
    </p:spTree>
    <p:extLst>
      <p:ext uri="{BB962C8B-B14F-4D97-AF65-F5344CB8AC3E}">
        <p14:creationId xmlns:p14="http://schemas.microsoft.com/office/powerpoint/2010/main" xmlns="" val="140177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0EB0B5-80FB-41AA-993B-0E5110BD8BCB}" type="datetimeFigureOut">
              <a:rPr lang="en-US" smtClean="0"/>
              <a:pPr/>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AC090-D3B0-4005-A505-9C8C7814F208}" type="slidenum">
              <a:rPr lang="en-US" smtClean="0"/>
              <a:pPr/>
              <a:t>‹#›</a:t>
            </a:fld>
            <a:endParaRPr lang="en-US"/>
          </a:p>
        </p:txBody>
      </p:sp>
    </p:spTree>
    <p:extLst>
      <p:ext uri="{BB962C8B-B14F-4D97-AF65-F5344CB8AC3E}">
        <p14:creationId xmlns:p14="http://schemas.microsoft.com/office/powerpoint/2010/main" xmlns="" val="377645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EB0B5-80FB-41AA-993B-0E5110BD8BCB}" type="datetimeFigureOut">
              <a:rPr lang="en-US" smtClean="0"/>
              <a:pPr/>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AC090-D3B0-4005-A505-9C8C7814F208}" type="slidenum">
              <a:rPr lang="en-US" smtClean="0"/>
              <a:pPr/>
              <a:t>‹#›</a:t>
            </a:fld>
            <a:endParaRPr lang="en-US"/>
          </a:p>
        </p:txBody>
      </p:sp>
    </p:spTree>
    <p:extLst>
      <p:ext uri="{BB962C8B-B14F-4D97-AF65-F5344CB8AC3E}">
        <p14:creationId xmlns:p14="http://schemas.microsoft.com/office/powerpoint/2010/main" xmlns="" val="43944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EB0B5-80FB-41AA-993B-0E5110BD8BCB}" type="datetimeFigureOut">
              <a:rPr lang="en-US" smtClean="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AC090-D3B0-4005-A505-9C8C7814F208}" type="slidenum">
              <a:rPr lang="en-US" smtClean="0"/>
              <a:pPr/>
              <a:t>‹#›</a:t>
            </a:fld>
            <a:endParaRPr lang="en-US"/>
          </a:p>
        </p:txBody>
      </p:sp>
    </p:spTree>
    <p:extLst>
      <p:ext uri="{BB962C8B-B14F-4D97-AF65-F5344CB8AC3E}">
        <p14:creationId xmlns:p14="http://schemas.microsoft.com/office/powerpoint/2010/main" xmlns="" val="358066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EB0B5-80FB-41AA-993B-0E5110BD8BCB}" type="datetimeFigureOut">
              <a:rPr lang="en-US" smtClean="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AC090-D3B0-4005-A505-9C8C7814F208}" type="slidenum">
              <a:rPr lang="en-US" smtClean="0"/>
              <a:pPr/>
              <a:t>‹#›</a:t>
            </a:fld>
            <a:endParaRPr lang="en-US"/>
          </a:p>
        </p:txBody>
      </p:sp>
    </p:spTree>
    <p:extLst>
      <p:ext uri="{BB962C8B-B14F-4D97-AF65-F5344CB8AC3E}">
        <p14:creationId xmlns:p14="http://schemas.microsoft.com/office/powerpoint/2010/main" xmlns="" val="309677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EB0B5-80FB-41AA-993B-0E5110BD8BCB}" type="datetimeFigureOut">
              <a:rPr lang="en-US" smtClean="0"/>
              <a:pPr/>
              <a:t>10/24/2017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AC090-D3B0-4005-A505-9C8C7814F208}" type="slidenum">
              <a:rPr lang="en-US" smtClean="0"/>
              <a:pPr/>
              <a:t>‹#›</a:t>
            </a:fld>
            <a:endParaRPr lang="en-US"/>
          </a:p>
        </p:txBody>
      </p:sp>
    </p:spTree>
    <p:extLst>
      <p:ext uri="{BB962C8B-B14F-4D97-AF65-F5344CB8AC3E}">
        <p14:creationId xmlns:p14="http://schemas.microsoft.com/office/powerpoint/2010/main" xmlns="" val="4069376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lockchain.mit.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pubpub.org/pub/future-of-librar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842" y="587819"/>
            <a:ext cx="11600597" cy="5570756"/>
          </a:xfrm>
          <a:prstGeom prst="rect">
            <a:avLst/>
          </a:prstGeom>
          <a:noFill/>
        </p:spPr>
        <p:txBody>
          <a:bodyPr wrap="square" rtlCol="0">
            <a:spAutoFit/>
          </a:bodyPr>
          <a:lstStyle/>
          <a:p>
            <a:r>
              <a:rPr lang="en-US" sz="7200" dirty="0" smtClean="0">
                <a:solidFill>
                  <a:schemeClr val="bg1"/>
                </a:solidFill>
              </a:rPr>
              <a:t>MIT’s Compass for the Future: </a:t>
            </a:r>
            <a:endParaRPr lang="en-US" sz="7200" dirty="0" smtClean="0">
              <a:solidFill>
                <a:schemeClr val="bg1"/>
              </a:solidFill>
            </a:endParaRPr>
          </a:p>
          <a:p>
            <a:r>
              <a:rPr lang="en-US" sz="7200" dirty="0" smtClean="0">
                <a:solidFill>
                  <a:schemeClr val="bg1"/>
                </a:solidFill>
              </a:rPr>
              <a:t>The </a:t>
            </a:r>
            <a:r>
              <a:rPr lang="en-US" sz="7200" dirty="0" smtClean="0">
                <a:solidFill>
                  <a:schemeClr val="bg1"/>
                </a:solidFill>
              </a:rPr>
              <a:t>Future of Libraries Task Force Report</a:t>
            </a:r>
          </a:p>
          <a:p>
            <a:pPr algn="r"/>
            <a:endParaRPr lang="en-US" sz="2800" dirty="0" smtClean="0">
              <a:solidFill>
                <a:schemeClr val="bg1"/>
              </a:solidFill>
            </a:endParaRPr>
          </a:p>
          <a:p>
            <a:pPr algn="r"/>
            <a:endParaRPr lang="en-US" sz="2800" dirty="0">
              <a:solidFill>
                <a:schemeClr val="bg1"/>
              </a:solidFill>
            </a:endParaRPr>
          </a:p>
          <a:p>
            <a:pPr algn="r"/>
            <a:endParaRPr lang="en-US" sz="2800" dirty="0" smtClean="0">
              <a:solidFill>
                <a:schemeClr val="bg1"/>
              </a:solidFill>
            </a:endParaRPr>
          </a:p>
          <a:p>
            <a:pPr algn="r"/>
            <a:r>
              <a:rPr lang="en-US" sz="2800" dirty="0" smtClean="0">
                <a:solidFill>
                  <a:schemeClr val="bg1"/>
                </a:solidFill>
              </a:rPr>
              <a:t>Laura Hanscom</a:t>
            </a:r>
          </a:p>
          <a:p>
            <a:pPr algn="r"/>
            <a:r>
              <a:rPr lang="en-US" sz="2800" dirty="0" smtClean="0">
                <a:solidFill>
                  <a:schemeClr val="bg1"/>
                </a:solidFill>
              </a:rPr>
              <a:t>25 October 2017</a:t>
            </a:r>
            <a:endParaRPr lang="en-US" sz="2800" dirty="0">
              <a:solidFill>
                <a:schemeClr val="bg1"/>
              </a:solidFill>
            </a:endParaRPr>
          </a:p>
        </p:txBody>
      </p:sp>
    </p:spTree>
    <p:extLst>
      <p:ext uri="{BB962C8B-B14F-4D97-AF65-F5344CB8AC3E}">
        <p14:creationId xmlns:p14="http://schemas.microsoft.com/office/powerpoint/2010/main" xmlns="" val="3818735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and </a:t>
            </a:r>
            <a:r>
              <a:rPr lang="en-US" b="1" dirty="0" smtClean="0"/>
              <a:t>Development</a:t>
            </a:r>
            <a:endParaRPr lang="en-US" dirty="0"/>
          </a:p>
        </p:txBody>
      </p:sp>
      <p:sp>
        <p:nvSpPr>
          <p:cNvPr id="3" name="Content Placeholder 2"/>
          <p:cNvSpPr>
            <a:spLocks noGrp="1"/>
          </p:cNvSpPr>
          <p:nvPr>
            <p:ph idx="1"/>
          </p:nvPr>
        </p:nvSpPr>
        <p:spPr/>
        <p:txBody>
          <a:bodyPr/>
          <a:lstStyle/>
          <a:p>
            <a:pPr marL="0" indent="0">
              <a:buNone/>
            </a:pPr>
            <a:r>
              <a:rPr lang="en-US" b="1" dirty="0" smtClean="0"/>
              <a:t>The </a:t>
            </a:r>
            <a:r>
              <a:rPr lang="en-US" b="1" dirty="0"/>
              <a:t>Libraries must</a:t>
            </a:r>
            <a:r>
              <a:rPr lang="en-US" dirty="0"/>
              <a:t> become a center for research and development, fueling </a:t>
            </a:r>
            <a:r>
              <a:rPr lang="en-US" b="1" dirty="0"/>
              <a:t>bold experimentation and new answers </a:t>
            </a:r>
            <a:r>
              <a:rPr lang="en-US" dirty="0"/>
              <a:t>to the grand challenges facing research libraries and scholarly communication.</a:t>
            </a:r>
          </a:p>
          <a:p>
            <a:endParaRPr lang="en-US" dirty="0"/>
          </a:p>
        </p:txBody>
      </p:sp>
    </p:spTree>
    <p:extLst>
      <p:ext uri="{BB962C8B-B14F-4D97-AF65-F5344CB8AC3E}">
        <p14:creationId xmlns:p14="http://schemas.microsoft.com/office/powerpoint/2010/main" xmlns="" val="3736065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0327"/>
            <a:ext cx="10515600" cy="5636636"/>
          </a:xfrm>
        </p:spPr>
        <p:txBody>
          <a:bodyPr>
            <a:noAutofit/>
          </a:bodyPr>
          <a:lstStyle/>
          <a:p>
            <a:pPr marL="0" indent="0">
              <a:buNone/>
            </a:pPr>
            <a:r>
              <a:rPr lang="en-US" dirty="0"/>
              <a:t>For the MIT Libraries, the better world we seek is one in which there is abundant, equitable, meaningful access to knowledge and to the products of the full life cycle of research. </a:t>
            </a:r>
            <a:endParaRPr lang="en-US" dirty="0" smtClean="0"/>
          </a:p>
          <a:p>
            <a:pPr marL="0" indent="0">
              <a:buNone/>
            </a:pPr>
            <a:endParaRPr lang="en-US" dirty="0"/>
          </a:p>
          <a:p>
            <a:pPr marL="0" indent="0">
              <a:buNone/>
            </a:pPr>
            <a:r>
              <a:rPr lang="en-US" dirty="0" smtClean="0"/>
              <a:t>Enduring </a:t>
            </a:r>
            <a:r>
              <a:rPr lang="en-US" dirty="0"/>
              <a:t>global access to knowledge requires sustainable models for ensuring that past and present knowledge is available long into the future. Moreover, access to knowledge must be fluid, interactive, contextualized, participatory, programmable, and comprehensive in order to fully enable citizens and scholars to integrate across disciplines, timescales, geographies, languages, and cultures.</a:t>
            </a:r>
          </a:p>
        </p:txBody>
      </p:sp>
    </p:spTree>
    <p:extLst>
      <p:ext uri="{BB962C8B-B14F-4D97-AF65-F5344CB8AC3E}">
        <p14:creationId xmlns:p14="http://schemas.microsoft.com/office/powerpoint/2010/main" xmlns="" val="1783207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44718" y="0"/>
            <a:ext cx="12236718" cy="6858000"/>
          </a:xfrm>
          <a:prstGeom prst="rect">
            <a:avLst/>
          </a:prstGeom>
        </p:spPr>
      </p:pic>
    </p:spTree>
    <p:extLst>
      <p:ext uri="{BB962C8B-B14F-4D97-AF65-F5344CB8AC3E}">
        <p14:creationId xmlns:p14="http://schemas.microsoft.com/office/powerpoint/2010/main" xmlns="" val="2249143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656" y="365125"/>
            <a:ext cx="3224081" cy="5979691"/>
          </a:xfrm>
        </p:spPr>
        <p:txBody>
          <a:bodyPr/>
          <a:lstStyle/>
          <a:p>
            <a:r>
              <a:rPr lang="en-US" dirty="0" smtClean="0">
                <a:solidFill>
                  <a:schemeClr val="bg1"/>
                </a:solidFill>
              </a:rPr>
              <a:t>Thank you!</a:t>
            </a:r>
            <a:r>
              <a:rPr lang="en-US" dirty="0" smtClean="0"/>
              <a:t/>
            </a:r>
            <a:br>
              <a:rPr lang="en-US" dirty="0" smtClean="0"/>
            </a:br>
            <a:r>
              <a:rPr lang="en-US" dirty="0" smtClean="0"/>
              <a:t/>
            </a:r>
            <a:br>
              <a:rPr lang="en-US" dirty="0" smtClean="0"/>
            </a:br>
            <a:r>
              <a:rPr lang="en-US" dirty="0" smtClean="0">
                <a:solidFill>
                  <a:schemeClr val="bg1"/>
                </a:solidFill>
              </a:rPr>
              <a:t>Fair Winds and Following Seas….</a:t>
            </a:r>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7153" y="989660"/>
            <a:ext cx="7684256" cy="4730620"/>
          </a:xfrm>
          <a:prstGeom prst="rect">
            <a:avLst/>
          </a:prstGeom>
        </p:spPr>
      </p:pic>
    </p:spTree>
    <p:extLst>
      <p:ext uri="{BB962C8B-B14F-4D97-AF65-F5344CB8AC3E}">
        <p14:creationId xmlns:p14="http://schemas.microsoft.com/office/powerpoint/2010/main" xmlns="" val="3924917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004" y="365125"/>
            <a:ext cx="7092175" cy="5020914"/>
          </a:xfrm>
        </p:spPr>
        <p:txBody>
          <a:bodyPr>
            <a:noAutofit/>
          </a:bodyPr>
          <a:lstStyle/>
          <a:p>
            <a:r>
              <a:rPr lang="en-US" sz="7200" dirty="0" smtClean="0">
                <a:solidFill>
                  <a:schemeClr val="bg1"/>
                </a:solidFill>
              </a:rPr>
              <a:t>Questions</a:t>
            </a:r>
            <a:br>
              <a:rPr lang="en-US" sz="7200" dirty="0" smtClean="0">
                <a:solidFill>
                  <a:schemeClr val="bg1"/>
                </a:solidFill>
              </a:rPr>
            </a:br>
            <a:r>
              <a:rPr lang="en-US" sz="7200" dirty="0" smtClean="0">
                <a:solidFill>
                  <a:schemeClr val="bg1"/>
                </a:solidFill>
              </a:rPr>
              <a:t>or Comments?</a:t>
            </a:r>
            <a:endParaRPr lang="en-US" sz="7200" dirty="0"/>
          </a:p>
        </p:txBody>
      </p:sp>
    </p:spTree>
    <p:extLst>
      <p:ext uri="{BB962C8B-B14F-4D97-AF65-F5344CB8AC3E}">
        <p14:creationId xmlns:p14="http://schemas.microsoft.com/office/powerpoint/2010/main" xmlns="" val="3534103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405"/>
            <a:ext cx="10515600" cy="1325563"/>
          </a:xfrm>
        </p:spPr>
        <p:txBody>
          <a:bodyPr/>
          <a:lstStyle/>
          <a:p>
            <a:r>
              <a:rPr lang="en-GB" dirty="0" smtClean="0">
                <a:solidFill>
                  <a:schemeClr val="bg1"/>
                </a:solidFill>
              </a:rPr>
              <a:t>Image Credits</a:t>
            </a:r>
            <a:endParaRPr lang="en-GB" dirty="0">
              <a:solidFill>
                <a:schemeClr val="bg1"/>
              </a:solidFill>
            </a:endParaRPr>
          </a:p>
        </p:txBody>
      </p:sp>
      <p:sp>
        <p:nvSpPr>
          <p:cNvPr id="3" name="Content Placeholder 2"/>
          <p:cNvSpPr>
            <a:spLocks noGrp="1"/>
          </p:cNvSpPr>
          <p:nvPr>
            <p:ph idx="1"/>
          </p:nvPr>
        </p:nvSpPr>
        <p:spPr>
          <a:xfrm>
            <a:off x="838200" y="1255590"/>
            <a:ext cx="10515600" cy="4689357"/>
          </a:xfrm>
        </p:spPr>
        <p:txBody>
          <a:bodyPr>
            <a:normAutofit fontScale="40000" lnSpcReduction="20000"/>
          </a:bodyPr>
          <a:lstStyle/>
          <a:p>
            <a:r>
              <a:rPr lang="en-US" sz="6400" dirty="0" smtClean="0"/>
              <a:t>https</a:t>
            </a:r>
            <a:r>
              <a:rPr lang="en-US" sz="6400" dirty="0"/>
              <a:t>://www.flickr.com/photos/csb13/184057163/in/photolist-hgkMn-gW2td5-qALf6P-qACvcu-dxnob7-aAFzpU-9NtWtb-qQTQfG-dzG82V-MD1s-6J91J4-8hZoRK-bRX14i-8uMmfH-rAp1Go-8CATmQ-apgpCT-4cUNBm-cCcRY-byZJF3-d8muf-8zGRD5-4uZPyK-euT7Qm-5EPcxw-qh2xr2-8d3cF-eqfA6n-9QjYDH-8UoQsU-8jBbcX-fJsNQW-kdQKa-aqEsmt-4FkBvQ-o5aXtG-8uUnsE-9pdt6c-nsE3b1-adssy-ubiod-4FkCbS-4Fgn4a-5UQBJ7-4B4xda-3CYFU-5CsUyY-6X4mfq-bPHTS-q2LZSc</a:t>
            </a:r>
          </a:p>
          <a:p>
            <a:r>
              <a:rPr lang="en-US" sz="6400" dirty="0" err="1" smtClean="0"/>
              <a:t>Image:http</a:t>
            </a:r>
            <a:r>
              <a:rPr lang="en-US" sz="6400" dirty="0"/>
              <a:t>://artuk.org/discover/artworks/two-english-ships-wrecked-in-a-storm-on-a-rocky-coast-175886/search/</a:t>
            </a:r>
            <a:r>
              <a:rPr lang="en-US" sz="6400" dirty="0" err="1"/>
              <a:t>keyword:ship-storm</a:t>
            </a:r>
            <a:r>
              <a:rPr lang="en-US" sz="6400" dirty="0"/>
              <a:t>--</a:t>
            </a:r>
            <a:r>
              <a:rPr lang="en-US" sz="6400" dirty="0" smtClean="0"/>
              <a:t>termsadminqireference:storm-644/page/6</a:t>
            </a:r>
          </a:p>
          <a:p>
            <a:r>
              <a:rPr lang="en-US" sz="6400" dirty="0" smtClean="0"/>
              <a:t>Image</a:t>
            </a:r>
            <a:r>
              <a:rPr lang="en-US" sz="6400" dirty="0" smtClean="0"/>
              <a:t>: </a:t>
            </a:r>
            <a:r>
              <a:rPr lang="en-US" sz="6600" dirty="0">
                <a:hlinkClick r:id="rId3"/>
              </a:rPr>
              <a:t>http://blockchain.mit.edu</a:t>
            </a:r>
            <a:r>
              <a:rPr lang="en-US" sz="6600" dirty="0" smtClean="0">
                <a:hlinkClick r:id="rId3"/>
              </a:rPr>
              <a:t>/</a:t>
            </a:r>
            <a:endParaRPr lang="en-US" sz="6600" dirty="0" smtClean="0"/>
          </a:p>
          <a:p>
            <a:r>
              <a:rPr lang="en-US" sz="6600" dirty="0"/>
              <a:t>Image: </a:t>
            </a:r>
            <a:r>
              <a:rPr lang="en-US" sz="6600" dirty="0">
                <a:hlinkClick r:id="rId4"/>
              </a:rPr>
              <a:t>https://www.pubpub.org/pub/future-of-libraries</a:t>
            </a:r>
            <a:r>
              <a:rPr lang="en-US" sz="6600" dirty="0"/>
              <a:t> (adapted by LH)</a:t>
            </a:r>
          </a:p>
          <a:p>
            <a:r>
              <a:rPr lang="en-US" sz="6400" dirty="0" smtClean="0"/>
              <a:t>Image</a:t>
            </a:r>
            <a:r>
              <a:rPr lang="en-US" sz="6400" dirty="0"/>
              <a:t>: http://www.mfa.org/collections/object/boston-harbor-33972</a:t>
            </a:r>
          </a:p>
          <a:p>
            <a:endParaRPr lang="en-US" sz="6400" dirty="0"/>
          </a:p>
          <a:p>
            <a:endParaRPr lang="en-US" sz="6400" dirty="0"/>
          </a:p>
          <a:p>
            <a:pPr>
              <a:buNone/>
            </a:pPr>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GB" dirty="0"/>
          </a:p>
        </p:txBody>
      </p:sp>
    </p:spTree>
    <p:extLst>
      <p:ext uri="{BB962C8B-B14F-4D97-AF65-F5344CB8AC3E}">
        <p14:creationId xmlns:p14="http://schemas.microsoft.com/office/powerpoint/2010/main" xmlns="" val="867311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417502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a:off x="-14705" y="31343"/>
            <a:ext cx="12193057" cy="6840305"/>
          </a:xfrm>
          <a:prstGeom prst="rect">
            <a:avLst/>
          </a:prstGeom>
        </p:spPr>
      </p:pic>
      <p:sp>
        <p:nvSpPr>
          <p:cNvPr id="5" name="Title 1"/>
          <p:cNvSpPr txBox="1">
            <a:spLocks/>
          </p:cNvSpPr>
          <p:nvPr/>
        </p:nvSpPr>
        <p:spPr>
          <a:xfrm>
            <a:off x="300250" y="2183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It </a:t>
            </a:r>
            <a:r>
              <a:rPr lang="en-US" dirty="0" smtClean="0">
                <a:solidFill>
                  <a:schemeClr val="bg1"/>
                </a:solidFill>
              </a:rPr>
              <a:t>is rough </a:t>
            </a:r>
            <a:r>
              <a:rPr lang="en-US" dirty="0" smtClean="0">
                <a:solidFill>
                  <a:schemeClr val="bg1"/>
                </a:solidFill>
              </a:rPr>
              <a:t>out there…</a:t>
            </a:r>
            <a:endParaRPr lang="en-US" dirty="0">
              <a:solidFill>
                <a:schemeClr val="bg1"/>
              </a:solidFill>
            </a:endParaRPr>
          </a:p>
        </p:txBody>
      </p:sp>
    </p:spTree>
    <p:extLst>
      <p:ext uri="{BB962C8B-B14F-4D97-AF65-F5344CB8AC3E}">
        <p14:creationId xmlns:p14="http://schemas.microsoft.com/office/powerpoint/2010/main" xmlns="" val="2361392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44718" y="0"/>
            <a:ext cx="12236718" cy="6858000"/>
          </a:xfrm>
          <a:prstGeom prst="rect">
            <a:avLst/>
          </a:prstGeom>
        </p:spPr>
      </p:pic>
    </p:spTree>
    <p:extLst>
      <p:ext uri="{BB962C8B-B14F-4D97-AF65-F5344CB8AC3E}">
        <p14:creationId xmlns:p14="http://schemas.microsoft.com/office/powerpoint/2010/main" xmlns="" val="195085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Support MIT’s Mission</a:t>
            </a:r>
            <a:endParaRPr lang="en-US" dirty="0"/>
          </a:p>
        </p:txBody>
      </p:sp>
      <p:sp>
        <p:nvSpPr>
          <p:cNvPr id="3" name="Content Placeholder 2"/>
          <p:cNvSpPr>
            <a:spLocks noGrp="1"/>
          </p:cNvSpPr>
          <p:nvPr>
            <p:ph idx="1"/>
          </p:nvPr>
        </p:nvSpPr>
        <p:spPr/>
        <p:txBody>
          <a:bodyPr/>
          <a:lstStyle/>
          <a:p>
            <a:pPr marL="0" indent="0">
              <a:buNone/>
            </a:pPr>
            <a:r>
              <a:rPr lang="en-US" dirty="0"/>
              <a:t>As MIT embarks on a Campaign for a Better World, we are reminded of the importance of </a:t>
            </a:r>
            <a:r>
              <a:rPr lang="en-US" b="1" dirty="0"/>
              <a:t>ensuring that the fruits of research and teaching—at MIT and beyond—are radically more available to all those who might benefit from and contribute to them</a:t>
            </a:r>
            <a:r>
              <a:rPr lang="en-US" dirty="0"/>
              <a:t>. </a:t>
            </a:r>
            <a:r>
              <a:rPr lang="en-US" b="1" dirty="0"/>
              <a:t>A world in which anyone might consume and create new ideas, knowledge, and understandings is one that will lead us to solutions to the world’s great challenges.</a:t>
            </a:r>
          </a:p>
        </p:txBody>
      </p:sp>
    </p:spTree>
    <p:extLst>
      <p:ext uri="{BB962C8B-B14F-4D97-AF65-F5344CB8AC3E}">
        <p14:creationId xmlns:p14="http://schemas.microsoft.com/office/powerpoint/2010/main" xmlns="" val="744990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ssets.pubpub.org/qjhmzlgw/1476374998552.png"/>
          <p:cNvPicPr>
            <a:picLocks noGrp="1" noChangeAspect="1" noChangeArrowheads="1"/>
          </p:cNvPicPr>
          <p:nvPr>
            <p:ph idx="1"/>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303044" y="257695"/>
            <a:ext cx="4801972" cy="6051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2375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Community and </a:t>
            </a:r>
            <a:r>
              <a:rPr lang="en-US" b="1" dirty="0" smtClean="0"/>
              <a:t>Relationships</a:t>
            </a:r>
            <a:endParaRPr lang="en-US" dirty="0"/>
          </a:p>
        </p:txBody>
      </p:sp>
      <p:sp>
        <p:nvSpPr>
          <p:cNvPr id="3" name="Content Placeholder 2"/>
          <p:cNvSpPr>
            <a:spLocks noGrp="1"/>
          </p:cNvSpPr>
          <p:nvPr>
            <p:ph idx="1"/>
          </p:nvPr>
        </p:nvSpPr>
        <p:spPr/>
        <p:txBody>
          <a:bodyPr/>
          <a:lstStyle/>
          <a:p>
            <a:pPr marL="0" indent="0">
              <a:buNone/>
            </a:pPr>
            <a:r>
              <a:rPr lang="en-US" b="1" dirty="0"/>
              <a:t>The Libraries must </a:t>
            </a:r>
            <a:r>
              <a:rPr lang="en-US" dirty="0"/>
              <a:t>conceive of their community as a global one, embracing </a:t>
            </a:r>
            <a:r>
              <a:rPr lang="en-US" b="1" dirty="0"/>
              <a:t>openness, diversity, global social justice, and critical thinking </a:t>
            </a:r>
            <a:r>
              <a:rPr lang="en-US" dirty="0"/>
              <a:t>in their relationships with those communities, in their spaces, and in their educational programming.</a:t>
            </a:r>
          </a:p>
          <a:p>
            <a:endParaRPr lang="en-US" dirty="0"/>
          </a:p>
        </p:txBody>
      </p:sp>
    </p:spTree>
    <p:extLst>
      <p:ext uri="{BB962C8B-B14F-4D97-AF65-F5344CB8AC3E}">
        <p14:creationId xmlns:p14="http://schemas.microsoft.com/office/powerpoint/2010/main" xmlns="" val="3839443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Discovery and </a:t>
            </a:r>
            <a:r>
              <a:rPr lang="en-US" b="1" dirty="0" smtClean="0"/>
              <a:t>Use</a:t>
            </a:r>
            <a:endParaRPr lang="en-US" dirty="0"/>
          </a:p>
        </p:txBody>
      </p:sp>
      <p:sp>
        <p:nvSpPr>
          <p:cNvPr id="3" name="Content Placeholder 2"/>
          <p:cNvSpPr>
            <a:spLocks noGrp="1"/>
          </p:cNvSpPr>
          <p:nvPr>
            <p:ph idx="1"/>
          </p:nvPr>
        </p:nvSpPr>
        <p:spPr/>
        <p:txBody>
          <a:bodyPr/>
          <a:lstStyle/>
          <a:p>
            <a:pPr marL="0" indent="0">
              <a:buNone/>
            </a:pPr>
            <a:r>
              <a:rPr lang="en-US" b="1" dirty="0"/>
              <a:t>The Libraries must </a:t>
            </a:r>
            <a:r>
              <a:rPr lang="en-US" dirty="0"/>
              <a:t>develop and facilitate the creation of content platforms and tools that encourage the </a:t>
            </a:r>
            <a:r>
              <a:rPr lang="en-US" b="1" dirty="0"/>
              <a:t>open dissemination of MIT research</a:t>
            </a:r>
            <a:r>
              <a:rPr lang="en-US" dirty="0"/>
              <a:t> and that facilitate new methods of discovering and using information.</a:t>
            </a:r>
          </a:p>
          <a:p>
            <a:endParaRPr lang="en-US" dirty="0"/>
          </a:p>
        </p:txBody>
      </p:sp>
    </p:spTree>
    <p:extLst>
      <p:ext uri="{BB962C8B-B14F-4D97-AF65-F5344CB8AC3E}">
        <p14:creationId xmlns:p14="http://schemas.microsoft.com/office/powerpoint/2010/main" xmlns="" val="3384563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Stewardship and </a:t>
            </a:r>
            <a:r>
              <a:rPr lang="en-US" b="1" dirty="0" smtClean="0"/>
              <a:t>Sustainability</a:t>
            </a:r>
            <a:endParaRPr lang="en-US" dirty="0"/>
          </a:p>
        </p:txBody>
      </p:sp>
      <p:sp>
        <p:nvSpPr>
          <p:cNvPr id="3" name="Content Placeholder 2"/>
          <p:cNvSpPr>
            <a:spLocks noGrp="1"/>
          </p:cNvSpPr>
          <p:nvPr>
            <p:ph idx="1"/>
          </p:nvPr>
        </p:nvSpPr>
        <p:spPr/>
        <p:txBody>
          <a:bodyPr/>
          <a:lstStyle/>
          <a:p>
            <a:pPr marL="0" indent="0">
              <a:buNone/>
            </a:pPr>
            <a:r>
              <a:rPr lang="en-US" b="1" dirty="0"/>
              <a:t>The Libraries must </a:t>
            </a:r>
            <a:r>
              <a:rPr lang="en-US" dirty="0"/>
              <a:t>be leaders in the long-term stewardship of MIT content and in the development of </a:t>
            </a:r>
            <a:r>
              <a:rPr lang="en-US" b="1" dirty="0"/>
              <a:t>collaborative models for the long-term stewardship of all parts of the scholarly record</a:t>
            </a:r>
            <a:r>
              <a:rPr lang="en-US" dirty="0"/>
              <a:t>.</a:t>
            </a:r>
          </a:p>
          <a:p>
            <a:pPr marL="0" indent="0">
              <a:buNone/>
            </a:pPr>
            <a:endParaRPr lang="en-US" dirty="0"/>
          </a:p>
        </p:txBody>
      </p:sp>
    </p:spTree>
    <p:extLst>
      <p:ext uri="{BB962C8B-B14F-4D97-AF65-F5344CB8AC3E}">
        <p14:creationId xmlns:p14="http://schemas.microsoft.com/office/powerpoint/2010/main" xmlns="" val="3705395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867</TotalTime>
  <Words>345</Words>
  <Application>Microsoft Office PowerPoint</Application>
  <PresentationFormat>Custom</PresentationFormat>
  <Paragraphs>54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Slide 1</vt:lpstr>
      <vt:lpstr>Slide 2</vt:lpstr>
      <vt:lpstr>Slide 3</vt:lpstr>
      <vt:lpstr>Slide 4</vt:lpstr>
      <vt:lpstr>To Support MIT’s Mission</vt:lpstr>
      <vt:lpstr>Slide 6</vt:lpstr>
      <vt:lpstr>Community and Relationships</vt:lpstr>
      <vt:lpstr>Discovery and Use</vt:lpstr>
      <vt:lpstr>Stewardship and Sustainability</vt:lpstr>
      <vt:lpstr>Research and Development</vt:lpstr>
      <vt:lpstr>Slide 11</vt:lpstr>
      <vt:lpstr>Slide 12</vt:lpstr>
      <vt:lpstr>Thank you!  Fair Winds and Following Seas….</vt:lpstr>
      <vt:lpstr>Questions or Comments?</vt:lpstr>
      <vt:lpstr>Image Credits</vt:lpstr>
    </vt:vector>
  </TitlesOfParts>
  <Company>Massachusetts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Hanscom</dc:creator>
  <cp:lastModifiedBy>Laura</cp:lastModifiedBy>
  <cp:revision>43</cp:revision>
  <cp:lastPrinted>2017-10-19T22:42:55Z</cp:lastPrinted>
  <dcterms:created xsi:type="dcterms:W3CDTF">2017-10-18T17:41:11Z</dcterms:created>
  <dcterms:modified xsi:type="dcterms:W3CDTF">2017-10-24T22:33:41Z</dcterms:modified>
</cp:coreProperties>
</file>