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02" r:id="rId3"/>
    <p:sldId id="284" r:id="rId4"/>
    <p:sldId id="287" r:id="rId5"/>
    <p:sldId id="258" r:id="rId6"/>
    <p:sldId id="263" r:id="rId7"/>
    <p:sldId id="305" r:id="rId8"/>
    <p:sldId id="288" r:id="rId9"/>
    <p:sldId id="306" r:id="rId10"/>
    <p:sldId id="290" r:id="rId11"/>
    <p:sldId id="289" r:id="rId12"/>
    <p:sldId id="269" r:id="rId13"/>
    <p:sldId id="292" r:id="rId14"/>
    <p:sldId id="293" r:id="rId15"/>
    <p:sldId id="294" r:id="rId16"/>
    <p:sldId id="315" r:id="rId17"/>
    <p:sldId id="316" r:id="rId18"/>
    <p:sldId id="317" r:id="rId19"/>
    <p:sldId id="303" r:id="rId20"/>
    <p:sldId id="309" r:id="rId21"/>
    <p:sldId id="276" r:id="rId22"/>
    <p:sldId id="298" r:id="rId23"/>
    <p:sldId id="311" r:id="rId24"/>
    <p:sldId id="312" r:id="rId25"/>
    <p:sldId id="279" r:id="rId26"/>
    <p:sldId id="285" r:id="rId27"/>
    <p:sldId id="280" r:id="rId28"/>
    <p:sldId id="281" r:id="rId29"/>
    <p:sldId id="301" r:id="rId30"/>
    <p:sldId id="282" r:id="rId31"/>
    <p:sldId id="283" r:id="rId32"/>
    <p:sldId id="313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orence Habets" initials="F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8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04" autoAdjust="0"/>
  </p:normalViewPr>
  <p:slideViewPr>
    <p:cSldViewPr>
      <p:cViewPr>
        <p:scale>
          <a:sx n="100" d="100"/>
          <a:sy n="100" d="100"/>
        </p:scale>
        <p:origin x="-195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6-11T22:25:01.499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ADBA7-0D21-4E5D-BD43-CB072BF1DA6E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A4728-9F39-4A53-A252-CC4D966EB0F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86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86E91-03B3-43DC-A29C-9D3C936E947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85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14/06/2023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14/06/2023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14/06/2023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702880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14/06/2023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14/06/2023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14/06/2023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14/06/2023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14/06/2023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14/06/2023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14/06/2023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14/06/2023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14/06/2023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hyperlink" Target="https://www.geosciences.ens.fr/recherche/projets/aqui-fr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052736"/>
            <a:ext cx="141248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US" sz="2800" dirty="0"/>
              <a:t>How to quantify regional hydrological change </a:t>
            </a:r>
            <a:r>
              <a:rPr lang="en-US" sz="2800" dirty="0" smtClean="0"/>
              <a:t>impact?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dirty="0"/>
              <a:t>some examples from France</a:t>
            </a:r>
          </a:p>
          <a:p>
            <a:endParaRPr lang="en-US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482055" y="4784715"/>
            <a:ext cx="8636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</a:t>
            </a:r>
            <a:r>
              <a:rPr lang="en-US" dirty="0"/>
              <a:t>disentangle </a:t>
            </a:r>
            <a:r>
              <a:rPr lang="en-US" dirty="0" smtClean="0"/>
              <a:t>climate change impact to natural variability or anthropogenic impact ?</a:t>
            </a:r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1268095" y="2060848"/>
            <a:ext cx="64113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Part of the results were achieved by: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Julien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Boé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CNRS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Cerfacs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Rémy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Bonnet IPSL during its PhD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Pierre Salmon during its M2 internship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Antoine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Sobaga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during its PhD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Bertrand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Decharme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CNRS CNRM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Jérôme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Molénat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&amp;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Esco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Aqui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-FR 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team </a:t>
            </a:r>
            <a:r>
              <a:rPr 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www.geosciences.ens.fr/recherche/projets/aqui-fr</a:t>
            </a:r>
            <a:endParaRPr lang="en-US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6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2" y="5875338"/>
            <a:ext cx="958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826677" y="5877272"/>
            <a:ext cx="2743059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800" b="1" dirty="0" smtClean="0"/>
              <a:t>florence.habets@ens.fr</a:t>
            </a:r>
          </a:p>
          <a:p>
            <a:pPr eaLnBrk="1" hangingPunct="1"/>
            <a:endParaRPr lang="fr-FR" altLang="fr-FR" sz="1800" b="1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951538"/>
            <a:ext cx="26860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063" y="6492742"/>
            <a:ext cx="504825" cy="39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3491880" y="6525344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@</a:t>
            </a:r>
            <a:r>
              <a:rPr lang="fr-FR" dirty="0" err="1" smtClean="0"/>
              <a:t>florencehabets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67627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4732834" y="836711"/>
            <a:ext cx="2719486" cy="3181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0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35288" y="1204768"/>
            <a:ext cx="3526333" cy="444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51959" y="554435"/>
            <a:ext cx="864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dirty="0" smtClean="0">
                <a:latin typeface="Arial" charset="0"/>
                <a:ea typeface="Baekmuk Gulim" charset="0"/>
                <a:cs typeface="Baekmuk Gulim" charset="0"/>
              </a:rPr>
              <a:t>Estimated trends using </a:t>
            </a:r>
            <a:r>
              <a:rPr lang="en-US" altLang="en-US" b="1" dirty="0" err="1" smtClean="0">
                <a:latin typeface="Arial" charset="0"/>
                <a:ea typeface="Baekmuk Gulim" charset="0"/>
                <a:cs typeface="Baekmuk Gulim" charset="0"/>
              </a:rPr>
              <a:t>obs</a:t>
            </a:r>
            <a:r>
              <a:rPr lang="en-US" altLang="en-US" b="1" dirty="0" smtClean="0">
                <a:latin typeface="Arial" charset="0"/>
                <a:ea typeface="Baekmuk Gulim" charset="0"/>
                <a:cs typeface="Baekmuk Gulim" charset="0"/>
              </a:rPr>
              <a:t> and reconstructed river flows from 1961 </a:t>
            </a:r>
            <a:r>
              <a:rPr lang="en-US" altLang="en-US" b="1" dirty="0">
                <a:latin typeface="Arial" charset="0"/>
                <a:ea typeface="Baekmuk Gulim" charset="0"/>
                <a:cs typeface="Baekmuk Gulim" charset="0"/>
              </a:rPr>
              <a:t>to 2012.</a:t>
            </a:r>
            <a:endParaRPr lang="en-US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72872" y="5877272"/>
            <a:ext cx="249587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i="1" dirty="0"/>
              <a:t>Vicente‐Serrano, et al, 2019</a:t>
            </a:r>
          </a:p>
        </p:txBody>
      </p:sp>
      <p:sp>
        <p:nvSpPr>
          <p:cNvPr id="7" name="Ellipse 6"/>
          <p:cNvSpPr/>
          <p:nvPr/>
        </p:nvSpPr>
        <p:spPr>
          <a:xfrm>
            <a:off x="279304" y="3709015"/>
            <a:ext cx="3382317" cy="1800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137648" y="3431007"/>
            <a:ext cx="102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decrease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8484" y="1354818"/>
            <a:ext cx="97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Increase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2462568" y="3431007"/>
            <a:ext cx="144016" cy="165350"/>
          </a:xfrm>
          <a:prstGeom prst="ellipse">
            <a:avLst/>
          </a:prstGeom>
          <a:noFill/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4499992" y="1220092"/>
            <a:ext cx="4367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Armançon</a:t>
            </a:r>
            <a:r>
              <a:rPr lang="en-US" dirty="0" smtClean="0"/>
              <a:t> at </a:t>
            </a:r>
            <a:r>
              <a:rPr lang="en-US" dirty="0" err="1" smtClean="0"/>
              <a:t>Aisy</a:t>
            </a:r>
            <a:r>
              <a:rPr lang="en-US" dirty="0" smtClean="0"/>
              <a:t> sur </a:t>
            </a:r>
            <a:r>
              <a:rPr lang="en-US" dirty="0" err="1" smtClean="0"/>
              <a:t>Armançon</a:t>
            </a:r>
            <a:r>
              <a:rPr lang="en-US" dirty="0" smtClean="0"/>
              <a:t> (1 350 km² )</a:t>
            </a:r>
          </a:p>
          <a:p>
            <a:r>
              <a:rPr lang="fr-FR" dirty="0" err="1" smtClean="0"/>
              <a:t>Annual</a:t>
            </a:r>
            <a:r>
              <a:rPr lang="fr-FR" dirty="0" smtClean="0"/>
              <a:t> river </a:t>
            </a:r>
            <a:r>
              <a:rPr lang="fr-FR" dirty="0" err="1" smtClean="0"/>
              <a:t>flows</a:t>
            </a:r>
            <a:endParaRPr lang="en-US" dirty="0"/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2606585" y="1724150"/>
            <a:ext cx="2253447" cy="1706857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537181"/>
            <a:ext cx="5328333" cy="2996813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79512" y="75982"/>
            <a:ext cx="4655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Learning from long river flow series</a:t>
            </a:r>
            <a:endParaRPr lang="en-US" sz="2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Ellipse 15"/>
          <p:cNvSpPr/>
          <p:nvPr/>
        </p:nvSpPr>
        <p:spPr>
          <a:xfrm rot="1357825">
            <a:off x="244449" y="1942012"/>
            <a:ext cx="3062056" cy="1347217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40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00" y="2511946"/>
            <a:ext cx="5328000" cy="2996626"/>
          </a:xfrm>
          <a:prstGeom prst="rect">
            <a:avLst/>
          </a:prstGeom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35288" y="1204768"/>
            <a:ext cx="3526333" cy="444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51959" y="554435"/>
            <a:ext cx="852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dirty="0" smtClean="0">
                <a:latin typeface="Arial" charset="0"/>
                <a:ea typeface="Baekmuk Gulim" charset="0"/>
                <a:cs typeface="Baekmuk Gulim" charset="0"/>
              </a:rPr>
              <a:t>Estimated trends using </a:t>
            </a:r>
            <a:r>
              <a:rPr lang="en-US" altLang="en-US" b="1" dirty="0" err="1" smtClean="0">
                <a:latin typeface="Arial" charset="0"/>
                <a:ea typeface="Baekmuk Gulim" charset="0"/>
                <a:cs typeface="Baekmuk Gulim" charset="0"/>
              </a:rPr>
              <a:t>obs</a:t>
            </a:r>
            <a:r>
              <a:rPr lang="en-US" altLang="en-US" b="1" dirty="0" smtClean="0">
                <a:latin typeface="Arial" charset="0"/>
                <a:ea typeface="Baekmuk Gulim" charset="0"/>
                <a:cs typeface="Baekmuk Gulim" charset="0"/>
              </a:rPr>
              <a:t> and reconstructed river flows from 1961 </a:t>
            </a:r>
            <a:r>
              <a:rPr lang="en-US" altLang="en-US" b="1" dirty="0">
                <a:latin typeface="Arial" charset="0"/>
                <a:ea typeface="Baekmuk Gulim" charset="0"/>
                <a:cs typeface="Baekmuk Gulim" charset="0"/>
              </a:rPr>
              <a:t>to 2012.</a:t>
            </a:r>
            <a:endParaRPr lang="en-US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72872" y="5805264"/>
            <a:ext cx="249587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 i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Vicente‐Serrano, et al, 2019</a:t>
            </a:r>
          </a:p>
        </p:txBody>
      </p:sp>
      <p:sp>
        <p:nvSpPr>
          <p:cNvPr id="7" name="Ellipse 6"/>
          <p:cNvSpPr/>
          <p:nvPr/>
        </p:nvSpPr>
        <p:spPr>
          <a:xfrm>
            <a:off x="279304" y="3709015"/>
            <a:ext cx="3382317" cy="1800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137648" y="3431007"/>
            <a:ext cx="102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decrease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8484" y="1354818"/>
            <a:ext cx="97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Increase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2462568" y="3431007"/>
            <a:ext cx="144016" cy="165350"/>
          </a:xfrm>
          <a:prstGeom prst="ellipse">
            <a:avLst/>
          </a:prstGeom>
          <a:noFill/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2606585" y="1724150"/>
            <a:ext cx="2253447" cy="1706857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656818" y="2048550"/>
            <a:ext cx="3540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 the full period of observation</a:t>
            </a:r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4499992" y="1220092"/>
            <a:ext cx="4367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Armançon</a:t>
            </a:r>
            <a:r>
              <a:rPr lang="en-US" dirty="0" smtClean="0"/>
              <a:t> at </a:t>
            </a:r>
            <a:r>
              <a:rPr lang="en-US" dirty="0" err="1" smtClean="0"/>
              <a:t>Aisy</a:t>
            </a:r>
            <a:r>
              <a:rPr lang="en-US" dirty="0" smtClean="0"/>
              <a:t> sur </a:t>
            </a:r>
            <a:r>
              <a:rPr lang="en-US" dirty="0" err="1" smtClean="0"/>
              <a:t>Armançon</a:t>
            </a:r>
            <a:r>
              <a:rPr lang="en-US" dirty="0" smtClean="0"/>
              <a:t> (1 350 km² )</a:t>
            </a:r>
          </a:p>
          <a:p>
            <a:r>
              <a:rPr lang="fr-FR" dirty="0" err="1" smtClean="0"/>
              <a:t>Annual</a:t>
            </a:r>
            <a:r>
              <a:rPr lang="fr-FR" dirty="0" smtClean="0"/>
              <a:t> river </a:t>
            </a:r>
            <a:r>
              <a:rPr lang="fr-FR" dirty="0" err="1" smtClean="0"/>
              <a:t>flows</a:t>
            </a:r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179512" y="75982"/>
            <a:ext cx="4655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Learning from long river flow series</a:t>
            </a:r>
            <a:endParaRPr lang="en-US" sz="2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Ellipse 15"/>
          <p:cNvSpPr/>
          <p:nvPr/>
        </p:nvSpPr>
        <p:spPr>
          <a:xfrm rot="1357825">
            <a:off x="244449" y="1942012"/>
            <a:ext cx="3062056" cy="1347217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42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35" y="2276872"/>
            <a:ext cx="6539148" cy="4320480"/>
          </a:xfrm>
          <a:prstGeom prst="rect">
            <a:avLst/>
          </a:prstGeom>
        </p:spPr>
      </p:pic>
      <p:cxnSp>
        <p:nvCxnSpPr>
          <p:cNvPr id="24" name="Connecteur droit avec flèche 23"/>
          <p:cNvCxnSpPr/>
          <p:nvPr/>
        </p:nvCxnSpPr>
        <p:spPr>
          <a:xfrm flipV="1">
            <a:off x="2195736" y="3429000"/>
            <a:ext cx="0" cy="936104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2267744" y="4383106"/>
            <a:ext cx="0" cy="918102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1331640" y="3560673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+20%</a:t>
            </a:r>
            <a:endParaRPr lang="en-US" dirty="0"/>
          </a:p>
        </p:txBody>
      </p:sp>
      <p:sp>
        <p:nvSpPr>
          <p:cNvPr id="27" name="ZoneTexte 26"/>
          <p:cNvSpPr txBox="1"/>
          <p:nvPr/>
        </p:nvSpPr>
        <p:spPr>
          <a:xfrm>
            <a:off x="1187624" y="4846523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-20%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060848"/>
            <a:ext cx="3108226" cy="174815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716016" y="1268609"/>
            <a:ext cx="4367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Armançon</a:t>
            </a:r>
            <a:r>
              <a:rPr lang="en-US" dirty="0" smtClean="0"/>
              <a:t> at </a:t>
            </a:r>
            <a:r>
              <a:rPr lang="en-US" dirty="0" err="1" smtClean="0"/>
              <a:t>Aisy</a:t>
            </a:r>
            <a:r>
              <a:rPr lang="en-US" dirty="0" smtClean="0"/>
              <a:t> sur </a:t>
            </a:r>
            <a:r>
              <a:rPr lang="en-US" dirty="0" err="1" smtClean="0"/>
              <a:t>Armançon</a:t>
            </a:r>
            <a:r>
              <a:rPr lang="en-US" dirty="0" smtClean="0"/>
              <a:t> (1 350 km² )</a:t>
            </a:r>
          </a:p>
          <a:p>
            <a:r>
              <a:rPr lang="en-US" dirty="0" smtClean="0"/>
              <a:t>Annual river flows</a:t>
            </a:r>
            <a:endParaRPr lang="en-US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1187624" y="4365104"/>
            <a:ext cx="7200800" cy="180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422257" y="4077072"/>
            <a:ext cx="917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average</a:t>
            </a:r>
            <a:endParaRPr lang="en-US" dirty="0"/>
          </a:p>
        </p:txBody>
      </p:sp>
      <p:sp>
        <p:nvSpPr>
          <p:cNvPr id="28" name="ZoneTexte 27"/>
          <p:cNvSpPr txBox="1"/>
          <p:nvPr/>
        </p:nvSpPr>
        <p:spPr>
          <a:xfrm>
            <a:off x="539552" y="1772816"/>
            <a:ext cx="4894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Simple running average provides different view of </a:t>
            </a:r>
            <a:br>
              <a:rPr lang="en-US" dirty="0" smtClean="0"/>
            </a:br>
            <a:r>
              <a:rPr lang="en-US" dirty="0" smtClean="0"/>
              <a:t>the temporal variation</a:t>
            </a:r>
            <a:endParaRPr lang="en-US" dirty="0"/>
          </a:p>
        </p:txBody>
      </p:sp>
      <p:sp>
        <p:nvSpPr>
          <p:cNvPr id="29" name="ZoneTexte 28"/>
          <p:cNvSpPr txBox="1"/>
          <p:nvPr/>
        </p:nvSpPr>
        <p:spPr>
          <a:xfrm>
            <a:off x="179512" y="75982"/>
            <a:ext cx="4655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Learning from long river flow series</a:t>
            </a:r>
            <a:endParaRPr lang="en-US" sz="2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77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35" y="2276872"/>
            <a:ext cx="6539148" cy="4320480"/>
          </a:xfrm>
          <a:prstGeom prst="rect">
            <a:avLst/>
          </a:prstGeom>
        </p:spPr>
      </p:pic>
      <p:pic>
        <p:nvPicPr>
          <p:cNvPr id="15" name="Picture 2"/>
          <p:cNvPicPr>
            <a:picLocks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t="17996" b="15988"/>
          <a:stretch/>
        </p:blipFill>
        <p:spPr bwMode="auto">
          <a:xfrm>
            <a:off x="990600" y="2239996"/>
            <a:ext cx="5978396" cy="395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39552" y="1772816"/>
            <a:ext cx="4894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Simple running average provides different view of </a:t>
            </a:r>
            <a:br>
              <a:rPr lang="en-US" dirty="0" smtClean="0"/>
            </a:br>
            <a:r>
              <a:rPr lang="en-US" dirty="0" smtClean="0"/>
              <a:t>the temporal variation</a:t>
            </a:r>
            <a:endParaRPr lang="en-US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1187624" y="4365104"/>
            <a:ext cx="7200800" cy="180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422257" y="4077072"/>
            <a:ext cx="917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</a:t>
            </a:r>
            <a:endParaRPr lang="en-US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2195736" y="3429000"/>
            <a:ext cx="0" cy="936104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2267744" y="4383106"/>
            <a:ext cx="0" cy="918102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331640" y="3560673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+20%</a:t>
            </a:r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1187624" y="4846523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-20%</a:t>
            </a:r>
            <a:endParaRPr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88224" y="4453622"/>
            <a:ext cx="2304256" cy="1737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Similar variations are found for the 4 main French rivers</a:t>
            </a:r>
          </a:p>
          <a:p>
            <a:pPr algn="ctr"/>
            <a:r>
              <a:rPr lang="en-US" dirty="0" smtClean="0"/>
              <a:t>From  south to north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221" y="1875952"/>
            <a:ext cx="2708637" cy="257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179512" y="75982"/>
            <a:ext cx="4655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Learning from long river flow series</a:t>
            </a:r>
            <a:endParaRPr lang="en-US" sz="2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84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oneTexte 31"/>
          <p:cNvSpPr txBox="1"/>
          <p:nvPr/>
        </p:nvSpPr>
        <p:spPr>
          <a:xfrm>
            <a:off x="179512" y="75982"/>
            <a:ext cx="8106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Learning from long river flow series : </a:t>
            </a:r>
            <a:r>
              <a:rPr lang="fr-FR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Multi </a:t>
            </a:r>
            <a:r>
              <a:rPr lang="fr-FR" sz="20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decadal</a:t>
            </a:r>
            <a:r>
              <a:rPr lang="fr-FR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fr-FR" sz="20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variability</a:t>
            </a:r>
            <a:r>
              <a:rPr lang="fr-FR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endParaRPr lang="en-US" sz="2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2"/>
          <a:stretch/>
        </p:blipFill>
        <p:spPr bwMode="auto">
          <a:xfrm>
            <a:off x="1634958" y="714375"/>
            <a:ext cx="5915025" cy="380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95537" y="404664"/>
            <a:ext cx="741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Linked</a:t>
            </a:r>
            <a:r>
              <a:rPr lang="fr-FR" dirty="0" smtClean="0"/>
              <a:t> to the </a:t>
            </a:r>
            <a:r>
              <a:rPr lang="fr-FR" dirty="0" err="1" smtClean="0"/>
              <a:t>Atlandic</a:t>
            </a:r>
            <a:r>
              <a:rPr lang="fr-FR" dirty="0" smtClean="0"/>
              <a:t> </a:t>
            </a:r>
            <a:r>
              <a:rPr lang="fr-FR" dirty="0" err="1" smtClean="0"/>
              <a:t>Multidecal</a:t>
            </a:r>
            <a:r>
              <a:rPr lang="fr-FR" dirty="0" smtClean="0"/>
              <a:t>  </a:t>
            </a:r>
            <a:r>
              <a:rPr lang="fr-FR" dirty="0" err="1" smtClean="0"/>
              <a:t>Variability</a:t>
            </a:r>
            <a:r>
              <a:rPr lang="fr-FR" dirty="0" smtClean="0"/>
              <a:t> (AMV)</a:t>
            </a:r>
            <a:endParaRPr lang="fr-FR" b="1" dirty="0"/>
          </a:p>
        </p:txBody>
      </p:sp>
      <p:cxnSp>
        <p:nvCxnSpPr>
          <p:cNvPr id="21" name="Connecteur droit 20"/>
          <p:cNvCxnSpPr/>
          <p:nvPr/>
        </p:nvCxnSpPr>
        <p:spPr>
          <a:xfrm flipV="1">
            <a:off x="2504745" y="2525525"/>
            <a:ext cx="4824536" cy="393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6981248" y="1901370"/>
            <a:ext cx="169520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 i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Cassou et </a:t>
            </a:r>
            <a:r>
              <a:rPr lang="fr-FR" dirty="0" smtClean="0"/>
              <a:t>al.2021 </a:t>
            </a:r>
            <a:br>
              <a:rPr lang="fr-FR" dirty="0" smtClean="0"/>
            </a:br>
            <a:r>
              <a:rPr lang="fr-FR" dirty="0" smtClean="0"/>
              <a:t>IPCC </a:t>
            </a:r>
            <a:r>
              <a:rPr lang="fr-FR" dirty="0"/>
              <a:t>AR6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94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5" r="50000" b="50000"/>
          <a:stretch/>
        </p:blipFill>
        <p:spPr bwMode="auto">
          <a:xfrm>
            <a:off x="2813224" y="4597768"/>
            <a:ext cx="3270944" cy="212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608294" y="5884631"/>
            <a:ext cx="1756255" cy="496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9"/>
          <p:cNvCxnSpPr/>
          <p:nvPr/>
        </p:nvCxnSpPr>
        <p:spPr>
          <a:xfrm>
            <a:off x="3490738" y="5517232"/>
            <a:ext cx="2259683" cy="0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813224" y="6453336"/>
            <a:ext cx="3270944" cy="204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2"/>
          <a:stretch/>
        </p:blipFill>
        <p:spPr bwMode="auto">
          <a:xfrm>
            <a:off x="1634958" y="714375"/>
            <a:ext cx="5915025" cy="380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stomShape 5"/>
          <p:cNvSpPr/>
          <p:nvPr/>
        </p:nvSpPr>
        <p:spPr>
          <a:xfrm>
            <a:off x="0" y="6546830"/>
            <a:ext cx="630307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 err="1">
                <a:solidFill>
                  <a:schemeClr val="accent1"/>
                </a:solidFill>
              </a:rPr>
              <a:t>Boé</a:t>
            </a:r>
            <a:r>
              <a:rPr lang="fr-FR" sz="1600" i="1" dirty="0">
                <a:solidFill>
                  <a:schemeClr val="accent1"/>
                </a:solidFill>
              </a:rPr>
              <a:t> et </a:t>
            </a:r>
            <a:r>
              <a:rPr lang="fr-FR" sz="1600" i="1" dirty="0" err="1">
                <a:solidFill>
                  <a:schemeClr val="accent1"/>
                </a:solidFill>
              </a:rPr>
              <a:t>Habets</a:t>
            </a:r>
            <a:r>
              <a:rPr lang="fr-FR" sz="1600" i="1" dirty="0">
                <a:solidFill>
                  <a:schemeClr val="accent1"/>
                </a:solidFill>
              </a:rPr>
              <a:t>, HESS </a:t>
            </a:r>
            <a:r>
              <a:rPr lang="fr-FR" sz="1600" i="1" dirty="0" smtClean="0">
                <a:solidFill>
                  <a:schemeClr val="accent1"/>
                </a:solidFill>
              </a:rPr>
              <a:t>2014 « </a:t>
            </a:r>
            <a:r>
              <a:rPr lang="en-US" sz="1600" i="1" dirty="0">
                <a:solidFill>
                  <a:schemeClr val="accent1"/>
                </a:solidFill>
              </a:rPr>
              <a:t>Multi-decadal river flow variations in France”</a:t>
            </a:r>
            <a:r>
              <a:rPr lang="fr-FR" sz="1600" i="1" dirty="0">
                <a:solidFill>
                  <a:schemeClr val="accent1"/>
                </a:solidFill>
              </a:rPr>
              <a:t> </a:t>
            </a:r>
            <a:endParaRPr sz="1600" i="1" dirty="0">
              <a:solidFill>
                <a:schemeClr val="accent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5537" y="404664"/>
            <a:ext cx="741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Linked</a:t>
            </a:r>
            <a:r>
              <a:rPr lang="fr-FR" dirty="0" smtClean="0"/>
              <a:t> to the </a:t>
            </a:r>
            <a:r>
              <a:rPr lang="fr-FR" dirty="0" err="1" smtClean="0"/>
              <a:t>Atlandic</a:t>
            </a:r>
            <a:r>
              <a:rPr lang="fr-FR" dirty="0" smtClean="0"/>
              <a:t> </a:t>
            </a:r>
            <a:r>
              <a:rPr lang="fr-FR" dirty="0" err="1" smtClean="0"/>
              <a:t>Multidecal</a:t>
            </a:r>
            <a:r>
              <a:rPr lang="fr-FR" dirty="0" smtClean="0"/>
              <a:t>  </a:t>
            </a:r>
            <a:r>
              <a:rPr lang="fr-FR" dirty="0" err="1" smtClean="0"/>
              <a:t>Variability</a:t>
            </a:r>
            <a:r>
              <a:rPr lang="fr-FR" dirty="0" smtClean="0"/>
              <a:t> (AMV)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277498" y="6381328"/>
            <a:ext cx="2765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   1910-30    1938-58 1965-85  1995-2012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08294" y="4543340"/>
            <a:ext cx="518968" cy="397828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199270" y="4543340"/>
            <a:ext cx="379040" cy="397828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4703326" y="4543340"/>
            <a:ext cx="403323" cy="397828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5195375" y="4543340"/>
            <a:ext cx="465032" cy="397828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2813224" y="3186888"/>
            <a:ext cx="795070" cy="852759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3863866" y="3140968"/>
            <a:ext cx="839460" cy="89867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4978679" y="3186888"/>
            <a:ext cx="771741" cy="921892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6228185" y="3175453"/>
            <a:ext cx="576063" cy="85275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20"/>
          <p:cNvCxnSpPr/>
          <p:nvPr/>
        </p:nvCxnSpPr>
        <p:spPr>
          <a:xfrm flipV="1">
            <a:off x="2504745" y="2525525"/>
            <a:ext cx="4824536" cy="393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rme libre 28"/>
          <p:cNvSpPr/>
          <p:nvPr/>
        </p:nvSpPr>
        <p:spPr>
          <a:xfrm>
            <a:off x="2843808" y="4028212"/>
            <a:ext cx="1293861" cy="524654"/>
          </a:xfrm>
          <a:custGeom>
            <a:avLst/>
            <a:gdLst>
              <a:gd name="connsiteX0" fmla="*/ 0 w 1651379"/>
              <a:gd name="connsiteY0" fmla="*/ 13647 h 668740"/>
              <a:gd name="connsiteX1" fmla="*/ 818865 w 1651379"/>
              <a:gd name="connsiteY1" fmla="*/ 668740 h 668740"/>
              <a:gd name="connsiteX2" fmla="*/ 1651379 w 1651379"/>
              <a:gd name="connsiteY2" fmla="*/ 655092 h 668740"/>
              <a:gd name="connsiteX3" fmla="*/ 1078173 w 1651379"/>
              <a:gd name="connsiteY3" fmla="*/ 0 h 668740"/>
              <a:gd name="connsiteX4" fmla="*/ 0 w 1651379"/>
              <a:gd name="connsiteY4" fmla="*/ 13647 h 668740"/>
              <a:gd name="connsiteX0" fmla="*/ 0 w 1651379"/>
              <a:gd name="connsiteY0" fmla="*/ 13647 h 668740"/>
              <a:gd name="connsiteX1" fmla="*/ 818865 w 1651379"/>
              <a:gd name="connsiteY1" fmla="*/ 668740 h 668740"/>
              <a:gd name="connsiteX2" fmla="*/ 1651379 w 1651379"/>
              <a:gd name="connsiteY2" fmla="*/ 655092 h 668740"/>
              <a:gd name="connsiteX3" fmla="*/ 1249804 w 1651379"/>
              <a:gd name="connsiteY3" fmla="*/ 0 h 668740"/>
              <a:gd name="connsiteX4" fmla="*/ 0 w 1651379"/>
              <a:gd name="connsiteY4" fmla="*/ 13647 h 668740"/>
              <a:gd name="connsiteX0" fmla="*/ 0 w 2119464"/>
              <a:gd name="connsiteY0" fmla="*/ 13647 h 668740"/>
              <a:gd name="connsiteX1" fmla="*/ 818865 w 2119464"/>
              <a:gd name="connsiteY1" fmla="*/ 668740 h 668740"/>
              <a:gd name="connsiteX2" fmla="*/ 2119464 w 2119464"/>
              <a:gd name="connsiteY2" fmla="*/ 661275 h 668740"/>
              <a:gd name="connsiteX3" fmla="*/ 1249804 w 2119464"/>
              <a:gd name="connsiteY3" fmla="*/ 0 h 668740"/>
              <a:gd name="connsiteX4" fmla="*/ 0 w 2119464"/>
              <a:gd name="connsiteY4" fmla="*/ 13647 h 668740"/>
              <a:gd name="connsiteX0" fmla="*/ 0 w 2119464"/>
              <a:gd name="connsiteY0" fmla="*/ 13647 h 681105"/>
              <a:gd name="connsiteX1" fmla="*/ 1271347 w 2119464"/>
              <a:gd name="connsiteY1" fmla="*/ 681105 h 681105"/>
              <a:gd name="connsiteX2" fmla="*/ 2119464 w 2119464"/>
              <a:gd name="connsiteY2" fmla="*/ 661275 h 681105"/>
              <a:gd name="connsiteX3" fmla="*/ 1249804 w 2119464"/>
              <a:gd name="connsiteY3" fmla="*/ 0 h 681105"/>
              <a:gd name="connsiteX4" fmla="*/ 0 w 2119464"/>
              <a:gd name="connsiteY4" fmla="*/ 13647 h 68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464" h="681105">
                <a:moveTo>
                  <a:pt x="0" y="13647"/>
                </a:moveTo>
                <a:lnTo>
                  <a:pt x="1271347" y="681105"/>
                </a:lnTo>
                <a:lnTo>
                  <a:pt x="2119464" y="661275"/>
                </a:lnTo>
                <a:lnTo>
                  <a:pt x="1249804" y="0"/>
                </a:lnTo>
                <a:lnTo>
                  <a:pt x="0" y="13647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orme libre 29"/>
          <p:cNvSpPr/>
          <p:nvPr/>
        </p:nvSpPr>
        <p:spPr>
          <a:xfrm>
            <a:off x="3863866" y="4019880"/>
            <a:ext cx="842064" cy="542511"/>
          </a:xfrm>
          <a:custGeom>
            <a:avLst/>
            <a:gdLst>
              <a:gd name="connsiteX0" fmla="*/ 0 w 1078173"/>
              <a:gd name="connsiteY0" fmla="*/ 0 h 627797"/>
              <a:gd name="connsiteX1" fmla="*/ 163773 w 1078173"/>
              <a:gd name="connsiteY1" fmla="*/ 627797 h 627797"/>
              <a:gd name="connsiteX2" fmla="*/ 818866 w 1078173"/>
              <a:gd name="connsiteY2" fmla="*/ 614149 h 627797"/>
              <a:gd name="connsiteX3" fmla="*/ 1078173 w 1078173"/>
              <a:gd name="connsiteY3" fmla="*/ 40943 h 627797"/>
              <a:gd name="connsiteX4" fmla="*/ 68239 w 1078173"/>
              <a:gd name="connsiteY4" fmla="*/ 54591 h 627797"/>
              <a:gd name="connsiteX5" fmla="*/ 13648 w 1078173"/>
              <a:gd name="connsiteY5" fmla="*/ 54591 h 627797"/>
              <a:gd name="connsiteX6" fmla="*/ 0 w 1078173"/>
              <a:gd name="connsiteY6" fmla="*/ 0 h 627797"/>
              <a:gd name="connsiteX0" fmla="*/ 0 w 1078173"/>
              <a:gd name="connsiteY0" fmla="*/ 0 h 637858"/>
              <a:gd name="connsiteX1" fmla="*/ 163773 w 1078173"/>
              <a:gd name="connsiteY1" fmla="*/ 627797 h 637858"/>
              <a:gd name="connsiteX2" fmla="*/ 1004028 w 1078173"/>
              <a:gd name="connsiteY2" fmla="*/ 637858 h 637858"/>
              <a:gd name="connsiteX3" fmla="*/ 1078173 w 1078173"/>
              <a:gd name="connsiteY3" fmla="*/ 40943 h 637858"/>
              <a:gd name="connsiteX4" fmla="*/ 68239 w 1078173"/>
              <a:gd name="connsiteY4" fmla="*/ 54591 h 637858"/>
              <a:gd name="connsiteX5" fmla="*/ 13648 w 1078173"/>
              <a:gd name="connsiteY5" fmla="*/ 54591 h 637858"/>
              <a:gd name="connsiteX6" fmla="*/ 0 w 1078173"/>
              <a:gd name="connsiteY6" fmla="*/ 0 h 637858"/>
              <a:gd name="connsiteX0" fmla="*/ 0 w 1818822"/>
              <a:gd name="connsiteY0" fmla="*/ 0 h 637858"/>
              <a:gd name="connsiteX1" fmla="*/ 163773 w 1818822"/>
              <a:gd name="connsiteY1" fmla="*/ 627797 h 637858"/>
              <a:gd name="connsiteX2" fmla="*/ 1004028 w 1818822"/>
              <a:gd name="connsiteY2" fmla="*/ 637858 h 637858"/>
              <a:gd name="connsiteX3" fmla="*/ 1818822 w 1818822"/>
              <a:gd name="connsiteY3" fmla="*/ 52798 h 637858"/>
              <a:gd name="connsiteX4" fmla="*/ 68239 w 1818822"/>
              <a:gd name="connsiteY4" fmla="*/ 54591 h 637858"/>
              <a:gd name="connsiteX5" fmla="*/ 13648 w 1818822"/>
              <a:gd name="connsiteY5" fmla="*/ 54591 h 637858"/>
              <a:gd name="connsiteX6" fmla="*/ 0 w 1818822"/>
              <a:gd name="connsiteY6" fmla="*/ 0 h 637858"/>
              <a:gd name="connsiteX0" fmla="*/ 0 w 1818822"/>
              <a:gd name="connsiteY0" fmla="*/ 0 h 681144"/>
              <a:gd name="connsiteX1" fmla="*/ 698686 w 1818822"/>
              <a:gd name="connsiteY1" fmla="*/ 681144 h 681144"/>
              <a:gd name="connsiteX2" fmla="*/ 1004028 w 1818822"/>
              <a:gd name="connsiteY2" fmla="*/ 637858 h 681144"/>
              <a:gd name="connsiteX3" fmla="*/ 1818822 w 1818822"/>
              <a:gd name="connsiteY3" fmla="*/ 52798 h 681144"/>
              <a:gd name="connsiteX4" fmla="*/ 68239 w 1818822"/>
              <a:gd name="connsiteY4" fmla="*/ 54591 h 681144"/>
              <a:gd name="connsiteX5" fmla="*/ 13648 w 1818822"/>
              <a:gd name="connsiteY5" fmla="*/ 54591 h 681144"/>
              <a:gd name="connsiteX6" fmla="*/ 0 w 1818822"/>
              <a:gd name="connsiteY6" fmla="*/ 0 h 681144"/>
              <a:gd name="connsiteX0" fmla="*/ 0 w 1818822"/>
              <a:gd name="connsiteY0" fmla="*/ 0 h 681144"/>
              <a:gd name="connsiteX1" fmla="*/ 698686 w 1818822"/>
              <a:gd name="connsiteY1" fmla="*/ 681144 h 681144"/>
              <a:gd name="connsiteX2" fmla="*/ 1580088 w 1818822"/>
              <a:gd name="connsiteY2" fmla="*/ 643786 h 681144"/>
              <a:gd name="connsiteX3" fmla="*/ 1818822 w 1818822"/>
              <a:gd name="connsiteY3" fmla="*/ 52798 h 681144"/>
              <a:gd name="connsiteX4" fmla="*/ 68239 w 1818822"/>
              <a:gd name="connsiteY4" fmla="*/ 54591 h 681144"/>
              <a:gd name="connsiteX5" fmla="*/ 13648 w 1818822"/>
              <a:gd name="connsiteY5" fmla="*/ 54591 h 681144"/>
              <a:gd name="connsiteX6" fmla="*/ 0 w 1818822"/>
              <a:gd name="connsiteY6" fmla="*/ 0 h 681144"/>
              <a:gd name="connsiteX0" fmla="*/ 0 w 1818822"/>
              <a:gd name="connsiteY0" fmla="*/ 0 h 675217"/>
              <a:gd name="connsiteX1" fmla="*/ 708973 w 1818822"/>
              <a:gd name="connsiteY1" fmla="*/ 675217 h 675217"/>
              <a:gd name="connsiteX2" fmla="*/ 1580088 w 1818822"/>
              <a:gd name="connsiteY2" fmla="*/ 643786 h 675217"/>
              <a:gd name="connsiteX3" fmla="*/ 1818822 w 1818822"/>
              <a:gd name="connsiteY3" fmla="*/ 52798 h 675217"/>
              <a:gd name="connsiteX4" fmla="*/ 68239 w 1818822"/>
              <a:gd name="connsiteY4" fmla="*/ 54591 h 675217"/>
              <a:gd name="connsiteX5" fmla="*/ 13648 w 1818822"/>
              <a:gd name="connsiteY5" fmla="*/ 54591 h 675217"/>
              <a:gd name="connsiteX6" fmla="*/ 0 w 1818822"/>
              <a:gd name="connsiteY6" fmla="*/ 0 h 67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8822" h="675217">
                <a:moveTo>
                  <a:pt x="0" y="0"/>
                </a:moveTo>
                <a:lnTo>
                  <a:pt x="708973" y="675217"/>
                </a:lnTo>
                <a:lnTo>
                  <a:pt x="1580088" y="643786"/>
                </a:lnTo>
                <a:lnTo>
                  <a:pt x="1818822" y="52798"/>
                </a:lnTo>
                <a:lnTo>
                  <a:pt x="68239" y="54591"/>
                </a:lnTo>
                <a:lnTo>
                  <a:pt x="13648" y="54591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 30"/>
          <p:cNvSpPr/>
          <p:nvPr/>
        </p:nvSpPr>
        <p:spPr>
          <a:xfrm>
            <a:off x="4718802" y="4098480"/>
            <a:ext cx="1031619" cy="445283"/>
          </a:xfrm>
          <a:custGeom>
            <a:avLst/>
            <a:gdLst>
              <a:gd name="connsiteX0" fmla="*/ 0 w 1487606"/>
              <a:gd name="connsiteY0" fmla="*/ 641445 h 668741"/>
              <a:gd name="connsiteX1" fmla="*/ 532263 w 1487606"/>
              <a:gd name="connsiteY1" fmla="*/ 27296 h 668741"/>
              <a:gd name="connsiteX2" fmla="*/ 1487606 w 1487606"/>
              <a:gd name="connsiteY2" fmla="*/ 0 h 668741"/>
              <a:gd name="connsiteX3" fmla="*/ 600502 w 1487606"/>
              <a:gd name="connsiteY3" fmla="*/ 668741 h 668741"/>
              <a:gd name="connsiteX4" fmla="*/ 81887 w 1487606"/>
              <a:gd name="connsiteY4" fmla="*/ 655093 h 668741"/>
              <a:gd name="connsiteX0" fmla="*/ 0 w 1487606"/>
              <a:gd name="connsiteY0" fmla="*/ 641445 h 668741"/>
              <a:gd name="connsiteX1" fmla="*/ 521978 w 1487606"/>
              <a:gd name="connsiteY1" fmla="*/ 163627 h 668741"/>
              <a:gd name="connsiteX2" fmla="*/ 1487606 w 1487606"/>
              <a:gd name="connsiteY2" fmla="*/ 0 h 668741"/>
              <a:gd name="connsiteX3" fmla="*/ 600502 w 1487606"/>
              <a:gd name="connsiteY3" fmla="*/ 668741 h 668741"/>
              <a:gd name="connsiteX4" fmla="*/ 81887 w 1487606"/>
              <a:gd name="connsiteY4" fmla="*/ 655093 h 668741"/>
              <a:gd name="connsiteX0" fmla="*/ 0 w 2166536"/>
              <a:gd name="connsiteY0" fmla="*/ 499185 h 526481"/>
              <a:gd name="connsiteX1" fmla="*/ 521978 w 2166536"/>
              <a:gd name="connsiteY1" fmla="*/ 21367 h 526481"/>
              <a:gd name="connsiteX2" fmla="*/ 2166536 w 2166536"/>
              <a:gd name="connsiteY2" fmla="*/ 0 h 526481"/>
              <a:gd name="connsiteX3" fmla="*/ 600502 w 2166536"/>
              <a:gd name="connsiteY3" fmla="*/ 526481 h 526481"/>
              <a:gd name="connsiteX4" fmla="*/ 81887 w 2166536"/>
              <a:gd name="connsiteY4" fmla="*/ 512833 h 526481"/>
              <a:gd name="connsiteX0" fmla="*/ 0 w 2166536"/>
              <a:gd name="connsiteY0" fmla="*/ 499185 h 526481"/>
              <a:gd name="connsiteX1" fmla="*/ 521978 w 2166536"/>
              <a:gd name="connsiteY1" fmla="*/ 21367 h 526481"/>
              <a:gd name="connsiteX2" fmla="*/ 2166536 w 2166536"/>
              <a:gd name="connsiteY2" fmla="*/ 0 h 526481"/>
              <a:gd name="connsiteX3" fmla="*/ 752740 w 2166536"/>
              <a:gd name="connsiteY3" fmla="*/ 524150 h 526481"/>
              <a:gd name="connsiteX4" fmla="*/ 600502 w 2166536"/>
              <a:gd name="connsiteY4" fmla="*/ 526481 h 526481"/>
              <a:gd name="connsiteX5" fmla="*/ 81887 w 2166536"/>
              <a:gd name="connsiteY5" fmla="*/ 512833 h 526481"/>
              <a:gd name="connsiteX0" fmla="*/ 0 w 2228257"/>
              <a:gd name="connsiteY0" fmla="*/ 546605 h 546605"/>
              <a:gd name="connsiteX1" fmla="*/ 583699 w 2228257"/>
              <a:gd name="connsiteY1" fmla="*/ 21367 h 546605"/>
              <a:gd name="connsiteX2" fmla="*/ 2228257 w 2228257"/>
              <a:gd name="connsiteY2" fmla="*/ 0 h 546605"/>
              <a:gd name="connsiteX3" fmla="*/ 814461 w 2228257"/>
              <a:gd name="connsiteY3" fmla="*/ 524150 h 546605"/>
              <a:gd name="connsiteX4" fmla="*/ 662223 w 2228257"/>
              <a:gd name="connsiteY4" fmla="*/ 526481 h 546605"/>
              <a:gd name="connsiteX5" fmla="*/ 143608 w 2228257"/>
              <a:gd name="connsiteY5" fmla="*/ 512833 h 546605"/>
              <a:gd name="connsiteX0" fmla="*/ 0 w 2228257"/>
              <a:gd name="connsiteY0" fmla="*/ 546605 h 554206"/>
              <a:gd name="connsiteX1" fmla="*/ 583699 w 2228257"/>
              <a:gd name="connsiteY1" fmla="*/ 21367 h 554206"/>
              <a:gd name="connsiteX2" fmla="*/ 2228257 w 2228257"/>
              <a:gd name="connsiteY2" fmla="*/ 0 h 554206"/>
              <a:gd name="connsiteX3" fmla="*/ 814461 w 2228257"/>
              <a:gd name="connsiteY3" fmla="*/ 524150 h 554206"/>
              <a:gd name="connsiteX4" fmla="*/ 662223 w 2228257"/>
              <a:gd name="connsiteY4" fmla="*/ 526481 h 554206"/>
              <a:gd name="connsiteX5" fmla="*/ 12091 w 2228257"/>
              <a:gd name="connsiteY5" fmla="*/ 553785 h 554206"/>
              <a:gd name="connsiteX6" fmla="*/ 143608 w 2228257"/>
              <a:gd name="connsiteY6" fmla="*/ 512833 h 554206"/>
              <a:gd name="connsiteX0" fmla="*/ 0 w 2228257"/>
              <a:gd name="connsiteY0" fmla="*/ 546605 h 554206"/>
              <a:gd name="connsiteX1" fmla="*/ 583699 w 2228257"/>
              <a:gd name="connsiteY1" fmla="*/ 21367 h 554206"/>
              <a:gd name="connsiteX2" fmla="*/ 2228257 w 2228257"/>
              <a:gd name="connsiteY2" fmla="*/ 0 h 554206"/>
              <a:gd name="connsiteX3" fmla="*/ 835035 w 2228257"/>
              <a:gd name="connsiteY3" fmla="*/ 547860 h 554206"/>
              <a:gd name="connsiteX4" fmla="*/ 662223 w 2228257"/>
              <a:gd name="connsiteY4" fmla="*/ 526481 h 554206"/>
              <a:gd name="connsiteX5" fmla="*/ 12091 w 2228257"/>
              <a:gd name="connsiteY5" fmla="*/ 553785 h 554206"/>
              <a:gd name="connsiteX6" fmla="*/ 143608 w 2228257"/>
              <a:gd name="connsiteY6" fmla="*/ 512833 h 55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8257" h="554206">
                <a:moveTo>
                  <a:pt x="0" y="546605"/>
                </a:moveTo>
                <a:lnTo>
                  <a:pt x="583699" y="21367"/>
                </a:lnTo>
                <a:lnTo>
                  <a:pt x="2228257" y="0"/>
                </a:lnTo>
                <a:cubicBezTo>
                  <a:pt x="1715844" y="166813"/>
                  <a:pt x="1347448" y="381047"/>
                  <a:pt x="835035" y="547860"/>
                </a:cubicBezTo>
                <a:lnTo>
                  <a:pt x="662223" y="526481"/>
                </a:lnTo>
                <a:cubicBezTo>
                  <a:pt x="503805" y="521752"/>
                  <a:pt x="170509" y="558514"/>
                  <a:pt x="12091" y="553785"/>
                </a:cubicBezTo>
                <a:lnTo>
                  <a:pt x="143608" y="512833"/>
                </a:lnTo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8" name="Forme libre 2047"/>
          <p:cNvSpPr/>
          <p:nvPr/>
        </p:nvSpPr>
        <p:spPr>
          <a:xfrm>
            <a:off x="5220072" y="4075277"/>
            <a:ext cx="1607315" cy="505851"/>
          </a:xfrm>
          <a:custGeom>
            <a:avLst/>
            <a:gdLst>
              <a:gd name="connsiteX0" fmla="*/ 27296 w 1733266"/>
              <a:gd name="connsiteY0" fmla="*/ 545910 h 641445"/>
              <a:gd name="connsiteX1" fmla="*/ 1132764 w 1733266"/>
              <a:gd name="connsiteY1" fmla="*/ 0 h 641445"/>
              <a:gd name="connsiteX2" fmla="*/ 1733266 w 1733266"/>
              <a:gd name="connsiteY2" fmla="*/ 0 h 641445"/>
              <a:gd name="connsiteX3" fmla="*/ 627797 w 1733266"/>
              <a:gd name="connsiteY3" fmla="*/ 641445 h 641445"/>
              <a:gd name="connsiteX4" fmla="*/ 0 w 1733266"/>
              <a:gd name="connsiteY4" fmla="*/ 627797 h 641445"/>
              <a:gd name="connsiteX5" fmla="*/ 0 w 1733266"/>
              <a:gd name="connsiteY5" fmla="*/ 627797 h 641445"/>
              <a:gd name="connsiteX0" fmla="*/ 27296 w 3471735"/>
              <a:gd name="connsiteY0" fmla="*/ 545910 h 641445"/>
              <a:gd name="connsiteX1" fmla="*/ 1132764 w 3471735"/>
              <a:gd name="connsiteY1" fmla="*/ 0 h 641445"/>
              <a:gd name="connsiteX2" fmla="*/ 3471735 w 3471735"/>
              <a:gd name="connsiteY2" fmla="*/ 11855 h 641445"/>
              <a:gd name="connsiteX3" fmla="*/ 627797 w 3471735"/>
              <a:gd name="connsiteY3" fmla="*/ 641445 h 641445"/>
              <a:gd name="connsiteX4" fmla="*/ 0 w 3471735"/>
              <a:gd name="connsiteY4" fmla="*/ 627797 h 641445"/>
              <a:gd name="connsiteX5" fmla="*/ 0 w 3471735"/>
              <a:gd name="connsiteY5" fmla="*/ 627797 h 641445"/>
              <a:gd name="connsiteX0" fmla="*/ 27296 w 3471735"/>
              <a:gd name="connsiteY0" fmla="*/ 534055 h 629590"/>
              <a:gd name="connsiteX1" fmla="*/ 2099725 w 3471735"/>
              <a:gd name="connsiteY1" fmla="*/ 11855 h 629590"/>
              <a:gd name="connsiteX2" fmla="*/ 3471735 w 3471735"/>
              <a:gd name="connsiteY2" fmla="*/ 0 h 629590"/>
              <a:gd name="connsiteX3" fmla="*/ 627797 w 3471735"/>
              <a:gd name="connsiteY3" fmla="*/ 629590 h 629590"/>
              <a:gd name="connsiteX4" fmla="*/ 0 w 3471735"/>
              <a:gd name="connsiteY4" fmla="*/ 615942 h 629590"/>
              <a:gd name="connsiteX5" fmla="*/ 0 w 3471735"/>
              <a:gd name="connsiteY5" fmla="*/ 615942 h 62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735" h="629590">
                <a:moveTo>
                  <a:pt x="27296" y="534055"/>
                </a:moveTo>
                <a:lnTo>
                  <a:pt x="2099725" y="11855"/>
                </a:lnTo>
                <a:lnTo>
                  <a:pt x="3471735" y="0"/>
                </a:lnTo>
                <a:lnTo>
                  <a:pt x="627797" y="629590"/>
                </a:lnTo>
                <a:lnTo>
                  <a:pt x="0" y="615942"/>
                </a:lnTo>
                <a:lnTo>
                  <a:pt x="0" y="615942"/>
                </a:lnTo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6981248" y="1901370"/>
            <a:ext cx="169520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 i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Cassou et </a:t>
            </a:r>
            <a:r>
              <a:rPr lang="fr-FR" dirty="0" smtClean="0"/>
              <a:t>al.2021 </a:t>
            </a:r>
            <a:br>
              <a:rPr lang="fr-FR" dirty="0" smtClean="0"/>
            </a:br>
            <a:r>
              <a:rPr lang="fr-FR" dirty="0" smtClean="0"/>
              <a:t>IPCC </a:t>
            </a:r>
            <a:r>
              <a:rPr lang="fr-FR" dirty="0"/>
              <a:t>AR6</a:t>
            </a:r>
          </a:p>
          <a:p>
            <a:endParaRPr lang="en-US" dirty="0"/>
          </a:p>
        </p:txBody>
      </p:sp>
      <p:sp>
        <p:nvSpPr>
          <p:cNvPr id="4" name="Accolade fermante 3"/>
          <p:cNvSpPr/>
          <p:nvPr/>
        </p:nvSpPr>
        <p:spPr>
          <a:xfrm>
            <a:off x="5868144" y="4597768"/>
            <a:ext cx="682487" cy="919464"/>
          </a:xfrm>
          <a:prstGeom prst="rightBrace">
            <a:avLst>
              <a:gd name="adj1" fmla="val 30663"/>
              <a:gd name="adj2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550631" y="4688168"/>
            <a:ext cx="259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larger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the </a:t>
            </a:r>
            <a:r>
              <a:rPr lang="fr-FR" dirty="0" err="1" smtClean="0"/>
              <a:t>average</a:t>
            </a:r>
            <a:endParaRPr lang="en-US" dirty="0"/>
          </a:p>
        </p:txBody>
      </p:sp>
      <p:sp>
        <p:nvSpPr>
          <p:cNvPr id="32" name="Accolade fermante 31"/>
          <p:cNvSpPr/>
          <p:nvPr/>
        </p:nvSpPr>
        <p:spPr>
          <a:xfrm>
            <a:off x="5868144" y="5533872"/>
            <a:ext cx="682487" cy="919464"/>
          </a:xfrm>
          <a:prstGeom prst="rightBrace">
            <a:avLst>
              <a:gd name="adj1" fmla="val 30663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ZoneTexte 32"/>
          <p:cNvSpPr txBox="1"/>
          <p:nvPr/>
        </p:nvSpPr>
        <p:spPr>
          <a:xfrm>
            <a:off x="6550631" y="5662989"/>
            <a:ext cx="2413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lower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the </a:t>
            </a:r>
            <a:r>
              <a:rPr lang="fr-FR" dirty="0" err="1" smtClean="0"/>
              <a:t>average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54341" y="5149833"/>
            <a:ext cx="240082" cy="655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387652" y="5229200"/>
            <a:ext cx="218256" cy="655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900553" y="5085184"/>
            <a:ext cx="240082" cy="655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433864" y="5164551"/>
            <a:ext cx="218256" cy="655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ZoneTexte 34"/>
          <p:cNvSpPr txBox="1"/>
          <p:nvPr/>
        </p:nvSpPr>
        <p:spPr>
          <a:xfrm>
            <a:off x="179512" y="75982"/>
            <a:ext cx="8106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Learning from long river flow series : </a:t>
            </a:r>
            <a:r>
              <a:rPr lang="fr-FR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Multi </a:t>
            </a:r>
            <a:r>
              <a:rPr lang="fr-FR" sz="20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decadal</a:t>
            </a:r>
            <a:r>
              <a:rPr lang="fr-FR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fr-FR" sz="20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variability</a:t>
            </a:r>
            <a:r>
              <a:rPr lang="fr-FR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endParaRPr lang="en-US" sz="2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3966" y="5805264"/>
            <a:ext cx="219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River </a:t>
            </a:r>
            <a:r>
              <a:rPr lang="fr-FR" dirty="0" err="1"/>
              <a:t>flows</a:t>
            </a:r>
            <a:r>
              <a:rPr lang="fr-FR" dirty="0"/>
              <a:t> of 38 </a:t>
            </a:r>
            <a:r>
              <a:rPr lang="fr-FR" dirty="0" err="1"/>
              <a:t>available</a:t>
            </a:r>
            <a:r>
              <a:rPr lang="fr-FR" dirty="0"/>
              <a:t> stations</a:t>
            </a:r>
          </a:p>
        </p:txBody>
      </p:sp>
    </p:spTree>
    <p:extLst>
      <p:ext uri="{BB962C8B-B14F-4D97-AF65-F5344CB8AC3E}">
        <p14:creationId xmlns:p14="http://schemas.microsoft.com/office/powerpoint/2010/main" val="373897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5" r="50000" b="50000"/>
          <a:stretch/>
        </p:blipFill>
        <p:spPr bwMode="auto">
          <a:xfrm>
            <a:off x="2813224" y="4597768"/>
            <a:ext cx="3270944" cy="212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608294" y="5884631"/>
            <a:ext cx="1756255" cy="496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9"/>
          <p:cNvCxnSpPr/>
          <p:nvPr/>
        </p:nvCxnSpPr>
        <p:spPr>
          <a:xfrm>
            <a:off x="3490738" y="5517232"/>
            <a:ext cx="2259683" cy="0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813224" y="6453336"/>
            <a:ext cx="3270944" cy="204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2"/>
          <a:stretch/>
        </p:blipFill>
        <p:spPr bwMode="auto">
          <a:xfrm>
            <a:off x="1634958" y="714375"/>
            <a:ext cx="5915025" cy="380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stomShape 5"/>
          <p:cNvSpPr/>
          <p:nvPr/>
        </p:nvSpPr>
        <p:spPr>
          <a:xfrm>
            <a:off x="0" y="6546830"/>
            <a:ext cx="630307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 err="1">
                <a:solidFill>
                  <a:schemeClr val="accent1"/>
                </a:solidFill>
              </a:rPr>
              <a:t>Boé</a:t>
            </a:r>
            <a:r>
              <a:rPr lang="fr-FR" sz="1600" i="1" dirty="0">
                <a:solidFill>
                  <a:schemeClr val="accent1"/>
                </a:solidFill>
              </a:rPr>
              <a:t> et </a:t>
            </a:r>
            <a:r>
              <a:rPr lang="fr-FR" sz="1600" i="1" dirty="0" err="1">
                <a:solidFill>
                  <a:schemeClr val="accent1"/>
                </a:solidFill>
              </a:rPr>
              <a:t>Habets</a:t>
            </a:r>
            <a:r>
              <a:rPr lang="fr-FR" sz="1600" i="1" dirty="0">
                <a:solidFill>
                  <a:schemeClr val="accent1"/>
                </a:solidFill>
              </a:rPr>
              <a:t>, HESS </a:t>
            </a:r>
            <a:r>
              <a:rPr lang="fr-FR" sz="1600" i="1" dirty="0" smtClean="0">
                <a:solidFill>
                  <a:schemeClr val="accent1"/>
                </a:solidFill>
              </a:rPr>
              <a:t>2014 « </a:t>
            </a:r>
            <a:r>
              <a:rPr lang="en-US" sz="1600" i="1" dirty="0">
                <a:solidFill>
                  <a:schemeClr val="accent1"/>
                </a:solidFill>
              </a:rPr>
              <a:t>Multi-decadal river flow variations in France”</a:t>
            </a:r>
            <a:r>
              <a:rPr lang="fr-FR" sz="1600" i="1" dirty="0">
                <a:solidFill>
                  <a:schemeClr val="accent1"/>
                </a:solidFill>
              </a:rPr>
              <a:t> </a:t>
            </a:r>
            <a:endParaRPr sz="1600" i="1" dirty="0">
              <a:solidFill>
                <a:schemeClr val="accent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5537" y="404664"/>
            <a:ext cx="741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Linked</a:t>
            </a:r>
            <a:r>
              <a:rPr lang="fr-FR" dirty="0" smtClean="0"/>
              <a:t> to the </a:t>
            </a:r>
            <a:r>
              <a:rPr lang="fr-FR" dirty="0" err="1" smtClean="0"/>
              <a:t>Atlandic</a:t>
            </a:r>
            <a:r>
              <a:rPr lang="fr-FR" dirty="0" smtClean="0"/>
              <a:t> </a:t>
            </a:r>
            <a:r>
              <a:rPr lang="fr-FR" dirty="0" err="1" smtClean="0"/>
              <a:t>Multidecal</a:t>
            </a:r>
            <a:r>
              <a:rPr lang="fr-FR" dirty="0" smtClean="0"/>
              <a:t>  </a:t>
            </a:r>
            <a:r>
              <a:rPr lang="fr-FR" dirty="0" err="1" smtClean="0"/>
              <a:t>Variability</a:t>
            </a:r>
            <a:r>
              <a:rPr lang="fr-FR" dirty="0" smtClean="0"/>
              <a:t> (AMV)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277498" y="6381328"/>
            <a:ext cx="2765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   1910-30    1938-58 1965-85  1995-2012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08294" y="4543340"/>
            <a:ext cx="518968" cy="397828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199270" y="4543340"/>
            <a:ext cx="379040" cy="397828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4703326" y="4543340"/>
            <a:ext cx="403323" cy="397828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5195375" y="4543340"/>
            <a:ext cx="465032" cy="397828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2813224" y="3186888"/>
            <a:ext cx="795070" cy="852759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3863866" y="3140968"/>
            <a:ext cx="839460" cy="89867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4978679" y="3186888"/>
            <a:ext cx="771741" cy="921892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6228185" y="3175453"/>
            <a:ext cx="576063" cy="85275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20"/>
          <p:cNvCxnSpPr/>
          <p:nvPr/>
        </p:nvCxnSpPr>
        <p:spPr>
          <a:xfrm flipV="1">
            <a:off x="2504745" y="2525525"/>
            <a:ext cx="4824536" cy="393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rme libre 28"/>
          <p:cNvSpPr/>
          <p:nvPr/>
        </p:nvSpPr>
        <p:spPr>
          <a:xfrm>
            <a:off x="2843808" y="4028212"/>
            <a:ext cx="1293861" cy="524654"/>
          </a:xfrm>
          <a:custGeom>
            <a:avLst/>
            <a:gdLst>
              <a:gd name="connsiteX0" fmla="*/ 0 w 1651379"/>
              <a:gd name="connsiteY0" fmla="*/ 13647 h 668740"/>
              <a:gd name="connsiteX1" fmla="*/ 818865 w 1651379"/>
              <a:gd name="connsiteY1" fmla="*/ 668740 h 668740"/>
              <a:gd name="connsiteX2" fmla="*/ 1651379 w 1651379"/>
              <a:gd name="connsiteY2" fmla="*/ 655092 h 668740"/>
              <a:gd name="connsiteX3" fmla="*/ 1078173 w 1651379"/>
              <a:gd name="connsiteY3" fmla="*/ 0 h 668740"/>
              <a:gd name="connsiteX4" fmla="*/ 0 w 1651379"/>
              <a:gd name="connsiteY4" fmla="*/ 13647 h 668740"/>
              <a:gd name="connsiteX0" fmla="*/ 0 w 1651379"/>
              <a:gd name="connsiteY0" fmla="*/ 13647 h 668740"/>
              <a:gd name="connsiteX1" fmla="*/ 818865 w 1651379"/>
              <a:gd name="connsiteY1" fmla="*/ 668740 h 668740"/>
              <a:gd name="connsiteX2" fmla="*/ 1651379 w 1651379"/>
              <a:gd name="connsiteY2" fmla="*/ 655092 h 668740"/>
              <a:gd name="connsiteX3" fmla="*/ 1249804 w 1651379"/>
              <a:gd name="connsiteY3" fmla="*/ 0 h 668740"/>
              <a:gd name="connsiteX4" fmla="*/ 0 w 1651379"/>
              <a:gd name="connsiteY4" fmla="*/ 13647 h 668740"/>
              <a:gd name="connsiteX0" fmla="*/ 0 w 2119464"/>
              <a:gd name="connsiteY0" fmla="*/ 13647 h 668740"/>
              <a:gd name="connsiteX1" fmla="*/ 818865 w 2119464"/>
              <a:gd name="connsiteY1" fmla="*/ 668740 h 668740"/>
              <a:gd name="connsiteX2" fmla="*/ 2119464 w 2119464"/>
              <a:gd name="connsiteY2" fmla="*/ 661275 h 668740"/>
              <a:gd name="connsiteX3" fmla="*/ 1249804 w 2119464"/>
              <a:gd name="connsiteY3" fmla="*/ 0 h 668740"/>
              <a:gd name="connsiteX4" fmla="*/ 0 w 2119464"/>
              <a:gd name="connsiteY4" fmla="*/ 13647 h 668740"/>
              <a:gd name="connsiteX0" fmla="*/ 0 w 2119464"/>
              <a:gd name="connsiteY0" fmla="*/ 13647 h 681105"/>
              <a:gd name="connsiteX1" fmla="*/ 1271347 w 2119464"/>
              <a:gd name="connsiteY1" fmla="*/ 681105 h 681105"/>
              <a:gd name="connsiteX2" fmla="*/ 2119464 w 2119464"/>
              <a:gd name="connsiteY2" fmla="*/ 661275 h 681105"/>
              <a:gd name="connsiteX3" fmla="*/ 1249804 w 2119464"/>
              <a:gd name="connsiteY3" fmla="*/ 0 h 681105"/>
              <a:gd name="connsiteX4" fmla="*/ 0 w 2119464"/>
              <a:gd name="connsiteY4" fmla="*/ 13647 h 68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464" h="681105">
                <a:moveTo>
                  <a:pt x="0" y="13647"/>
                </a:moveTo>
                <a:lnTo>
                  <a:pt x="1271347" y="681105"/>
                </a:lnTo>
                <a:lnTo>
                  <a:pt x="2119464" y="661275"/>
                </a:lnTo>
                <a:lnTo>
                  <a:pt x="1249804" y="0"/>
                </a:lnTo>
                <a:lnTo>
                  <a:pt x="0" y="13647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orme libre 29"/>
          <p:cNvSpPr/>
          <p:nvPr/>
        </p:nvSpPr>
        <p:spPr>
          <a:xfrm>
            <a:off x="3863866" y="4019880"/>
            <a:ext cx="842064" cy="542511"/>
          </a:xfrm>
          <a:custGeom>
            <a:avLst/>
            <a:gdLst>
              <a:gd name="connsiteX0" fmla="*/ 0 w 1078173"/>
              <a:gd name="connsiteY0" fmla="*/ 0 h 627797"/>
              <a:gd name="connsiteX1" fmla="*/ 163773 w 1078173"/>
              <a:gd name="connsiteY1" fmla="*/ 627797 h 627797"/>
              <a:gd name="connsiteX2" fmla="*/ 818866 w 1078173"/>
              <a:gd name="connsiteY2" fmla="*/ 614149 h 627797"/>
              <a:gd name="connsiteX3" fmla="*/ 1078173 w 1078173"/>
              <a:gd name="connsiteY3" fmla="*/ 40943 h 627797"/>
              <a:gd name="connsiteX4" fmla="*/ 68239 w 1078173"/>
              <a:gd name="connsiteY4" fmla="*/ 54591 h 627797"/>
              <a:gd name="connsiteX5" fmla="*/ 13648 w 1078173"/>
              <a:gd name="connsiteY5" fmla="*/ 54591 h 627797"/>
              <a:gd name="connsiteX6" fmla="*/ 0 w 1078173"/>
              <a:gd name="connsiteY6" fmla="*/ 0 h 627797"/>
              <a:gd name="connsiteX0" fmla="*/ 0 w 1078173"/>
              <a:gd name="connsiteY0" fmla="*/ 0 h 637858"/>
              <a:gd name="connsiteX1" fmla="*/ 163773 w 1078173"/>
              <a:gd name="connsiteY1" fmla="*/ 627797 h 637858"/>
              <a:gd name="connsiteX2" fmla="*/ 1004028 w 1078173"/>
              <a:gd name="connsiteY2" fmla="*/ 637858 h 637858"/>
              <a:gd name="connsiteX3" fmla="*/ 1078173 w 1078173"/>
              <a:gd name="connsiteY3" fmla="*/ 40943 h 637858"/>
              <a:gd name="connsiteX4" fmla="*/ 68239 w 1078173"/>
              <a:gd name="connsiteY4" fmla="*/ 54591 h 637858"/>
              <a:gd name="connsiteX5" fmla="*/ 13648 w 1078173"/>
              <a:gd name="connsiteY5" fmla="*/ 54591 h 637858"/>
              <a:gd name="connsiteX6" fmla="*/ 0 w 1078173"/>
              <a:gd name="connsiteY6" fmla="*/ 0 h 637858"/>
              <a:gd name="connsiteX0" fmla="*/ 0 w 1818822"/>
              <a:gd name="connsiteY0" fmla="*/ 0 h 637858"/>
              <a:gd name="connsiteX1" fmla="*/ 163773 w 1818822"/>
              <a:gd name="connsiteY1" fmla="*/ 627797 h 637858"/>
              <a:gd name="connsiteX2" fmla="*/ 1004028 w 1818822"/>
              <a:gd name="connsiteY2" fmla="*/ 637858 h 637858"/>
              <a:gd name="connsiteX3" fmla="*/ 1818822 w 1818822"/>
              <a:gd name="connsiteY3" fmla="*/ 52798 h 637858"/>
              <a:gd name="connsiteX4" fmla="*/ 68239 w 1818822"/>
              <a:gd name="connsiteY4" fmla="*/ 54591 h 637858"/>
              <a:gd name="connsiteX5" fmla="*/ 13648 w 1818822"/>
              <a:gd name="connsiteY5" fmla="*/ 54591 h 637858"/>
              <a:gd name="connsiteX6" fmla="*/ 0 w 1818822"/>
              <a:gd name="connsiteY6" fmla="*/ 0 h 637858"/>
              <a:gd name="connsiteX0" fmla="*/ 0 w 1818822"/>
              <a:gd name="connsiteY0" fmla="*/ 0 h 681144"/>
              <a:gd name="connsiteX1" fmla="*/ 698686 w 1818822"/>
              <a:gd name="connsiteY1" fmla="*/ 681144 h 681144"/>
              <a:gd name="connsiteX2" fmla="*/ 1004028 w 1818822"/>
              <a:gd name="connsiteY2" fmla="*/ 637858 h 681144"/>
              <a:gd name="connsiteX3" fmla="*/ 1818822 w 1818822"/>
              <a:gd name="connsiteY3" fmla="*/ 52798 h 681144"/>
              <a:gd name="connsiteX4" fmla="*/ 68239 w 1818822"/>
              <a:gd name="connsiteY4" fmla="*/ 54591 h 681144"/>
              <a:gd name="connsiteX5" fmla="*/ 13648 w 1818822"/>
              <a:gd name="connsiteY5" fmla="*/ 54591 h 681144"/>
              <a:gd name="connsiteX6" fmla="*/ 0 w 1818822"/>
              <a:gd name="connsiteY6" fmla="*/ 0 h 681144"/>
              <a:gd name="connsiteX0" fmla="*/ 0 w 1818822"/>
              <a:gd name="connsiteY0" fmla="*/ 0 h 681144"/>
              <a:gd name="connsiteX1" fmla="*/ 698686 w 1818822"/>
              <a:gd name="connsiteY1" fmla="*/ 681144 h 681144"/>
              <a:gd name="connsiteX2" fmla="*/ 1580088 w 1818822"/>
              <a:gd name="connsiteY2" fmla="*/ 643786 h 681144"/>
              <a:gd name="connsiteX3" fmla="*/ 1818822 w 1818822"/>
              <a:gd name="connsiteY3" fmla="*/ 52798 h 681144"/>
              <a:gd name="connsiteX4" fmla="*/ 68239 w 1818822"/>
              <a:gd name="connsiteY4" fmla="*/ 54591 h 681144"/>
              <a:gd name="connsiteX5" fmla="*/ 13648 w 1818822"/>
              <a:gd name="connsiteY5" fmla="*/ 54591 h 681144"/>
              <a:gd name="connsiteX6" fmla="*/ 0 w 1818822"/>
              <a:gd name="connsiteY6" fmla="*/ 0 h 681144"/>
              <a:gd name="connsiteX0" fmla="*/ 0 w 1818822"/>
              <a:gd name="connsiteY0" fmla="*/ 0 h 675217"/>
              <a:gd name="connsiteX1" fmla="*/ 708973 w 1818822"/>
              <a:gd name="connsiteY1" fmla="*/ 675217 h 675217"/>
              <a:gd name="connsiteX2" fmla="*/ 1580088 w 1818822"/>
              <a:gd name="connsiteY2" fmla="*/ 643786 h 675217"/>
              <a:gd name="connsiteX3" fmla="*/ 1818822 w 1818822"/>
              <a:gd name="connsiteY3" fmla="*/ 52798 h 675217"/>
              <a:gd name="connsiteX4" fmla="*/ 68239 w 1818822"/>
              <a:gd name="connsiteY4" fmla="*/ 54591 h 675217"/>
              <a:gd name="connsiteX5" fmla="*/ 13648 w 1818822"/>
              <a:gd name="connsiteY5" fmla="*/ 54591 h 675217"/>
              <a:gd name="connsiteX6" fmla="*/ 0 w 1818822"/>
              <a:gd name="connsiteY6" fmla="*/ 0 h 67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8822" h="675217">
                <a:moveTo>
                  <a:pt x="0" y="0"/>
                </a:moveTo>
                <a:lnTo>
                  <a:pt x="708973" y="675217"/>
                </a:lnTo>
                <a:lnTo>
                  <a:pt x="1580088" y="643786"/>
                </a:lnTo>
                <a:lnTo>
                  <a:pt x="1818822" y="52798"/>
                </a:lnTo>
                <a:lnTo>
                  <a:pt x="68239" y="54591"/>
                </a:lnTo>
                <a:lnTo>
                  <a:pt x="13648" y="54591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 30"/>
          <p:cNvSpPr/>
          <p:nvPr/>
        </p:nvSpPr>
        <p:spPr>
          <a:xfrm>
            <a:off x="4718802" y="4098480"/>
            <a:ext cx="1031619" cy="445283"/>
          </a:xfrm>
          <a:custGeom>
            <a:avLst/>
            <a:gdLst>
              <a:gd name="connsiteX0" fmla="*/ 0 w 1487606"/>
              <a:gd name="connsiteY0" fmla="*/ 641445 h 668741"/>
              <a:gd name="connsiteX1" fmla="*/ 532263 w 1487606"/>
              <a:gd name="connsiteY1" fmla="*/ 27296 h 668741"/>
              <a:gd name="connsiteX2" fmla="*/ 1487606 w 1487606"/>
              <a:gd name="connsiteY2" fmla="*/ 0 h 668741"/>
              <a:gd name="connsiteX3" fmla="*/ 600502 w 1487606"/>
              <a:gd name="connsiteY3" fmla="*/ 668741 h 668741"/>
              <a:gd name="connsiteX4" fmla="*/ 81887 w 1487606"/>
              <a:gd name="connsiteY4" fmla="*/ 655093 h 668741"/>
              <a:gd name="connsiteX0" fmla="*/ 0 w 1487606"/>
              <a:gd name="connsiteY0" fmla="*/ 641445 h 668741"/>
              <a:gd name="connsiteX1" fmla="*/ 521978 w 1487606"/>
              <a:gd name="connsiteY1" fmla="*/ 163627 h 668741"/>
              <a:gd name="connsiteX2" fmla="*/ 1487606 w 1487606"/>
              <a:gd name="connsiteY2" fmla="*/ 0 h 668741"/>
              <a:gd name="connsiteX3" fmla="*/ 600502 w 1487606"/>
              <a:gd name="connsiteY3" fmla="*/ 668741 h 668741"/>
              <a:gd name="connsiteX4" fmla="*/ 81887 w 1487606"/>
              <a:gd name="connsiteY4" fmla="*/ 655093 h 668741"/>
              <a:gd name="connsiteX0" fmla="*/ 0 w 2166536"/>
              <a:gd name="connsiteY0" fmla="*/ 499185 h 526481"/>
              <a:gd name="connsiteX1" fmla="*/ 521978 w 2166536"/>
              <a:gd name="connsiteY1" fmla="*/ 21367 h 526481"/>
              <a:gd name="connsiteX2" fmla="*/ 2166536 w 2166536"/>
              <a:gd name="connsiteY2" fmla="*/ 0 h 526481"/>
              <a:gd name="connsiteX3" fmla="*/ 600502 w 2166536"/>
              <a:gd name="connsiteY3" fmla="*/ 526481 h 526481"/>
              <a:gd name="connsiteX4" fmla="*/ 81887 w 2166536"/>
              <a:gd name="connsiteY4" fmla="*/ 512833 h 526481"/>
              <a:gd name="connsiteX0" fmla="*/ 0 w 2166536"/>
              <a:gd name="connsiteY0" fmla="*/ 499185 h 526481"/>
              <a:gd name="connsiteX1" fmla="*/ 521978 w 2166536"/>
              <a:gd name="connsiteY1" fmla="*/ 21367 h 526481"/>
              <a:gd name="connsiteX2" fmla="*/ 2166536 w 2166536"/>
              <a:gd name="connsiteY2" fmla="*/ 0 h 526481"/>
              <a:gd name="connsiteX3" fmla="*/ 752740 w 2166536"/>
              <a:gd name="connsiteY3" fmla="*/ 524150 h 526481"/>
              <a:gd name="connsiteX4" fmla="*/ 600502 w 2166536"/>
              <a:gd name="connsiteY4" fmla="*/ 526481 h 526481"/>
              <a:gd name="connsiteX5" fmla="*/ 81887 w 2166536"/>
              <a:gd name="connsiteY5" fmla="*/ 512833 h 526481"/>
              <a:gd name="connsiteX0" fmla="*/ 0 w 2228257"/>
              <a:gd name="connsiteY0" fmla="*/ 546605 h 546605"/>
              <a:gd name="connsiteX1" fmla="*/ 583699 w 2228257"/>
              <a:gd name="connsiteY1" fmla="*/ 21367 h 546605"/>
              <a:gd name="connsiteX2" fmla="*/ 2228257 w 2228257"/>
              <a:gd name="connsiteY2" fmla="*/ 0 h 546605"/>
              <a:gd name="connsiteX3" fmla="*/ 814461 w 2228257"/>
              <a:gd name="connsiteY3" fmla="*/ 524150 h 546605"/>
              <a:gd name="connsiteX4" fmla="*/ 662223 w 2228257"/>
              <a:gd name="connsiteY4" fmla="*/ 526481 h 546605"/>
              <a:gd name="connsiteX5" fmla="*/ 143608 w 2228257"/>
              <a:gd name="connsiteY5" fmla="*/ 512833 h 546605"/>
              <a:gd name="connsiteX0" fmla="*/ 0 w 2228257"/>
              <a:gd name="connsiteY0" fmla="*/ 546605 h 554206"/>
              <a:gd name="connsiteX1" fmla="*/ 583699 w 2228257"/>
              <a:gd name="connsiteY1" fmla="*/ 21367 h 554206"/>
              <a:gd name="connsiteX2" fmla="*/ 2228257 w 2228257"/>
              <a:gd name="connsiteY2" fmla="*/ 0 h 554206"/>
              <a:gd name="connsiteX3" fmla="*/ 814461 w 2228257"/>
              <a:gd name="connsiteY3" fmla="*/ 524150 h 554206"/>
              <a:gd name="connsiteX4" fmla="*/ 662223 w 2228257"/>
              <a:gd name="connsiteY4" fmla="*/ 526481 h 554206"/>
              <a:gd name="connsiteX5" fmla="*/ 12091 w 2228257"/>
              <a:gd name="connsiteY5" fmla="*/ 553785 h 554206"/>
              <a:gd name="connsiteX6" fmla="*/ 143608 w 2228257"/>
              <a:gd name="connsiteY6" fmla="*/ 512833 h 554206"/>
              <a:gd name="connsiteX0" fmla="*/ 0 w 2228257"/>
              <a:gd name="connsiteY0" fmla="*/ 546605 h 554206"/>
              <a:gd name="connsiteX1" fmla="*/ 583699 w 2228257"/>
              <a:gd name="connsiteY1" fmla="*/ 21367 h 554206"/>
              <a:gd name="connsiteX2" fmla="*/ 2228257 w 2228257"/>
              <a:gd name="connsiteY2" fmla="*/ 0 h 554206"/>
              <a:gd name="connsiteX3" fmla="*/ 835035 w 2228257"/>
              <a:gd name="connsiteY3" fmla="*/ 547860 h 554206"/>
              <a:gd name="connsiteX4" fmla="*/ 662223 w 2228257"/>
              <a:gd name="connsiteY4" fmla="*/ 526481 h 554206"/>
              <a:gd name="connsiteX5" fmla="*/ 12091 w 2228257"/>
              <a:gd name="connsiteY5" fmla="*/ 553785 h 554206"/>
              <a:gd name="connsiteX6" fmla="*/ 143608 w 2228257"/>
              <a:gd name="connsiteY6" fmla="*/ 512833 h 55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8257" h="554206">
                <a:moveTo>
                  <a:pt x="0" y="546605"/>
                </a:moveTo>
                <a:lnTo>
                  <a:pt x="583699" y="21367"/>
                </a:lnTo>
                <a:lnTo>
                  <a:pt x="2228257" y="0"/>
                </a:lnTo>
                <a:cubicBezTo>
                  <a:pt x="1715844" y="166813"/>
                  <a:pt x="1347448" y="381047"/>
                  <a:pt x="835035" y="547860"/>
                </a:cubicBezTo>
                <a:lnTo>
                  <a:pt x="662223" y="526481"/>
                </a:lnTo>
                <a:cubicBezTo>
                  <a:pt x="503805" y="521752"/>
                  <a:pt x="170509" y="558514"/>
                  <a:pt x="12091" y="553785"/>
                </a:cubicBezTo>
                <a:lnTo>
                  <a:pt x="143608" y="512833"/>
                </a:lnTo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8" name="Forme libre 2047"/>
          <p:cNvSpPr/>
          <p:nvPr/>
        </p:nvSpPr>
        <p:spPr>
          <a:xfrm>
            <a:off x="5220072" y="4075277"/>
            <a:ext cx="1607315" cy="505851"/>
          </a:xfrm>
          <a:custGeom>
            <a:avLst/>
            <a:gdLst>
              <a:gd name="connsiteX0" fmla="*/ 27296 w 1733266"/>
              <a:gd name="connsiteY0" fmla="*/ 545910 h 641445"/>
              <a:gd name="connsiteX1" fmla="*/ 1132764 w 1733266"/>
              <a:gd name="connsiteY1" fmla="*/ 0 h 641445"/>
              <a:gd name="connsiteX2" fmla="*/ 1733266 w 1733266"/>
              <a:gd name="connsiteY2" fmla="*/ 0 h 641445"/>
              <a:gd name="connsiteX3" fmla="*/ 627797 w 1733266"/>
              <a:gd name="connsiteY3" fmla="*/ 641445 h 641445"/>
              <a:gd name="connsiteX4" fmla="*/ 0 w 1733266"/>
              <a:gd name="connsiteY4" fmla="*/ 627797 h 641445"/>
              <a:gd name="connsiteX5" fmla="*/ 0 w 1733266"/>
              <a:gd name="connsiteY5" fmla="*/ 627797 h 641445"/>
              <a:gd name="connsiteX0" fmla="*/ 27296 w 3471735"/>
              <a:gd name="connsiteY0" fmla="*/ 545910 h 641445"/>
              <a:gd name="connsiteX1" fmla="*/ 1132764 w 3471735"/>
              <a:gd name="connsiteY1" fmla="*/ 0 h 641445"/>
              <a:gd name="connsiteX2" fmla="*/ 3471735 w 3471735"/>
              <a:gd name="connsiteY2" fmla="*/ 11855 h 641445"/>
              <a:gd name="connsiteX3" fmla="*/ 627797 w 3471735"/>
              <a:gd name="connsiteY3" fmla="*/ 641445 h 641445"/>
              <a:gd name="connsiteX4" fmla="*/ 0 w 3471735"/>
              <a:gd name="connsiteY4" fmla="*/ 627797 h 641445"/>
              <a:gd name="connsiteX5" fmla="*/ 0 w 3471735"/>
              <a:gd name="connsiteY5" fmla="*/ 627797 h 641445"/>
              <a:gd name="connsiteX0" fmla="*/ 27296 w 3471735"/>
              <a:gd name="connsiteY0" fmla="*/ 534055 h 629590"/>
              <a:gd name="connsiteX1" fmla="*/ 2099725 w 3471735"/>
              <a:gd name="connsiteY1" fmla="*/ 11855 h 629590"/>
              <a:gd name="connsiteX2" fmla="*/ 3471735 w 3471735"/>
              <a:gd name="connsiteY2" fmla="*/ 0 h 629590"/>
              <a:gd name="connsiteX3" fmla="*/ 627797 w 3471735"/>
              <a:gd name="connsiteY3" fmla="*/ 629590 h 629590"/>
              <a:gd name="connsiteX4" fmla="*/ 0 w 3471735"/>
              <a:gd name="connsiteY4" fmla="*/ 615942 h 629590"/>
              <a:gd name="connsiteX5" fmla="*/ 0 w 3471735"/>
              <a:gd name="connsiteY5" fmla="*/ 615942 h 62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735" h="629590">
                <a:moveTo>
                  <a:pt x="27296" y="534055"/>
                </a:moveTo>
                <a:lnTo>
                  <a:pt x="2099725" y="11855"/>
                </a:lnTo>
                <a:lnTo>
                  <a:pt x="3471735" y="0"/>
                </a:lnTo>
                <a:lnTo>
                  <a:pt x="627797" y="629590"/>
                </a:lnTo>
                <a:lnTo>
                  <a:pt x="0" y="615942"/>
                </a:lnTo>
                <a:lnTo>
                  <a:pt x="0" y="615942"/>
                </a:lnTo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6981248" y="1901370"/>
            <a:ext cx="169520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 i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Cassou et </a:t>
            </a:r>
            <a:r>
              <a:rPr lang="fr-FR" dirty="0" smtClean="0"/>
              <a:t>al.2021 </a:t>
            </a:r>
            <a:br>
              <a:rPr lang="fr-FR" dirty="0" smtClean="0"/>
            </a:br>
            <a:r>
              <a:rPr lang="fr-FR" dirty="0" smtClean="0"/>
              <a:t>IPCC </a:t>
            </a:r>
            <a:r>
              <a:rPr lang="fr-FR" dirty="0"/>
              <a:t>AR6</a:t>
            </a:r>
          </a:p>
          <a:p>
            <a:endParaRPr lang="en-US" dirty="0"/>
          </a:p>
        </p:txBody>
      </p:sp>
      <p:sp>
        <p:nvSpPr>
          <p:cNvPr id="4" name="Accolade fermante 3"/>
          <p:cNvSpPr/>
          <p:nvPr/>
        </p:nvSpPr>
        <p:spPr>
          <a:xfrm>
            <a:off x="5868144" y="4597768"/>
            <a:ext cx="682487" cy="919464"/>
          </a:xfrm>
          <a:prstGeom prst="rightBrace">
            <a:avLst>
              <a:gd name="adj1" fmla="val 30663"/>
              <a:gd name="adj2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550631" y="4688168"/>
            <a:ext cx="259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larger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the </a:t>
            </a:r>
            <a:r>
              <a:rPr lang="fr-FR" dirty="0" err="1" smtClean="0"/>
              <a:t>average</a:t>
            </a:r>
            <a:endParaRPr lang="en-US" dirty="0"/>
          </a:p>
        </p:txBody>
      </p:sp>
      <p:sp>
        <p:nvSpPr>
          <p:cNvPr id="32" name="Accolade fermante 31"/>
          <p:cNvSpPr/>
          <p:nvPr/>
        </p:nvSpPr>
        <p:spPr>
          <a:xfrm>
            <a:off x="5868144" y="5533872"/>
            <a:ext cx="682487" cy="919464"/>
          </a:xfrm>
          <a:prstGeom prst="rightBrace">
            <a:avLst>
              <a:gd name="adj1" fmla="val 30663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ZoneTexte 32"/>
          <p:cNvSpPr txBox="1"/>
          <p:nvPr/>
        </p:nvSpPr>
        <p:spPr>
          <a:xfrm>
            <a:off x="6550631" y="5662989"/>
            <a:ext cx="2413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lower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the </a:t>
            </a:r>
            <a:r>
              <a:rPr lang="fr-FR" dirty="0" err="1" smtClean="0"/>
              <a:t>average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54341" y="5149833"/>
            <a:ext cx="240082" cy="655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387652" y="5229200"/>
            <a:ext cx="218256" cy="655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900553" y="5085184"/>
            <a:ext cx="240082" cy="655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433864" y="5164551"/>
            <a:ext cx="218256" cy="655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ZoneTexte 34"/>
          <p:cNvSpPr txBox="1"/>
          <p:nvPr/>
        </p:nvSpPr>
        <p:spPr>
          <a:xfrm>
            <a:off x="179512" y="75982"/>
            <a:ext cx="8106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Learning from long river flow series : </a:t>
            </a:r>
            <a:r>
              <a:rPr lang="fr-FR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Multi </a:t>
            </a:r>
            <a:r>
              <a:rPr lang="fr-FR" sz="20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decadal</a:t>
            </a:r>
            <a:r>
              <a:rPr lang="fr-FR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fr-FR" sz="20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variability</a:t>
            </a:r>
            <a:r>
              <a:rPr lang="fr-FR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endParaRPr lang="en-US" sz="2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3966" y="5805264"/>
            <a:ext cx="219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River </a:t>
            </a:r>
            <a:r>
              <a:rPr lang="fr-FR" dirty="0" err="1"/>
              <a:t>flows</a:t>
            </a:r>
            <a:r>
              <a:rPr lang="fr-FR" dirty="0"/>
              <a:t> of 38 </a:t>
            </a:r>
            <a:r>
              <a:rPr lang="fr-FR" dirty="0" err="1"/>
              <a:t>available</a:t>
            </a:r>
            <a:r>
              <a:rPr lang="fr-FR" dirty="0"/>
              <a:t> stations</a:t>
            </a:r>
          </a:p>
        </p:txBody>
      </p:sp>
      <p:sp>
        <p:nvSpPr>
          <p:cNvPr id="36" name="CustomShape 5"/>
          <p:cNvSpPr/>
          <p:nvPr/>
        </p:nvSpPr>
        <p:spPr>
          <a:xfrm>
            <a:off x="0" y="6546830"/>
            <a:ext cx="630307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 err="1">
                <a:solidFill>
                  <a:schemeClr val="accent1"/>
                </a:solidFill>
              </a:rPr>
              <a:t>Boé</a:t>
            </a:r>
            <a:r>
              <a:rPr lang="fr-FR" sz="1600" i="1" dirty="0">
                <a:solidFill>
                  <a:schemeClr val="accent1"/>
                </a:solidFill>
              </a:rPr>
              <a:t> et </a:t>
            </a:r>
            <a:r>
              <a:rPr lang="fr-FR" sz="1600" i="1" dirty="0" err="1">
                <a:solidFill>
                  <a:schemeClr val="accent1"/>
                </a:solidFill>
              </a:rPr>
              <a:t>Habets</a:t>
            </a:r>
            <a:r>
              <a:rPr lang="fr-FR" sz="1600" i="1" dirty="0">
                <a:solidFill>
                  <a:schemeClr val="accent1"/>
                </a:solidFill>
              </a:rPr>
              <a:t>, HESS </a:t>
            </a:r>
            <a:r>
              <a:rPr lang="fr-FR" sz="1600" i="1" dirty="0" smtClean="0">
                <a:solidFill>
                  <a:schemeClr val="accent1"/>
                </a:solidFill>
              </a:rPr>
              <a:t>2014 « </a:t>
            </a:r>
            <a:r>
              <a:rPr lang="en-US" sz="1600" i="1" dirty="0">
                <a:solidFill>
                  <a:schemeClr val="accent1"/>
                </a:solidFill>
              </a:rPr>
              <a:t>Multi-decadal river flow variations in France”</a:t>
            </a:r>
            <a:r>
              <a:rPr lang="fr-FR" sz="1600" i="1" dirty="0">
                <a:solidFill>
                  <a:schemeClr val="accent1"/>
                </a:solidFill>
              </a:rPr>
              <a:t> </a:t>
            </a:r>
            <a:endParaRPr sz="1600" i="1" dirty="0">
              <a:solidFill>
                <a:schemeClr val="accent1"/>
              </a:solidFill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208954" y="4562391"/>
            <a:ext cx="2664295" cy="1257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Associated to about </a:t>
            </a:r>
            <a:br>
              <a:rPr lang="fr-FR" dirty="0" smtClean="0"/>
            </a:br>
            <a:r>
              <a:rPr lang="fr-FR" dirty="0" smtClean="0"/>
              <a:t>1° T </a:t>
            </a:r>
            <a:r>
              <a:rPr lang="fr-FR" dirty="0" err="1" smtClean="0"/>
              <a:t>increase</a:t>
            </a:r>
            <a:r>
              <a:rPr lang="fr-FR" dirty="0"/>
              <a:t> </a:t>
            </a:r>
            <a:r>
              <a:rPr lang="fr-FR" dirty="0" smtClean="0"/>
              <a:t>and</a:t>
            </a:r>
          </a:p>
          <a:p>
            <a:pPr algn="ctr"/>
            <a:r>
              <a:rPr lang="fr-FR" dirty="0" smtClean="0"/>
              <a:t> 30% 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precipitation</a:t>
            </a:r>
            <a:r>
              <a:rPr lang="fr-FR" dirty="0" smtClean="0"/>
              <a:t> </a:t>
            </a:r>
          </a:p>
          <a:p>
            <a:pPr algn="ctr"/>
            <a:r>
              <a:rPr lang="fr-FR" b="1" dirty="0" smtClean="0"/>
              <a:t>in </a:t>
            </a:r>
            <a:r>
              <a:rPr lang="fr-FR" b="1" dirty="0" err="1" smtClean="0"/>
              <a:t>spring</a:t>
            </a:r>
            <a:r>
              <a:rPr lang="fr-FR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951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5" r="50000" b="50000"/>
          <a:stretch/>
        </p:blipFill>
        <p:spPr bwMode="auto">
          <a:xfrm>
            <a:off x="2813224" y="4597768"/>
            <a:ext cx="3270944" cy="212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608294" y="5884631"/>
            <a:ext cx="1756255" cy="496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9"/>
          <p:cNvCxnSpPr/>
          <p:nvPr/>
        </p:nvCxnSpPr>
        <p:spPr>
          <a:xfrm>
            <a:off x="3490738" y="5517232"/>
            <a:ext cx="2259683" cy="0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813224" y="6453336"/>
            <a:ext cx="3270944" cy="204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2"/>
          <a:stretch/>
        </p:blipFill>
        <p:spPr bwMode="auto">
          <a:xfrm>
            <a:off x="1634958" y="714375"/>
            <a:ext cx="5915025" cy="380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stomShape 5"/>
          <p:cNvSpPr/>
          <p:nvPr/>
        </p:nvSpPr>
        <p:spPr>
          <a:xfrm>
            <a:off x="0" y="6546830"/>
            <a:ext cx="630307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 err="1">
                <a:solidFill>
                  <a:schemeClr val="accent1"/>
                </a:solidFill>
              </a:rPr>
              <a:t>Boé</a:t>
            </a:r>
            <a:r>
              <a:rPr lang="fr-FR" sz="1600" i="1" dirty="0">
                <a:solidFill>
                  <a:schemeClr val="accent1"/>
                </a:solidFill>
              </a:rPr>
              <a:t> et </a:t>
            </a:r>
            <a:r>
              <a:rPr lang="fr-FR" sz="1600" i="1" dirty="0" err="1">
                <a:solidFill>
                  <a:schemeClr val="accent1"/>
                </a:solidFill>
              </a:rPr>
              <a:t>Habets</a:t>
            </a:r>
            <a:r>
              <a:rPr lang="fr-FR" sz="1600" i="1" dirty="0">
                <a:solidFill>
                  <a:schemeClr val="accent1"/>
                </a:solidFill>
              </a:rPr>
              <a:t>, HESS </a:t>
            </a:r>
            <a:r>
              <a:rPr lang="fr-FR" sz="1600" i="1" dirty="0" smtClean="0">
                <a:solidFill>
                  <a:schemeClr val="accent1"/>
                </a:solidFill>
              </a:rPr>
              <a:t>2014 « </a:t>
            </a:r>
            <a:r>
              <a:rPr lang="en-US" sz="1600" i="1" dirty="0">
                <a:solidFill>
                  <a:schemeClr val="accent1"/>
                </a:solidFill>
              </a:rPr>
              <a:t>Multi-decadal river flow variations in France”</a:t>
            </a:r>
            <a:r>
              <a:rPr lang="fr-FR" sz="1600" i="1" dirty="0">
                <a:solidFill>
                  <a:schemeClr val="accent1"/>
                </a:solidFill>
              </a:rPr>
              <a:t> </a:t>
            </a:r>
            <a:endParaRPr sz="1600" i="1" dirty="0">
              <a:solidFill>
                <a:schemeClr val="accent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5537" y="404664"/>
            <a:ext cx="741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Linked</a:t>
            </a:r>
            <a:r>
              <a:rPr lang="fr-FR" dirty="0" smtClean="0"/>
              <a:t> to the </a:t>
            </a:r>
            <a:r>
              <a:rPr lang="fr-FR" dirty="0" err="1" smtClean="0"/>
              <a:t>Atlandic</a:t>
            </a:r>
            <a:r>
              <a:rPr lang="fr-FR" dirty="0" smtClean="0"/>
              <a:t> </a:t>
            </a:r>
            <a:r>
              <a:rPr lang="fr-FR" dirty="0" err="1" smtClean="0"/>
              <a:t>Multidecal</a:t>
            </a:r>
            <a:r>
              <a:rPr lang="fr-FR" dirty="0" smtClean="0"/>
              <a:t>  </a:t>
            </a:r>
            <a:r>
              <a:rPr lang="fr-FR" dirty="0" err="1" smtClean="0"/>
              <a:t>Variability</a:t>
            </a:r>
            <a:r>
              <a:rPr lang="fr-FR" dirty="0" smtClean="0"/>
              <a:t> (AMV)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277498" y="6381328"/>
            <a:ext cx="2765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   1910-30    1938-58 1965-85  1995-2012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08294" y="4543340"/>
            <a:ext cx="518968" cy="397828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199270" y="4543340"/>
            <a:ext cx="379040" cy="397828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4703326" y="4543340"/>
            <a:ext cx="403323" cy="397828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5195375" y="4543340"/>
            <a:ext cx="465032" cy="397828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2813224" y="3186888"/>
            <a:ext cx="795070" cy="852759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3863866" y="3140968"/>
            <a:ext cx="839460" cy="89867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4978679" y="3186888"/>
            <a:ext cx="771741" cy="921892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6228185" y="3175453"/>
            <a:ext cx="576063" cy="85275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20"/>
          <p:cNvCxnSpPr/>
          <p:nvPr/>
        </p:nvCxnSpPr>
        <p:spPr>
          <a:xfrm flipV="1">
            <a:off x="2504745" y="2525525"/>
            <a:ext cx="4824536" cy="393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rme libre 28"/>
          <p:cNvSpPr/>
          <p:nvPr/>
        </p:nvSpPr>
        <p:spPr>
          <a:xfrm>
            <a:off x="2843808" y="4028212"/>
            <a:ext cx="1293861" cy="524654"/>
          </a:xfrm>
          <a:custGeom>
            <a:avLst/>
            <a:gdLst>
              <a:gd name="connsiteX0" fmla="*/ 0 w 1651379"/>
              <a:gd name="connsiteY0" fmla="*/ 13647 h 668740"/>
              <a:gd name="connsiteX1" fmla="*/ 818865 w 1651379"/>
              <a:gd name="connsiteY1" fmla="*/ 668740 h 668740"/>
              <a:gd name="connsiteX2" fmla="*/ 1651379 w 1651379"/>
              <a:gd name="connsiteY2" fmla="*/ 655092 h 668740"/>
              <a:gd name="connsiteX3" fmla="*/ 1078173 w 1651379"/>
              <a:gd name="connsiteY3" fmla="*/ 0 h 668740"/>
              <a:gd name="connsiteX4" fmla="*/ 0 w 1651379"/>
              <a:gd name="connsiteY4" fmla="*/ 13647 h 668740"/>
              <a:gd name="connsiteX0" fmla="*/ 0 w 1651379"/>
              <a:gd name="connsiteY0" fmla="*/ 13647 h 668740"/>
              <a:gd name="connsiteX1" fmla="*/ 818865 w 1651379"/>
              <a:gd name="connsiteY1" fmla="*/ 668740 h 668740"/>
              <a:gd name="connsiteX2" fmla="*/ 1651379 w 1651379"/>
              <a:gd name="connsiteY2" fmla="*/ 655092 h 668740"/>
              <a:gd name="connsiteX3" fmla="*/ 1249804 w 1651379"/>
              <a:gd name="connsiteY3" fmla="*/ 0 h 668740"/>
              <a:gd name="connsiteX4" fmla="*/ 0 w 1651379"/>
              <a:gd name="connsiteY4" fmla="*/ 13647 h 668740"/>
              <a:gd name="connsiteX0" fmla="*/ 0 w 2119464"/>
              <a:gd name="connsiteY0" fmla="*/ 13647 h 668740"/>
              <a:gd name="connsiteX1" fmla="*/ 818865 w 2119464"/>
              <a:gd name="connsiteY1" fmla="*/ 668740 h 668740"/>
              <a:gd name="connsiteX2" fmla="*/ 2119464 w 2119464"/>
              <a:gd name="connsiteY2" fmla="*/ 661275 h 668740"/>
              <a:gd name="connsiteX3" fmla="*/ 1249804 w 2119464"/>
              <a:gd name="connsiteY3" fmla="*/ 0 h 668740"/>
              <a:gd name="connsiteX4" fmla="*/ 0 w 2119464"/>
              <a:gd name="connsiteY4" fmla="*/ 13647 h 668740"/>
              <a:gd name="connsiteX0" fmla="*/ 0 w 2119464"/>
              <a:gd name="connsiteY0" fmla="*/ 13647 h 681105"/>
              <a:gd name="connsiteX1" fmla="*/ 1271347 w 2119464"/>
              <a:gd name="connsiteY1" fmla="*/ 681105 h 681105"/>
              <a:gd name="connsiteX2" fmla="*/ 2119464 w 2119464"/>
              <a:gd name="connsiteY2" fmla="*/ 661275 h 681105"/>
              <a:gd name="connsiteX3" fmla="*/ 1249804 w 2119464"/>
              <a:gd name="connsiteY3" fmla="*/ 0 h 681105"/>
              <a:gd name="connsiteX4" fmla="*/ 0 w 2119464"/>
              <a:gd name="connsiteY4" fmla="*/ 13647 h 68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464" h="681105">
                <a:moveTo>
                  <a:pt x="0" y="13647"/>
                </a:moveTo>
                <a:lnTo>
                  <a:pt x="1271347" y="681105"/>
                </a:lnTo>
                <a:lnTo>
                  <a:pt x="2119464" y="661275"/>
                </a:lnTo>
                <a:lnTo>
                  <a:pt x="1249804" y="0"/>
                </a:lnTo>
                <a:lnTo>
                  <a:pt x="0" y="13647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orme libre 29"/>
          <p:cNvSpPr/>
          <p:nvPr/>
        </p:nvSpPr>
        <p:spPr>
          <a:xfrm>
            <a:off x="3863866" y="4019880"/>
            <a:ext cx="842064" cy="542511"/>
          </a:xfrm>
          <a:custGeom>
            <a:avLst/>
            <a:gdLst>
              <a:gd name="connsiteX0" fmla="*/ 0 w 1078173"/>
              <a:gd name="connsiteY0" fmla="*/ 0 h 627797"/>
              <a:gd name="connsiteX1" fmla="*/ 163773 w 1078173"/>
              <a:gd name="connsiteY1" fmla="*/ 627797 h 627797"/>
              <a:gd name="connsiteX2" fmla="*/ 818866 w 1078173"/>
              <a:gd name="connsiteY2" fmla="*/ 614149 h 627797"/>
              <a:gd name="connsiteX3" fmla="*/ 1078173 w 1078173"/>
              <a:gd name="connsiteY3" fmla="*/ 40943 h 627797"/>
              <a:gd name="connsiteX4" fmla="*/ 68239 w 1078173"/>
              <a:gd name="connsiteY4" fmla="*/ 54591 h 627797"/>
              <a:gd name="connsiteX5" fmla="*/ 13648 w 1078173"/>
              <a:gd name="connsiteY5" fmla="*/ 54591 h 627797"/>
              <a:gd name="connsiteX6" fmla="*/ 0 w 1078173"/>
              <a:gd name="connsiteY6" fmla="*/ 0 h 627797"/>
              <a:gd name="connsiteX0" fmla="*/ 0 w 1078173"/>
              <a:gd name="connsiteY0" fmla="*/ 0 h 637858"/>
              <a:gd name="connsiteX1" fmla="*/ 163773 w 1078173"/>
              <a:gd name="connsiteY1" fmla="*/ 627797 h 637858"/>
              <a:gd name="connsiteX2" fmla="*/ 1004028 w 1078173"/>
              <a:gd name="connsiteY2" fmla="*/ 637858 h 637858"/>
              <a:gd name="connsiteX3" fmla="*/ 1078173 w 1078173"/>
              <a:gd name="connsiteY3" fmla="*/ 40943 h 637858"/>
              <a:gd name="connsiteX4" fmla="*/ 68239 w 1078173"/>
              <a:gd name="connsiteY4" fmla="*/ 54591 h 637858"/>
              <a:gd name="connsiteX5" fmla="*/ 13648 w 1078173"/>
              <a:gd name="connsiteY5" fmla="*/ 54591 h 637858"/>
              <a:gd name="connsiteX6" fmla="*/ 0 w 1078173"/>
              <a:gd name="connsiteY6" fmla="*/ 0 h 637858"/>
              <a:gd name="connsiteX0" fmla="*/ 0 w 1818822"/>
              <a:gd name="connsiteY0" fmla="*/ 0 h 637858"/>
              <a:gd name="connsiteX1" fmla="*/ 163773 w 1818822"/>
              <a:gd name="connsiteY1" fmla="*/ 627797 h 637858"/>
              <a:gd name="connsiteX2" fmla="*/ 1004028 w 1818822"/>
              <a:gd name="connsiteY2" fmla="*/ 637858 h 637858"/>
              <a:gd name="connsiteX3" fmla="*/ 1818822 w 1818822"/>
              <a:gd name="connsiteY3" fmla="*/ 52798 h 637858"/>
              <a:gd name="connsiteX4" fmla="*/ 68239 w 1818822"/>
              <a:gd name="connsiteY4" fmla="*/ 54591 h 637858"/>
              <a:gd name="connsiteX5" fmla="*/ 13648 w 1818822"/>
              <a:gd name="connsiteY5" fmla="*/ 54591 h 637858"/>
              <a:gd name="connsiteX6" fmla="*/ 0 w 1818822"/>
              <a:gd name="connsiteY6" fmla="*/ 0 h 637858"/>
              <a:gd name="connsiteX0" fmla="*/ 0 w 1818822"/>
              <a:gd name="connsiteY0" fmla="*/ 0 h 681144"/>
              <a:gd name="connsiteX1" fmla="*/ 698686 w 1818822"/>
              <a:gd name="connsiteY1" fmla="*/ 681144 h 681144"/>
              <a:gd name="connsiteX2" fmla="*/ 1004028 w 1818822"/>
              <a:gd name="connsiteY2" fmla="*/ 637858 h 681144"/>
              <a:gd name="connsiteX3" fmla="*/ 1818822 w 1818822"/>
              <a:gd name="connsiteY3" fmla="*/ 52798 h 681144"/>
              <a:gd name="connsiteX4" fmla="*/ 68239 w 1818822"/>
              <a:gd name="connsiteY4" fmla="*/ 54591 h 681144"/>
              <a:gd name="connsiteX5" fmla="*/ 13648 w 1818822"/>
              <a:gd name="connsiteY5" fmla="*/ 54591 h 681144"/>
              <a:gd name="connsiteX6" fmla="*/ 0 w 1818822"/>
              <a:gd name="connsiteY6" fmla="*/ 0 h 681144"/>
              <a:gd name="connsiteX0" fmla="*/ 0 w 1818822"/>
              <a:gd name="connsiteY0" fmla="*/ 0 h 681144"/>
              <a:gd name="connsiteX1" fmla="*/ 698686 w 1818822"/>
              <a:gd name="connsiteY1" fmla="*/ 681144 h 681144"/>
              <a:gd name="connsiteX2" fmla="*/ 1580088 w 1818822"/>
              <a:gd name="connsiteY2" fmla="*/ 643786 h 681144"/>
              <a:gd name="connsiteX3" fmla="*/ 1818822 w 1818822"/>
              <a:gd name="connsiteY3" fmla="*/ 52798 h 681144"/>
              <a:gd name="connsiteX4" fmla="*/ 68239 w 1818822"/>
              <a:gd name="connsiteY4" fmla="*/ 54591 h 681144"/>
              <a:gd name="connsiteX5" fmla="*/ 13648 w 1818822"/>
              <a:gd name="connsiteY5" fmla="*/ 54591 h 681144"/>
              <a:gd name="connsiteX6" fmla="*/ 0 w 1818822"/>
              <a:gd name="connsiteY6" fmla="*/ 0 h 681144"/>
              <a:gd name="connsiteX0" fmla="*/ 0 w 1818822"/>
              <a:gd name="connsiteY0" fmla="*/ 0 h 675217"/>
              <a:gd name="connsiteX1" fmla="*/ 708973 w 1818822"/>
              <a:gd name="connsiteY1" fmla="*/ 675217 h 675217"/>
              <a:gd name="connsiteX2" fmla="*/ 1580088 w 1818822"/>
              <a:gd name="connsiteY2" fmla="*/ 643786 h 675217"/>
              <a:gd name="connsiteX3" fmla="*/ 1818822 w 1818822"/>
              <a:gd name="connsiteY3" fmla="*/ 52798 h 675217"/>
              <a:gd name="connsiteX4" fmla="*/ 68239 w 1818822"/>
              <a:gd name="connsiteY4" fmla="*/ 54591 h 675217"/>
              <a:gd name="connsiteX5" fmla="*/ 13648 w 1818822"/>
              <a:gd name="connsiteY5" fmla="*/ 54591 h 675217"/>
              <a:gd name="connsiteX6" fmla="*/ 0 w 1818822"/>
              <a:gd name="connsiteY6" fmla="*/ 0 h 67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8822" h="675217">
                <a:moveTo>
                  <a:pt x="0" y="0"/>
                </a:moveTo>
                <a:lnTo>
                  <a:pt x="708973" y="675217"/>
                </a:lnTo>
                <a:lnTo>
                  <a:pt x="1580088" y="643786"/>
                </a:lnTo>
                <a:lnTo>
                  <a:pt x="1818822" y="52798"/>
                </a:lnTo>
                <a:lnTo>
                  <a:pt x="68239" y="54591"/>
                </a:lnTo>
                <a:lnTo>
                  <a:pt x="13648" y="54591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 30"/>
          <p:cNvSpPr/>
          <p:nvPr/>
        </p:nvSpPr>
        <p:spPr>
          <a:xfrm>
            <a:off x="4718802" y="4098480"/>
            <a:ext cx="1031619" cy="445283"/>
          </a:xfrm>
          <a:custGeom>
            <a:avLst/>
            <a:gdLst>
              <a:gd name="connsiteX0" fmla="*/ 0 w 1487606"/>
              <a:gd name="connsiteY0" fmla="*/ 641445 h 668741"/>
              <a:gd name="connsiteX1" fmla="*/ 532263 w 1487606"/>
              <a:gd name="connsiteY1" fmla="*/ 27296 h 668741"/>
              <a:gd name="connsiteX2" fmla="*/ 1487606 w 1487606"/>
              <a:gd name="connsiteY2" fmla="*/ 0 h 668741"/>
              <a:gd name="connsiteX3" fmla="*/ 600502 w 1487606"/>
              <a:gd name="connsiteY3" fmla="*/ 668741 h 668741"/>
              <a:gd name="connsiteX4" fmla="*/ 81887 w 1487606"/>
              <a:gd name="connsiteY4" fmla="*/ 655093 h 668741"/>
              <a:gd name="connsiteX0" fmla="*/ 0 w 1487606"/>
              <a:gd name="connsiteY0" fmla="*/ 641445 h 668741"/>
              <a:gd name="connsiteX1" fmla="*/ 521978 w 1487606"/>
              <a:gd name="connsiteY1" fmla="*/ 163627 h 668741"/>
              <a:gd name="connsiteX2" fmla="*/ 1487606 w 1487606"/>
              <a:gd name="connsiteY2" fmla="*/ 0 h 668741"/>
              <a:gd name="connsiteX3" fmla="*/ 600502 w 1487606"/>
              <a:gd name="connsiteY3" fmla="*/ 668741 h 668741"/>
              <a:gd name="connsiteX4" fmla="*/ 81887 w 1487606"/>
              <a:gd name="connsiteY4" fmla="*/ 655093 h 668741"/>
              <a:gd name="connsiteX0" fmla="*/ 0 w 2166536"/>
              <a:gd name="connsiteY0" fmla="*/ 499185 h 526481"/>
              <a:gd name="connsiteX1" fmla="*/ 521978 w 2166536"/>
              <a:gd name="connsiteY1" fmla="*/ 21367 h 526481"/>
              <a:gd name="connsiteX2" fmla="*/ 2166536 w 2166536"/>
              <a:gd name="connsiteY2" fmla="*/ 0 h 526481"/>
              <a:gd name="connsiteX3" fmla="*/ 600502 w 2166536"/>
              <a:gd name="connsiteY3" fmla="*/ 526481 h 526481"/>
              <a:gd name="connsiteX4" fmla="*/ 81887 w 2166536"/>
              <a:gd name="connsiteY4" fmla="*/ 512833 h 526481"/>
              <a:gd name="connsiteX0" fmla="*/ 0 w 2166536"/>
              <a:gd name="connsiteY0" fmla="*/ 499185 h 526481"/>
              <a:gd name="connsiteX1" fmla="*/ 521978 w 2166536"/>
              <a:gd name="connsiteY1" fmla="*/ 21367 h 526481"/>
              <a:gd name="connsiteX2" fmla="*/ 2166536 w 2166536"/>
              <a:gd name="connsiteY2" fmla="*/ 0 h 526481"/>
              <a:gd name="connsiteX3" fmla="*/ 752740 w 2166536"/>
              <a:gd name="connsiteY3" fmla="*/ 524150 h 526481"/>
              <a:gd name="connsiteX4" fmla="*/ 600502 w 2166536"/>
              <a:gd name="connsiteY4" fmla="*/ 526481 h 526481"/>
              <a:gd name="connsiteX5" fmla="*/ 81887 w 2166536"/>
              <a:gd name="connsiteY5" fmla="*/ 512833 h 526481"/>
              <a:gd name="connsiteX0" fmla="*/ 0 w 2228257"/>
              <a:gd name="connsiteY0" fmla="*/ 546605 h 546605"/>
              <a:gd name="connsiteX1" fmla="*/ 583699 w 2228257"/>
              <a:gd name="connsiteY1" fmla="*/ 21367 h 546605"/>
              <a:gd name="connsiteX2" fmla="*/ 2228257 w 2228257"/>
              <a:gd name="connsiteY2" fmla="*/ 0 h 546605"/>
              <a:gd name="connsiteX3" fmla="*/ 814461 w 2228257"/>
              <a:gd name="connsiteY3" fmla="*/ 524150 h 546605"/>
              <a:gd name="connsiteX4" fmla="*/ 662223 w 2228257"/>
              <a:gd name="connsiteY4" fmla="*/ 526481 h 546605"/>
              <a:gd name="connsiteX5" fmla="*/ 143608 w 2228257"/>
              <a:gd name="connsiteY5" fmla="*/ 512833 h 546605"/>
              <a:gd name="connsiteX0" fmla="*/ 0 w 2228257"/>
              <a:gd name="connsiteY0" fmla="*/ 546605 h 554206"/>
              <a:gd name="connsiteX1" fmla="*/ 583699 w 2228257"/>
              <a:gd name="connsiteY1" fmla="*/ 21367 h 554206"/>
              <a:gd name="connsiteX2" fmla="*/ 2228257 w 2228257"/>
              <a:gd name="connsiteY2" fmla="*/ 0 h 554206"/>
              <a:gd name="connsiteX3" fmla="*/ 814461 w 2228257"/>
              <a:gd name="connsiteY3" fmla="*/ 524150 h 554206"/>
              <a:gd name="connsiteX4" fmla="*/ 662223 w 2228257"/>
              <a:gd name="connsiteY4" fmla="*/ 526481 h 554206"/>
              <a:gd name="connsiteX5" fmla="*/ 12091 w 2228257"/>
              <a:gd name="connsiteY5" fmla="*/ 553785 h 554206"/>
              <a:gd name="connsiteX6" fmla="*/ 143608 w 2228257"/>
              <a:gd name="connsiteY6" fmla="*/ 512833 h 554206"/>
              <a:gd name="connsiteX0" fmla="*/ 0 w 2228257"/>
              <a:gd name="connsiteY0" fmla="*/ 546605 h 554206"/>
              <a:gd name="connsiteX1" fmla="*/ 583699 w 2228257"/>
              <a:gd name="connsiteY1" fmla="*/ 21367 h 554206"/>
              <a:gd name="connsiteX2" fmla="*/ 2228257 w 2228257"/>
              <a:gd name="connsiteY2" fmla="*/ 0 h 554206"/>
              <a:gd name="connsiteX3" fmla="*/ 835035 w 2228257"/>
              <a:gd name="connsiteY3" fmla="*/ 547860 h 554206"/>
              <a:gd name="connsiteX4" fmla="*/ 662223 w 2228257"/>
              <a:gd name="connsiteY4" fmla="*/ 526481 h 554206"/>
              <a:gd name="connsiteX5" fmla="*/ 12091 w 2228257"/>
              <a:gd name="connsiteY5" fmla="*/ 553785 h 554206"/>
              <a:gd name="connsiteX6" fmla="*/ 143608 w 2228257"/>
              <a:gd name="connsiteY6" fmla="*/ 512833 h 55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8257" h="554206">
                <a:moveTo>
                  <a:pt x="0" y="546605"/>
                </a:moveTo>
                <a:lnTo>
                  <a:pt x="583699" y="21367"/>
                </a:lnTo>
                <a:lnTo>
                  <a:pt x="2228257" y="0"/>
                </a:lnTo>
                <a:cubicBezTo>
                  <a:pt x="1715844" y="166813"/>
                  <a:pt x="1347448" y="381047"/>
                  <a:pt x="835035" y="547860"/>
                </a:cubicBezTo>
                <a:lnTo>
                  <a:pt x="662223" y="526481"/>
                </a:lnTo>
                <a:cubicBezTo>
                  <a:pt x="503805" y="521752"/>
                  <a:pt x="170509" y="558514"/>
                  <a:pt x="12091" y="553785"/>
                </a:cubicBezTo>
                <a:lnTo>
                  <a:pt x="143608" y="512833"/>
                </a:lnTo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8" name="Forme libre 2047"/>
          <p:cNvSpPr/>
          <p:nvPr/>
        </p:nvSpPr>
        <p:spPr>
          <a:xfrm>
            <a:off x="5220072" y="4075277"/>
            <a:ext cx="1607315" cy="505851"/>
          </a:xfrm>
          <a:custGeom>
            <a:avLst/>
            <a:gdLst>
              <a:gd name="connsiteX0" fmla="*/ 27296 w 1733266"/>
              <a:gd name="connsiteY0" fmla="*/ 545910 h 641445"/>
              <a:gd name="connsiteX1" fmla="*/ 1132764 w 1733266"/>
              <a:gd name="connsiteY1" fmla="*/ 0 h 641445"/>
              <a:gd name="connsiteX2" fmla="*/ 1733266 w 1733266"/>
              <a:gd name="connsiteY2" fmla="*/ 0 h 641445"/>
              <a:gd name="connsiteX3" fmla="*/ 627797 w 1733266"/>
              <a:gd name="connsiteY3" fmla="*/ 641445 h 641445"/>
              <a:gd name="connsiteX4" fmla="*/ 0 w 1733266"/>
              <a:gd name="connsiteY4" fmla="*/ 627797 h 641445"/>
              <a:gd name="connsiteX5" fmla="*/ 0 w 1733266"/>
              <a:gd name="connsiteY5" fmla="*/ 627797 h 641445"/>
              <a:gd name="connsiteX0" fmla="*/ 27296 w 3471735"/>
              <a:gd name="connsiteY0" fmla="*/ 545910 h 641445"/>
              <a:gd name="connsiteX1" fmla="*/ 1132764 w 3471735"/>
              <a:gd name="connsiteY1" fmla="*/ 0 h 641445"/>
              <a:gd name="connsiteX2" fmla="*/ 3471735 w 3471735"/>
              <a:gd name="connsiteY2" fmla="*/ 11855 h 641445"/>
              <a:gd name="connsiteX3" fmla="*/ 627797 w 3471735"/>
              <a:gd name="connsiteY3" fmla="*/ 641445 h 641445"/>
              <a:gd name="connsiteX4" fmla="*/ 0 w 3471735"/>
              <a:gd name="connsiteY4" fmla="*/ 627797 h 641445"/>
              <a:gd name="connsiteX5" fmla="*/ 0 w 3471735"/>
              <a:gd name="connsiteY5" fmla="*/ 627797 h 641445"/>
              <a:gd name="connsiteX0" fmla="*/ 27296 w 3471735"/>
              <a:gd name="connsiteY0" fmla="*/ 534055 h 629590"/>
              <a:gd name="connsiteX1" fmla="*/ 2099725 w 3471735"/>
              <a:gd name="connsiteY1" fmla="*/ 11855 h 629590"/>
              <a:gd name="connsiteX2" fmla="*/ 3471735 w 3471735"/>
              <a:gd name="connsiteY2" fmla="*/ 0 h 629590"/>
              <a:gd name="connsiteX3" fmla="*/ 627797 w 3471735"/>
              <a:gd name="connsiteY3" fmla="*/ 629590 h 629590"/>
              <a:gd name="connsiteX4" fmla="*/ 0 w 3471735"/>
              <a:gd name="connsiteY4" fmla="*/ 615942 h 629590"/>
              <a:gd name="connsiteX5" fmla="*/ 0 w 3471735"/>
              <a:gd name="connsiteY5" fmla="*/ 615942 h 62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735" h="629590">
                <a:moveTo>
                  <a:pt x="27296" y="534055"/>
                </a:moveTo>
                <a:lnTo>
                  <a:pt x="2099725" y="11855"/>
                </a:lnTo>
                <a:lnTo>
                  <a:pt x="3471735" y="0"/>
                </a:lnTo>
                <a:lnTo>
                  <a:pt x="627797" y="629590"/>
                </a:lnTo>
                <a:lnTo>
                  <a:pt x="0" y="615942"/>
                </a:lnTo>
                <a:lnTo>
                  <a:pt x="0" y="615942"/>
                </a:lnTo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6981248" y="1901370"/>
            <a:ext cx="169520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 i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Cassou et </a:t>
            </a:r>
            <a:r>
              <a:rPr lang="fr-FR" dirty="0" smtClean="0"/>
              <a:t>al.2021 </a:t>
            </a:r>
            <a:br>
              <a:rPr lang="fr-FR" dirty="0" smtClean="0"/>
            </a:br>
            <a:r>
              <a:rPr lang="fr-FR" dirty="0" smtClean="0"/>
              <a:t>IPCC </a:t>
            </a:r>
            <a:r>
              <a:rPr lang="fr-FR" dirty="0"/>
              <a:t>AR6</a:t>
            </a:r>
          </a:p>
          <a:p>
            <a:endParaRPr lang="en-US" dirty="0"/>
          </a:p>
        </p:txBody>
      </p:sp>
      <p:sp>
        <p:nvSpPr>
          <p:cNvPr id="4" name="Accolade fermante 3"/>
          <p:cNvSpPr/>
          <p:nvPr/>
        </p:nvSpPr>
        <p:spPr>
          <a:xfrm>
            <a:off x="5868144" y="4597768"/>
            <a:ext cx="682487" cy="919464"/>
          </a:xfrm>
          <a:prstGeom prst="rightBrace">
            <a:avLst>
              <a:gd name="adj1" fmla="val 30663"/>
              <a:gd name="adj2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550631" y="4688168"/>
            <a:ext cx="259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larger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the </a:t>
            </a:r>
            <a:r>
              <a:rPr lang="fr-FR" dirty="0" err="1" smtClean="0"/>
              <a:t>average</a:t>
            </a:r>
            <a:endParaRPr lang="en-US" dirty="0"/>
          </a:p>
        </p:txBody>
      </p:sp>
      <p:sp>
        <p:nvSpPr>
          <p:cNvPr id="32" name="Accolade fermante 31"/>
          <p:cNvSpPr/>
          <p:nvPr/>
        </p:nvSpPr>
        <p:spPr>
          <a:xfrm>
            <a:off x="5868144" y="5533872"/>
            <a:ext cx="682487" cy="919464"/>
          </a:xfrm>
          <a:prstGeom prst="rightBrace">
            <a:avLst>
              <a:gd name="adj1" fmla="val 30663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ZoneTexte 32"/>
          <p:cNvSpPr txBox="1"/>
          <p:nvPr/>
        </p:nvSpPr>
        <p:spPr>
          <a:xfrm>
            <a:off x="6550631" y="5662989"/>
            <a:ext cx="2413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lower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the </a:t>
            </a:r>
            <a:r>
              <a:rPr lang="fr-FR" dirty="0" err="1" smtClean="0"/>
              <a:t>average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54341" y="5149833"/>
            <a:ext cx="240082" cy="655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387652" y="5229200"/>
            <a:ext cx="218256" cy="655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900553" y="5085184"/>
            <a:ext cx="240082" cy="655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433864" y="5164551"/>
            <a:ext cx="218256" cy="655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ZoneTexte 34"/>
          <p:cNvSpPr txBox="1"/>
          <p:nvPr/>
        </p:nvSpPr>
        <p:spPr>
          <a:xfrm>
            <a:off x="179512" y="75982"/>
            <a:ext cx="8106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Learning from long river flow series : </a:t>
            </a:r>
            <a:r>
              <a:rPr lang="fr-FR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Multi </a:t>
            </a:r>
            <a:r>
              <a:rPr lang="fr-FR" sz="20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decadal</a:t>
            </a:r>
            <a:r>
              <a:rPr lang="fr-FR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fr-FR" sz="20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variability</a:t>
            </a:r>
            <a:r>
              <a:rPr lang="fr-FR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endParaRPr lang="en-US" sz="2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3966" y="5805264"/>
            <a:ext cx="219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River </a:t>
            </a:r>
            <a:r>
              <a:rPr lang="fr-FR" dirty="0" err="1"/>
              <a:t>flows</a:t>
            </a:r>
            <a:r>
              <a:rPr lang="fr-FR" dirty="0"/>
              <a:t> of 38 </a:t>
            </a:r>
            <a:r>
              <a:rPr lang="fr-FR" dirty="0" err="1"/>
              <a:t>available</a:t>
            </a:r>
            <a:r>
              <a:rPr lang="fr-FR" dirty="0"/>
              <a:t> stations</a:t>
            </a:r>
          </a:p>
        </p:txBody>
      </p:sp>
      <p:sp>
        <p:nvSpPr>
          <p:cNvPr id="36" name="CustomShape 5"/>
          <p:cNvSpPr/>
          <p:nvPr/>
        </p:nvSpPr>
        <p:spPr>
          <a:xfrm>
            <a:off x="0" y="6546830"/>
            <a:ext cx="630307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 err="1">
                <a:solidFill>
                  <a:schemeClr val="accent1"/>
                </a:solidFill>
              </a:rPr>
              <a:t>Boé</a:t>
            </a:r>
            <a:r>
              <a:rPr lang="fr-FR" sz="1600" i="1" dirty="0">
                <a:solidFill>
                  <a:schemeClr val="accent1"/>
                </a:solidFill>
              </a:rPr>
              <a:t> et </a:t>
            </a:r>
            <a:r>
              <a:rPr lang="fr-FR" sz="1600" i="1" dirty="0" err="1">
                <a:solidFill>
                  <a:schemeClr val="accent1"/>
                </a:solidFill>
              </a:rPr>
              <a:t>Habets</a:t>
            </a:r>
            <a:r>
              <a:rPr lang="fr-FR" sz="1600" i="1" dirty="0">
                <a:solidFill>
                  <a:schemeClr val="accent1"/>
                </a:solidFill>
              </a:rPr>
              <a:t>, HESS </a:t>
            </a:r>
            <a:r>
              <a:rPr lang="fr-FR" sz="1600" i="1" dirty="0" smtClean="0">
                <a:solidFill>
                  <a:schemeClr val="accent1"/>
                </a:solidFill>
              </a:rPr>
              <a:t>2014 « </a:t>
            </a:r>
            <a:r>
              <a:rPr lang="en-US" sz="1600" i="1" dirty="0">
                <a:solidFill>
                  <a:schemeClr val="accent1"/>
                </a:solidFill>
              </a:rPr>
              <a:t>Multi-decadal river flow variations in France”</a:t>
            </a:r>
            <a:r>
              <a:rPr lang="fr-FR" sz="1600" i="1" dirty="0">
                <a:solidFill>
                  <a:schemeClr val="accent1"/>
                </a:solidFill>
              </a:rPr>
              <a:t> </a:t>
            </a:r>
            <a:endParaRPr sz="1600" i="1" dirty="0">
              <a:solidFill>
                <a:schemeClr val="accent1"/>
              </a:solidFill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208954" y="4562391"/>
            <a:ext cx="2664295" cy="1257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Associated to about </a:t>
            </a:r>
            <a:br>
              <a:rPr lang="fr-FR" dirty="0" smtClean="0"/>
            </a:br>
            <a:r>
              <a:rPr lang="fr-FR" dirty="0" smtClean="0"/>
              <a:t>1° T </a:t>
            </a:r>
            <a:r>
              <a:rPr lang="fr-FR" dirty="0" err="1" smtClean="0"/>
              <a:t>increase</a:t>
            </a:r>
            <a:r>
              <a:rPr lang="fr-FR" dirty="0"/>
              <a:t> </a:t>
            </a:r>
            <a:r>
              <a:rPr lang="fr-FR" dirty="0" smtClean="0"/>
              <a:t>and</a:t>
            </a:r>
          </a:p>
          <a:p>
            <a:pPr algn="ctr"/>
            <a:r>
              <a:rPr lang="fr-FR" dirty="0" smtClean="0"/>
              <a:t> 30% 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precipitation</a:t>
            </a:r>
            <a:r>
              <a:rPr lang="fr-FR" dirty="0" smtClean="0"/>
              <a:t> </a:t>
            </a:r>
          </a:p>
          <a:p>
            <a:pPr algn="ctr"/>
            <a:r>
              <a:rPr lang="fr-FR" b="1" dirty="0" smtClean="0"/>
              <a:t>in </a:t>
            </a:r>
            <a:r>
              <a:rPr lang="fr-FR" b="1" dirty="0" err="1" smtClean="0"/>
              <a:t>spring</a:t>
            </a:r>
            <a:r>
              <a:rPr lang="fr-FR" b="1" dirty="0" smtClean="0"/>
              <a:t> </a:t>
            </a:r>
            <a:endParaRPr lang="en-US" b="1" dirty="0"/>
          </a:p>
        </p:txBody>
      </p:sp>
      <p:sp>
        <p:nvSpPr>
          <p:cNvPr id="38" name="Rectangle à coins arrondis 37"/>
          <p:cNvSpPr/>
          <p:nvPr/>
        </p:nvSpPr>
        <p:spPr>
          <a:xfrm>
            <a:off x="6023729" y="3186889"/>
            <a:ext cx="3120271" cy="25537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on the Seine basin </a:t>
            </a:r>
            <a:br>
              <a:rPr lang="fr-FR" dirty="0" smtClean="0"/>
            </a:br>
            <a:r>
              <a:rPr lang="fr-FR" dirty="0" smtClean="0"/>
              <a:t> (Bonnet et al 2020):</a:t>
            </a:r>
          </a:p>
          <a:p>
            <a:pPr algn="ctr"/>
            <a:r>
              <a:rPr lang="fr-FR" dirty="0" smtClean="0"/>
              <a:t>Evidence </a:t>
            </a:r>
            <a:r>
              <a:rPr lang="fr-FR" dirty="0" err="1" smtClean="0"/>
              <a:t>that</a:t>
            </a:r>
            <a:r>
              <a:rPr lang="fr-FR" dirty="0" smtClean="0"/>
              <a:t> high </a:t>
            </a:r>
            <a:r>
              <a:rPr lang="fr-FR" dirty="0" err="1" smtClean="0"/>
              <a:t>flows</a:t>
            </a:r>
            <a:r>
              <a:rPr lang="fr-FR" dirty="0" smtClean="0"/>
              <a:t>  are 3 times more </a:t>
            </a:r>
            <a:r>
              <a:rPr lang="fr-FR" dirty="0" err="1" smtClean="0"/>
              <a:t>frequent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cold AMV phase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A  </a:t>
            </a:r>
            <a:r>
              <a:rPr lang="fr-FR" dirty="0"/>
              <a:t>~ 10 </a:t>
            </a:r>
            <a:r>
              <a:rPr lang="fr-FR" dirty="0" err="1"/>
              <a:t>years</a:t>
            </a:r>
            <a:r>
              <a:rPr lang="fr-FR" dirty="0"/>
              <a:t> </a:t>
            </a:r>
            <a:r>
              <a:rPr lang="fr-FR" dirty="0" err="1"/>
              <a:t>lag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AMV and  </a:t>
            </a:r>
            <a:r>
              <a:rPr lang="fr-FR" dirty="0" err="1" smtClean="0"/>
              <a:t>precipitation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2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5" r="50000" b="50000"/>
          <a:stretch/>
        </p:blipFill>
        <p:spPr bwMode="auto">
          <a:xfrm>
            <a:off x="2813224" y="4597768"/>
            <a:ext cx="3270944" cy="212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608294" y="5884631"/>
            <a:ext cx="1756255" cy="496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9"/>
          <p:cNvCxnSpPr/>
          <p:nvPr/>
        </p:nvCxnSpPr>
        <p:spPr>
          <a:xfrm>
            <a:off x="3490738" y="5517232"/>
            <a:ext cx="2259683" cy="0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813224" y="6453336"/>
            <a:ext cx="3270944" cy="204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2"/>
          <a:stretch/>
        </p:blipFill>
        <p:spPr bwMode="auto">
          <a:xfrm>
            <a:off x="1634958" y="714375"/>
            <a:ext cx="5915025" cy="380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stomShape 5"/>
          <p:cNvSpPr/>
          <p:nvPr/>
        </p:nvSpPr>
        <p:spPr>
          <a:xfrm>
            <a:off x="0" y="6546830"/>
            <a:ext cx="630307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 err="1">
                <a:solidFill>
                  <a:schemeClr val="accent1"/>
                </a:solidFill>
              </a:rPr>
              <a:t>Boé</a:t>
            </a:r>
            <a:r>
              <a:rPr lang="fr-FR" sz="1600" i="1" dirty="0">
                <a:solidFill>
                  <a:schemeClr val="accent1"/>
                </a:solidFill>
              </a:rPr>
              <a:t> et </a:t>
            </a:r>
            <a:r>
              <a:rPr lang="fr-FR" sz="1600" i="1" dirty="0" err="1">
                <a:solidFill>
                  <a:schemeClr val="accent1"/>
                </a:solidFill>
              </a:rPr>
              <a:t>Habets</a:t>
            </a:r>
            <a:r>
              <a:rPr lang="fr-FR" sz="1600" i="1" dirty="0">
                <a:solidFill>
                  <a:schemeClr val="accent1"/>
                </a:solidFill>
              </a:rPr>
              <a:t>, HESS </a:t>
            </a:r>
            <a:r>
              <a:rPr lang="fr-FR" sz="1600" i="1" dirty="0" smtClean="0">
                <a:solidFill>
                  <a:schemeClr val="accent1"/>
                </a:solidFill>
              </a:rPr>
              <a:t>2014 « </a:t>
            </a:r>
            <a:r>
              <a:rPr lang="en-US" sz="1600" i="1" dirty="0">
                <a:solidFill>
                  <a:schemeClr val="accent1"/>
                </a:solidFill>
              </a:rPr>
              <a:t>Multi-decadal river flow variations in France”</a:t>
            </a:r>
            <a:r>
              <a:rPr lang="fr-FR" sz="1600" i="1" dirty="0">
                <a:solidFill>
                  <a:schemeClr val="accent1"/>
                </a:solidFill>
              </a:rPr>
              <a:t> </a:t>
            </a:r>
            <a:endParaRPr sz="1600" i="1" dirty="0">
              <a:solidFill>
                <a:schemeClr val="accent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5537" y="404664"/>
            <a:ext cx="741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Linked</a:t>
            </a:r>
            <a:r>
              <a:rPr lang="fr-FR" dirty="0" smtClean="0"/>
              <a:t> to the </a:t>
            </a:r>
            <a:r>
              <a:rPr lang="fr-FR" dirty="0" err="1" smtClean="0"/>
              <a:t>Atlandic</a:t>
            </a:r>
            <a:r>
              <a:rPr lang="fr-FR" dirty="0" smtClean="0"/>
              <a:t> </a:t>
            </a:r>
            <a:r>
              <a:rPr lang="fr-FR" dirty="0" err="1" smtClean="0"/>
              <a:t>Multidecal</a:t>
            </a:r>
            <a:r>
              <a:rPr lang="fr-FR" dirty="0" smtClean="0"/>
              <a:t>  </a:t>
            </a:r>
            <a:r>
              <a:rPr lang="fr-FR" dirty="0" err="1" smtClean="0"/>
              <a:t>Variability</a:t>
            </a:r>
            <a:r>
              <a:rPr lang="fr-FR" dirty="0" smtClean="0"/>
              <a:t> (AMV)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277498" y="6381328"/>
            <a:ext cx="2765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   1910-30    1938-58 1965-85  1995-2012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08294" y="4543340"/>
            <a:ext cx="518968" cy="397828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199270" y="4543340"/>
            <a:ext cx="379040" cy="397828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4703326" y="4543340"/>
            <a:ext cx="403323" cy="397828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5195375" y="4543340"/>
            <a:ext cx="465032" cy="397828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2813224" y="3186888"/>
            <a:ext cx="795070" cy="852759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3863866" y="3140968"/>
            <a:ext cx="839460" cy="89867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4978679" y="3186888"/>
            <a:ext cx="771741" cy="921892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6228185" y="3175453"/>
            <a:ext cx="576063" cy="85275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20"/>
          <p:cNvCxnSpPr/>
          <p:nvPr/>
        </p:nvCxnSpPr>
        <p:spPr>
          <a:xfrm flipV="1">
            <a:off x="2504745" y="2525525"/>
            <a:ext cx="4824536" cy="393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rme libre 28"/>
          <p:cNvSpPr/>
          <p:nvPr/>
        </p:nvSpPr>
        <p:spPr>
          <a:xfrm>
            <a:off x="2843808" y="4028212"/>
            <a:ext cx="1293861" cy="524654"/>
          </a:xfrm>
          <a:custGeom>
            <a:avLst/>
            <a:gdLst>
              <a:gd name="connsiteX0" fmla="*/ 0 w 1651379"/>
              <a:gd name="connsiteY0" fmla="*/ 13647 h 668740"/>
              <a:gd name="connsiteX1" fmla="*/ 818865 w 1651379"/>
              <a:gd name="connsiteY1" fmla="*/ 668740 h 668740"/>
              <a:gd name="connsiteX2" fmla="*/ 1651379 w 1651379"/>
              <a:gd name="connsiteY2" fmla="*/ 655092 h 668740"/>
              <a:gd name="connsiteX3" fmla="*/ 1078173 w 1651379"/>
              <a:gd name="connsiteY3" fmla="*/ 0 h 668740"/>
              <a:gd name="connsiteX4" fmla="*/ 0 w 1651379"/>
              <a:gd name="connsiteY4" fmla="*/ 13647 h 668740"/>
              <a:gd name="connsiteX0" fmla="*/ 0 w 1651379"/>
              <a:gd name="connsiteY0" fmla="*/ 13647 h 668740"/>
              <a:gd name="connsiteX1" fmla="*/ 818865 w 1651379"/>
              <a:gd name="connsiteY1" fmla="*/ 668740 h 668740"/>
              <a:gd name="connsiteX2" fmla="*/ 1651379 w 1651379"/>
              <a:gd name="connsiteY2" fmla="*/ 655092 h 668740"/>
              <a:gd name="connsiteX3" fmla="*/ 1249804 w 1651379"/>
              <a:gd name="connsiteY3" fmla="*/ 0 h 668740"/>
              <a:gd name="connsiteX4" fmla="*/ 0 w 1651379"/>
              <a:gd name="connsiteY4" fmla="*/ 13647 h 668740"/>
              <a:gd name="connsiteX0" fmla="*/ 0 w 2119464"/>
              <a:gd name="connsiteY0" fmla="*/ 13647 h 668740"/>
              <a:gd name="connsiteX1" fmla="*/ 818865 w 2119464"/>
              <a:gd name="connsiteY1" fmla="*/ 668740 h 668740"/>
              <a:gd name="connsiteX2" fmla="*/ 2119464 w 2119464"/>
              <a:gd name="connsiteY2" fmla="*/ 661275 h 668740"/>
              <a:gd name="connsiteX3" fmla="*/ 1249804 w 2119464"/>
              <a:gd name="connsiteY3" fmla="*/ 0 h 668740"/>
              <a:gd name="connsiteX4" fmla="*/ 0 w 2119464"/>
              <a:gd name="connsiteY4" fmla="*/ 13647 h 668740"/>
              <a:gd name="connsiteX0" fmla="*/ 0 w 2119464"/>
              <a:gd name="connsiteY0" fmla="*/ 13647 h 681105"/>
              <a:gd name="connsiteX1" fmla="*/ 1271347 w 2119464"/>
              <a:gd name="connsiteY1" fmla="*/ 681105 h 681105"/>
              <a:gd name="connsiteX2" fmla="*/ 2119464 w 2119464"/>
              <a:gd name="connsiteY2" fmla="*/ 661275 h 681105"/>
              <a:gd name="connsiteX3" fmla="*/ 1249804 w 2119464"/>
              <a:gd name="connsiteY3" fmla="*/ 0 h 681105"/>
              <a:gd name="connsiteX4" fmla="*/ 0 w 2119464"/>
              <a:gd name="connsiteY4" fmla="*/ 13647 h 68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464" h="681105">
                <a:moveTo>
                  <a:pt x="0" y="13647"/>
                </a:moveTo>
                <a:lnTo>
                  <a:pt x="1271347" y="681105"/>
                </a:lnTo>
                <a:lnTo>
                  <a:pt x="2119464" y="661275"/>
                </a:lnTo>
                <a:lnTo>
                  <a:pt x="1249804" y="0"/>
                </a:lnTo>
                <a:lnTo>
                  <a:pt x="0" y="13647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orme libre 29"/>
          <p:cNvSpPr/>
          <p:nvPr/>
        </p:nvSpPr>
        <p:spPr>
          <a:xfrm>
            <a:off x="3863866" y="4019880"/>
            <a:ext cx="842064" cy="542511"/>
          </a:xfrm>
          <a:custGeom>
            <a:avLst/>
            <a:gdLst>
              <a:gd name="connsiteX0" fmla="*/ 0 w 1078173"/>
              <a:gd name="connsiteY0" fmla="*/ 0 h 627797"/>
              <a:gd name="connsiteX1" fmla="*/ 163773 w 1078173"/>
              <a:gd name="connsiteY1" fmla="*/ 627797 h 627797"/>
              <a:gd name="connsiteX2" fmla="*/ 818866 w 1078173"/>
              <a:gd name="connsiteY2" fmla="*/ 614149 h 627797"/>
              <a:gd name="connsiteX3" fmla="*/ 1078173 w 1078173"/>
              <a:gd name="connsiteY3" fmla="*/ 40943 h 627797"/>
              <a:gd name="connsiteX4" fmla="*/ 68239 w 1078173"/>
              <a:gd name="connsiteY4" fmla="*/ 54591 h 627797"/>
              <a:gd name="connsiteX5" fmla="*/ 13648 w 1078173"/>
              <a:gd name="connsiteY5" fmla="*/ 54591 h 627797"/>
              <a:gd name="connsiteX6" fmla="*/ 0 w 1078173"/>
              <a:gd name="connsiteY6" fmla="*/ 0 h 627797"/>
              <a:gd name="connsiteX0" fmla="*/ 0 w 1078173"/>
              <a:gd name="connsiteY0" fmla="*/ 0 h 637858"/>
              <a:gd name="connsiteX1" fmla="*/ 163773 w 1078173"/>
              <a:gd name="connsiteY1" fmla="*/ 627797 h 637858"/>
              <a:gd name="connsiteX2" fmla="*/ 1004028 w 1078173"/>
              <a:gd name="connsiteY2" fmla="*/ 637858 h 637858"/>
              <a:gd name="connsiteX3" fmla="*/ 1078173 w 1078173"/>
              <a:gd name="connsiteY3" fmla="*/ 40943 h 637858"/>
              <a:gd name="connsiteX4" fmla="*/ 68239 w 1078173"/>
              <a:gd name="connsiteY4" fmla="*/ 54591 h 637858"/>
              <a:gd name="connsiteX5" fmla="*/ 13648 w 1078173"/>
              <a:gd name="connsiteY5" fmla="*/ 54591 h 637858"/>
              <a:gd name="connsiteX6" fmla="*/ 0 w 1078173"/>
              <a:gd name="connsiteY6" fmla="*/ 0 h 637858"/>
              <a:gd name="connsiteX0" fmla="*/ 0 w 1818822"/>
              <a:gd name="connsiteY0" fmla="*/ 0 h 637858"/>
              <a:gd name="connsiteX1" fmla="*/ 163773 w 1818822"/>
              <a:gd name="connsiteY1" fmla="*/ 627797 h 637858"/>
              <a:gd name="connsiteX2" fmla="*/ 1004028 w 1818822"/>
              <a:gd name="connsiteY2" fmla="*/ 637858 h 637858"/>
              <a:gd name="connsiteX3" fmla="*/ 1818822 w 1818822"/>
              <a:gd name="connsiteY3" fmla="*/ 52798 h 637858"/>
              <a:gd name="connsiteX4" fmla="*/ 68239 w 1818822"/>
              <a:gd name="connsiteY4" fmla="*/ 54591 h 637858"/>
              <a:gd name="connsiteX5" fmla="*/ 13648 w 1818822"/>
              <a:gd name="connsiteY5" fmla="*/ 54591 h 637858"/>
              <a:gd name="connsiteX6" fmla="*/ 0 w 1818822"/>
              <a:gd name="connsiteY6" fmla="*/ 0 h 637858"/>
              <a:gd name="connsiteX0" fmla="*/ 0 w 1818822"/>
              <a:gd name="connsiteY0" fmla="*/ 0 h 681144"/>
              <a:gd name="connsiteX1" fmla="*/ 698686 w 1818822"/>
              <a:gd name="connsiteY1" fmla="*/ 681144 h 681144"/>
              <a:gd name="connsiteX2" fmla="*/ 1004028 w 1818822"/>
              <a:gd name="connsiteY2" fmla="*/ 637858 h 681144"/>
              <a:gd name="connsiteX3" fmla="*/ 1818822 w 1818822"/>
              <a:gd name="connsiteY3" fmla="*/ 52798 h 681144"/>
              <a:gd name="connsiteX4" fmla="*/ 68239 w 1818822"/>
              <a:gd name="connsiteY4" fmla="*/ 54591 h 681144"/>
              <a:gd name="connsiteX5" fmla="*/ 13648 w 1818822"/>
              <a:gd name="connsiteY5" fmla="*/ 54591 h 681144"/>
              <a:gd name="connsiteX6" fmla="*/ 0 w 1818822"/>
              <a:gd name="connsiteY6" fmla="*/ 0 h 681144"/>
              <a:gd name="connsiteX0" fmla="*/ 0 w 1818822"/>
              <a:gd name="connsiteY0" fmla="*/ 0 h 681144"/>
              <a:gd name="connsiteX1" fmla="*/ 698686 w 1818822"/>
              <a:gd name="connsiteY1" fmla="*/ 681144 h 681144"/>
              <a:gd name="connsiteX2" fmla="*/ 1580088 w 1818822"/>
              <a:gd name="connsiteY2" fmla="*/ 643786 h 681144"/>
              <a:gd name="connsiteX3" fmla="*/ 1818822 w 1818822"/>
              <a:gd name="connsiteY3" fmla="*/ 52798 h 681144"/>
              <a:gd name="connsiteX4" fmla="*/ 68239 w 1818822"/>
              <a:gd name="connsiteY4" fmla="*/ 54591 h 681144"/>
              <a:gd name="connsiteX5" fmla="*/ 13648 w 1818822"/>
              <a:gd name="connsiteY5" fmla="*/ 54591 h 681144"/>
              <a:gd name="connsiteX6" fmla="*/ 0 w 1818822"/>
              <a:gd name="connsiteY6" fmla="*/ 0 h 681144"/>
              <a:gd name="connsiteX0" fmla="*/ 0 w 1818822"/>
              <a:gd name="connsiteY0" fmla="*/ 0 h 675217"/>
              <a:gd name="connsiteX1" fmla="*/ 708973 w 1818822"/>
              <a:gd name="connsiteY1" fmla="*/ 675217 h 675217"/>
              <a:gd name="connsiteX2" fmla="*/ 1580088 w 1818822"/>
              <a:gd name="connsiteY2" fmla="*/ 643786 h 675217"/>
              <a:gd name="connsiteX3" fmla="*/ 1818822 w 1818822"/>
              <a:gd name="connsiteY3" fmla="*/ 52798 h 675217"/>
              <a:gd name="connsiteX4" fmla="*/ 68239 w 1818822"/>
              <a:gd name="connsiteY4" fmla="*/ 54591 h 675217"/>
              <a:gd name="connsiteX5" fmla="*/ 13648 w 1818822"/>
              <a:gd name="connsiteY5" fmla="*/ 54591 h 675217"/>
              <a:gd name="connsiteX6" fmla="*/ 0 w 1818822"/>
              <a:gd name="connsiteY6" fmla="*/ 0 h 67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8822" h="675217">
                <a:moveTo>
                  <a:pt x="0" y="0"/>
                </a:moveTo>
                <a:lnTo>
                  <a:pt x="708973" y="675217"/>
                </a:lnTo>
                <a:lnTo>
                  <a:pt x="1580088" y="643786"/>
                </a:lnTo>
                <a:lnTo>
                  <a:pt x="1818822" y="52798"/>
                </a:lnTo>
                <a:lnTo>
                  <a:pt x="68239" y="54591"/>
                </a:lnTo>
                <a:lnTo>
                  <a:pt x="13648" y="54591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 30"/>
          <p:cNvSpPr/>
          <p:nvPr/>
        </p:nvSpPr>
        <p:spPr>
          <a:xfrm>
            <a:off x="4718802" y="4098480"/>
            <a:ext cx="1031619" cy="445283"/>
          </a:xfrm>
          <a:custGeom>
            <a:avLst/>
            <a:gdLst>
              <a:gd name="connsiteX0" fmla="*/ 0 w 1487606"/>
              <a:gd name="connsiteY0" fmla="*/ 641445 h 668741"/>
              <a:gd name="connsiteX1" fmla="*/ 532263 w 1487606"/>
              <a:gd name="connsiteY1" fmla="*/ 27296 h 668741"/>
              <a:gd name="connsiteX2" fmla="*/ 1487606 w 1487606"/>
              <a:gd name="connsiteY2" fmla="*/ 0 h 668741"/>
              <a:gd name="connsiteX3" fmla="*/ 600502 w 1487606"/>
              <a:gd name="connsiteY3" fmla="*/ 668741 h 668741"/>
              <a:gd name="connsiteX4" fmla="*/ 81887 w 1487606"/>
              <a:gd name="connsiteY4" fmla="*/ 655093 h 668741"/>
              <a:gd name="connsiteX0" fmla="*/ 0 w 1487606"/>
              <a:gd name="connsiteY0" fmla="*/ 641445 h 668741"/>
              <a:gd name="connsiteX1" fmla="*/ 521978 w 1487606"/>
              <a:gd name="connsiteY1" fmla="*/ 163627 h 668741"/>
              <a:gd name="connsiteX2" fmla="*/ 1487606 w 1487606"/>
              <a:gd name="connsiteY2" fmla="*/ 0 h 668741"/>
              <a:gd name="connsiteX3" fmla="*/ 600502 w 1487606"/>
              <a:gd name="connsiteY3" fmla="*/ 668741 h 668741"/>
              <a:gd name="connsiteX4" fmla="*/ 81887 w 1487606"/>
              <a:gd name="connsiteY4" fmla="*/ 655093 h 668741"/>
              <a:gd name="connsiteX0" fmla="*/ 0 w 2166536"/>
              <a:gd name="connsiteY0" fmla="*/ 499185 h 526481"/>
              <a:gd name="connsiteX1" fmla="*/ 521978 w 2166536"/>
              <a:gd name="connsiteY1" fmla="*/ 21367 h 526481"/>
              <a:gd name="connsiteX2" fmla="*/ 2166536 w 2166536"/>
              <a:gd name="connsiteY2" fmla="*/ 0 h 526481"/>
              <a:gd name="connsiteX3" fmla="*/ 600502 w 2166536"/>
              <a:gd name="connsiteY3" fmla="*/ 526481 h 526481"/>
              <a:gd name="connsiteX4" fmla="*/ 81887 w 2166536"/>
              <a:gd name="connsiteY4" fmla="*/ 512833 h 526481"/>
              <a:gd name="connsiteX0" fmla="*/ 0 w 2166536"/>
              <a:gd name="connsiteY0" fmla="*/ 499185 h 526481"/>
              <a:gd name="connsiteX1" fmla="*/ 521978 w 2166536"/>
              <a:gd name="connsiteY1" fmla="*/ 21367 h 526481"/>
              <a:gd name="connsiteX2" fmla="*/ 2166536 w 2166536"/>
              <a:gd name="connsiteY2" fmla="*/ 0 h 526481"/>
              <a:gd name="connsiteX3" fmla="*/ 752740 w 2166536"/>
              <a:gd name="connsiteY3" fmla="*/ 524150 h 526481"/>
              <a:gd name="connsiteX4" fmla="*/ 600502 w 2166536"/>
              <a:gd name="connsiteY4" fmla="*/ 526481 h 526481"/>
              <a:gd name="connsiteX5" fmla="*/ 81887 w 2166536"/>
              <a:gd name="connsiteY5" fmla="*/ 512833 h 526481"/>
              <a:gd name="connsiteX0" fmla="*/ 0 w 2228257"/>
              <a:gd name="connsiteY0" fmla="*/ 546605 h 546605"/>
              <a:gd name="connsiteX1" fmla="*/ 583699 w 2228257"/>
              <a:gd name="connsiteY1" fmla="*/ 21367 h 546605"/>
              <a:gd name="connsiteX2" fmla="*/ 2228257 w 2228257"/>
              <a:gd name="connsiteY2" fmla="*/ 0 h 546605"/>
              <a:gd name="connsiteX3" fmla="*/ 814461 w 2228257"/>
              <a:gd name="connsiteY3" fmla="*/ 524150 h 546605"/>
              <a:gd name="connsiteX4" fmla="*/ 662223 w 2228257"/>
              <a:gd name="connsiteY4" fmla="*/ 526481 h 546605"/>
              <a:gd name="connsiteX5" fmla="*/ 143608 w 2228257"/>
              <a:gd name="connsiteY5" fmla="*/ 512833 h 546605"/>
              <a:gd name="connsiteX0" fmla="*/ 0 w 2228257"/>
              <a:gd name="connsiteY0" fmla="*/ 546605 h 554206"/>
              <a:gd name="connsiteX1" fmla="*/ 583699 w 2228257"/>
              <a:gd name="connsiteY1" fmla="*/ 21367 h 554206"/>
              <a:gd name="connsiteX2" fmla="*/ 2228257 w 2228257"/>
              <a:gd name="connsiteY2" fmla="*/ 0 h 554206"/>
              <a:gd name="connsiteX3" fmla="*/ 814461 w 2228257"/>
              <a:gd name="connsiteY3" fmla="*/ 524150 h 554206"/>
              <a:gd name="connsiteX4" fmla="*/ 662223 w 2228257"/>
              <a:gd name="connsiteY4" fmla="*/ 526481 h 554206"/>
              <a:gd name="connsiteX5" fmla="*/ 12091 w 2228257"/>
              <a:gd name="connsiteY5" fmla="*/ 553785 h 554206"/>
              <a:gd name="connsiteX6" fmla="*/ 143608 w 2228257"/>
              <a:gd name="connsiteY6" fmla="*/ 512833 h 554206"/>
              <a:gd name="connsiteX0" fmla="*/ 0 w 2228257"/>
              <a:gd name="connsiteY0" fmla="*/ 546605 h 554206"/>
              <a:gd name="connsiteX1" fmla="*/ 583699 w 2228257"/>
              <a:gd name="connsiteY1" fmla="*/ 21367 h 554206"/>
              <a:gd name="connsiteX2" fmla="*/ 2228257 w 2228257"/>
              <a:gd name="connsiteY2" fmla="*/ 0 h 554206"/>
              <a:gd name="connsiteX3" fmla="*/ 835035 w 2228257"/>
              <a:gd name="connsiteY3" fmla="*/ 547860 h 554206"/>
              <a:gd name="connsiteX4" fmla="*/ 662223 w 2228257"/>
              <a:gd name="connsiteY4" fmla="*/ 526481 h 554206"/>
              <a:gd name="connsiteX5" fmla="*/ 12091 w 2228257"/>
              <a:gd name="connsiteY5" fmla="*/ 553785 h 554206"/>
              <a:gd name="connsiteX6" fmla="*/ 143608 w 2228257"/>
              <a:gd name="connsiteY6" fmla="*/ 512833 h 55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8257" h="554206">
                <a:moveTo>
                  <a:pt x="0" y="546605"/>
                </a:moveTo>
                <a:lnTo>
                  <a:pt x="583699" y="21367"/>
                </a:lnTo>
                <a:lnTo>
                  <a:pt x="2228257" y="0"/>
                </a:lnTo>
                <a:cubicBezTo>
                  <a:pt x="1715844" y="166813"/>
                  <a:pt x="1347448" y="381047"/>
                  <a:pt x="835035" y="547860"/>
                </a:cubicBezTo>
                <a:lnTo>
                  <a:pt x="662223" y="526481"/>
                </a:lnTo>
                <a:cubicBezTo>
                  <a:pt x="503805" y="521752"/>
                  <a:pt x="170509" y="558514"/>
                  <a:pt x="12091" y="553785"/>
                </a:cubicBezTo>
                <a:lnTo>
                  <a:pt x="143608" y="512833"/>
                </a:lnTo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8" name="Forme libre 2047"/>
          <p:cNvSpPr/>
          <p:nvPr/>
        </p:nvSpPr>
        <p:spPr>
          <a:xfrm>
            <a:off x="5220072" y="4075277"/>
            <a:ext cx="1607315" cy="505851"/>
          </a:xfrm>
          <a:custGeom>
            <a:avLst/>
            <a:gdLst>
              <a:gd name="connsiteX0" fmla="*/ 27296 w 1733266"/>
              <a:gd name="connsiteY0" fmla="*/ 545910 h 641445"/>
              <a:gd name="connsiteX1" fmla="*/ 1132764 w 1733266"/>
              <a:gd name="connsiteY1" fmla="*/ 0 h 641445"/>
              <a:gd name="connsiteX2" fmla="*/ 1733266 w 1733266"/>
              <a:gd name="connsiteY2" fmla="*/ 0 h 641445"/>
              <a:gd name="connsiteX3" fmla="*/ 627797 w 1733266"/>
              <a:gd name="connsiteY3" fmla="*/ 641445 h 641445"/>
              <a:gd name="connsiteX4" fmla="*/ 0 w 1733266"/>
              <a:gd name="connsiteY4" fmla="*/ 627797 h 641445"/>
              <a:gd name="connsiteX5" fmla="*/ 0 w 1733266"/>
              <a:gd name="connsiteY5" fmla="*/ 627797 h 641445"/>
              <a:gd name="connsiteX0" fmla="*/ 27296 w 3471735"/>
              <a:gd name="connsiteY0" fmla="*/ 545910 h 641445"/>
              <a:gd name="connsiteX1" fmla="*/ 1132764 w 3471735"/>
              <a:gd name="connsiteY1" fmla="*/ 0 h 641445"/>
              <a:gd name="connsiteX2" fmla="*/ 3471735 w 3471735"/>
              <a:gd name="connsiteY2" fmla="*/ 11855 h 641445"/>
              <a:gd name="connsiteX3" fmla="*/ 627797 w 3471735"/>
              <a:gd name="connsiteY3" fmla="*/ 641445 h 641445"/>
              <a:gd name="connsiteX4" fmla="*/ 0 w 3471735"/>
              <a:gd name="connsiteY4" fmla="*/ 627797 h 641445"/>
              <a:gd name="connsiteX5" fmla="*/ 0 w 3471735"/>
              <a:gd name="connsiteY5" fmla="*/ 627797 h 641445"/>
              <a:gd name="connsiteX0" fmla="*/ 27296 w 3471735"/>
              <a:gd name="connsiteY0" fmla="*/ 534055 h 629590"/>
              <a:gd name="connsiteX1" fmla="*/ 2099725 w 3471735"/>
              <a:gd name="connsiteY1" fmla="*/ 11855 h 629590"/>
              <a:gd name="connsiteX2" fmla="*/ 3471735 w 3471735"/>
              <a:gd name="connsiteY2" fmla="*/ 0 h 629590"/>
              <a:gd name="connsiteX3" fmla="*/ 627797 w 3471735"/>
              <a:gd name="connsiteY3" fmla="*/ 629590 h 629590"/>
              <a:gd name="connsiteX4" fmla="*/ 0 w 3471735"/>
              <a:gd name="connsiteY4" fmla="*/ 615942 h 629590"/>
              <a:gd name="connsiteX5" fmla="*/ 0 w 3471735"/>
              <a:gd name="connsiteY5" fmla="*/ 615942 h 62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735" h="629590">
                <a:moveTo>
                  <a:pt x="27296" y="534055"/>
                </a:moveTo>
                <a:lnTo>
                  <a:pt x="2099725" y="11855"/>
                </a:lnTo>
                <a:lnTo>
                  <a:pt x="3471735" y="0"/>
                </a:lnTo>
                <a:lnTo>
                  <a:pt x="627797" y="629590"/>
                </a:lnTo>
                <a:lnTo>
                  <a:pt x="0" y="615942"/>
                </a:lnTo>
                <a:lnTo>
                  <a:pt x="0" y="615942"/>
                </a:lnTo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6981248" y="1901370"/>
            <a:ext cx="169520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 i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Cassou et </a:t>
            </a:r>
            <a:r>
              <a:rPr lang="fr-FR" dirty="0" smtClean="0"/>
              <a:t>al.2021 </a:t>
            </a:r>
            <a:br>
              <a:rPr lang="fr-FR" dirty="0" smtClean="0"/>
            </a:br>
            <a:r>
              <a:rPr lang="fr-FR" dirty="0" smtClean="0"/>
              <a:t>IPCC </a:t>
            </a:r>
            <a:r>
              <a:rPr lang="fr-FR" dirty="0"/>
              <a:t>AR6</a:t>
            </a:r>
          </a:p>
          <a:p>
            <a:endParaRPr lang="en-US" dirty="0"/>
          </a:p>
        </p:txBody>
      </p:sp>
      <p:sp>
        <p:nvSpPr>
          <p:cNvPr id="4" name="Accolade fermante 3"/>
          <p:cNvSpPr/>
          <p:nvPr/>
        </p:nvSpPr>
        <p:spPr>
          <a:xfrm>
            <a:off x="5868144" y="4597768"/>
            <a:ext cx="682487" cy="919464"/>
          </a:xfrm>
          <a:prstGeom prst="rightBrace">
            <a:avLst>
              <a:gd name="adj1" fmla="val 30663"/>
              <a:gd name="adj2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550631" y="4688168"/>
            <a:ext cx="259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larger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the </a:t>
            </a:r>
            <a:r>
              <a:rPr lang="fr-FR" dirty="0" err="1" smtClean="0"/>
              <a:t>average</a:t>
            </a:r>
            <a:endParaRPr lang="en-US" dirty="0"/>
          </a:p>
        </p:txBody>
      </p:sp>
      <p:sp>
        <p:nvSpPr>
          <p:cNvPr id="32" name="Accolade fermante 31"/>
          <p:cNvSpPr/>
          <p:nvPr/>
        </p:nvSpPr>
        <p:spPr>
          <a:xfrm>
            <a:off x="5868144" y="5533872"/>
            <a:ext cx="682487" cy="919464"/>
          </a:xfrm>
          <a:prstGeom prst="rightBrace">
            <a:avLst>
              <a:gd name="adj1" fmla="val 30663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ZoneTexte 32"/>
          <p:cNvSpPr txBox="1"/>
          <p:nvPr/>
        </p:nvSpPr>
        <p:spPr>
          <a:xfrm>
            <a:off x="6550631" y="5662989"/>
            <a:ext cx="2413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lower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the </a:t>
            </a:r>
            <a:r>
              <a:rPr lang="fr-FR" dirty="0" err="1" smtClean="0"/>
              <a:t>average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54341" y="5149833"/>
            <a:ext cx="240082" cy="655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387652" y="5229200"/>
            <a:ext cx="218256" cy="655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900553" y="5085184"/>
            <a:ext cx="240082" cy="655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433864" y="5164551"/>
            <a:ext cx="218256" cy="655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ZoneTexte 34"/>
          <p:cNvSpPr txBox="1"/>
          <p:nvPr/>
        </p:nvSpPr>
        <p:spPr>
          <a:xfrm>
            <a:off x="179512" y="75982"/>
            <a:ext cx="8106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Learning from long river flow series : </a:t>
            </a:r>
            <a:r>
              <a:rPr lang="fr-FR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Multi </a:t>
            </a:r>
            <a:r>
              <a:rPr lang="fr-FR" sz="20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decadal</a:t>
            </a:r>
            <a:r>
              <a:rPr lang="fr-FR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fr-FR" sz="20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variability</a:t>
            </a:r>
            <a:r>
              <a:rPr lang="fr-FR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endParaRPr lang="en-US" sz="2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3966" y="5805264"/>
            <a:ext cx="219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River </a:t>
            </a:r>
            <a:r>
              <a:rPr lang="fr-FR" dirty="0" err="1"/>
              <a:t>flows</a:t>
            </a:r>
            <a:r>
              <a:rPr lang="fr-FR" dirty="0"/>
              <a:t> of 38 </a:t>
            </a:r>
            <a:r>
              <a:rPr lang="fr-FR" dirty="0" err="1"/>
              <a:t>available</a:t>
            </a:r>
            <a:r>
              <a:rPr lang="fr-FR" dirty="0"/>
              <a:t> stations</a:t>
            </a:r>
          </a:p>
        </p:txBody>
      </p:sp>
      <p:sp>
        <p:nvSpPr>
          <p:cNvPr id="36" name="CustomShape 5"/>
          <p:cNvSpPr/>
          <p:nvPr/>
        </p:nvSpPr>
        <p:spPr>
          <a:xfrm>
            <a:off x="0" y="6546830"/>
            <a:ext cx="630307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 err="1">
                <a:solidFill>
                  <a:schemeClr val="accent1"/>
                </a:solidFill>
              </a:rPr>
              <a:t>Boé</a:t>
            </a:r>
            <a:r>
              <a:rPr lang="fr-FR" sz="1600" i="1" dirty="0">
                <a:solidFill>
                  <a:schemeClr val="accent1"/>
                </a:solidFill>
              </a:rPr>
              <a:t> et </a:t>
            </a:r>
            <a:r>
              <a:rPr lang="fr-FR" sz="1600" i="1" dirty="0" err="1">
                <a:solidFill>
                  <a:schemeClr val="accent1"/>
                </a:solidFill>
              </a:rPr>
              <a:t>Habets</a:t>
            </a:r>
            <a:r>
              <a:rPr lang="fr-FR" sz="1600" i="1" dirty="0">
                <a:solidFill>
                  <a:schemeClr val="accent1"/>
                </a:solidFill>
              </a:rPr>
              <a:t>, HESS </a:t>
            </a:r>
            <a:r>
              <a:rPr lang="fr-FR" sz="1600" i="1" dirty="0" smtClean="0">
                <a:solidFill>
                  <a:schemeClr val="accent1"/>
                </a:solidFill>
              </a:rPr>
              <a:t>2014 « </a:t>
            </a:r>
            <a:r>
              <a:rPr lang="en-US" sz="1600" i="1" dirty="0">
                <a:solidFill>
                  <a:schemeClr val="accent1"/>
                </a:solidFill>
              </a:rPr>
              <a:t>Multi-decadal river flow variations in France”</a:t>
            </a:r>
            <a:r>
              <a:rPr lang="fr-FR" sz="1600" i="1" dirty="0">
                <a:solidFill>
                  <a:schemeClr val="accent1"/>
                </a:solidFill>
              </a:rPr>
              <a:t> </a:t>
            </a:r>
            <a:endParaRPr sz="1600" i="1" dirty="0">
              <a:solidFill>
                <a:schemeClr val="accent1"/>
              </a:solidFill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208954" y="4562391"/>
            <a:ext cx="2664295" cy="1257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Associated to about </a:t>
            </a:r>
            <a:br>
              <a:rPr lang="fr-FR" dirty="0" smtClean="0"/>
            </a:br>
            <a:r>
              <a:rPr lang="fr-FR" dirty="0" smtClean="0"/>
              <a:t>1° T </a:t>
            </a:r>
            <a:r>
              <a:rPr lang="fr-FR" dirty="0" err="1" smtClean="0"/>
              <a:t>increase</a:t>
            </a:r>
            <a:r>
              <a:rPr lang="fr-FR" dirty="0"/>
              <a:t> </a:t>
            </a:r>
            <a:r>
              <a:rPr lang="fr-FR" dirty="0" smtClean="0"/>
              <a:t>and</a:t>
            </a:r>
          </a:p>
          <a:p>
            <a:pPr algn="ctr"/>
            <a:r>
              <a:rPr lang="fr-FR" dirty="0" smtClean="0"/>
              <a:t> 30% 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precipitation</a:t>
            </a:r>
            <a:r>
              <a:rPr lang="fr-FR" dirty="0" smtClean="0"/>
              <a:t> </a:t>
            </a:r>
          </a:p>
          <a:p>
            <a:pPr algn="ctr"/>
            <a:r>
              <a:rPr lang="fr-FR" b="1" dirty="0" smtClean="0"/>
              <a:t>in </a:t>
            </a:r>
            <a:r>
              <a:rPr lang="fr-FR" b="1" dirty="0" err="1" smtClean="0"/>
              <a:t>spring</a:t>
            </a:r>
            <a:r>
              <a:rPr lang="fr-FR" b="1" dirty="0" smtClean="0"/>
              <a:t> </a:t>
            </a:r>
            <a:endParaRPr lang="en-US" b="1" dirty="0"/>
          </a:p>
        </p:txBody>
      </p:sp>
      <p:sp>
        <p:nvSpPr>
          <p:cNvPr id="38" name="Rectangle à coins arrondis 37"/>
          <p:cNvSpPr/>
          <p:nvPr/>
        </p:nvSpPr>
        <p:spPr>
          <a:xfrm>
            <a:off x="6023729" y="3186889"/>
            <a:ext cx="3120271" cy="25537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on the Seine basin </a:t>
            </a:r>
            <a:br>
              <a:rPr lang="fr-FR" dirty="0" smtClean="0"/>
            </a:br>
            <a:r>
              <a:rPr lang="fr-FR" dirty="0" smtClean="0"/>
              <a:t> (Bonnet et al 2020):</a:t>
            </a:r>
          </a:p>
          <a:p>
            <a:pPr algn="ctr"/>
            <a:r>
              <a:rPr lang="fr-FR" dirty="0" smtClean="0"/>
              <a:t>Evidence </a:t>
            </a:r>
            <a:r>
              <a:rPr lang="fr-FR" dirty="0" err="1" smtClean="0"/>
              <a:t>that</a:t>
            </a:r>
            <a:r>
              <a:rPr lang="fr-FR" dirty="0" smtClean="0"/>
              <a:t> high </a:t>
            </a:r>
            <a:r>
              <a:rPr lang="fr-FR" dirty="0" err="1" smtClean="0"/>
              <a:t>flows</a:t>
            </a:r>
            <a:r>
              <a:rPr lang="fr-FR" dirty="0" smtClean="0"/>
              <a:t>  are 3 times more </a:t>
            </a:r>
            <a:r>
              <a:rPr lang="fr-FR" dirty="0" err="1" smtClean="0"/>
              <a:t>frequent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cold AMV phase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A  </a:t>
            </a:r>
            <a:r>
              <a:rPr lang="fr-FR" dirty="0"/>
              <a:t>~ 10 </a:t>
            </a:r>
            <a:r>
              <a:rPr lang="fr-FR" dirty="0" err="1"/>
              <a:t>years</a:t>
            </a:r>
            <a:r>
              <a:rPr lang="fr-FR" dirty="0"/>
              <a:t> </a:t>
            </a:r>
            <a:r>
              <a:rPr lang="fr-FR" dirty="0" err="1"/>
              <a:t>lag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AMV and  </a:t>
            </a:r>
            <a:r>
              <a:rPr lang="fr-FR" dirty="0" err="1" smtClean="0"/>
              <a:t>precipitation</a:t>
            </a:r>
            <a:endParaRPr lang="en-US" dirty="0"/>
          </a:p>
        </p:txBody>
      </p:sp>
      <p:cxnSp>
        <p:nvCxnSpPr>
          <p:cNvPr id="39" name="Connecteur droit avec flèche 38"/>
          <p:cNvCxnSpPr/>
          <p:nvPr/>
        </p:nvCxnSpPr>
        <p:spPr>
          <a:xfrm>
            <a:off x="4788024" y="5191187"/>
            <a:ext cx="754968" cy="6287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96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/>
          <p:cNvSpPr txBox="1"/>
          <p:nvPr/>
        </p:nvSpPr>
        <p:spPr>
          <a:xfrm>
            <a:off x="179512" y="75982"/>
            <a:ext cx="9217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Learning from long river flow series: evolution </a:t>
            </a:r>
            <a:r>
              <a:rPr lang="en-US" sz="16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of the </a:t>
            </a:r>
            <a:r>
              <a:rPr lang="en-US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evapotranspiration</a:t>
            </a:r>
            <a:endParaRPr lang="en-US" sz="2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15616" y="692696"/>
            <a:ext cx="62633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rescue on the Seine basin: reconstitution of long chronicles 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321403" y="1628800"/>
            <a:ext cx="83188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en-US" dirty="0" smtClean="0"/>
              <a:t>Ability to check the consistency of the data, including modification of the river bed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    </a:t>
            </a:r>
          </a:p>
          <a:p>
            <a:pPr marL="285750" indent="-285750">
              <a:buFont typeface="Wingdings"/>
              <a:buChar char="è"/>
            </a:pPr>
            <a:r>
              <a:rPr lang="en-US" dirty="0" smtClean="0">
                <a:sym typeface="Wingdings" panose="05000000000000000000" pitchFamily="2" charset="2"/>
              </a:rPr>
              <a:t>The reconstruction both of regional </a:t>
            </a:r>
            <a:r>
              <a:rPr lang="en-US" dirty="0" smtClean="0">
                <a:sym typeface="Wingdings" panose="05000000000000000000" pitchFamily="2" charset="2"/>
              </a:rPr>
              <a:t>past climate </a:t>
            </a:r>
            <a:r>
              <a:rPr lang="en-US" dirty="0" smtClean="0">
                <a:sym typeface="Wingdings" panose="05000000000000000000" pitchFamily="2" charset="2"/>
              </a:rPr>
              <a:t>and river flows made it possible to 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 estimate the long term evolution evapotranspiration :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  	Evapotranspiration ~ Precipitation – River Flow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084168" y="2521606"/>
            <a:ext cx="1833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 i="1">
                <a:solidFill>
                  <a:schemeClr val="accent1"/>
                </a:solidFill>
              </a:defRPr>
            </a:lvl1pPr>
          </a:lstStyle>
          <a:p>
            <a:r>
              <a:rPr lang="en-US" dirty="0" smtClean="0">
                <a:sym typeface="Wingdings" panose="05000000000000000000" pitchFamily="2" charset="2"/>
              </a:rPr>
              <a:t>(Bonnet et al; 2020)</a:t>
            </a: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9583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" t="6393" r="47770" b="32535"/>
          <a:stretch/>
        </p:blipFill>
        <p:spPr bwMode="auto">
          <a:xfrm>
            <a:off x="66049" y="1665846"/>
            <a:ext cx="5277873" cy="260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47378" y="4219497"/>
            <a:ext cx="732046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 i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Bonnet et al., 2020, </a:t>
            </a:r>
            <a:r>
              <a:rPr lang="en-US" dirty="0" smtClean="0"/>
              <a:t>HESS “</a:t>
            </a:r>
            <a:r>
              <a:rPr lang="en-US" i="0" dirty="0"/>
              <a:t>Influence of </a:t>
            </a:r>
            <a:r>
              <a:rPr lang="en-US" i="0" dirty="0" err="1"/>
              <a:t>multidecadal</a:t>
            </a:r>
            <a:r>
              <a:rPr lang="en-US" i="0" dirty="0"/>
              <a:t> variability on high and low </a:t>
            </a:r>
            <a:r>
              <a:rPr lang="en-US" i="0" dirty="0" smtClean="0"/>
              <a:t>flows”</a:t>
            </a:r>
            <a:endParaRPr lang="en-US" dirty="0"/>
          </a:p>
        </p:txBody>
      </p:sp>
      <p:grpSp>
        <p:nvGrpSpPr>
          <p:cNvPr id="12" name="Groupe 11"/>
          <p:cNvGrpSpPr/>
          <p:nvPr/>
        </p:nvGrpSpPr>
        <p:grpSpPr>
          <a:xfrm>
            <a:off x="5153819" y="2138598"/>
            <a:ext cx="3960440" cy="1437841"/>
            <a:chOff x="5292080" y="3032187"/>
            <a:chExt cx="3960440" cy="143784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82" t="8988" r="61611" b="86495"/>
            <a:stretch/>
          </p:blipFill>
          <p:spPr bwMode="auto">
            <a:xfrm>
              <a:off x="5309702" y="3086007"/>
              <a:ext cx="337380" cy="261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5647082" y="3032187"/>
              <a:ext cx="1198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i="1" dirty="0" smtClean="0"/>
                <a:t>Observation</a:t>
              </a:r>
              <a:endParaRPr lang="en-US" sz="1600" i="1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647801" y="3336667"/>
              <a:ext cx="32446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dirty="0" smtClean="0"/>
                <a:t>Simulation by </a:t>
              </a:r>
              <a:r>
                <a:rPr lang="fr-FR" sz="1600" i="1" dirty="0" err="1" smtClean="0"/>
                <a:t>Aqui</a:t>
              </a:r>
              <a:r>
                <a:rPr lang="fr-FR" sz="1600" i="1" dirty="0" smtClean="0"/>
                <a:t>-FR </a:t>
              </a:r>
              <a:r>
                <a:rPr lang="fr-FR" sz="1600" i="1" dirty="0" err="1"/>
                <a:t>with</a:t>
              </a:r>
              <a:r>
                <a:rPr lang="fr-FR" sz="1600" i="1" dirty="0"/>
                <a:t> </a:t>
              </a:r>
              <a:r>
                <a:rPr lang="fr-FR" sz="1600" i="1" dirty="0" err="1"/>
                <a:t>regional</a:t>
              </a:r>
              <a:r>
                <a:rPr lang="fr-FR" sz="1600" i="1" dirty="0"/>
                <a:t> long </a:t>
              </a:r>
              <a:r>
                <a:rPr lang="fr-FR" sz="1600" i="1" dirty="0" err="1"/>
                <a:t>term</a:t>
              </a:r>
              <a:r>
                <a:rPr lang="fr-FR" sz="1600" i="1" dirty="0"/>
                <a:t> </a:t>
              </a:r>
              <a:r>
                <a:rPr lang="fr-FR" sz="1600" i="1" dirty="0" err="1"/>
                <a:t>atmospheric</a:t>
              </a:r>
              <a:r>
                <a:rPr lang="fr-FR" sz="1600" i="1" dirty="0"/>
                <a:t> </a:t>
              </a:r>
              <a:r>
                <a:rPr lang="fr-FR" sz="1600" i="1" dirty="0" err="1"/>
                <a:t>analysis</a:t>
              </a:r>
              <a:endParaRPr lang="en-US" sz="1600" i="1" dirty="0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82" t="12745" r="61611" b="84067"/>
            <a:stretch/>
          </p:blipFill>
          <p:spPr bwMode="auto">
            <a:xfrm>
              <a:off x="5292080" y="3429000"/>
              <a:ext cx="33738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98" t="16884" r="61611" b="75221"/>
            <a:stretch/>
          </p:blipFill>
          <p:spPr bwMode="auto">
            <a:xfrm>
              <a:off x="5364088" y="3979726"/>
              <a:ext cx="321090" cy="4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652120" y="3885253"/>
              <a:ext cx="3600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i="1" dirty="0"/>
                <a:t>Simulation </a:t>
              </a:r>
              <a:r>
                <a:rPr lang="fr-FR" sz="1600" i="1" dirty="0" smtClean="0"/>
                <a:t> </a:t>
              </a:r>
              <a:r>
                <a:rPr lang="fr-FR" sz="1600" i="1" dirty="0" err="1" smtClean="0"/>
                <a:t>Aqui</a:t>
              </a:r>
              <a:r>
                <a:rPr lang="fr-FR" sz="1600" i="1" dirty="0" smtClean="0"/>
                <a:t>-FR </a:t>
              </a:r>
              <a:r>
                <a:rPr lang="fr-FR" sz="1600" i="1" dirty="0" err="1" smtClean="0"/>
                <a:t>with</a:t>
              </a:r>
              <a:r>
                <a:rPr lang="fr-FR" sz="1600" i="1" dirty="0" smtClean="0"/>
                <a:t> </a:t>
              </a:r>
              <a:r>
                <a:rPr lang="fr-FR" sz="1600" i="1" dirty="0" err="1" smtClean="0"/>
                <a:t>reference</a:t>
              </a:r>
              <a:r>
                <a:rPr lang="fr-FR" sz="1600" i="1" dirty="0" smtClean="0"/>
                <a:t> </a:t>
              </a:r>
              <a:r>
                <a:rPr lang="fr-FR" sz="1600" i="1" dirty="0" err="1" smtClean="0"/>
                <a:t>atmospheric</a:t>
              </a:r>
              <a:r>
                <a:rPr lang="fr-FR" sz="1600" i="1" dirty="0" smtClean="0"/>
                <a:t> </a:t>
              </a:r>
              <a:r>
                <a:rPr lang="fr-FR" sz="1600" i="1" dirty="0" err="1" smtClean="0"/>
                <a:t>analysis</a:t>
              </a:r>
              <a:r>
                <a:rPr lang="fr-FR" sz="1600" i="1" dirty="0" smtClean="0"/>
                <a:t> (SAFRAN)</a:t>
              </a:r>
              <a:endParaRPr lang="en-US" sz="1600" i="1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801294" y="1412776"/>
            <a:ext cx="4850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 smtClean="0"/>
              <a:t>Annual</a:t>
            </a:r>
            <a:r>
              <a:rPr lang="fr-FR" sz="1600" dirty="0" smtClean="0"/>
              <a:t> maximum of </a:t>
            </a:r>
            <a:r>
              <a:rPr lang="fr-FR" sz="1600" dirty="0" err="1" smtClean="0"/>
              <a:t>daily</a:t>
            </a:r>
            <a:r>
              <a:rPr lang="fr-FR" sz="1600" dirty="0" smtClean="0"/>
              <a:t>  </a:t>
            </a:r>
            <a:r>
              <a:rPr lang="fr-FR" sz="1600" dirty="0" err="1" smtClean="0"/>
              <a:t>flows</a:t>
            </a:r>
            <a:r>
              <a:rPr lang="fr-FR" sz="1600" dirty="0" smtClean="0"/>
              <a:t> for the Seine at Paris</a:t>
            </a:r>
            <a:endParaRPr lang="en-US" sz="1600" dirty="0"/>
          </a:p>
        </p:txBody>
      </p:sp>
      <p:sp>
        <p:nvSpPr>
          <p:cNvPr id="15" name="ZoneTexte 14"/>
          <p:cNvSpPr txBox="1"/>
          <p:nvPr/>
        </p:nvSpPr>
        <p:spPr>
          <a:xfrm>
            <a:off x="-36512" y="116632"/>
            <a:ext cx="14124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US" sz="2800" dirty="0"/>
              <a:t>How to quantify regional hydrological change </a:t>
            </a:r>
            <a:r>
              <a:rPr lang="en-US" sz="2800" dirty="0" smtClean="0"/>
              <a:t>impact?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dirty="0"/>
              <a:t>some examples from </a:t>
            </a:r>
            <a:r>
              <a:rPr lang="en-US" sz="2800" dirty="0" smtClean="0"/>
              <a:t>France</a:t>
            </a:r>
            <a:endParaRPr lang="en-US" sz="2800" dirty="0"/>
          </a:p>
        </p:txBody>
      </p:sp>
      <p:sp>
        <p:nvSpPr>
          <p:cNvPr id="16" name="ZoneTexte 15"/>
          <p:cNvSpPr txBox="1"/>
          <p:nvPr/>
        </p:nvSpPr>
        <p:spPr>
          <a:xfrm flipH="1">
            <a:off x="801294" y="980728"/>
            <a:ext cx="6146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Illustration of a long </a:t>
            </a:r>
            <a:r>
              <a:rPr lang="fr-FR" dirty="0" err="1" smtClean="0"/>
              <a:t>term</a:t>
            </a:r>
            <a:r>
              <a:rPr lang="fr-FR" dirty="0" smtClean="0"/>
              <a:t> simulation of river </a:t>
            </a:r>
            <a:r>
              <a:rPr lang="fr-FR" dirty="0" err="1" smtClean="0"/>
              <a:t>flows</a:t>
            </a:r>
            <a:r>
              <a:rPr lang="fr-FR" dirty="0" smtClean="0"/>
              <a:t>:</a:t>
            </a:r>
            <a:endParaRPr lang="en-US" dirty="0"/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2339752" y="3789040"/>
            <a:ext cx="1368152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2555776" y="3645024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R=0.92</a:t>
            </a:r>
            <a:endParaRPr lang="en-US" dirty="0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3707904" y="3789040"/>
            <a:ext cx="112927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983497" y="3538329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R=0.89</a:t>
            </a:r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5225827" y="3501008"/>
            <a:ext cx="391817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600" i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Vergnes</a:t>
            </a:r>
            <a:r>
              <a:rPr lang="en-US" dirty="0"/>
              <a:t> et al. HESS 2020 The </a:t>
            </a:r>
            <a:r>
              <a:rPr lang="en-US" dirty="0" err="1"/>
              <a:t>AquiFR</a:t>
            </a:r>
            <a:r>
              <a:rPr lang="en-US" dirty="0"/>
              <a:t> </a:t>
            </a:r>
            <a:r>
              <a:rPr lang="en-US" dirty="0" err="1"/>
              <a:t>hydrometeorological</a:t>
            </a:r>
            <a:r>
              <a:rPr lang="en-US" dirty="0"/>
              <a:t> modelling platform…</a:t>
            </a:r>
          </a:p>
        </p:txBody>
      </p:sp>
    </p:spTree>
    <p:extLst>
      <p:ext uri="{BB962C8B-B14F-4D97-AF65-F5344CB8AC3E}">
        <p14:creationId xmlns:p14="http://schemas.microsoft.com/office/powerpoint/2010/main" val="35092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/>
          <p:cNvSpPr txBox="1"/>
          <p:nvPr/>
        </p:nvSpPr>
        <p:spPr>
          <a:xfrm>
            <a:off x="179512" y="75982"/>
            <a:ext cx="9217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Learning from long river flow series: evolution </a:t>
            </a:r>
            <a:r>
              <a:rPr lang="en-US" sz="16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of the </a:t>
            </a:r>
            <a:r>
              <a:rPr lang="en-US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evapotranspiration</a:t>
            </a:r>
            <a:endParaRPr lang="en-US" sz="2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15616" y="692696"/>
            <a:ext cx="62633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rescue on the Seine basin: reconstitution of long chronicles 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321403" y="1628800"/>
            <a:ext cx="82080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en-US" dirty="0" smtClean="0"/>
              <a:t>Ability to check the consistency of the data, including modification of the river bed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    </a:t>
            </a:r>
          </a:p>
          <a:p>
            <a:pPr marL="285750" indent="-285750">
              <a:buFont typeface="Wingdings"/>
              <a:buChar char="è"/>
            </a:pPr>
            <a:r>
              <a:rPr lang="en-US" dirty="0" smtClean="0">
                <a:sym typeface="Wingdings" panose="05000000000000000000" pitchFamily="2" charset="2"/>
              </a:rPr>
              <a:t>The reconstruction both of regional climate and river flows made it possible to 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 estimate the long term evolution evapotranspiration :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  	Evapotranspiration ~ Precipitation – River Flow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169024" y="2526785"/>
            <a:ext cx="1833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 i="1">
                <a:solidFill>
                  <a:schemeClr val="accent1"/>
                </a:solidFill>
              </a:defRPr>
            </a:lvl1pPr>
          </a:lstStyle>
          <a:p>
            <a:r>
              <a:rPr lang="en-US" dirty="0" smtClean="0">
                <a:sym typeface="Wingdings" panose="05000000000000000000" pitchFamily="2" charset="2"/>
              </a:rPr>
              <a:t>(Bonnet et al; 2020)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9466F15E-511B-4956-9915-7D945BEDA2D6}"/>
              </a:ext>
            </a:extLst>
          </p:cNvPr>
          <p:cNvSpPr txBox="1"/>
          <p:nvPr/>
        </p:nvSpPr>
        <p:spPr>
          <a:xfrm>
            <a:off x="567624" y="360165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600 -</a:t>
            </a:r>
            <a:endParaRPr lang="en-US" dirty="0"/>
          </a:p>
        </p:txBody>
      </p:sp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xmlns="" id="{E384B579-ECEC-47D2-9B7A-7911AB8F30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" t="9856" b="12107"/>
          <a:stretch/>
        </p:blipFill>
        <p:spPr>
          <a:xfrm>
            <a:off x="1115616" y="3354883"/>
            <a:ext cx="6869029" cy="3028950"/>
          </a:xfrm>
          <a:prstGeom prst="rect">
            <a:avLst/>
          </a:prstGeom>
          <a:noFill/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6B4C629F-6263-4308-94FB-A481A120301A}"/>
              </a:ext>
            </a:extLst>
          </p:cNvPr>
          <p:cNvSpPr txBox="1"/>
          <p:nvPr/>
        </p:nvSpPr>
        <p:spPr>
          <a:xfrm>
            <a:off x="567624" y="500384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500 -</a:t>
            </a:r>
            <a:endParaRPr lang="en-US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FAC5450F-9C5D-4A57-8692-ABF6EE7FCF74}"/>
              </a:ext>
            </a:extLst>
          </p:cNvPr>
          <p:cNvSpPr txBox="1"/>
          <p:nvPr/>
        </p:nvSpPr>
        <p:spPr>
          <a:xfrm>
            <a:off x="964585" y="631829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1900</a:t>
            </a:r>
            <a:endParaRPr lang="en-US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426ADDFF-2D9B-47A6-916C-98903796D9B0}"/>
              </a:ext>
            </a:extLst>
          </p:cNvPr>
          <p:cNvSpPr txBox="1"/>
          <p:nvPr/>
        </p:nvSpPr>
        <p:spPr>
          <a:xfrm>
            <a:off x="3914355" y="634153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1950</a:t>
            </a:r>
            <a:endParaRPr lang="en-US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DFAD09F5-75BF-422D-A636-3D66AE304E11}"/>
              </a:ext>
            </a:extLst>
          </p:cNvPr>
          <p:cNvSpPr txBox="1"/>
          <p:nvPr/>
        </p:nvSpPr>
        <p:spPr>
          <a:xfrm>
            <a:off x="7085814" y="631829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2000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 rot="16200000">
            <a:off x="-298639" y="4674478"/>
            <a:ext cx="14863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Evapotranspiration (mm)</a:t>
            </a:r>
            <a:endParaRPr lang="en-US" sz="1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5366239" y="5877272"/>
            <a:ext cx="2318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 i="1">
                <a:solidFill>
                  <a:schemeClr val="accent1"/>
                </a:solidFill>
              </a:defRPr>
            </a:lvl1pPr>
          </a:lstStyle>
          <a:p>
            <a:r>
              <a:rPr lang="en-US" dirty="0" smtClean="0">
                <a:sym typeface="Wingdings" panose="05000000000000000000" pitchFamily="2" charset="2"/>
              </a:rPr>
              <a:t>(Salmon internship, 2017)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547664" y="3645024"/>
            <a:ext cx="3724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Evapotranspiration derived from  P-Q </a:t>
            </a:r>
            <a:br>
              <a:rPr lang="en-US" dirty="0" smtClean="0"/>
            </a:br>
            <a:r>
              <a:rPr lang="en-US" dirty="0" smtClean="0"/>
              <a:t>on the Seine basin at Paris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7236296" y="3861048"/>
            <a:ext cx="917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average</a:t>
            </a:r>
            <a:endParaRPr lang="en-US" dirty="0"/>
          </a:p>
        </p:txBody>
      </p:sp>
      <p:sp>
        <p:nvSpPr>
          <p:cNvPr id="16" name="ZoneTexte 15"/>
          <p:cNvSpPr txBox="1"/>
          <p:nvPr/>
        </p:nvSpPr>
        <p:spPr>
          <a:xfrm>
            <a:off x="7202130" y="3460358"/>
            <a:ext cx="58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Max</a:t>
            </a:r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7236296" y="4355812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22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79512" y="66299"/>
            <a:ext cx="3352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Learning </a:t>
            </a:r>
            <a:r>
              <a:rPr lang="fr-FR" sz="2000" b="1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from</a:t>
            </a:r>
            <a:r>
              <a:rPr lang="fr-FR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fr-FR" sz="2000" b="1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Lysimeters</a:t>
            </a:r>
            <a:endParaRPr lang="fr-FR" sz="2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314067" y="1052736"/>
            <a:ext cx="4773463" cy="1944216"/>
            <a:chOff x="158577" y="1124744"/>
            <a:chExt cx="6200775" cy="2628107"/>
          </a:xfrm>
        </p:grpSpPr>
        <p:sp>
          <p:nvSpPr>
            <p:cNvPr id="2" name="ZoneTexte 1"/>
            <p:cNvSpPr txBox="1"/>
            <p:nvPr/>
          </p:nvSpPr>
          <p:spPr>
            <a:xfrm>
              <a:off x="4514506" y="1700808"/>
              <a:ext cx="11397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Lysimeter</a:t>
              </a:r>
              <a:r>
                <a:rPr lang="fr-FR" dirty="0" smtClean="0"/>
                <a:t> </a:t>
              </a:r>
              <a:endParaRPr lang="en-US" dirty="0"/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7" b="2663"/>
            <a:stretch/>
          </p:blipFill>
          <p:spPr bwMode="auto">
            <a:xfrm>
              <a:off x="158577" y="1124745"/>
              <a:ext cx="6200775" cy="2628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51520" y="1124744"/>
              <a:ext cx="360040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80929" y="1141537"/>
              <a:ext cx="360040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5652121" y="1615508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Lysimeters</a:t>
            </a:r>
            <a:r>
              <a:rPr lang="fr-FR" dirty="0" smtClean="0"/>
              <a:t> </a:t>
            </a:r>
            <a:r>
              <a:rPr lang="fr-FR" dirty="0" err="1" smtClean="0"/>
              <a:t>provide</a:t>
            </a:r>
            <a:r>
              <a:rPr lang="fr-FR" dirty="0" smtClean="0"/>
              <a:t> a direct observation of </a:t>
            </a:r>
            <a:r>
              <a:rPr lang="fr-FR" dirty="0" err="1" smtClean="0"/>
              <a:t>deep</a:t>
            </a:r>
            <a:r>
              <a:rPr lang="fr-FR" dirty="0" smtClean="0"/>
              <a:t> infiltration</a:t>
            </a:r>
            <a:br>
              <a:rPr lang="fr-FR" dirty="0" smtClean="0"/>
            </a:br>
            <a:r>
              <a:rPr lang="fr-FR" dirty="0" smtClean="0"/>
              <a:t>~ </a:t>
            </a:r>
            <a:r>
              <a:rPr lang="fr-FR" dirty="0" err="1" smtClean="0"/>
              <a:t>groundwater</a:t>
            </a:r>
            <a:r>
              <a:rPr lang="fr-FR" dirty="0" smtClean="0"/>
              <a:t> recharge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62781" y="2960089"/>
            <a:ext cx="2330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>
                <a:solidFill>
                  <a:schemeClr val="accent1"/>
                </a:solidFill>
              </a:rPr>
              <a:t>Sołtysiak</a:t>
            </a:r>
            <a:r>
              <a:rPr lang="en-US" sz="1600" i="1" dirty="0">
                <a:solidFill>
                  <a:schemeClr val="accent1"/>
                </a:solidFill>
              </a:rPr>
              <a:t> &amp; </a:t>
            </a:r>
            <a:r>
              <a:rPr lang="en-US" sz="1600" i="1" dirty="0" err="1">
                <a:solidFill>
                  <a:schemeClr val="accent1"/>
                </a:solidFill>
              </a:rPr>
              <a:t>Rakoczy</a:t>
            </a:r>
            <a:r>
              <a:rPr lang="en-US" sz="1600" i="1" dirty="0">
                <a:solidFill>
                  <a:schemeClr val="accent1"/>
                </a:solidFill>
              </a:rPr>
              <a:t> 2019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932040" y="1892507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Ψ</a:t>
            </a:r>
            <a:r>
              <a:rPr lang="fr-FR" baseline="-25000" dirty="0"/>
              <a:t> i</a:t>
            </a:r>
            <a:r>
              <a:rPr lang="fr-FR" dirty="0" smtClean="0">
                <a:latin typeface="+mj-lt"/>
              </a:rPr>
              <a:t>,</a:t>
            </a:r>
            <a:r>
              <a:rPr lang="el-GR" dirty="0" smtClean="0">
                <a:latin typeface="+mj-lt"/>
              </a:rPr>
              <a:t>ω</a:t>
            </a:r>
            <a:r>
              <a:rPr lang="fr-FR" baseline="-25000" dirty="0" smtClean="0">
                <a:latin typeface="+mj-lt"/>
              </a:rPr>
              <a:t>i</a:t>
            </a:r>
            <a:endParaRPr lang="en-US" baseline="-25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00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835696" y="611396"/>
            <a:ext cx="5690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Clear impact also visible on the basin using </a:t>
            </a:r>
            <a:r>
              <a:rPr lang="en-US" b="1" dirty="0" err="1" smtClean="0"/>
              <a:t>lysimeter</a:t>
            </a:r>
            <a:r>
              <a:rPr lang="en-US" b="1" dirty="0" smtClean="0"/>
              <a:t> data </a:t>
            </a:r>
            <a:endParaRPr lang="en-US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66299"/>
            <a:ext cx="8850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Learning from </a:t>
            </a:r>
            <a:r>
              <a:rPr lang="en-US" sz="2000" b="1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Lysimeters</a:t>
            </a:r>
            <a:r>
              <a:rPr lang="en-US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: Long term evolution of evapotranspiration</a:t>
            </a:r>
            <a:endParaRPr lang="en-US" sz="2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314067" y="1052736"/>
            <a:ext cx="4773463" cy="1944216"/>
            <a:chOff x="158577" y="1124744"/>
            <a:chExt cx="6200775" cy="2628107"/>
          </a:xfrm>
        </p:grpSpPr>
        <p:sp>
          <p:nvSpPr>
            <p:cNvPr id="2" name="ZoneTexte 1"/>
            <p:cNvSpPr txBox="1"/>
            <p:nvPr/>
          </p:nvSpPr>
          <p:spPr>
            <a:xfrm>
              <a:off x="4514506" y="1700809"/>
              <a:ext cx="1480528" cy="499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Lysimeter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7" b="2663"/>
            <a:stretch/>
          </p:blipFill>
          <p:spPr bwMode="auto">
            <a:xfrm>
              <a:off x="158577" y="1124745"/>
              <a:ext cx="6200775" cy="2628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51520" y="1124744"/>
              <a:ext cx="360040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80929" y="1141537"/>
              <a:ext cx="360040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662781" y="2960089"/>
            <a:ext cx="2330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>
                <a:solidFill>
                  <a:schemeClr val="accent1"/>
                </a:solidFill>
              </a:rPr>
              <a:t>Sołtysiak</a:t>
            </a:r>
            <a:r>
              <a:rPr lang="en-US" sz="1600" i="1" dirty="0">
                <a:solidFill>
                  <a:schemeClr val="accent1"/>
                </a:solidFill>
              </a:rPr>
              <a:t> &amp; </a:t>
            </a:r>
            <a:r>
              <a:rPr lang="en-US" sz="1600" i="1" dirty="0" err="1">
                <a:solidFill>
                  <a:schemeClr val="accent1"/>
                </a:solidFill>
              </a:rPr>
              <a:t>Rakoczy</a:t>
            </a:r>
            <a:r>
              <a:rPr lang="en-US" sz="1600" i="1" dirty="0">
                <a:solidFill>
                  <a:schemeClr val="accent1"/>
                </a:solidFill>
              </a:rPr>
              <a:t> 2019 </a:t>
            </a:r>
          </a:p>
        </p:txBody>
      </p:sp>
      <p:pic>
        <p:nvPicPr>
          <p:cNvPr id="16" name="Image 15" descr="Rplot(7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501008"/>
            <a:ext cx="6176983" cy="3227427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700798" y="5638011"/>
            <a:ext cx="1902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Bare soil </a:t>
            </a:r>
            <a:r>
              <a:rPr lang="en-US" dirty="0" err="1" smtClean="0"/>
              <a:t>lysimeter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5652121" y="1615508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Lysimeters</a:t>
            </a:r>
            <a:r>
              <a:rPr lang="en-US" dirty="0" smtClean="0"/>
              <a:t> provide a direct observation of deep infiltration</a:t>
            </a:r>
            <a:br>
              <a:rPr lang="en-US" dirty="0" smtClean="0"/>
            </a:br>
            <a:r>
              <a:rPr lang="en-US" dirty="0" smtClean="0"/>
              <a:t>~ groundwater recharge 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131513" y="6505549"/>
            <a:ext cx="1842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 i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Sobaga</a:t>
            </a:r>
            <a:r>
              <a:rPr lang="en-US" dirty="0"/>
              <a:t> et al in prep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499992" y="2996952"/>
            <a:ext cx="464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Fagnières</a:t>
            </a:r>
            <a:r>
              <a:rPr lang="en-US" dirty="0" smtClean="0"/>
              <a:t> (</a:t>
            </a:r>
            <a:r>
              <a:rPr lang="en-US" dirty="0" err="1" smtClean="0"/>
              <a:t>Inrae</a:t>
            </a:r>
            <a:r>
              <a:rPr lang="en-US" dirty="0" smtClean="0"/>
              <a:t>)  East part of the Seine basin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662659" y="3366284"/>
            <a:ext cx="33738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Decrease of the part of the precipitation that leads to recharge </a:t>
            </a:r>
            <a:r>
              <a:rPr lang="en-US" dirty="0" smtClean="0">
                <a:sym typeface="Wingdings" panose="05000000000000000000" pitchFamily="2" charset="2"/>
              </a:rPr>
              <a:t> consistent with the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increase of evapotranspiration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4932040" y="1892507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Ψ</a:t>
            </a:r>
            <a:r>
              <a:rPr lang="fr-FR" baseline="-25000" dirty="0"/>
              <a:t> i</a:t>
            </a:r>
            <a:r>
              <a:rPr lang="fr-FR" dirty="0" smtClean="0">
                <a:latin typeface="+mj-lt"/>
              </a:rPr>
              <a:t>,</a:t>
            </a:r>
            <a:r>
              <a:rPr lang="el-GR" dirty="0" smtClean="0">
                <a:latin typeface="+mj-lt"/>
              </a:rPr>
              <a:t>ω</a:t>
            </a:r>
            <a:r>
              <a:rPr lang="fr-FR" baseline="-25000" dirty="0" smtClean="0">
                <a:latin typeface="+mj-lt"/>
              </a:rPr>
              <a:t>i</a:t>
            </a:r>
            <a:endParaRPr lang="en-US" baseline="-25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20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33"/>
          <p:cNvSpPr txBox="1"/>
          <p:nvPr/>
        </p:nvSpPr>
        <p:spPr>
          <a:xfrm>
            <a:off x="179512" y="66299"/>
            <a:ext cx="9124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Learning from </a:t>
            </a:r>
            <a:r>
              <a:rPr lang="en-US" sz="2000" b="1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Lysimeters</a:t>
            </a:r>
            <a:r>
              <a:rPr lang="en-US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: impact</a:t>
            </a:r>
            <a:r>
              <a:rPr lang="en-US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of </a:t>
            </a:r>
            <a:r>
              <a:rPr lang="en-US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intense precipitations</a:t>
            </a:r>
            <a:r>
              <a:rPr lang="en-US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&amp; </a:t>
            </a:r>
            <a:r>
              <a:rPr lang="en-US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vegetation</a:t>
            </a:r>
            <a:endParaRPr lang="en-US" sz="2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82059" y="611396"/>
            <a:ext cx="7746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 the </a:t>
            </a:r>
            <a:r>
              <a:rPr lang="en-US" dirty="0" err="1" smtClean="0"/>
              <a:t>Fagnières</a:t>
            </a:r>
            <a:r>
              <a:rPr lang="en-US" dirty="0" smtClean="0"/>
              <a:t> site: no significant change of the intense daily precipitation,</a:t>
            </a:r>
            <a:br>
              <a:rPr lang="en-US" dirty="0" smtClean="0"/>
            </a:br>
            <a:r>
              <a:rPr lang="en-US" b="1" dirty="0" smtClean="0"/>
              <a:t>nor clear evolution</a:t>
            </a:r>
            <a:r>
              <a:rPr lang="en-US" dirty="0" smtClean="0"/>
              <a:t> </a:t>
            </a:r>
            <a:r>
              <a:rPr lang="en-US" b="1" dirty="0" smtClean="0"/>
              <a:t>on the contribution to the recharge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466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31513" y="6505549"/>
            <a:ext cx="1842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 i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Sobaga</a:t>
            </a:r>
            <a:r>
              <a:rPr lang="en-US" dirty="0"/>
              <a:t> et al in prep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39552" y="1265906"/>
            <a:ext cx="7111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But recharge from Intense precipitations depends on vegetation cover</a:t>
            </a:r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>
            <a:off x="688202" y="5594820"/>
            <a:ext cx="2305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Antecedent precipitation </a:t>
            </a:r>
            <a:br>
              <a:rPr lang="en-US" sz="1600" dirty="0" smtClean="0"/>
            </a:br>
            <a:r>
              <a:rPr lang="en-US" sz="1600" dirty="0" smtClean="0"/>
              <a:t>larger than a threshold</a:t>
            </a:r>
            <a:endParaRPr lang="en-US" sz="1600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4" t="82585" r="42921" b="3285"/>
          <a:stretch/>
        </p:blipFill>
        <p:spPr bwMode="auto">
          <a:xfrm>
            <a:off x="133126" y="4054852"/>
            <a:ext cx="478617" cy="56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586745" y="412991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Duration of the event  is</a:t>
            </a:r>
          </a:p>
          <a:p>
            <a:r>
              <a:rPr lang="en-US" sz="1600" dirty="0" smtClean="0"/>
              <a:t>larger than a threshold</a:t>
            </a:r>
            <a:endParaRPr lang="en-US" sz="1600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39" t="83021" r="28618" b="4448"/>
          <a:stretch/>
        </p:blipFill>
        <p:spPr bwMode="auto">
          <a:xfrm>
            <a:off x="5504" y="5406254"/>
            <a:ext cx="750072" cy="66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5" t="81606" r="12228" b="4264"/>
          <a:stretch/>
        </p:blipFill>
        <p:spPr bwMode="auto">
          <a:xfrm>
            <a:off x="7970286" y="4157366"/>
            <a:ext cx="303613" cy="46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ZoneTexte 32"/>
          <p:cNvSpPr txBox="1"/>
          <p:nvPr/>
        </p:nvSpPr>
        <p:spPr>
          <a:xfrm>
            <a:off x="5280126" y="5250635"/>
            <a:ext cx="3494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Only If the plant cover in the rotation is </a:t>
            </a:r>
            <a:br>
              <a:rPr lang="en-US" sz="1600" dirty="0" smtClean="0"/>
            </a:br>
            <a:r>
              <a:rPr lang="en-US" sz="1600" dirty="0" smtClean="0"/>
              <a:t>Barley</a:t>
            </a:r>
            <a:endParaRPr lang="en-US" sz="1600" dirty="0"/>
          </a:p>
        </p:txBody>
      </p:sp>
      <p:sp>
        <p:nvSpPr>
          <p:cNvPr id="34" name="ZoneTexte 33"/>
          <p:cNvSpPr txBox="1"/>
          <p:nvPr/>
        </p:nvSpPr>
        <p:spPr>
          <a:xfrm>
            <a:off x="179512" y="66299"/>
            <a:ext cx="9124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Learning from </a:t>
            </a:r>
            <a:r>
              <a:rPr lang="en-US" sz="2000" b="1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Lysimeters</a:t>
            </a:r>
            <a:r>
              <a:rPr lang="en-US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: impact</a:t>
            </a:r>
            <a:r>
              <a:rPr lang="en-US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of </a:t>
            </a:r>
            <a:r>
              <a:rPr lang="en-US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intense precipitations</a:t>
            </a:r>
            <a:r>
              <a:rPr lang="en-US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&amp; </a:t>
            </a:r>
            <a:r>
              <a:rPr lang="en-US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vegetation</a:t>
            </a:r>
            <a:endParaRPr lang="en-US" sz="2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82059" y="611396"/>
            <a:ext cx="7746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 the </a:t>
            </a:r>
            <a:r>
              <a:rPr lang="en-US" dirty="0" err="1" smtClean="0"/>
              <a:t>Fagnières</a:t>
            </a:r>
            <a:r>
              <a:rPr lang="en-US" dirty="0" smtClean="0"/>
              <a:t> site: no significant change of the intense daily precipitation,</a:t>
            </a:r>
            <a:br>
              <a:rPr lang="en-US" dirty="0" smtClean="0"/>
            </a:br>
            <a:r>
              <a:rPr lang="en-US" b="1" dirty="0" smtClean="0"/>
              <a:t>nor clear evolution</a:t>
            </a:r>
            <a:r>
              <a:rPr lang="en-US" dirty="0" smtClean="0"/>
              <a:t> </a:t>
            </a:r>
            <a:r>
              <a:rPr lang="en-US" b="1" dirty="0" smtClean="0"/>
              <a:t>on the contribution to the recharge</a:t>
            </a:r>
            <a:endParaRPr lang="en-US" b="1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1" t="82585" r="82425" b="3285"/>
          <a:stretch/>
        </p:blipFill>
        <p:spPr bwMode="auto">
          <a:xfrm>
            <a:off x="101078" y="2360172"/>
            <a:ext cx="623566" cy="56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630895" y="2299468"/>
            <a:ext cx="2603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Intensity of the precipitation </a:t>
            </a:r>
            <a:br>
              <a:rPr lang="en-US" sz="1600" dirty="0" smtClean="0"/>
            </a:br>
            <a:r>
              <a:rPr lang="en-US" sz="1600" dirty="0" smtClean="0"/>
              <a:t>larger than a threshold</a:t>
            </a:r>
            <a:endParaRPr lang="en-US" sz="1600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" r="50000" b="59497"/>
          <a:stretch/>
        </p:blipFill>
        <p:spPr bwMode="auto">
          <a:xfrm>
            <a:off x="3774284" y="1804171"/>
            <a:ext cx="3602322" cy="172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ZoneTexte 39"/>
          <p:cNvSpPr txBox="1"/>
          <p:nvPr/>
        </p:nvSpPr>
        <p:spPr>
          <a:xfrm>
            <a:off x="3774284" y="1749748"/>
            <a:ext cx="421743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Bare soil       grass     vine         short crop rotation</a:t>
            </a:r>
            <a:endParaRPr lang="en-US" sz="1600" dirty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2777" b="59497"/>
          <a:stretch/>
        </p:blipFill>
        <p:spPr bwMode="auto">
          <a:xfrm>
            <a:off x="3275856" y="3572142"/>
            <a:ext cx="2081790" cy="157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ZoneTexte 41"/>
          <p:cNvSpPr txBox="1"/>
          <p:nvPr/>
        </p:nvSpPr>
        <p:spPr>
          <a:xfrm>
            <a:off x="3307879" y="3573016"/>
            <a:ext cx="172047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Long crop rotation</a:t>
            </a:r>
            <a:endParaRPr lang="en-US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5807570" y="3742293"/>
            <a:ext cx="2129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 with catch crop</a:t>
            </a:r>
            <a:br>
              <a:rPr lang="en-US" dirty="0" smtClean="0"/>
            </a:br>
            <a:r>
              <a:rPr lang="en-US" dirty="0" smtClean="0"/>
              <a:t>if the crop is beet</a:t>
            </a:r>
            <a:endParaRPr lang="en-US" dirty="0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2777" b="59497"/>
          <a:stretch/>
        </p:blipFill>
        <p:spPr bwMode="auto">
          <a:xfrm>
            <a:off x="2969161" y="5247969"/>
            <a:ext cx="2081790" cy="157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1" t="85370" r="23294" b="500"/>
          <a:stretch/>
        </p:blipFill>
        <p:spPr bwMode="auto">
          <a:xfrm>
            <a:off x="6588224" y="5740837"/>
            <a:ext cx="635664" cy="75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ZoneTexte 44"/>
          <p:cNvSpPr txBox="1"/>
          <p:nvPr/>
        </p:nvSpPr>
        <p:spPr>
          <a:xfrm>
            <a:off x="3092956" y="5147135"/>
            <a:ext cx="172047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Long crop rotation</a:t>
            </a:r>
            <a:endParaRPr lang="en-US" sz="1600" dirty="0"/>
          </a:p>
        </p:txBody>
      </p:sp>
      <p:sp>
        <p:nvSpPr>
          <p:cNvPr id="2" name="ZoneTexte 1"/>
          <p:cNvSpPr txBox="1"/>
          <p:nvPr/>
        </p:nvSpPr>
        <p:spPr>
          <a:xfrm>
            <a:off x="323528" y="1919025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/>
              <a:t>In </a:t>
            </a:r>
            <a:r>
              <a:rPr lang="fr-FR" b="1" u="sng" dirty="0" err="1" smtClean="0"/>
              <a:t>summer</a:t>
            </a:r>
            <a:r>
              <a:rPr lang="fr-FR" b="1" u="sng" dirty="0" smtClean="0"/>
              <a:t> time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0571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3528" y="548680"/>
            <a:ext cx="88935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Fully</a:t>
            </a:r>
            <a:r>
              <a:rPr lang="fr-FR" dirty="0" smtClean="0"/>
              <a:t> </a:t>
            </a:r>
            <a:r>
              <a:rPr lang="fr-FR" dirty="0" err="1" smtClean="0"/>
              <a:t>instrumented</a:t>
            </a:r>
            <a:r>
              <a:rPr lang="fr-FR" dirty="0" smtClean="0"/>
              <a:t> </a:t>
            </a:r>
            <a:r>
              <a:rPr lang="fr-FR" dirty="0" err="1" smtClean="0"/>
              <a:t>lysimeter</a:t>
            </a:r>
            <a:r>
              <a:rPr lang="fr-FR" dirty="0" smtClean="0"/>
              <a:t>  long duration network </a:t>
            </a:r>
            <a:r>
              <a:rPr lang="fr-FR" dirty="0" err="1" smtClean="0"/>
              <a:t>such</a:t>
            </a:r>
            <a:r>
              <a:rPr lang="fr-FR" dirty="0" smtClean="0"/>
              <a:t> as </a:t>
            </a:r>
            <a:r>
              <a:rPr lang="fr-FR" dirty="0" err="1" smtClean="0"/>
              <a:t>Tereno</a:t>
            </a:r>
            <a:r>
              <a:rPr lang="fr-FR" dirty="0" smtClean="0"/>
              <a:t> </a:t>
            </a:r>
            <a:r>
              <a:rPr lang="fr-FR" dirty="0" err="1" smtClean="0"/>
              <a:t>soil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(</a:t>
            </a:r>
            <a:r>
              <a:rPr lang="en-US" dirty="0" err="1" smtClean="0"/>
              <a:t>Pütz</a:t>
            </a:r>
            <a:r>
              <a:rPr lang="en-US" dirty="0" smtClean="0"/>
              <a:t> </a:t>
            </a:r>
            <a:r>
              <a:rPr lang="en-US" dirty="0"/>
              <a:t>et al</a:t>
            </a:r>
            <a:r>
              <a:rPr lang="en-US" dirty="0" smtClean="0"/>
              <a:t>. 2016)</a:t>
            </a:r>
          </a:p>
          <a:p>
            <a:r>
              <a:rPr lang="fr-FR" dirty="0" smtClean="0"/>
              <a:t> help </a:t>
            </a:r>
            <a:r>
              <a:rPr lang="fr-FR" dirty="0" err="1" smtClean="0"/>
              <a:t>understandf</a:t>
            </a:r>
            <a:r>
              <a:rPr lang="fr-FR" dirty="0" smtClean="0"/>
              <a:t> how and </a:t>
            </a:r>
            <a:r>
              <a:rPr lang="fr-FR" dirty="0" err="1" smtClean="0"/>
              <a:t>why</a:t>
            </a:r>
            <a:r>
              <a:rPr lang="fr-FR" dirty="0" smtClean="0"/>
              <a:t> </a:t>
            </a:r>
            <a:r>
              <a:rPr lang="fr-FR" dirty="0" err="1" smtClean="0"/>
              <a:t>groundwater</a:t>
            </a:r>
            <a:r>
              <a:rPr lang="fr-FR" dirty="0" smtClean="0"/>
              <a:t> recharge </a:t>
            </a:r>
            <a:r>
              <a:rPr lang="fr-FR" dirty="0" err="1" smtClean="0"/>
              <a:t>vary</a:t>
            </a:r>
            <a:endParaRPr lang="fr-FR" dirty="0" smtClean="0"/>
          </a:p>
          <a:p>
            <a:pPr marL="285750" indent="-285750">
              <a:buFont typeface="Wingdings"/>
              <a:buChar char="è"/>
            </a:pPr>
            <a:r>
              <a:rPr lang="fr-FR" dirty="0" err="1" smtClean="0">
                <a:sym typeface="Wingdings" panose="05000000000000000000" pitchFamily="2" charset="2"/>
              </a:rPr>
              <a:t>Soil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properties</a:t>
            </a:r>
            <a:r>
              <a:rPr lang="fr-FR" dirty="0" smtClean="0">
                <a:sym typeface="Wingdings" panose="05000000000000000000" pitchFamily="2" charset="2"/>
              </a:rPr>
              <a:t> and </a:t>
            </a:r>
            <a:r>
              <a:rPr lang="fr-FR" dirty="0" err="1" smtClean="0">
                <a:sym typeface="Wingdings" panose="05000000000000000000" pitchFamily="2" charset="2"/>
              </a:rPr>
              <a:t>their</a:t>
            </a:r>
            <a:r>
              <a:rPr lang="fr-FR" dirty="0" smtClean="0">
                <a:sym typeface="Wingdings" panose="05000000000000000000" pitchFamily="2" charset="2"/>
              </a:rPr>
              <a:t> temporal </a:t>
            </a:r>
            <a:r>
              <a:rPr lang="fr-FR" dirty="0" err="1" smtClean="0">
                <a:sym typeface="Wingdings" panose="05000000000000000000" pitchFamily="2" charset="2"/>
              </a:rPr>
              <a:t>evolution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 typeface="Wingdings"/>
              <a:buChar char="è"/>
            </a:pPr>
            <a:r>
              <a:rPr lang="fr-FR" dirty="0" err="1" smtClean="0">
                <a:sym typeface="Wingdings" panose="05000000000000000000" pitchFamily="2" charset="2"/>
              </a:rPr>
              <a:t>Climate</a:t>
            </a:r>
            <a:endParaRPr lang="fr-FR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è"/>
            </a:pPr>
            <a:r>
              <a:rPr lang="fr-FR" dirty="0" err="1">
                <a:sym typeface="Wingdings" panose="05000000000000000000" pitchFamily="2" charset="2"/>
              </a:rPr>
              <a:t>V</a:t>
            </a:r>
            <a:r>
              <a:rPr lang="fr-FR" dirty="0" err="1" smtClean="0">
                <a:sym typeface="Wingdings" panose="05000000000000000000" pitchFamily="2" charset="2"/>
              </a:rPr>
              <a:t>egetation</a:t>
            </a:r>
            <a:endParaRPr lang="fr-FR" dirty="0" smtClean="0">
              <a:sym typeface="Wingdings" panose="05000000000000000000" pitchFamily="2" charset="2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9512" y="66299"/>
            <a:ext cx="7730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Learning from </a:t>
            </a:r>
            <a:r>
              <a:rPr lang="en-US" sz="2000" b="1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Lysimeters</a:t>
            </a:r>
            <a:r>
              <a:rPr lang="en-US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: interest of long duration network</a:t>
            </a:r>
            <a:endParaRPr lang="en-US" sz="2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50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14902"/>
            <a:ext cx="4680520" cy="427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868144" y="2014902"/>
            <a:ext cx="30930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Objective:  to build a French</a:t>
            </a:r>
            <a:br>
              <a:rPr lang="en-US" dirty="0" smtClean="0"/>
            </a:br>
            <a:r>
              <a:rPr lang="en-US" dirty="0" smtClean="0"/>
              <a:t>network of </a:t>
            </a:r>
            <a:r>
              <a:rPr lang="en-US" dirty="0" err="1" smtClean="0"/>
              <a:t>lysimeters</a:t>
            </a:r>
            <a:r>
              <a:rPr lang="en-US" dirty="0" smtClean="0"/>
              <a:t> using</a:t>
            </a:r>
            <a:br>
              <a:rPr lang="en-US" dirty="0" smtClean="0"/>
            </a:br>
            <a:r>
              <a:rPr lang="en-US" dirty="0" smtClean="0"/>
              <a:t>still existing sites: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 Data rescue and accessibility</a:t>
            </a:r>
            <a:endParaRPr lang="en-US" dirty="0" smtClean="0"/>
          </a:p>
          <a:p>
            <a:pPr marL="285750" indent="-285750">
              <a:buFont typeface="Wingdings"/>
              <a:buChar char="è"/>
            </a:pPr>
            <a:r>
              <a:rPr lang="en-US" dirty="0" smtClean="0"/>
              <a:t>real time access to be available for  management and forecast purposes.</a:t>
            </a:r>
          </a:p>
          <a:p>
            <a:pPr marL="285750" indent="-285750">
              <a:buFont typeface="Wingdings"/>
              <a:buChar char="è"/>
            </a:pPr>
            <a:endParaRPr lang="fr-FR" dirty="0"/>
          </a:p>
          <a:p>
            <a:pPr marL="285750" indent="-285750">
              <a:buFont typeface="Wingdings"/>
              <a:buChar char="è"/>
            </a:pPr>
            <a:r>
              <a:rPr lang="en-US" dirty="0"/>
              <a:t>and </a:t>
            </a:r>
            <a:r>
              <a:rPr lang="en-US" dirty="0" smtClean="0"/>
              <a:t>possibly </a:t>
            </a:r>
            <a:r>
              <a:rPr lang="en-US" dirty="0"/>
              <a:t>new sites from </a:t>
            </a:r>
            <a:br>
              <a:rPr lang="en-US" dirty="0"/>
            </a:br>
            <a:r>
              <a:rPr lang="en-US" dirty="0"/>
              <a:t>ANAEE or OZCAR observatories</a:t>
            </a:r>
          </a:p>
          <a:p>
            <a:pPr marL="285750" indent="-285750">
              <a:buFont typeface="Wingdings"/>
              <a:buChar char="è"/>
            </a:pP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548680"/>
            <a:ext cx="88935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Fully instrumented </a:t>
            </a:r>
            <a:r>
              <a:rPr lang="en-US" dirty="0" err="1" smtClean="0"/>
              <a:t>lysimeters</a:t>
            </a:r>
            <a:r>
              <a:rPr lang="en-US" dirty="0" smtClean="0"/>
              <a:t> long duration network such as </a:t>
            </a:r>
            <a:r>
              <a:rPr lang="en-US" dirty="0" err="1" smtClean="0"/>
              <a:t>Tereno</a:t>
            </a:r>
            <a:r>
              <a:rPr lang="en-US" dirty="0" smtClean="0"/>
              <a:t> soil can (</a:t>
            </a:r>
            <a:r>
              <a:rPr lang="en-US" dirty="0" err="1" smtClean="0"/>
              <a:t>Pütz</a:t>
            </a:r>
            <a:r>
              <a:rPr lang="en-US" dirty="0" smtClean="0"/>
              <a:t> et al. 2016)</a:t>
            </a:r>
          </a:p>
          <a:p>
            <a:r>
              <a:rPr lang="en-US" dirty="0" smtClean="0"/>
              <a:t> help understand how and why groundwater recharge vary</a:t>
            </a:r>
          </a:p>
          <a:p>
            <a:pPr marL="285750" indent="-285750">
              <a:buFont typeface="Wingdings"/>
              <a:buChar char="è"/>
            </a:pPr>
            <a:r>
              <a:rPr lang="en-US" dirty="0" smtClean="0">
                <a:sym typeface="Wingdings" panose="05000000000000000000" pitchFamily="2" charset="2"/>
              </a:rPr>
              <a:t>Soil properties and their temporal evolution </a:t>
            </a:r>
          </a:p>
          <a:p>
            <a:pPr marL="285750" indent="-285750">
              <a:buFont typeface="Wingdings"/>
              <a:buChar char="è"/>
            </a:pPr>
            <a:r>
              <a:rPr lang="en-US" dirty="0" smtClean="0">
                <a:sym typeface="Wingdings" panose="05000000000000000000" pitchFamily="2" charset="2"/>
              </a:rPr>
              <a:t>Climate</a:t>
            </a:r>
          </a:p>
          <a:p>
            <a:pPr marL="285750" indent="-285750">
              <a:buFont typeface="Wingdings"/>
              <a:buChar char="è"/>
            </a:pPr>
            <a:r>
              <a:rPr lang="en-US" dirty="0" smtClean="0">
                <a:sym typeface="Wingdings" panose="05000000000000000000" pitchFamily="2" charset="2"/>
              </a:rPr>
              <a:t>Vegetation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9512" y="66299"/>
            <a:ext cx="7730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Learning from </a:t>
            </a:r>
            <a:r>
              <a:rPr lang="en-US" sz="2000" b="1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Lysimeters</a:t>
            </a:r>
            <a:r>
              <a:rPr lang="en-US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: interest of long duration network</a:t>
            </a:r>
            <a:endParaRPr lang="en-US" sz="2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AutoShape 2" descr="OneWater"/>
          <p:cNvSpPr>
            <a:spLocks noChangeAspect="1" noChangeArrowheads="1"/>
          </p:cNvSpPr>
          <p:nvPr/>
        </p:nvSpPr>
        <p:spPr bwMode="auto">
          <a:xfrm>
            <a:off x="155575" y="-357188"/>
            <a:ext cx="609600" cy="7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87344"/>
            <a:ext cx="27622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11560" y="6453336"/>
            <a:ext cx="2114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 i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Lanthaler</a:t>
            </a:r>
            <a:r>
              <a:rPr lang="en-US" dirty="0"/>
              <a:t> &amp; </a:t>
            </a:r>
            <a:r>
              <a:rPr lang="en-US" dirty="0" err="1"/>
              <a:t>Fank</a:t>
            </a:r>
            <a:r>
              <a:rPr lang="en-US" dirty="0"/>
              <a:t>  2005</a:t>
            </a:r>
          </a:p>
        </p:txBody>
      </p:sp>
    </p:spTree>
    <p:extLst>
      <p:ext uri="{BB962C8B-B14F-4D97-AF65-F5344CB8AC3E}">
        <p14:creationId xmlns:p14="http://schemas.microsoft.com/office/powerpoint/2010/main" val="303847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72" y="2039171"/>
            <a:ext cx="3767894" cy="226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56555" y="959053"/>
            <a:ext cx="45714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Around </a:t>
            </a:r>
            <a:r>
              <a:rPr lang="en-US" b="1" i="1" dirty="0" smtClean="0"/>
              <a:t> ~600 000  water reservoirs in France</a:t>
            </a:r>
          </a:p>
          <a:p>
            <a:r>
              <a:rPr lang="en-US" b="1" i="1" dirty="0" smtClean="0"/>
              <a:t>98% </a:t>
            </a:r>
            <a:r>
              <a:rPr lang="en-US" b="1" dirty="0" smtClean="0"/>
              <a:t>man made</a:t>
            </a:r>
          </a:p>
          <a:p>
            <a:r>
              <a:rPr lang="en-US" dirty="0" smtClean="0"/>
              <a:t>Total surface around  0.8% de la France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Almost a third of the irrigated surface water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14749"/>
            <a:ext cx="403981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5882977" y="1466884"/>
            <a:ext cx="2580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Partition of the reservoirs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179512" y="44624"/>
            <a:ext cx="5392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Monitoring the numerous water reservoirs</a:t>
            </a:r>
            <a:endParaRPr lang="en-US" sz="2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907" y="6248625"/>
            <a:ext cx="2690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>
                <a:solidFill>
                  <a:schemeClr val="accent1"/>
                </a:solidFill>
              </a:rPr>
              <a:t>Terasmaa</a:t>
            </a:r>
            <a:r>
              <a:rPr lang="en-US" sz="1600" i="1" dirty="0">
                <a:solidFill>
                  <a:schemeClr val="accent1"/>
                </a:solidFill>
              </a:rPr>
              <a:t> et al., </a:t>
            </a:r>
            <a:r>
              <a:rPr lang="en-US" sz="1600" i="1" dirty="0" err="1">
                <a:solidFill>
                  <a:schemeClr val="accent1"/>
                </a:solidFill>
              </a:rPr>
              <a:t>Heliyon</a:t>
            </a:r>
            <a:r>
              <a:rPr lang="en-US" sz="1600" i="1" dirty="0">
                <a:solidFill>
                  <a:schemeClr val="accent1"/>
                </a:solidFill>
              </a:rPr>
              <a:t>, 2019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860032" y="4847485"/>
            <a:ext cx="41562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of the reservoirs are located directly</a:t>
            </a:r>
            <a:br>
              <a:rPr lang="en-US" dirty="0" smtClean="0"/>
            </a:br>
            <a:r>
              <a:rPr lang="en-US" dirty="0" smtClean="0"/>
              <a:t> on source or on the river.</a:t>
            </a:r>
          </a:p>
          <a:p>
            <a:r>
              <a:rPr lang="en-US" dirty="0" smtClean="0"/>
              <a:t>In such case, they can fill-up several times </a:t>
            </a:r>
            <a:br>
              <a:rPr lang="en-US" dirty="0" smtClean="0"/>
            </a:br>
            <a:r>
              <a:rPr lang="en-US" dirty="0" smtClean="0"/>
              <a:t>during a year: the volume of the reservoir</a:t>
            </a:r>
            <a:br>
              <a:rPr lang="en-US" dirty="0" smtClean="0"/>
            </a:br>
            <a:r>
              <a:rPr lang="en-US" dirty="0" smtClean="0"/>
              <a:t>is not enough to anticipate their impact..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87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4" b="52960"/>
          <a:stretch/>
        </p:blipFill>
        <p:spPr bwMode="auto">
          <a:xfrm>
            <a:off x="666174" y="2214786"/>
            <a:ext cx="4906161" cy="369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12954" y="6309320"/>
            <a:ext cx="8624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 i="1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Habets</a:t>
            </a:r>
            <a:r>
              <a:rPr lang="en-US" dirty="0" smtClean="0"/>
              <a:t>, </a:t>
            </a:r>
            <a:r>
              <a:rPr lang="en-US" dirty="0" err="1" smtClean="0"/>
              <a:t>Molénat</a:t>
            </a:r>
            <a:r>
              <a:rPr lang="en-US" dirty="0" smtClean="0"/>
              <a:t> et al., HESS,  2018 The cumulative impacts of small reservoirs on hydrology: A review</a:t>
            </a:r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755576" y="578765"/>
            <a:ext cx="7388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As small reservoirs (less than 1  million 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) are numerous</a:t>
            </a:r>
            <a:endParaRPr lang="en-US" sz="2000" b="1" dirty="0" smtClean="0">
              <a:solidFill>
                <a:srgbClr val="83E8ED"/>
              </a:solidFill>
            </a:endParaRPr>
          </a:p>
          <a:p>
            <a:r>
              <a:rPr lang="en-US" sz="2000" dirty="0" smtClean="0"/>
              <a:t>It is important to consider their accumulated impact on the river flow</a:t>
            </a:r>
            <a:endParaRPr lang="en-US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666174" y="1484784"/>
            <a:ext cx="7650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Review on the accumulated impact, estimated based on: direct observation, comparison between 2 contrasted basins, simulations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179512" y="66299"/>
            <a:ext cx="5392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Monitoring the numerous water reservoirs</a:t>
            </a:r>
            <a:endParaRPr lang="en-US" sz="2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5656" y="2492896"/>
            <a:ext cx="3312368" cy="2952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Ellipse 5"/>
          <p:cNvSpPr/>
          <p:nvPr/>
        </p:nvSpPr>
        <p:spPr>
          <a:xfrm>
            <a:off x="1619672" y="2636912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1938280" y="2492896"/>
            <a:ext cx="3011274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Few reservoirs, large precipitation</a:t>
            </a:r>
            <a:br>
              <a:rPr lang="en-US" sz="1600" dirty="0" smtClean="0"/>
            </a:br>
            <a:r>
              <a:rPr lang="en-US" sz="1600" dirty="0" smtClean="0">
                <a:sym typeface="Wingdings" panose="05000000000000000000" pitchFamily="2" charset="2"/>
              </a:rPr>
              <a:t> weak impact?</a:t>
            </a:r>
            <a:endParaRPr lang="en-US" sz="1600" dirty="0"/>
          </a:p>
        </p:txBody>
      </p:sp>
      <p:sp>
        <p:nvSpPr>
          <p:cNvPr id="17" name="Ellipse 16"/>
          <p:cNvSpPr/>
          <p:nvPr/>
        </p:nvSpPr>
        <p:spPr>
          <a:xfrm>
            <a:off x="4427984" y="5028476"/>
            <a:ext cx="288032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2066745" y="4512915"/>
            <a:ext cx="2024978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Numerous reservoirs, </a:t>
            </a:r>
            <a:br>
              <a:rPr lang="en-US" sz="1600" dirty="0" smtClean="0"/>
            </a:br>
            <a:r>
              <a:rPr lang="en-US" sz="1600" dirty="0" smtClean="0"/>
              <a:t>few precipitation</a:t>
            </a:r>
            <a:br>
              <a:rPr lang="en-US" sz="1600" dirty="0" smtClean="0"/>
            </a:br>
            <a:r>
              <a:rPr lang="en-US" sz="1600" dirty="0" smtClean="0">
                <a:sym typeface="Wingdings" panose="05000000000000000000" pitchFamily="2" charset="2"/>
              </a:rPr>
              <a:t> large impact?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826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4" b="52960"/>
          <a:stretch/>
        </p:blipFill>
        <p:spPr bwMode="auto">
          <a:xfrm>
            <a:off x="666174" y="2214786"/>
            <a:ext cx="4906161" cy="369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12954" y="6309320"/>
            <a:ext cx="8624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 i="1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Habets</a:t>
            </a:r>
            <a:r>
              <a:rPr lang="en-US" dirty="0" smtClean="0"/>
              <a:t>, </a:t>
            </a:r>
            <a:r>
              <a:rPr lang="en-US" dirty="0" err="1" smtClean="0"/>
              <a:t>Molénat</a:t>
            </a:r>
            <a:r>
              <a:rPr lang="en-US" dirty="0" smtClean="0"/>
              <a:t> et al., HESS,  2018 </a:t>
            </a:r>
            <a:r>
              <a:rPr lang="en-US" dirty="0"/>
              <a:t>The cumulative impacts of small reservoirs on hydrology: A review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55576" y="578765"/>
            <a:ext cx="7388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As small reservoirs (less than 1  million 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) are numerous</a:t>
            </a:r>
            <a:endParaRPr lang="en-US" sz="2000" b="1" dirty="0" smtClean="0">
              <a:solidFill>
                <a:srgbClr val="83E8ED"/>
              </a:solidFill>
            </a:endParaRPr>
          </a:p>
          <a:p>
            <a:r>
              <a:rPr lang="en-US" sz="2000" dirty="0" smtClean="0"/>
              <a:t>It is important to consider their accumulated impact on the river flow</a:t>
            </a:r>
            <a:endParaRPr lang="en-US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666174" y="1484784"/>
            <a:ext cx="7650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Review on the accumulated impact, estimated based on: direct observation, comparison between 2 contrasted basins, simulations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179512" y="66299"/>
            <a:ext cx="5392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Monitoring the numerous water reservoirs</a:t>
            </a:r>
            <a:endParaRPr lang="en-US" sz="2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868144" y="3068960"/>
            <a:ext cx="3240360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impacts can be large :</a:t>
            </a:r>
          </a:p>
          <a:p>
            <a:pPr algn="ctr"/>
            <a:r>
              <a:rPr lang="en-US" dirty="0" smtClean="0"/>
              <a:t>A decrease of river flows from 7  to 35%</a:t>
            </a:r>
          </a:p>
          <a:p>
            <a:pPr algn="ctr"/>
            <a:r>
              <a:rPr lang="en-US" dirty="0" smtClean="0"/>
              <a:t>But there is no  direct relation with density and precipitation </a:t>
            </a:r>
          </a:p>
          <a:p>
            <a:pPr algn="ctr"/>
            <a:r>
              <a:rPr lang="en-US" dirty="0" smtClean="0">
                <a:sym typeface="Wingdings" panose="05000000000000000000" pitchFamily="2" charset="2"/>
              </a:rPr>
              <a:t> It depends on how the reservoirs are used…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1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" t="6393" r="47770" b="32535"/>
          <a:stretch/>
        </p:blipFill>
        <p:spPr bwMode="auto">
          <a:xfrm>
            <a:off x="66049" y="1665846"/>
            <a:ext cx="5277873" cy="260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47378" y="4814650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model is not miles away from the </a:t>
            </a:r>
            <a:r>
              <a:rPr lang="en-US" dirty="0" err="1" smtClean="0"/>
              <a:t>obs</a:t>
            </a:r>
            <a:r>
              <a:rPr lang="en-US" dirty="0"/>
              <a:t>,</a:t>
            </a:r>
            <a:r>
              <a:rPr lang="en-US" dirty="0" smtClean="0"/>
              <a:t> although  it includes over the period constant land use and  human water abstraction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è"/>
            </a:pPr>
            <a:r>
              <a:rPr lang="en-US" dirty="0" smtClean="0">
                <a:sym typeface="Wingdings" panose="05000000000000000000" pitchFamily="2" charset="2"/>
              </a:rPr>
              <a:t>Is there compensating error ?</a:t>
            </a:r>
          </a:p>
          <a:p>
            <a:pPr marL="285750" indent="-285750">
              <a:buFont typeface="Wingdings"/>
              <a:buChar char="è"/>
            </a:pPr>
            <a:r>
              <a:rPr lang="en-US" dirty="0" smtClean="0">
                <a:sym typeface="Wingdings" panose="05000000000000000000" pitchFamily="2" charset="2"/>
              </a:rPr>
              <a:t>Is the anthropogenic factor  less important than climatic factor ?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       Are we able to project the future with climate change ?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447378" y="4219497"/>
            <a:ext cx="732046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 i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Bonnet et al., 2020, </a:t>
            </a:r>
            <a:r>
              <a:rPr lang="en-US" dirty="0" smtClean="0"/>
              <a:t>HESS “</a:t>
            </a:r>
            <a:r>
              <a:rPr lang="en-US" i="0" dirty="0"/>
              <a:t>Influence of </a:t>
            </a:r>
            <a:r>
              <a:rPr lang="en-US" i="0" dirty="0" err="1"/>
              <a:t>multidecadal</a:t>
            </a:r>
            <a:r>
              <a:rPr lang="en-US" i="0" dirty="0"/>
              <a:t> variability on high and low </a:t>
            </a:r>
            <a:r>
              <a:rPr lang="en-US" i="0" dirty="0" smtClean="0"/>
              <a:t>flows”</a:t>
            </a:r>
            <a:endParaRPr lang="en-US" dirty="0"/>
          </a:p>
        </p:txBody>
      </p:sp>
      <p:grpSp>
        <p:nvGrpSpPr>
          <p:cNvPr id="12" name="Groupe 11"/>
          <p:cNvGrpSpPr/>
          <p:nvPr/>
        </p:nvGrpSpPr>
        <p:grpSpPr>
          <a:xfrm>
            <a:off x="5153819" y="2138598"/>
            <a:ext cx="3960440" cy="1437841"/>
            <a:chOff x="5292080" y="3032187"/>
            <a:chExt cx="3960440" cy="143784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82" t="8988" r="61611" b="86495"/>
            <a:stretch/>
          </p:blipFill>
          <p:spPr bwMode="auto">
            <a:xfrm>
              <a:off x="5309702" y="3086007"/>
              <a:ext cx="337380" cy="261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5647082" y="3032187"/>
              <a:ext cx="1198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i="1" dirty="0" smtClean="0"/>
                <a:t>Observation</a:t>
              </a:r>
              <a:endParaRPr lang="en-US" sz="1600" i="1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647801" y="3336667"/>
              <a:ext cx="32446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dirty="0"/>
                <a:t>Simulation </a:t>
              </a:r>
              <a:r>
                <a:rPr lang="fr-FR" sz="1600" i="1" dirty="0" err="1"/>
                <a:t>with</a:t>
              </a:r>
              <a:r>
                <a:rPr lang="fr-FR" sz="1600" i="1" dirty="0"/>
                <a:t> </a:t>
              </a:r>
              <a:r>
                <a:rPr lang="fr-FR" sz="1600" i="1" dirty="0" err="1"/>
                <a:t>regional</a:t>
              </a:r>
              <a:r>
                <a:rPr lang="fr-FR" sz="1600" i="1" dirty="0"/>
                <a:t> long </a:t>
              </a:r>
              <a:r>
                <a:rPr lang="fr-FR" sz="1600" i="1" dirty="0" err="1"/>
                <a:t>term</a:t>
              </a:r>
              <a:r>
                <a:rPr lang="fr-FR" sz="1600" i="1" dirty="0"/>
                <a:t> </a:t>
              </a:r>
              <a:r>
                <a:rPr lang="fr-FR" sz="1600" i="1" dirty="0" err="1"/>
                <a:t>atmospheric</a:t>
              </a:r>
              <a:r>
                <a:rPr lang="fr-FR" sz="1600" i="1" dirty="0"/>
                <a:t> </a:t>
              </a:r>
              <a:r>
                <a:rPr lang="fr-FR" sz="1600" i="1" dirty="0" err="1"/>
                <a:t>analysis</a:t>
              </a:r>
              <a:endParaRPr lang="en-US" sz="1600" i="1" dirty="0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82" t="12745" r="61611" b="84067"/>
            <a:stretch/>
          </p:blipFill>
          <p:spPr bwMode="auto">
            <a:xfrm>
              <a:off x="5292080" y="3429000"/>
              <a:ext cx="33738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98" t="16884" r="61611" b="75221"/>
            <a:stretch/>
          </p:blipFill>
          <p:spPr bwMode="auto">
            <a:xfrm>
              <a:off x="5364088" y="3979726"/>
              <a:ext cx="321090" cy="4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652120" y="3885253"/>
              <a:ext cx="3600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i="1" dirty="0"/>
                <a:t>Simulation </a:t>
              </a:r>
              <a:r>
                <a:rPr lang="fr-FR" sz="1600" i="1" dirty="0" err="1"/>
                <a:t>with</a:t>
              </a:r>
              <a:r>
                <a:rPr lang="fr-FR" sz="1600" i="1" dirty="0"/>
                <a:t> </a:t>
              </a:r>
              <a:r>
                <a:rPr lang="fr-FR" sz="1600" i="1" dirty="0" err="1" smtClean="0"/>
                <a:t>reference</a:t>
              </a:r>
              <a:r>
                <a:rPr lang="fr-FR" sz="1600" i="1" dirty="0" smtClean="0"/>
                <a:t> </a:t>
              </a:r>
              <a:r>
                <a:rPr lang="fr-FR" sz="1600" i="1" dirty="0" err="1" smtClean="0"/>
                <a:t>atmospheric</a:t>
              </a:r>
              <a:r>
                <a:rPr lang="fr-FR" sz="1600" i="1" dirty="0" smtClean="0"/>
                <a:t> </a:t>
              </a:r>
              <a:r>
                <a:rPr lang="fr-FR" sz="1600" i="1" dirty="0" err="1" smtClean="0"/>
                <a:t>analysis</a:t>
              </a:r>
              <a:r>
                <a:rPr lang="fr-FR" sz="1600" i="1" dirty="0" smtClean="0"/>
                <a:t> (SAFRAN)</a:t>
              </a:r>
              <a:endParaRPr lang="en-US" sz="1600" i="1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801294" y="1412776"/>
            <a:ext cx="4850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 smtClean="0"/>
              <a:t>Annual</a:t>
            </a:r>
            <a:r>
              <a:rPr lang="fr-FR" sz="1600" dirty="0" smtClean="0"/>
              <a:t> maximum of </a:t>
            </a:r>
            <a:r>
              <a:rPr lang="fr-FR" sz="1600" dirty="0" err="1" smtClean="0"/>
              <a:t>daily</a:t>
            </a:r>
            <a:r>
              <a:rPr lang="fr-FR" sz="1600" dirty="0" smtClean="0"/>
              <a:t>  </a:t>
            </a:r>
            <a:r>
              <a:rPr lang="fr-FR" sz="1600" dirty="0" err="1" smtClean="0"/>
              <a:t>flows</a:t>
            </a:r>
            <a:r>
              <a:rPr lang="fr-FR" sz="1600" dirty="0" smtClean="0"/>
              <a:t> for the Seine at Paris</a:t>
            </a:r>
            <a:endParaRPr lang="en-US" sz="1600" dirty="0"/>
          </a:p>
        </p:txBody>
      </p:sp>
      <p:sp>
        <p:nvSpPr>
          <p:cNvPr id="15" name="ZoneTexte 14"/>
          <p:cNvSpPr txBox="1"/>
          <p:nvPr/>
        </p:nvSpPr>
        <p:spPr>
          <a:xfrm>
            <a:off x="-36512" y="116632"/>
            <a:ext cx="14124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US" sz="2800" dirty="0"/>
              <a:t>How to quantify regional hydrological change </a:t>
            </a:r>
            <a:r>
              <a:rPr lang="en-US" sz="2800" dirty="0" smtClean="0"/>
              <a:t>impact?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dirty="0"/>
              <a:t>some examples from </a:t>
            </a:r>
            <a:r>
              <a:rPr lang="en-US" sz="2800" dirty="0" smtClean="0"/>
              <a:t>France</a:t>
            </a:r>
            <a:endParaRPr lang="en-US" sz="2800" dirty="0"/>
          </a:p>
        </p:txBody>
      </p:sp>
      <p:sp>
        <p:nvSpPr>
          <p:cNvPr id="16" name="ZoneTexte 15"/>
          <p:cNvSpPr txBox="1"/>
          <p:nvPr/>
        </p:nvSpPr>
        <p:spPr>
          <a:xfrm flipH="1">
            <a:off x="801294" y="980728"/>
            <a:ext cx="6146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Illustration of a long </a:t>
            </a:r>
            <a:r>
              <a:rPr lang="fr-FR" dirty="0" err="1" smtClean="0"/>
              <a:t>term</a:t>
            </a:r>
            <a:r>
              <a:rPr lang="fr-FR" dirty="0" smtClean="0"/>
              <a:t> simulation of river </a:t>
            </a:r>
            <a:r>
              <a:rPr lang="fr-FR" dirty="0" err="1" smtClean="0"/>
              <a:t>flows</a:t>
            </a:r>
            <a:r>
              <a:rPr lang="fr-FR" dirty="0" smtClean="0"/>
              <a:t>:</a:t>
            </a:r>
            <a:endParaRPr lang="en-US" dirty="0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2339752" y="3789040"/>
            <a:ext cx="1368152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3707904" y="3789040"/>
            <a:ext cx="112927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983497" y="3538329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R=0.89</a:t>
            </a:r>
            <a:endParaRPr lang="en-US" dirty="0"/>
          </a:p>
        </p:txBody>
      </p:sp>
      <p:sp>
        <p:nvSpPr>
          <p:cNvPr id="20" name="ZoneTexte 19"/>
          <p:cNvSpPr txBox="1"/>
          <p:nvPr/>
        </p:nvSpPr>
        <p:spPr>
          <a:xfrm>
            <a:off x="2555776" y="3645024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R=0.92</a:t>
            </a:r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5225827" y="3501008"/>
            <a:ext cx="391817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600" i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Vergnes</a:t>
            </a:r>
            <a:r>
              <a:rPr lang="en-US" dirty="0"/>
              <a:t> et al. HESS 2020 The </a:t>
            </a:r>
            <a:r>
              <a:rPr lang="en-US" dirty="0" err="1"/>
              <a:t>AquiFR</a:t>
            </a:r>
            <a:r>
              <a:rPr lang="en-US" dirty="0"/>
              <a:t> </a:t>
            </a:r>
            <a:r>
              <a:rPr lang="en-US" dirty="0" err="1"/>
              <a:t>hydrometeorological</a:t>
            </a:r>
            <a:r>
              <a:rPr lang="en-US" dirty="0"/>
              <a:t> modelling platform…</a:t>
            </a:r>
          </a:p>
        </p:txBody>
      </p:sp>
    </p:spTree>
    <p:extLst>
      <p:ext uri="{BB962C8B-B14F-4D97-AF65-F5344CB8AC3E}">
        <p14:creationId xmlns:p14="http://schemas.microsoft.com/office/powerpoint/2010/main" val="352650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3" b="-25023"/>
          <a:stretch/>
        </p:blipFill>
        <p:spPr bwMode="auto">
          <a:xfrm>
            <a:off x="516749" y="2348880"/>
            <a:ext cx="612332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"/>
          <p:cNvPicPr/>
          <p:nvPr/>
        </p:nvPicPr>
        <p:blipFill rotWithShape="1">
          <a:blip r:embed="rId4"/>
          <a:srcRect l="7204" t="3064" r="8353" b="17837"/>
          <a:stretch/>
        </p:blipFill>
        <p:spPr bwMode="auto">
          <a:xfrm>
            <a:off x="6848475" y="2225824"/>
            <a:ext cx="2295525" cy="18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7109420" y="4286994"/>
            <a:ext cx="203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Tanny</a:t>
            </a:r>
            <a:r>
              <a:rPr lang="en-US" i="1" dirty="0" smtClean="0"/>
              <a:t> et al., (2011).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179512" y="66299"/>
            <a:ext cx="5392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Monitoring the numerous water reservoirs</a:t>
            </a:r>
            <a:endParaRPr lang="en-US" sz="2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29697" y="594554"/>
            <a:ext cx="68969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Evaporation loss from reservoirs are not easy to estimate: </a:t>
            </a:r>
            <a:br>
              <a:rPr lang="en-US" dirty="0" smtClean="0"/>
            </a:br>
            <a:r>
              <a:rPr lang="en-US" dirty="0" smtClean="0"/>
              <a:t>   water balance, </a:t>
            </a:r>
            <a:br>
              <a:rPr lang="en-US" dirty="0" smtClean="0"/>
            </a:br>
            <a:r>
              <a:rPr lang="en-US" dirty="0" smtClean="0"/>
              <a:t>   isotopic approach</a:t>
            </a:r>
          </a:p>
          <a:p>
            <a:r>
              <a:rPr lang="en-US" dirty="0" smtClean="0"/>
              <a:t>   flux tower</a:t>
            </a:r>
          </a:p>
          <a:p>
            <a:endParaRPr lang="en-US" dirty="0" smtClean="0"/>
          </a:p>
          <a:p>
            <a:r>
              <a:rPr lang="en-US" dirty="0" smtClean="0"/>
              <a:t>Estimation varies by a factor of 4 sometimes close or far larger than PET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23528" y="5194066"/>
            <a:ext cx="8261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loss of evaporation by the reservoir is expected to increase with climate change</a:t>
            </a:r>
          </a:p>
          <a:p>
            <a:r>
              <a:rPr lang="en-US" dirty="0" smtClean="0"/>
              <a:t>The number of reservoir are expected to increase as an adaptation to water shortage…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512954" y="6309320"/>
            <a:ext cx="8624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 i="1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Habets</a:t>
            </a:r>
            <a:r>
              <a:rPr lang="en-US" dirty="0" smtClean="0"/>
              <a:t>, </a:t>
            </a:r>
            <a:r>
              <a:rPr lang="en-US" dirty="0" err="1" smtClean="0"/>
              <a:t>Molénat</a:t>
            </a:r>
            <a:r>
              <a:rPr lang="en-US" dirty="0" smtClean="0"/>
              <a:t> et al., HESS,  2018 </a:t>
            </a:r>
            <a:r>
              <a:rPr lang="en-US" dirty="0"/>
              <a:t>The cumulative impacts of small reservoirs on hydrology: A review</a:t>
            </a:r>
          </a:p>
        </p:txBody>
      </p:sp>
    </p:spTree>
    <p:extLst>
      <p:ext uri="{BB962C8B-B14F-4D97-AF65-F5344CB8AC3E}">
        <p14:creationId xmlns:p14="http://schemas.microsoft.com/office/powerpoint/2010/main" val="311778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8"/>
          <a:stretch/>
        </p:blipFill>
        <p:spPr bwMode="auto">
          <a:xfrm>
            <a:off x="18423" y="1975071"/>
            <a:ext cx="4533615" cy="377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71600" y="567353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Monitoring </a:t>
            </a:r>
            <a:r>
              <a:rPr lang="fr-FR" sz="2000" dirty="0" err="1" smtClean="0"/>
              <a:t>should</a:t>
            </a:r>
            <a:r>
              <a:rPr lang="fr-FR" sz="2000" dirty="0" smtClean="0"/>
              <a:t> </a:t>
            </a:r>
            <a:r>
              <a:rPr lang="fr-FR" sz="2000" dirty="0" err="1" smtClean="0"/>
              <a:t>include</a:t>
            </a:r>
            <a:r>
              <a:rPr lang="fr-FR" sz="2000" dirty="0" smtClean="0"/>
              <a:t> </a:t>
            </a:r>
            <a:r>
              <a:rPr lang="fr-FR" sz="2000" dirty="0" smtClean="0"/>
              <a:t>qualitative aspect</a:t>
            </a:r>
            <a:r>
              <a:rPr lang="fr-FR" sz="2000" dirty="0" smtClean="0"/>
              <a:t>, as eutrophication</a:t>
            </a:r>
            <a:endParaRPr lang="en-US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395535" y="5764975"/>
            <a:ext cx="30859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 i="1">
                <a:solidFill>
                  <a:schemeClr val="accent1"/>
                </a:solidFill>
              </a:defRPr>
            </a:lvl1pPr>
          </a:lstStyle>
          <a:p>
            <a:r>
              <a:rPr lang="fr-FR" dirty="0" err="1"/>
              <a:t>Meerhof</a:t>
            </a:r>
            <a:r>
              <a:rPr lang="fr-FR" dirty="0"/>
              <a:t> et al. 2022, </a:t>
            </a:r>
            <a:r>
              <a:rPr lang="fr-FR" dirty="0" err="1"/>
              <a:t>Inland</a:t>
            </a:r>
            <a:r>
              <a:rPr lang="fr-FR" dirty="0"/>
              <a:t> Waters</a:t>
            </a:r>
            <a:endParaRPr lang="en-US" dirty="0"/>
          </a:p>
        </p:txBody>
      </p:sp>
      <p:pic>
        <p:nvPicPr>
          <p:cNvPr id="9" name="Picture 2" descr="http://rpn.univ-lorraine.fr/UVED/impacts-environnementaux-acv/eutrophisation-des-eaux/res/Image1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866" y="1412775"/>
            <a:ext cx="3470264" cy="260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grist.org/wp-content/uploads/2019/07/alga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803" y="4725143"/>
            <a:ext cx="3697182" cy="207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179512" y="66299"/>
            <a:ext cx="5392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Monitoring the numerous water reservoirs</a:t>
            </a:r>
            <a:endParaRPr lang="en-US" sz="2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84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-36512" y="116632"/>
            <a:ext cx="14124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US" sz="2800" dirty="0"/>
              <a:t>How to quantify regional hydrological change </a:t>
            </a:r>
            <a:r>
              <a:rPr lang="en-US" sz="2800" dirty="0" smtClean="0"/>
              <a:t>impact?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dirty="0"/>
              <a:t>some examples from </a:t>
            </a:r>
            <a:r>
              <a:rPr lang="en-US" sz="2800" dirty="0" smtClean="0"/>
              <a:t>France</a:t>
            </a:r>
            <a:endParaRPr lang="en-US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1043609" y="1916832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still difficult to quantify the contribution of each change (climate, land cover, dam) to regional hydrology </a:t>
            </a:r>
            <a:endParaRPr lang="en-US" dirty="0" smtClean="0"/>
          </a:p>
          <a:p>
            <a:r>
              <a:rPr lang="en-US" dirty="0" smtClean="0"/>
              <a:t>It’s still needed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Save and better take advantage of old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Complete operational monitoring  </a:t>
            </a:r>
            <a:r>
              <a:rPr lang="en-US" dirty="0" smtClean="0"/>
              <a:t>limited today </a:t>
            </a:r>
            <a:r>
              <a:rPr lang="en-US" smtClean="0"/>
              <a:t>to  meteorology , </a:t>
            </a:r>
            <a:r>
              <a:rPr lang="en-US" dirty="0" smtClean="0"/>
              <a:t>river</a:t>
            </a:r>
            <a:r>
              <a:rPr lang="en-US" smtClean="0"/>
              <a:t>, groundwater with </a:t>
            </a:r>
            <a:r>
              <a:rPr lang="en-US" dirty="0" smtClean="0"/>
              <a:t>other compartments: soil, recharge</a:t>
            </a:r>
            <a:r>
              <a:rPr lang="en-US" smtClean="0"/>
              <a:t>, lakes…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Improve the collaboration with the critical zone research community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96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0"/>
          <a:stretch/>
        </p:blipFill>
        <p:spPr bwMode="auto">
          <a:xfrm>
            <a:off x="4327624" y="1148333"/>
            <a:ext cx="2800028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02"/>
          <a:stretch/>
        </p:blipFill>
        <p:spPr bwMode="auto">
          <a:xfrm>
            <a:off x="323529" y="1124744"/>
            <a:ext cx="2800672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18346"/>
            <a:ext cx="4286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57"/>
          <a:stretch/>
        </p:blipFill>
        <p:spPr bwMode="auto">
          <a:xfrm>
            <a:off x="2777506" y="3854499"/>
            <a:ext cx="381000" cy="48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663" y="3789040"/>
            <a:ext cx="3619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084168" y="3675458"/>
            <a:ext cx="22591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Arable crops</a:t>
            </a:r>
          </a:p>
          <a:p>
            <a:r>
              <a:rPr lang="en-US" dirty="0" smtClean="0"/>
              <a:t>Arable crops – Cereals</a:t>
            </a:r>
          </a:p>
          <a:p>
            <a:r>
              <a:rPr lang="en-US" dirty="0" smtClean="0"/>
              <a:t>Cereal – arable crops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3182517" y="3789040"/>
            <a:ext cx="2360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Mixed farming  cattle</a:t>
            </a:r>
          </a:p>
          <a:p>
            <a:r>
              <a:rPr lang="en-US" dirty="0" smtClean="0"/>
              <a:t>Mixed farming   cereals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971600" y="3769096"/>
            <a:ext cx="1851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Beef /dairy cattle </a:t>
            </a:r>
          </a:p>
          <a:p>
            <a:r>
              <a:rPr lang="en-US" dirty="0" smtClean="0"/>
              <a:t>Beef cattle</a:t>
            </a:r>
          </a:p>
          <a:p>
            <a:r>
              <a:rPr lang="en-US" dirty="0" smtClean="0"/>
              <a:t>unclear</a:t>
            </a:r>
          </a:p>
          <a:p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2195736" y="476672"/>
            <a:ext cx="3779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1. Land use change in the Seine basin </a:t>
            </a:r>
            <a:endParaRPr lang="en-US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491880" y="1700808"/>
            <a:ext cx="63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Paris</a:t>
            </a:r>
            <a:endParaRPr lang="en-US" dirty="0"/>
          </a:p>
        </p:txBody>
      </p:sp>
      <p:cxnSp>
        <p:nvCxnSpPr>
          <p:cNvPr id="10" name="Connecteur droit avec flèche 9"/>
          <p:cNvCxnSpPr>
            <a:stCxn id="7" idx="1"/>
          </p:cNvCxnSpPr>
          <p:nvPr/>
        </p:nvCxnSpPr>
        <p:spPr>
          <a:xfrm flipH="1">
            <a:off x="1763688" y="1885474"/>
            <a:ext cx="1728192" cy="313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7" idx="3"/>
          </p:cNvCxnSpPr>
          <p:nvPr/>
        </p:nvCxnSpPr>
        <p:spPr>
          <a:xfrm>
            <a:off x="4123656" y="1885474"/>
            <a:ext cx="1240432" cy="152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687481" y="6311285"/>
            <a:ext cx="2990819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Not integrated into the model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351944" y="5733256"/>
            <a:ext cx="270484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 i="1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Mignolet</a:t>
            </a:r>
            <a:r>
              <a:rPr lang="en-US" dirty="0" smtClean="0"/>
              <a:t> et al., 2008, STOTEN </a:t>
            </a:r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179512" y="75982"/>
            <a:ext cx="4956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Illustration of</a:t>
            </a:r>
            <a:r>
              <a:rPr lang="en-US" sz="2000" dirty="0" smtClean="0">
                <a:sym typeface="Wingdings" panose="05000000000000000000" pitchFamily="2" charset="2"/>
              </a:rPr>
              <a:t>  </a:t>
            </a:r>
            <a:r>
              <a:rPr lang="en-US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anthropogenic influence</a:t>
            </a:r>
            <a:endParaRPr lang="en-US" sz="2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04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" r="16026"/>
          <a:stretch/>
        </p:blipFill>
        <p:spPr bwMode="auto">
          <a:xfrm>
            <a:off x="0" y="1340768"/>
            <a:ext cx="4499992" cy="380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27"/>
          <a:stretch/>
        </p:blipFill>
        <p:spPr bwMode="auto">
          <a:xfrm>
            <a:off x="4653989" y="1628801"/>
            <a:ext cx="4600741" cy="283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211735" y="395372"/>
            <a:ext cx="5009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Change at the field scale: evolution  of the wheat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1763688" y="683404"/>
            <a:ext cx="644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Variety of wheat and agricultural practices have changed over time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46783" y="5301208"/>
            <a:ext cx="4368375" cy="86177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Source: </a:t>
            </a:r>
            <a:r>
              <a:rPr lang="en-US" sz="1600" i="1" dirty="0" smtClean="0">
                <a:solidFill>
                  <a:schemeClr val="accent1"/>
                </a:solidFill>
              </a:rPr>
              <a:t>le </a:t>
            </a:r>
            <a:r>
              <a:rPr lang="en-US" sz="1600" i="1" dirty="0" err="1" smtClean="0">
                <a:solidFill>
                  <a:schemeClr val="accent1"/>
                </a:solidFill>
              </a:rPr>
              <a:t>sélectionneur</a:t>
            </a:r>
            <a:r>
              <a:rPr lang="en-US" sz="1600" i="1" dirty="0" smtClean="0">
                <a:solidFill>
                  <a:schemeClr val="accent1"/>
                </a:solidFill>
              </a:rPr>
              <a:t> </a:t>
            </a:r>
            <a:r>
              <a:rPr lang="en-US" sz="1600" i="1" dirty="0" err="1" smtClean="0">
                <a:solidFill>
                  <a:schemeClr val="accent1"/>
                </a:solidFill>
              </a:rPr>
              <a:t>français</a:t>
            </a:r>
            <a:r>
              <a:rPr lang="en-US" sz="1600" i="1" dirty="0" smtClean="0">
                <a:solidFill>
                  <a:schemeClr val="accent1"/>
                </a:solidFill>
              </a:rPr>
              <a:t>, 2005,</a:t>
            </a:r>
            <a:br>
              <a:rPr lang="en-US" sz="1600" i="1" dirty="0" smtClean="0">
                <a:solidFill>
                  <a:schemeClr val="accent1"/>
                </a:solidFill>
              </a:rPr>
            </a:br>
            <a:r>
              <a:rPr lang="en-US" sz="1600" i="1" dirty="0" smtClean="0">
                <a:solidFill>
                  <a:schemeClr val="accent1"/>
                </a:solidFill>
              </a:rPr>
              <a:t>taken from a </a:t>
            </a:r>
            <a:r>
              <a:rPr lang="en-US" sz="1600" i="1" dirty="0" err="1" smtClean="0">
                <a:solidFill>
                  <a:schemeClr val="accent1"/>
                </a:solidFill>
              </a:rPr>
              <a:t>ppt</a:t>
            </a:r>
            <a:r>
              <a:rPr lang="en-US" sz="1600" i="1" dirty="0" smtClean="0">
                <a:solidFill>
                  <a:schemeClr val="accent1"/>
                </a:solidFill>
              </a:rPr>
              <a:t> from </a:t>
            </a:r>
            <a:r>
              <a:rPr lang="en-US" sz="1600" i="1" dirty="0" err="1" smtClean="0">
                <a:solidFill>
                  <a:schemeClr val="accent1"/>
                </a:solidFill>
              </a:rPr>
              <a:t>réseau</a:t>
            </a:r>
            <a:r>
              <a:rPr lang="en-US" sz="1600" i="1" dirty="0" smtClean="0">
                <a:solidFill>
                  <a:schemeClr val="accent1"/>
                </a:solidFill>
              </a:rPr>
              <a:t> </a:t>
            </a:r>
            <a:r>
              <a:rPr lang="en-US" sz="1600" i="1" dirty="0" err="1" smtClean="0">
                <a:solidFill>
                  <a:schemeClr val="accent1"/>
                </a:solidFill>
              </a:rPr>
              <a:t>Rhin</a:t>
            </a:r>
            <a:r>
              <a:rPr lang="en-US" sz="1600" i="1" dirty="0" smtClean="0">
                <a:solidFill>
                  <a:schemeClr val="accent1"/>
                </a:solidFill>
              </a:rPr>
              <a:t> Meuse Moselle</a:t>
            </a:r>
          </a:p>
          <a:p>
            <a:r>
              <a:rPr lang="en-US" sz="1600" i="1" dirty="0" err="1" smtClean="0">
                <a:solidFill>
                  <a:schemeClr val="accent1"/>
                </a:solidFill>
              </a:rPr>
              <a:t>Semences</a:t>
            </a:r>
            <a:r>
              <a:rPr lang="en-US" sz="1600" i="1" dirty="0" smtClean="0">
                <a:solidFill>
                  <a:schemeClr val="accent1"/>
                </a:solidFill>
              </a:rPr>
              <a:t> </a:t>
            </a:r>
            <a:r>
              <a:rPr lang="en-US" sz="1600" i="1" dirty="0" err="1" smtClean="0">
                <a:solidFill>
                  <a:schemeClr val="accent1"/>
                </a:solidFill>
              </a:rPr>
              <a:t>paysannes</a:t>
            </a:r>
            <a:r>
              <a:rPr lang="en-US" sz="1600" i="1" dirty="0" smtClean="0">
                <a:solidFill>
                  <a:schemeClr val="accent1"/>
                </a:solidFill>
              </a:rPr>
              <a:t> et </a:t>
            </a:r>
            <a:r>
              <a:rPr lang="en-US" sz="1600" i="1" dirty="0" err="1" smtClean="0">
                <a:solidFill>
                  <a:schemeClr val="accent1"/>
                </a:solidFill>
              </a:rPr>
              <a:t>citoyennes</a:t>
            </a:r>
            <a:endParaRPr lang="en-US" sz="1600" i="1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7704" y="4653136"/>
            <a:ext cx="2746285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3280846" y="2420888"/>
            <a:ext cx="0" cy="138647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419872" y="2780928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-60 cm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-249601" y="1030288"/>
            <a:ext cx="2746285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74011" y="1331476"/>
            <a:ext cx="21649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Height of wheat (cm)</a:t>
            </a:r>
            <a:endParaRPr lang="en-US" dirty="0"/>
          </a:p>
        </p:txBody>
      </p:sp>
      <p:sp>
        <p:nvSpPr>
          <p:cNvPr id="16" name="ZoneTexte 15"/>
          <p:cNvSpPr txBox="1"/>
          <p:nvPr/>
        </p:nvSpPr>
        <p:spPr>
          <a:xfrm>
            <a:off x="6084168" y="4468470"/>
            <a:ext cx="13917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With N input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7757952" y="4436204"/>
            <a:ext cx="122501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With N &amp; P</a:t>
            </a:r>
          </a:p>
          <a:p>
            <a:r>
              <a:rPr lang="en-US" dirty="0" smtClean="0"/>
              <a:t> inputs</a:t>
            </a:r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4674499" y="4492643"/>
            <a:ext cx="10038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 input</a:t>
            </a:r>
            <a:endParaRPr lang="en-US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5364088" y="3807358"/>
            <a:ext cx="144016" cy="6611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 flipV="1">
            <a:off x="6444208" y="3755495"/>
            <a:ext cx="72008" cy="7648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 flipV="1">
            <a:off x="8120170" y="3525476"/>
            <a:ext cx="72008" cy="7648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4586723" y="5302434"/>
            <a:ext cx="448571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Source: </a:t>
            </a:r>
            <a:r>
              <a:rPr lang="en-US" sz="1600" i="1" dirty="0" smtClean="0">
                <a:solidFill>
                  <a:schemeClr val="accent1"/>
                </a:solidFill>
              </a:rPr>
              <a:t> M </a:t>
            </a:r>
            <a:r>
              <a:rPr lang="en-US" sz="1600" i="1" dirty="0" err="1" smtClean="0">
                <a:solidFill>
                  <a:schemeClr val="accent1"/>
                </a:solidFill>
              </a:rPr>
              <a:t>Aquil</a:t>
            </a:r>
            <a:r>
              <a:rPr lang="en-US" sz="1600" i="1" dirty="0" smtClean="0">
                <a:solidFill>
                  <a:schemeClr val="accent1"/>
                </a:solidFill>
              </a:rPr>
              <a:t> Khan</a:t>
            </a:r>
          </a:p>
          <a:p>
            <a:r>
              <a:rPr lang="en-US" sz="1600" i="1" dirty="0" smtClean="0">
                <a:solidFill>
                  <a:schemeClr val="accent1"/>
                </a:solidFill>
              </a:rPr>
              <a:t>The World Wheat Book, 2</a:t>
            </a:r>
            <a:r>
              <a:rPr lang="en-US" sz="1600" i="1" baseline="30000" dirty="0" smtClean="0">
                <a:solidFill>
                  <a:schemeClr val="accent1"/>
                </a:solidFill>
              </a:rPr>
              <a:t>nd</a:t>
            </a:r>
            <a:r>
              <a:rPr lang="en-US" sz="1600" i="1" dirty="0" smtClean="0">
                <a:solidFill>
                  <a:schemeClr val="accent1"/>
                </a:solidFill>
              </a:rPr>
              <a:t> </a:t>
            </a:r>
            <a:r>
              <a:rPr lang="en-US" sz="1600" i="1" dirty="0" err="1" smtClean="0">
                <a:solidFill>
                  <a:schemeClr val="accent1"/>
                </a:solidFill>
              </a:rPr>
              <a:t>edtion</a:t>
            </a:r>
            <a:r>
              <a:rPr lang="en-US" sz="1600" i="1" dirty="0" smtClean="0">
                <a:solidFill>
                  <a:schemeClr val="accent1"/>
                </a:solidFill>
              </a:rPr>
              <a:t>, Lavoisier 2011</a:t>
            </a:r>
            <a:endParaRPr lang="en-US" sz="1600" i="1" dirty="0">
              <a:solidFill>
                <a:schemeClr val="accent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687481" y="6311285"/>
            <a:ext cx="2990819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Not integrated into the model</a:t>
            </a:r>
            <a:endParaRPr lang="en-US" dirty="0"/>
          </a:p>
        </p:txBody>
      </p:sp>
      <p:sp>
        <p:nvSpPr>
          <p:cNvPr id="20" name="ZoneTexte 19"/>
          <p:cNvSpPr txBox="1"/>
          <p:nvPr/>
        </p:nvSpPr>
        <p:spPr>
          <a:xfrm>
            <a:off x="179512" y="75982"/>
            <a:ext cx="4956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Illustration of</a:t>
            </a:r>
            <a:r>
              <a:rPr lang="en-US" sz="2000" dirty="0" smtClean="0">
                <a:sym typeface="Wingdings" panose="05000000000000000000" pitchFamily="2" charset="2"/>
              </a:rPr>
              <a:t>  </a:t>
            </a:r>
            <a:r>
              <a:rPr lang="en-US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anthropogenic influence</a:t>
            </a:r>
            <a:endParaRPr lang="en-US" sz="2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06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307458" y="2256695"/>
            <a:ext cx="7936950" cy="4196641"/>
            <a:chOff x="307458" y="1484783"/>
            <a:chExt cx="8368998" cy="4628690"/>
          </a:xfrm>
        </p:grpSpPr>
        <p:pic>
          <p:nvPicPr>
            <p:cNvPr id="2" name="Google Shape;343;p47"/>
            <p:cNvPicPr preferRelativeResize="0"/>
            <p:nvPr/>
          </p:nvPicPr>
          <p:blipFill>
            <a:blip r:embed="rId2"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67" b="97436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7458" y="1484783"/>
              <a:ext cx="4702101" cy="4150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Google Shape;351;p48"/>
            <p:cNvPicPr preferRelativeResize="0"/>
            <p:nvPr/>
          </p:nvPicPr>
          <p:blipFill>
            <a:blip r:embed="rId4">
              <a:alphaModFix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805" b="99670" l="0" r="9945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86596" y="2060848"/>
              <a:ext cx="4689860" cy="4052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Forme libre 4"/>
            <p:cNvSpPr/>
            <p:nvPr/>
          </p:nvSpPr>
          <p:spPr>
            <a:xfrm>
              <a:off x="420624" y="2679192"/>
              <a:ext cx="4498848" cy="2496312"/>
            </a:xfrm>
            <a:custGeom>
              <a:avLst/>
              <a:gdLst>
                <a:gd name="connsiteX0" fmla="*/ 0 w 4498848"/>
                <a:gd name="connsiteY0" fmla="*/ 1389888 h 2194560"/>
                <a:gd name="connsiteX1" fmla="*/ 1042416 w 4498848"/>
                <a:gd name="connsiteY1" fmla="*/ 1682496 h 2194560"/>
                <a:gd name="connsiteX2" fmla="*/ 1234440 w 4498848"/>
                <a:gd name="connsiteY2" fmla="*/ 1828800 h 2194560"/>
                <a:gd name="connsiteX3" fmla="*/ 1371600 w 4498848"/>
                <a:gd name="connsiteY3" fmla="*/ 2020824 h 2194560"/>
                <a:gd name="connsiteX4" fmla="*/ 1517904 w 4498848"/>
                <a:gd name="connsiteY4" fmla="*/ 1901952 h 2194560"/>
                <a:gd name="connsiteX5" fmla="*/ 2432304 w 4498848"/>
                <a:gd name="connsiteY5" fmla="*/ 1965960 h 2194560"/>
                <a:gd name="connsiteX6" fmla="*/ 2478024 w 4498848"/>
                <a:gd name="connsiteY6" fmla="*/ 1947672 h 2194560"/>
                <a:gd name="connsiteX7" fmla="*/ 4489704 w 4498848"/>
                <a:gd name="connsiteY7" fmla="*/ 0 h 2194560"/>
                <a:gd name="connsiteX8" fmla="*/ 4498848 w 4498848"/>
                <a:gd name="connsiteY8" fmla="*/ 210312 h 2194560"/>
                <a:gd name="connsiteX9" fmla="*/ 2496312 w 4498848"/>
                <a:gd name="connsiteY9" fmla="*/ 2167128 h 2194560"/>
                <a:gd name="connsiteX10" fmla="*/ 1856232 w 4498848"/>
                <a:gd name="connsiteY10" fmla="*/ 2194560 h 2194560"/>
                <a:gd name="connsiteX11" fmla="*/ 886968 w 4498848"/>
                <a:gd name="connsiteY11" fmla="*/ 2011680 h 2194560"/>
                <a:gd name="connsiteX12" fmla="*/ 0 w 4498848"/>
                <a:gd name="connsiteY12" fmla="*/ 1773936 h 2194560"/>
                <a:gd name="connsiteX13" fmla="*/ 0 w 4498848"/>
                <a:gd name="connsiteY13" fmla="*/ 1389888 h 2194560"/>
                <a:gd name="connsiteX0" fmla="*/ 0 w 4498848"/>
                <a:gd name="connsiteY0" fmla="*/ 1389888 h 2276856"/>
                <a:gd name="connsiteX1" fmla="*/ 1042416 w 4498848"/>
                <a:gd name="connsiteY1" fmla="*/ 1682496 h 2276856"/>
                <a:gd name="connsiteX2" fmla="*/ 1234440 w 4498848"/>
                <a:gd name="connsiteY2" fmla="*/ 1828800 h 2276856"/>
                <a:gd name="connsiteX3" fmla="*/ 1371600 w 4498848"/>
                <a:gd name="connsiteY3" fmla="*/ 2020824 h 2276856"/>
                <a:gd name="connsiteX4" fmla="*/ 1517904 w 4498848"/>
                <a:gd name="connsiteY4" fmla="*/ 1901952 h 2276856"/>
                <a:gd name="connsiteX5" fmla="*/ 2432304 w 4498848"/>
                <a:gd name="connsiteY5" fmla="*/ 1965960 h 2276856"/>
                <a:gd name="connsiteX6" fmla="*/ 2478024 w 4498848"/>
                <a:gd name="connsiteY6" fmla="*/ 1947672 h 2276856"/>
                <a:gd name="connsiteX7" fmla="*/ 4489704 w 4498848"/>
                <a:gd name="connsiteY7" fmla="*/ 0 h 2276856"/>
                <a:gd name="connsiteX8" fmla="*/ 4498848 w 4498848"/>
                <a:gd name="connsiteY8" fmla="*/ 210312 h 2276856"/>
                <a:gd name="connsiteX9" fmla="*/ 2459736 w 4498848"/>
                <a:gd name="connsiteY9" fmla="*/ 2276856 h 2276856"/>
                <a:gd name="connsiteX10" fmla="*/ 1856232 w 4498848"/>
                <a:gd name="connsiteY10" fmla="*/ 2194560 h 2276856"/>
                <a:gd name="connsiteX11" fmla="*/ 886968 w 4498848"/>
                <a:gd name="connsiteY11" fmla="*/ 2011680 h 2276856"/>
                <a:gd name="connsiteX12" fmla="*/ 0 w 4498848"/>
                <a:gd name="connsiteY12" fmla="*/ 1773936 h 2276856"/>
                <a:gd name="connsiteX13" fmla="*/ 0 w 4498848"/>
                <a:gd name="connsiteY13" fmla="*/ 1389888 h 2276856"/>
                <a:gd name="connsiteX0" fmla="*/ 0 w 4498848"/>
                <a:gd name="connsiteY0" fmla="*/ 1389888 h 2350008"/>
                <a:gd name="connsiteX1" fmla="*/ 1042416 w 4498848"/>
                <a:gd name="connsiteY1" fmla="*/ 1682496 h 2350008"/>
                <a:gd name="connsiteX2" fmla="*/ 1234440 w 4498848"/>
                <a:gd name="connsiteY2" fmla="*/ 1828800 h 2350008"/>
                <a:gd name="connsiteX3" fmla="*/ 1371600 w 4498848"/>
                <a:gd name="connsiteY3" fmla="*/ 2020824 h 2350008"/>
                <a:gd name="connsiteX4" fmla="*/ 1517904 w 4498848"/>
                <a:gd name="connsiteY4" fmla="*/ 1901952 h 2350008"/>
                <a:gd name="connsiteX5" fmla="*/ 2432304 w 4498848"/>
                <a:gd name="connsiteY5" fmla="*/ 1965960 h 2350008"/>
                <a:gd name="connsiteX6" fmla="*/ 2478024 w 4498848"/>
                <a:gd name="connsiteY6" fmla="*/ 1947672 h 2350008"/>
                <a:gd name="connsiteX7" fmla="*/ 4489704 w 4498848"/>
                <a:gd name="connsiteY7" fmla="*/ 0 h 2350008"/>
                <a:gd name="connsiteX8" fmla="*/ 4498848 w 4498848"/>
                <a:gd name="connsiteY8" fmla="*/ 210312 h 2350008"/>
                <a:gd name="connsiteX9" fmla="*/ 2468880 w 4498848"/>
                <a:gd name="connsiteY9" fmla="*/ 2350008 h 2350008"/>
                <a:gd name="connsiteX10" fmla="*/ 1856232 w 4498848"/>
                <a:gd name="connsiteY10" fmla="*/ 2194560 h 2350008"/>
                <a:gd name="connsiteX11" fmla="*/ 886968 w 4498848"/>
                <a:gd name="connsiteY11" fmla="*/ 2011680 h 2350008"/>
                <a:gd name="connsiteX12" fmla="*/ 0 w 4498848"/>
                <a:gd name="connsiteY12" fmla="*/ 1773936 h 2350008"/>
                <a:gd name="connsiteX13" fmla="*/ 0 w 4498848"/>
                <a:gd name="connsiteY13" fmla="*/ 1389888 h 2350008"/>
                <a:gd name="connsiteX0" fmla="*/ 0 w 4489704"/>
                <a:gd name="connsiteY0" fmla="*/ 1389888 h 2350008"/>
                <a:gd name="connsiteX1" fmla="*/ 1042416 w 4489704"/>
                <a:gd name="connsiteY1" fmla="*/ 1682496 h 2350008"/>
                <a:gd name="connsiteX2" fmla="*/ 1234440 w 4489704"/>
                <a:gd name="connsiteY2" fmla="*/ 1828800 h 2350008"/>
                <a:gd name="connsiteX3" fmla="*/ 1371600 w 4489704"/>
                <a:gd name="connsiteY3" fmla="*/ 2020824 h 2350008"/>
                <a:gd name="connsiteX4" fmla="*/ 1517904 w 4489704"/>
                <a:gd name="connsiteY4" fmla="*/ 1901952 h 2350008"/>
                <a:gd name="connsiteX5" fmla="*/ 2432304 w 4489704"/>
                <a:gd name="connsiteY5" fmla="*/ 1965960 h 2350008"/>
                <a:gd name="connsiteX6" fmla="*/ 2478024 w 4489704"/>
                <a:gd name="connsiteY6" fmla="*/ 1947672 h 2350008"/>
                <a:gd name="connsiteX7" fmla="*/ 4489704 w 4489704"/>
                <a:gd name="connsiteY7" fmla="*/ 0 h 2350008"/>
                <a:gd name="connsiteX8" fmla="*/ 4489704 w 4489704"/>
                <a:gd name="connsiteY8" fmla="*/ 365760 h 2350008"/>
                <a:gd name="connsiteX9" fmla="*/ 2468880 w 4489704"/>
                <a:gd name="connsiteY9" fmla="*/ 2350008 h 2350008"/>
                <a:gd name="connsiteX10" fmla="*/ 1856232 w 4489704"/>
                <a:gd name="connsiteY10" fmla="*/ 2194560 h 2350008"/>
                <a:gd name="connsiteX11" fmla="*/ 886968 w 4489704"/>
                <a:gd name="connsiteY11" fmla="*/ 2011680 h 2350008"/>
                <a:gd name="connsiteX12" fmla="*/ 0 w 4489704"/>
                <a:gd name="connsiteY12" fmla="*/ 1773936 h 2350008"/>
                <a:gd name="connsiteX13" fmla="*/ 0 w 4489704"/>
                <a:gd name="connsiteY13" fmla="*/ 1389888 h 2350008"/>
                <a:gd name="connsiteX0" fmla="*/ 0 w 4489704"/>
                <a:gd name="connsiteY0" fmla="*/ 1389888 h 2350008"/>
                <a:gd name="connsiteX1" fmla="*/ 1042416 w 4489704"/>
                <a:gd name="connsiteY1" fmla="*/ 1682496 h 2350008"/>
                <a:gd name="connsiteX2" fmla="*/ 1234440 w 4489704"/>
                <a:gd name="connsiteY2" fmla="*/ 1828800 h 2350008"/>
                <a:gd name="connsiteX3" fmla="*/ 1371600 w 4489704"/>
                <a:gd name="connsiteY3" fmla="*/ 2020824 h 2350008"/>
                <a:gd name="connsiteX4" fmla="*/ 1517904 w 4489704"/>
                <a:gd name="connsiteY4" fmla="*/ 1901952 h 2350008"/>
                <a:gd name="connsiteX5" fmla="*/ 2432304 w 4489704"/>
                <a:gd name="connsiteY5" fmla="*/ 1965960 h 2350008"/>
                <a:gd name="connsiteX6" fmla="*/ 2478024 w 4489704"/>
                <a:gd name="connsiteY6" fmla="*/ 1947672 h 2350008"/>
                <a:gd name="connsiteX7" fmla="*/ 4489704 w 4489704"/>
                <a:gd name="connsiteY7" fmla="*/ 0 h 2350008"/>
                <a:gd name="connsiteX8" fmla="*/ 4489704 w 4489704"/>
                <a:gd name="connsiteY8" fmla="*/ 365760 h 2350008"/>
                <a:gd name="connsiteX9" fmla="*/ 2468880 w 4489704"/>
                <a:gd name="connsiteY9" fmla="*/ 2350008 h 2350008"/>
                <a:gd name="connsiteX10" fmla="*/ 1856232 w 4489704"/>
                <a:gd name="connsiteY10" fmla="*/ 2194560 h 2350008"/>
                <a:gd name="connsiteX11" fmla="*/ 886968 w 4489704"/>
                <a:gd name="connsiteY11" fmla="*/ 2011680 h 2350008"/>
                <a:gd name="connsiteX12" fmla="*/ 27432 w 4489704"/>
                <a:gd name="connsiteY12" fmla="*/ 1901952 h 2350008"/>
                <a:gd name="connsiteX13" fmla="*/ 0 w 4489704"/>
                <a:gd name="connsiteY13" fmla="*/ 1389888 h 2350008"/>
                <a:gd name="connsiteX0" fmla="*/ 0 w 4489704"/>
                <a:gd name="connsiteY0" fmla="*/ 1389888 h 2350008"/>
                <a:gd name="connsiteX1" fmla="*/ 1042416 w 4489704"/>
                <a:gd name="connsiteY1" fmla="*/ 1682496 h 2350008"/>
                <a:gd name="connsiteX2" fmla="*/ 1234440 w 4489704"/>
                <a:gd name="connsiteY2" fmla="*/ 1828800 h 2350008"/>
                <a:gd name="connsiteX3" fmla="*/ 1371600 w 4489704"/>
                <a:gd name="connsiteY3" fmla="*/ 2020824 h 2350008"/>
                <a:gd name="connsiteX4" fmla="*/ 1517904 w 4489704"/>
                <a:gd name="connsiteY4" fmla="*/ 1901952 h 2350008"/>
                <a:gd name="connsiteX5" fmla="*/ 2432304 w 4489704"/>
                <a:gd name="connsiteY5" fmla="*/ 1965960 h 2350008"/>
                <a:gd name="connsiteX6" fmla="*/ 2478024 w 4489704"/>
                <a:gd name="connsiteY6" fmla="*/ 1947672 h 2350008"/>
                <a:gd name="connsiteX7" fmla="*/ 4489704 w 4489704"/>
                <a:gd name="connsiteY7" fmla="*/ 0 h 2350008"/>
                <a:gd name="connsiteX8" fmla="*/ 4489704 w 4489704"/>
                <a:gd name="connsiteY8" fmla="*/ 365760 h 2350008"/>
                <a:gd name="connsiteX9" fmla="*/ 2468880 w 4489704"/>
                <a:gd name="connsiteY9" fmla="*/ 2350008 h 2350008"/>
                <a:gd name="connsiteX10" fmla="*/ 1856232 w 4489704"/>
                <a:gd name="connsiteY10" fmla="*/ 2267712 h 2350008"/>
                <a:gd name="connsiteX11" fmla="*/ 886968 w 4489704"/>
                <a:gd name="connsiteY11" fmla="*/ 2011680 h 2350008"/>
                <a:gd name="connsiteX12" fmla="*/ 27432 w 4489704"/>
                <a:gd name="connsiteY12" fmla="*/ 1901952 h 2350008"/>
                <a:gd name="connsiteX13" fmla="*/ 0 w 4489704"/>
                <a:gd name="connsiteY13" fmla="*/ 1389888 h 2350008"/>
                <a:gd name="connsiteX0" fmla="*/ 0 w 4489704"/>
                <a:gd name="connsiteY0" fmla="*/ 1389888 h 2350008"/>
                <a:gd name="connsiteX1" fmla="*/ 1042416 w 4489704"/>
                <a:gd name="connsiteY1" fmla="*/ 1682496 h 2350008"/>
                <a:gd name="connsiteX2" fmla="*/ 1234440 w 4489704"/>
                <a:gd name="connsiteY2" fmla="*/ 1828800 h 2350008"/>
                <a:gd name="connsiteX3" fmla="*/ 1371600 w 4489704"/>
                <a:gd name="connsiteY3" fmla="*/ 2020824 h 2350008"/>
                <a:gd name="connsiteX4" fmla="*/ 1517904 w 4489704"/>
                <a:gd name="connsiteY4" fmla="*/ 1901952 h 2350008"/>
                <a:gd name="connsiteX5" fmla="*/ 2432304 w 4489704"/>
                <a:gd name="connsiteY5" fmla="*/ 1965960 h 2350008"/>
                <a:gd name="connsiteX6" fmla="*/ 2478024 w 4489704"/>
                <a:gd name="connsiteY6" fmla="*/ 1947672 h 2350008"/>
                <a:gd name="connsiteX7" fmla="*/ 4489704 w 4489704"/>
                <a:gd name="connsiteY7" fmla="*/ 0 h 2350008"/>
                <a:gd name="connsiteX8" fmla="*/ 4489704 w 4489704"/>
                <a:gd name="connsiteY8" fmla="*/ 365760 h 2350008"/>
                <a:gd name="connsiteX9" fmla="*/ 2468880 w 4489704"/>
                <a:gd name="connsiteY9" fmla="*/ 2350008 h 2350008"/>
                <a:gd name="connsiteX10" fmla="*/ 1856232 w 4489704"/>
                <a:gd name="connsiteY10" fmla="*/ 2267712 h 2350008"/>
                <a:gd name="connsiteX11" fmla="*/ 877824 w 4489704"/>
                <a:gd name="connsiteY11" fmla="*/ 2103120 h 2350008"/>
                <a:gd name="connsiteX12" fmla="*/ 27432 w 4489704"/>
                <a:gd name="connsiteY12" fmla="*/ 1901952 h 2350008"/>
                <a:gd name="connsiteX13" fmla="*/ 0 w 4489704"/>
                <a:gd name="connsiteY13" fmla="*/ 1389888 h 2350008"/>
                <a:gd name="connsiteX0" fmla="*/ 9144 w 4498848"/>
                <a:gd name="connsiteY0" fmla="*/ 1389888 h 2350008"/>
                <a:gd name="connsiteX1" fmla="*/ 1051560 w 4498848"/>
                <a:gd name="connsiteY1" fmla="*/ 1682496 h 2350008"/>
                <a:gd name="connsiteX2" fmla="*/ 1243584 w 4498848"/>
                <a:gd name="connsiteY2" fmla="*/ 1828800 h 2350008"/>
                <a:gd name="connsiteX3" fmla="*/ 1380744 w 4498848"/>
                <a:gd name="connsiteY3" fmla="*/ 2020824 h 2350008"/>
                <a:gd name="connsiteX4" fmla="*/ 1527048 w 4498848"/>
                <a:gd name="connsiteY4" fmla="*/ 1901952 h 2350008"/>
                <a:gd name="connsiteX5" fmla="*/ 2441448 w 4498848"/>
                <a:gd name="connsiteY5" fmla="*/ 1965960 h 2350008"/>
                <a:gd name="connsiteX6" fmla="*/ 2487168 w 4498848"/>
                <a:gd name="connsiteY6" fmla="*/ 1947672 h 2350008"/>
                <a:gd name="connsiteX7" fmla="*/ 4498848 w 4498848"/>
                <a:gd name="connsiteY7" fmla="*/ 0 h 2350008"/>
                <a:gd name="connsiteX8" fmla="*/ 4498848 w 4498848"/>
                <a:gd name="connsiteY8" fmla="*/ 365760 h 2350008"/>
                <a:gd name="connsiteX9" fmla="*/ 2478024 w 4498848"/>
                <a:gd name="connsiteY9" fmla="*/ 2350008 h 2350008"/>
                <a:gd name="connsiteX10" fmla="*/ 1865376 w 4498848"/>
                <a:gd name="connsiteY10" fmla="*/ 2267712 h 2350008"/>
                <a:gd name="connsiteX11" fmla="*/ 886968 w 4498848"/>
                <a:gd name="connsiteY11" fmla="*/ 2103120 h 2350008"/>
                <a:gd name="connsiteX12" fmla="*/ 0 w 4498848"/>
                <a:gd name="connsiteY12" fmla="*/ 2066544 h 2350008"/>
                <a:gd name="connsiteX13" fmla="*/ 9144 w 4498848"/>
                <a:gd name="connsiteY13" fmla="*/ 1389888 h 2350008"/>
                <a:gd name="connsiteX0" fmla="*/ 9144 w 4498848"/>
                <a:gd name="connsiteY0" fmla="*/ 1389888 h 2496312"/>
                <a:gd name="connsiteX1" fmla="*/ 1051560 w 4498848"/>
                <a:gd name="connsiteY1" fmla="*/ 1682496 h 2496312"/>
                <a:gd name="connsiteX2" fmla="*/ 1243584 w 4498848"/>
                <a:gd name="connsiteY2" fmla="*/ 1828800 h 2496312"/>
                <a:gd name="connsiteX3" fmla="*/ 1380744 w 4498848"/>
                <a:gd name="connsiteY3" fmla="*/ 2020824 h 2496312"/>
                <a:gd name="connsiteX4" fmla="*/ 1527048 w 4498848"/>
                <a:gd name="connsiteY4" fmla="*/ 1901952 h 2496312"/>
                <a:gd name="connsiteX5" fmla="*/ 2441448 w 4498848"/>
                <a:gd name="connsiteY5" fmla="*/ 1965960 h 2496312"/>
                <a:gd name="connsiteX6" fmla="*/ 2487168 w 4498848"/>
                <a:gd name="connsiteY6" fmla="*/ 1947672 h 2496312"/>
                <a:gd name="connsiteX7" fmla="*/ 4498848 w 4498848"/>
                <a:gd name="connsiteY7" fmla="*/ 0 h 2496312"/>
                <a:gd name="connsiteX8" fmla="*/ 4498848 w 4498848"/>
                <a:gd name="connsiteY8" fmla="*/ 365760 h 2496312"/>
                <a:gd name="connsiteX9" fmla="*/ 2459736 w 4498848"/>
                <a:gd name="connsiteY9" fmla="*/ 2496312 h 2496312"/>
                <a:gd name="connsiteX10" fmla="*/ 1865376 w 4498848"/>
                <a:gd name="connsiteY10" fmla="*/ 2267712 h 2496312"/>
                <a:gd name="connsiteX11" fmla="*/ 886968 w 4498848"/>
                <a:gd name="connsiteY11" fmla="*/ 2103120 h 2496312"/>
                <a:gd name="connsiteX12" fmla="*/ 0 w 4498848"/>
                <a:gd name="connsiteY12" fmla="*/ 2066544 h 2496312"/>
                <a:gd name="connsiteX13" fmla="*/ 9144 w 4498848"/>
                <a:gd name="connsiteY13" fmla="*/ 1389888 h 2496312"/>
                <a:gd name="connsiteX0" fmla="*/ 9144 w 4498848"/>
                <a:gd name="connsiteY0" fmla="*/ 1389888 h 2496312"/>
                <a:gd name="connsiteX1" fmla="*/ 1051560 w 4498848"/>
                <a:gd name="connsiteY1" fmla="*/ 1682496 h 2496312"/>
                <a:gd name="connsiteX2" fmla="*/ 1243584 w 4498848"/>
                <a:gd name="connsiteY2" fmla="*/ 1828800 h 2496312"/>
                <a:gd name="connsiteX3" fmla="*/ 1380744 w 4498848"/>
                <a:gd name="connsiteY3" fmla="*/ 2020824 h 2496312"/>
                <a:gd name="connsiteX4" fmla="*/ 1527048 w 4498848"/>
                <a:gd name="connsiteY4" fmla="*/ 1901952 h 2496312"/>
                <a:gd name="connsiteX5" fmla="*/ 2441448 w 4498848"/>
                <a:gd name="connsiteY5" fmla="*/ 1965960 h 2496312"/>
                <a:gd name="connsiteX6" fmla="*/ 2487168 w 4498848"/>
                <a:gd name="connsiteY6" fmla="*/ 1947672 h 2496312"/>
                <a:gd name="connsiteX7" fmla="*/ 4498848 w 4498848"/>
                <a:gd name="connsiteY7" fmla="*/ 0 h 2496312"/>
                <a:gd name="connsiteX8" fmla="*/ 4498848 w 4498848"/>
                <a:gd name="connsiteY8" fmla="*/ 365760 h 2496312"/>
                <a:gd name="connsiteX9" fmla="*/ 2459736 w 4498848"/>
                <a:gd name="connsiteY9" fmla="*/ 2496312 h 2496312"/>
                <a:gd name="connsiteX10" fmla="*/ 1865376 w 4498848"/>
                <a:gd name="connsiteY10" fmla="*/ 2267712 h 2496312"/>
                <a:gd name="connsiteX11" fmla="*/ 886968 w 4498848"/>
                <a:gd name="connsiteY11" fmla="*/ 2176272 h 2496312"/>
                <a:gd name="connsiteX12" fmla="*/ 886968 w 4498848"/>
                <a:gd name="connsiteY12" fmla="*/ 2103120 h 2496312"/>
                <a:gd name="connsiteX13" fmla="*/ 0 w 4498848"/>
                <a:gd name="connsiteY13" fmla="*/ 2066544 h 2496312"/>
                <a:gd name="connsiteX14" fmla="*/ 9144 w 4498848"/>
                <a:gd name="connsiteY14" fmla="*/ 1389888 h 2496312"/>
                <a:gd name="connsiteX0" fmla="*/ 9144 w 4498848"/>
                <a:gd name="connsiteY0" fmla="*/ 1389888 h 2496312"/>
                <a:gd name="connsiteX1" fmla="*/ 1051560 w 4498848"/>
                <a:gd name="connsiteY1" fmla="*/ 1682496 h 2496312"/>
                <a:gd name="connsiteX2" fmla="*/ 1243584 w 4498848"/>
                <a:gd name="connsiteY2" fmla="*/ 1828800 h 2496312"/>
                <a:gd name="connsiteX3" fmla="*/ 1380744 w 4498848"/>
                <a:gd name="connsiteY3" fmla="*/ 2020824 h 2496312"/>
                <a:gd name="connsiteX4" fmla="*/ 1527048 w 4498848"/>
                <a:gd name="connsiteY4" fmla="*/ 1901952 h 2496312"/>
                <a:gd name="connsiteX5" fmla="*/ 2441448 w 4498848"/>
                <a:gd name="connsiteY5" fmla="*/ 1965960 h 2496312"/>
                <a:gd name="connsiteX6" fmla="*/ 2487168 w 4498848"/>
                <a:gd name="connsiteY6" fmla="*/ 1947672 h 2496312"/>
                <a:gd name="connsiteX7" fmla="*/ 4498848 w 4498848"/>
                <a:gd name="connsiteY7" fmla="*/ 0 h 2496312"/>
                <a:gd name="connsiteX8" fmla="*/ 4498848 w 4498848"/>
                <a:gd name="connsiteY8" fmla="*/ 365760 h 2496312"/>
                <a:gd name="connsiteX9" fmla="*/ 2459736 w 4498848"/>
                <a:gd name="connsiteY9" fmla="*/ 2496312 h 2496312"/>
                <a:gd name="connsiteX10" fmla="*/ 1865376 w 4498848"/>
                <a:gd name="connsiteY10" fmla="*/ 2267712 h 2496312"/>
                <a:gd name="connsiteX11" fmla="*/ 886968 w 4498848"/>
                <a:gd name="connsiteY11" fmla="*/ 2103120 h 2496312"/>
                <a:gd name="connsiteX12" fmla="*/ 0 w 4498848"/>
                <a:gd name="connsiteY12" fmla="*/ 2066544 h 2496312"/>
                <a:gd name="connsiteX13" fmla="*/ 9144 w 4498848"/>
                <a:gd name="connsiteY13" fmla="*/ 1389888 h 2496312"/>
                <a:gd name="connsiteX0" fmla="*/ 9144 w 4498848"/>
                <a:gd name="connsiteY0" fmla="*/ 1389888 h 2496312"/>
                <a:gd name="connsiteX1" fmla="*/ 1051560 w 4498848"/>
                <a:gd name="connsiteY1" fmla="*/ 1682496 h 2496312"/>
                <a:gd name="connsiteX2" fmla="*/ 1243584 w 4498848"/>
                <a:gd name="connsiteY2" fmla="*/ 1828800 h 2496312"/>
                <a:gd name="connsiteX3" fmla="*/ 1380744 w 4498848"/>
                <a:gd name="connsiteY3" fmla="*/ 2020824 h 2496312"/>
                <a:gd name="connsiteX4" fmla="*/ 1527048 w 4498848"/>
                <a:gd name="connsiteY4" fmla="*/ 1901952 h 2496312"/>
                <a:gd name="connsiteX5" fmla="*/ 2441448 w 4498848"/>
                <a:gd name="connsiteY5" fmla="*/ 1965960 h 2496312"/>
                <a:gd name="connsiteX6" fmla="*/ 2487168 w 4498848"/>
                <a:gd name="connsiteY6" fmla="*/ 1947672 h 2496312"/>
                <a:gd name="connsiteX7" fmla="*/ 4498848 w 4498848"/>
                <a:gd name="connsiteY7" fmla="*/ 0 h 2496312"/>
                <a:gd name="connsiteX8" fmla="*/ 4498848 w 4498848"/>
                <a:gd name="connsiteY8" fmla="*/ 365760 h 2496312"/>
                <a:gd name="connsiteX9" fmla="*/ 2459736 w 4498848"/>
                <a:gd name="connsiteY9" fmla="*/ 2496312 h 2496312"/>
                <a:gd name="connsiteX10" fmla="*/ 1865376 w 4498848"/>
                <a:gd name="connsiteY10" fmla="*/ 2267712 h 2496312"/>
                <a:gd name="connsiteX11" fmla="*/ 0 w 4498848"/>
                <a:gd name="connsiteY11" fmla="*/ 2066544 h 2496312"/>
                <a:gd name="connsiteX12" fmla="*/ 9144 w 4498848"/>
                <a:gd name="connsiteY12" fmla="*/ 1389888 h 2496312"/>
                <a:gd name="connsiteX0" fmla="*/ 9144 w 4498848"/>
                <a:gd name="connsiteY0" fmla="*/ 1389888 h 2496312"/>
                <a:gd name="connsiteX1" fmla="*/ 1051560 w 4498848"/>
                <a:gd name="connsiteY1" fmla="*/ 1682496 h 2496312"/>
                <a:gd name="connsiteX2" fmla="*/ 1243584 w 4498848"/>
                <a:gd name="connsiteY2" fmla="*/ 1828800 h 2496312"/>
                <a:gd name="connsiteX3" fmla="*/ 1380744 w 4498848"/>
                <a:gd name="connsiteY3" fmla="*/ 2020824 h 2496312"/>
                <a:gd name="connsiteX4" fmla="*/ 1527048 w 4498848"/>
                <a:gd name="connsiteY4" fmla="*/ 1901952 h 2496312"/>
                <a:gd name="connsiteX5" fmla="*/ 2441448 w 4498848"/>
                <a:gd name="connsiteY5" fmla="*/ 1965960 h 2496312"/>
                <a:gd name="connsiteX6" fmla="*/ 2487168 w 4498848"/>
                <a:gd name="connsiteY6" fmla="*/ 1947672 h 2496312"/>
                <a:gd name="connsiteX7" fmla="*/ 4498848 w 4498848"/>
                <a:gd name="connsiteY7" fmla="*/ 0 h 2496312"/>
                <a:gd name="connsiteX8" fmla="*/ 4498848 w 4498848"/>
                <a:gd name="connsiteY8" fmla="*/ 365760 h 2496312"/>
                <a:gd name="connsiteX9" fmla="*/ 2459736 w 4498848"/>
                <a:gd name="connsiteY9" fmla="*/ 2496312 h 2496312"/>
                <a:gd name="connsiteX10" fmla="*/ 0 w 4498848"/>
                <a:gd name="connsiteY10" fmla="*/ 2066544 h 2496312"/>
                <a:gd name="connsiteX11" fmla="*/ 9144 w 4498848"/>
                <a:gd name="connsiteY11" fmla="*/ 1389888 h 249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98848" h="2496312">
                  <a:moveTo>
                    <a:pt x="9144" y="1389888"/>
                  </a:moveTo>
                  <a:lnTo>
                    <a:pt x="1051560" y="1682496"/>
                  </a:lnTo>
                  <a:lnTo>
                    <a:pt x="1243584" y="1828800"/>
                  </a:lnTo>
                  <a:lnTo>
                    <a:pt x="1380744" y="2020824"/>
                  </a:lnTo>
                  <a:lnTo>
                    <a:pt x="1527048" y="1901952"/>
                  </a:lnTo>
                  <a:lnTo>
                    <a:pt x="2441448" y="1965960"/>
                  </a:lnTo>
                  <a:lnTo>
                    <a:pt x="2487168" y="1947672"/>
                  </a:lnTo>
                  <a:lnTo>
                    <a:pt x="4498848" y="0"/>
                  </a:lnTo>
                  <a:lnTo>
                    <a:pt x="4498848" y="365760"/>
                  </a:lnTo>
                  <a:lnTo>
                    <a:pt x="2459736" y="2496312"/>
                  </a:lnTo>
                  <a:lnTo>
                    <a:pt x="0" y="2066544"/>
                  </a:lnTo>
                  <a:lnTo>
                    <a:pt x="9144" y="1389888"/>
                  </a:lnTo>
                  <a:close/>
                </a:path>
              </a:pathLst>
            </a:custGeom>
            <a:pattFill prst="smGrid">
              <a:fgClr>
                <a:srgbClr val="0099FF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orme libre 5"/>
            <p:cNvSpPr/>
            <p:nvPr/>
          </p:nvSpPr>
          <p:spPr>
            <a:xfrm>
              <a:off x="4105600" y="3150112"/>
              <a:ext cx="4498848" cy="2459736"/>
            </a:xfrm>
            <a:custGeom>
              <a:avLst/>
              <a:gdLst>
                <a:gd name="connsiteX0" fmla="*/ 0 w 4498848"/>
                <a:gd name="connsiteY0" fmla="*/ 1389888 h 2194560"/>
                <a:gd name="connsiteX1" fmla="*/ 1042416 w 4498848"/>
                <a:gd name="connsiteY1" fmla="*/ 1682496 h 2194560"/>
                <a:gd name="connsiteX2" fmla="*/ 1234440 w 4498848"/>
                <a:gd name="connsiteY2" fmla="*/ 1828800 h 2194560"/>
                <a:gd name="connsiteX3" fmla="*/ 1371600 w 4498848"/>
                <a:gd name="connsiteY3" fmla="*/ 2020824 h 2194560"/>
                <a:gd name="connsiteX4" fmla="*/ 1517904 w 4498848"/>
                <a:gd name="connsiteY4" fmla="*/ 1901952 h 2194560"/>
                <a:gd name="connsiteX5" fmla="*/ 2432304 w 4498848"/>
                <a:gd name="connsiteY5" fmla="*/ 1965960 h 2194560"/>
                <a:gd name="connsiteX6" fmla="*/ 2478024 w 4498848"/>
                <a:gd name="connsiteY6" fmla="*/ 1947672 h 2194560"/>
                <a:gd name="connsiteX7" fmla="*/ 4489704 w 4498848"/>
                <a:gd name="connsiteY7" fmla="*/ 0 h 2194560"/>
                <a:gd name="connsiteX8" fmla="*/ 4498848 w 4498848"/>
                <a:gd name="connsiteY8" fmla="*/ 210312 h 2194560"/>
                <a:gd name="connsiteX9" fmla="*/ 2496312 w 4498848"/>
                <a:gd name="connsiteY9" fmla="*/ 2167128 h 2194560"/>
                <a:gd name="connsiteX10" fmla="*/ 1856232 w 4498848"/>
                <a:gd name="connsiteY10" fmla="*/ 2194560 h 2194560"/>
                <a:gd name="connsiteX11" fmla="*/ 886968 w 4498848"/>
                <a:gd name="connsiteY11" fmla="*/ 2011680 h 2194560"/>
                <a:gd name="connsiteX12" fmla="*/ 0 w 4498848"/>
                <a:gd name="connsiteY12" fmla="*/ 1773936 h 2194560"/>
                <a:gd name="connsiteX13" fmla="*/ 0 w 4498848"/>
                <a:gd name="connsiteY13" fmla="*/ 1389888 h 2194560"/>
                <a:gd name="connsiteX0" fmla="*/ 0 w 4498848"/>
                <a:gd name="connsiteY0" fmla="*/ 1389888 h 2276856"/>
                <a:gd name="connsiteX1" fmla="*/ 1042416 w 4498848"/>
                <a:gd name="connsiteY1" fmla="*/ 1682496 h 2276856"/>
                <a:gd name="connsiteX2" fmla="*/ 1234440 w 4498848"/>
                <a:gd name="connsiteY2" fmla="*/ 1828800 h 2276856"/>
                <a:gd name="connsiteX3" fmla="*/ 1371600 w 4498848"/>
                <a:gd name="connsiteY3" fmla="*/ 2020824 h 2276856"/>
                <a:gd name="connsiteX4" fmla="*/ 1517904 w 4498848"/>
                <a:gd name="connsiteY4" fmla="*/ 1901952 h 2276856"/>
                <a:gd name="connsiteX5" fmla="*/ 2432304 w 4498848"/>
                <a:gd name="connsiteY5" fmla="*/ 1965960 h 2276856"/>
                <a:gd name="connsiteX6" fmla="*/ 2478024 w 4498848"/>
                <a:gd name="connsiteY6" fmla="*/ 1947672 h 2276856"/>
                <a:gd name="connsiteX7" fmla="*/ 4489704 w 4498848"/>
                <a:gd name="connsiteY7" fmla="*/ 0 h 2276856"/>
                <a:gd name="connsiteX8" fmla="*/ 4498848 w 4498848"/>
                <a:gd name="connsiteY8" fmla="*/ 210312 h 2276856"/>
                <a:gd name="connsiteX9" fmla="*/ 2459736 w 4498848"/>
                <a:gd name="connsiteY9" fmla="*/ 2276856 h 2276856"/>
                <a:gd name="connsiteX10" fmla="*/ 1856232 w 4498848"/>
                <a:gd name="connsiteY10" fmla="*/ 2194560 h 2276856"/>
                <a:gd name="connsiteX11" fmla="*/ 886968 w 4498848"/>
                <a:gd name="connsiteY11" fmla="*/ 2011680 h 2276856"/>
                <a:gd name="connsiteX12" fmla="*/ 0 w 4498848"/>
                <a:gd name="connsiteY12" fmla="*/ 1773936 h 2276856"/>
                <a:gd name="connsiteX13" fmla="*/ 0 w 4498848"/>
                <a:gd name="connsiteY13" fmla="*/ 1389888 h 2276856"/>
                <a:gd name="connsiteX0" fmla="*/ 0 w 4498848"/>
                <a:gd name="connsiteY0" fmla="*/ 1389888 h 2350008"/>
                <a:gd name="connsiteX1" fmla="*/ 1042416 w 4498848"/>
                <a:gd name="connsiteY1" fmla="*/ 1682496 h 2350008"/>
                <a:gd name="connsiteX2" fmla="*/ 1234440 w 4498848"/>
                <a:gd name="connsiteY2" fmla="*/ 1828800 h 2350008"/>
                <a:gd name="connsiteX3" fmla="*/ 1371600 w 4498848"/>
                <a:gd name="connsiteY3" fmla="*/ 2020824 h 2350008"/>
                <a:gd name="connsiteX4" fmla="*/ 1517904 w 4498848"/>
                <a:gd name="connsiteY4" fmla="*/ 1901952 h 2350008"/>
                <a:gd name="connsiteX5" fmla="*/ 2432304 w 4498848"/>
                <a:gd name="connsiteY5" fmla="*/ 1965960 h 2350008"/>
                <a:gd name="connsiteX6" fmla="*/ 2478024 w 4498848"/>
                <a:gd name="connsiteY6" fmla="*/ 1947672 h 2350008"/>
                <a:gd name="connsiteX7" fmla="*/ 4489704 w 4498848"/>
                <a:gd name="connsiteY7" fmla="*/ 0 h 2350008"/>
                <a:gd name="connsiteX8" fmla="*/ 4498848 w 4498848"/>
                <a:gd name="connsiteY8" fmla="*/ 210312 h 2350008"/>
                <a:gd name="connsiteX9" fmla="*/ 2468880 w 4498848"/>
                <a:gd name="connsiteY9" fmla="*/ 2350008 h 2350008"/>
                <a:gd name="connsiteX10" fmla="*/ 1856232 w 4498848"/>
                <a:gd name="connsiteY10" fmla="*/ 2194560 h 2350008"/>
                <a:gd name="connsiteX11" fmla="*/ 886968 w 4498848"/>
                <a:gd name="connsiteY11" fmla="*/ 2011680 h 2350008"/>
                <a:gd name="connsiteX12" fmla="*/ 0 w 4498848"/>
                <a:gd name="connsiteY12" fmla="*/ 1773936 h 2350008"/>
                <a:gd name="connsiteX13" fmla="*/ 0 w 4498848"/>
                <a:gd name="connsiteY13" fmla="*/ 1389888 h 2350008"/>
                <a:gd name="connsiteX0" fmla="*/ 0 w 4489704"/>
                <a:gd name="connsiteY0" fmla="*/ 1389888 h 2350008"/>
                <a:gd name="connsiteX1" fmla="*/ 1042416 w 4489704"/>
                <a:gd name="connsiteY1" fmla="*/ 1682496 h 2350008"/>
                <a:gd name="connsiteX2" fmla="*/ 1234440 w 4489704"/>
                <a:gd name="connsiteY2" fmla="*/ 1828800 h 2350008"/>
                <a:gd name="connsiteX3" fmla="*/ 1371600 w 4489704"/>
                <a:gd name="connsiteY3" fmla="*/ 2020824 h 2350008"/>
                <a:gd name="connsiteX4" fmla="*/ 1517904 w 4489704"/>
                <a:gd name="connsiteY4" fmla="*/ 1901952 h 2350008"/>
                <a:gd name="connsiteX5" fmla="*/ 2432304 w 4489704"/>
                <a:gd name="connsiteY5" fmla="*/ 1965960 h 2350008"/>
                <a:gd name="connsiteX6" fmla="*/ 2478024 w 4489704"/>
                <a:gd name="connsiteY6" fmla="*/ 1947672 h 2350008"/>
                <a:gd name="connsiteX7" fmla="*/ 4489704 w 4489704"/>
                <a:gd name="connsiteY7" fmla="*/ 0 h 2350008"/>
                <a:gd name="connsiteX8" fmla="*/ 4489704 w 4489704"/>
                <a:gd name="connsiteY8" fmla="*/ 365760 h 2350008"/>
                <a:gd name="connsiteX9" fmla="*/ 2468880 w 4489704"/>
                <a:gd name="connsiteY9" fmla="*/ 2350008 h 2350008"/>
                <a:gd name="connsiteX10" fmla="*/ 1856232 w 4489704"/>
                <a:gd name="connsiteY10" fmla="*/ 2194560 h 2350008"/>
                <a:gd name="connsiteX11" fmla="*/ 886968 w 4489704"/>
                <a:gd name="connsiteY11" fmla="*/ 2011680 h 2350008"/>
                <a:gd name="connsiteX12" fmla="*/ 0 w 4489704"/>
                <a:gd name="connsiteY12" fmla="*/ 1773936 h 2350008"/>
                <a:gd name="connsiteX13" fmla="*/ 0 w 4489704"/>
                <a:gd name="connsiteY13" fmla="*/ 1389888 h 2350008"/>
                <a:gd name="connsiteX0" fmla="*/ 0 w 4489704"/>
                <a:gd name="connsiteY0" fmla="*/ 1389888 h 2350008"/>
                <a:gd name="connsiteX1" fmla="*/ 1042416 w 4489704"/>
                <a:gd name="connsiteY1" fmla="*/ 1682496 h 2350008"/>
                <a:gd name="connsiteX2" fmla="*/ 1234440 w 4489704"/>
                <a:gd name="connsiteY2" fmla="*/ 1828800 h 2350008"/>
                <a:gd name="connsiteX3" fmla="*/ 1371600 w 4489704"/>
                <a:gd name="connsiteY3" fmla="*/ 2020824 h 2350008"/>
                <a:gd name="connsiteX4" fmla="*/ 1517904 w 4489704"/>
                <a:gd name="connsiteY4" fmla="*/ 1901952 h 2350008"/>
                <a:gd name="connsiteX5" fmla="*/ 2432304 w 4489704"/>
                <a:gd name="connsiteY5" fmla="*/ 1965960 h 2350008"/>
                <a:gd name="connsiteX6" fmla="*/ 2478024 w 4489704"/>
                <a:gd name="connsiteY6" fmla="*/ 1947672 h 2350008"/>
                <a:gd name="connsiteX7" fmla="*/ 4489704 w 4489704"/>
                <a:gd name="connsiteY7" fmla="*/ 0 h 2350008"/>
                <a:gd name="connsiteX8" fmla="*/ 4489704 w 4489704"/>
                <a:gd name="connsiteY8" fmla="*/ 365760 h 2350008"/>
                <a:gd name="connsiteX9" fmla="*/ 2468880 w 4489704"/>
                <a:gd name="connsiteY9" fmla="*/ 2350008 h 2350008"/>
                <a:gd name="connsiteX10" fmla="*/ 1856232 w 4489704"/>
                <a:gd name="connsiteY10" fmla="*/ 2194560 h 2350008"/>
                <a:gd name="connsiteX11" fmla="*/ 886968 w 4489704"/>
                <a:gd name="connsiteY11" fmla="*/ 2011680 h 2350008"/>
                <a:gd name="connsiteX12" fmla="*/ 27432 w 4489704"/>
                <a:gd name="connsiteY12" fmla="*/ 1901952 h 2350008"/>
                <a:gd name="connsiteX13" fmla="*/ 0 w 4489704"/>
                <a:gd name="connsiteY13" fmla="*/ 1389888 h 2350008"/>
                <a:gd name="connsiteX0" fmla="*/ 0 w 4489704"/>
                <a:gd name="connsiteY0" fmla="*/ 1389888 h 2350008"/>
                <a:gd name="connsiteX1" fmla="*/ 1042416 w 4489704"/>
                <a:gd name="connsiteY1" fmla="*/ 1682496 h 2350008"/>
                <a:gd name="connsiteX2" fmla="*/ 1234440 w 4489704"/>
                <a:gd name="connsiteY2" fmla="*/ 1828800 h 2350008"/>
                <a:gd name="connsiteX3" fmla="*/ 1371600 w 4489704"/>
                <a:gd name="connsiteY3" fmla="*/ 2020824 h 2350008"/>
                <a:gd name="connsiteX4" fmla="*/ 1517904 w 4489704"/>
                <a:gd name="connsiteY4" fmla="*/ 1901952 h 2350008"/>
                <a:gd name="connsiteX5" fmla="*/ 2432304 w 4489704"/>
                <a:gd name="connsiteY5" fmla="*/ 1965960 h 2350008"/>
                <a:gd name="connsiteX6" fmla="*/ 2478024 w 4489704"/>
                <a:gd name="connsiteY6" fmla="*/ 1947672 h 2350008"/>
                <a:gd name="connsiteX7" fmla="*/ 4489704 w 4489704"/>
                <a:gd name="connsiteY7" fmla="*/ 0 h 2350008"/>
                <a:gd name="connsiteX8" fmla="*/ 4489704 w 4489704"/>
                <a:gd name="connsiteY8" fmla="*/ 365760 h 2350008"/>
                <a:gd name="connsiteX9" fmla="*/ 2468880 w 4489704"/>
                <a:gd name="connsiteY9" fmla="*/ 2350008 h 2350008"/>
                <a:gd name="connsiteX10" fmla="*/ 1856232 w 4489704"/>
                <a:gd name="connsiteY10" fmla="*/ 2267712 h 2350008"/>
                <a:gd name="connsiteX11" fmla="*/ 886968 w 4489704"/>
                <a:gd name="connsiteY11" fmla="*/ 2011680 h 2350008"/>
                <a:gd name="connsiteX12" fmla="*/ 27432 w 4489704"/>
                <a:gd name="connsiteY12" fmla="*/ 1901952 h 2350008"/>
                <a:gd name="connsiteX13" fmla="*/ 0 w 4489704"/>
                <a:gd name="connsiteY13" fmla="*/ 1389888 h 2350008"/>
                <a:gd name="connsiteX0" fmla="*/ 0 w 4489704"/>
                <a:gd name="connsiteY0" fmla="*/ 1389888 h 2350008"/>
                <a:gd name="connsiteX1" fmla="*/ 1042416 w 4489704"/>
                <a:gd name="connsiteY1" fmla="*/ 1682496 h 2350008"/>
                <a:gd name="connsiteX2" fmla="*/ 1234440 w 4489704"/>
                <a:gd name="connsiteY2" fmla="*/ 1828800 h 2350008"/>
                <a:gd name="connsiteX3" fmla="*/ 1371600 w 4489704"/>
                <a:gd name="connsiteY3" fmla="*/ 2020824 h 2350008"/>
                <a:gd name="connsiteX4" fmla="*/ 1517904 w 4489704"/>
                <a:gd name="connsiteY4" fmla="*/ 1901952 h 2350008"/>
                <a:gd name="connsiteX5" fmla="*/ 2432304 w 4489704"/>
                <a:gd name="connsiteY5" fmla="*/ 1965960 h 2350008"/>
                <a:gd name="connsiteX6" fmla="*/ 2478024 w 4489704"/>
                <a:gd name="connsiteY6" fmla="*/ 1947672 h 2350008"/>
                <a:gd name="connsiteX7" fmla="*/ 4489704 w 4489704"/>
                <a:gd name="connsiteY7" fmla="*/ 0 h 2350008"/>
                <a:gd name="connsiteX8" fmla="*/ 4489704 w 4489704"/>
                <a:gd name="connsiteY8" fmla="*/ 365760 h 2350008"/>
                <a:gd name="connsiteX9" fmla="*/ 2468880 w 4489704"/>
                <a:gd name="connsiteY9" fmla="*/ 2350008 h 2350008"/>
                <a:gd name="connsiteX10" fmla="*/ 1856232 w 4489704"/>
                <a:gd name="connsiteY10" fmla="*/ 2267712 h 2350008"/>
                <a:gd name="connsiteX11" fmla="*/ 877824 w 4489704"/>
                <a:gd name="connsiteY11" fmla="*/ 2103120 h 2350008"/>
                <a:gd name="connsiteX12" fmla="*/ 27432 w 4489704"/>
                <a:gd name="connsiteY12" fmla="*/ 1901952 h 2350008"/>
                <a:gd name="connsiteX13" fmla="*/ 0 w 4489704"/>
                <a:gd name="connsiteY13" fmla="*/ 1389888 h 2350008"/>
                <a:gd name="connsiteX0" fmla="*/ 36576 w 4526280"/>
                <a:gd name="connsiteY0" fmla="*/ 1389888 h 2350008"/>
                <a:gd name="connsiteX1" fmla="*/ 1078992 w 4526280"/>
                <a:gd name="connsiteY1" fmla="*/ 1682496 h 2350008"/>
                <a:gd name="connsiteX2" fmla="*/ 1271016 w 4526280"/>
                <a:gd name="connsiteY2" fmla="*/ 1828800 h 2350008"/>
                <a:gd name="connsiteX3" fmla="*/ 1408176 w 4526280"/>
                <a:gd name="connsiteY3" fmla="*/ 2020824 h 2350008"/>
                <a:gd name="connsiteX4" fmla="*/ 1554480 w 4526280"/>
                <a:gd name="connsiteY4" fmla="*/ 1901952 h 2350008"/>
                <a:gd name="connsiteX5" fmla="*/ 2468880 w 4526280"/>
                <a:gd name="connsiteY5" fmla="*/ 1965960 h 2350008"/>
                <a:gd name="connsiteX6" fmla="*/ 2514600 w 4526280"/>
                <a:gd name="connsiteY6" fmla="*/ 1947672 h 2350008"/>
                <a:gd name="connsiteX7" fmla="*/ 4526280 w 4526280"/>
                <a:gd name="connsiteY7" fmla="*/ 0 h 2350008"/>
                <a:gd name="connsiteX8" fmla="*/ 4526280 w 4526280"/>
                <a:gd name="connsiteY8" fmla="*/ 365760 h 2350008"/>
                <a:gd name="connsiteX9" fmla="*/ 2505456 w 4526280"/>
                <a:gd name="connsiteY9" fmla="*/ 2350008 h 2350008"/>
                <a:gd name="connsiteX10" fmla="*/ 1892808 w 4526280"/>
                <a:gd name="connsiteY10" fmla="*/ 2267712 h 2350008"/>
                <a:gd name="connsiteX11" fmla="*/ 914400 w 4526280"/>
                <a:gd name="connsiteY11" fmla="*/ 2103120 h 2350008"/>
                <a:gd name="connsiteX12" fmla="*/ 0 w 4526280"/>
                <a:gd name="connsiteY12" fmla="*/ 1901952 h 2350008"/>
                <a:gd name="connsiteX13" fmla="*/ 36576 w 4526280"/>
                <a:gd name="connsiteY13" fmla="*/ 1389888 h 2350008"/>
                <a:gd name="connsiteX0" fmla="*/ 36576 w 4526280"/>
                <a:gd name="connsiteY0" fmla="*/ 1389888 h 2350008"/>
                <a:gd name="connsiteX1" fmla="*/ 1152144 w 4526280"/>
                <a:gd name="connsiteY1" fmla="*/ 1929384 h 2350008"/>
                <a:gd name="connsiteX2" fmla="*/ 1271016 w 4526280"/>
                <a:gd name="connsiteY2" fmla="*/ 1828800 h 2350008"/>
                <a:gd name="connsiteX3" fmla="*/ 1408176 w 4526280"/>
                <a:gd name="connsiteY3" fmla="*/ 2020824 h 2350008"/>
                <a:gd name="connsiteX4" fmla="*/ 1554480 w 4526280"/>
                <a:gd name="connsiteY4" fmla="*/ 1901952 h 2350008"/>
                <a:gd name="connsiteX5" fmla="*/ 2468880 w 4526280"/>
                <a:gd name="connsiteY5" fmla="*/ 1965960 h 2350008"/>
                <a:gd name="connsiteX6" fmla="*/ 2514600 w 4526280"/>
                <a:gd name="connsiteY6" fmla="*/ 1947672 h 2350008"/>
                <a:gd name="connsiteX7" fmla="*/ 4526280 w 4526280"/>
                <a:gd name="connsiteY7" fmla="*/ 0 h 2350008"/>
                <a:gd name="connsiteX8" fmla="*/ 4526280 w 4526280"/>
                <a:gd name="connsiteY8" fmla="*/ 365760 h 2350008"/>
                <a:gd name="connsiteX9" fmla="*/ 2505456 w 4526280"/>
                <a:gd name="connsiteY9" fmla="*/ 2350008 h 2350008"/>
                <a:gd name="connsiteX10" fmla="*/ 1892808 w 4526280"/>
                <a:gd name="connsiteY10" fmla="*/ 2267712 h 2350008"/>
                <a:gd name="connsiteX11" fmla="*/ 914400 w 4526280"/>
                <a:gd name="connsiteY11" fmla="*/ 2103120 h 2350008"/>
                <a:gd name="connsiteX12" fmla="*/ 0 w 4526280"/>
                <a:gd name="connsiteY12" fmla="*/ 1901952 h 2350008"/>
                <a:gd name="connsiteX13" fmla="*/ 36576 w 4526280"/>
                <a:gd name="connsiteY13" fmla="*/ 1389888 h 2350008"/>
                <a:gd name="connsiteX0" fmla="*/ 36576 w 4526280"/>
                <a:gd name="connsiteY0" fmla="*/ 1389888 h 2350008"/>
                <a:gd name="connsiteX1" fmla="*/ 1152144 w 4526280"/>
                <a:gd name="connsiteY1" fmla="*/ 1929384 h 2350008"/>
                <a:gd name="connsiteX2" fmla="*/ 1197864 w 4526280"/>
                <a:gd name="connsiteY2" fmla="*/ 2084832 h 2350008"/>
                <a:gd name="connsiteX3" fmla="*/ 1408176 w 4526280"/>
                <a:gd name="connsiteY3" fmla="*/ 2020824 h 2350008"/>
                <a:gd name="connsiteX4" fmla="*/ 1554480 w 4526280"/>
                <a:gd name="connsiteY4" fmla="*/ 1901952 h 2350008"/>
                <a:gd name="connsiteX5" fmla="*/ 2468880 w 4526280"/>
                <a:gd name="connsiteY5" fmla="*/ 1965960 h 2350008"/>
                <a:gd name="connsiteX6" fmla="*/ 2514600 w 4526280"/>
                <a:gd name="connsiteY6" fmla="*/ 1947672 h 2350008"/>
                <a:gd name="connsiteX7" fmla="*/ 4526280 w 4526280"/>
                <a:gd name="connsiteY7" fmla="*/ 0 h 2350008"/>
                <a:gd name="connsiteX8" fmla="*/ 4526280 w 4526280"/>
                <a:gd name="connsiteY8" fmla="*/ 365760 h 2350008"/>
                <a:gd name="connsiteX9" fmla="*/ 2505456 w 4526280"/>
                <a:gd name="connsiteY9" fmla="*/ 2350008 h 2350008"/>
                <a:gd name="connsiteX10" fmla="*/ 1892808 w 4526280"/>
                <a:gd name="connsiteY10" fmla="*/ 2267712 h 2350008"/>
                <a:gd name="connsiteX11" fmla="*/ 914400 w 4526280"/>
                <a:gd name="connsiteY11" fmla="*/ 2103120 h 2350008"/>
                <a:gd name="connsiteX12" fmla="*/ 0 w 4526280"/>
                <a:gd name="connsiteY12" fmla="*/ 1901952 h 2350008"/>
                <a:gd name="connsiteX13" fmla="*/ 36576 w 4526280"/>
                <a:gd name="connsiteY13" fmla="*/ 1389888 h 2350008"/>
                <a:gd name="connsiteX0" fmla="*/ 36576 w 4526280"/>
                <a:gd name="connsiteY0" fmla="*/ 1389888 h 2350008"/>
                <a:gd name="connsiteX1" fmla="*/ 1152144 w 4526280"/>
                <a:gd name="connsiteY1" fmla="*/ 1929384 h 2350008"/>
                <a:gd name="connsiteX2" fmla="*/ 1261872 w 4526280"/>
                <a:gd name="connsiteY2" fmla="*/ 1956816 h 2350008"/>
                <a:gd name="connsiteX3" fmla="*/ 1408176 w 4526280"/>
                <a:gd name="connsiteY3" fmla="*/ 2020824 h 2350008"/>
                <a:gd name="connsiteX4" fmla="*/ 1554480 w 4526280"/>
                <a:gd name="connsiteY4" fmla="*/ 1901952 h 2350008"/>
                <a:gd name="connsiteX5" fmla="*/ 2468880 w 4526280"/>
                <a:gd name="connsiteY5" fmla="*/ 1965960 h 2350008"/>
                <a:gd name="connsiteX6" fmla="*/ 2514600 w 4526280"/>
                <a:gd name="connsiteY6" fmla="*/ 1947672 h 2350008"/>
                <a:gd name="connsiteX7" fmla="*/ 4526280 w 4526280"/>
                <a:gd name="connsiteY7" fmla="*/ 0 h 2350008"/>
                <a:gd name="connsiteX8" fmla="*/ 4526280 w 4526280"/>
                <a:gd name="connsiteY8" fmla="*/ 365760 h 2350008"/>
                <a:gd name="connsiteX9" fmla="*/ 2505456 w 4526280"/>
                <a:gd name="connsiteY9" fmla="*/ 2350008 h 2350008"/>
                <a:gd name="connsiteX10" fmla="*/ 1892808 w 4526280"/>
                <a:gd name="connsiteY10" fmla="*/ 2267712 h 2350008"/>
                <a:gd name="connsiteX11" fmla="*/ 914400 w 4526280"/>
                <a:gd name="connsiteY11" fmla="*/ 2103120 h 2350008"/>
                <a:gd name="connsiteX12" fmla="*/ 0 w 4526280"/>
                <a:gd name="connsiteY12" fmla="*/ 1901952 h 2350008"/>
                <a:gd name="connsiteX13" fmla="*/ 36576 w 4526280"/>
                <a:gd name="connsiteY13" fmla="*/ 1389888 h 2350008"/>
                <a:gd name="connsiteX0" fmla="*/ 36576 w 4526280"/>
                <a:gd name="connsiteY0" fmla="*/ 1389888 h 2350008"/>
                <a:gd name="connsiteX1" fmla="*/ 960120 w 4526280"/>
                <a:gd name="connsiteY1" fmla="*/ 1764792 h 2350008"/>
                <a:gd name="connsiteX2" fmla="*/ 1261872 w 4526280"/>
                <a:gd name="connsiteY2" fmla="*/ 1956816 h 2350008"/>
                <a:gd name="connsiteX3" fmla="*/ 1408176 w 4526280"/>
                <a:gd name="connsiteY3" fmla="*/ 2020824 h 2350008"/>
                <a:gd name="connsiteX4" fmla="*/ 1554480 w 4526280"/>
                <a:gd name="connsiteY4" fmla="*/ 1901952 h 2350008"/>
                <a:gd name="connsiteX5" fmla="*/ 2468880 w 4526280"/>
                <a:gd name="connsiteY5" fmla="*/ 1965960 h 2350008"/>
                <a:gd name="connsiteX6" fmla="*/ 2514600 w 4526280"/>
                <a:gd name="connsiteY6" fmla="*/ 1947672 h 2350008"/>
                <a:gd name="connsiteX7" fmla="*/ 4526280 w 4526280"/>
                <a:gd name="connsiteY7" fmla="*/ 0 h 2350008"/>
                <a:gd name="connsiteX8" fmla="*/ 4526280 w 4526280"/>
                <a:gd name="connsiteY8" fmla="*/ 365760 h 2350008"/>
                <a:gd name="connsiteX9" fmla="*/ 2505456 w 4526280"/>
                <a:gd name="connsiteY9" fmla="*/ 2350008 h 2350008"/>
                <a:gd name="connsiteX10" fmla="*/ 1892808 w 4526280"/>
                <a:gd name="connsiteY10" fmla="*/ 2267712 h 2350008"/>
                <a:gd name="connsiteX11" fmla="*/ 914400 w 4526280"/>
                <a:gd name="connsiteY11" fmla="*/ 2103120 h 2350008"/>
                <a:gd name="connsiteX12" fmla="*/ 0 w 4526280"/>
                <a:gd name="connsiteY12" fmla="*/ 1901952 h 2350008"/>
                <a:gd name="connsiteX13" fmla="*/ 36576 w 4526280"/>
                <a:gd name="connsiteY13" fmla="*/ 1389888 h 2350008"/>
                <a:gd name="connsiteX0" fmla="*/ 36576 w 4526280"/>
                <a:gd name="connsiteY0" fmla="*/ 1389888 h 2350008"/>
                <a:gd name="connsiteX1" fmla="*/ 960120 w 4526280"/>
                <a:gd name="connsiteY1" fmla="*/ 1764792 h 2350008"/>
                <a:gd name="connsiteX2" fmla="*/ 1261872 w 4526280"/>
                <a:gd name="connsiteY2" fmla="*/ 1956816 h 2350008"/>
                <a:gd name="connsiteX3" fmla="*/ 1408176 w 4526280"/>
                <a:gd name="connsiteY3" fmla="*/ 2020824 h 2350008"/>
                <a:gd name="connsiteX4" fmla="*/ 1691640 w 4526280"/>
                <a:gd name="connsiteY4" fmla="*/ 2057400 h 2350008"/>
                <a:gd name="connsiteX5" fmla="*/ 2468880 w 4526280"/>
                <a:gd name="connsiteY5" fmla="*/ 1965960 h 2350008"/>
                <a:gd name="connsiteX6" fmla="*/ 2514600 w 4526280"/>
                <a:gd name="connsiteY6" fmla="*/ 1947672 h 2350008"/>
                <a:gd name="connsiteX7" fmla="*/ 4526280 w 4526280"/>
                <a:gd name="connsiteY7" fmla="*/ 0 h 2350008"/>
                <a:gd name="connsiteX8" fmla="*/ 4526280 w 4526280"/>
                <a:gd name="connsiteY8" fmla="*/ 365760 h 2350008"/>
                <a:gd name="connsiteX9" fmla="*/ 2505456 w 4526280"/>
                <a:gd name="connsiteY9" fmla="*/ 2350008 h 2350008"/>
                <a:gd name="connsiteX10" fmla="*/ 1892808 w 4526280"/>
                <a:gd name="connsiteY10" fmla="*/ 2267712 h 2350008"/>
                <a:gd name="connsiteX11" fmla="*/ 914400 w 4526280"/>
                <a:gd name="connsiteY11" fmla="*/ 2103120 h 2350008"/>
                <a:gd name="connsiteX12" fmla="*/ 0 w 4526280"/>
                <a:gd name="connsiteY12" fmla="*/ 1901952 h 2350008"/>
                <a:gd name="connsiteX13" fmla="*/ 36576 w 4526280"/>
                <a:gd name="connsiteY13" fmla="*/ 1389888 h 2350008"/>
                <a:gd name="connsiteX0" fmla="*/ 36576 w 4526280"/>
                <a:gd name="connsiteY0" fmla="*/ 1389888 h 2350008"/>
                <a:gd name="connsiteX1" fmla="*/ 960120 w 4526280"/>
                <a:gd name="connsiteY1" fmla="*/ 1764792 h 2350008"/>
                <a:gd name="connsiteX2" fmla="*/ 1261872 w 4526280"/>
                <a:gd name="connsiteY2" fmla="*/ 1956816 h 2350008"/>
                <a:gd name="connsiteX3" fmla="*/ 1225296 w 4526280"/>
                <a:gd name="connsiteY3" fmla="*/ 2185416 h 2350008"/>
                <a:gd name="connsiteX4" fmla="*/ 1691640 w 4526280"/>
                <a:gd name="connsiteY4" fmla="*/ 2057400 h 2350008"/>
                <a:gd name="connsiteX5" fmla="*/ 2468880 w 4526280"/>
                <a:gd name="connsiteY5" fmla="*/ 1965960 h 2350008"/>
                <a:gd name="connsiteX6" fmla="*/ 2514600 w 4526280"/>
                <a:gd name="connsiteY6" fmla="*/ 1947672 h 2350008"/>
                <a:gd name="connsiteX7" fmla="*/ 4526280 w 4526280"/>
                <a:gd name="connsiteY7" fmla="*/ 0 h 2350008"/>
                <a:gd name="connsiteX8" fmla="*/ 4526280 w 4526280"/>
                <a:gd name="connsiteY8" fmla="*/ 365760 h 2350008"/>
                <a:gd name="connsiteX9" fmla="*/ 2505456 w 4526280"/>
                <a:gd name="connsiteY9" fmla="*/ 2350008 h 2350008"/>
                <a:gd name="connsiteX10" fmla="*/ 1892808 w 4526280"/>
                <a:gd name="connsiteY10" fmla="*/ 2267712 h 2350008"/>
                <a:gd name="connsiteX11" fmla="*/ 914400 w 4526280"/>
                <a:gd name="connsiteY11" fmla="*/ 2103120 h 2350008"/>
                <a:gd name="connsiteX12" fmla="*/ 0 w 4526280"/>
                <a:gd name="connsiteY12" fmla="*/ 1901952 h 2350008"/>
                <a:gd name="connsiteX13" fmla="*/ 36576 w 4526280"/>
                <a:gd name="connsiteY13" fmla="*/ 1389888 h 2350008"/>
                <a:gd name="connsiteX0" fmla="*/ 36576 w 4526280"/>
                <a:gd name="connsiteY0" fmla="*/ 1389888 h 2350008"/>
                <a:gd name="connsiteX1" fmla="*/ 960120 w 4526280"/>
                <a:gd name="connsiteY1" fmla="*/ 1764792 h 2350008"/>
                <a:gd name="connsiteX2" fmla="*/ 1261872 w 4526280"/>
                <a:gd name="connsiteY2" fmla="*/ 1956816 h 2350008"/>
                <a:gd name="connsiteX3" fmla="*/ 1225296 w 4526280"/>
                <a:gd name="connsiteY3" fmla="*/ 2185416 h 2350008"/>
                <a:gd name="connsiteX4" fmla="*/ 1691640 w 4526280"/>
                <a:gd name="connsiteY4" fmla="*/ 2057400 h 2350008"/>
                <a:gd name="connsiteX5" fmla="*/ 1627688 w 4526280"/>
                <a:gd name="connsiteY5" fmla="*/ 2281424 h 2350008"/>
                <a:gd name="connsiteX6" fmla="*/ 2468880 w 4526280"/>
                <a:gd name="connsiteY6" fmla="*/ 1965960 h 2350008"/>
                <a:gd name="connsiteX7" fmla="*/ 2514600 w 4526280"/>
                <a:gd name="connsiteY7" fmla="*/ 1947672 h 2350008"/>
                <a:gd name="connsiteX8" fmla="*/ 4526280 w 4526280"/>
                <a:gd name="connsiteY8" fmla="*/ 0 h 2350008"/>
                <a:gd name="connsiteX9" fmla="*/ 4526280 w 4526280"/>
                <a:gd name="connsiteY9" fmla="*/ 365760 h 2350008"/>
                <a:gd name="connsiteX10" fmla="*/ 2505456 w 4526280"/>
                <a:gd name="connsiteY10" fmla="*/ 2350008 h 2350008"/>
                <a:gd name="connsiteX11" fmla="*/ 1892808 w 4526280"/>
                <a:gd name="connsiteY11" fmla="*/ 2267712 h 2350008"/>
                <a:gd name="connsiteX12" fmla="*/ 914400 w 4526280"/>
                <a:gd name="connsiteY12" fmla="*/ 2103120 h 2350008"/>
                <a:gd name="connsiteX13" fmla="*/ 0 w 4526280"/>
                <a:gd name="connsiteY13" fmla="*/ 1901952 h 2350008"/>
                <a:gd name="connsiteX14" fmla="*/ 36576 w 4526280"/>
                <a:gd name="connsiteY14" fmla="*/ 1389888 h 2350008"/>
                <a:gd name="connsiteX0" fmla="*/ 36576 w 4526280"/>
                <a:gd name="connsiteY0" fmla="*/ 1389888 h 2350008"/>
                <a:gd name="connsiteX1" fmla="*/ 960120 w 4526280"/>
                <a:gd name="connsiteY1" fmla="*/ 1764792 h 2350008"/>
                <a:gd name="connsiteX2" fmla="*/ 1261872 w 4526280"/>
                <a:gd name="connsiteY2" fmla="*/ 1956816 h 2350008"/>
                <a:gd name="connsiteX3" fmla="*/ 1225296 w 4526280"/>
                <a:gd name="connsiteY3" fmla="*/ 2185416 h 2350008"/>
                <a:gd name="connsiteX4" fmla="*/ 1609344 w 4526280"/>
                <a:gd name="connsiteY4" fmla="*/ 2276856 h 2350008"/>
                <a:gd name="connsiteX5" fmla="*/ 1627688 w 4526280"/>
                <a:gd name="connsiteY5" fmla="*/ 2281424 h 2350008"/>
                <a:gd name="connsiteX6" fmla="*/ 2468880 w 4526280"/>
                <a:gd name="connsiteY6" fmla="*/ 1965960 h 2350008"/>
                <a:gd name="connsiteX7" fmla="*/ 2514600 w 4526280"/>
                <a:gd name="connsiteY7" fmla="*/ 1947672 h 2350008"/>
                <a:gd name="connsiteX8" fmla="*/ 4526280 w 4526280"/>
                <a:gd name="connsiteY8" fmla="*/ 0 h 2350008"/>
                <a:gd name="connsiteX9" fmla="*/ 4526280 w 4526280"/>
                <a:gd name="connsiteY9" fmla="*/ 365760 h 2350008"/>
                <a:gd name="connsiteX10" fmla="*/ 2505456 w 4526280"/>
                <a:gd name="connsiteY10" fmla="*/ 2350008 h 2350008"/>
                <a:gd name="connsiteX11" fmla="*/ 1892808 w 4526280"/>
                <a:gd name="connsiteY11" fmla="*/ 2267712 h 2350008"/>
                <a:gd name="connsiteX12" fmla="*/ 914400 w 4526280"/>
                <a:gd name="connsiteY12" fmla="*/ 2103120 h 2350008"/>
                <a:gd name="connsiteX13" fmla="*/ 0 w 4526280"/>
                <a:gd name="connsiteY13" fmla="*/ 1901952 h 2350008"/>
                <a:gd name="connsiteX14" fmla="*/ 36576 w 4526280"/>
                <a:gd name="connsiteY14" fmla="*/ 1389888 h 2350008"/>
                <a:gd name="connsiteX0" fmla="*/ 36576 w 4526280"/>
                <a:gd name="connsiteY0" fmla="*/ 1389888 h 2350008"/>
                <a:gd name="connsiteX1" fmla="*/ 960120 w 4526280"/>
                <a:gd name="connsiteY1" fmla="*/ 1764792 h 2350008"/>
                <a:gd name="connsiteX2" fmla="*/ 1261872 w 4526280"/>
                <a:gd name="connsiteY2" fmla="*/ 1956816 h 2350008"/>
                <a:gd name="connsiteX3" fmla="*/ 1225296 w 4526280"/>
                <a:gd name="connsiteY3" fmla="*/ 2185416 h 2350008"/>
                <a:gd name="connsiteX4" fmla="*/ 1627688 w 4526280"/>
                <a:gd name="connsiteY4" fmla="*/ 2281424 h 2350008"/>
                <a:gd name="connsiteX5" fmla="*/ 2468880 w 4526280"/>
                <a:gd name="connsiteY5" fmla="*/ 1965960 h 2350008"/>
                <a:gd name="connsiteX6" fmla="*/ 2514600 w 4526280"/>
                <a:gd name="connsiteY6" fmla="*/ 1947672 h 2350008"/>
                <a:gd name="connsiteX7" fmla="*/ 4526280 w 4526280"/>
                <a:gd name="connsiteY7" fmla="*/ 0 h 2350008"/>
                <a:gd name="connsiteX8" fmla="*/ 4526280 w 4526280"/>
                <a:gd name="connsiteY8" fmla="*/ 365760 h 2350008"/>
                <a:gd name="connsiteX9" fmla="*/ 2505456 w 4526280"/>
                <a:gd name="connsiteY9" fmla="*/ 2350008 h 2350008"/>
                <a:gd name="connsiteX10" fmla="*/ 1892808 w 4526280"/>
                <a:gd name="connsiteY10" fmla="*/ 2267712 h 2350008"/>
                <a:gd name="connsiteX11" fmla="*/ 914400 w 4526280"/>
                <a:gd name="connsiteY11" fmla="*/ 2103120 h 2350008"/>
                <a:gd name="connsiteX12" fmla="*/ 0 w 4526280"/>
                <a:gd name="connsiteY12" fmla="*/ 1901952 h 2350008"/>
                <a:gd name="connsiteX13" fmla="*/ 36576 w 4526280"/>
                <a:gd name="connsiteY13" fmla="*/ 1389888 h 2350008"/>
                <a:gd name="connsiteX0" fmla="*/ 36576 w 4526280"/>
                <a:gd name="connsiteY0" fmla="*/ 1389888 h 2350008"/>
                <a:gd name="connsiteX1" fmla="*/ 960120 w 4526280"/>
                <a:gd name="connsiteY1" fmla="*/ 1764792 h 2350008"/>
                <a:gd name="connsiteX2" fmla="*/ 1261872 w 4526280"/>
                <a:gd name="connsiteY2" fmla="*/ 1956816 h 2350008"/>
                <a:gd name="connsiteX3" fmla="*/ 1225296 w 4526280"/>
                <a:gd name="connsiteY3" fmla="*/ 2185416 h 2350008"/>
                <a:gd name="connsiteX4" fmla="*/ 1737416 w 4526280"/>
                <a:gd name="connsiteY4" fmla="*/ 2116832 h 2350008"/>
                <a:gd name="connsiteX5" fmla="*/ 2468880 w 4526280"/>
                <a:gd name="connsiteY5" fmla="*/ 1965960 h 2350008"/>
                <a:gd name="connsiteX6" fmla="*/ 2514600 w 4526280"/>
                <a:gd name="connsiteY6" fmla="*/ 1947672 h 2350008"/>
                <a:gd name="connsiteX7" fmla="*/ 4526280 w 4526280"/>
                <a:gd name="connsiteY7" fmla="*/ 0 h 2350008"/>
                <a:gd name="connsiteX8" fmla="*/ 4526280 w 4526280"/>
                <a:gd name="connsiteY8" fmla="*/ 365760 h 2350008"/>
                <a:gd name="connsiteX9" fmla="*/ 2505456 w 4526280"/>
                <a:gd name="connsiteY9" fmla="*/ 2350008 h 2350008"/>
                <a:gd name="connsiteX10" fmla="*/ 1892808 w 4526280"/>
                <a:gd name="connsiteY10" fmla="*/ 2267712 h 2350008"/>
                <a:gd name="connsiteX11" fmla="*/ 914400 w 4526280"/>
                <a:gd name="connsiteY11" fmla="*/ 2103120 h 2350008"/>
                <a:gd name="connsiteX12" fmla="*/ 0 w 4526280"/>
                <a:gd name="connsiteY12" fmla="*/ 1901952 h 2350008"/>
                <a:gd name="connsiteX13" fmla="*/ 36576 w 4526280"/>
                <a:gd name="connsiteY13" fmla="*/ 1389888 h 2350008"/>
                <a:gd name="connsiteX0" fmla="*/ 36576 w 4526280"/>
                <a:gd name="connsiteY0" fmla="*/ 1389888 h 2350008"/>
                <a:gd name="connsiteX1" fmla="*/ 960120 w 4526280"/>
                <a:gd name="connsiteY1" fmla="*/ 1764792 h 2350008"/>
                <a:gd name="connsiteX2" fmla="*/ 1261872 w 4526280"/>
                <a:gd name="connsiteY2" fmla="*/ 1956816 h 2350008"/>
                <a:gd name="connsiteX3" fmla="*/ 1225296 w 4526280"/>
                <a:gd name="connsiteY3" fmla="*/ 2185416 h 2350008"/>
                <a:gd name="connsiteX4" fmla="*/ 2468880 w 4526280"/>
                <a:gd name="connsiteY4" fmla="*/ 1965960 h 2350008"/>
                <a:gd name="connsiteX5" fmla="*/ 2514600 w 4526280"/>
                <a:gd name="connsiteY5" fmla="*/ 1947672 h 2350008"/>
                <a:gd name="connsiteX6" fmla="*/ 4526280 w 4526280"/>
                <a:gd name="connsiteY6" fmla="*/ 0 h 2350008"/>
                <a:gd name="connsiteX7" fmla="*/ 4526280 w 4526280"/>
                <a:gd name="connsiteY7" fmla="*/ 365760 h 2350008"/>
                <a:gd name="connsiteX8" fmla="*/ 2505456 w 4526280"/>
                <a:gd name="connsiteY8" fmla="*/ 2350008 h 2350008"/>
                <a:gd name="connsiteX9" fmla="*/ 1892808 w 4526280"/>
                <a:gd name="connsiteY9" fmla="*/ 2267712 h 2350008"/>
                <a:gd name="connsiteX10" fmla="*/ 914400 w 4526280"/>
                <a:gd name="connsiteY10" fmla="*/ 2103120 h 2350008"/>
                <a:gd name="connsiteX11" fmla="*/ 0 w 4526280"/>
                <a:gd name="connsiteY11" fmla="*/ 1901952 h 2350008"/>
                <a:gd name="connsiteX12" fmla="*/ 36576 w 4526280"/>
                <a:gd name="connsiteY12" fmla="*/ 1389888 h 2350008"/>
                <a:gd name="connsiteX0" fmla="*/ 36576 w 4526280"/>
                <a:gd name="connsiteY0" fmla="*/ 1389888 h 2350008"/>
                <a:gd name="connsiteX1" fmla="*/ 960120 w 4526280"/>
                <a:gd name="connsiteY1" fmla="*/ 1764792 h 2350008"/>
                <a:gd name="connsiteX2" fmla="*/ 1261872 w 4526280"/>
                <a:gd name="connsiteY2" fmla="*/ 1956816 h 2350008"/>
                <a:gd name="connsiteX3" fmla="*/ 1225296 w 4526280"/>
                <a:gd name="connsiteY3" fmla="*/ 2185416 h 2350008"/>
                <a:gd name="connsiteX4" fmla="*/ 1728272 w 4526280"/>
                <a:gd name="connsiteY4" fmla="*/ 2162552 h 2350008"/>
                <a:gd name="connsiteX5" fmla="*/ 2468880 w 4526280"/>
                <a:gd name="connsiteY5" fmla="*/ 1965960 h 2350008"/>
                <a:gd name="connsiteX6" fmla="*/ 2514600 w 4526280"/>
                <a:gd name="connsiteY6" fmla="*/ 1947672 h 2350008"/>
                <a:gd name="connsiteX7" fmla="*/ 4526280 w 4526280"/>
                <a:gd name="connsiteY7" fmla="*/ 0 h 2350008"/>
                <a:gd name="connsiteX8" fmla="*/ 4526280 w 4526280"/>
                <a:gd name="connsiteY8" fmla="*/ 365760 h 2350008"/>
                <a:gd name="connsiteX9" fmla="*/ 2505456 w 4526280"/>
                <a:gd name="connsiteY9" fmla="*/ 2350008 h 2350008"/>
                <a:gd name="connsiteX10" fmla="*/ 1892808 w 4526280"/>
                <a:gd name="connsiteY10" fmla="*/ 2267712 h 2350008"/>
                <a:gd name="connsiteX11" fmla="*/ 914400 w 4526280"/>
                <a:gd name="connsiteY11" fmla="*/ 2103120 h 2350008"/>
                <a:gd name="connsiteX12" fmla="*/ 0 w 4526280"/>
                <a:gd name="connsiteY12" fmla="*/ 1901952 h 2350008"/>
                <a:gd name="connsiteX13" fmla="*/ 36576 w 4526280"/>
                <a:gd name="connsiteY13" fmla="*/ 1389888 h 2350008"/>
                <a:gd name="connsiteX0" fmla="*/ 36576 w 4526280"/>
                <a:gd name="connsiteY0" fmla="*/ 1389888 h 2350008"/>
                <a:gd name="connsiteX1" fmla="*/ 960120 w 4526280"/>
                <a:gd name="connsiteY1" fmla="*/ 1764792 h 2350008"/>
                <a:gd name="connsiteX2" fmla="*/ 1261872 w 4526280"/>
                <a:gd name="connsiteY2" fmla="*/ 1956816 h 2350008"/>
                <a:gd name="connsiteX3" fmla="*/ 1225296 w 4526280"/>
                <a:gd name="connsiteY3" fmla="*/ 2185416 h 2350008"/>
                <a:gd name="connsiteX4" fmla="*/ 1728272 w 4526280"/>
                <a:gd name="connsiteY4" fmla="*/ 2162552 h 2350008"/>
                <a:gd name="connsiteX5" fmla="*/ 2468880 w 4526280"/>
                <a:gd name="connsiteY5" fmla="*/ 1965960 h 2350008"/>
                <a:gd name="connsiteX6" fmla="*/ 2514600 w 4526280"/>
                <a:gd name="connsiteY6" fmla="*/ 1947672 h 2350008"/>
                <a:gd name="connsiteX7" fmla="*/ 4526280 w 4526280"/>
                <a:gd name="connsiteY7" fmla="*/ 0 h 2350008"/>
                <a:gd name="connsiteX8" fmla="*/ 4526280 w 4526280"/>
                <a:gd name="connsiteY8" fmla="*/ 365760 h 2350008"/>
                <a:gd name="connsiteX9" fmla="*/ 2505456 w 4526280"/>
                <a:gd name="connsiteY9" fmla="*/ 2350008 h 2350008"/>
                <a:gd name="connsiteX10" fmla="*/ 1892808 w 4526280"/>
                <a:gd name="connsiteY10" fmla="*/ 2267712 h 2350008"/>
                <a:gd name="connsiteX11" fmla="*/ 914400 w 4526280"/>
                <a:gd name="connsiteY11" fmla="*/ 2103120 h 2350008"/>
                <a:gd name="connsiteX12" fmla="*/ 0 w 4526280"/>
                <a:gd name="connsiteY12" fmla="*/ 1901952 h 2350008"/>
                <a:gd name="connsiteX13" fmla="*/ 36576 w 4526280"/>
                <a:gd name="connsiteY13" fmla="*/ 1389888 h 2350008"/>
                <a:gd name="connsiteX0" fmla="*/ 36576 w 4526280"/>
                <a:gd name="connsiteY0" fmla="*/ 1389888 h 2350008"/>
                <a:gd name="connsiteX1" fmla="*/ 960120 w 4526280"/>
                <a:gd name="connsiteY1" fmla="*/ 1764792 h 2350008"/>
                <a:gd name="connsiteX2" fmla="*/ 1261872 w 4526280"/>
                <a:gd name="connsiteY2" fmla="*/ 1956816 h 2350008"/>
                <a:gd name="connsiteX3" fmla="*/ 1225296 w 4526280"/>
                <a:gd name="connsiteY3" fmla="*/ 2185416 h 2350008"/>
                <a:gd name="connsiteX4" fmla="*/ 1682552 w 4526280"/>
                <a:gd name="connsiteY4" fmla="*/ 2116832 h 2350008"/>
                <a:gd name="connsiteX5" fmla="*/ 2468880 w 4526280"/>
                <a:gd name="connsiteY5" fmla="*/ 1965960 h 2350008"/>
                <a:gd name="connsiteX6" fmla="*/ 2514600 w 4526280"/>
                <a:gd name="connsiteY6" fmla="*/ 1947672 h 2350008"/>
                <a:gd name="connsiteX7" fmla="*/ 4526280 w 4526280"/>
                <a:gd name="connsiteY7" fmla="*/ 0 h 2350008"/>
                <a:gd name="connsiteX8" fmla="*/ 4526280 w 4526280"/>
                <a:gd name="connsiteY8" fmla="*/ 365760 h 2350008"/>
                <a:gd name="connsiteX9" fmla="*/ 2505456 w 4526280"/>
                <a:gd name="connsiteY9" fmla="*/ 2350008 h 2350008"/>
                <a:gd name="connsiteX10" fmla="*/ 1892808 w 4526280"/>
                <a:gd name="connsiteY10" fmla="*/ 2267712 h 2350008"/>
                <a:gd name="connsiteX11" fmla="*/ 914400 w 4526280"/>
                <a:gd name="connsiteY11" fmla="*/ 2103120 h 2350008"/>
                <a:gd name="connsiteX12" fmla="*/ 0 w 4526280"/>
                <a:gd name="connsiteY12" fmla="*/ 1901952 h 2350008"/>
                <a:gd name="connsiteX13" fmla="*/ 36576 w 4526280"/>
                <a:gd name="connsiteY13" fmla="*/ 1389888 h 2350008"/>
                <a:gd name="connsiteX0" fmla="*/ 36576 w 4526280"/>
                <a:gd name="connsiteY0" fmla="*/ 1389888 h 2350008"/>
                <a:gd name="connsiteX1" fmla="*/ 960120 w 4526280"/>
                <a:gd name="connsiteY1" fmla="*/ 1764792 h 2350008"/>
                <a:gd name="connsiteX2" fmla="*/ 1261872 w 4526280"/>
                <a:gd name="connsiteY2" fmla="*/ 1956816 h 2350008"/>
                <a:gd name="connsiteX3" fmla="*/ 1225296 w 4526280"/>
                <a:gd name="connsiteY3" fmla="*/ 2185416 h 2350008"/>
                <a:gd name="connsiteX4" fmla="*/ 1664264 w 4526280"/>
                <a:gd name="connsiteY4" fmla="*/ 2253992 h 2350008"/>
                <a:gd name="connsiteX5" fmla="*/ 1682552 w 4526280"/>
                <a:gd name="connsiteY5" fmla="*/ 2116832 h 2350008"/>
                <a:gd name="connsiteX6" fmla="*/ 2468880 w 4526280"/>
                <a:gd name="connsiteY6" fmla="*/ 1965960 h 2350008"/>
                <a:gd name="connsiteX7" fmla="*/ 2514600 w 4526280"/>
                <a:gd name="connsiteY7" fmla="*/ 1947672 h 2350008"/>
                <a:gd name="connsiteX8" fmla="*/ 4526280 w 4526280"/>
                <a:gd name="connsiteY8" fmla="*/ 0 h 2350008"/>
                <a:gd name="connsiteX9" fmla="*/ 4526280 w 4526280"/>
                <a:gd name="connsiteY9" fmla="*/ 365760 h 2350008"/>
                <a:gd name="connsiteX10" fmla="*/ 2505456 w 4526280"/>
                <a:gd name="connsiteY10" fmla="*/ 2350008 h 2350008"/>
                <a:gd name="connsiteX11" fmla="*/ 1892808 w 4526280"/>
                <a:gd name="connsiteY11" fmla="*/ 2267712 h 2350008"/>
                <a:gd name="connsiteX12" fmla="*/ 914400 w 4526280"/>
                <a:gd name="connsiteY12" fmla="*/ 2103120 h 2350008"/>
                <a:gd name="connsiteX13" fmla="*/ 0 w 4526280"/>
                <a:gd name="connsiteY13" fmla="*/ 1901952 h 2350008"/>
                <a:gd name="connsiteX14" fmla="*/ 36576 w 4526280"/>
                <a:gd name="connsiteY14" fmla="*/ 1389888 h 2350008"/>
                <a:gd name="connsiteX0" fmla="*/ 36576 w 4526280"/>
                <a:gd name="connsiteY0" fmla="*/ 1389888 h 2350008"/>
                <a:gd name="connsiteX1" fmla="*/ 960120 w 4526280"/>
                <a:gd name="connsiteY1" fmla="*/ 1764792 h 2350008"/>
                <a:gd name="connsiteX2" fmla="*/ 1261872 w 4526280"/>
                <a:gd name="connsiteY2" fmla="*/ 1956816 h 2350008"/>
                <a:gd name="connsiteX3" fmla="*/ 1225296 w 4526280"/>
                <a:gd name="connsiteY3" fmla="*/ 2185416 h 2350008"/>
                <a:gd name="connsiteX4" fmla="*/ 1664264 w 4526280"/>
                <a:gd name="connsiteY4" fmla="*/ 2253992 h 2350008"/>
                <a:gd name="connsiteX5" fmla="*/ 1682552 w 4526280"/>
                <a:gd name="connsiteY5" fmla="*/ 2116832 h 2350008"/>
                <a:gd name="connsiteX6" fmla="*/ 2468880 w 4526280"/>
                <a:gd name="connsiteY6" fmla="*/ 1965960 h 2350008"/>
                <a:gd name="connsiteX7" fmla="*/ 2514600 w 4526280"/>
                <a:gd name="connsiteY7" fmla="*/ 1947672 h 2350008"/>
                <a:gd name="connsiteX8" fmla="*/ 4526280 w 4526280"/>
                <a:gd name="connsiteY8" fmla="*/ 0 h 2350008"/>
                <a:gd name="connsiteX9" fmla="*/ 4526280 w 4526280"/>
                <a:gd name="connsiteY9" fmla="*/ 365760 h 2350008"/>
                <a:gd name="connsiteX10" fmla="*/ 2505456 w 4526280"/>
                <a:gd name="connsiteY10" fmla="*/ 2350008 h 2350008"/>
                <a:gd name="connsiteX11" fmla="*/ 1892808 w 4526280"/>
                <a:gd name="connsiteY11" fmla="*/ 2267712 h 2350008"/>
                <a:gd name="connsiteX12" fmla="*/ 914400 w 4526280"/>
                <a:gd name="connsiteY12" fmla="*/ 2103120 h 2350008"/>
                <a:gd name="connsiteX13" fmla="*/ 0 w 4526280"/>
                <a:gd name="connsiteY13" fmla="*/ 1901952 h 2350008"/>
                <a:gd name="connsiteX14" fmla="*/ 36576 w 4526280"/>
                <a:gd name="connsiteY14" fmla="*/ 1389888 h 2350008"/>
                <a:gd name="connsiteX0" fmla="*/ 9144 w 4498848"/>
                <a:gd name="connsiteY0" fmla="*/ 1389888 h 2350008"/>
                <a:gd name="connsiteX1" fmla="*/ 932688 w 4498848"/>
                <a:gd name="connsiteY1" fmla="*/ 1764792 h 2350008"/>
                <a:gd name="connsiteX2" fmla="*/ 1234440 w 4498848"/>
                <a:gd name="connsiteY2" fmla="*/ 1956816 h 2350008"/>
                <a:gd name="connsiteX3" fmla="*/ 1197864 w 4498848"/>
                <a:gd name="connsiteY3" fmla="*/ 2185416 h 2350008"/>
                <a:gd name="connsiteX4" fmla="*/ 1636832 w 4498848"/>
                <a:gd name="connsiteY4" fmla="*/ 2253992 h 2350008"/>
                <a:gd name="connsiteX5" fmla="*/ 1655120 w 4498848"/>
                <a:gd name="connsiteY5" fmla="*/ 2116832 h 2350008"/>
                <a:gd name="connsiteX6" fmla="*/ 2441448 w 4498848"/>
                <a:gd name="connsiteY6" fmla="*/ 1965960 h 2350008"/>
                <a:gd name="connsiteX7" fmla="*/ 2487168 w 4498848"/>
                <a:gd name="connsiteY7" fmla="*/ 1947672 h 2350008"/>
                <a:gd name="connsiteX8" fmla="*/ 4498848 w 4498848"/>
                <a:gd name="connsiteY8" fmla="*/ 0 h 2350008"/>
                <a:gd name="connsiteX9" fmla="*/ 4498848 w 4498848"/>
                <a:gd name="connsiteY9" fmla="*/ 365760 h 2350008"/>
                <a:gd name="connsiteX10" fmla="*/ 2478024 w 4498848"/>
                <a:gd name="connsiteY10" fmla="*/ 2350008 h 2350008"/>
                <a:gd name="connsiteX11" fmla="*/ 1865376 w 4498848"/>
                <a:gd name="connsiteY11" fmla="*/ 2267712 h 2350008"/>
                <a:gd name="connsiteX12" fmla="*/ 886968 w 4498848"/>
                <a:gd name="connsiteY12" fmla="*/ 2103120 h 2350008"/>
                <a:gd name="connsiteX13" fmla="*/ 0 w 4498848"/>
                <a:gd name="connsiteY13" fmla="*/ 2039112 h 2350008"/>
                <a:gd name="connsiteX14" fmla="*/ 9144 w 4498848"/>
                <a:gd name="connsiteY14" fmla="*/ 1389888 h 2350008"/>
                <a:gd name="connsiteX0" fmla="*/ 9144 w 4498848"/>
                <a:gd name="connsiteY0" fmla="*/ 1389888 h 2350008"/>
                <a:gd name="connsiteX1" fmla="*/ 932688 w 4498848"/>
                <a:gd name="connsiteY1" fmla="*/ 1764792 h 2350008"/>
                <a:gd name="connsiteX2" fmla="*/ 1234440 w 4498848"/>
                <a:gd name="connsiteY2" fmla="*/ 1956816 h 2350008"/>
                <a:gd name="connsiteX3" fmla="*/ 1197864 w 4498848"/>
                <a:gd name="connsiteY3" fmla="*/ 2185416 h 2350008"/>
                <a:gd name="connsiteX4" fmla="*/ 1636832 w 4498848"/>
                <a:gd name="connsiteY4" fmla="*/ 2253992 h 2350008"/>
                <a:gd name="connsiteX5" fmla="*/ 1655120 w 4498848"/>
                <a:gd name="connsiteY5" fmla="*/ 2116832 h 2350008"/>
                <a:gd name="connsiteX6" fmla="*/ 2441448 w 4498848"/>
                <a:gd name="connsiteY6" fmla="*/ 1965960 h 2350008"/>
                <a:gd name="connsiteX7" fmla="*/ 2487168 w 4498848"/>
                <a:gd name="connsiteY7" fmla="*/ 1947672 h 2350008"/>
                <a:gd name="connsiteX8" fmla="*/ 4498848 w 4498848"/>
                <a:gd name="connsiteY8" fmla="*/ 0 h 2350008"/>
                <a:gd name="connsiteX9" fmla="*/ 4498848 w 4498848"/>
                <a:gd name="connsiteY9" fmla="*/ 365760 h 2350008"/>
                <a:gd name="connsiteX10" fmla="*/ 2478024 w 4498848"/>
                <a:gd name="connsiteY10" fmla="*/ 2350008 h 2350008"/>
                <a:gd name="connsiteX11" fmla="*/ 1865376 w 4498848"/>
                <a:gd name="connsiteY11" fmla="*/ 2267712 h 2350008"/>
                <a:gd name="connsiteX12" fmla="*/ 960176 w 4498848"/>
                <a:gd name="connsiteY12" fmla="*/ 2208272 h 2350008"/>
                <a:gd name="connsiteX13" fmla="*/ 886968 w 4498848"/>
                <a:gd name="connsiteY13" fmla="*/ 2103120 h 2350008"/>
                <a:gd name="connsiteX14" fmla="*/ 0 w 4498848"/>
                <a:gd name="connsiteY14" fmla="*/ 2039112 h 2350008"/>
                <a:gd name="connsiteX15" fmla="*/ 9144 w 4498848"/>
                <a:gd name="connsiteY15" fmla="*/ 1389888 h 2350008"/>
                <a:gd name="connsiteX0" fmla="*/ 9144 w 4498848"/>
                <a:gd name="connsiteY0" fmla="*/ 1389888 h 2350008"/>
                <a:gd name="connsiteX1" fmla="*/ 932688 w 4498848"/>
                <a:gd name="connsiteY1" fmla="*/ 1764792 h 2350008"/>
                <a:gd name="connsiteX2" fmla="*/ 1234440 w 4498848"/>
                <a:gd name="connsiteY2" fmla="*/ 1956816 h 2350008"/>
                <a:gd name="connsiteX3" fmla="*/ 1197864 w 4498848"/>
                <a:gd name="connsiteY3" fmla="*/ 2185416 h 2350008"/>
                <a:gd name="connsiteX4" fmla="*/ 1636832 w 4498848"/>
                <a:gd name="connsiteY4" fmla="*/ 2253992 h 2350008"/>
                <a:gd name="connsiteX5" fmla="*/ 1655120 w 4498848"/>
                <a:gd name="connsiteY5" fmla="*/ 2116832 h 2350008"/>
                <a:gd name="connsiteX6" fmla="*/ 2441448 w 4498848"/>
                <a:gd name="connsiteY6" fmla="*/ 1965960 h 2350008"/>
                <a:gd name="connsiteX7" fmla="*/ 2487168 w 4498848"/>
                <a:gd name="connsiteY7" fmla="*/ 1947672 h 2350008"/>
                <a:gd name="connsiteX8" fmla="*/ 4498848 w 4498848"/>
                <a:gd name="connsiteY8" fmla="*/ 0 h 2350008"/>
                <a:gd name="connsiteX9" fmla="*/ 4498848 w 4498848"/>
                <a:gd name="connsiteY9" fmla="*/ 365760 h 2350008"/>
                <a:gd name="connsiteX10" fmla="*/ 2478024 w 4498848"/>
                <a:gd name="connsiteY10" fmla="*/ 2350008 h 2350008"/>
                <a:gd name="connsiteX11" fmla="*/ 1865376 w 4498848"/>
                <a:gd name="connsiteY11" fmla="*/ 2267712 h 2350008"/>
                <a:gd name="connsiteX12" fmla="*/ 960176 w 4498848"/>
                <a:gd name="connsiteY12" fmla="*/ 2208272 h 2350008"/>
                <a:gd name="connsiteX13" fmla="*/ 0 w 4498848"/>
                <a:gd name="connsiteY13" fmla="*/ 2039112 h 2350008"/>
                <a:gd name="connsiteX14" fmla="*/ 9144 w 4498848"/>
                <a:gd name="connsiteY14" fmla="*/ 1389888 h 2350008"/>
                <a:gd name="connsiteX0" fmla="*/ 9144 w 4498848"/>
                <a:gd name="connsiteY0" fmla="*/ 1389888 h 2459736"/>
                <a:gd name="connsiteX1" fmla="*/ 932688 w 4498848"/>
                <a:gd name="connsiteY1" fmla="*/ 1764792 h 2459736"/>
                <a:gd name="connsiteX2" fmla="*/ 1234440 w 4498848"/>
                <a:gd name="connsiteY2" fmla="*/ 1956816 h 2459736"/>
                <a:gd name="connsiteX3" fmla="*/ 1197864 w 4498848"/>
                <a:gd name="connsiteY3" fmla="*/ 2185416 h 2459736"/>
                <a:gd name="connsiteX4" fmla="*/ 1636832 w 4498848"/>
                <a:gd name="connsiteY4" fmla="*/ 2253992 h 2459736"/>
                <a:gd name="connsiteX5" fmla="*/ 1655120 w 4498848"/>
                <a:gd name="connsiteY5" fmla="*/ 2116832 h 2459736"/>
                <a:gd name="connsiteX6" fmla="*/ 2441448 w 4498848"/>
                <a:gd name="connsiteY6" fmla="*/ 1965960 h 2459736"/>
                <a:gd name="connsiteX7" fmla="*/ 2487168 w 4498848"/>
                <a:gd name="connsiteY7" fmla="*/ 1947672 h 2459736"/>
                <a:gd name="connsiteX8" fmla="*/ 4498848 w 4498848"/>
                <a:gd name="connsiteY8" fmla="*/ 0 h 2459736"/>
                <a:gd name="connsiteX9" fmla="*/ 4498848 w 4498848"/>
                <a:gd name="connsiteY9" fmla="*/ 365760 h 2459736"/>
                <a:gd name="connsiteX10" fmla="*/ 2478024 w 4498848"/>
                <a:gd name="connsiteY10" fmla="*/ 2459736 h 2459736"/>
                <a:gd name="connsiteX11" fmla="*/ 1865376 w 4498848"/>
                <a:gd name="connsiteY11" fmla="*/ 2267712 h 2459736"/>
                <a:gd name="connsiteX12" fmla="*/ 960176 w 4498848"/>
                <a:gd name="connsiteY12" fmla="*/ 2208272 h 2459736"/>
                <a:gd name="connsiteX13" fmla="*/ 0 w 4498848"/>
                <a:gd name="connsiteY13" fmla="*/ 2039112 h 2459736"/>
                <a:gd name="connsiteX14" fmla="*/ 9144 w 4498848"/>
                <a:gd name="connsiteY14" fmla="*/ 1389888 h 2459736"/>
                <a:gd name="connsiteX0" fmla="*/ 9144 w 4498848"/>
                <a:gd name="connsiteY0" fmla="*/ 1389888 h 2459736"/>
                <a:gd name="connsiteX1" fmla="*/ 932688 w 4498848"/>
                <a:gd name="connsiteY1" fmla="*/ 1764792 h 2459736"/>
                <a:gd name="connsiteX2" fmla="*/ 1234440 w 4498848"/>
                <a:gd name="connsiteY2" fmla="*/ 1956816 h 2459736"/>
                <a:gd name="connsiteX3" fmla="*/ 1197864 w 4498848"/>
                <a:gd name="connsiteY3" fmla="*/ 2185416 h 2459736"/>
                <a:gd name="connsiteX4" fmla="*/ 1636832 w 4498848"/>
                <a:gd name="connsiteY4" fmla="*/ 2253992 h 2459736"/>
                <a:gd name="connsiteX5" fmla="*/ 1655120 w 4498848"/>
                <a:gd name="connsiteY5" fmla="*/ 2116832 h 2459736"/>
                <a:gd name="connsiteX6" fmla="*/ 2441448 w 4498848"/>
                <a:gd name="connsiteY6" fmla="*/ 1965960 h 2459736"/>
                <a:gd name="connsiteX7" fmla="*/ 2487168 w 4498848"/>
                <a:gd name="connsiteY7" fmla="*/ 1947672 h 2459736"/>
                <a:gd name="connsiteX8" fmla="*/ 4498848 w 4498848"/>
                <a:gd name="connsiteY8" fmla="*/ 0 h 2459736"/>
                <a:gd name="connsiteX9" fmla="*/ 4498848 w 4498848"/>
                <a:gd name="connsiteY9" fmla="*/ 365760 h 2459736"/>
                <a:gd name="connsiteX10" fmla="*/ 2478024 w 4498848"/>
                <a:gd name="connsiteY10" fmla="*/ 2459736 h 2459736"/>
                <a:gd name="connsiteX11" fmla="*/ 1847088 w 4498848"/>
                <a:gd name="connsiteY11" fmla="*/ 2377440 h 2459736"/>
                <a:gd name="connsiteX12" fmla="*/ 960176 w 4498848"/>
                <a:gd name="connsiteY12" fmla="*/ 2208272 h 2459736"/>
                <a:gd name="connsiteX13" fmla="*/ 0 w 4498848"/>
                <a:gd name="connsiteY13" fmla="*/ 2039112 h 2459736"/>
                <a:gd name="connsiteX14" fmla="*/ 9144 w 4498848"/>
                <a:gd name="connsiteY14" fmla="*/ 1389888 h 2459736"/>
                <a:gd name="connsiteX0" fmla="*/ 9144 w 4498848"/>
                <a:gd name="connsiteY0" fmla="*/ 1389888 h 2459736"/>
                <a:gd name="connsiteX1" fmla="*/ 932688 w 4498848"/>
                <a:gd name="connsiteY1" fmla="*/ 1764792 h 2459736"/>
                <a:gd name="connsiteX2" fmla="*/ 1179576 w 4498848"/>
                <a:gd name="connsiteY2" fmla="*/ 1920240 h 2459736"/>
                <a:gd name="connsiteX3" fmla="*/ 1197864 w 4498848"/>
                <a:gd name="connsiteY3" fmla="*/ 2185416 h 2459736"/>
                <a:gd name="connsiteX4" fmla="*/ 1636832 w 4498848"/>
                <a:gd name="connsiteY4" fmla="*/ 2253992 h 2459736"/>
                <a:gd name="connsiteX5" fmla="*/ 1655120 w 4498848"/>
                <a:gd name="connsiteY5" fmla="*/ 2116832 h 2459736"/>
                <a:gd name="connsiteX6" fmla="*/ 2441448 w 4498848"/>
                <a:gd name="connsiteY6" fmla="*/ 1965960 h 2459736"/>
                <a:gd name="connsiteX7" fmla="*/ 2487168 w 4498848"/>
                <a:gd name="connsiteY7" fmla="*/ 1947672 h 2459736"/>
                <a:gd name="connsiteX8" fmla="*/ 4498848 w 4498848"/>
                <a:gd name="connsiteY8" fmla="*/ 0 h 2459736"/>
                <a:gd name="connsiteX9" fmla="*/ 4498848 w 4498848"/>
                <a:gd name="connsiteY9" fmla="*/ 365760 h 2459736"/>
                <a:gd name="connsiteX10" fmla="*/ 2478024 w 4498848"/>
                <a:gd name="connsiteY10" fmla="*/ 2459736 h 2459736"/>
                <a:gd name="connsiteX11" fmla="*/ 1847088 w 4498848"/>
                <a:gd name="connsiteY11" fmla="*/ 2377440 h 2459736"/>
                <a:gd name="connsiteX12" fmla="*/ 960176 w 4498848"/>
                <a:gd name="connsiteY12" fmla="*/ 2208272 h 2459736"/>
                <a:gd name="connsiteX13" fmla="*/ 0 w 4498848"/>
                <a:gd name="connsiteY13" fmla="*/ 2039112 h 2459736"/>
                <a:gd name="connsiteX14" fmla="*/ 9144 w 4498848"/>
                <a:gd name="connsiteY14" fmla="*/ 1389888 h 245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98848" h="2459736">
                  <a:moveTo>
                    <a:pt x="9144" y="1389888"/>
                  </a:moveTo>
                  <a:lnTo>
                    <a:pt x="932688" y="1764792"/>
                  </a:lnTo>
                  <a:lnTo>
                    <a:pt x="1179576" y="1920240"/>
                  </a:lnTo>
                  <a:lnTo>
                    <a:pt x="1197864" y="2185416"/>
                  </a:lnTo>
                  <a:cubicBezTo>
                    <a:pt x="1237497" y="2218181"/>
                    <a:pt x="1560623" y="2265423"/>
                    <a:pt x="1636832" y="2253992"/>
                  </a:cubicBezTo>
                  <a:cubicBezTo>
                    <a:pt x="1713041" y="2242561"/>
                    <a:pt x="1630745" y="2276089"/>
                    <a:pt x="1655120" y="2116832"/>
                  </a:cubicBezTo>
                  <a:lnTo>
                    <a:pt x="2441448" y="1965960"/>
                  </a:lnTo>
                  <a:lnTo>
                    <a:pt x="2487168" y="1947672"/>
                  </a:lnTo>
                  <a:lnTo>
                    <a:pt x="4498848" y="0"/>
                  </a:lnTo>
                  <a:lnTo>
                    <a:pt x="4498848" y="365760"/>
                  </a:lnTo>
                  <a:lnTo>
                    <a:pt x="2478024" y="2459736"/>
                  </a:lnTo>
                  <a:lnTo>
                    <a:pt x="1847088" y="2377440"/>
                  </a:lnTo>
                  <a:cubicBezTo>
                    <a:pt x="1530115" y="2324099"/>
                    <a:pt x="1277149" y="2261613"/>
                    <a:pt x="960176" y="2208272"/>
                  </a:cubicBezTo>
                  <a:lnTo>
                    <a:pt x="0" y="2039112"/>
                  </a:lnTo>
                  <a:lnTo>
                    <a:pt x="9144" y="1389888"/>
                  </a:lnTo>
                  <a:close/>
                </a:path>
              </a:pathLst>
            </a:custGeom>
            <a:pattFill prst="smGrid">
              <a:fgClr>
                <a:srgbClr val="0099FF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angle à coins arrondis 6"/>
          <p:cNvSpPr/>
          <p:nvPr/>
        </p:nvSpPr>
        <p:spPr>
          <a:xfrm>
            <a:off x="4061470" y="1032559"/>
            <a:ext cx="4824536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Associated with field drainage </a:t>
            </a:r>
            <a:endParaRPr lang="en-US" dirty="0"/>
          </a:p>
          <a:p>
            <a:pPr marL="285750" indent="-285750" algn="ctr">
              <a:buFont typeface="Wingdings"/>
              <a:buChar char="è"/>
            </a:pPr>
            <a:r>
              <a:rPr lang="en-US" dirty="0" smtClean="0">
                <a:sym typeface="Wingdings" panose="05000000000000000000" pitchFamily="2" charset="2"/>
              </a:rPr>
              <a:t>Decrease water storage capacity in the basin (soil and aquifer)</a:t>
            </a:r>
          </a:p>
          <a:p>
            <a:pPr marL="285750" indent="-285750">
              <a:buFont typeface="Wingdings"/>
              <a:buChar char="è"/>
            </a:pPr>
            <a:r>
              <a:rPr lang="en-US" dirty="0" smtClean="0">
                <a:sym typeface="Wingdings" panose="05000000000000000000" pitchFamily="2" charset="2"/>
              </a:rPr>
              <a:t>More rapid flow</a:t>
            </a:r>
          </a:p>
        </p:txBody>
      </p:sp>
      <p:sp>
        <p:nvSpPr>
          <p:cNvPr id="10" name="Flèche en arc 9"/>
          <p:cNvSpPr/>
          <p:nvPr/>
        </p:nvSpPr>
        <p:spPr>
          <a:xfrm rot="426578">
            <a:off x="3924197" y="2248752"/>
            <a:ext cx="2770656" cy="2024684"/>
          </a:xfrm>
          <a:prstGeom prst="circularArrow">
            <a:avLst>
              <a:gd name="adj1" fmla="val 5873"/>
              <a:gd name="adj2" fmla="val 1142319"/>
              <a:gd name="adj3" fmla="val 20457682"/>
              <a:gd name="adj4" fmla="val 11457282"/>
              <a:gd name="adj5" fmla="val 9398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687481" y="6311285"/>
            <a:ext cx="2990819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Not integrated into the model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179512" y="75982"/>
            <a:ext cx="4956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Illustration of</a:t>
            </a:r>
            <a:r>
              <a:rPr lang="en-US" sz="2000" dirty="0" smtClean="0">
                <a:sym typeface="Wingdings" panose="05000000000000000000" pitchFamily="2" charset="2"/>
              </a:rPr>
              <a:t>  </a:t>
            </a:r>
            <a:r>
              <a:rPr lang="en-US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anthropogenic influence</a:t>
            </a:r>
            <a:endParaRPr lang="en-US" sz="2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195736" y="476672"/>
            <a:ext cx="297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3 . </a:t>
            </a:r>
            <a:r>
              <a:rPr lang="en-US" b="1" dirty="0"/>
              <a:t>Change of the river </a:t>
            </a:r>
            <a:r>
              <a:rPr lang="en-US" b="1" dirty="0" smtClean="0"/>
              <a:t>course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25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7378" y="4814650"/>
            <a:ext cx="88051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it’s difficult for the model to account for these changes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è"/>
            </a:pPr>
            <a:r>
              <a:rPr lang="en-US" dirty="0" smtClean="0">
                <a:sym typeface="Wingdings" panose="05000000000000000000" pitchFamily="2" charset="2"/>
              </a:rPr>
              <a:t>Only the analyses of combined observations may help to understand what’s happening: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	Examples with river flows, </a:t>
            </a:r>
            <a:r>
              <a:rPr lang="en-US" dirty="0" err="1" smtClean="0">
                <a:sym typeface="Wingdings" panose="05000000000000000000" pitchFamily="2" charset="2"/>
              </a:rPr>
              <a:t>lysimeters</a:t>
            </a:r>
            <a:r>
              <a:rPr lang="en-US" dirty="0" smtClean="0">
                <a:sym typeface="Wingdings" panose="05000000000000000000" pitchFamily="2" charset="2"/>
              </a:rPr>
              <a:t> and small reservoirs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è"/>
            </a:pP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-36512" y="116632"/>
            <a:ext cx="14124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US" sz="2800" dirty="0"/>
              <a:t>How to quantify regional hydrological change </a:t>
            </a:r>
            <a:r>
              <a:rPr lang="en-US" sz="2800" dirty="0" smtClean="0"/>
              <a:t>impact?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dirty="0"/>
              <a:t>some examples from </a:t>
            </a:r>
            <a:r>
              <a:rPr lang="en-US" sz="2800" dirty="0" smtClean="0"/>
              <a:t>France</a:t>
            </a:r>
            <a:endParaRPr lang="en-US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98" y="1628800"/>
            <a:ext cx="3539614" cy="123379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50" y="3068960"/>
            <a:ext cx="4129549" cy="218529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70739"/>
            <a:ext cx="4757937" cy="214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35288" y="1204768"/>
            <a:ext cx="3526333" cy="444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51959" y="554435"/>
            <a:ext cx="864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dirty="0" smtClean="0">
                <a:latin typeface="Arial" charset="0"/>
                <a:ea typeface="Baekmuk Gulim" charset="0"/>
                <a:cs typeface="Baekmuk Gulim" charset="0"/>
              </a:rPr>
              <a:t>Estimated trends using </a:t>
            </a:r>
            <a:r>
              <a:rPr lang="en-US" altLang="en-US" b="1" dirty="0" err="1" smtClean="0">
                <a:latin typeface="Arial" charset="0"/>
                <a:ea typeface="Baekmuk Gulim" charset="0"/>
                <a:cs typeface="Baekmuk Gulim" charset="0"/>
              </a:rPr>
              <a:t>obs</a:t>
            </a:r>
            <a:r>
              <a:rPr lang="en-US" altLang="en-US" b="1" dirty="0" smtClean="0">
                <a:latin typeface="Arial" charset="0"/>
                <a:ea typeface="Baekmuk Gulim" charset="0"/>
                <a:cs typeface="Baekmuk Gulim" charset="0"/>
              </a:rPr>
              <a:t> and reconstructed river flows from 1961 </a:t>
            </a:r>
            <a:r>
              <a:rPr lang="en-US" altLang="en-US" b="1" dirty="0">
                <a:latin typeface="Arial" charset="0"/>
                <a:ea typeface="Baekmuk Gulim" charset="0"/>
                <a:cs typeface="Baekmuk Gulim" charset="0"/>
              </a:rPr>
              <a:t>to 2012.</a:t>
            </a:r>
            <a:endParaRPr lang="en-US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72872" y="5805264"/>
            <a:ext cx="249587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i="1" dirty="0"/>
              <a:t>Vicente‐Serrano, et al, 2019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79512" y="75982"/>
            <a:ext cx="4655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Learning from long river flow series</a:t>
            </a:r>
            <a:endParaRPr lang="en-US" sz="2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58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35288" y="1204768"/>
            <a:ext cx="3526333" cy="444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51959" y="554435"/>
            <a:ext cx="864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dirty="0" smtClean="0">
                <a:latin typeface="Arial" charset="0"/>
                <a:ea typeface="Baekmuk Gulim" charset="0"/>
                <a:cs typeface="Baekmuk Gulim" charset="0"/>
              </a:rPr>
              <a:t>Estimated trends using </a:t>
            </a:r>
            <a:r>
              <a:rPr lang="en-US" altLang="en-US" b="1" dirty="0" err="1" smtClean="0">
                <a:latin typeface="Arial" charset="0"/>
                <a:ea typeface="Baekmuk Gulim" charset="0"/>
                <a:cs typeface="Baekmuk Gulim" charset="0"/>
              </a:rPr>
              <a:t>obs</a:t>
            </a:r>
            <a:r>
              <a:rPr lang="en-US" altLang="en-US" b="1" dirty="0" smtClean="0">
                <a:latin typeface="Arial" charset="0"/>
                <a:ea typeface="Baekmuk Gulim" charset="0"/>
                <a:cs typeface="Baekmuk Gulim" charset="0"/>
              </a:rPr>
              <a:t> and reconstructed river flows from 1961 </a:t>
            </a:r>
            <a:r>
              <a:rPr lang="en-US" altLang="en-US" b="1" dirty="0">
                <a:latin typeface="Arial" charset="0"/>
                <a:ea typeface="Baekmuk Gulim" charset="0"/>
                <a:cs typeface="Baekmuk Gulim" charset="0"/>
              </a:rPr>
              <a:t>to 2012.</a:t>
            </a:r>
            <a:endParaRPr lang="en-US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72872" y="5805264"/>
            <a:ext cx="249587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i="1" dirty="0"/>
              <a:t>Vicente‐Serrano, et al, 2019</a:t>
            </a:r>
          </a:p>
        </p:txBody>
      </p:sp>
      <p:sp>
        <p:nvSpPr>
          <p:cNvPr id="7" name="Ellipse 6"/>
          <p:cNvSpPr/>
          <p:nvPr/>
        </p:nvSpPr>
        <p:spPr>
          <a:xfrm>
            <a:off x="279304" y="3709015"/>
            <a:ext cx="3382317" cy="1800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Ellipse 7"/>
          <p:cNvSpPr/>
          <p:nvPr/>
        </p:nvSpPr>
        <p:spPr>
          <a:xfrm rot="1357825">
            <a:off x="244449" y="1942012"/>
            <a:ext cx="3062056" cy="1347217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137648" y="3431007"/>
            <a:ext cx="102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decrease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8484" y="1354818"/>
            <a:ext cx="97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Increase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79512" y="75982"/>
            <a:ext cx="4655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Learning from long river flow series</a:t>
            </a:r>
            <a:endParaRPr lang="en-US" sz="2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83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1706</Words>
  <Application>Microsoft Office PowerPoint</Application>
  <PresentationFormat>Affichage à l'écran (4:3)</PresentationFormat>
  <Paragraphs>286</Paragraphs>
  <Slides>32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Florence Habets</dc:creator>
  <cp:lastModifiedBy>Florence Habets</cp:lastModifiedBy>
  <cp:revision>80</cp:revision>
  <dcterms:created xsi:type="dcterms:W3CDTF">2023-06-10T09:32:21Z</dcterms:created>
  <dcterms:modified xsi:type="dcterms:W3CDTF">2023-06-14T06:13:14Z</dcterms:modified>
</cp:coreProperties>
</file>