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Lst>
  <p:notesMasterIdLst>
    <p:notesMasterId r:id="rId28"/>
  </p:notesMasterIdLst>
  <p:handoutMasterIdLst>
    <p:handoutMasterId r:id="rId29"/>
  </p:handoutMasterIdLst>
  <p:sldIdLst>
    <p:sldId id="620" r:id="rId4"/>
    <p:sldId id="641" r:id="rId5"/>
    <p:sldId id="637" r:id="rId6"/>
    <p:sldId id="642" r:id="rId7"/>
    <p:sldId id="594" r:id="rId8"/>
    <p:sldId id="608" r:id="rId9"/>
    <p:sldId id="605" r:id="rId10"/>
    <p:sldId id="622" r:id="rId11"/>
    <p:sldId id="452" r:id="rId12"/>
    <p:sldId id="410" r:id="rId13"/>
    <p:sldId id="610" r:id="rId14"/>
    <p:sldId id="611" r:id="rId15"/>
    <p:sldId id="431" r:id="rId16"/>
    <p:sldId id="613" r:id="rId17"/>
    <p:sldId id="614" r:id="rId18"/>
    <p:sldId id="615" r:id="rId19"/>
    <p:sldId id="638" r:id="rId20"/>
    <p:sldId id="616" r:id="rId21"/>
    <p:sldId id="639" r:id="rId22"/>
    <p:sldId id="643" r:id="rId23"/>
    <p:sldId id="623" r:id="rId24"/>
    <p:sldId id="644" r:id="rId25"/>
    <p:sldId id="625" r:id="rId26"/>
    <p:sldId id="62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062B"/>
    <a:srgbClr val="559643"/>
    <a:srgbClr val="159CDA"/>
    <a:srgbClr val="0AB0F0"/>
    <a:srgbClr val="2E2D87"/>
    <a:srgbClr val="728F33"/>
    <a:srgbClr val="E46C0A"/>
    <a:srgbClr val="E8934B"/>
    <a:srgbClr val="A9681E"/>
    <a:srgbClr val="8FD2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D52EAF-5B01-4C96-B416-283E9F6499FD}" v="20" dt="2023-06-14T20:07:58.7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9837" autoAdjust="0"/>
  </p:normalViewPr>
  <p:slideViewPr>
    <p:cSldViewPr snapToGrid="0">
      <p:cViewPr varScale="1">
        <p:scale>
          <a:sx n="58" d="100"/>
          <a:sy n="58" d="100"/>
        </p:scale>
        <p:origin x="1015" y="2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6/11/relationships/changesInfo" Target="changesInfos/changesInfo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eng, Yijian (UT-ITC)" userId="e771bfb1-4c6d-4adf-ba23-111a6a5ff9df" providerId="ADAL" clId="{3BD52EAF-5B01-4C96-B416-283E9F6499FD}"/>
    <pc:docChg chg="undo custSel addSld delSld modSld sldOrd addMainMaster">
      <pc:chgData name="Zeng, Yijian (UT-ITC)" userId="e771bfb1-4c6d-4adf-ba23-111a6a5ff9df" providerId="ADAL" clId="{3BD52EAF-5B01-4C96-B416-283E9F6499FD}" dt="2023-06-14T20:07:58.712" v="6800"/>
      <pc:docMkLst>
        <pc:docMk/>
      </pc:docMkLst>
      <pc:sldChg chg="modNotesTx">
        <pc:chgData name="Zeng, Yijian (UT-ITC)" userId="e771bfb1-4c6d-4adf-ba23-111a6a5ff9df" providerId="ADAL" clId="{3BD52EAF-5B01-4C96-B416-283E9F6499FD}" dt="2023-06-14T15:02:28.232" v="5737" actId="20577"/>
        <pc:sldMkLst>
          <pc:docMk/>
          <pc:sldMk cId="1350494022" sldId="410"/>
        </pc:sldMkLst>
      </pc:sldChg>
      <pc:sldChg chg="modSp mod modNotesTx">
        <pc:chgData name="Zeng, Yijian (UT-ITC)" userId="e771bfb1-4c6d-4adf-ba23-111a6a5ff9df" providerId="ADAL" clId="{3BD52EAF-5B01-4C96-B416-283E9F6499FD}" dt="2023-06-14T15:25:24.062" v="6798" actId="1035"/>
        <pc:sldMkLst>
          <pc:docMk/>
          <pc:sldMk cId="3336380032" sldId="431"/>
        </pc:sldMkLst>
        <pc:spChg chg="mod">
          <ac:chgData name="Zeng, Yijian (UT-ITC)" userId="e771bfb1-4c6d-4adf-ba23-111a6a5ff9df" providerId="ADAL" clId="{3BD52EAF-5B01-4C96-B416-283E9F6499FD}" dt="2023-06-14T15:25:24.062" v="6798" actId="1035"/>
          <ac:spMkLst>
            <pc:docMk/>
            <pc:sldMk cId="3336380032" sldId="431"/>
            <ac:spMk id="13" creationId="{CF30607C-68E6-6982-EF3F-3C5B3F76E4FC}"/>
          </ac:spMkLst>
        </pc:spChg>
      </pc:sldChg>
      <pc:sldChg chg="modNotesTx">
        <pc:chgData name="Zeng, Yijian (UT-ITC)" userId="e771bfb1-4c6d-4adf-ba23-111a6a5ff9df" providerId="ADAL" clId="{3BD52EAF-5B01-4C96-B416-283E9F6499FD}" dt="2023-06-14T14:59:46.040" v="5229" actId="20577"/>
        <pc:sldMkLst>
          <pc:docMk/>
          <pc:sldMk cId="1917464865" sldId="452"/>
        </pc:sldMkLst>
      </pc:sldChg>
      <pc:sldChg chg="add del">
        <pc:chgData name="Zeng, Yijian (UT-ITC)" userId="e771bfb1-4c6d-4adf-ba23-111a6a5ff9df" providerId="ADAL" clId="{3BD52EAF-5B01-4C96-B416-283E9F6499FD}" dt="2023-06-14T12:40:22.998" v="6"/>
        <pc:sldMkLst>
          <pc:docMk/>
          <pc:sldMk cId="101330948" sldId="583"/>
        </pc:sldMkLst>
      </pc:sldChg>
      <pc:sldChg chg="modNotesTx">
        <pc:chgData name="Zeng, Yijian (UT-ITC)" userId="e771bfb1-4c6d-4adf-ba23-111a6a5ff9df" providerId="ADAL" clId="{3BD52EAF-5B01-4C96-B416-283E9F6499FD}" dt="2023-06-14T14:48:31.399" v="3718" actId="20577"/>
        <pc:sldMkLst>
          <pc:docMk/>
          <pc:sldMk cId="2997523368" sldId="605"/>
        </pc:sldMkLst>
      </pc:sldChg>
      <pc:sldChg chg="modNotesTx">
        <pc:chgData name="Zeng, Yijian (UT-ITC)" userId="e771bfb1-4c6d-4adf-ba23-111a6a5ff9df" providerId="ADAL" clId="{3BD52EAF-5B01-4C96-B416-283E9F6499FD}" dt="2023-06-14T14:47:55.927" v="3670" actId="20577"/>
        <pc:sldMkLst>
          <pc:docMk/>
          <pc:sldMk cId="823960876" sldId="608"/>
        </pc:sldMkLst>
      </pc:sldChg>
      <pc:sldChg chg="modNotesTx">
        <pc:chgData name="Zeng, Yijian (UT-ITC)" userId="e771bfb1-4c6d-4adf-ba23-111a6a5ff9df" providerId="ADAL" clId="{3BD52EAF-5B01-4C96-B416-283E9F6499FD}" dt="2023-06-14T15:14:03.117" v="6466" actId="20577"/>
        <pc:sldMkLst>
          <pc:docMk/>
          <pc:sldMk cId="2827758042" sldId="610"/>
        </pc:sldMkLst>
      </pc:sldChg>
      <pc:sldChg chg="modSp mod">
        <pc:chgData name="Zeng, Yijian (UT-ITC)" userId="e771bfb1-4c6d-4adf-ba23-111a6a5ff9df" providerId="ADAL" clId="{3BD52EAF-5B01-4C96-B416-283E9F6499FD}" dt="2023-06-14T14:12:14.759" v="788" actId="113"/>
        <pc:sldMkLst>
          <pc:docMk/>
          <pc:sldMk cId="3510005483" sldId="613"/>
        </pc:sldMkLst>
        <pc:spChg chg="mod">
          <ac:chgData name="Zeng, Yijian (UT-ITC)" userId="e771bfb1-4c6d-4adf-ba23-111a6a5ff9df" providerId="ADAL" clId="{3BD52EAF-5B01-4C96-B416-283E9F6499FD}" dt="2023-06-14T14:12:14.759" v="788" actId="113"/>
          <ac:spMkLst>
            <pc:docMk/>
            <pc:sldMk cId="3510005483" sldId="613"/>
            <ac:spMk id="6" creationId="{29BB8808-3747-8AE2-3233-46972B6711FB}"/>
          </ac:spMkLst>
        </pc:spChg>
      </pc:sldChg>
      <pc:sldChg chg="modNotesTx">
        <pc:chgData name="Zeng, Yijian (UT-ITC)" userId="e771bfb1-4c6d-4adf-ba23-111a6a5ff9df" providerId="ADAL" clId="{3BD52EAF-5B01-4C96-B416-283E9F6499FD}" dt="2023-06-14T15:39:05.292" v="6799" actId="113"/>
        <pc:sldMkLst>
          <pc:docMk/>
          <pc:sldMk cId="385098253" sldId="614"/>
        </pc:sldMkLst>
      </pc:sldChg>
      <pc:sldChg chg="modNotesTx">
        <pc:chgData name="Zeng, Yijian (UT-ITC)" userId="e771bfb1-4c6d-4adf-ba23-111a6a5ff9df" providerId="ADAL" clId="{3BD52EAF-5B01-4C96-B416-283E9F6499FD}" dt="2023-06-14T14:22:22.420" v="827" actId="20577"/>
        <pc:sldMkLst>
          <pc:docMk/>
          <pc:sldMk cId="83002913" sldId="615"/>
        </pc:sldMkLst>
      </pc:sldChg>
      <pc:sldChg chg="modNotesTx">
        <pc:chgData name="Zeng, Yijian (UT-ITC)" userId="e771bfb1-4c6d-4adf-ba23-111a6a5ff9df" providerId="ADAL" clId="{3BD52EAF-5B01-4C96-B416-283E9F6499FD}" dt="2023-06-14T14:34:00.208" v="2766" actId="20577"/>
        <pc:sldMkLst>
          <pc:docMk/>
          <pc:sldMk cId="444565249" sldId="616"/>
        </pc:sldMkLst>
      </pc:sldChg>
      <pc:sldChg chg="modNotesTx">
        <pc:chgData name="Zeng, Yijian (UT-ITC)" userId="e771bfb1-4c6d-4adf-ba23-111a6a5ff9df" providerId="ADAL" clId="{3BD52EAF-5B01-4C96-B416-283E9F6499FD}" dt="2023-06-14T13:00:00.879" v="385" actId="20577"/>
        <pc:sldMkLst>
          <pc:docMk/>
          <pc:sldMk cId="2329752365" sldId="620"/>
        </pc:sldMkLst>
      </pc:sldChg>
      <pc:sldChg chg="modNotesTx">
        <pc:chgData name="Zeng, Yijian (UT-ITC)" userId="e771bfb1-4c6d-4adf-ba23-111a6a5ff9df" providerId="ADAL" clId="{3BD52EAF-5B01-4C96-B416-283E9F6499FD}" dt="2023-06-14T14:53:47.731" v="4270" actId="20577"/>
        <pc:sldMkLst>
          <pc:docMk/>
          <pc:sldMk cId="659498560" sldId="622"/>
        </pc:sldMkLst>
      </pc:sldChg>
      <pc:sldChg chg="modSp add mod">
        <pc:chgData name="Zeng, Yijian (UT-ITC)" userId="e771bfb1-4c6d-4adf-ba23-111a6a5ff9df" providerId="ADAL" clId="{3BD52EAF-5B01-4C96-B416-283E9F6499FD}" dt="2023-06-14T12:47:55.360" v="98" actId="14100"/>
        <pc:sldMkLst>
          <pc:docMk/>
          <pc:sldMk cId="3947619890" sldId="623"/>
        </pc:sldMkLst>
        <pc:grpChg chg="mod">
          <ac:chgData name="Zeng, Yijian (UT-ITC)" userId="e771bfb1-4c6d-4adf-ba23-111a6a5ff9df" providerId="ADAL" clId="{3BD52EAF-5B01-4C96-B416-283E9F6499FD}" dt="2023-06-14T12:47:55.360" v="98" actId="14100"/>
          <ac:grpSpMkLst>
            <pc:docMk/>
            <pc:sldMk cId="3947619890" sldId="623"/>
            <ac:grpSpMk id="16" creationId="{0110F4A8-91CD-DE3C-67BD-0E28DB30512B}"/>
          </ac:grpSpMkLst>
        </pc:grpChg>
      </pc:sldChg>
      <pc:sldChg chg="add">
        <pc:chgData name="Zeng, Yijian (UT-ITC)" userId="e771bfb1-4c6d-4adf-ba23-111a6a5ff9df" providerId="ADAL" clId="{3BD52EAF-5B01-4C96-B416-283E9F6499FD}" dt="2023-06-14T12:51:36.952" v="104"/>
        <pc:sldMkLst>
          <pc:docMk/>
          <pc:sldMk cId="3921247929" sldId="625"/>
        </pc:sldMkLst>
      </pc:sldChg>
      <pc:sldChg chg="addSp delSp modSp add mod ord">
        <pc:chgData name="Zeng, Yijian (UT-ITC)" userId="e771bfb1-4c6d-4adf-ba23-111a6a5ff9df" providerId="ADAL" clId="{3BD52EAF-5B01-4C96-B416-283E9F6499FD}" dt="2023-06-14T12:57:01.308" v="128" actId="478"/>
        <pc:sldMkLst>
          <pc:docMk/>
          <pc:sldMk cId="3946576956" sldId="626"/>
        </pc:sldMkLst>
        <pc:grpChg chg="del">
          <ac:chgData name="Zeng, Yijian (UT-ITC)" userId="e771bfb1-4c6d-4adf-ba23-111a6a5ff9df" providerId="ADAL" clId="{3BD52EAF-5B01-4C96-B416-283E9F6499FD}" dt="2023-06-14T12:51:54.615" v="105" actId="478"/>
          <ac:grpSpMkLst>
            <pc:docMk/>
            <pc:sldMk cId="3946576956" sldId="626"/>
            <ac:grpSpMk id="9" creationId="{D1D4B32E-A546-47FE-B06A-F4DA0C4EE11C}"/>
          </ac:grpSpMkLst>
        </pc:grpChg>
        <pc:picChg chg="add mod">
          <ac:chgData name="Zeng, Yijian (UT-ITC)" userId="e771bfb1-4c6d-4adf-ba23-111a6a5ff9df" providerId="ADAL" clId="{3BD52EAF-5B01-4C96-B416-283E9F6499FD}" dt="2023-06-14T12:55:41.921" v="113" actId="1076"/>
          <ac:picMkLst>
            <pc:docMk/>
            <pc:sldMk cId="3946576956" sldId="626"/>
            <ac:picMk id="3" creationId="{F4135A3F-6D8A-139A-80F0-709E6B5B040E}"/>
          </ac:picMkLst>
        </pc:picChg>
        <pc:picChg chg="add mod">
          <ac:chgData name="Zeng, Yijian (UT-ITC)" userId="e771bfb1-4c6d-4adf-ba23-111a6a5ff9df" providerId="ADAL" clId="{3BD52EAF-5B01-4C96-B416-283E9F6499FD}" dt="2023-06-14T12:55:57.666" v="119" actId="14100"/>
          <ac:picMkLst>
            <pc:docMk/>
            <pc:sldMk cId="3946576956" sldId="626"/>
            <ac:picMk id="4" creationId="{CEB2BA9D-EDEC-DF65-9C97-CFE9795B61DB}"/>
          </ac:picMkLst>
        </pc:picChg>
        <pc:picChg chg="add del mod">
          <ac:chgData name="Zeng, Yijian (UT-ITC)" userId="e771bfb1-4c6d-4adf-ba23-111a6a5ff9df" providerId="ADAL" clId="{3BD52EAF-5B01-4C96-B416-283E9F6499FD}" dt="2023-06-14T12:56:22.631" v="122" actId="478"/>
          <ac:picMkLst>
            <pc:docMk/>
            <pc:sldMk cId="3946576956" sldId="626"/>
            <ac:picMk id="5" creationId="{B2266911-5AFD-C579-773C-3DA6FC3ECE47}"/>
          </ac:picMkLst>
        </pc:picChg>
        <pc:picChg chg="add mod">
          <ac:chgData name="Zeng, Yijian (UT-ITC)" userId="e771bfb1-4c6d-4adf-ba23-111a6a5ff9df" providerId="ADAL" clId="{3BD52EAF-5B01-4C96-B416-283E9F6499FD}" dt="2023-06-14T12:56:26.299" v="123" actId="1076"/>
          <ac:picMkLst>
            <pc:docMk/>
            <pc:sldMk cId="3946576956" sldId="626"/>
            <ac:picMk id="6" creationId="{C0F069D2-1D58-3AD7-3EA3-0FD9F55DA225}"/>
          </ac:picMkLst>
        </pc:picChg>
        <pc:picChg chg="add del mod">
          <ac:chgData name="Zeng, Yijian (UT-ITC)" userId="e771bfb1-4c6d-4adf-ba23-111a6a5ff9df" providerId="ADAL" clId="{3BD52EAF-5B01-4C96-B416-283E9F6499FD}" dt="2023-06-14T12:57:01.308" v="128" actId="478"/>
          <ac:picMkLst>
            <pc:docMk/>
            <pc:sldMk cId="3946576956" sldId="626"/>
            <ac:picMk id="7" creationId="{32964D22-F37F-A788-5B65-1352AE497EB6}"/>
          </ac:picMkLst>
        </pc:picChg>
        <pc:picChg chg="del mod">
          <ac:chgData name="Zeng, Yijian (UT-ITC)" userId="e771bfb1-4c6d-4adf-ba23-111a6a5ff9df" providerId="ADAL" clId="{3BD52EAF-5B01-4C96-B416-283E9F6499FD}" dt="2023-06-14T12:52:00.095" v="107" actId="478"/>
          <ac:picMkLst>
            <pc:docMk/>
            <pc:sldMk cId="3946576956" sldId="626"/>
            <ac:picMk id="15" creationId="{A9335B0E-A183-0B83-BF75-C1A3FAD48335}"/>
          </ac:picMkLst>
        </pc:picChg>
        <pc:picChg chg="del">
          <ac:chgData name="Zeng, Yijian (UT-ITC)" userId="e771bfb1-4c6d-4adf-ba23-111a6a5ff9df" providerId="ADAL" clId="{3BD52EAF-5B01-4C96-B416-283E9F6499FD}" dt="2023-06-14T12:52:00.649" v="108" actId="478"/>
          <ac:picMkLst>
            <pc:docMk/>
            <pc:sldMk cId="3946576956" sldId="626"/>
            <ac:picMk id="16" creationId="{B54DF444-A2AD-B606-BC78-1BA8172AFAA7}"/>
          </ac:picMkLst>
        </pc:picChg>
      </pc:sldChg>
      <pc:sldChg chg="modNotesTx">
        <pc:chgData name="Zeng, Yijian (UT-ITC)" userId="e771bfb1-4c6d-4adf-ba23-111a6a5ff9df" providerId="ADAL" clId="{3BD52EAF-5B01-4C96-B416-283E9F6499FD}" dt="2023-06-14T13:05:30.878" v="787" actId="20577"/>
        <pc:sldMkLst>
          <pc:docMk/>
          <pc:sldMk cId="203576162" sldId="637"/>
        </pc:sldMkLst>
      </pc:sldChg>
      <pc:sldChg chg="modSp mod modNotesTx">
        <pc:chgData name="Zeng, Yijian (UT-ITC)" userId="e771bfb1-4c6d-4adf-ba23-111a6a5ff9df" providerId="ADAL" clId="{3BD52EAF-5B01-4C96-B416-283E9F6499FD}" dt="2023-06-14T14:32:44.815" v="2436" actId="20577"/>
        <pc:sldMkLst>
          <pc:docMk/>
          <pc:sldMk cId="1496499103" sldId="638"/>
        </pc:sldMkLst>
        <pc:picChg chg="mod ord modCrop">
          <ac:chgData name="Zeng, Yijian (UT-ITC)" userId="e771bfb1-4c6d-4adf-ba23-111a6a5ff9df" providerId="ADAL" clId="{3BD52EAF-5B01-4C96-B416-283E9F6499FD}" dt="2023-06-14T14:24:12.641" v="873" actId="166"/>
          <ac:picMkLst>
            <pc:docMk/>
            <pc:sldMk cId="1496499103" sldId="638"/>
            <ac:picMk id="9" creationId="{7CDBF58F-B29D-2509-DF64-7FD08766C6ED}"/>
          </ac:picMkLst>
        </pc:picChg>
      </pc:sldChg>
      <pc:sldChg chg="modNotesTx">
        <pc:chgData name="Zeng, Yijian (UT-ITC)" userId="e771bfb1-4c6d-4adf-ba23-111a6a5ff9df" providerId="ADAL" clId="{3BD52EAF-5B01-4C96-B416-283E9F6499FD}" dt="2023-06-14T14:36:24.180" v="3350" actId="20577"/>
        <pc:sldMkLst>
          <pc:docMk/>
          <pc:sldMk cId="3871511116" sldId="639"/>
        </pc:sldMkLst>
      </pc:sldChg>
      <pc:sldChg chg="new del ord">
        <pc:chgData name="Zeng, Yijian (UT-ITC)" userId="e771bfb1-4c6d-4adf-ba23-111a6a5ff9df" providerId="ADAL" clId="{3BD52EAF-5B01-4C96-B416-283E9F6499FD}" dt="2023-06-14T12:41:43.114" v="9" actId="47"/>
        <pc:sldMkLst>
          <pc:docMk/>
          <pc:sldMk cId="2726101898" sldId="640"/>
        </pc:sldMkLst>
      </pc:sldChg>
      <pc:sldChg chg="new del">
        <pc:chgData name="Zeng, Yijian (UT-ITC)" userId="e771bfb1-4c6d-4adf-ba23-111a6a5ff9df" providerId="ADAL" clId="{3BD52EAF-5B01-4C96-B416-283E9F6499FD}" dt="2023-06-14T12:28:49.095" v="1" actId="680"/>
        <pc:sldMkLst>
          <pc:docMk/>
          <pc:sldMk cId="3159457176" sldId="640"/>
        </pc:sldMkLst>
      </pc:sldChg>
      <pc:sldChg chg="add modNotesTx">
        <pc:chgData name="Zeng, Yijian (UT-ITC)" userId="e771bfb1-4c6d-4adf-ba23-111a6a5ff9df" providerId="ADAL" clId="{3BD52EAF-5B01-4C96-B416-283E9F6499FD}" dt="2023-06-14T13:02:22.302" v="725" actId="20577"/>
        <pc:sldMkLst>
          <pc:docMk/>
          <pc:sldMk cId="101330948" sldId="641"/>
        </pc:sldMkLst>
      </pc:sldChg>
      <pc:sldChg chg="new del">
        <pc:chgData name="Zeng, Yijian (UT-ITC)" userId="e771bfb1-4c6d-4adf-ba23-111a6a5ff9df" providerId="ADAL" clId="{3BD52EAF-5B01-4C96-B416-283E9F6499FD}" dt="2023-06-14T12:42:16.400" v="11" actId="47"/>
        <pc:sldMkLst>
          <pc:docMk/>
          <pc:sldMk cId="2361459895" sldId="642"/>
        </pc:sldMkLst>
      </pc:sldChg>
      <pc:sldChg chg="addSp delSp modSp add mod modAnim modNotesTx">
        <pc:chgData name="Zeng, Yijian (UT-ITC)" userId="e771bfb1-4c6d-4adf-ba23-111a6a5ff9df" providerId="ADAL" clId="{3BD52EAF-5B01-4C96-B416-283E9F6499FD}" dt="2023-06-14T20:07:58.712" v="6800"/>
        <pc:sldMkLst>
          <pc:docMk/>
          <pc:sldMk cId="3598757207" sldId="642"/>
        </pc:sldMkLst>
        <pc:spChg chg="del">
          <ac:chgData name="Zeng, Yijian (UT-ITC)" userId="e771bfb1-4c6d-4adf-ba23-111a6a5ff9df" providerId="ADAL" clId="{3BD52EAF-5B01-4C96-B416-283E9F6499FD}" dt="2023-06-14T12:42:47.554" v="14" actId="478"/>
          <ac:spMkLst>
            <pc:docMk/>
            <pc:sldMk cId="3598757207" sldId="642"/>
            <ac:spMk id="3" creationId="{F65CDCAF-4B27-322B-A322-A07AF891ED38}"/>
          </ac:spMkLst>
        </pc:spChg>
        <pc:spChg chg="add del mod">
          <ac:chgData name="Zeng, Yijian (UT-ITC)" userId="e771bfb1-4c6d-4adf-ba23-111a6a5ff9df" providerId="ADAL" clId="{3BD52EAF-5B01-4C96-B416-283E9F6499FD}" dt="2023-06-14T12:43:28.532" v="20" actId="478"/>
          <ac:spMkLst>
            <pc:docMk/>
            <pc:sldMk cId="3598757207" sldId="642"/>
            <ac:spMk id="7" creationId="{1D374933-5028-008C-F755-509B7420E036}"/>
          </ac:spMkLst>
        </pc:spChg>
        <pc:spChg chg="add mod">
          <ac:chgData name="Zeng, Yijian (UT-ITC)" userId="e771bfb1-4c6d-4adf-ba23-111a6a5ff9df" providerId="ADAL" clId="{3BD52EAF-5B01-4C96-B416-283E9F6499FD}" dt="2023-06-14T12:42:48.825" v="15"/>
          <ac:spMkLst>
            <pc:docMk/>
            <pc:sldMk cId="3598757207" sldId="642"/>
            <ac:spMk id="8" creationId="{2EE4CA2D-2CAE-6064-EB80-3515BD341148}"/>
          </ac:spMkLst>
        </pc:spChg>
        <pc:spChg chg="add mod ord">
          <ac:chgData name="Zeng, Yijian (UT-ITC)" userId="e771bfb1-4c6d-4adf-ba23-111a6a5ff9df" providerId="ADAL" clId="{3BD52EAF-5B01-4C96-B416-283E9F6499FD}" dt="2023-06-14T12:43:24.777" v="19" actId="167"/>
          <ac:spMkLst>
            <pc:docMk/>
            <pc:sldMk cId="3598757207" sldId="642"/>
            <ac:spMk id="11" creationId="{4A290D3C-6CAF-5504-EDEE-8541E71CAEF2}"/>
          </ac:spMkLst>
        </pc:spChg>
        <pc:picChg chg="add mod">
          <ac:chgData name="Zeng, Yijian (UT-ITC)" userId="e771bfb1-4c6d-4adf-ba23-111a6a5ff9df" providerId="ADAL" clId="{3BD52EAF-5B01-4C96-B416-283E9F6499FD}" dt="2023-06-14T12:42:48.825" v="15"/>
          <ac:picMkLst>
            <pc:docMk/>
            <pc:sldMk cId="3598757207" sldId="642"/>
            <ac:picMk id="9" creationId="{E5C8EE6B-6D39-1680-BDAF-0B3C88059B40}"/>
          </ac:picMkLst>
        </pc:picChg>
      </pc:sldChg>
      <pc:sldChg chg="addSp modSp new mod">
        <pc:chgData name="Zeng, Yijian (UT-ITC)" userId="e771bfb1-4c6d-4adf-ba23-111a6a5ff9df" providerId="ADAL" clId="{3BD52EAF-5B01-4C96-B416-283E9F6499FD}" dt="2023-06-14T12:44:54.105" v="53" actId="1076"/>
        <pc:sldMkLst>
          <pc:docMk/>
          <pc:sldMk cId="2009186613" sldId="643"/>
        </pc:sldMkLst>
        <pc:spChg chg="add mod">
          <ac:chgData name="Zeng, Yijian (UT-ITC)" userId="e771bfb1-4c6d-4adf-ba23-111a6a5ff9df" providerId="ADAL" clId="{3BD52EAF-5B01-4C96-B416-283E9F6499FD}" dt="2023-06-14T12:44:54.105" v="53" actId="1076"/>
          <ac:spMkLst>
            <pc:docMk/>
            <pc:sldMk cId="2009186613" sldId="643"/>
            <ac:spMk id="2" creationId="{94F312A8-E325-7231-215F-73DA9345AB22}"/>
          </ac:spMkLst>
        </pc:spChg>
      </pc:sldChg>
      <pc:sldChg chg="addSp delSp modSp add mod delAnim">
        <pc:chgData name="Zeng, Yijian (UT-ITC)" userId="e771bfb1-4c6d-4adf-ba23-111a6a5ff9df" providerId="ADAL" clId="{3BD52EAF-5B01-4C96-B416-283E9F6499FD}" dt="2023-06-14T12:49:59.641" v="102" actId="14100"/>
        <pc:sldMkLst>
          <pc:docMk/>
          <pc:sldMk cId="2762254859" sldId="644"/>
        </pc:sldMkLst>
        <pc:spChg chg="mod">
          <ac:chgData name="Zeng, Yijian (UT-ITC)" userId="e771bfb1-4c6d-4adf-ba23-111a6a5ff9df" providerId="ADAL" clId="{3BD52EAF-5B01-4C96-B416-283E9F6499FD}" dt="2023-06-14T12:47:43.001" v="96" actId="20577"/>
          <ac:spMkLst>
            <pc:docMk/>
            <pc:sldMk cId="2762254859" sldId="644"/>
            <ac:spMk id="2" creationId="{E7B63C02-32E0-5068-432E-6784286AD31C}"/>
          </ac:spMkLst>
        </pc:spChg>
        <pc:spChg chg="del">
          <ac:chgData name="Zeng, Yijian (UT-ITC)" userId="e771bfb1-4c6d-4adf-ba23-111a6a5ff9df" providerId="ADAL" clId="{3BD52EAF-5B01-4C96-B416-283E9F6499FD}" dt="2023-06-14T12:45:20.790" v="87" actId="478"/>
          <ac:spMkLst>
            <pc:docMk/>
            <pc:sldMk cId="2762254859" sldId="644"/>
            <ac:spMk id="14" creationId="{4C54A65E-FA99-8EB2-02CC-AE1B4A2C50B2}"/>
          </ac:spMkLst>
        </pc:spChg>
        <pc:picChg chg="add mod">
          <ac:chgData name="Zeng, Yijian (UT-ITC)" userId="e771bfb1-4c6d-4adf-ba23-111a6a5ff9df" providerId="ADAL" clId="{3BD52EAF-5B01-4C96-B416-283E9F6499FD}" dt="2023-06-14T12:49:59.641" v="102" actId="14100"/>
          <ac:picMkLst>
            <pc:docMk/>
            <pc:sldMk cId="2762254859" sldId="644"/>
            <ac:picMk id="3" creationId="{46216FFE-7466-55B7-0F07-0521F1EC582D}"/>
          </ac:picMkLst>
        </pc:picChg>
        <pc:picChg chg="del">
          <ac:chgData name="Zeng, Yijian (UT-ITC)" userId="e771bfb1-4c6d-4adf-ba23-111a6a5ff9df" providerId="ADAL" clId="{3BD52EAF-5B01-4C96-B416-283E9F6499FD}" dt="2023-06-14T12:45:20.790" v="87" actId="478"/>
          <ac:picMkLst>
            <pc:docMk/>
            <pc:sldMk cId="2762254859" sldId="644"/>
            <ac:picMk id="9" creationId="{7CDBF58F-B29D-2509-DF64-7FD08766C6ED}"/>
          </ac:picMkLst>
        </pc:picChg>
        <pc:picChg chg="del">
          <ac:chgData name="Zeng, Yijian (UT-ITC)" userId="e771bfb1-4c6d-4adf-ba23-111a6a5ff9df" providerId="ADAL" clId="{3BD52EAF-5B01-4C96-B416-283E9F6499FD}" dt="2023-06-14T12:45:20.790" v="87" actId="478"/>
          <ac:picMkLst>
            <pc:docMk/>
            <pc:sldMk cId="2762254859" sldId="644"/>
            <ac:picMk id="10" creationId="{A6FD2AFE-9BA0-A693-7B04-9E313E8F2438}"/>
          </ac:picMkLst>
        </pc:picChg>
        <pc:picChg chg="del">
          <ac:chgData name="Zeng, Yijian (UT-ITC)" userId="e771bfb1-4c6d-4adf-ba23-111a6a5ff9df" providerId="ADAL" clId="{3BD52EAF-5B01-4C96-B416-283E9F6499FD}" dt="2023-06-14T12:45:20.790" v="87" actId="478"/>
          <ac:picMkLst>
            <pc:docMk/>
            <pc:sldMk cId="2762254859" sldId="644"/>
            <ac:picMk id="16" creationId="{D9286649-14CF-6473-B73D-B426D1F51A69}"/>
          </ac:picMkLst>
        </pc:picChg>
      </pc:sldChg>
      <pc:sldMasterChg chg="add addSldLayout">
        <pc:chgData name="Zeng, Yijian (UT-ITC)" userId="e771bfb1-4c6d-4adf-ba23-111a6a5ff9df" providerId="ADAL" clId="{3BD52EAF-5B01-4C96-B416-283E9F6499FD}" dt="2023-06-14T12:41:39.964" v="7" actId="27028"/>
        <pc:sldMasterMkLst>
          <pc:docMk/>
          <pc:sldMasterMk cId="2280090202" sldId="2147483687"/>
        </pc:sldMasterMkLst>
        <pc:sldLayoutChg chg="add">
          <pc:chgData name="Zeng, Yijian (UT-ITC)" userId="e771bfb1-4c6d-4adf-ba23-111a6a5ff9df" providerId="ADAL" clId="{3BD52EAF-5B01-4C96-B416-283E9F6499FD}" dt="2023-06-14T12:41:39.964" v="7" actId="27028"/>
          <pc:sldLayoutMkLst>
            <pc:docMk/>
            <pc:sldMasterMk cId="2280090202" sldId="2147483687"/>
            <pc:sldLayoutMk cId="3082336806" sldId="214748369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7D0749E2-A24D-6FCC-8A71-E16F9D7054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D3FE9F91-6D63-24DF-5EE4-20A7259E76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0BF1D-EEF1-4628-B8DF-6CFFDAB957C6}" type="datetimeFigureOut">
              <a:rPr lang="zh-CN" altLang="en-US" smtClean="0"/>
              <a:t>2023/6/14</a:t>
            </a:fld>
            <a:endParaRPr lang="zh-CN" altLang="en-US"/>
          </a:p>
        </p:txBody>
      </p:sp>
      <p:sp>
        <p:nvSpPr>
          <p:cNvPr id="4" name="页脚占位符 3">
            <a:extLst>
              <a:ext uri="{FF2B5EF4-FFF2-40B4-BE49-F238E27FC236}">
                <a16:creationId xmlns:a16="http://schemas.microsoft.com/office/drawing/2014/main" id="{A1157783-3E14-348E-0AD1-BF3E8DBA4C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F48D065F-71C6-D500-E95C-47DE347866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1C719A-C9F1-400C-826E-FD560B422B5A}" type="slidenum">
              <a:rPr lang="zh-CN" altLang="en-US" smtClean="0"/>
              <a:t>‹#›</a:t>
            </a:fld>
            <a:endParaRPr lang="zh-CN" altLang="en-US"/>
          </a:p>
        </p:txBody>
      </p:sp>
    </p:spTree>
    <p:extLst>
      <p:ext uri="{BB962C8B-B14F-4D97-AF65-F5344CB8AC3E}">
        <p14:creationId xmlns:p14="http://schemas.microsoft.com/office/powerpoint/2010/main" val="2895931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4019B6-1EF4-44B3-9D10-7FCAA243DFCA}" type="datetimeFigureOut">
              <a:rPr lang="en-US" smtClean="0"/>
              <a:t>6/14/2023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592756-1BF5-4957-A572-62276876F0B5}" type="slidenum">
              <a:rPr lang="en-US" smtClean="0"/>
              <a:t>‹#›</a:t>
            </a:fld>
            <a:endParaRPr lang="en-US"/>
          </a:p>
        </p:txBody>
      </p:sp>
    </p:spTree>
    <p:extLst>
      <p:ext uri="{BB962C8B-B14F-4D97-AF65-F5344CB8AC3E}">
        <p14:creationId xmlns:p14="http://schemas.microsoft.com/office/powerpoint/2010/main" val="4148862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Good morning, my name is Yijian Zeng, and together with Bob Su, we are currently working towards a digital twin of soil-plant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I would like to highlight “towards”, so there are still quite some distances before we can have a fully functional soil-plant digital twin.</a:t>
            </a:r>
          </a:p>
        </p:txBody>
      </p:sp>
      <p:sp>
        <p:nvSpPr>
          <p:cNvPr id="4" name="Slide Number Placeholder 3"/>
          <p:cNvSpPr>
            <a:spLocks noGrp="1"/>
          </p:cNvSpPr>
          <p:nvPr>
            <p:ph type="sldNum" sz="quarter" idx="5"/>
          </p:nvPr>
        </p:nvSpPr>
        <p:spPr/>
        <p:txBody>
          <a:bodyPr/>
          <a:lstStyle/>
          <a:p>
            <a:fld id="{F5367E8C-B62F-447C-94C6-956950A71C8B}" type="slidenum">
              <a:rPr lang="nl-NL" smtClean="0"/>
              <a:t>1</a:t>
            </a:fld>
            <a:endParaRPr lang="nl-NL"/>
          </a:p>
        </p:txBody>
      </p:sp>
    </p:spTree>
    <p:extLst>
      <p:ext uri="{BB962C8B-B14F-4D97-AF65-F5344CB8AC3E}">
        <p14:creationId xmlns:p14="http://schemas.microsoft.com/office/powerpoint/2010/main" val="1515198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this is the general performance of STEMMUS-SCOPE for 170 </a:t>
            </a:r>
            <a:r>
              <a:rPr lang="en-GB" dirty="0" err="1"/>
              <a:t>Fluxnet</a:t>
            </a:r>
            <a:r>
              <a:rPr lang="en-GB" dirty="0"/>
              <a:t> sites.</a:t>
            </a:r>
          </a:p>
          <a:p>
            <a:endParaRPr lang="en-GB" dirty="0"/>
          </a:p>
          <a:p>
            <a:r>
              <a:rPr lang="en-GB" dirty="0"/>
              <a:t>You see this is the R square, and this is relative root mean square error, we see quite reasonable performance. </a:t>
            </a:r>
          </a:p>
          <a:p>
            <a:endParaRPr lang="en-GB" dirty="0"/>
          </a:p>
          <a:p>
            <a:r>
              <a:rPr lang="en-GB" dirty="0"/>
              <a:t>One thing I want to highlight here is that, we are using global available datasets as the model inputs without tunning the model.</a:t>
            </a:r>
          </a:p>
          <a:p>
            <a:endParaRPr lang="en-GB" dirty="0"/>
          </a:p>
          <a:p>
            <a:endParaRPr lang="en-GB" dirty="0"/>
          </a:p>
        </p:txBody>
      </p:sp>
      <p:sp>
        <p:nvSpPr>
          <p:cNvPr id="4" name="Slide Number Placeholder 3"/>
          <p:cNvSpPr>
            <a:spLocks noGrp="1"/>
          </p:cNvSpPr>
          <p:nvPr>
            <p:ph type="sldNum" sz="quarter" idx="5"/>
          </p:nvPr>
        </p:nvSpPr>
        <p:spPr/>
        <p:txBody>
          <a:bodyPr/>
          <a:lstStyle/>
          <a:p>
            <a:fld id="{CD592756-1BF5-4957-A572-62276876F0B5}" type="slidenum">
              <a:rPr lang="en-US" smtClean="0"/>
              <a:t>10</a:t>
            </a:fld>
            <a:endParaRPr lang="en-US"/>
          </a:p>
        </p:txBody>
      </p:sp>
    </p:spTree>
    <p:extLst>
      <p:ext uri="{BB962C8B-B14F-4D97-AF65-F5344CB8AC3E}">
        <p14:creationId xmlns:p14="http://schemas.microsoft.com/office/powerpoint/2010/main" val="106278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 furthermore, as mentioned above, STEMMUS-SCOPE can simulate fluorescence and reflectance, as such, linking satellite observables in the visible, infrared, and thermal domains to water-energy-carbon processes above- and below-ground.</a:t>
            </a:r>
          </a:p>
          <a:p>
            <a:endParaRPr lang="en-GB" dirty="0"/>
          </a:p>
          <a:p>
            <a:r>
              <a:rPr lang="en-GB" dirty="0"/>
              <a:t>This is an example of fluorescence spectrum, this is the reflectance, and the irradiance spectra.</a:t>
            </a:r>
          </a:p>
          <a:p>
            <a:endParaRPr lang="en-GB" dirty="0"/>
          </a:p>
          <a:p>
            <a:r>
              <a:rPr lang="en-GB" dirty="0"/>
              <a:t>As such, we can design so-called “Observation System Simulation Experiments” to understand the satellite signal and the soil-plant processes.</a:t>
            </a:r>
          </a:p>
        </p:txBody>
      </p:sp>
      <p:sp>
        <p:nvSpPr>
          <p:cNvPr id="4" name="Slide Number Placeholder 3"/>
          <p:cNvSpPr>
            <a:spLocks noGrp="1"/>
          </p:cNvSpPr>
          <p:nvPr>
            <p:ph type="sldNum" sz="quarter" idx="5"/>
          </p:nvPr>
        </p:nvSpPr>
        <p:spPr/>
        <p:txBody>
          <a:bodyPr/>
          <a:lstStyle/>
          <a:p>
            <a:fld id="{CD592756-1BF5-4957-A572-62276876F0B5}" type="slidenum">
              <a:rPr lang="en-US" smtClean="0"/>
              <a:t>11</a:t>
            </a:fld>
            <a:endParaRPr lang="en-US"/>
          </a:p>
        </p:txBody>
      </p:sp>
    </p:spTree>
    <p:extLst>
      <p:ext uri="{BB962C8B-B14F-4D97-AF65-F5344CB8AC3E}">
        <p14:creationId xmlns:p14="http://schemas.microsoft.com/office/powerpoint/2010/main" val="3951308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Currently</a:t>
            </a:r>
            <a:r>
              <a:rPr lang="nl-NL" dirty="0"/>
              <a:t>, </a:t>
            </a:r>
            <a:r>
              <a:rPr lang="nl-NL" dirty="0" err="1"/>
              <a:t>when</a:t>
            </a:r>
            <a:r>
              <a:rPr lang="nl-NL" dirty="0"/>
              <a:t> </a:t>
            </a:r>
            <a:r>
              <a:rPr lang="nl-NL" dirty="0" err="1"/>
              <a:t>one</a:t>
            </a:r>
            <a:r>
              <a:rPr lang="nl-NL" dirty="0"/>
              <a:t> </a:t>
            </a:r>
            <a:r>
              <a:rPr lang="nl-NL" dirty="0" err="1"/>
              <a:t>compares</a:t>
            </a:r>
            <a:r>
              <a:rPr lang="nl-NL" dirty="0"/>
              <a:t> </a:t>
            </a:r>
            <a:r>
              <a:rPr lang="nl-NL" dirty="0" err="1"/>
              <a:t>the</a:t>
            </a:r>
            <a:r>
              <a:rPr lang="nl-NL" dirty="0"/>
              <a:t> </a:t>
            </a:r>
            <a:r>
              <a:rPr lang="nl-NL" dirty="0" err="1"/>
              <a:t>satellite</a:t>
            </a:r>
            <a:r>
              <a:rPr lang="nl-NL" dirty="0"/>
              <a:t> SIF </a:t>
            </a:r>
            <a:r>
              <a:rPr lang="nl-NL" dirty="0" err="1"/>
              <a:t>with</a:t>
            </a:r>
            <a:r>
              <a:rPr lang="nl-NL" dirty="0"/>
              <a:t> </a:t>
            </a:r>
            <a:r>
              <a:rPr lang="nl-NL" dirty="0" err="1"/>
              <a:t>tower</a:t>
            </a:r>
            <a:r>
              <a:rPr lang="nl-NL" dirty="0"/>
              <a:t> GPP, </a:t>
            </a:r>
            <a:r>
              <a:rPr lang="nl-NL" dirty="0" err="1"/>
              <a:t>you</a:t>
            </a:r>
            <a:r>
              <a:rPr lang="nl-NL" dirty="0"/>
              <a:t> </a:t>
            </a:r>
            <a:r>
              <a:rPr lang="nl-NL" dirty="0" err="1"/>
              <a:t>can</a:t>
            </a:r>
            <a:r>
              <a:rPr lang="nl-NL" dirty="0"/>
              <a:t> </a:t>
            </a:r>
            <a:r>
              <a:rPr lang="nl-NL" dirty="0" err="1"/>
              <a:t>find</a:t>
            </a:r>
            <a:r>
              <a:rPr lang="nl-NL" dirty="0"/>
              <a:t> a </a:t>
            </a:r>
            <a:r>
              <a:rPr lang="nl-NL" dirty="0" err="1"/>
              <a:t>very</a:t>
            </a:r>
            <a:r>
              <a:rPr lang="nl-NL" dirty="0"/>
              <a:t> </a:t>
            </a:r>
            <a:r>
              <a:rPr lang="nl-NL" dirty="0" err="1"/>
              <a:t>good</a:t>
            </a:r>
            <a:r>
              <a:rPr lang="nl-NL" dirty="0"/>
              <a:t> </a:t>
            </a:r>
            <a:r>
              <a:rPr lang="nl-NL" dirty="0" err="1"/>
              <a:t>linear</a:t>
            </a:r>
            <a:r>
              <a:rPr lang="nl-NL" dirty="0"/>
              <a:t> </a:t>
            </a:r>
            <a:r>
              <a:rPr lang="nl-NL" dirty="0" err="1"/>
              <a:t>relationship</a:t>
            </a:r>
            <a:r>
              <a:rPr lang="nl-NL" dirty="0"/>
              <a:t>. And </a:t>
            </a:r>
            <a:r>
              <a:rPr lang="nl-NL" dirty="0" err="1"/>
              <a:t>from</a:t>
            </a:r>
            <a:r>
              <a:rPr lang="nl-NL" dirty="0"/>
              <a:t> these </a:t>
            </a:r>
            <a:r>
              <a:rPr lang="nl-NL" dirty="0" err="1"/>
              <a:t>two</a:t>
            </a:r>
            <a:r>
              <a:rPr lang="nl-NL" dirty="0"/>
              <a:t> light </a:t>
            </a:r>
            <a:r>
              <a:rPr lang="nl-NL" dirty="0" err="1"/>
              <a:t>use</a:t>
            </a:r>
            <a:r>
              <a:rPr lang="nl-NL" dirty="0"/>
              <a:t> efficiency </a:t>
            </a:r>
            <a:r>
              <a:rPr lang="nl-NL" dirty="0" err="1"/>
              <a:t>equations</a:t>
            </a:r>
            <a:r>
              <a:rPr lang="nl-NL" dirty="0"/>
              <a:t> for GPP and for SIF, </a:t>
            </a:r>
            <a:r>
              <a:rPr lang="nl-NL" dirty="0" err="1"/>
              <a:t>it</a:t>
            </a:r>
            <a:r>
              <a:rPr lang="nl-NL" dirty="0"/>
              <a:t> </a:t>
            </a:r>
            <a:r>
              <a:rPr lang="nl-NL" dirty="0" err="1"/>
              <a:t>seems</a:t>
            </a:r>
            <a:r>
              <a:rPr lang="nl-NL" dirty="0"/>
              <a:t> </a:t>
            </a:r>
            <a:r>
              <a:rPr lang="nl-NL" dirty="0" err="1"/>
              <a:t>such</a:t>
            </a:r>
            <a:r>
              <a:rPr lang="nl-NL" dirty="0"/>
              <a:t> </a:t>
            </a:r>
            <a:r>
              <a:rPr lang="nl-NL" dirty="0" err="1"/>
              <a:t>linear</a:t>
            </a:r>
            <a:r>
              <a:rPr lang="nl-NL" dirty="0"/>
              <a:t> </a:t>
            </a:r>
            <a:r>
              <a:rPr lang="nl-NL" dirty="0" err="1"/>
              <a:t>relationship</a:t>
            </a:r>
            <a:r>
              <a:rPr lang="nl-NL" dirty="0"/>
              <a:t> is </a:t>
            </a:r>
            <a:r>
              <a:rPr lang="nl-NL" dirty="0" err="1"/>
              <a:t>further</a:t>
            </a:r>
            <a:r>
              <a:rPr lang="nl-NL" dirty="0"/>
              <a:t> </a:t>
            </a:r>
            <a:r>
              <a:rPr lang="nl-NL" dirty="0" err="1"/>
              <a:t>affirmed</a:t>
            </a:r>
            <a:r>
              <a:rPr lang="nl-NL" dirty="0"/>
              <a:t>. In </a:t>
            </a:r>
            <a:r>
              <a:rPr lang="nl-NL" dirty="0" err="1"/>
              <a:t>fact</a:t>
            </a:r>
            <a:r>
              <a:rPr lang="nl-NL" dirty="0"/>
              <a:t>, </a:t>
            </a:r>
            <a:r>
              <a:rPr lang="nl-NL" dirty="0" err="1"/>
              <a:t>this</a:t>
            </a:r>
            <a:r>
              <a:rPr lang="nl-NL" dirty="0"/>
              <a:t> apparent </a:t>
            </a:r>
            <a:r>
              <a:rPr lang="nl-NL" dirty="0" err="1"/>
              <a:t>linear</a:t>
            </a:r>
            <a:r>
              <a:rPr lang="nl-NL" dirty="0"/>
              <a:t> SIF-GPP </a:t>
            </a:r>
            <a:r>
              <a:rPr lang="nl-NL" dirty="0" err="1"/>
              <a:t>relationship</a:t>
            </a:r>
            <a:r>
              <a:rPr lang="nl-NL" dirty="0"/>
              <a:t> has </a:t>
            </a:r>
            <a:r>
              <a:rPr lang="nl-NL" dirty="0" err="1"/>
              <a:t>stimulated</a:t>
            </a:r>
            <a:r>
              <a:rPr lang="nl-NL" dirty="0"/>
              <a:t> </a:t>
            </a:r>
            <a:r>
              <a:rPr lang="nl-NL" dirty="0" err="1"/>
              <a:t>the</a:t>
            </a:r>
            <a:r>
              <a:rPr lang="nl-NL" dirty="0"/>
              <a:t> development of SIF remote sensing. </a:t>
            </a:r>
            <a:r>
              <a:rPr lang="nl-NL" dirty="0" err="1"/>
              <a:t>Particularly</a:t>
            </a:r>
            <a:r>
              <a:rPr lang="nl-NL" dirty="0"/>
              <a:t>, ESA is </a:t>
            </a:r>
            <a:r>
              <a:rPr lang="nl-NL" dirty="0" err="1"/>
              <a:t>going</a:t>
            </a:r>
            <a:r>
              <a:rPr lang="nl-NL" dirty="0"/>
              <a:t> </a:t>
            </a:r>
            <a:r>
              <a:rPr lang="nl-NL" dirty="0" err="1"/>
              <a:t>to</a:t>
            </a:r>
            <a:r>
              <a:rPr lang="nl-NL" dirty="0"/>
              <a:t> </a:t>
            </a:r>
            <a:r>
              <a:rPr lang="nl-NL" dirty="0" err="1"/>
              <a:t>launch</a:t>
            </a:r>
            <a:r>
              <a:rPr lang="nl-NL" dirty="0"/>
              <a:t> </a:t>
            </a:r>
            <a:r>
              <a:rPr lang="nl-NL" dirty="0" err="1"/>
              <a:t>the</a:t>
            </a:r>
            <a:r>
              <a:rPr lang="nl-NL" dirty="0"/>
              <a:t> </a:t>
            </a:r>
            <a:r>
              <a:rPr lang="nl-NL" dirty="0" err="1"/>
              <a:t>Flex</a:t>
            </a:r>
            <a:r>
              <a:rPr lang="nl-NL" dirty="0"/>
              <a:t> mission for monitoring SIF. </a:t>
            </a:r>
          </a:p>
          <a:p>
            <a:endParaRPr lang="nl-NL" dirty="0"/>
          </a:p>
          <a:p>
            <a:r>
              <a:rPr lang="nl-NL" dirty="0" err="1"/>
              <a:t>Such</a:t>
            </a:r>
            <a:r>
              <a:rPr lang="nl-NL" dirty="0"/>
              <a:t> </a:t>
            </a:r>
            <a:r>
              <a:rPr lang="nl-NL" dirty="0" err="1"/>
              <a:t>linear</a:t>
            </a:r>
            <a:r>
              <a:rPr lang="nl-NL" dirty="0"/>
              <a:t> </a:t>
            </a:r>
            <a:r>
              <a:rPr lang="nl-NL" dirty="0" err="1"/>
              <a:t>relationship</a:t>
            </a:r>
            <a:r>
              <a:rPr lang="nl-NL" dirty="0"/>
              <a:t> </a:t>
            </a:r>
            <a:r>
              <a:rPr lang="nl-NL" dirty="0" err="1"/>
              <a:t>can</a:t>
            </a:r>
            <a:r>
              <a:rPr lang="nl-NL" dirty="0"/>
              <a:t> </a:t>
            </a:r>
            <a:r>
              <a:rPr lang="nl-NL" dirty="0" err="1"/>
              <a:t>be</a:t>
            </a:r>
            <a:r>
              <a:rPr lang="nl-NL" dirty="0"/>
              <a:t> </a:t>
            </a:r>
            <a:r>
              <a:rPr lang="nl-NL" dirty="0" err="1"/>
              <a:t>simulated</a:t>
            </a:r>
            <a:r>
              <a:rPr lang="nl-NL" dirty="0"/>
              <a:t> </a:t>
            </a:r>
            <a:r>
              <a:rPr lang="nl-NL" dirty="0" err="1"/>
              <a:t>by</a:t>
            </a:r>
            <a:r>
              <a:rPr lang="nl-NL" dirty="0"/>
              <a:t> STEMMUS-SCOPE as well. </a:t>
            </a:r>
            <a:r>
              <a:rPr lang="nl-NL" dirty="0" err="1"/>
              <a:t>However</a:t>
            </a:r>
            <a:r>
              <a:rPr lang="nl-NL" dirty="0"/>
              <a:t>, </a:t>
            </a:r>
            <a:r>
              <a:rPr lang="nl-NL" dirty="0" err="1"/>
              <a:t>what</a:t>
            </a:r>
            <a:r>
              <a:rPr lang="nl-NL" dirty="0"/>
              <a:t> we found is </a:t>
            </a:r>
            <a:r>
              <a:rPr lang="nl-NL" dirty="0" err="1"/>
              <a:t>that</a:t>
            </a:r>
            <a:r>
              <a:rPr lang="nl-NL" dirty="0"/>
              <a:t>, </a:t>
            </a:r>
            <a:r>
              <a:rPr lang="nl-NL" dirty="0" err="1"/>
              <a:t>this</a:t>
            </a:r>
            <a:r>
              <a:rPr lang="nl-NL" dirty="0"/>
              <a:t> </a:t>
            </a:r>
            <a:r>
              <a:rPr lang="nl-NL" dirty="0" err="1"/>
              <a:t>linear</a:t>
            </a:r>
            <a:r>
              <a:rPr lang="nl-NL" dirty="0"/>
              <a:t> </a:t>
            </a:r>
            <a:r>
              <a:rPr lang="nl-NL" dirty="0" err="1"/>
              <a:t>relationship</a:t>
            </a:r>
            <a:r>
              <a:rPr lang="nl-NL" dirty="0"/>
              <a:t> is </a:t>
            </a:r>
            <a:r>
              <a:rPr lang="nl-NL" dirty="0" err="1"/>
              <a:t>only</a:t>
            </a:r>
            <a:r>
              <a:rPr lang="nl-NL" dirty="0"/>
              <a:t> </a:t>
            </a:r>
            <a:r>
              <a:rPr lang="nl-NL" dirty="0" err="1"/>
              <a:t>valid</a:t>
            </a:r>
            <a:r>
              <a:rPr lang="nl-NL" dirty="0"/>
              <a:t> </a:t>
            </a:r>
            <a:r>
              <a:rPr lang="nl-NL" dirty="0" err="1"/>
              <a:t>when</a:t>
            </a:r>
            <a:r>
              <a:rPr lang="nl-NL" dirty="0"/>
              <a:t> </a:t>
            </a:r>
            <a:r>
              <a:rPr lang="nl-NL" dirty="0" err="1"/>
              <a:t>there</a:t>
            </a:r>
            <a:r>
              <a:rPr lang="nl-NL" dirty="0"/>
              <a:t> is no water stress. Under water stress </a:t>
            </a:r>
            <a:r>
              <a:rPr lang="nl-NL" dirty="0" err="1"/>
              <a:t>condition</a:t>
            </a:r>
            <a:r>
              <a:rPr lang="nl-NL" dirty="0"/>
              <a:t>, </a:t>
            </a:r>
            <a:r>
              <a:rPr lang="nl-NL" dirty="0" err="1"/>
              <a:t>the</a:t>
            </a:r>
            <a:r>
              <a:rPr lang="nl-NL" dirty="0"/>
              <a:t> SIF-GPP </a:t>
            </a:r>
            <a:r>
              <a:rPr lang="nl-NL" dirty="0" err="1"/>
              <a:t>relationship</a:t>
            </a:r>
            <a:r>
              <a:rPr lang="nl-NL" dirty="0"/>
              <a:t> is </a:t>
            </a:r>
            <a:r>
              <a:rPr lang="nl-NL" dirty="0" err="1"/>
              <a:t>actually</a:t>
            </a:r>
            <a:r>
              <a:rPr lang="nl-NL" dirty="0"/>
              <a:t> non-</a:t>
            </a:r>
            <a:r>
              <a:rPr lang="nl-NL" dirty="0" err="1"/>
              <a:t>linear</a:t>
            </a:r>
            <a:r>
              <a:rPr lang="nl-NL" dirty="0"/>
              <a:t>. On </a:t>
            </a:r>
            <a:r>
              <a:rPr lang="nl-NL" dirty="0" err="1"/>
              <a:t>the</a:t>
            </a:r>
            <a:r>
              <a:rPr lang="nl-NL" dirty="0"/>
              <a:t> </a:t>
            </a:r>
            <a:r>
              <a:rPr lang="nl-NL" dirty="0" err="1"/>
              <a:t>other</a:t>
            </a:r>
            <a:r>
              <a:rPr lang="nl-NL" dirty="0"/>
              <a:t> hand, we do </a:t>
            </a:r>
            <a:r>
              <a:rPr lang="nl-NL" dirty="0" err="1"/>
              <a:t>find</a:t>
            </a:r>
            <a:r>
              <a:rPr lang="nl-NL" dirty="0"/>
              <a:t> </a:t>
            </a:r>
            <a:r>
              <a:rPr lang="nl-NL" dirty="0" err="1"/>
              <a:t>that</a:t>
            </a:r>
            <a:r>
              <a:rPr lang="nl-NL" dirty="0"/>
              <a:t> </a:t>
            </a:r>
            <a:r>
              <a:rPr lang="nl-NL" dirty="0" err="1"/>
              <a:t>there</a:t>
            </a:r>
            <a:r>
              <a:rPr lang="nl-NL" dirty="0"/>
              <a:t> is a </a:t>
            </a:r>
            <a:r>
              <a:rPr lang="nl-NL" dirty="0" err="1"/>
              <a:t>linear</a:t>
            </a:r>
            <a:r>
              <a:rPr lang="nl-NL" dirty="0"/>
              <a:t> </a:t>
            </a:r>
            <a:r>
              <a:rPr lang="nl-NL" dirty="0" err="1"/>
              <a:t>relathioship</a:t>
            </a:r>
            <a:r>
              <a:rPr lang="nl-NL" dirty="0"/>
              <a:t> </a:t>
            </a:r>
            <a:r>
              <a:rPr lang="nl-NL" dirty="0" err="1"/>
              <a:t>between</a:t>
            </a:r>
            <a:r>
              <a:rPr lang="nl-NL" dirty="0"/>
              <a:t> SIF and </a:t>
            </a:r>
            <a:r>
              <a:rPr lang="nl-NL" dirty="0" err="1"/>
              <a:t>leaf</a:t>
            </a:r>
            <a:r>
              <a:rPr lang="nl-NL" dirty="0"/>
              <a:t> water </a:t>
            </a:r>
            <a:r>
              <a:rPr lang="nl-NL" dirty="0" err="1"/>
              <a:t>potential</a:t>
            </a:r>
            <a:r>
              <a:rPr lang="nl-NL" dirty="0"/>
              <a:t>, </a:t>
            </a:r>
            <a:r>
              <a:rPr lang="nl-NL" b="1" dirty="0" err="1"/>
              <a:t>either</a:t>
            </a:r>
            <a:r>
              <a:rPr lang="nl-NL" b="1" dirty="0"/>
              <a:t> </a:t>
            </a:r>
            <a:r>
              <a:rPr lang="nl-NL" b="1" dirty="0" err="1"/>
              <a:t>it</a:t>
            </a:r>
            <a:r>
              <a:rPr lang="nl-NL" b="1" dirty="0"/>
              <a:t> is water </a:t>
            </a:r>
            <a:r>
              <a:rPr lang="nl-NL" b="1" dirty="0" err="1"/>
              <a:t>stressed</a:t>
            </a:r>
            <a:r>
              <a:rPr lang="nl-NL" b="1" dirty="0"/>
              <a:t> or </a:t>
            </a:r>
            <a:r>
              <a:rPr lang="nl-NL" b="1" dirty="0" err="1"/>
              <a:t>not</a:t>
            </a:r>
            <a:r>
              <a:rPr lang="nl-NL" dirty="0"/>
              <a:t>.</a:t>
            </a:r>
          </a:p>
          <a:p>
            <a:endParaRPr lang="en-GB" dirty="0"/>
          </a:p>
        </p:txBody>
      </p:sp>
      <p:sp>
        <p:nvSpPr>
          <p:cNvPr id="4" name="Slide Number Placeholder 3"/>
          <p:cNvSpPr>
            <a:spLocks noGrp="1"/>
          </p:cNvSpPr>
          <p:nvPr>
            <p:ph type="sldNum" sz="quarter" idx="5"/>
          </p:nvPr>
        </p:nvSpPr>
        <p:spPr/>
        <p:txBody>
          <a:bodyPr/>
          <a:lstStyle/>
          <a:p>
            <a:fld id="{CD592756-1BF5-4957-A572-62276876F0B5}" type="slidenum">
              <a:rPr lang="en-US" smtClean="0"/>
              <a:t>12</a:t>
            </a:fld>
            <a:endParaRPr lang="en-US"/>
          </a:p>
        </p:txBody>
      </p:sp>
    </p:spTree>
    <p:extLst>
      <p:ext uri="{BB962C8B-B14F-4D97-AF65-F5344CB8AC3E}">
        <p14:creationId xmlns:p14="http://schemas.microsoft.com/office/powerpoint/2010/main" val="880301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The question here is </a:t>
            </a:r>
            <a:r>
              <a:rPr lang="nl-NL" dirty="0" err="1"/>
              <a:t>then</a:t>
            </a:r>
            <a:r>
              <a:rPr lang="nl-NL" dirty="0"/>
              <a:t> </a:t>
            </a:r>
            <a:r>
              <a:rPr lang="nl-NL" dirty="0" err="1"/>
              <a:t>what</a:t>
            </a:r>
            <a:r>
              <a:rPr lang="nl-NL" dirty="0"/>
              <a:t> is </a:t>
            </a:r>
            <a:r>
              <a:rPr lang="nl-NL" dirty="0" err="1"/>
              <a:t>the</a:t>
            </a:r>
            <a:r>
              <a:rPr lang="nl-NL" dirty="0"/>
              <a:t> </a:t>
            </a:r>
            <a:r>
              <a:rPr lang="nl-NL" dirty="0" err="1"/>
              <a:t>physical</a:t>
            </a:r>
            <a:r>
              <a:rPr lang="nl-NL" dirty="0"/>
              <a:t> </a:t>
            </a:r>
            <a:r>
              <a:rPr lang="nl-NL" dirty="0" err="1"/>
              <a:t>explanation</a:t>
            </a:r>
            <a:r>
              <a:rPr lang="nl-NL" dirty="0"/>
              <a:t> for </a:t>
            </a:r>
            <a:r>
              <a:rPr lang="nl-NL" dirty="0" err="1"/>
              <a:t>this</a:t>
            </a:r>
            <a:r>
              <a:rPr lang="nl-NL" dirty="0"/>
              <a:t> </a:t>
            </a:r>
            <a:r>
              <a:rPr lang="nl-NL" dirty="0" err="1"/>
              <a:t>linerality</a:t>
            </a:r>
            <a:r>
              <a:rPr lang="nl-NL" dirty="0"/>
              <a:t> </a:t>
            </a:r>
            <a:r>
              <a:rPr lang="nl-NL" dirty="0" err="1"/>
              <a:t>between</a:t>
            </a:r>
            <a:r>
              <a:rPr lang="nl-NL" dirty="0"/>
              <a:t> SIF and </a:t>
            </a:r>
            <a:r>
              <a:rPr lang="nl-NL" dirty="0" err="1"/>
              <a:t>leaf</a:t>
            </a:r>
            <a:r>
              <a:rPr lang="nl-NL" dirty="0"/>
              <a:t> water </a:t>
            </a:r>
            <a:r>
              <a:rPr lang="nl-NL" dirty="0" err="1"/>
              <a:t>potential</a:t>
            </a:r>
            <a:r>
              <a:rPr lang="nl-NL" dirty="0"/>
              <a:t>?</a:t>
            </a:r>
          </a:p>
          <a:p>
            <a:endParaRPr lang="nl-NL" dirty="0"/>
          </a:p>
          <a:p>
            <a:r>
              <a:rPr lang="nl-NL" dirty="0" err="1"/>
              <a:t>If</a:t>
            </a:r>
            <a:r>
              <a:rPr lang="nl-NL" dirty="0"/>
              <a:t> we </a:t>
            </a:r>
            <a:r>
              <a:rPr lang="nl-NL" dirty="0" err="1"/>
              <a:t>can</a:t>
            </a:r>
            <a:r>
              <a:rPr lang="nl-NL" dirty="0"/>
              <a:t> </a:t>
            </a:r>
            <a:r>
              <a:rPr lang="nl-NL" dirty="0" err="1"/>
              <a:t>see</a:t>
            </a:r>
            <a:r>
              <a:rPr lang="nl-NL" dirty="0"/>
              <a:t> here, </a:t>
            </a:r>
            <a:r>
              <a:rPr lang="nl-NL" dirty="0" err="1"/>
              <a:t>the</a:t>
            </a:r>
            <a:r>
              <a:rPr lang="nl-NL" dirty="0"/>
              <a:t> </a:t>
            </a:r>
            <a:r>
              <a:rPr lang="nl-NL" dirty="0" err="1"/>
              <a:t>leaf</a:t>
            </a:r>
            <a:r>
              <a:rPr lang="nl-NL" dirty="0"/>
              <a:t> water </a:t>
            </a:r>
            <a:r>
              <a:rPr lang="nl-NL" dirty="0" err="1"/>
              <a:t>potential</a:t>
            </a:r>
            <a:r>
              <a:rPr lang="nl-NL" dirty="0"/>
              <a:t> is </a:t>
            </a:r>
            <a:r>
              <a:rPr lang="nl-NL" dirty="0" err="1"/>
              <a:t>very</a:t>
            </a:r>
            <a:r>
              <a:rPr lang="nl-NL" dirty="0"/>
              <a:t> </a:t>
            </a:r>
            <a:r>
              <a:rPr lang="nl-NL" dirty="0" err="1"/>
              <a:t>much</a:t>
            </a:r>
            <a:r>
              <a:rPr lang="nl-NL" dirty="0"/>
              <a:t> </a:t>
            </a:r>
            <a:r>
              <a:rPr lang="nl-NL" dirty="0" err="1"/>
              <a:t>regulated</a:t>
            </a:r>
            <a:r>
              <a:rPr lang="nl-NL" dirty="0"/>
              <a:t> </a:t>
            </a:r>
            <a:r>
              <a:rPr lang="nl-NL" dirty="0" err="1"/>
              <a:t>by</a:t>
            </a:r>
            <a:r>
              <a:rPr lang="nl-NL" dirty="0"/>
              <a:t> </a:t>
            </a:r>
            <a:r>
              <a:rPr lang="nl-NL" dirty="0" err="1"/>
              <a:t>the</a:t>
            </a:r>
            <a:r>
              <a:rPr lang="nl-NL" dirty="0"/>
              <a:t> water stress factor, and </a:t>
            </a:r>
            <a:r>
              <a:rPr lang="nl-NL" dirty="0" err="1"/>
              <a:t>since</a:t>
            </a:r>
            <a:r>
              <a:rPr lang="nl-NL" dirty="0"/>
              <a:t> </a:t>
            </a:r>
            <a:r>
              <a:rPr lang="nl-NL" dirty="0" err="1"/>
              <a:t>the</a:t>
            </a:r>
            <a:r>
              <a:rPr lang="nl-NL" dirty="0"/>
              <a:t> SIF is </a:t>
            </a:r>
            <a:r>
              <a:rPr lang="nl-NL" dirty="0" err="1"/>
              <a:t>regulated</a:t>
            </a:r>
            <a:r>
              <a:rPr lang="nl-NL" dirty="0"/>
              <a:t> </a:t>
            </a:r>
            <a:r>
              <a:rPr lang="nl-NL" dirty="0" err="1"/>
              <a:t>by</a:t>
            </a:r>
            <a:r>
              <a:rPr lang="nl-NL" dirty="0"/>
              <a:t> </a:t>
            </a:r>
            <a:r>
              <a:rPr lang="nl-NL" dirty="0" err="1"/>
              <a:t>mutiplying</a:t>
            </a:r>
            <a:r>
              <a:rPr lang="nl-NL" dirty="0"/>
              <a:t> </a:t>
            </a:r>
            <a:r>
              <a:rPr lang="nl-NL" dirty="0" err="1"/>
              <a:t>Vcmax</a:t>
            </a:r>
            <a:r>
              <a:rPr lang="nl-NL" dirty="0"/>
              <a:t> </a:t>
            </a:r>
            <a:r>
              <a:rPr lang="nl-NL" dirty="0" err="1"/>
              <a:t>with</a:t>
            </a:r>
            <a:r>
              <a:rPr lang="nl-NL" dirty="0"/>
              <a:t> </a:t>
            </a:r>
            <a:r>
              <a:rPr lang="nl-NL" dirty="0" err="1"/>
              <a:t>this</a:t>
            </a:r>
            <a:r>
              <a:rPr lang="nl-NL" dirty="0"/>
              <a:t> water stress factor, and </a:t>
            </a:r>
            <a:r>
              <a:rPr lang="nl-NL" dirty="0" err="1"/>
              <a:t>then</a:t>
            </a:r>
            <a:r>
              <a:rPr lang="nl-NL" dirty="0"/>
              <a:t> </a:t>
            </a:r>
            <a:r>
              <a:rPr lang="nl-NL" dirty="0" err="1"/>
              <a:t>you</a:t>
            </a:r>
            <a:r>
              <a:rPr lang="nl-NL" dirty="0"/>
              <a:t> </a:t>
            </a:r>
            <a:r>
              <a:rPr lang="nl-NL" dirty="0" err="1"/>
              <a:t>can</a:t>
            </a:r>
            <a:r>
              <a:rPr lang="nl-NL" dirty="0"/>
              <a:t> </a:t>
            </a:r>
            <a:r>
              <a:rPr lang="nl-NL" dirty="0" err="1"/>
              <a:t>see</a:t>
            </a:r>
            <a:r>
              <a:rPr lang="nl-NL" dirty="0"/>
              <a:t> </a:t>
            </a:r>
            <a:r>
              <a:rPr lang="nl-NL" dirty="0" err="1"/>
              <a:t>this</a:t>
            </a:r>
            <a:r>
              <a:rPr lang="nl-NL" dirty="0"/>
              <a:t> apparent </a:t>
            </a:r>
            <a:r>
              <a:rPr lang="nl-NL" dirty="0" err="1"/>
              <a:t>linerality</a:t>
            </a:r>
            <a:r>
              <a:rPr lang="nl-NL" dirty="0"/>
              <a:t> </a:t>
            </a:r>
            <a:r>
              <a:rPr lang="nl-NL" dirty="0" err="1"/>
              <a:t>between</a:t>
            </a:r>
            <a:r>
              <a:rPr lang="nl-NL" dirty="0"/>
              <a:t> SIF and </a:t>
            </a:r>
            <a:r>
              <a:rPr lang="nl-NL" dirty="0" err="1"/>
              <a:t>leaf</a:t>
            </a:r>
            <a:r>
              <a:rPr lang="nl-NL" dirty="0"/>
              <a:t> water </a:t>
            </a:r>
            <a:r>
              <a:rPr lang="nl-NL" dirty="0" err="1"/>
              <a:t>potential</a:t>
            </a:r>
            <a:r>
              <a:rPr lang="nl-NL" dirty="0"/>
              <a:t>. </a:t>
            </a:r>
          </a:p>
          <a:p>
            <a:endParaRPr lang="nl-NL" dirty="0"/>
          </a:p>
          <a:p>
            <a:r>
              <a:rPr lang="nl-NL" dirty="0"/>
              <a:t>It is </a:t>
            </a:r>
            <a:r>
              <a:rPr lang="nl-NL" dirty="0" err="1"/>
              <a:t>to</a:t>
            </a:r>
            <a:r>
              <a:rPr lang="nl-NL" dirty="0"/>
              <a:t> </a:t>
            </a:r>
            <a:r>
              <a:rPr lang="nl-NL" dirty="0" err="1"/>
              <a:t>note</a:t>
            </a:r>
            <a:r>
              <a:rPr lang="nl-NL" dirty="0"/>
              <a:t> </a:t>
            </a:r>
            <a:r>
              <a:rPr lang="nl-NL" dirty="0" err="1"/>
              <a:t>that</a:t>
            </a:r>
            <a:r>
              <a:rPr lang="nl-NL" dirty="0"/>
              <a:t> </a:t>
            </a:r>
            <a:r>
              <a:rPr lang="nl-NL" dirty="0" err="1"/>
              <a:t>there</a:t>
            </a:r>
            <a:r>
              <a:rPr lang="nl-NL" dirty="0"/>
              <a:t> is a </a:t>
            </a:r>
            <a:r>
              <a:rPr lang="nl-NL" dirty="0" err="1"/>
              <a:t>hysteresis</a:t>
            </a:r>
            <a:r>
              <a:rPr lang="nl-NL" dirty="0"/>
              <a:t> effect on </a:t>
            </a:r>
            <a:r>
              <a:rPr lang="nl-NL" dirty="0" err="1"/>
              <a:t>the</a:t>
            </a:r>
            <a:r>
              <a:rPr lang="nl-NL" dirty="0"/>
              <a:t> </a:t>
            </a:r>
            <a:r>
              <a:rPr lang="nl-NL" dirty="0" err="1"/>
              <a:t>relationship</a:t>
            </a:r>
            <a:r>
              <a:rPr lang="nl-NL" dirty="0"/>
              <a:t> </a:t>
            </a:r>
            <a:r>
              <a:rPr lang="nl-NL" dirty="0" err="1"/>
              <a:t>between</a:t>
            </a:r>
            <a:r>
              <a:rPr lang="nl-NL" dirty="0"/>
              <a:t> SIF and </a:t>
            </a:r>
            <a:r>
              <a:rPr lang="nl-NL" dirty="0" err="1"/>
              <a:t>leaf</a:t>
            </a:r>
            <a:r>
              <a:rPr lang="nl-NL" dirty="0"/>
              <a:t> water </a:t>
            </a:r>
            <a:r>
              <a:rPr lang="nl-NL" dirty="0" err="1"/>
              <a:t>potential</a:t>
            </a:r>
            <a:r>
              <a:rPr lang="nl-NL" dirty="0"/>
              <a:t>, and </a:t>
            </a:r>
            <a:r>
              <a:rPr lang="nl-NL" dirty="0" err="1"/>
              <a:t>this</a:t>
            </a:r>
            <a:r>
              <a:rPr lang="nl-NL" dirty="0"/>
              <a:t> is </a:t>
            </a:r>
            <a:r>
              <a:rPr lang="nl-NL" dirty="0" err="1"/>
              <a:t>particularly</a:t>
            </a:r>
            <a:r>
              <a:rPr lang="nl-NL" dirty="0"/>
              <a:t> </a:t>
            </a:r>
            <a:r>
              <a:rPr lang="nl-NL" dirty="0" err="1"/>
              <a:t>the</a:t>
            </a:r>
            <a:r>
              <a:rPr lang="nl-NL" dirty="0"/>
              <a:t> case </a:t>
            </a:r>
            <a:r>
              <a:rPr lang="nl-NL" dirty="0" err="1"/>
              <a:t>when</a:t>
            </a:r>
            <a:r>
              <a:rPr lang="nl-NL" dirty="0"/>
              <a:t> </a:t>
            </a:r>
            <a:r>
              <a:rPr lang="nl-NL" dirty="0" err="1"/>
              <a:t>the</a:t>
            </a:r>
            <a:r>
              <a:rPr lang="nl-NL" dirty="0"/>
              <a:t> </a:t>
            </a:r>
            <a:r>
              <a:rPr lang="nl-NL" dirty="0" err="1"/>
              <a:t>soil</a:t>
            </a:r>
            <a:r>
              <a:rPr lang="nl-NL" dirty="0"/>
              <a:t> is water-</a:t>
            </a:r>
            <a:r>
              <a:rPr lang="nl-NL" dirty="0" err="1"/>
              <a:t>stressed</a:t>
            </a:r>
            <a:r>
              <a:rPr lang="nl-NL" dirty="0"/>
              <a:t>.</a:t>
            </a:r>
          </a:p>
          <a:p>
            <a:endParaRPr lang="nl-NL" dirty="0"/>
          </a:p>
          <a:p>
            <a:r>
              <a:rPr lang="nl-NL" dirty="0" err="1"/>
              <a:t>Another</a:t>
            </a:r>
            <a:r>
              <a:rPr lang="nl-NL" dirty="0"/>
              <a:t> </a:t>
            </a:r>
            <a:r>
              <a:rPr lang="nl-NL" b="0" dirty="0"/>
              <a:t>question we </a:t>
            </a:r>
            <a:r>
              <a:rPr lang="nl-NL" b="0" dirty="0" err="1"/>
              <a:t>may</a:t>
            </a:r>
            <a:r>
              <a:rPr lang="nl-NL" b="0" dirty="0"/>
              <a:t> </a:t>
            </a:r>
            <a:r>
              <a:rPr lang="nl-NL" b="0" dirty="0" err="1"/>
              <a:t>ask</a:t>
            </a:r>
            <a:r>
              <a:rPr lang="nl-NL" b="0" dirty="0"/>
              <a:t> here is </a:t>
            </a:r>
            <a:r>
              <a:rPr lang="nl-NL" b="0" dirty="0" err="1"/>
              <a:t>why</a:t>
            </a:r>
            <a:r>
              <a:rPr lang="nl-NL" b="0" dirty="0"/>
              <a:t> </a:t>
            </a:r>
            <a:r>
              <a:rPr lang="nl-NL" b="0" dirty="0" err="1"/>
              <a:t>leaf</a:t>
            </a:r>
            <a:r>
              <a:rPr lang="nl-NL" b="0" dirty="0"/>
              <a:t> water </a:t>
            </a:r>
            <a:r>
              <a:rPr lang="nl-NL" b="0" dirty="0" err="1"/>
              <a:t>potential</a:t>
            </a:r>
            <a:r>
              <a:rPr lang="nl-NL" b="0" dirty="0"/>
              <a:t> is </a:t>
            </a:r>
            <a:r>
              <a:rPr lang="nl-NL" b="0" dirty="0" err="1"/>
              <a:t>regulated</a:t>
            </a:r>
            <a:r>
              <a:rPr lang="nl-NL" b="0" dirty="0"/>
              <a:t> </a:t>
            </a:r>
            <a:r>
              <a:rPr lang="nl-NL" b="0" dirty="0" err="1"/>
              <a:t>by</a:t>
            </a:r>
            <a:r>
              <a:rPr lang="nl-NL" b="0" dirty="0"/>
              <a:t> water stress factor. </a:t>
            </a:r>
            <a:r>
              <a:rPr lang="nl-NL" b="0" dirty="0" err="1"/>
              <a:t>If</a:t>
            </a:r>
            <a:r>
              <a:rPr lang="nl-NL" b="0" dirty="0"/>
              <a:t> we </a:t>
            </a:r>
            <a:r>
              <a:rPr lang="nl-NL" b="0" dirty="0" err="1"/>
              <a:t>see</a:t>
            </a:r>
            <a:r>
              <a:rPr lang="nl-NL" b="0" dirty="0"/>
              <a:t> </a:t>
            </a:r>
            <a:r>
              <a:rPr lang="nl-NL" dirty="0" err="1"/>
              <a:t>the</a:t>
            </a:r>
            <a:r>
              <a:rPr lang="nl-NL" dirty="0"/>
              <a:t> </a:t>
            </a:r>
            <a:r>
              <a:rPr lang="nl-NL" dirty="0" err="1"/>
              <a:t>equation</a:t>
            </a:r>
            <a:r>
              <a:rPr lang="nl-NL" dirty="0"/>
              <a:t> here, water stress factor is a </a:t>
            </a:r>
            <a:r>
              <a:rPr lang="nl-NL" dirty="0" err="1"/>
              <a:t>function</a:t>
            </a:r>
            <a:r>
              <a:rPr lang="nl-NL" dirty="0"/>
              <a:t> of </a:t>
            </a:r>
            <a:r>
              <a:rPr lang="nl-NL" dirty="0" err="1"/>
              <a:t>soil</a:t>
            </a:r>
            <a:r>
              <a:rPr lang="nl-NL" dirty="0"/>
              <a:t> water content and </a:t>
            </a:r>
            <a:r>
              <a:rPr lang="nl-NL" b="1" dirty="0" err="1"/>
              <a:t>the</a:t>
            </a:r>
            <a:r>
              <a:rPr lang="nl-NL" b="1" dirty="0"/>
              <a:t> root </a:t>
            </a:r>
            <a:r>
              <a:rPr lang="nl-NL" b="1" dirty="0" err="1"/>
              <a:t>length</a:t>
            </a:r>
            <a:r>
              <a:rPr lang="nl-NL" b="1" dirty="0"/>
              <a:t> </a:t>
            </a:r>
            <a:r>
              <a:rPr lang="nl-NL" b="1" dirty="0" err="1"/>
              <a:t>fraction</a:t>
            </a:r>
            <a:r>
              <a:rPr lang="nl-NL" dirty="0"/>
              <a:t>. </a:t>
            </a:r>
            <a:r>
              <a:rPr lang="nl-NL" dirty="0" err="1"/>
              <a:t>This</a:t>
            </a:r>
            <a:r>
              <a:rPr lang="nl-NL" dirty="0"/>
              <a:t> means </a:t>
            </a:r>
            <a:r>
              <a:rPr lang="nl-NL" dirty="0" err="1"/>
              <a:t>there</a:t>
            </a:r>
            <a:r>
              <a:rPr lang="nl-NL" dirty="0"/>
              <a:t> is </a:t>
            </a:r>
            <a:r>
              <a:rPr lang="nl-NL" b="1" dirty="0"/>
              <a:t>a </a:t>
            </a:r>
            <a:r>
              <a:rPr lang="nl-NL" b="1" dirty="0" err="1"/>
              <a:t>coordination</a:t>
            </a:r>
            <a:r>
              <a:rPr lang="nl-NL" b="1" dirty="0"/>
              <a:t> </a:t>
            </a:r>
            <a:r>
              <a:rPr lang="nl-NL" dirty="0" err="1"/>
              <a:t>between</a:t>
            </a:r>
            <a:r>
              <a:rPr lang="nl-NL" dirty="0"/>
              <a:t> </a:t>
            </a:r>
            <a:r>
              <a:rPr lang="nl-NL" dirty="0" err="1"/>
              <a:t>leaf</a:t>
            </a:r>
            <a:r>
              <a:rPr lang="nl-NL" dirty="0"/>
              <a:t> water </a:t>
            </a:r>
            <a:r>
              <a:rPr lang="nl-NL" dirty="0" err="1"/>
              <a:t>potential</a:t>
            </a:r>
            <a:r>
              <a:rPr lang="nl-NL" dirty="0"/>
              <a:t> and </a:t>
            </a:r>
            <a:r>
              <a:rPr lang="nl-NL" dirty="0" err="1"/>
              <a:t>soil</a:t>
            </a:r>
            <a:r>
              <a:rPr lang="nl-NL" dirty="0"/>
              <a:t> water </a:t>
            </a:r>
            <a:r>
              <a:rPr lang="nl-NL" dirty="0" err="1"/>
              <a:t>potential</a:t>
            </a:r>
            <a:r>
              <a:rPr lang="nl-NL" dirty="0"/>
              <a:t>.</a:t>
            </a:r>
          </a:p>
          <a:p>
            <a:endParaRPr lang="nl-NL" dirty="0"/>
          </a:p>
          <a:p>
            <a:r>
              <a:rPr lang="nl-NL" dirty="0"/>
              <a:t>And </a:t>
            </a:r>
            <a:r>
              <a:rPr lang="nl-NL" dirty="0" err="1"/>
              <a:t>this</a:t>
            </a:r>
            <a:r>
              <a:rPr lang="nl-NL" dirty="0"/>
              <a:t> </a:t>
            </a:r>
            <a:r>
              <a:rPr lang="nl-NL" dirty="0" err="1"/>
              <a:t>highlights</a:t>
            </a:r>
            <a:r>
              <a:rPr lang="nl-NL" dirty="0"/>
              <a:t> </a:t>
            </a:r>
            <a:r>
              <a:rPr lang="nl-NL" dirty="0" err="1"/>
              <a:t>the</a:t>
            </a:r>
            <a:r>
              <a:rPr lang="nl-NL" dirty="0"/>
              <a:t> important </a:t>
            </a:r>
            <a:r>
              <a:rPr lang="nl-NL" dirty="0" err="1"/>
              <a:t>role</a:t>
            </a:r>
            <a:r>
              <a:rPr lang="nl-NL" dirty="0"/>
              <a:t> of </a:t>
            </a:r>
            <a:r>
              <a:rPr lang="nl-NL" dirty="0" err="1"/>
              <a:t>soil</a:t>
            </a:r>
            <a:r>
              <a:rPr lang="nl-NL" dirty="0"/>
              <a:t>-plant </a:t>
            </a:r>
            <a:r>
              <a:rPr lang="nl-NL" dirty="0" err="1"/>
              <a:t>hydraulics</a:t>
            </a:r>
            <a:r>
              <a:rPr lang="nl-NL" dirty="0"/>
              <a:t> in </a:t>
            </a:r>
            <a:r>
              <a:rPr lang="nl-NL" dirty="0" err="1"/>
              <a:t>better</a:t>
            </a:r>
            <a:r>
              <a:rPr lang="nl-NL" dirty="0"/>
              <a:t> </a:t>
            </a:r>
            <a:r>
              <a:rPr lang="nl-NL" dirty="0" err="1"/>
              <a:t>explaining</a:t>
            </a:r>
            <a:r>
              <a:rPr lang="nl-NL" dirty="0"/>
              <a:t> </a:t>
            </a:r>
            <a:r>
              <a:rPr lang="nl-NL" dirty="0" err="1"/>
              <a:t>the</a:t>
            </a:r>
            <a:r>
              <a:rPr lang="nl-NL" dirty="0"/>
              <a:t> SIF-GPP </a:t>
            </a:r>
            <a:r>
              <a:rPr lang="nl-NL" dirty="0" err="1"/>
              <a:t>relationship</a:t>
            </a:r>
            <a:r>
              <a:rPr lang="nl-NL" dirty="0"/>
              <a:t>.</a:t>
            </a:r>
          </a:p>
          <a:p>
            <a:endParaRPr lang="nl-NL" dirty="0"/>
          </a:p>
          <a:p>
            <a:r>
              <a:rPr lang="nl-NL" dirty="0"/>
              <a:t>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Another</a:t>
            </a:r>
            <a:r>
              <a:rPr lang="nl-NL" dirty="0"/>
              <a:t> </a:t>
            </a:r>
            <a:r>
              <a:rPr lang="nl-NL" dirty="0" err="1"/>
              <a:t>note</a:t>
            </a:r>
            <a:r>
              <a:rPr lang="nl-NL" dirty="0"/>
              <a:t> is </a:t>
            </a:r>
            <a:r>
              <a:rPr lang="nl-NL" dirty="0" err="1"/>
              <a:t>that</a:t>
            </a:r>
            <a:r>
              <a:rPr lang="nl-NL" dirty="0"/>
              <a:t> </a:t>
            </a:r>
            <a:r>
              <a:rPr lang="nl-NL" dirty="0" err="1"/>
              <a:t>the</a:t>
            </a:r>
            <a:r>
              <a:rPr lang="nl-NL" dirty="0"/>
              <a:t> </a:t>
            </a:r>
            <a:r>
              <a:rPr lang="nl-NL" dirty="0" err="1"/>
              <a:t>Jmax</a:t>
            </a:r>
            <a:r>
              <a:rPr lang="nl-NL" dirty="0"/>
              <a:t>, </a:t>
            </a:r>
            <a:r>
              <a:rPr lang="nl-NL" dirty="0" err="1"/>
              <a:t>the</a:t>
            </a:r>
            <a:r>
              <a:rPr lang="nl-NL" dirty="0"/>
              <a:t> maximum </a:t>
            </a:r>
            <a:r>
              <a:rPr lang="nl-NL" dirty="0" err="1"/>
              <a:t>electron</a:t>
            </a:r>
            <a:r>
              <a:rPr lang="nl-NL" dirty="0"/>
              <a:t> transport </a:t>
            </a:r>
            <a:r>
              <a:rPr lang="nl-NL" dirty="0" err="1"/>
              <a:t>rate</a:t>
            </a:r>
            <a:r>
              <a:rPr lang="nl-NL" dirty="0"/>
              <a:t>, in STEMMUS-SCOPE is </a:t>
            </a:r>
            <a:r>
              <a:rPr lang="nl-NL" dirty="0" err="1"/>
              <a:t>tightly</a:t>
            </a:r>
            <a:r>
              <a:rPr lang="nl-NL" dirty="0"/>
              <a:t> </a:t>
            </a:r>
            <a:r>
              <a:rPr lang="nl-NL" dirty="0" err="1"/>
              <a:t>linked</a:t>
            </a:r>
            <a:r>
              <a:rPr lang="nl-NL" dirty="0"/>
              <a:t> </a:t>
            </a:r>
            <a:r>
              <a:rPr lang="nl-NL" dirty="0" err="1"/>
              <a:t>with</a:t>
            </a:r>
            <a:r>
              <a:rPr lang="nl-NL" dirty="0"/>
              <a:t> </a:t>
            </a:r>
            <a:r>
              <a:rPr lang="nl-NL" dirty="0" err="1"/>
              <a:t>Vcmax</a:t>
            </a:r>
            <a:r>
              <a:rPr lang="nl-NL" dirty="0"/>
              <a:t> as well. As </a:t>
            </a:r>
            <a:r>
              <a:rPr lang="nl-NL" dirty="0" err="1"/>
              <a:t>such</a:t>
            </a:r>
            <a:r>
              <a:rPr lang="nl-NL" dirty="0"/>
              <a:t>, </a:t>
            </a:r>
            <a:r>
              <a:rPr lang="nl-NL" dirty="0" err="1"/>
              <a:t>the</a:t>
            </a:r>
            <a:r>
              <a:rPr lang="nl-NL" dirty="0"/>
              <a:t> water stress factor impacts </a:t>
            </a:r>
            <a:r>
              <a:rPr lang="nl-NL" dirty="0" err="1"/>
              <a:t>both</a:t>
            </a:r>
            <a:r>
              <a:rPr lang="nl-NL" dirty="0"/>
              <a:t> </a:t>
            </a:r>
            <a:r>
              <a:rPr lang="nl-NL" dirty="0" err="1"/>
              <a:t>electron</a:t>
            </a:r>
            <a:r>
              <a:rPr lang="nl-NL" dirty="0"/>
              <a:t> transport </a:t>
            </a:r>
            <a:r>
              <a:rPr lang="nl-NL" dirty="0" err="1"/>
              <a:t>rate</a:t>
            </a:r>
            <a:r>
              <a:rPr lang="nl-NL" dirty="0"/>
              <a:t> and </a:t>
            </a:r>
            <a:r>
              <a:rPr lang="nl-NL" dirty="0" err="1"/>
              <a:t>rubisco</a:t>
            </a:r>
            <a:r>
              <a:rPr lang="nl-NL" dirty="0"/>
              <a:t> </a:t>
            </a:r>
            <a:r>
              <a:rPr lang="nl-NL" dirty="0" err="1"/>
              <a:t>catalytic</a:t>
            </a:r>
            <a:r>
              <a:rPr lang="nl-NL" dirty="0"/>
              <a:t> </a:t>
            </a:r>
            <a:r>
              <a:rPr lang="nl-NL" dirty="0" err="1"/>
              <a:t>activity</a:t>
            </a:r>
            <a:r>
              <a:rPr lang="nl-NL" dirty="0"/>
              <a:t>, </a:t>
            </a:r>
            <a:r>
              <a:rPr lang="nl-NL" dirty="0" err="1"/>
              <a:t>which</a:t>
            </a:r>
            <a:r>
              <a:rPr lang="nl-NL" dirty="0"/>
              <a:t> </a:t>
            </a:r>
            <a:r>
              <a:rPr lang="nl-NL" dirty="0" err="1"/>
              <a:t>subsequently</a:t>
            </a:r>
            <a:r>
              <a:rPr lang="nl-NL" dirty="0"/>
              <a:t> </a:t>
            </a:r>
            <a:r>
              <a:rPr lang="nl-NL" dirty="0" err="1"/>
              <a:t>regulate</a:t>
            </a:r>
            <a:r>
              <a:rPr lang="nl-NL" dirty="0"/>
              <a:t> </a:t>
            </a:r>
            <a:r>
              <a:rPr lang="nl-NL" dirty="0" err="1"/>
              <a:t>both</a:t>
            </a:r>
            <a:r>
              <a:rPr lang="nl-NL" dirty="0"/>
              <a:t> </a:t>
            </a:r>
            <a:r>
              <a:rPr lang="nl-NL" dirty="0" err="1"/>
              <a:t>the</a:t>
            </a:r>
            <a:r>
              <a:rPr lang="nl-NL" dirty="0"/>
              <a:t> SIF and </a:t>
            </a:r>
            <a:r>
              <a:rPr lang="nl-NL" dirty="0" err="1"/>
              <a:t>the</a:t>
            </a:r>
            <a:r>
              <a:rPr lang="nl-NL" dirty="0"/>
              <a:t> GPP.</a:t>
            </a:r>
          </a:p>
          <a:p>
            <a:endParaRPr lang="nl-NL" dirty="0"/>
          </a:p>
          <a:p>
            <a:endParaRPr lang="nl-NL" dirty="0"/>
          </a:p>
          <a:p>
            <a:r>
              <a:rPr lang="nl-NL" dirty="0"/>
              <a:t>And </a:t>
            </a:r>
            <a:r>
              <a:rPr lang="nl-NL" dirty="0" err="1"/>
              <a:t>this</a:t>
            </a:r>
            <a:r>
              <a:rPr lang="nl-NL" dirty="0"/>
              <a:t> is </a:t>
            </a:r>
            <a:r>
              <a:rPr lang="nl-NL" dirty="0" err="1"/>
              <a:t>calling</a:t>
            </a:r>
            <a:r>
              <a:rPr lang="nl-NL" dirty="0"/>
              <a:t> for </a:t>
            </a:r>
            <a:r>
              <a:rPr lang="nl-NL" dirty="0" err="1"/>
              <a:t>the</a:t>
            </a:r>
            <a:r>
              <a:rPr lang="nl-NL" dirty="0"/>
              <a:t> Plant </a:t>
            </a:r>
            <a:r>
              <a:rPr lang="nl-NL" dirty="0" err="1"/>
              <a:t>Hydrauclis</a:t>
            </a:r>
            <a:r>
              <a:rPr lang="nl-NL" dirty="0"/>
              <a:t> approach, as </a:t>
            </a:r>
            <a:r>
              <a:rPr lang="nl-NL" dirty="0" err="1"/>
              <a:t>demonstrated</a:t>
            </a:r>
            <a:r>
              <a:rPr lang="nl-NL" dirty="0"/>
              <a:t> </a:t>
            </a:r>
            <a:r>
              <a:rPr lang="nl-NL" dirty="0" err="1"/>
              <a:t>by</a:t>
            </a:r>
            <a:r>
              <a:rPr lang="nl-NL" dirty="0"/>
              <a:t> </a:t>
            </a:r>
            <a:r>
              <a:rPr lang="nl-NL" dirty="0" err="1"/>
              <a:t>this</a:t>
            </a:r>
            <a:r>
              <a:rPr lang="nl-NL" dirty="0"/>
              <a:t> diagram here.</a:t>
            </a:r>
          </a:p>
          <a:p>
            <a:endParaRPr lang="nl-NL" dirty="0"/>
          </a:p>
          <a:p>
            <a:endParaRPr lang="en-GB" dirty="0"/>
          </a:p>
        </p:txBody>
      </p:sp>
      <p:sp>
        <p:nvSpPr>
          <p:cNvPr id="4" name="Slide Number Placeholder 3"/>
          <p:cNvSpPr>
            <a:spLocks noGrp="1"/>
          </p:cNvSpPr>
          <p:nvPr>
            <p:ph type="sldNum" sz="quarter" idx="5"/>
          </p:nvPr>
        </p:nvSpPr>
        <p:spPr/>
        <p:txBody>
          <a:bodyPr/>
          <a:lstStyle/>
          <a:p>
            <a:fld id="{CD592756-1BF5-4957-A572-62276876F0B5}" type="slidenum">
              <a:rPr lang="en-US" smtClean="0"/>
              <a:t>13</a:t>
            </a:fld>
            <a:endParaRPr lang="en-US"/>
          </a:p>
        </p:txBody>
      </p:sp>
    </p:spTree>
    <p:extLst>
      <p:ext uri="{BB962C8B-B14F-4D97-AF65-F5344CB8AC3E}">
        <p14:creationId xmlns:p14="http://schemas.microsoft.com/office/powerpoint/2010/main" val="631386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592756-1BF5-4957-A572-62276876F0B5}" type="slidenum">
              <a:rPr lang="en-US" smtClean="0"/>
              <a:t>14</a:t>
            </a:fld>
            <a:endParaRPr lang="en-US"/>
          </a:p>
        </p:txBody>
      </p:sp>
    </p:spTree>
    <p:extLst>
      <p:ext uri="{BB962C8B-B14F-4D97-AF65-F5344CB8AC3E}">
        <p14:creationId xmlns:p14="http://schemas.microsoft.com/office/powerpoint/2010/main" val="3604888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were also studies proposing the functional-structural plant model, for example, the </a:t>
            </a:r>
            <a:r>
              <a:rPr lang="en-GB" dirty="0" err="1"/>
              <a:t>HydroShoot</a:t>
            </a:r>
            <a:r>
              <a:rPr lang="en-GB" dirty="0"/>
              <a:t> model, which </a:t>
            </a:r>
            <a:r>
              <a:rPr lang="en-GB" b="1" dirty="0"/>
              <a:t>simulates </a:t>
            </a:r>
            <a:r>
              <a:rPr lang="en-GB" sz="1200" b="1" dirty="0">
                <a:latin typeface="Century Gothic" panose="020B0502020202020204" pitchFamily="34" charset="0"/>
              </a:rPr>
              <a:t>both the hydraulic structure of the shoot </a:t>
            </a:r>
            <a:r>
              <a:rPr lang="en-GB" sz="1200" dirty="0">
                <a:latin typeface="Century Gothic" panose="020B0502020202020204" pitchFamily="34" charset="0"/>
              </a:rPr>
              <a:t>together with the energy budget of individual leaves, and then scaling-up leaf to canopy gas exchange rates.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entury Gothic" panose="020B0502020202020204" pitchFamily="34" charset="0"/>
              </a:rPr>
              <a:t>Another interesting study is by Thomas Buckley, on the sites of evaporation within leaves, using the </a:t>
            </a:r>
            <a:r>
              <a:rPr lang="en-GB" sz="1200" b="1" dirty="0">
                <a:latin typeface="Century Gothic" panose="020B0502020202020204" pitchFamily="34" charset="0"/>
              </a:rPr>
              <a:t>coupled heat and molecular transport </a:t>
            </a:r>
            <a:r>
              <a:rPr lang="en-GB" sz="1200" dirty="0">
                <a:latin typeface="Century Gothic" panose="020B0502020202020204" pitchFamily="34" charset="0"/>
              </a:rPr>
              <a:t>model.</a:t>
            </a:r>
          </a:p>
          <a:p>
            <a:endParaRPr lang="en-GB" dirty="0"/>
          </a:p>
        </p:txBody>
      </p:sp>
      <p:sp>
        <p:nvSpPr>
          <p:cNvPr id="4" name="Slide Number Placeholder 3"/>
          <p:cNvSpPr>
            <a:spLocks noGrp="1"/>
          </p:cNvSpPr>
          <p:nvPr>
            <p:ph type="sldNum" sz="quarter" idx="5"/>
          </p:nvPr>
        </p:nvSpPr>
        <p:spPr/>
        <p:txBody>
          <a:bodyPr/>
          <a:lstStyle/>
          <a:p>
            <a:fld id="{CD592756-1BF5-4957-A572-62276876F0B5}" type="slidenum">
              <a:rPr lang="en-US" smtClean="0"/>
              <a:t>15</a:t>
            </a:fld>
            <a:endParaRPr lang="en-US"/>
          </a:p>
        </p:txBody>
      </p:sp>
    </p:spTree>
    <p:extLst>
      <p:ext uri="{BB962C8B-B14F-4D97-AF65-F5344CB8AC3E}">
        <p14:creationId xmlns:p14="http://schemas.microsoft.com/office/powerpoint/2010/main" val="2937865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then in this invited review, Rockwell used the 3D coupled heat and molecular transport model to investigate the </a:t>
            </a:r>
            <a:r>
              <a:rPr lang="en-GB" b="1" dirty="0"/>
              <a:t>extreme undersaturation </a:t>
            </a:r>
            <a:r>
              <a:rPr lang="en-GB" dirty="0"/>
              <a:t>in the intercellular airspace of leaves, which calls into question one of the foundational assumptions of leaf gas exchange analysis, which basically assume the local equilibrium of</a:t>
            </a:r>
            <a:r>
              <a:rPr lang="zh-CN" altLang="en-US" dirty="0"/>
              <a:t> </a:t>
            </a:r>
            <a:r>
              <a:rPr lang="en-GB" altLang="zh-CN" dirty="0"/>
              <a:t>water</a:t>
            </a:r>
            <a:r>
              <a:rPr lang="zh-CN" altLang="en-US" dirty="0"/>
              <a:t> </a:t>
            </a:r>
            <a:r>
              <a:rPr lang="en-GB" altLang="zh-CN" dirty="0"/>
              <a:t>vapor </a:t>
            </a:r>
            <a:r>
              <a:rPr lang="en-GB" dirty="0"/>
              <a:t>based on Kelvin’s effect.</a:t>
            </a:r>
          </a:p>
          <a:p>
            <a:endParaRPr lang="en-GB" dirty="0"/>
          </a:p>
          <a:p>
            <a:r>
              <a:rPr lang="en-GB" dirty="0"/>
              <a:t>(zero-wall resistance between </a:t>
            </a:r>
            <a:r>
              <a:rPr lang="en-GB" sz="1800" b="0" i="0" u="none" strike="noStrike" baseline="0" dirty="0">
                <a:solidFill>
                  <a:srgbClr val="211D1E"/>
                </a:solidFill>
                <a:latin typeface="Times LT Std"/>
              </a:rPr>
              <a:t>the </a:t>
            </a:r>
            <a:r>
              <a:rPr lang="en-GB" sz="1800" b="0" i="0" u="none" strike="noStrike" baseline="0" dirty="0" err="1">
                <a:solidFill>
                  <a:srgbClr val="211D1E"/>
                </a:solidFill>
                <a:latin typeface="Times LT Std"/>
              </a:rPr>
              <a:t>symplast</a:t>
            </a:r>
            <a:r>
              <a:rPr lang="en-GB" sz="1800" b="0" i="0" u="none" strike="noStrike" baseline="0" dirty="0">
                <a:solidFill>
                  <a:srgbClr val="211D1E"/>
                </a:solidFill>
                <a:latin typeface="Times LT Std"/>
              </a:rPr>
              <a:t>, cell wall and air space</a:t>
            </a:r>
            <a:r>
              <a:rPr lang="en-GB" dirty="0"/>
              <a:t>)</a:t>
            </a:r>
          </a:p>
          <a:p>
            <a:endParaRPr lang="en-GB" dirty="0"/>
          </a:p>
          <a:p>
            <a:r>
              <a:rPr lang="en-GB" dirty="0"/>
              <a:t>The question and challenge here is how should we integrate such detailed 3D coupled heat and molecular transport model into LSM? Or perhaps we should not think of this direction at all? I think this deserves some debates.</a:t>
            </a:r>
          </a:p>
          <a:p>
            <a:endParaRPr lang="en-GB" dirty="0"/>
          </a:p>
          <a:p>
            <a:r>
              <a:rPr lang="en-GB" dirty="0"/>
              <a:t>Not long ago, Nature Climate Change published an editorial article, and advocates to ‘Think Big and Model Small’, although the context was on convection-resolving cloud model for a Digital Twin Earth, I think the same can be advocated here for land surface model.</a:t>
            </a:r>
          </a:p>
          <a:p>
            <a:endParaRPr lang="en-GB" dirty="0"/>
          </a:p>
        </p:txBody>
      </p:sp>
      <p:sp>
        <p:nvSpPr>
          <p:cNvPr id="4" name="Slide Number Placeholder 3"/>
          <p:cNvSpPr>
            <a:spLocks noGrp="1"/>
          </p:cNvSpPr>
          <p:nvPr>
            <p:ph type="sldNum" sz="quarter" idx="5"/>
          </p:nvPr>
        </p:nvSpPr>
        <p:spPr/>
        <p:txBody>
          <a:bodyPr/>
          <a:lstStyle/>
          <a:p>
            <a:fld id="{CD592756-1BF5-4957-A572-62276876F0B5}" type="slidenum">
              <a:rPr lang="en-US" smtClean="0"/>
              <a:t>16</a:t>
            </a:fld>
            <a:endParaRPr lang="en-US"/>
          </a:p>
        </p:txBody>
      </p:sp>
    </p:spTree>
    <p:extLst>
      <p:ext uri="{BB962C8B-B14F-4D97-AF65-F5344CB8AC3E}">
        <p14:creationId xmlns:p14="http://schemas.microsoft.com/office/powerpoint/2010/main" val="1630363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in any case, when we are talking about soil-plant digital twin, we may wonder is it the ‘old wine in new bottles’, considering we’ve been doing modelling, data assimilation, and machine learning for quite some time, as we’ve seen in the past few days’ presentations.</a:t>
            </a:r>
          </a:p>
          <a:p>
            <a:endParaRPr lang="en-GB" dirty="0"/>
          </a:p>
          <a:p>
            <a:r>
              <a:rPr lang="en-GB" dirty="0"/>
              <a:t>On the other hand, I think the “digital twin concept” does help to move forward the development of ecohydrological modelling, in terms of process understanding (so how much details we can represent soil-plant processes).</a:t>
            </a:r>
          </a:p>
          <a:p>
            <a:endParaRPr lang="en-GB" dirty="0"/>
          </a:p>
          <a:p>
            <a:r>
              <a:rPr lang="en-GB" dirty="0"/>
              <a:t>And the application of the ‘digitalization technology’, this is not only about model, but also about good practice in programming, and how to make our code more accessible with everyone, for example, using the container platforms to let researchers run each other’s models and check the results</a:t>
            </a:r>
          </a:p>
          <a:p>
            <a:endParaRPr lang="en-GB" dirty="0"/>
          </a:p>
          <a:p>
            <a:r>
              <a:rPr lang="en-GB" dirty="0"/>
              <a:t>And this will certainly need big data, which is another challenge in ecohydrological modelling and monitoring, as we see in Prof. Xin Li’s talk.</a:t>
            </a:r>
          </a:p>
          <a:p>
            <a:endParaRPr lang="en-GB" dirty="0"/>
          </a:p>
          <a:p>
            <a:endParaRPr lang="en-GB" dirty="0"/>
          </a:p>
        </p:txBody>
      </p:sp>
      <p:sp>
        <p:nvSpPr>
          <p:cNvPr id="4" name="Slide Number Placeholder 3"/>
          <p:cNvSpPr>
            <a:spLocks noGrp="1"/>
          </p:cNvSpPr>
          <p:nvPr>
            <p:ph type="sldNum" sz="quarter" idx="5"/>
          </p:nvPr>
        </p:nvSpPr>
        <p:spPr/>
        <p:txBody>
          <a:bodyPr/>
          <a:lstStyle/>
          <a:p>
            <a:fld id="{CD592756-1BF5-4957-A572-62276876F0B5}" type="slidenum">
              <a:rPr lang="en-US" smtClean="0"/>
              <a:t>17</a:t>
            </a:fld>
            <a:endParaRPr lang="en-US"/>
          </a:p>
        </p:txBody>
      </p:sp>
    </p:spTree>
    <p:extLst>
      <p:ext uri="{BB962C8B-B14F-4D97-AF65-F5344CB8AC3E}">
        <p14:creationId xmlns:p14="http://schemas.microsoft.com/office/powerpoint/2010/main" val="2400739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 we’d made the STEMMUS-SCOPE open source, and you are welcomed to visit our </a:t>
            </a:r>
            <a:r>
              <a:rPr lang="en-GB" dirty="0" err="1"/>
              <a:t>github</a:t>
            </a:r>
            <a:r>
              <a:rPr lang="en-GB" dirty="0"/>
              <a:t> webpage.</a:t>
            </a:r>
          </a:p>
          <a:p>
            <a:endParaRPr lang="en-GB" dirty="0"/>
          </a:p>
          <a:p>
            <a:r>
              <a:rPr lang="en-GB" dirty="0"/>
              <a:t>And I want to acknowledge these two projects, which support our development of soil-plant digital twin.</a:t>
            </a:r>
          </a:p>
        </p:txBody>
      </p:sp>
      <p:sp>
        <p:nvSpPr>
          <p:cNvPr id="4" name="Slide Number Placeholder 3"/>
          <p:cNvSpPr>
            <a:spLocks noGrp="1"/>
          </p:cNvSpPr>
          <p:nvPr>
            <p:ph type="sldNum" sz="quarter" idx="5"/>
          </p:nvPr>
        </p:nvSpPr>
        <p:spPr/>
        <p:txBody>
          <a:bodyPr/>
          <a:lstStyle/>
          <a:p>
            <a:fld id="{CD592756-1BF5-4957-A572-62276876F0B5}" type="slidenum">
              <a:rPr lang="en-US" smtClean="0"/>
              <a:t>18</a:t>
            </a:fld>
            <a:endParaRPr lang="en-US"/>
          </a:p>
        </p:txBody>
      </p:sp>
    </p:spTree>
    <p:extLst>
      <p:ext uri="{BB962C8B-B14F-4D97-AF65-F5344CB8AC3E}">
        <p14:creationId xmlns:p14="http://schemas.microsoft.com/office/powerpoint/2010/main" val="2564729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last but not least, a small advertisement, at AGU this year, together with colleagues from International Soil Modelling Consortium and GEWEX, we are organizing a session on the ‘Challenges and Opportunities in Representing Soil Processes in Earth System Models’, and you are welcomed to submit abstracts to this session, and help disseminate within your network.</a:t>
            </a:r>
          </a:p>
          <a:p>
            <a:endParaRPr lang="en-GB" dirty="0"/>
          </a:p>
          <a:p>
            <a:r>
              <a:rPr lang="en-GB" dirty="0"/>
              <a:t>Many thanks.</a:t>
            </a:r>
          </a:p>
        </p:txBody>
      </p:sp>
      <p:sp>
        <p:nvSpPr>
          <p:cNvPr id="4" name="Slide Number Placeholder 3"/>
          <p:cNvSpPr>
            <a:spLocks noGrp="1"/>
          </p:cNvSpPr>
          <p:nvPr>
            <p:ph type="sldNum" sz="quarter" idx="5"/>
          </p:nvPr>
        </p:nvSpPr>
        <p:spPr/>
        <p:txBody>
          <a:bodyPr/>
          <a:lstStyle/>
          <a:p>
            <a:fld id="{CD592756-1BF5-4957-A572-62276876F0B5}" type="slidenum">
              <a:rPr lang="en-US" smtClean="0"/>
              <a:t>19</a:t>
            </a:fld>
            <a:endParaRPr lang="en-US"/>
          </a:p>
        </p:txBody>
      </p:sp>
    </p:spTree>
    <p:extLst>
      <p:ext uri="{BB962C8B-B14F-4D97-AF65-F5344CB8AC3E}">
        <p14:creationId xmlns:p14="http://schemas.microsoft.com/office/powerpoint/2010/main" val="973835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8350"/>
            <a:ext cx="6823075" cy="3838575"/>
          </a:xfrm>
        </p:spPr>
      </p:sp>
      <p:sp>
        <p:nvSpPr>
          <p:cNvPr id="3" name="Notes Placeholder 2"/>
          <p:cNvSpPr>
            <a:spLocks noGrp="1"/>
          </p:cNvSpPr>
          <p:nvPr>
            <p:ph type="body" idx="1"/>
          </p:nvPr>
        </p:nvSpPr>
        <p:spPr/>
        <p:txBody>
          <a:bodyPr/>
          <a:lstStyle/>
          <a:p>
            <a:r>
              <a:rPr lang="en-US" dirty="0"/>
              <a:t>Before I started, i would like to use this short video to introduce the concept of digital twin in industry.</a:t>
            </a:r>
            <a:endParaRPr lang="en-GB" dirty="0"/>
          </a:p>
        </p:txBody>
      </p:sp>
      <p:sp>
        <p:nvSpPr>
          <p:cNvPr id="4" name="Slide Number Placeholder 3"/>
          <p:cNvSpPr>
            <a:spLocks noGrp="1"/>
          </p:cNvSpPr>
          <p:nvPr>
            <p:ph type="sldNum" sz="quarter" idx="5"/>
          </p:nvPr>
        </p:nvSpPr>
        <p:spPr/>
        <p:txBody>
          <a:bodyPr/>
          <a:lstStyle/>
          <a:p>
            <a:fld id="{8AB7A2E1-0EF5-4F6C-A697-A12883C24FF3}" type="slidenum">
              <a:rPr lang="nl-NL" smtClean="0"/>
              <a:t>2</a:t>
            </a:fld>
            <a:endParaRPr lang="nl-NL"/>
          </a:p>
        </p:txBody>
      </p:sp>
    </p:spTree>
    <p:extLst>
      <p:ext uri="{BB962C8B-B14F-4D97-AF65-F5344CB8AC3E}">
        <p14:creationId xmlns:p14="http://schemas.microsoft.com/office/powerpoint/2010/main" val="901927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592756-1BF5-4957-A572-62276876F0B5}" type="slidenum">
              <a:rPr lang="en-US" smtClean="0"/>
              <a:t>20</a:t>
            </a:fld>
            <a:endParaRPr lang="en-US"/>
          </a:p>
        </p:txBody>
      </p:sp>
    </p:spTree>
    <p:extLst>
      <p:ext uri="{BB962C8B-B14F-4D97-AF65-F5344CB8AC3E}">
        <p14:creationId xmlns:p14="http://schemas.microsoft.com/office/powerpoint/2010/main" val="777531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592756-1BF5-4957-A572-62276876F0B5}" type="slidenum">
              <a:rPr lang="en-US" smtClean="0"/>
              <a:t>22</a:t>
            </a:fld>
            <a:endParaRPr lang="en-US"/>
          </a:p>
        </p:txBody>
      </p:sp>
    </p:spTree>
    <p:extLst>
      <p:ext uri="{BB962C8B-B14F-4D97-AF65-F5344CB8AC3E}">
        <p14:creationId xmlns:p14="http://schemas.microsoft.com/office/powerpoint/2010/main" val="2304104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592756-1BF5-4957-A572-62276876F0B5}" type="slidenum">
              <a:rPr lang="en-US" smtClean="0"/>
              <a:t>24</a:t>
            </a:fld>
            <a:endParaRPr lang="en-US"/>
          </a:p>
        </p:txBody>
      </p:sp>
    </p:spTree>
    <p:extLst>
      <p:ext uri="{BB962C8B-B14F-4D97-AF65-F5344CB8AC3E}">
        <p14:creationId xmlns:p14="http://schemas.microsoft.com/office/powerpoint/2010/main" val="2553897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 sorry that I have to stop the music. So, according to the definition of </a:t>
            </a:r>
            <a:r>
              <a:rPr lang="en-GB" dirty="0" err="1"/>
              <a:t>GeoSpatial</a:t>
            </a:r>
            <a:r>
              <a:rPr lang="en-GB" dirty="0"/>
              <a:t> World:</a:t>
            </a:r>
          </a:p>
          <a:p>
            <a:endParaRPr lang="en-GB" dirty="0"/>
          </a:p>
          <a:p>
            <a:pPr marL="171450" indent="-171450">
              <a:buFont typeface="Arial" panose="020B0604020202020204" pitchFamily="34" charset="0"/>
              <a:buChar char="•"/>
            </a:pPr>
            <a:r>
              <a:rPr lang="en-US" dirty="0"/>
              <a:t>a Digital Twin is a digital representation of product or process that is built using real time sensor data and algorithm.</a:t>
            </a:r>
          </a:p>
          <a:p>
            <a:pPr marL="171450" indent="-171450">
              <a:buFont typeface="Arial" panose="020B0604020202020204" pitchFamily="34" charset="0"/>
              <a:buChar char="•"/>
            </a:pPr>
            <a:r>
              <a:rPr lang="en-US" dirty="0"/>
              <a:t>And it can virtually predict everything that will happen in the physical world, thus providing valuable insights for future planning and development.</a:t>
            </a:r>
          </a:p>
          <a:p>
            <a:pPr marL="171450" indent="-171450">
              <a:buFont typeface="Arial" panose="020B0604020202020204" pitchFamily="34" charset="0"/>
              <a:buChar char="•"/>
            </a:pPr>
            <a:r>
              <a:rPr lang="en-US" dirty="0"/>
              <a:t>And as such, this also testing and better understanding of product in early stage, thus </a:t>
            </a:r>
            <a:r>
              <a:rPr lang="en-US" dirty="0" err="1"/>
              <a:t>minizing</a:t>
            </a:r>
            <a:r>
              <a:rPr lang="en-US" dirty="0"/>
              <a:t> downtime and reducing cost. </a:t>
            </a:r>
          </a:p>
          <a:p>
            <a:pPr marL="171450" indent="-171450">
              <a:buFont typeface="Arial" panose="020B0604020202020204" pitchFamily="34" charset="0"/>
              <a:buChar char="•"/>
            </a:pPr>
            <a:endParaRPr lang="en-US" dirty="0"/>
          </a:p>
          <a:p>
            <a:r>
              <a:rPr lang="en-US" dirty="0"/>
              <a:t>the definition of Digital Twin Earth is almost identical to the general definition of Digital Twin.</a:t>
            </a:r>
          </a:p>
          <a:p>
            <a:endParaRPr lang="en-US" dirty="0"/>
          </a:p>
          <a:p>
            <a:pPr marL="171450" indent="-171450">
              <a:buFontTx/>
              <a:buChar char="-"/>
            </a:pPr>
            <a:r>
              <a:rPr lang="en-US" dirty="0"/>
              <a:t>For example, “real-world data from across Earth” can be referred to “real time sensor data”, and the “Dynamic Models of Earth’s Systems” can be referred to the ‘algorithm’.</a:t>
            </a:r>
          </a:p>
          <a:p>
            <a:pPr marL="171450" indent="-171450">
              <a:buFontTx/>
              <a:buChar char="-"/>
            </a:pPr>
            <a:r>
              <a:rPr lang="en-US" dirty="0"/>
              <a:t>And then, the Earth system’s simulation of the past, present, and future can provide insights for future planning and development, and allow testing and better understanding of </a:t>
            </a:r>
            <a:r>
              <a:rPr lang="en-US" b="1" dirty="0"/>
              <a:t>the Earth </a:t>
            </a:r>
            <a:r>
              <a:rPr lang="en-US" dirty="0"/>
              <a:t>in an early stage.</a:t>
            </a:r>
          </a:p>
          <a:p>
            <a:pPr marL="171450" indent="-171450">
              <a:buFontTx/>
              <a:buChar char="-"/>
            </a:pPr>
            <a:r>
              <a:rPr lang="en-US" dirty="0"/>
              <a:t>As such, the digital twin Earth can create a better world, minimizing downtime and reducing cost.</a:t>
            </a:r>
          </a:p>
          <a:p>
            <a:endParaRPr lang="en-GB" dirty="0"/>
          </a:p>
        </p:txBody>
      </p:sp>
      <p:sp>
        <p:nvSpPr>
          <p:cNvPr id="4" name="Slide Number Placeholder 3"/>
          <p:cNvSpPr>
            <a:spLocks noGrp="1"/>
          </p:cNvSpPr>
          <p:nvPr>
            <p:ph type="sldNum" sz="quarter" idx="5"/>
          </p:nvPr>
        </p:nvSpPr>
        <p:spPr/>
        <p:txBody>
          <a:bodyPr/>
          <a:lstStyle/>
          <a:p>
            <a:fld id="{CD592756-1BF5-4957-A572-62276876F0B5}" type="slidenum">
              <a:rPr lang="en-US" smtClean="0"/>
              <a:t>3</a:t>
            </a:fld>
            <a:endParaRPr lang="en-US"/>
          </a:p>
        </p:txBody>
      </p:sp>
    </p:spTree>
    <p:extLst>
      <p:ext uri="{BB962C8B-B14F-4D97-AF65-F5344CB8AC3E}">
        <p14:creationId xmlns:p14="http://schemas.microsoft.com/office/powerpoint/2010/main" val="1922669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key workflow of a digital twin Earth can be represented by this simple diagram, which pointing to the importance of data assimilation as the core of the Digital Twin Engine.</a:t>
            </a:r>
          </a:p>
          <a:p>
            <a:endParaRPr lang="en-US" dirty="0"/>
          </a:p>
          <a:p>
            <a:pPr marL="0" indent="0">
              <a:buFontTx/>
              <a:buNone/>
            </a:pPr>
            <a:endParaRPr lang="en-GB" dirty="0"/>
          </a:p>
        </p:txBody>
      </p:sp>
      <p:sp>
        <p:nvSpPr>
          <p:cNvPr id="4" name="Slide Number Placeholder 3"/>
          <p:cNvSpPr>
            <a:spLocks noGrp="1"/>
          </p:cNvSpPr>
          <p:nvPr>
            <p:ph type="sldNum" sz="quarter" idx="5"/>
          </p:nvPr>
        </p:nvSpPr>
        <p:spPr/>
        <p:txBody>
          <a:bodyPr/>
          <a:lstStyle/>
          <a:p>
            <a:fld id="{CD592756-1BF5-4957-A572-62276876F0B5}" type="slidenum">
              <a:rPr lang="en-US" smtClean="0"/>
              <a:t>4</a:t>
            </a:fld>
            <a:endParaRPr lang="en-US"/>
          </a:p>
        </p:txBody>
      </p:sp>
    </p:spTree>
    <p:extLst>
      <p:ext uri="{BB962C8B-B14F-4D97-AF65-F5344CB8AC3E}">
        <p14:creationId xmlns:p14="http://schemas.microsoft.com/office/powerpoint/2010/main" val="4234245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build a digital twin for soil-plant system, we basically need three parts.</a:t>
            </a:r>
          </a:p>
          <a:p>
            <a:endParaRPr lang="en-US" dirty="0"/>
          </a:p>
          <a:p>
            <a:pPr marL="171450" indent="-171450">
              <a:buFontTx/>
              <a:buChar char="-"/>
            </a:pPr>
            <a:r>
              <a:rPr lang="en-US" dirty="0"/>
              <a:t>We will couple the soil and plant model for a digital representation of the soil-plant system.</a:t>
            </a:r>
          </a:p>
          <a:p>
            <a:pPr marL="171450" indent="-171450">
              <a:buFontTx/>
              <a:buChar char="-"/>
            </a:pPr>
            <a:r>
              <a:rPr lang="en-US" dirty="0"/>
              <a:t>Apply the physics-aware machine learning to approximate the coupled model</a:t>
            </a:r>
          </a:p>
          <a:p>
            <a:pPr marL="171450" indent="-171450">
              <a:buFontTx/>
              <a:buChar char="-"/>
            </a:pPr>
            <a:r>
              <a:rPr lang="en-US" dirty="0"/>
              <a:t>And using the data assimilation technique to incorporate Earth Observation Data</a:t>
            </a:r>
          </a:p>
          <a:p>
            <a:pPr marL="171450" indent="-171450">
              <a:buFontTx/>
              <a:buChar char="-"/>
            </a:pPr>
            <a:endParaRPr lang="en-US" dirty="0"/>
          </a:p>
          <a:p>
            <a:endParaRPr lang="en-GB" dirty="0"/>
          </a:p>
        </p:txBody>
      </p:sp>
      <p:sp>
        <p:nvSpPr>
          <p:cNvPr id="4" name="Slide Number Placeholder 3"/>
          <p:cNvSpPr>
            <a:spLocks noGrp="1"/>
          </p:cNvSpPr>
          <p:nvPr>
            <p:ph type="sldNum" sz="quarter" idx="5"/>
          </p:nvPr>
        </p:nvSpPr>
        <p:spPr/>
        <p:txBody>
          <a:bodyPr/>
          <a:lstStyle/>
          <a:p>
            <a:fld id="{CD592756-1BF5-4957-A572-62276876F0B5}" type="slidenum">
              <a:rPr lang="en-US" smtClean="0"/>
              <a:t>5</a:t>
            </a:fld>
            <a:endParaRPr lang="en-US"/>
          </a:p>
        </p:txBody>
      </p:sp>
    </p:spTree>
    <p:extLst>
      <p:ext uri="{BB962C8B-B14F-4D97-AF65-F5344CB8AC3E}">
        <p14:creationId xmlns:p14="http://schemas.microsoft.com/office/powerpoint/2010/main" val="2425767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realize the above Soil-Plant Digital Twin, we need to design the digital infrastructure following FAIR principles. </a:t>
            </a:r>
          </a:p>
          <a:p>
            <a:endParaRPr lang="en-US" dirty="0"/>
          </a:p>
          <a:p>
            <a:r>
              <a:rPr lang="en-US" dirty="0"/>
              <a:t>And with colleagues from the Netherlands eScience center, we are currently constructing this soil-plant digital twin.</a:t>
            </a:r>
          </a:p>
        </p:txBody>
      </p:sp>
      <p:sp>
        <p:nvSpPr>
          <p:cNvPr id="4" name="Slide Number Placeholder 3"/>
          <p:cNvSpPr>
            <a:spLocks noGrp="1"/>
          </p:cNvSpPr>
          <p:nvPr>
            <p:ph type="sldNum" sz="quarter" idx="5"/>
          </p:nvPr>
        </p:nvSpPr>
        <p:spPr/>
        <p:txBody>
          <a:bodyPr/>
          <a:lstStyle/>
          <a:p>
            <a:fld id="{CD592756-1BF5-4957-A572-62276876F0B5}" type="slidenum">
              <a:rPr lang="en-US" smtClean="0"/>
              <a:t>6</a:t>
            </a:fld>
            <a:endParaRPr lang="en-US"/>
          </a:p>
        </p:txBody>
      </p:sp>
    </p:spTree>
    <p:extLst>
      <p:ext uri="{BB962C8B-B14F-4D97-AF65-F5344CB8AC3E}">
        <p14:creationId xmlns:p14="http://schemas.microsoft.com/office/powerpoint/2010/main" val="2986514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as mentioned, we are going to develop this digital twin based on STEMMUS-SCOPE model.</a:t>
            </a:r>
          </a:p>
          <a:p>
            <a:endParaRPr lang="en-GB" dirty="0"/>
          </a:p>
          <a:p>
            <a:r>
              <a:rPr lang="en-GB" dirty="0"/>
              <a:t>The STEMMUS-SCOPE model includes two part: one for vegetation, and one for soil.</a:t>
            </a:r>
          </a:p>
          <a:p>
            <a:endParaRPr lang="en-GB" dirty="0"/>
          </a:p>
          <a:p>
            <a:r>
              <a:rPr lang="en-GB" dirty="0"/>
              <a:t>For vegetation, we are using SCOPE model, which considers the photosynthetic processes, energy balance, and radiative transfer processes, and can serve as a forward simulator to simulate reflectance and fluorescence.</a:t>
            </a:r>
          </a:p>
          <a:p>
            <a:endParaRPr lang="en-GB" dirty="0"/>
          </a:p>
          <a:p>
            <a:r>
              <a:rPr lang="en-GB" dirty="0"/>
              <a:t>For soil, we use the STEMMUS model, which considers simultaneous transfer of liquid, vapor, dry air, and heat. It calculates soil moisture, soil temperature, soil matric potential in a coupled manner. And provide these soil states to calculate the hydraulic resistance scheme.</a:t>
            </a:r>
          </a:p>
          <a:p>
            <a:endParaRPr lang="en-GB" dirty="0"/>
          </a:p>
          <a:p>
            <a:r>
              <a:rPr lang="en-GB" dirty="0"/>
              <a:t>As such, the STEMMUS-SCOPE link the Solar-Induced Fluorescence to the soil-water-plant-energy interactions.</a:t>
            </a:r>
          </a:p>
          <a:p>
            <a:endParaRPr lang="en-GB" dirty="0"/>
          </a:p>
        </p:txBody>
      </p:sp>
      <p:sp>
        <p:nvSpPr>
          <p:cNvPr id="4" name="Slide Number Placeholder 3"/>
          <p:cNvSpPr>
            <a:spLocks noGrp="1"/>
          </p:cNvSpPr>
          <p:nvPr>
            <p:ph type="sldNum" sz="quarter" idx="5"/>
          </p:nvPr>
        </p:nvSpPr>
        <p:spPr/>
        <p:txBody>
          <a:bodyPr/>
          <a:lstStyle/>
          <a:p>
            <a:fld id="{CD592756-1BF5-4957-A572-62276876F0B5}" type="slidenum">
              <a:rPr lang="en-US" smtClean="0"/>
              <a:t>7</a:t>
            </a:fld>
            <a:endParaRPr lang="en-US"/>
          </a:p>
        </p:txBody>
      </p:sp>
    </p:spTree>
    <p:extLst>
      <p:ext uri="{BB962C8B-B14F-4D97-AF65-F5344CB8AC3E}">
        <p14:creationId xmlns:p14="http://schemas.microsoft.com/office/powerpoint/2010/main" val="3405786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just a quick example showing the performance of STEMMUS-SCOPE over a dry grassland site in the United States.</a:t>
            </a:r>
          </a:p>
          <a:p>
            <a:endParaRPr lang="en-GB" dirty="0"/>
          </a:p>
          <a:p>
            <a:r>
              <a:rPr lang="en-GB" dirty="0"/>
              <a:t>The top panel shows that without the coupling, the soil water stress is not considered, and the simulation of water and carbon fluxes are overestimated during dry period.</a:t>
            </a:r>
          </a:p>
          <a:p>
            <a:endParaRPr lang="en-GB" dirty="0"/>
          </a:p>
          <a:p>
            <a:r>
              <a:rPr lang="en-GB" dirty="0"/>
              <a:t>However, using the coupled STEMMUS-SCOPE model, both GPP and ET can be captured very well.</a:t>
            </a:r>
          </a:p>
        </p:txBody>
      </p:sp>
      <p:sp>
        <p:nvSpPr>
          <p:cNvPr id="4" name="Slide Number Placeholder 3"/>
          <p:cNvSpPr>
            <a:spLocks noGrp="1"/>
          </p:cNvSpPr>
          <p:nvPr>
            <p:ph type="sldNum" sz="quarter" idx="5"/>
          </p:nvPr>
        </p:nvSpPr>
        <p:spPr/>
        <p:txBody>
          <a:bodyPr/>
          <a:lstStyle/>
          <a:p>
            <a:fld id="{CD592756-1BF5-4957-A572-62276876F0B5}" type="slidenum">
              <a:rPr lang="en-US" smtClean="0"/>
              <a:t>8</a:t>
            </a:fld>
            <a:endParaRPr lang="en-US"/>
          </a:p>
        </p:txBody>
      </p:sp>
    </p:spTree>
    <p:extLst>
      <p:ext uri="{BB962C8B-B14F-4D97-AF65-F5344CB8AC3E}">
        <p14:creationId xmlns:p14="http://schemas.microsoft.com/office/powerpoint/2010/main" val="2638679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then we run STEMMUS-SCOPE for 170 </a:t>
            </a:r>
            <a:r>
              <a:rPr lang="en-GB" dirty="0" err="1"/>
              <a:t>Fluxnet</a:t>
            </a:r>
            <a:r>
              <a:rPr lang="en-GB" dirty="0"/>
              <a:t> sites. </a:t>
            </a:r>
          </a:p>
          <a:p>
            <a:endParaRPr lang="en-GB" dirty="0"/>
          </a:p>
          <a:p>
            <a:r>
              <a:rPr lang="en-GB" dirty="0"/>
              <a:t>So the original version of STEMMUS-SCOPE needs 1.5 </a:t>
            </a:r>
            <a:r>
              <a:rPr lang="en-GB" dirty="0" err="1"/>
              <a:t>walltime</a:t>
            </a:r>
            <a:r>
              <a:rPr lang="en-GB" dirty="0"/>
              <a:t> hour to finish 1 month simulation period.</a:t>
            </a:r>
          </a:p>
          <a:p>
            <a:endParaRPr lang="en-GB" dirty="0"/>
          </a:p>
          <a:p>
            <a:r>
              <a:rPr lang="en-GB" dirty="0"/>
              <a:t>And the FLUXENET 2015 data includes 1532 site-years, and it needs more than 3 years to finish the model running. And if we want to run STEMMUS-SCOPE globally at 1km resolution, then it is ridiculously more than 300 thousand years.</a:t>
            </a:r>
          </a:p>
          <a:p>
            <a:endParaRPr lang="en-GB" dirty="0"/>
          </a:p>
          <a:p>
            <a:r>
              <a:rPr lang="en-GB" dirty="0"/>
              <a:t>But now with the digital infrastructure as I mentioned above, we can finish the running in 5 days, which is already 230 times faster.</a:t>
            </a:r>
          </a:p>
          <a:p>
            <a:endParaRPr lang="en-GB" dirty="0"/>
          </a:p>
        </p:txBody>
      </p:sp>
      <p:sp>
        <p:nvSpPr>
          <p:cNvPr id="4" name="Slide Number Placeholder 3"/>
          <p:cNvSpPr>
            <a:spLocks noGrp="1"/>
          </p:cNvSpPr>
          <p:nvPr>
            <p:ph type="sldNum" sz="quarter" idx="5"/>
          </p:nvPr>
        </p:nvSpPr>
        <p:spPr/>
        <p:txBody>
          <a:bodyPr/>
          <a:lstStyle/>
          <a:p>
            <a:fld id="{CD592756-1BF5-4957-A572-62276876F0B5}" type="slidenum">
              <a:rPr lang="en-US" smtClean="0"/>
              <a:t>9</a:t>
            </a:fld>
            <a:endParaRPr lang="en-US"/>
          </a:p>
        </p:txBody>
      </p:sp>
    </p:spTree>
    <p:extLst>
      <p:ext uri="{BB962C8B-B14F-4D97-AF65-F5344CB8AC3E}">
        <p14:creationId xmlns:p14="http://schemas.microsoft.com/office/powerpoint/2010/main" val="9044625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wm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2011">
    <p:bg bwMode="gray">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bwMode="white">
          <a:xfrm>
            <a:off x="2375230" y="2177331"/>
            <a:ext cx="8425293" cy="1470025"/>
          </a:xfrm>
          <a:prstGeom prst="rect">
            <a:avLst/>
          </a:prstGeom>
        </p:spPr>
        <p:txBody>
          <a:bodyPr lIns="0" anchor="b" anchorCtr="0"/>
          <a:lstStyle>
            <a:lvl1pPr>
              <a:lnSpc>
                <a:spcPts val="2500"/>
              </a:lnSpc>
              <a:defRPr cap="all" baseline="0">
                <a:solidFill>
                  <a:schemeClr val="bg1"/>
                </a:solidFill>
              </a:defRPr>
            </a:lvl1pPr>
          </a:lstStyle>
          <a:p>
            <a:r>
              <a:rPr lang="en-US" noProof="0"/>
              <a:t>Click to edit Master title style</a:t>
            </a:r>
          </a:p>
        </p:txBody>
      </p:sp>
      <p:sp>
        <p:nvSpPr>
          <p:cNvPr id="5123" name="Rectangle 3"/>
          <p:cNvSpPr>
            <a:spLocks noGrp="1" noChangeArrowheads="1"/>
          </p:cNvSpPr>
          <p:nvPr>
            <p:ph type="subTitle" idx="1"/>
          </p:nvPr>
        </p:nvSpPr>
        <p:spPr bwMode="white">
          <a:xfrm>
            <a:off x="2375230" y="3567981"/>
            <a:ext cx="8427265" cy="1101725"/>
          </a:xfrm>
        </p:spPr>
        <p:txBody>
          <a:bodyPr/>
          <a:lstStyle>
            <a:lvl1pPr marL="0" indent="0">
              <a:buFont typeface="Wingdings" pitchFamily="2" charset="2"/>
              <a:buNone/>
              <a:defRPr cap="all" baseline="0">
                <a:solidFill>
                  <a:schemeClr val="bg1"/>
                </a:solidFill>
                <a:latin typeface="Arial Narrow" pitchFamily="34" charset="0"/>
              </a:defRPr>
            </a:lvl1pPr>
          </a:lstStyle>
          <a:p>
            <a:r>
              <a:rPr lang="en-US" noProof="0"/>
              <a:t>Click to edit Master subtitle style</a:t>
            </a:r>
          </a:p>
        </p:txBody>
      </p:sp>
    </p:spTree>
    <p:extLst>
      <p:ext uri="{BB962C8B-B14F-4D97-AF65-F5344CB8AC3E}">
        <p14:creationId xmlns:p14="http://schemas.microsoft.com/office/powerpoint/2010/main" val="3760225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53CAF5-4270-49E5-8D03-16384CFFA1A0}" type="datetimeFigureOut">
              <a:rPr lang="nl-NL" smtClean="0"/>
              <a:t>14-6-2023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E0FA30B9-53B6-4004-A65D-319126EAAD8E}" type="slidenum">
              <a:rPr lang="nl-NL" smtClean="0"/>
              <a:t>‹#›</a:t>
            </a:fld>
            <a:endParaRPr lang="nl-NL"/>
          </a:p>
        </p:txBody>
      </p:sp>
    </p:spTree>
    <p:extLst>
      <p:ext uri="{BB962C8B-B14F-4D97-AF65-F5344CB8AC3E}">
        <p14:creationId xmlns:p14="http://schemas.microsoft.com/office/powerpoint/2010/main" val="3098134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869B52-9422-41C4-AD3E-89C2BEBCAB86}" type="datetimeFigureOut">
              <a:rPr lang="en-GB" smtClean="0"/>
              <a:t>14/06/2023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3D9D696-FA97-4851-94B9-1F92FD495429}" type="slidenum">
              <a:rPr lang="en-GB" smtClean="0"/>
              <a:t>‹#›</a:t>
            </a:fld>
            <a:endParaRPr lang="en-GB"/>
          </a:p>
        </p:txBody>
      </p:sp>
    </p:spTree>
    <p:extLst>
      <p:ext uri="{BB962C8B-B14F-4D97-AF65-F5344CB8AC3E}">
        <p14:creationId xmlns:p14="http://schemas.microsoft.com/office/powerpoint/2010/main" val="3082336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lte and bulleted list 2011">
    <p:spTree>
      <p:nvGrpSpPr>
        <p:cNvPr id="1" name=""/>
        <p:cNvGrpSpPr/>
        <p:nvPr/>
      </p:nvGrpSpPr>
      <p:grpSpPr>
        <a:xfrm>
          <a:off x="0" y="0"/>
          <a:ext cx="0" cy="0"/>
          <a:chOff x="0" y="0"/>
          <a:chExt cx="0" cy="0"/>
        </a:xfrm>
      </p:grpSpPr>
      <p:pic>
        <p:nvPicPr>
          <p:cNvPr id="5" name="Picture 5" descr="UT_ITC powerpoint sheet small_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2700" y="465139"/>
            <a:ext cx="1303867"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451976" y="396770"/>
            <a:ext cx="10368000" cy="734400"/>
          </a:xfrm>
          <a:prstGeom prst="rect">
            <a:avLst/>
          </a:prstGeom>
        </p:spPr>
        <p:txBody>
          <a:bodyPr lIns="0" tIns="0" rIns="0" bIns="0" anchor="b" anchorCtr="0"/>
          <a:lstStyle>
            <a:lvl1pPr>
              <a:lnSpc>
                <a:spcPts val="2500"/>
              </a:lnSpc>
              <a:spcBef>
                <a:spcPts val="624"/>
              </a:spcBef>
              <a:defRPr sz="2600" cap="all" baseline="0">
                <a:latin typeface="Century Gothic" panose="020B0502020202020204" pitchFamily="34" charset="0"/>
              </a:defRPr>
            </a:lvl1pPr>
          </a:lstStyle>
          <a:p>
            <a:r>
              <a:rPr lang="en-US"/>
              <a:t>Click to edit Master title style</a:t>
            </a:r>
            <a:endParaRPr lang="en-US" dirty="0"/>
          </a:p>
        </p:txBody>
      </p:sp>
      <p:sp>
        <p:nvSpPr>
          <p:cNvPr id="8" name="Rectangle 3"/>
          <p:cNvSpPr>
            <a:spLocks noGrp="1" noChangeArrowheads="1"/>
          </p:cNvSpPr>
          <p:nvPr>
            <p:ph idx="1"/>
          </p:nvPr>
        </p:nvSpPr>
        <p:spPr bwMode="auto">
          <a:xfrm>
            <a:off x="1440000" y="1577500"/>
            <a:ext cx="10401600" cy="4587804"/>
          </a:xfrm>
          <a:prstGeom prst="rect">
            <a:avLst/>
          </a:prstGeom>
          <a:noFill/>
          <a:ln w="9525">
            <a:noFill/>
            <a:miter lim="800000"/>
            <a:headEnd/>
            <a:tailEnd/>
          </a:ln>
          <a:effectLst/>
        </p:spPr>
        <p:txBody>
          <a:bodyPr/>
          <a:lstStyle>
            <a:lvl1pPr>
              <a:defRPr>
                <a:latin typeface="Century Gothic" panose="020B0502020202020204" pitchFamily="34" charset="0"/>
                <a:ea typeface="Verdana" panose="020B0604030504040204" pitchFamily="34" charset="0"/>
              </a:defRPr>
            </a:lvl1pPr>
            <a:lvl2pPr>
              <a:defRPr>
                <a:latin typeface="Century Gothic" panose="020B0502020202020204" pitchFamily="34" charset="0"/>
                <a:ea typeface="Verdana" panose="020B0604030504040204" pitchFamily="34" charset="0"/>
              </a:defRPr>
            </a:lvl2pPr>
            <a:lvl3pPr>
              <a:defRPr>
                <a:latin typeface="Century Gothic" panose="020B0502020202020204" pitchFamily="34" charset="0"/>
                <a:ea typeface="Verdana" panose="020B0604030504040204" pitchFamily="34" charset="0"/>
              </a:defRPr>
            </a:lvl3pPr>
            <a:lvl4pPr>
              <a:defRPr>
                <a:latin typeface="Century Gothic" panose="020B0502020202020204" pitchFamily="34" charset="0"/>
                <a:ea typeface="Verdana" panose="020B0604030504040204" pitchFamily="34" charset="0"/>
              </a:defRPr>
            </a:lvl4pPr>
            <a:lvl5pPr>
              <a:defRPr>
                <a:latin typeface="Century Gothic" panose="020B0502020202020204" pitchFamily="34" charset="0"/>
                <a:ea typeface="Verdana" panose="020B060403050404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Date Placeholder 1"/>
          <p:cNvSpPr>
            <a:spLocks noGrp="1"/>
          </p:cNvSpPr>
          <p:nvPr>
            <p:ph type="dt" sz="half" idx="10"/>
          </p:nvPr>
        </p:nvSpPr>
        <p:spPr/>
        <p:txBody>
          <a:bodyPr/>
          <a:lstStyle>
            <a:lvl1pPr>
              <a:defRPr/>
            </a:lvl1pPr>
          </a:lstStyle>
          <a:p>
            <a:fld id="{D393474F-86CD-4C50-983E-D2229F1F2BE1}" type="datetime1">
              <a:rPr lang="en-GB" altLang="zh-CN" smtClean="0"/>
              <a:t>14/06/2023</a:t>
            </a:fld>
            <a:endParaRPr lang="nl-NL"/>
          </a:p>
        </p:txBody>
      </p:sp>
      <p:sp>
        <p:nvSpPr>
          <p:cNvPr id="7" name="Footer Placeholder 2"/>
          <p:cNvSpPr>
            <a:spLocks noGrp="1"/>
          </p:cNvSpPr>
          <p:nvPr>
            <p:ph type="ftr" sz="quarter" idx="11"/>
          </p:nvPr>
        </p:nvSpPr>
        <p:spPr/>
        <p:txBody>
          <a:bodyPr/>
          <a:lstStyle>
            <a:lvl1pPr>
              <a:defRPr/>
            </a:lvl1pPr>
          </a:lstStyle>
          <a:p>
            <a:endParaRPr lang="en-US"/>
          </a:p>
        </p:txBody>
      </p:sp>
      <p:sp>
        <p:nvSpPr>
          <p:cNvPr id="9" name="Slide Number Placeholder 6"/>
          <p:cNvSpPr>
            <a:spLocks noGrp="1"/>
          </p:cNvSpPr>
          <p:nvPr>
            <p:ph type="sldNum" sz="quarter" idx="12"/>
          </p:nvPr>
        </p:nvSpPr>
        <p:spPr/>
        <p:txBody>
          <a:bodyPr/>
          <a:lstStyle>
            <a:lvl1pPr>
              <a:defRPr/>
            </a:lvl1pPr>
          </a:lstStyle>
          <a:p>
            <a:fld id="{12756A18-3D10-4283-92AA-B402BC4144F6}" type="slidenum">
              <a:rPr lang="nl-NL"/>
              <a:pPr/>
              <a:t>‹#›</a:t>
            </a:fld>
            <a:endParaRPr lang="nl-NL"/>
          </a:p>
        </p:txBody>
      </p:sp>
    </p:spTree>
    <p:extLst>
      <p:ext uri="{BB962C8B-B14F-4D97-AF65-F5344CB8AC3E}">
        <p14:creationId xmlns:p14="http://schemas.microsoft.com/office/powerpoint/2010/main" val="2403464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bulleted lists 2011">
    <p:spTree>
      <p:nvGrpSpPr>
        <p:cNvPr id="1" name=""/>
        <p:cNvGrpSpPr/>
        <p:nvPr/>
      </p:nvGrpSpPr>
      <p:grpSpPr>
        <a:xfrm>
          <a:off x="0" y="0"/>
          <a:ext cx="0" cy="0"/>
          <a:chOff x="0" y="0"/>
          <a:chExt cx="0" cy="0"/>
        </a:xfrm>
      </p:grpSpPr>
      <p:pic>
        <p:nvPicPr>
          <p:cNvPr id="5" name="Picture 5" descr="UT_ITC powerpoint sheet small_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2700" y="465139"/>
            <a:ext cx="1303867"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3"/>
          <p:cNvSpPr>
            <a:spLocks noGrp="1"/>
          </p:cNvSpPr>
          <p:nvPr>
            <p:ph type="title"/>
          </p:nvPr>
        </p:nvSpPr>
        <p:spPr>
          <a:xfrm>
            <a:off x="1451976" y="396770"/>
            <a:ext cx="10368000" cy="734400"/>
          </a:xfrm>
          <a:prstGeom prst="rect">
            <a:avLst/>
          </a:prstGeom>
        </p:spPr>
        <p:txBody>
          <a:bodyPr lIns="0" tIns="0" rIns="0" bIns="0" anchor="b" anchorCtr="0"/>
          <a:lstStyle>
            <a:lvl1pPr>
              <a:lnSpc>
                <a:spcPts val="2500"/>
              </a:lnSpc>
              <a:spcBef>
                <a:spcPts val="624"/>
              </a:spcBef>
              <a:defRPr sz="2600" cap="all" baseline="0"/>
            </a:lvl1pPr>
          </a:lstStyle>
          <a:p>
            <a:r>
              <a:rPr lang="en-US"/>
              <a:t>Click to edit Master title style</a:t>
            </a:r>
            <a:endParaRPr lang="en-US" dirty="0"/>
          </a:p>
        </p:txBody>
      </p:sp>
      <p:sp>
        <p:nvSpPr>
          <p:cNvPr id="10" name="Rectangle 3"/>
          <p:cNvSpPr>
            <a:spLocks noGrp="1" noChangeArrowheads="1"/>
          </p:cNvSpPr>
          <p:nvPr>
            <p:ph idx="1"/>
          </p:nvPr>
        </p:nvSpPr>
        <p:spPr bwMode="auto">
          <a:xfrm>
            <a:off x="1440000" y="1577500"/>
            <a:ext cx="5040043" cy="4587804"/>
          </a:xfrm>
          <a:prstGeom prst="rect">
            <a:avLst/>
          </a:prstGeom>
          <a:noFill/>
          <a:ln w="9525">
            <a:noFill/>
            <a:miter lim="800000"/>
            <a:headEnd/>
            <a:tailEnd/>
          </a:ln>
          <a:effectLst/>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Rectangle 3"/>
          <p:cNvSpPr>
            <a:spLocks noGrp="1" noChangeArrowheads="1"/>
          </p:cNvSpPr>
          <p:nvPr>
            <p:ph idx="18"/>
          </p:nvPr>
        </p:nvSpPr>
        <p:spPr bwMode="auto">
          <a:xfrm>
            <a:off x="6768075" y="1577500"/>
            <a:ext cx="5073525" cy="4587804"/>
          </a:xfrm>
          <a:prstGeom prst="rect">
            <a:avLst/>
          </a:prstGeom>
          <a:noFill/>
          <a:ln w="9525">
            <a:noFill/>
            <a:miter lim="800000"/>
            <a:headEnd/>
            <a:tailEnd/>
          </a:ln>
          <a:effectLst/>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Date Placeholder 10"/>
          <p:cNvSpPr>
            <a:spLocks noGrp="1"/>
          </p:cNvSpPr>
          <p:nvPr>
            <p:ph type="dt" sz="half" idx="19"/>
          </p:nvPr>
        </p:nvSpPr>
        <p:spPr/>
        <p:txBody>
          <a:bodyPr/>
          <a:lstStyle>
            <a:lvl1pPr>
              <a:defRPr/>
            </a:lvl1pPr>
          </a:lstStyle>
          <a:p>
            <a:fld id="{D987B533-6255-4346-8734-13481571F7A5}" type="datetime1">
              <a:rPr lang="en-GB" altLang="zh-CN" smtClean="0"/>
              <a:t>14/06/2023</a:t>
            </a:fld>
            <a:endParaRPr lang="nl-NL"/>
          </a:p>
        </p:txBody>
      </p:sp>
      <p:sp>
        <p:nvSpPr>
          <p:cNvPr id="7" name="Slide Number Placeholder 11"/>
          <p:cNvSpPr>
            <a:spLocks noGrp="1"/>
          </p:cNvSpPr>
          <p:nvPr>
            <p:ph type="sldNum" sz="quarter" idx="20"/>
          </p:nvPr>
        </p:nvSpPr>
        <p:spPr/>
        <p:txBody>
          <a:bodyPr/>
          <a:lstStyle>
            <a:lvl1pPr>
              <a:defRPr/>
            </a:lvl1pPr>
          </a:lstStyle>
          <a:p>
            <a:fld id="{686AC3E8-9896-476E-A5C4-AA7580E4F458}" type="slidenum">
              <a:rPr lang="nl-NL"/>
              <a:pPr/>
              <a:t>‹#›</a:t>
            </a:fld>
            <a:endParaRPr lang="nl-NL"/>
          </a:p>
        </p:txBody>
      </p:sp>
      <p:sp>
        <p:nvSpPr>
          <p:cNvPr id="8" name="Footer Placeholder 12"/>
          <p:cNvSpPr>
            <a:spLocks noGrp="1"/>
          </p:cNvSpPr>
          <p:nvPr>
            <p:ph type="ftr" sz="quarter" idx="21"/>
          </p:nvPr>
        </p:nvSpPr>
        <p:spPr/>
        <p:txBody>
          <a:bodyPr/>
          <a:lstStyle>
            <a:lvl1pPr>
              <a:defRPr/>
            </a:lvl1pPr>
          </a:lstStyle>
          <a:p>
            <a:endParaRPr lang="en-US"/>
          </a:p>
        </p:txBody>
      </p:sp>
    </p:spTree>
    <p:extLst>
      <p:ext uri="{BB962C8B-B14F-4D97-AF65-F5344CB8AC3E}">
        <p14:creationId xmlns:p14="http://schemas.microsoft.com/office/powerpoint/2010/main" val="126083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text and picture 2011">
    <p:spTree>
      <p:nvGrpSpPr>
        <p:cNvPr id="1" name=""/>
        <p:cNvGrpSpPr/>
        <p:nvPr/>
      </p:nvGrpSpPr>
      <p:grpSpPr>
        <a:xfrm>
          <a:off x="0" y="0"/>
          <a:ext cx="0" cy="0"/>
          <a:chOff x="0" y="0"/>
          <a:chExt cx="0" cy="0"/>
        </a:xfrm>
      </p:grpSpPr>
      <p:pic>
        <p:nvPicPr>
          <p:cNvPr id="5" name="Picture 5" descr="UT_ITC powerpoint sheet small_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2700" y="465139"/>
            <a:ext cx="1303867"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jdelijke aanduiding voor afbeelding 7"/>
          <p:cNvSpPr>
            <a:spLocks noGrp="1"/>
          </p:cNvSpPr>
          <p:nvPr>
            <p:ph type="pic" sz="quarter" idx="13"/>
          </p:nvPr>
        </p:nvSpPr>
        <p:spPr>
          <a:xfrm>
            <a:off x="5999989" y="1580225"/>
            <a:ext cx="6062400" cy="4580879"/>
          </a:xfrm>
        </p:spPr>
        <p:txBody>
          <a:bodyPr/>
          <a:lstStyle>
            <a:lvl1pPr>
              <a:defRPr>
                <a:latin typeface="Century Gothic" panose="020B0502020202020204" pitchFamily="34" charset="0"/>
              </a:defRPr>
            </a:lvl1pPr>
          </a:lstStyle>
          <a:p>
            <a:pPr lvl="0"/>
            <a:r>
              <a:rPr lang="en-US" noProof="0"/>
              <a:t>Click icon to add picture</a:t>
            </a:r>
            <a:endParaRPr lang="en-US" noProof="0" dirty="0"/>
          </a:p>
        </p:txBody>
      </p:sp>
      <p:sp>
        <p:nvSpPr>
          <p:cNvPr id="10" name="Title 3"/>
          <p:cNvSpPr>
            <a:spLocks noGrp="1"/>
          </p:cNvSpPr>
          <p:nvPr>
            <p:ph type="title"/>
          </p:nvPr>
        </p:nvSpPr>
        <p:spPr>
          <a:xfrm>
            <a:off x="1451976" y="396770"/>
            <a:ext cx="10368000" cy="734400"/>
          </a:xfrm>
          <a:prstGeom prst="rect">
            <a:avLst/>
          </a:prstGeom>
        </p:spPr>
        <p:txBody>
          <a:bodyPr lIns="0" tIns="0" rIns="0" bIns="0" anchor="b" anchorCtr="0"/>
          <a:lstStyle>
            <a:lvl1pPr>
              <a:lnSpc>
                <a:spcPts val="2500"/>
              </a:lnSpc>
              <a:spcBef>
                <a:spcPts val="624"/>
              </a:spcBef>
              <a:defRPr sz="2600" cap="all" baseline="0">
                <a:latin typeface="Century Gothic" panose="020B0502020202020204" pitchFamily="34" charset="0"/>
              </a:defRPr>
            </a:lvl1pPr>
          </a:lstStyle>
          <a:p>
            <a:r>
              <a:rPr lang="en-US"/>
              <a:t>Click to edit Master title style</a:t>
            </a:r>
            <a:endParaRPr lang="en-US" dirty="0"/>
          </a:p>
        </p:txBody>
      </p:sp>
      <p:sp>
        <p:nvSpPr>
          <p:cNvPr id="11" name="Tijdelijke aanduiding voor inhoud 2"/>
          <p:cNvSpPr>
            <a:spLocks noGrp="1"/>
          </p:cNvSpPr>
          <p:nvPr>
            <p:ph idx="1"/>
          </p:nvPr>
        </p:nvSpPr>
        <p:spPr>
          <a:xfrm>
            <a:off x="1440000" y="1577500"/>
            <a:ext cx="4463979" cy="4587804"/>
          </a:xfrm>
        </p:spPr>
        <p:txBody>
          <a:bodyPr/>
          <a:lstStyle>
            <a:lvl1pPr>
              <a:defRPr>
                <a:latin typeface="Century Gothic" panose="020B0502020202020204" pitchFamily="34" charset="0"/>
              </a:defRPr>
            </a:lvl1pPr>
          </a:lstStyle>
          <a:p>
            <a:pPr lvl="0"/>
            <a:r>
              <a:rPr lang="en-US" noProof="0"/>
              <a:t>Click to edit Master text styles</a:t>
            </a:r>
          </a:p>
        </p:txBody>
      </p:sp>
      <p:pic>
        <p:nvPicPr>
          <p:cNvPr id="2" name="Picture 1">
            <a:extLst>
              <a:ext uri="{FF2B5EF4-FFF2-40B4-BE49-F238E27FC236}">
                <a16:creationId xmlns:a16="http://schemas.microsoft.com/office/drawing/2014/main" id="{A4FC5434-AA03-E644-7574-B29985B4D34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141004" y="5952100"/>
            <a:ext cx="1999264" cy="705033"/>
          </a:xfrm>
          <a:prstGeom prst="rect">
            <a:avLst/>
          </a:prstGeom>
        </p:spPr>
      </p:pic>
      <p:pic>
        <p:nvPicPr>
          <p:cNvPr id="3" name="Picture 2">
            <a:extLst>
              <a:ext uri="{FF2B5EF4-FFF2-40B4-BE49-F238E27FC236}">
                <a16:creationId xmlns:a16="http://schemas.microsoft.com/office/drawing/2014/main" id="{6710C0B7-BC2F-0550-2A6D-37059E1059F7}"/>
              </a:ext>
            </a:extLst>
          </p:cNvPr>
          <p:cNvPicPr>
            <a:picLocks noChangeAspect="1"/>
          </p:cNvPicPr>
          <p:nvPr userDrawn="1"/>
        </p:nvPicPr>
        <p:blipFill>
          <a:blip r:embed="rId4"/>
          <a:stretch>
            <a:fillRect/>
          </a:stretch>
        </p:blipFill>
        <p:spPr>
          <a:xfrm>
            <a:off x="7993117" y="6166423"/>
            <a:ext cx="2158562" cy="806396"/>
          </a:xfrm>
          <a:prstGeom prst="rect">
            <a:avLst/>
          </a:prstGeom>
        </p:spPr>
      </p:pic>
      <p:pic>
        <p:nvPicPr>
          <p:cNvPr id="4" name="Picture 3" descr="Logo&#10;&#10;Description automatically generated">
            <a:extLst>
              <a:ext uri="{FF2B5EF4-FFF2-40B4-BE49-F238E27FC236}">
                <a16:creationId xmlns:a16="http://schemas.microsoft.com/office/drawing/2014/main" id="{68CDFEB4-749A-151C-826F-8070A2CC30A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16688" b="14242"/>
          <a:stretch/>
        </p:blipFill>
        <p:spPr>
          <a:xfrm>
            <a:off x="6096000" y="6205516"/>
            <a:ext cx="1753192" cy="511427"/>
          </a:xfrm>
          <a:prstGeom prst="rect">
            <a:avLst/>
          </a:prstGeom>
          <a:solidFill>
            <a:schemeClr val="bg1"/>
          </a:solidFill>
        </p:spPr>
      </p:pic>
      <p:pic>
        <p:nvPicPr>
          <p:cNvPr id="12" name="Picture 11">
            <a:extLst>
              <a:ext uri="{FF2B5EF4-FFF2-40B4-BE49-F238E27FC236}">
                <a16:creationId xmlns:a16="http://schemas.microsoft.com/office/drawing/2014/main" id="{85CC4CAE-ED1B-2EAF-FB19-EE481FC5314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555115" y="6166423"/>
            <a:ext cx="396960" cy="627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4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bulleted list, no ITC style element 2011">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itle 3"/>
          <p:cNvSpPr>
            <a:spLocks noGrp="1"/>
          </p:cNvSpPr>
          <p:nvPr>
            <p:ph type="title"/>
          </p:nvPr>
        </p:nvSpPr>
        <p:spPr>
          <a:xfrm>
            <a:off x="1451976" y="396770"/>
            <a:ext cx="10368000" cy="734400"/>
          </a:xfrm>
          <a:prstGeom prst="rect">
            <a:avLst/>
          </a:prstGeom>
        </p:spPr>
        <p:txBody>
          <a:bodyPr lIns="0" tIns="0" rIns="0" bIns="0" anchor="b" anchorCtr="0"/>
          <a:lstStyle>
            <a:lvl1pPr>
              <a:lnSpc>
                <a:spcPts val="2500"/>
              </a:lnSpc>
              <a:spcBef>
                <a:spcPts val="624"/>
              </a:spcBef>
              <a:defRPr sz="2600" cap="all" baseline="0">
                <a:latin typeface="Century Gothic" panose="020B0502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F4414B46-7099-7E66-C0E6-7D39FAE0D1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1004" y="5952100"/>
            <a:ext cx="1999264" cy="705033"/>
          </a:xfrm>
          <a:prstGeom prst="rect">
            <a:avLst/>
          </a:prstGeom>
        </p:spPr>
      </p:pic>
      <p:pic>
        <p:nvPicPr>
          <p:cNvPr id="9" name="Picture 8">
            <a:extLst>
              <a:ext uri="{FF2B5EF4-FFF2-40B4-BE49-F238E27FC236}">
                <a16:creationId xmlns:a16="http://schemas.microsoft.com/office/drawing/2014/main" id="{D007ADFE-8DBC-CDE9-4250-35F73D165936}"/>
              </a:ext>
            </a:extLst>
          </p:cNvPr>
          <p:cNvPicPr>
            <a:picLocks noChangeAspect="1"/>
          </p:cNvPicPr>
          <p:nvPr userDrawn="1"/>
        </p:nvPicPr>
        <p:blipFill>
          <a:blip r:embed="rId3"/>
          <a:stretch>
            <a:fillRect/>
          </a:stretch>
        </p:blipFill>
        <p:spPr>
          <a:xfrm>
            <a:off x="7993117" y="6166423"/>
            <a:ext cx="2158562" cy="806396"/>
          </a:xfrm>
          <a:prstGeom prst="rect">
            <a:avLst/>
          </a:prstGeom>
        </p:spPr>
      </p:pic>
      <p:pic>
        <p:nvPicPr>
          <p:cNvPr id="10" name="Picture 9" descr="Logo&#10;&#10;Description automatically generated">
            <a:extLst>
              <a:ext uri="{FF2B5EF4-FFF2-40B4-BE49-F238E27FC236}">
                <a16:creationId xmlns:a16="http://schemas.microsoft.com/office/drawing/2014/main" id="{05229CA8-E96E-D2F1-DA17-2B2DF174A4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6688" b="14242"/>
          <a:stretch/>
        </p:blipFill>
        <p:spPr>
          <a:xfrm>
            <a:off x="6096000" y="6205516"/>
            <a:ext cx="1753192" cy="511427"/>
          </a:xfrm>
          <a:prstGeom prst="rect">
            <a:avLst/>
          </a:prstGeom>
          <a:solidFill>
            <a:schemeClr val="bg1"/>
          </a:solidFill>
        </p:spPr>
      </p:pic>
      <p:pic>
        <p:nvPicPr>
          <p:cNvPr id="11" name="Picture 10">
            <a:extLst>
              <a:ext uri="{FF2B5EF4-FFF2-40B4-BE49-F238E27FC236}">
                <a16:creationId xmlns:a16="http://schemas.microsoft.com/office/drawing/2014/main" id="{DB749DFF-9156-8899-E5A1-A98855BD445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555115" y="6166423"/>
            <a:ext cx="396960" cy="627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089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lte and picture 2011">
    <p:spTree>
      <p:nvGrpSpPr>
        <p:cNvPr id="1" name=""/>
        <p:cNvGrpSpPr/>
        <p:nvPr/>
      </p:nvGrpSpPr>
      <p:grpSpPr>
        <a:xfrm>
          <a:off x="0" y="0"/>
          <a:ext cx="0" cy="0"/>
          <a:chOff x="0" y="0"/>
          <a:chExt cx="0" cy="0"/>
        </a:xfrm>
      </p:grpSpPr>
      <p:sp>
        <p:nvSpPr>
          <p:cNvPr id="8" name="Tijdelijke aanduiding voor afbeelding 7"/>
          <p:cNvSpPr>
            <a:spLocks noGrp="1"/>
          </p:cNvSpPr>
          <p:nvPr>
            <p:ph type="pic" sz="quarter" idx="13"/>
          </p:nvPr>
        </p:nvSpPr>
        <p:spPr>
          <a:xfrm>
            <a:off x="1440000" y="1576800"/>
            <a:ext cx="10763283" cy="4000528"/>
          </a:xfrm>
        </p:spPr>
        <p:txBody>
          <a:bodyPr/>
          <a:lstStyle>
            <a:lvl1pPr>
              <a:defRPr>
                <a:latin typeface="Century Gothic" panose="020B0502020202020204" pitchFamily="34" charset="0"/>
              </a:defRPr>
            </a:lvl1pPr>
          </a:lstStyle>
          <a:p>
            <a:pPr lvl="0"/>
            <a:r>
              <a:rPr lang="en-US" noProof="0"/>
              <a:t>Click icon to add picture</a:t>
            </a:r>
            <a:endParaRPr lang="en-US" noProof="0" dirty="0"/>
          </a:p>
        </p:txBody>
      </p:sp>
      <p:sp>
        <p:nvSpPr>
          <p:cNvPr id="7" name="Title 3"/>
          <p:cNvSpPr>
            <a:spLocks noGrp="1"/>
          </p:cNvSpPr>
          <p:nvPr>
            <p:ph type="title"/>
          </p:nvPr>
        </p:nvSpPr>
        <p:spPr>
          <a:xfrm>
            <a:off x="1451976" y="396770"/>
            <a:ext cx="10368000" cy="734400"/>
          </a:xfrm>
          <a:prstGeom prst="rect">
            <a:avLst/>
          </a:prstGeom>
        </p:spPr>
        <p:txBody>
          <a:bodyPr lIns="0" tIns="0" rIns="0" bIns="0" anchor="b" anchorCtr="0"/>
          <a:lstStyle>
            <a:lvl1pPr>
              <a:lnSpc>
                <a:spcPts val="2500"/>
              </a:lnSpc>
              <a:spcBef>
                <a:spcPts val="624"/>
              </a:spcBef>
              <a:defRPr sz="2600" cap="all" baseline="0">
                <a:latin typeface="Century Gothic" panose="020B0502020202020204" pitchFamily="34" charset="0"/>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B6687635-8219-7D76-F3BF-AF90FDEAF41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1004" y="5952100"/>
            <a:ext cx="1999264" cy="705033"/>
          </a:xfrm>
          <a:prstGeom prst="rect">
            <a:avLst/>
          </a:prstGeom>
        </p:spPr>
      </p:pic>
      <p:pic>
        <p:nvPicPr>
          <p:cNvPr id="3" name="Picture 2">
            <a:extLst>
              <a:ext uri="{FF2B5EF4-FFF2-40B4-BE49-F238E27FC236}">
                <a16:creationId xmlns:a16="http://schemas.microsoft.com/office/drawing/2014/main" id="{DE9BDB6E-D737-0507-CAAB-DE2A4617FB2E}"/>
              </a:ext>
            </a:extLst>
          </p:cNvPr>
          <p:cNvPicPr>
            <a:picLocks noChangeAspect="1"/>
          </p:cNvPicPr>
          <p:nvPr userDrawn="1"/>
        </p:nvPicPr>
        <p:blipFill>
          <a:blip r:embed="rId3"/>
          <a:stretch>
            <a:fillRect/>
          </a:stretch>
        </p:blipFill>
        <p:spPr>
          <a:xfrm>
            <a:off x="7993117" y="6166423"/>
            <a:ext cx="2158562" cy="806396"/>
          </a:xfrm>
          <a:prstGeom prst="rect">
            <a:avLst/>
          </a:prstGeom>
        </p:spPr>
      </p:pic>
      <p:pic>
        <p:nvPicPr>
          <p:cNvPr id="9" name="Picture 8" descr="Logo&#10;&#10;Description automatically generated">
            <a:extLst>
              <a:ext uri="{FF2B5EF4-FFF2-40B4-BE49-F238E27FC236}">
                <a16:creationId xmlns:a16="http://schemas.microsoft.com/office/drawing/2014/main" id="{BC851082-BB87-8DE2-E1DA-5D3712E19E6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6688" b="14242"/>
          <a:stretch/>
        </p:blipFill>
        <p:spPr>
          <a:xfrm>
            <a:off x="6096000" y="6205516"/>
            <a:ext cx="1753192" cy="511427"/>
          </a:xfrm>
          <a:prstGeom prst="rect">
            <a:avLst/>
          </a:prstGeom>
          <a:solidFill>
            <a:schemeClr val="bg1"/>
          </a:solidFill>
        </p:spPr>
      </p:pic>
      <p:pic>
        <p:nvPicPr>
          <p:cNvPr id="10" name="Picture 9">
            <a:extLst>
              <a:ext uri="{FF2B5EF4-FFF2-40B4-BE49-F238E27FC236}">
                <a16:creationId xmlns:a16="http://schemas.microsoft.com/office/drawing/2014/main" id="{FE7A7D4C-6F93-0111-2F38-806D7A8E5AF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555115" y="6166423"/>
            <a:ext cx="396960" cy="627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826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graph 2011">
    <p:spTree>
      <p:nvGrpSpPr>
        <p:cNvPr id="1" name=""/>
        <p:cNvGrpSpPr/>
        <p:nvPr/>
      </p:nvGrpSpPr>
      <p:grpSpPr>
        <a:xfrm>
          <a:off x="0" y="0"/>
          <a:ext cx="0" cy="0"/>
          <a:chOff x="0" y="0"/>
          <a:chExt cx="0" cy="0"/>
        </a:xfrm>
      </p:grpSpPr>
      <p:sp>
        <p:nvSpPr>
          <p:cNvPr id="9" name="Tijdelijke aanduiding voor grafiek 8"/>
          <p:cNvSpPr>
            <a:spLocks noGrp="1"/>
          </p:cNvSpPr>
          <p:nvPr>
            <p:ph type="chart" sz="quarter" idx="14"/>
          </p:nvPr>
        </p:nvSpPr>
        <p:spPr>
          <a:xfrm>
            <a:off x="1428717" y="1641599"/>
            <a:ext cx="10763283" cy="3999600"/>
          </a:xfrm>
        </p:spPr>
        <p:txBody>
          <a:bodyPr/>
          <a:lstStyle/>
          <a:p>
            <a:pPr lvl="0"/>
            <a:r>
              <a:rPr lang="en-US" noProof="0"/>
              <a:t>Click icon to add chart</a:t>
            </a:r>
            <a:endParaRPr lang="en-US" noProof="0" dirty="0"/>
          </a:p>
        </p:txBody>
      </p:sp>
      <p:sp>
        <p:nvSpPr>
          <p:cNvPr id="7" name="Title 3"/>
          <p:cNvSpPr>
            <a:spLocks noGrp="1"/>
          </p:cNvSpPr>
          <p:nvPr>
            <p:ph type="title"/>
          </p:nvPr>
        </p:nvSpPr>
        <p:spPr>
          <a:xfrm>
            <a:off x="1451976" y="396770"/>
            <a:ext cx="10368000" cy="734400"/>
          </a:xfrm>
          <a:prstGeom prst="rect">
            <a:avLst/>
          </a:prstGeom>
        </p:spPr>
        <p:txBody>
          <a:bodyPr lIns="0" tIns="0" rIns="0" bIns="0" anchor="b" anchorCtr="0"/>
          <a:lstStyle>
            <a:lvl1pPr>
              <a:lnSpc>
                <a:spcPts val="2500"/>
              </a:lnSpc>
              <a:spcBef>
                <a:spcPts val="624"/>
              </a:spcBef>
              <a:defRPr sz="2600" cap="all" baseline="0"/>
            </a:lvl1pPr>
          </a:lstStyle>
          <a:p>
            <a:r>
              <a:rPr lang="en-US"/>
              <a:t>Click to edit Master title style</a:t>
            </a:r>
            <a:endParaRPr lang="en-US" dirty="0"/>
          </a:p>
        </p:txBody>
      </p:sp>
      <p:sp>
        <p:nvSpPr>
          <p:cNvPr id="4" name="Tijdelijke aanduiding voor voettekst 4"/>
          <p:cNvSpPr>
            <a:spLocks noGrp="1"/>
          </p:cNvSpPr>
          <p:nvPr>
            <p:ph type="ftr" sz="quarter" idx="15"/>
          </p:nvPr>
        </p:nvSpPr>
        <p:spPr/>
        <p:txBody>
          <a:bodyPr/>
          <a:lstStyle>
            <a:lvl1pPr>
              <a:defRPr sz="600"/>
            </a:lvl1pPr>
          </a:lstStyle>
          <a:p>
            <a:endParaRPr lang="en-US"/>
          </a:p>
        </p:txBody>
      </p:sp>
      <p:sp>
        <p:nvSpPr>
          <p:cNvPr id="5" name="Tijdelijke aanduiding voor dianummer 5"/>
          <p:cNvSpPr>
            <a:spLocks noGrp="1"/>
          </p:cNvSpPr>
          <p:nvPr>
            <p:ph type="sldNum" sz="quarter" idx="16"/>
          </p:nvPr>
        </p:nvSpPr>
        <p:spPr/>
        <p:txBody>
          <a:bodyPr/>
          <a:lstStyle>
            <a:lvl1pPr>
              <a:defRPr/>
            </a:lvl1pPr>
          </a:lstStyle>
          <a:p>
            <a:fld id="{FC4E0975-97EB-4B80-AF9D-F0DBFD18C7D7}" type="slidenum">
              <a:rPr lang="en-US"/>
              <a:pPr/>
              <a:t>‹#›</a:t>
            </a:fld>
            <a:endParaRPr lang="en-US"/>
          </a:p>
        </p:txBody>
      </p:sp>
      <p:sp>
        <p:nvSpPr>
          <p:cNvPr id="6" name="Date Placeholder 10"/>
          <p:cNvSpPr>
            <a:spLocks noGrp="1"/>
          </p:cNvSpPr>
          <p:nvPr>
            <p:ph type="dt" sz="half" idx="17"/>
          </p:nvPr>
        </p:nvSpPr>
        <p:spPr/>
        <p:txBody>
          <a:bodyPr/>
          <a:lstStyle>
            <a:lvl1pPr>
              <a:defRPr/>
            </a:lvl1pPr>
          </a:lstStyle>
          <a:p>
            <a:fld id="{24B46E01-3108-4208-97B9-F216412043D8}" type="datetime1">
              <a:rPr lang="en-GB" altLang="zh-CN" smtClean="0"/>
              <a:t>14/06/2023</a:t>
            </a:fld>
            <a:endParaRPr lang="nl-NL"/>
          </a:p>
        </p:txBody>
      </p:sp>
      <p:pic>
        <p:nvPicPr>
          <p:cNvPr id="2" name="Picture 1">
            <a:extLst>
              <a:ext uri="{FF2B5EF4-FFF2-40B4-BE49-F238E27FC236}">
                <a16:creationId xmlns:a16="http://schemas.microsoft.com/office/drawing/2014/main" id="{6E19A412-D0EB-B2FD-944C-8A912C9C62C0}"/>
              </a:ext>
            </a:extLst>
          </p:cNvPr>
          <p:cNvPicPr>
            <a:picLocks noChangeAspect="1"/>
          </p:cNvPicPr>
          <p:nvPr userDrawn="1"/>
        </p:nvPicPr>
        <p:blipFill>
          <a:blip r:embed="rId2"/>
          <a:stretch>
            <a:fillRect/>
          </a:stretch>
        </p:blipFill>
        <p:spPr>
          <a:xfrm>
            <a:off x="10345702" y="6146383"/>
            <a:ext cx="1999264" cy="831190"/>
          </a:xfrm>
          <a:prstGeom prst="rect">
            <a:avLst/>
          </a:prstGeom>
        </p:spPr>
      </p:pic>
    </p:spTree>
    <p:extLst>
      <p:ext uri="{BB962C8B-B14F-4D97-AF65-F5344CB8AC3E}">
        <p14:creationId xmlns:p14="http://schemas.microsoft.com/office/powerpoint/2010/main" val="1456610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only, no line 2011">
    <p:spTree>
      <p:nvGrpSpPr>
        <p:cNvPr id="1" name=""/>
        <p:cNvGrpSpPr/>
        <p:nvPr/>
      </p:nvGrpSpPr>
      <p:grpSpPr>
        <a:xfrm>
          <a:off x="0" y="0"/>
          <a:ext cx="0" cy="0"/>
          <a:chOff x="0" y="0"/>
          <a:chExt cx="0" cy="0"/>
        </a:xfrm>
      </p:grpSpPr>
      <p:pic>
        <p:nvPicPr>
          <p:cNvPr id="3" name="Picture 8" descr="P:\Universiteit Twente\Verkenningsfase 2008\Information Technology\Specifications\Logoset Universiteit Twente\04-07-09 Universiteit Twente Logoset ENG NL\Universiteit Twente Logoset ENG NL\RGB\WMF\UT_Logo_Black_EN.WMF"/>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57300" y="6332539"/>
            <a:ext cx="26924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Itc_logo transparant"/>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68300" y="6010276"/>
            <a:ext cx="677333"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3"/>
          <p:cNvSpPr>
            <a:spLocks noGrp="1"/>
          </p:cNvSpPr>
          <p:nvPr>
            <p:ph type="title"/>
          </p:nvPr>
        </p:nvSpPr>
        <p:spPr>
          <a:xfrm>
            <a:off x="1451976" y="396770"/>
            <a:ext cx="10368000" cy="734400"/>
          </a:xfrm>
          <a:prstGeom prst="rect">
            <a:avLst/>
          </a:prstGeom>
        </p:spPr>
        <p:txBody>
          <a:bodyPr lIns="0" tIns="0" rIns="0" bIns="0" anchor="b" anchorCtr="0"/>
          <a:lstStyle>
            <a:lvl1pPr>
              <a:lnSpc>
                <a:spcPts val="2500"/>
              </a:lnSpc>
              <a:spcBef>
                <a:spcPts val="624"/>
              </a:spcBef>
              <a:defRPr sz="2600" cap="all" baseline="0"/>
            </a:lvl1pPr>
          </a:lstStyle>
          <a:p>
            <a:r>
              <a:rPr lang="en-US"/>
              <a:t>Click to edit Master title style</a:t>
            </a:r>
            <a:endParaRPr lang="en-US" dirty="0"/>
          </a:p>
        </p:txBody>
      </p:sp>
      <p:sp>
        <p:nvSpPr>
          <p:cNvPr id="5" name="Tijdelijke aanduiding voor voettekst 4"/>
          <p:cNvSpPr>
            <a:spLocks noGrp="1"/>
          </p:cNvSpPr>
          <p:nvPr>
            <p:ph type="ftr" sz="quarter" idx="10"/>
          </p:nvPr>
        </p:nvSpPr>
        <p:spPr/>
        <p:txBody>
          <a:bodyPr/>
          <a:lstStyle>
            <a:lvl1pPr>
              <a:defRPr sz="600"/>
            </a:lvl1pPr>
          </a:lstStyle>
          <a:p>
            <a:endParaRPr lang="en-US"/>
          </a:p>
        </p:txBody>
      </p:sp>
      <p:sp>
        <p:nvSpPr>
          <p:cNvPr id="6" name="Tijdelijke aanduiding voor dianummer 5"/>
          <p:cNvSpPr>
            <a:spLocks noGrp="1"/>
          </p:cNvSpPr>
          <p:nvPr>
            <p:ph type="sldNum" sz="quarter" idx="11"/>
          </p:nvPr>
        </p:nvSpPr>
        <p:spPr/>
        <p:txBody>
          <a:bodyPr/>
          <a:lstStyle>
            <a:lvl1pPr>
              <a:defRPr/>
            </a:lvl1pPr>
          </a:lstStyle>
          <a:p>
            <a:fld id="{A9AC62B7-1353-4391-8C56-6B484A6D6F73}" type="slidenum">
              <a:rPr lang="en-US"/>
              <a:pPr/>
              <a:t>‹#›</a:t>
            </a:fld>
            <a:endParaRPr lang="en-US"/>
          </a:p>
        </p:txBody>
      </p:sp>
      <p:sp>
        <p:nvSpPr>
          <p:cNvPr id="7" name="Date Placeholder 10"/>
          <p:cNvSpPr>
            <a:spLocks noGrp="1"/>
          </p:cNvSpPr>
          <p:nvPr>
            <p:ph type="dt" sz="half" idx="12"/>
          </p:nvPr>
        </p:nvSpPr>
        <p:spPr/>
        <p:txBody>
          <a:bodyPr/>
          <a:lstStyle>
            <a:lvl1pPr>
              <a:defRPr/>
            </a:lvl1pPr>
          </a:lstStyle>
          <a:p>
            <a:fld id="{FFD76246-F77D-4F7C-80D3-FA92C291F019}" type="datetime1">
              <a:rPr lang="en-GB" altLang="zh-CN" smtClean="0"/>
              <a:t>14/06/2023</a:t>
            </a:fld>
            <a:endParaRPr lang="nl-NL"/>
          </a:p>
        </p:txBody>
      </p:sp>
      <p:pic>
        <p:nvPicPr>
          <p:cNvPr id="9" name="Picture 8">
            <a:extLst>
              <a:ext uri="{FF2B5EF4-FFF2-40B4-BE49-F238E27FC236}">
                <a16:creationId xmlns:a16="http://schemas.microsoft.com/office/drawing/2014/main" id="{9FB43329-D198-AF13-98F7-455069E4292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141004" y="5952100"/>
            <a:ext cx="1999264" cy="705033"/>
          </a:xfrm>
          <a:prstGeom prst="rect">
            <a:avLst/>
          </a:prstGeom>
        </p:spPr>
      </p:pic>
      <p:pic>
        <p:nvPicPr>
          <p:cNvPr id="10" name="Picture 9">
            <a:extLst>
              <a:ext uri="{FF2B5EF4-FFF2-40B4-BE49-F238E27FC236}">
                <a16:creationId xmlns:a16="http://schemas.microsoft.com/office/drawing/2014/main" id="{9DFFBCC0-4041-0B96-D642-45833120841E}"/>
              </a:ext>
            </a:extLst>
          </p:cNvPr>
          <p:cNvPicPr>
            <a:picLocks noChangeAspect="1"/>
          </p:cNvPicPr>
          <p:nvPr userDrawn="1"/>
        </p:nvPicPr>
        <p:blipFill>
          <a:blip r:embed="rId5"/>
          <a:stretch>
            <a:fillRect/>
          </a:stretch>
        </p:blipFill>
        <p:spPr>
          <a:xfrm>
            <a:off x="7993117" y="6166423"/>
            <a:ext cx="2158562" cy="806396"/>
          </a:xfrm>
          <a:prstGeom prst="rect">
            <a:avLst/>
          </a:prstGeom>
        </p:spPr>
      </p:pic>
      <p:pic>
        <p:nvPicPr>
          <p:cNvPr id="11" name="Picture 10" descr="Logo&#10;&#10;Description automatically generated">
            <a:extLst>
              <a:ext uri="{FF2B5EF4-FFF2-40B4-BE49-F238E27FC236}">
                <a16:creationId xmlns:a16="http://schemas.microsoft.com/office/drawing/2014/main" id="{C491FF82-A236-3A8D-218D-CE958716442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6688" b="14242"/>
          <a:stretch/>
        </p:blipFill>
        <p:spPr>
          <a:xfrm>
            <a:off x="6096000" y="6205516"/>
            <a:ext cx="1753192" cy="511427"/>
          </a:xfrm>
          <a:prstGeom prst="rect">
            <a:avLst/>
          </a:prstGeom>
          <a:solidFill>
            <a:schemeClr val="bg1"/>
          </a:solidFill>
        </p:spPr>
      </p:pic>
      <p:pic>
        <p:nvPicPr>
          <p:cNvPr id="12" name="Picture 11">
            <a:extLst>
              <a:ext uri="{FF2B5EF4-FFF2-40B4-BE49-F238E27FC236}">
                <a16:creationId xmlns:a16="http://schemas.microsoft.com/office/drawing/2014/main" id="{02AEA0E6-DDBF-3319-00CA-3C09BDC6B433}"/>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555115" y="6166423"/>
            <a:ext cx="396960" cy="627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906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201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743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w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3.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Universiteit Twente\Verkenningsfase 2008\Information Technology\Specifications\Logoset Universiteit Twente\04-07-09 Universiteit Twente Logoset ENG NL\Universiteit Twente Logoset ENG NL\RGB\WMF\UT_Logo_Black_EN.WMF"/>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257300" y="6332539"/>
            <a:ext cx="26924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1439334" y="1577976"/>
            <a:ext cx="10401300"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10096501" y="6402388"/>
            <a:ext cx="1248833"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ts val="1500"/>
              </a:lnSpc>
              <a:defRPr sz="1000"/>
            </a:lvl1pPr>
          </a:lstStyle>
          <a:p>
            <a:fld id="{EFA8FCEC-C304-4F79-9AC3-B35E3AD378B0}" type="datetime1">
              <a:rPr lang="en-GB" altLang="zh-CN" smtClean="0"/>
              <a:t>14/06/2023</a:t>
            </a:fld>
            <a:endParaRPr lang="nl-NL"/>
          </a:p>
        </p:txBody>
      </p:sp>
      <p:sp>
        <p:nvSpPr>
          <p:cNvPr id="1029" name="Rectangle 5"/>
          <p:cNvSpPr>
            <a:spLocks noGrp="1" noChangeArrowheads="1"/>
          </p:cNvSpPr>
          <p:nvPr>
            <p:ph type="ftr" sz="quarter" idx="3"/>
          </p:nvPr>
        </p:nvSpPr>
        <p:spPr bwMode="auto">
          <a:xfrm>
            <a:off x="4720167" y="6402388"/>
            <a:ext cx="5376333"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ts val="1500"/>
              </a:lnSpc>
              <a:defRPr sz="1000"/>
            </a:lvl1pPr>
          </a:lstStyle>
          <a:p>
            <a:endParaRPr lang="en-US"/>
          </a:p>
        </p:txBody>
      </p:sp>
      <p:sp>
        <p:nvSpPr>
          <p:cNvPr id="1030" name="Rectangle 6"/>
          <p:cNvSpPr>
            <a:spLocks noGrp="1" noChangeArrowheads="1"/>
          </p:cNvSpPr>
          <p:nvPr>
            <p:ph type="sldNum" sz="quarter" idx="4"/>
          </p:nvPr>
        </p:nvSpPr>
        <p:spPr bwMode="auto">
          <a:xfrm>
            <a:off x="11345334" y="6400800"/>
            <a:ext cx="499533" cy="476250"/>
          </a:xfrm>
          <a:prstGeom prst="rect">
            <a:avLst/>
          </a:prstGeom>
          <a:noFill/>
          <a:ln w="9525">
            <a:noFill/>
            <a:miter lim="800000"/>
            <a:headEnd/>
            <a:tailEnd/>
          </a:ln>
          <a:effectLst/>
        </p:spPr>
        <p:txBody>
          <a:bodyPr vert="horz" wrap="square" lIns="91440" tIns="45720" rIns="0" bIns="45720" numCol="1" anchor="t" anchorCtr="0" compatLnSpc="1">
            <a:prstTxWarp prst="textNoShape">
              <a:avLst/>
            </a:prstTxWarp>
          </a:bodyPr>
          <a:lstStyle>
            <a:lvl1pPr algn="r">
              <a:lnSpc>
                <a:spcPts val="1500"/>
              </a:lnSpc>
              <a:defRPr sz="1000"/>
            </a:lvl1pPr>
          </a:lstStyle>
          <a:p>
            <a:fld id="{32D4EF29-6D81-4980-8EC0-F90A23887381}" type="slidenum">
              <a:rPr lang="nl-NL"/>
              <a:pPr/>
              <a:t>‹#›</a:t>
            </a:fld>
            <a:endParaRPr lang="nl-NL"/>
          </a:p>
        </p:txBody>
      </p:sp>
      <p:sp>
        <p:nvSpPr>
          <p:cNvPr id="1031" name="Line 8"/>
          <p:cNvSpPr>
            <a:spLocks noChangeShapeType="1"/>
          </p:cNvSpPr>
          <p:nvPr/>
        </p:nvSpPr>
        <p:spPr bwMode="auto">
          <a:xfrm>
            <a:off x="1439333" y="1273175"/>
            <a:ext cx="1076325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800"/>
          </a:p>
        </p:txBody>
      </p:sp>
      <p:pic>
        <p:nvPicPr>
          <p:cNvPr id="1032" name="Picture 4" descr="Itc_logo transparant"/>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68300" y="6010276"/>
            <a:ext cx="677333"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713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rtl="0" eaLnBrk="0" fontAlgn="base" hangingPunct="0">
        <a:spcBef>
          <a:spcPct val="0"/>
        </a:spcBef>
        <a:spcAft>
          <a:spcPct val="0"/>
        </a:spcAft>
        <a:defRPr sz="2500" b="1">
          <a:solidFill>
            <a:schemeClr val="tx2"/>
          </a:solidFill>
          <a:latin typeface="+mj-lt"/>
          <a:ea typeface="+mj-ea"/>
          <a:cs typeface="+mj-cs"/>
        </a:defRPr>
      </a:lvl1pPr>
      <a:lvl2pPr algn="l" rtl="0" eaLnBrk="0" fontAlgn="base" hangingPunct="0">
        <a:spcBef>
          <a:spcPct val="0"/>
        </a:spcBef>
        <a:spcAft>
          <a:spcPct val="0"/>
        </a:spcAft>
        <a:defRPr sz="2500" b="1">
          <a:solidFill>
            <a:schemeClr val="tx2"/>
          </a:solidFill>
          <a:latin typeface="Arial Narrow" pitchFamily="34" charset="0"/>
        </a:defRPr>
      </a:lvl2pPr>
      <a:lvl3pPr algn="l" rtl="0" eaLnBrk="0" fontAlgn="base" hangingPunct="0">
        <a:spcBef>
          <a:spcPct val="0"/>
        </a:spcBef>
        <a:spcAft>
          <a:spcPct val="0"/>
        </a:spcAft>
        <a:defRPr sz="2500" b="1">
          <a:solidFill>
            <a:schemeClr val="tx2"/>
          </a:solidFill>
          <a:latin typeface="Arial Narrow" pitchFamily="34" charset="0"/>
        </a:defRPr>
      </a:lvl3pPr>
      <a:lvl4pPr algn="l" rtl="0" eaLnBrk="0" fontAlgn="base" hangingPunct="0">
        <a:spcBef>
          <a:spcPct val="0"/>
        </a:spcBef>
        <a:spcAft>
          <a:spcPct val="0"/>
        </a:spcAft>
        <a:defRPr sz="2500" b="1">
          <a:solidFill>
            <a:schemeClr val="tx2"/>
          </a:solidFill>
          <a:latin typeface="Arial Narrow" pitchFamily="34" charset="0"/>
        </a:defRPr>
      </a:lvl4pPr>
      <a:lvl5pPr algn="l" rtl="0" eaLnBrk="0" fontAlgn="base" hangingPunct="0">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p:titleStyle>
    <p:body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mn-lt"/>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53CAF5-4270-49E5-8D03-16384CFFA1A0}" type="datetimeFigureOut">
              <a:rPr lang="nl-NL" smtClean="0"/>
              <a:t>14-6-2023</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FA30B9-53B6-4004-A65D-319126EAAD8E}" type="slidenum">
              <a:rPr lang="nl-NL" smtClean="0"/>
              <a:t>‹#›</a:t>
            </a:fld>
            <a:endParaRPr lang="nl-NL"/>
          </a:p>
        </p:txBody>
      </p:sp>
      <p:sp>
        <p:nvSpPr>
          <p:cNvPr id="7" name="Title 1">
            <a:extLst>
              <a:ext uri="{FF2B5EF4-FFF2-40B4-BE49-F238E27FC236}">
                <a16:creationId xmlns:a16="http://schemas.microsoft.com/office/drawing/2014/main" id="{B0D0DFE7-91F7-44C3-7DF5-AC693CDC5B62}"/>
              </a:ext>
            </a:extLst>
          </p:cNvPr>
          <p:cNvSpPr txBox="1">
            <a:spLocks/>
          </p:cNvSpPr>
          <p:nvPr userDrawn="1"/>
        </p:nvSpPr>
        <p:spPr>
          <a:xfrm>
            <a:off x="826911" y="136526"/>
            <a:ext cx="10078156" cy="105074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6600" b="1" dirty="0"/>
          </a:p>
        </p:txBody>
      </p:sp>
      <p:cxnSp>
        <p:nvCxnSpPr>
          <p:cNvPr id="8" name="Straight Connector 7">
            <a:extLst>
              <a:ext uri="{FF2B5EF4-FFF2-40B4-BE49-F238E27FC236}">
                <a16:creationId xmlns:a16="http://schemas.microsoft.com/office/drawing/2014/main" id="{B6595836-947C-4B70-9C4E-4C8769139F43}"/>
              </a:ext>
            </a:extLst>
          </p:cNvPr>
          <p:cNvCxnSpPr>
            <a:cxnSpLocks/>
          </p:cNvCxnSpPr>
          <p:nvPr userDrawn="1"/>
        </p:nvCxnSpPr>
        <p:spPr>
          <a:xfrm>
            <a:off x="826911" y="1168223"/>
            <a:ext cx="11194760" cy="1"/>
          </a:xfrm>
          <a:prstGeom prst="line">
            <a:avLst/>
          </a:prstGeom>
          <a:ln w="57150">
            <a:solidFill>
              <a:srgbClr val="0081CB"/>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BAFE069-9A3A-8816-6557-F228A983BAA3}"/>
              </a:ext>
            </a:extLst>
          </p:cNvPr>
          <p:cNvCxnSpPr>
            <a:cxnSpLocks/>
          </p:cNvCxnSpPr>
          <p:nvPr userDrawn="1"/>
        </p:nvCxnSpPr>
        <p:spPr>
          <a:xfrm>
            <a:off x="6547020" y="949090"/>
            <a:ext cx="5474651" cy="0"/>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94340C4-4318-4742-E68B-AAA08785ACCF}"/>
              </a:ext>
            </a:extLst>
          </p:cNvPr>
          <p:cNvPicPr>
            <a:picLocks noChangeAspect="1"/>
          </p:cNvPicPr>
          <p:nvPr userDrawn="1"/>
        </p:nvPicPr>
        <p:blipFill>
          <a:blip r:embed="rId3"/>
          <a:stretch>
            <a:fillRect/>
          </a:stretch>
        </p:blipFill>
        <p:spPr>
          <a:xfrm>
            <a:off x="11188250" y="45984"/>
            <a:ext cx="833421" cy="832254"/>
          </a:xfrm>
          <a:prstGeom prst="rect">
            <a:avLst/>
          </a:prstGeom>
        </p:spPr>
      </p:pic>
    </p:spTree>
    <p:extLst>
      <p:ext uri="{BB962C8B-B14F-4D97-AF65-F5344CB8AC3E}">
        <p14:creationId xmlns:p14="http://schemas.microsoft.com/office/powerpoint/2010/main" val="3036420472"/>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6/14/2023</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a:hlinkClick r:id="" action="ppaction://noaction"/>
            <a:extLst>
              <a:ext uri="{FF2B5EF4-FFF2-40B4-BE49-F238E27FC236}">
                <a16:creationId xmlns:a16="http://schemas.microsoft.com/office/drawing/2014/main" id="{E00149DF-B152-4DA6-8603-0EE835D1BC2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88045" y="6149094"/>
            <a:ext cx="1355139" cy="479286"/>
          </a:xfrm>
          <a:prstGeom prst="rect">
            <a:avLst/>
          </a:prstGeom>
        </p:spPr>
      </p:pic>
    </p:spTree>
    <p:extLst>
      <p:ext uri="{BB962C8B-B14F-4D97-AF65-F5344CB8AC3E}">
        <p14:creationId xmlns:p14="http://schemas.microsoft.com/office/powerpoint/2010/main" val="2280090202"/>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z.su@utwente.nl" TargetMode="External"/><Relationship Id="rId3" Type="http://schemas.openxmlformats.org/officeDocument/2006/relationships/image" Target="../media/image5.png"/><Relationship Id="rId7" Type="http://schemas.openxmlformats.org/officeDocument/2006/relationships/hyperlink" Target="mailto:y.zeng@utwente.nl"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7.png"/><Relationship Id="rId3" Type="http://schemas.openxmlformats.org/officeDocument/2006/relationships/image" Target="../media/image34.png"/><Relationship Id="rId21" Type="http://schemas.openxmlformats.org/officeDocument/2006/relationships/image" Target="../media/image54.png"/><Relationship Id="rId7" Type="http://schemas.openxmlformats.org/officeDocument/2006/relationships/image" Target="../media/image38.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32.png"/><Relationship Id="rId2" Type="http://schemas.openxmlformats.org/officeDocument/2006/relationships/notesSlide" Target="../notesSlides/notesSlide13.xml"/><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4.png"/><Relationship Id="rId24" Type="http://schemas.openxmlformats.org/officeDocument/2006/relationships/image" Target="../media/image19.jpeg"/><Relationship Id="rId5" Type="http://schemas.openxmlformats.org/officeDocument/2006/relationships/image" Target="../media/image36.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2.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58.sv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png"/><Relationship Id="rId7"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hyperlink" Target="mailto:z.su@utwente.nl" TargetMode="External"/><Relationship Id="rId4" Type="http://schemas.openxmlformats.org/officeDocument/2006/relationships/image" Target="../media/image8.jpeg"/><Relationship Id="rId9" Type="http://schemas.openxmlformats.org/officeDocument/2006/relationships/hyperlink" Target="mailto:y.zeng@utwente.nl"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6.png"/><Relationship Id="rId7" Type="http://schemas.openxmlformats.org/officeDocument/2006/relationships/image" Target="../media/image77.jp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hyperlink" Target="https://www.gewex.org/panels/global-landatmosphere-system-study-panel/glass-projects/gewex-soilwat-initiative/" TargetMode="External"/><Relationship Id="rId5" Type="http://schemas.openxmlformats.org/officeDocument/2006/relationships/hyperlink" Target="https://www.gewex.org/about/" TargetMode="External"/><Relationship Id="rId10" Type="http://schemas.openxmlformats.org/officeDocument/2006/relationships/image" Target="../media/image80.png"/><Relationship Id="rId4" Type="http://schemas.openxmlformats.org/officeDocument/2006/relationships/hyperlink" Target="https://soil-modeling.org/" TargetMode="External"/><Relationship Id="rId9"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video" Target="https://www.youtube.com/embed/PJLCDbTZl80?feature=oembed" TargetMode="Externa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20.png"/><Relationship Id="rId5" Type="http://schemas.openxmlformats.org/officeDocument/2006/relationships/image" Target="../media/image210.pn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10">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标题 1">
            <a:extLst>
              <a:ext uri="{FF2B5EF4-FFF2-40B4-BE49-F238E27FC236}">
                <a16:creationId xmlns:a16="http://schemas.microsoft.com/office/drawing/2014/main" id="{328301F8-E367-59E2-97EA-FD4370006070}"/>
              </a:ext>
            </a:extLst>
          </p:cNvPr>
          <p:cNvSpPr txBox="1">
            <a:spLocks/>
          </p:cNvSpPr>
          <p:nvPr/>
        </p:nvSpPr>
        <p:spPr>
          <a:xfrm>
            <a:off x="319340" y="720060"/>
            <a:ext cx="11325858" cy="690246"/>
          </a:xfrm>
          <a:prstGeom prst="rect">
            <a:avLst/>
          </a:prstGeom>
        </p:spPr>
        <p:txBody>
          <a:bodyPr/>
          <a:lstStyle>
            <a:lvl1pPr algn="l" rtl="0" eaLnBrk="0" fontAlgn="base" hangingPunct="0">
              <a:spcBef>
                <a:spcPct val="0"/>
              </a:spcBef>
              <a:spcAft>
                <a:spcPct val="0"/>
              </a:spcAft>
              <a:defRPr sz="2500" b="1">
                <a:solidFill>
                  <a:schemeClr val="tx2"/>
                </a:solidFill>
                <a:latin typeface="+mj-lt"/>
                <a:ea typeface="+mj-ea"/>
                <a:cs typeface="+mj-cs"/>
              </a:defRPr>
            </a:lvl1pPr>
            <a:lvl2pPr algn="l" rtl="0" eaLnBrk="0" fontAlgn="base" hangingPunct="0">
              <a:spcBef>
                <a:spcPct val="0"/>
              </a:spcBef>
              <a:spcAft>
                <a:spcPct val="0"/>
              </a:spcAft>
              <a:defRPr sz="2500" b="1">
                <a:solidFill>
                  <a:schemeClr val="tx2"/>
                </a:solidFill>
                <a:latin typeface="Arial Narrow" pitchFamily="34" charset="0"/>
              </a:defRPr>
            </a:lvl2pPr>
            <a:lvl3pPr algn="l" rtl="0" eaLnBrk="0" fontAlgn="base" hangingPunct="0">
              <a:spcBef>
                <a:spcPct val="0"/>
              </a:spcBef>
              <a:spcAft>
                <a:spcPct val="0"/>
              </a:spcAft>
              <a:defRPr sz="2500" b="1">
                <a:solidFill>
                  <a:schemeClr val="tx2"/>
                </a:solidFill>
                <a:latin typeface="Arial Narrow" pitchFamily="34" charset="0"/>
              </a:defRPr>
            </a:lvl3pPr>
            <a:lvl4pPr algn="l" rtl="0" eaLnBrk="0" fontAlgn="base" hangingPunct="0">
              <a:spcBef>
                <a:spcPct val="0"/>
              </a:spcBef>
              <a:spcAft>
                <a:spcPct val="0"/>
              </a:spcAft>
              <a:defRPr sz="2500" b="1">
                <a:solidFill>
                  <a:schemeClr val="tx2"/>
                </a:solidFill>
                <a:latin typeface="Arial Narrow" pitchFamily="34" charset="0"/>
              </a:defRPr>
            </a:lvl4pPr>
            <a:lvl5pPr algn="l" rtl="0" eaLnBrk="0" fontAlgn="base" hangingPunct="0">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pPr algn="ctr"/>
            <a:r>
              <a:rPr lang="en-GB" altLang="zh-CN" sz="5400" kern="0" dirty="0">
                <a:solidFill>
                  <a:srgbClr val="159CDA"/>
                </a:solidFill>
                <a:latin typeface="Century Gothic" panose="020B0502020202020204" pitchFamily="34" charset="0"/>
              </a:rPr>
              <a:t>Towards an Open Digital Twin of Soil-Plant System</a:t>
            </a:r>
          </a:p>
        </p:txBody>
      </p:sp>
      <p:pic>
        <p:nvPicPr>
          <p:cNvPr id="24" name="Picture 23" descr="Logo&#10;&#10;Description automatically generated with medium confidence">
            <a:extLst>
              <a:ext uri="{FF2B5EF4-FFF2-40B4-BE49-F238E27FC236}">
                <a16:creationId xmlns:a16="http://schemas.microsoft.com/office/drawing/2014/main" id="{E2800AD6-6F85-857C-F71D-C8E14DCF0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344" y="5936518"/>
            <a:ext cx="2206467" cy="778103"/>
          </a:xfrm>
          <a:prstGeom prst="rect">
            <a:avLst/>
          </a:prstGeom>
        </p:spPr>
      </p:pic>
      <p:pic>
        <p:nvPicPr>
          <p:cNvPr id="39" name="Picture 38">
            <a:extLst>
              <a:ext uri="{FF2B5EF4-FFF2-40B4-BE49-F238E27FC236}">
                <a16:creationId xmlns:a16="http://schemas.microsoft.com/office/drawing/2014/main" id="{6BAA654C-5F56-A7A5-8304-62DD4F39D1EF}"/>
              </a:ext>
            </a:extLst>
          </p:cNvPr>
          <p:cNvPicPr>
            <a:picLocks noChangeAspect="1"/>
          </p:cNvPicPr>
          <p:nvPr/>
        </p:nvPicPr>
        <p:blipFill rotWithShape="1">
          <a:blip r:embed="rId4"/>
          <a:srcRect t="7956" b="22825"/>
          <a:stretch/>
        </p:blipFill>
        <p:spPr>
          <a:xfrm>
            <a:off x="7815774" y="6239123"/>
            <a:ext cx="2206468" cy="570567"/>
          </a:xfrm>
          <a:prstGeom prst="rect">
            <a:avLst/>
          </a:prstGeom>
        </p:spPr>
      </p:pic>
      <p:pic>
        <p:nvPicPr>
          <p:cNvPr id="42" name="Picture 41" descr="Logo&#10;&#10;Description automatically generated">
            <a:extLst>
              <a:ext uri="{FF2B5EF4-FFF2-40B4-BE49-F238E27FC236}">
                <a16:creationId xmlns:a16="http://schemas.microsoft.com/office/drawing/2014/main" id="{D6A8E0A6-98DD-226B-5A78-D5CD2CB7CA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6688" b="14242"/>
          <a:stretch/>
        </p:blipFill>
        <p:spPr>
          <a:xfrm>
            <a:off x="5678575" y="6194504"/>
            <a:ext cx="2047005" cy="597136"/>
          </a:xfrm>
          <a:prstGeom prst="rect">
            <a:avLst/>
          </a:prstGeom>
          <a:solidFill>
            <a:schemeClr val="bg1"/>
          </a:solidFill>
        </p:spPr>
      </p:pic>
      <p:pic>
        <p:nvPicPr>
          <p:cNvPr id="43" name="Picture 42">
            <a:extLst>
              <a:ext uri="{FF2B5EF4-FFF2-40B4-BE49-F238E27FC236}">
                <a16:creationId xmlns:a16="http://schemas.microsoft.com/office/drawing/2014/main" id="{C4F122F2-11E9-9119-165B-7F40665255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1919" y="5999131"/>
            <a:ext cx="500964" cy="792509"/>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24382-C203-BB23-C76B-ADB490751461}"/>
              </a:ext>
            </a:extLst>
          </p:cNvPr>
          <p:cNvSpPr txBox="1"/>
          <p:nvPr/>
        </p:nvSpPr>
        <p:spPr>
          <a:xfrm>
            <a:off x="3198182" y="3073717"/>
            <a:ext cx="8793650" cy="2554545"/>
          </a:xfrm>
          <a:prstGeom prst="rect">
            <a:avLst/>
          </a:prstGeom>
          <a:noFill/>
        </p:spPr>
        <p:txBody>
          <a:bodyPr wrap="square">
            <a:spAutoFit/>
          </a:bodyPr>
          <a:lstStyle/>
          <a:p>
            <a:r>
              <a:rPr lang="en-GB" altLang="zh-CN" sz="2000" b="0" kern="0" dirty="0">
                <a:latin typeface="Century Gothic" panose="020B0502020202020204" pitchFamily="34" charset="0"/>
              </a:rPr>
              <a:t>Yijian Zeng (</a:t>
            </a:r>
            <a:r>
              <a:rPr lang="en-GB" altLang="zh-CN" sz="2000" b="0" kern="0" dirty="0">
                <a:latin typeface="Century Gothic" panose="020B0502020202020204" pitchFamily="34" charset="0"/>
                <a:hlinkClick r:id="rId7"/>
              </a:rPr>
              <a:t>y.zeng@utwente.nl</a:t>
            </a:r>
            <a:r>
              <a:rPr lang="en-GB" altLang="zh-CN" sz="2000" b="0" kern="0" dirty="0">
                <a:latin typeface="Century Gothic" panose="020B0502020202020204" pitchFamily="34" charset="0"/>
              </a:rPr>
              <a:t>)</a:t>
            </a:r>
          </a:p>
          <a:p>
            <a:r>
              <a:rPr lang="en-GB" altLang="zh-CN" sz="2000" b="0" kern="0" dirty="0">
                <a:latin typeface="Century Gothic" panose="020B0502020202020204" pitchFamily="34" charset="0"/>
              </a:rPr>
              <a:t>Bob Su (</a:t>
            </a:r>
            <a:r>
              <a:rPr lang="en-GB" altLang="zh-CN" sz="2000" b="0" kern="0" dirty="0">
                <a:latin typeface="Century Gothic" panose="020B0502020202020204" pitchFamily="34" charset="0"/>
                <a:hlinkClick r:id="rId8"/>
              </a:rPr>
              <a:t>z.su@utwente.nl</a:t>
            </a:r>
            <a:r>
              <a:rPr lang="en-GB" altLang="zh-CN" sz="2000" b="0" kern="0" dirty="0">
                <a:latin typeface="Century Gothic" panose="020B0502020202020204" pitchFamily="34" charset="0"/>
              </a:rPr>
              <a:t>)</a:t>
            </a:r>
          </a:p>
          <a:p>
            <a:endParaRPr lang="en-GB" altLang="zh-CN" sz="2000" b="0" kern="0" dirty="0">
              <a:latin typeface="Century Gothic" panose="020B0502020202020204" pitchFamily="34" charset="0"/>
            </a:endParaRPr>
          </a:p>
          <a:p>
            <a:r>
              <a:rPr lang="en-GB" altLang="zh-CN" sz="2000" kern="0" dirty="0">
                <a:latin typeface="Century Gothic" panose="020B0502020202020204" pitchFamily="34" charset="0"/>
              </a:rPr>
              <a:t>Department of Water Resources</a:t>
            </a:r>
          </a:p>
          <a:p>
            <a:r>
              <a:rPr lang="en-GB" altLang="zh-CN" sz="2000" kern="0" dirty="0">
                <a:latin typeface="Century Gothic" panose="020B0502020202020204" pitchFamily="34" charset="0"/>
              </a:rPr>
              <a:t>ITC Faculty of Geo-Information Science and Earth Observation</a:t>
            </a:r>
          </a:p>
          <a:p>
            <a:r>
              <a:rPr lang="en-GB" altLang="zh-CN" sz="2000" kern="0" dirty="0">
                <a:latin typeface="Century Gothic" panose="020B0502020202020204" pitchFamily="34" charset="0"/>
              </a:rPr>
              <a:t>University of Twente, the Netherlands</a:t>
            </a:r>
          </a:p>
          <a:p>
            <a:endParaRPr lang="en-GB" altLang="zh-CN" sz="2000" b="0" kern="0" dirty="0">
              <a:latin typeface="Century Gothic" panose="020B0502020202020204" pitchFamily="34" charset="0"/>
            </a:endParaRPr>
          </a:p>
          <a:p>
            <a:endParaRPr lang="en-GB" altLang="zh-CN" sz="2000" b="0" kern="0" dirty="0">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A9531FE7-98B2-9EF2-C8D6-CF799E95938D}"/>
              </a:ext>
            </a:extLst>
          </p:cNvPr>
          <p:cNvSpPr/>
          <p:nvPr/>
        </p:nvSpPr>
        <p:spPr>
          <a:xfrm>
            <a:off x="623248" y="823413"/>
            <a:ext cx="2875128" cy="818866"/>
          </a:xfrm>
          <a:prstGeom prst="roundRect">
            <a:avLst/>
          </a:prstGeom>
          <a:noFill/>
          <a:ln>
            <a:solidFill>
              <a:srgbClr val="5596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2975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A256DAE-99B7-48A3-25E2-F215BF9D7F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F34B9C-ABB3-1FE0-10A1-991AE831401F}"/>
              </a:ext>
            </a:extLst>
          </p:cNvPr>
          <p:cNvSpPr>
            <a:spLocks noGrp="1"/>
          </p:cNvSpPr>
          <p:nvPr>
            <p:ph type="sldNum" sz="quarter" idx="12"/>
          </p:nvPr>
        </p:nvSpPr>
        <p:spPr/>
        <p:txBody>
          <a:bodyPr/>
          <a:lstStyle/>
          <a:p>
            <a:fld id="{12756A18-3D10-4283-92AA-B402BC4144F6}" type="slidenum">
              <a:rPr lang="nl-NL" smtClean="0"/>
              <a:pPr/>
              <a:t>10</a:t>
            </a:fld>
            <a:endParaRPr lang="nl-NL"/>
          </a:p>
        </p:txBody>
      </p:sp>
      <p:sp>
        <p:nvSpPr>
          <p:cNvPr id="6" name="Title 1">
            <a:extLst>
              <a:ext uri="{FF2B5EF4-FFF2-40B4-BE49-F238E27FC236}">
                <a16:creationId xmlns:a16="http://schemas.microsoft.com/office/drawing/2014/main" id="{7B8BE8D4-9F0D-FE3D-570E-752B5636E97A}"/>
              </a:ext>
            </a:extLst>
          </p:cNvPr>
          <p:cNvSpPr>
            <a:spLocks noGrp="1"/>
          </p:cNvSpPr>
          <p:nvPr>
            <p:ph type="title"/>
          </p:nvPr>
        </p:nvSpPr>
        <p:spPr>
          <a:xfrm>
            <a:off x="1451976" y="396770"/>
            <a:ext cx="10368000" cy="734400"/>
          </a:xfrm>
        </p:spPr>
        <p:txBody>
          <a:bodyPr/>
          <a:lstStyle/>
          <a:p>
            <a:r>
              <a:rPr lang="en-US" cap="none" dirty="0"/>
              <a:t>STEMMUS-SCOPE for GEWEX-PLUMBER2</a:t>
            </a:r>
            <a:endParaRPr lang="en-GB" cap="none" dirty="0"/>
          </a:p>
        </p:txBody>
      </p:sp>
      <p:pic>
        <p:nvPicPr>
          <p:cNvPr id="11" name="Picture 10">
            <a:extLst>
              <a:ext uri="{FF2B5EF4-FFF2-40B4-BE49-F238E27FC236}">
                <a16:creationId xmlns:a16="http://schemas.microsoft.com/office/drawing/2014/main" id="{8B420DF3-7D74-A5F2-E921-5DD2A0729201}"/>
              </a:ext>
            </a:extLst>
          </p:cNvPr>
          <p:cNvPicPr>
            <a:picLocks noChangeAspect="1"/>
          </p:cNvPicPr>
          <p:nvPr/>
        </p:nvPicPr>
        <p:blipFill>
          <a:blip r:embed="rId3"/>
          <a:stretch>
            <a:fillRect/>
          </a:stretch>
        </p:blipFill>
        <p:spPr>
          <a:xfrm>
            <a:off x="1356283" y="1363523"/>
            <a:ext cx="7257520" cy="5275402"/>
          </a:xfrm>
          <a:prstGeom prst="rect">
            <a:avLst/>
          </a:prstGeom>
        </p:spPr>
      </p:pic>
      <p:sp>
        <p:nvSpPr>
          <p:cNvPr id="12" name="TextBox 11">
            <a:extLst>
              <a:ext uri="{FF2B5EF4-FFF2-40B4-BE49-F238E27FC236}">
                <a16:creationId xmlns:a16="http://schemas.microsoft.com/office/drawing/2014/main" id="{AD0B55A0-F5E8-792C-F0B9-6A718143FEBB}"/>
              </a:ext>
            </a:extLst>
          </p:cNvPr>
          <p:cNvSpPr txBox="1"/>
          <p:nvPr/>
        </p:nvSpPr>
        <p:spPr>
          <a:xfrm>
            <a:off x="8705695" y="1994036"/>
            <a:ext cx="3154326" cy="3785652"/>
          </a:xfrm>
          <a:prstGeom prst="rect">
            <a:avLst/>
          </a:prstGeom>
          <a:noFill/>
        </p:spPr>
        <p:txBody>
          <a:bodyPr wrap="square" rtlCol="0">
            <a:spAutoFit/>
          </a:bodyPr>
          <a:lstStyle/>
          <a:p>
            <a:r>
              <a:rPr lang="en-GB" sz="1600" dirty="0">
                <a:latin typeface="Century Gothic" panose="020B0502020202020204" pitchFamily="34" charset="0"/>
              </a:rPr>
              <a:t>General performance of STEMMUS-SCOPE in simulating energy-carbon fluxes and soil water content.</a:t>
            </a:r>
          </a:p>
          <a:p>
            <a:endParaRPr lang="en-GB" sz="1600" dirty="0">
              <a:latin typeface="Century Gothic" panose="020B0502020202020204" pitchFamily="34" charset="0"/>
            </a:endParaRPr>
          </a:p>
          <a:p>
            <a:r>
              <a:rPr lang="en-GB" sz="1600" dirty="0">
                <a:latin typeface="Century Gothic" panose="020B0502020202020204" pitchFamily="34" charset="0"/>
              </a:rPr>
              <a:t>Model Inputs/Driving:</a:t>
            </a:r>
          </a:p>
          <a:p>
            <a:pPr marL="285750" indent="-285750">
              <a:buFontTx/>
              <a:buChar char="-"/>
            </a:pPr>
            <a:r>
              <a:rPr lang="en-GB" sz="1600" dirty="0">
                <a:latin typeface="Century Gothic" panose="020B0502020202020204" pitchFamily="34" charset="0"/>
              </a:rPr>
              <a:t>MODIS LAI</a:t>
            </a:r>
          </a:p>
          <a:p>
            <a:pPr marL="285750" indent="-285750">
              <a:buFontTx/>
              <a:buChar char="-"/>
            </a:pPr>
            <a:r>
              <a:rPr lang="en-GB" sz="1600" dirty="0">
                <a:latin typeface="Century Gothic" panose="020B0502020202020204" pitchFamily="34" charset="0"/>
              </a:rPr>
              <a:t>ERA5 &amp; PLUMBER2</a:t>
            </a:r>
          </a:p>
          <a:p>
            <a:pPr marL="285750" indent="-285750">
              <a:buFontTx/>
              <a:buChar char="-"/>
            </a:pPr>
            <a:r>
              <a:rPr lang="en-GB" sz="1600" dirty="0">
                <a:latin typeface="Century Gothic" panose="020B0502020202020204" pitchFamily="34" charset="0"/>
              </a:rPr>
              <a:t>Soil Hydraulic Parameters (</a:t>
            </a:r>
            <a:r>
              <a:rPr lang="en-GB" sz="1600" dirty="0" err="1">
                <a:latin typeface="Century Gothic" panose="020B0502020202020204" pitchFamily="34" charset="0"/>
              </a:rPr>
              <a:t>Montzka</a:t>
            </a:r>
            <a:r>
              <a:rPr lang="en-GB" sz="1600" dirty="0">
                <a:latin typeface="Century Gothic" panose="020B0502020202020204" pitchFamily="34" charset="0"/>
              </a:rPr>
              <a:t> et al. 2017)</a:t>
            </a:r>
          </a:p>
          <a:p>
            <a:pPr marL="285750" indent="-285750">
              <a:buFontTx/>
              <a:buChar char="-"/>
            </a:pPr>
            <a:r>
              <a:rPr lang="en-GB" sz="1600" dirty="0" err="1">
                <a:latin typeface="Century Gothic" panose="020B0502020202020204" pitchFamily="34" charset="0"/>
              </a:rPr>
              <a:t>SoilGrids</a:t>
            </a:r>
            <a:endParaRPr lang="en-GB" sz="1600" dirty="0">
              <a:latin typeface="Century Gothic" panose="020B0502020202020204" pitchFamily="34" charset="0"/>
            </a:endParaRPr>
          </a:p>
          <a:p>
            <a:pPr marL="285750" indent="-285750">
              <a:buFontTx/>
              <a:buChar char="-"/>
            </a:pPr>
            <a:r>
              <a:rPr lang="en-GB" sz="1600" dirty="0">
                <a:latin typeface="Century Gothic" panose="020B0502020202020204" pitchFamily="34" charset="0"/>
              </a:rPr>
              <a:t>… …</a:t>
            </a:r>
          </a:p>
          <a:p>
            <a:pPr marL="285750" indent="-285750">
              <a:buFontTx/>
              <a:buChar char="-"/>
            </a:pPr>
            <a:endParaRPr lang="en-GB" sz="1600" dirty="0">
              <a:latin typeface="Century Gothic" panose="020B0502020202020204" pitchFamily="34" charset="0"/>
            </a:endParaRPr>
          </a:p>
          <a:p>
            <a:r>
              <a:rPr lang="en-GB" sz="1600" dirty="0">
                <a:latin typeface="Century Gothic" panose="020B0502020202020204" pitchFamily="34" charset="0"/>
              </a:rPr>
              <a:t>Without tunning … …</a:t>
            </a:r>
          </a:p>
          <a:p>
            <a:endParaRPr lang="en-GB" sz="1600" dirty="0">
              <a:latin typeface="Century Gothic" panose="020B0502020202020204" pitchFamily="34" charset="0"/>
            </a:endParaRPr>
          </a:p>
        </p:txBody>
      </p:sp>
      <p:sp>
        <p:nvSpPr>
          <p:cNvPr id="2" name="TextBox 1">
            <a:extLst>
              <a:ext uri="{FF2B5EF4-FFF2-40B4-BE49-F238E27FC236}">
                <a16:creationId xmlns:a16="http://schemas.microsoft.com/office/drawing/2014/main" id="{00AB1722-C7B9-E090-6732-64951ACE1DBC}"/>
              </a:ext>
            </a:extLst>
          </p:cNvPr>
          <p:cNvSpPr txBox="1"/>
          <p:nvPr/>
        </p:nvSpPr>
        <p:spPr>
          <a:xfrm>
            <a:off x="9835978" y="1294248"/>
            <a:ext cx="2343209" cy="276999"/>
          </a:xfrm>
          <a:prstGeom prst="rect">
            <a:avLst/>
          </a:prstGeom>
          <a:solidFill>
            <a:schemeClr val="bg1"/>
          </a:solidFill>
        </p:spPr>
        <p:txBody>
          <a:bodyPr wrap="square" rtlCol="0">
            <a:spAutoFit/>
          </a:bodyPr>
          <a:lstStyle>
            <a:defPPr>
              <a:defRPr lang="en-US"/>
            </a:defPPr>
            <a:lvl1pPr>
              <a:defRPr sz="1400"/>
            </a:lvl1pPr>
          </a:lstStyle>
          <a:p>
            <a:r>
              <a:rPr lang="en-GB" sz="1200" dirty="0"/>
              <a:t>(Wang et al. 2022, unpublished)</a:t>
            </a:r>
          </a:p>
        </p:txBody>
      </p:sp>
    </p:spTree>
    <p:extLst>
      <p:ext uri="{BB962C8B-B14F-4D97-AF65-F5344CB8AC3E}">
        <p14:creationId xmlns:p14="http://schemas.microsoft.com/office/powerpoint/2010/main" val="1350494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A8B1EE-087C-2492-CA25-A1137DFB0C28}"/>
              </a:ext>
            </a:extLst>
          </p:cNvPr>
          <p:cNvSpPr txBox="1">
            <a:spLocks/>
          </p:cNvSpPr>
          <p:nvPr/>
        </p:nvSpPr>
        <p:spPr>
          <a:xfrm>
            <a:off x="1451976" y="396770"/>
            <a:ext cx="7699644" cy="734400"/>
          </a:xfrm>
          <a:prstGeom prst="rect">
            <a:avLst/>
          </a:prstGeom>
        </p:spPr>
        <p:txBody>
          <a:bodyPr lIns="0" tIns="0" rIns="0" bIns="0" anchor="b" anchorCtr="0"/>
          <a:lstStyle>
            <a:lvl1pPr algn="l" rtl="0" eaLnBrk="0" fontAlgn="base" hangingPunct="0">
              <a:lnSpc>
                <a:spcPts val="2500"/>
              </a:lnSpc>
              <a:spcBef>
                <a:spcPts val="624"/>
              </a:spcBef>
              <a:spcAft>
                <a:spcPct val="0"/>
              </a:spcAft>
              <a:defRPr sz="2600" b="1" cap="all" baseline="0">
                <a:solidFill>
                  <a:schemeClr val="tx2"/>
                </a:solidFill>
                <a:latin typeface="Century Gothic" panose="020B0502020202020204" pitchFamily="34" charset="0"/>
                <a:ea typeface="+mj-ea"/>
                <a:cs typeface="+mj-cs"/>
              </a:defRPr>
            </a:lvl1pPr>
            <a:lvl2pPr algn="l" rtl="0" eaLnBrk="0" fontAlgn="base" hangingPunct="0">
              <a:spcBef>
                <a:spcPct val="0"/>
              </a:spcBef>
              <a:spcAft>
                <a:spcPct val="0"/>
              </a:spcAft>
              <a:defRPr sz="2500" b="1">
                <a:solidFill>
                  <a:schemeClr val="tx2"/>
                </a:solidFill>
                <a:latin typeface="Arial Narrow" pitchFamily="34" charset="0"/>
              </a:defRPr>
            </a:lvl2pPr>
            <a:lvl3pPr algn="l" rtl="0" eaLnBrk="0" fontAlgn="base" hangingPunct="0">
              <a:spcBef>
                <a:spcPct val="0"/>
              </a:spcBef>
              <a:spcAft>
                <a:spcPct val="0"/>
              </a:spcAft>
              <a:defRPr sz="2500" b="1">
                <a:solidFill>
                  <a:schemeClr val="tx2"/>
                </a:solidFill>
                <a:latin typeface="Arial Narrow" pitchFamily="34" charset="0"/>
              </a:defRPr>
            </a:lvl3pPr>
            <a:lvl4pPr algn="l" rtl="0" eaLnBrk="0" fontAlgn="base" hangingPunct="0">
              <a:spcBef>
                <a:spcPct val="0"/>
              </a:spcBef>
              <a:spcAft>
                <a:spcPct val="0"/>
              </a:spcAft>
              <a:defRPr sz="2500" b="1">
                <a:solidFill>
                  <a:schemeClr val="tx2"/>
                </a:solidFill>
                <a:latin typeface="Arial Narrow" pitchFamily="34" charset="0"/>
              </a:defRPr>
            </a:lvl4pPr>
            <a:lvl5pPr algn="l" rtl="0" eaLnBrk="0" fontAlgn="base" hangingPunct="0">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pPr>
              <a:lnSpc>
                <a:spcPct val="100000"/>
              </a:lnSpc>
            </a:pPr>
            <a:r>
              <a:rPr lang="en-GB" cap="none" dirty="0"/>
              <a:t>STEMMUS-SCOPE: a ‘Digital Twin’ Coupling Water-Energy-Carbon Processes</a:t>
            </a:r>
          </a:p>
        </p:txBody>
      </p:sp>
      <p:pic>
        <p:nvPicPr>
          <p:cNvPr id="5" name="Picture 5">
            <a:extLst>
              <a:ext uri="{FF2B5EF4-FFF2-40B4-BE49-F238E27FC236}">
                <a16:creationId xmlns:a16="http://schemas.microsoft.com/office/drawing/2014/main" id="{D4202B02-1C9A-866D-CDE4-5DADF28E3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52" y="2876260"/>
            <a:ext cx="3587478" cy="389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97A8224-DF5B-A189-64F9-4C99C5D15CA3}"/>
              </a:ext>
            </a:extLst>
          </p:cNvPr>
          <p:cNvSpPr txBox="1"/>
          <p:nvPr/>
        </p:nvSpPr>
        <p:spPr>
          <a:xfrm>
            <a:off x="1451976" y="1427137"/>
            <a:ext cx="8803493" cy="923330"/>
          </a:xfrm>
          <a:prstGeom prst="rect">
            <a:avLst/>
          </a:prstGeom>
          <a:noFill/>
        </p:spPr>
        <p:txBody>
          <a:bodyPr wrap="square">
            <a:spAutoFit/>
          </a:bodyPr>
          <a:lstStyle/>
          <a:p>
            <a:r>
              <a:rPr lang="en-GB" altLang="zh-CN" dirty="0">
                <a:latin typeface="Century Gothic" panose="020B0502020202020204" pitchFamily="34" charset="0"/>
                <a:cs typeface="Times New Roman" panose="02020603050405020304" charset="0"/>
              </a:rPr>
              <a:t>STEMMUS-SCOPE links satellite observables in the visible, infrared, and thermal domains to water-energy-carbon processes above- and below-ground. (OSSEs - Observation System Simulation Experiments)</a:t>
            </a:r>
            <a:endParaRPr lang="en-GB" dirty="0">
              <a:latin typeface="Century Gothic" panose="020B0502020202020204" pitchFamily="34" charset="0"/>
            </a:endParaRPr>
          </a:p>
        </p:txBody>
      </p:sp>
      <p:pic>
        <p:nvPicPr>
          <p:cNvPr id="8" name="Picture 7" descr="Chart, histogram&#10;&#10;Description automatically generated">
            <a:extLst>
              <a:ext uri="{FF2B5EF4-FFF2-40B4-BE49-F238E27FC236}">
                <a16:creationId xmlns:a16="http://schemas.microsoft.com/office/drawing/2014/main" id="{42DFB7AA-E03E-AE7E-99F6-2053AB8497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7313" y="2327447"/>
            <a:ext cx="2354759" cy="1785521"/>
          </a:xfrm>
          <a:prstGeom prst="rect">
            <a:avLst/>
          </a:prstGeom>
        </p:spPr>
      </p:pic>
      <p:sp>
        <p:nvSpPr>
          <p:cNvPr id="14" name="TextBox 13">
            <a:extLst>
              <a:ext uri="{FF2B5EF4-FFF2-40B4-BE49-F238E27FC236}">
                <a16:creationId xmlns:a16="http://schemas.microsoft.com/office/drawing/2014/main" id="{DDCFEEAA-F502-0700-3991-72EE1AC4C3C5}"/>
              </a:ext>
            </a:extLst>
          </p:cNvPr>
          <p:cNvSpPr txBox="1"/>
          <p:nvPr/>
        </p:nvSpPr>
        <p:spPr>
          <a:xfrm>
            <a:off x="4110761" y="4740094"/>
            <a:ext cx="2588734" cy="523220"/>
          </a:xfrm>
          <a:prstGeom prst="rect">
            <a:avLst/>
          </a:prstGeom>
          <a:noFill/>
        </p:spPr>
        <p:txBody>
          <a:bodyPr wrap="square">
            <a:spAutoFit/>
          </a:bodyPr>
          <a:lstStyle/>
          <a:p>
            <a:r>
              <a:rPr lang="en-GB" altLang="zh-CN" sz="1400" dirty="0">
                <a:latin typeface="Century Gothic" panose="020B0502020202020204" pitchFamily="34" charset="0"/>
                <a:cs typeface="Times New Roman" panose="02020603050405020304" charset="0"/>
              </a:rPr>
              <a:t>Top of Canopy Solar-Induced Fluorescence (SIF)</a:t>
            </a:r>
            <a:endParaRPr lang="en-GB" sz="1400" dirty="0"/>
          </a:p>
        </p:txBody>
      </p:sp>
      <p:pic>
        <p:nvPicPr>
          <p:cNvPr id="1037" name="Picture 13">
            <a:extLst>
              <a:ext uri="{FF2B5EF4-FFF2-40B4-BE49-F238E27FC236}">
                <a16:creationId xmlns:a16="http://schemas.microsoft.com/office/drawing/2014/main" id="{E721A28B-C5BC-7E70-FB02-E103008386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8561" y="2423568"/>
            <a:ext cx="2354759" cy="1731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E7B5862-B2B4-00B3-6DDF-B8974DDE4628}"/>
              </a:ext>
            </a:extLst>
          </p:cNvPr>
          <p:cNvPicPr>
            <a:picLocks noChangeAspect="1"/>
          </p:cNvPicPr>
          <p:nvPr/>
        </p:nvPicPr>
        <p:blipFill rotWithShape="1">
          <a:blip r:embed="rId6"/>
          <a:srcRect t="12848" r="52398"/>
          <a:stretch/>
        </p:blipFill>
        <p:spPr>
          <a:xfrm>
            <a:off x="4012723" y="2494524"/>
            <a:ext cx="2784811" cy="2146761"/>
          </a:xfrm>
          <a:prstGeom prst="rect">
            <a:avLst/>
          </a:prstGeom>
        </p:spPr>
      </p:pic>
      <p:pic>
        <p:nvPicPr>
          <p:cNvPr id="10" name="Picture 9">
            <a:extLst>
              <a:ext uri="{FF2B5EF4-FFF2-40B4-BE49-F238E27FC236}">
                <a16:creationId xmlns:a16="http://schemas.microsoft.com/office/drawing/2014/main" id="{86D4A0AD-7B29-EF79-16C4-96780C98E567}"/>
              </a:ext>
            </a:extLst>
          </p:cNvPr>
          <p:cNvPicPr>
            <a:picLocks noChangeAspect="1"/>
          </p:cNvPicPr>
          <p:nvPr/>
        </p:nvPicPr>
        <p:blipFill rotWithShape="1">
          <a:blip r:embed="rId7"/>
          <a:srcRect l="2271" t="3368" r="1855" b="4340"/>
          <a:stretch/>
        </p:blipFill>
        <p:spPr>
          <a:xfrm>
            <a:off x="9408203" y="4952444"/>
            <a:ext cx="2603645" cy="1523614"/>
          </a:xfrm>
          <a:prstGeom prst="rect">
            <a:avLst/>
          </a:prstGeom>
        </p:spPr>
      </p:pic>
      <p:pic>
        <p:nvPicPr>
          <p:cNvPr id="11" name="Picture 10">
            <a:extLst>
              <a:ext uri="{FF2B5EF4-FFF2-40B4-BE49-F238E27FC236}">
                <a16:creationId xmlns:a16="http://schemas.microsoft.com/office/drawing/2014/main" id="{6C26C9CB-2C4D-E68C-5AD8-7D911B1C7D13}"/>
              </a:ext>
            </a:extLst>
          </p:cNvPr>
          <p:cNvPicPr>
            <a:picLocks noChangeAspect="1"/>
          </p:cNvPicPr>
          <p:nvPr/>
        </p:nvPicPr>
        <p:blipFill rotWithShape="1">
          <a:blip r:embed="rId8"/>
          <a:srcRect l="1765"/>
          <a:stretch/>
        </p:blipFill>
        <p:spPr>
          <a:xfrm>
            <a:off x="6797534" y="4713557"/>
            <a:ext cx="2610669" cy="2060518"/>
          </a:xfrm>
          <a:prstGeom prst="rect">
            <a:avLst/>
          </a:prstGeom>
          <a:solidFill>
            <a:schemeClr val="bg1"/>
          </a:solidFill>
        </p:spPr>
      </p:pic>
    </p:spTree>
    <p:extLst>
      <p:ext uri="{BB962C8B-B14F-4D97-AF65-F5344CB8AC3E}">
        <p14:creationId xmlns:p14="http://schemas.microsoft.com/office/powerpoint/2010/main" val="2827758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752F41-4AC1-A407-D4B1-0C803534A9B8}"/>
              </a:ext>
            </a:extLst>
          </p:cNvPr>
          <p:cNvSpPr>
            <a:spLocks noGrp="1"/>
          </p:cNvSpPr>
          <p:nvPr>
            <p:ph idx="1"/>
          </p:nvPr>
        </p:nvSpPr>
        <p:spPr/>
        <p:txBody>
          <a:bodyPr/>
          <a:lstStyle/>
          <a:p>
            <a:endParaRPr lang="en-GB" dirty="0"/>
          </a:p>
        </p:txBody>
      </p:sp>
      <p:sp>
        <p:nvSpPr>
          <p:cNvPr id="4" name="Title 1">
            <a:extLst>
              <a:ext uri="{FF2B5EF4-FFF2-40B4-BE49-F238E27FC236}">
                <a16:creationId xmlns:a16="http://schemas.microsoft.com/office/drawing/2014/main" id="{BEDB1F23-3553-19D8-4CD6-9E7F20095DE6}"/>
              </a:ext>
            </a:extLst>
          </p:cNvPr>
          <p:cNvSpPr txBox="1">
            <a:spLocks/>
          </p:cNvSpPr>
          <p:nvPr/>
        </p:nvSpPr>
        <p:spPr>
          <a:xfrm>
            <a:off x="1451976" y="396770"/>
            <a:ext cx="10368000" cy="734400"/>
          </a:xfrm>
          <a:prstGeom prst="rect">
            <a:avLst/>
          </a:prstGeom>
        </p:spPr>
        <p:txBody>
          <a:bodyPr lIns="0" tIns="0" rIns="0" bIns="0" anchor="b" anchorCtr="0"/>
          <a:lstStyle>
            <a:lvl1pPr algn="l" rtl="0" eaLnBrk="0" fontAlgn="base" hangingPunct="0">
              <a:lnSpc>
                <a:spcPts val="2500"/>
              </a:lnSpc>
              <a:spcBef>
                <a:spcPts val="624"/>
              </a:spcBef>
              <a:spcAft>
                <a:spcPct val="0"/>
              </a:spcAft>
              <a:defRPr sz="2600" b="1" cap="all" baseline="0">
                <a:solidFill>
                  <a:schemeClr val="tx2"/>
                </a:solidFill>
                <a:latin typeface="Century Gothic" panose="020B0502020202020204" pitchFamily="34" charset="0"/>
                <a:ea typeface="+mj-ea"/>
                <a:cs typeface="+mj-cs"/>
              </a:defRPr>
            </a:lvl1pPr>
            <a:lvl2pPr algn="l" rtl="0" eaLnBrk="0" fontAlgn="base" hangingPunct="0">
              <a:spcBef>
                <a:spcPct val="0"/>
              </a:spcBef>
              <a:spcAft>
                <a:spcPct val="0"/>
              </a:spcAft>
              <a:defRPr sz="2500" b="1">
                <a:solidFill>
                  <a:schemeClr val="tx2"/>
                </a:solidFill>
                <a:latin typeface="Arial Narrow" pitchFamily="34" charset="0"/>
              </a:defRPr>
            </a:lvl2pPr>
            <a:lvl3pPr algn="l" rtl="0" eaLnBrk="0" fontAlgn="base" hangingPunct="0">
              <a:spcBef>
                <a:spcPct val="0"/>
              </a:spcBef>
              <a:spcAft>
                <a:spcPct val="0"/>
              </a:spcAft>
              <a:defRPr sz="2500" b="1">
                <a:solidFill>
                  <a:schemeClr val="tx2"/>
                </a:solidFill>
                <a:latin typeface="Arial Narrow" pitchFamily="34" charset="0"/>
              </a:defRPr>
            </a:lvl3pPr>
            <a:lvl4pPr algn="l" rtl="0" eaLnBrk="0" fontAlgn="base" hangingPunct="0">
              <a:spcBef>
                <a:spcPct val="0"/>
              </a:spcBef>
              <a:spcAft>
                <a:spcPct val="0"/>
              </a:spcAft>
              <a:defRPr sz="2500" b="1">
                <a:solidFill>
                  <a:schemeClr val="tx2"/>
                </a:solidFill>
                <a:latin typeface="Arial Narrow" pitchFamily="34" charset="0"/>
              </a:defRPr>
            </a:lvl4pPr>
            <a:lvl5pPr algn="l" rtl="0" eaLnBrk="0" fontAlgn="base" hangingPunct="0">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r>
              <a:rPr lang="en-US" kern="0" cap="none"/>
              <a:t>What is SIF? - from the relationship between SIF and GPP</a:t>
            </a:r>
            <a:endParaRPr lang="en-GB" kern="0" cap="none" dirty="0"/>
          </a:p>
        </p:txBody>
      </p:sp>
      <p:pic>
        <p:nvPicPr>
          <p:cNvPr id="5" name="Picture 5">
            <a:extLst>
              <a:ext uri="{FF2B5EF4-FFF2-40B4-BE49-F238E27FC236}">
                <a16:creationId xmlns:a16="http://schemas.microsoft.com/office/drawing/2014/main" id="{32B22E33-EDC2-B237-AB1D-D88E62BC6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6" y="1204149"/>
            <a:ext cx="3810276" cy="361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DC84195-C81C-E094-EBD0-4E738F480281}"/>
                  </a:ext>
                </a:extLst>
              </p:cNvPr>
              <p:cNvSpPr txBox="1"/>
              <p:nvPr/>
            </p:nvSpPr>
            <p:spPr>
              <a:xfrm>
                <a:off x="282913" y="5152040"/>
                <a:ext cx="4073166"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𝑺𝑰𝑭</m:t>
                      </m:r>
                      <m:r>
                        <a:rPr lang="en-US" b="1" i="1" smtClean="0">
                          <a:latin typeface="Cambria Math" panose="02040503050406030204" pitchFamily="18" charset="0"/>
                        </a:rPr>
                        <m:t>=</m:t>
                      </m:r>
                      <m:r>
                        <a:rPr lang="en-US" b="1" i="1" smtClean="0">
                          <a:latin typeface="Cambria Math" panose="02040503050406030204" pitchFamily="18" charset="0"/>
                        </a:rPr>
                        <m:t>𝑷𝑨𝑹</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𝒇𝑨𝑷𝑨𝑹</m:t>
                      </m:r>
                      <m:r>
                        <a:rPr lang="en-US" b="1" i="1" smtClean="0">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𝑳𝑼𝑬</m:t>
                          </m:r>
                        </m:e>
                        <m:sub>
                          <m:r>
                            <a:rPr lang="en-US" b="1" i="1" smtClean="0">
                              <a:latin typeface="Cambria Math" panose="02040503050406030204" pitchFamily="18" charset="0"/>
                              <a:ea typeface="Cambria Math" panose="02040503050406030204" pitchFamily="18" charset="0"/>
                            </a:rPr>
                            <m:t>𝑭𝒍𝒖𝒐𝒓𝒆𝒔𝒄𝒆𝒏𝒄𝒆</m:t>
                          </m:r>
                        </m:sub>
                      </m:sSub>
                    </m:oMath>
                  </m:oMathPara>
                </a14:m>
                <a:endParaRPr lang="en-GB" b="1" dirty="0"/>
              </a:p>
            </p:txBody>
          </p:sp>
        </mc:Choice>
        <mc:Fallback xmlns="">
          <p:sp>
            <p:nvSpPr>
              <p:cNvPr id="6" name="TextBox 5">
                <a:extLst>
                  <a:ext uri="{FF2B5EF4-FFF2-40B4-BE49-F238E27FC236}">
                    <a16:creationId xmlns:a16="http://schemas.microsoft.com/office/drawing/2014/main" id="{4DC84195-C81C-E094-EBD0-4E738F480281}"/>
                  </a:ext>
                </a:extLst>
              </p:cNvPr>
              <p:cNvSpPr txBox="1">
                <a:spLocks noRot="1" noChangeAspect="1" noMove="1" noResize="1" noEditPoints="1" noAdjustHandles="1" noChangeArrowheads="1" noChangeShapeType="1" noTextEdit="1"/>
              </p:cNvSpPr>
              <p:nvPr/>
            </p:nvSpPr>
            <p:spPr>
              <a:xfrm>
                <a:off x="282913" y="5152040"/>
                <a:ext cx="4073166" cy="276999"/>
              </a:xfrm>
              <a:prstGeom prst="rect">
                <a:avLst/>
              </a:prstGeom>
              <a:blipFill>
                <a:blip r:embed="rId4"/>
                <a:stretch>
                  <a:fillRect l="-747" r="-149" b="-347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0CA4C8F-3EA3-4C63-CDC4-FAB4C1E1434C}"/>
                  </a:ext>
                </a:extLst>
              </p:cNvPr>
              <p:cNvSpPr txBox="1"/>
              <p:nvPr/>
            </p:nvSpPr>
            <p:spPr>
              <a:xfrm>
                <a:off x="249046" y="4811407"/>
                <a:ext cx="4392164" cy="302455"/>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𝑮𝑷𝑷</m:t>
                      </m:r>
                      <m:r>
                        <a:rPr lang="en-US" b="1" i="1" smtClean="0">
                          <a:latin typeface="Cambria Math" panose="02040503050406030204" pitchFamily="18" charset="0"/>
                        </a:rPr>
                        <m:t>=</m:t>
                      </m:r>
                      <m:r>
                        <a:rPr lang="en-US" b="1" i="1" smtClean="0">
                          <a:latin typeface="Cambria Math" panose="02040503050406030204" pitchFamily="18" charset="0"/>
                        </a:rPr>
                        <m:t>𝑷𝑨𝑹</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𝒇𝑨𝑷𝑨𝑹</m:t>
                      </m:r>
                      <m:r>
                        <a:rPr lang="en-US" b="1" i="1" smtClean="0">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𝑳𝑼𝑬</m:t>
                          </m:r>
                        </m:e>
                        <m:sub>
                          <m:r>
                            <a:rPr lang="en-US" b="1" i="1">
                              <a:latin typeface="Cambria Math" panose="02040503050406030204" pitchFamily="18" charset="0"/>
                              <a:ea typeface="Cambria Math" panose="02040503050406030204" pitchFamily="18" charset="0"/>
                            </a:rPr>
                            <m:t>𝑷𝒉𝒐𝒕𝒐𝒄𝒉𝒆𝒎𝒊𝒔𝒕𝒓𝒚</m:t>
                          </m:r>
                        </m:sub>
                      </m:sSub>
                    </m:oMath>
                  </m:oMathPara>
                </a14:m>
                <a:endParaRPr lang="en-GB" b="1" dirty="0"/>
              </a:p>
            </p:txBody>
          </p:sp>
        </mc:Choice>
        <mc:Fallback xmlns="">
          <p:sp>
            <p:nvSpPr>
              <p:cNvPr id="7" name="TextBox 6">
                <a:extLst>
                  <a:ext uri="{FF2B5EF4-FFF2-40B4-BE49-F238E27FC236}">
                    <a16:creationId xmlns:a16="http://schemas.microsoft.com/office/drawing/2014/main" id="{D0CA4C8F-3EA3-4C63-CDC4-FAB4C1E1434C}"/>
                  </a:ext>
                </a:extLst>
              </p:cNvPr>
              <p:cNvSpPr txBox="1">
                <a:spLocks noRot="1" noChangeAspect="1" noMove="1" noResize="1" noEditPoints="1" noAdjustHandles="1" noChangeArrowheads="1" noChangeShapeType="1" noTextEdit="1"/>
              </p:cNvSpPr>
              <p:nvPr/>
            </p:nvSpPr>
            <p:spPr>
              <a:xfrm>
                <a:off x="249046" y="4811407"/>
                <a:ext cx="4392164" cy="302455"/>
              </a:xfrm>
              <a:prstGeom prst="rect">
                <a:avLst/>
              </a:prstGeom>
              <a:blipFill>
                <a:blip r:embed="rId5"/>
                <a:stretch>
                  <a:fillRect l="-694" r="-694" b="-28000"/>
                </a:stretch>
              </a:blipFill>
            </p:spPr>
            <p:txBody>
              <a:bodyPr/>
              <a:lstStyle/>
              <a:p>
                <a:r>
                  <a:rPr lang="en-GB">
                    <a:noFill/>
                  </a:rPr>
                  <a:t> </a:t>
                </a:r>
              </a:p>
            </p:txBody>
          </p:sp>
        </mc:Fallback>
      </mc:AlternateContent>
      <p:pic>
        <p:nvPicPr>
          <p:cNvPr id="8" name="Picture 7">
            <a:extLst>
              <a:ext uri="{FF2B5EF4-FFF2-40B4-BE49-F238E27FC236}">
                <a16:creationId xmlns:a16="http://schemas.microsoft.com/office/drawing/2014/main" id="{38F1B591-133B-181A-53A5-00D5B5E720F3}"/>
              </a:ext>
            </a:extLst>
          </p:cNvPr>
          <p:cNvPicPr>
            <a:picLocks noChangeAspect="1"/>
          </p:cNvPicPr>
          <p:nvPr/>
        </p:nvPicPr>
        <p:blipFill rotWithShape="1">
          <a:blip r:embed="rId6"/>
          <a:srcRect l="1424" r="4476" b="4022"/>
          <a:stretch/>
        </p:blipFill>
        <p:spPr>
          <a:xfrm>
            <a:off x="4641210" y="1327672"/>
            <a:ext cx="7477124" cy="3636272"/>
          </a:xfrm>
          <a:prstGeom prst="rect">
            <a:avLst/>
          </a:prstGeom>
        </p:spPr>
      </p:pic>
      <p:sp>
        <p:nvSpPr>
          <p:cNvPr id="9" name="TextBox 8">
            <a:extLst>
              <a:ext uri="{FF2B5EF4-FFF2-40B4-BE49-F238E27FC236}">
                <a16:creationId xmlns:a16="http://schemas.microsoft.com/office/drawing/2014/main" id="{47AE4457-F588-CBF6-A599-BD49AAD76AE7}"/>
              </a:ext>
            </a:extLst>
          </p:cNvPr>
          <p:cNvSpPr txBox="1"/>
          <p:nvPr/>
        </p:nvSpPr>
        <p:spPr>
          <a:xfrm>
            <a:off x="249046" y="5606071"/>
            <a:ext cx="4563026" cy="1077218"/>
          </a:xfrm>
          <a:prstGeom prst="rect">
            <a:avLst/>
          </a:prstGeom>
          <a:solidFill>
            <a:schemeClr val="bg1"/>
          </a:solidFill>
        </p:spPr>
        <p:txBody>
          <a:bodyPr wrap="square" rtlCol="0">
            <a:spAutoFit/>
          </a:bodyPr>
          <a:lstStyle/>
          <a:p>
            <a:r>
              <a:rPr lang="en-GB" sz="1600" dirty="0">
                <a:latin typeface="Century Gothic" panose="020B0502020202020204" pitchFamily="34" charset="0"/>
              </a:rPr>
              <a:t>The </a:t>
            </a:r>
            <a:r>
              <a:rPr lang="en-GB" sz="1600" b="1" i="1" dirty="0">
                <a:latin typeface="Century Gothic" panose="020B0502020202020204" pitchFamily="34" charset="0"/>
              </a:rPr>
              <a:t>apparent</a:t>
            </a:r>
            <a:r>
              <a:rPr lang="en-GB" sz="1600" dirty="0">
                <a:latin typeface="Century Gothic" panose="020B0502020202020204" pitchFamily="34" charset="0"/>
              </a:rPr>
              <a:t> linear “SIF vs. GPP” between flux tower GPP and SIF has stimulated the development of SIF remote sensing.</a:t>
            </a:r>
          </a:p>
          <a:p>
            <a:endParaRPr lang="en-GB" sz="1600" dirty="0">
              <a:latin typeface="Century Gothic" panose="020B0502020202020204" pitchFamily="34" charset="0"/>
            </a:endParaRPr>
          </a:p>
        </p:txBody>
      </p:sp>
      <p:sp>
        <p:nvSpPr>
          <p:cNvPr id="10" name="TextBox 9">
            <a:extLst>
              <a:ext uri="{FF2B5EF4-FFF2-40B4-BE49-F238E27FC236}">
                <a16:creationId xmlns:a16="http://schemas.microsoft.com/office/drawing/2014/main" id="{3B3D50B8-ADC4-4F8E-86B4-3903772BE623}"/>
              </a:ext>
            </a:extLst>
          </p:cNvPr>
          <p:cNvSpPr txBox="1"/>
          <p:nvPr/>
        </p:nvSpPr>
        <p:spPr>
          <a:xfrm>
            <a:off x="5116088" y="5123014"/>
            <a:ext cx="7121774" cy="1276632"/>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Century Gothic" panose="020B0502020202020204" pitchFamily="34" charset="0"/>
              </a:rPr>
              <a:t>STEMMUS-SCOPE shows that this apparent linear “SIF vs. GPP” is valid when there is no water stress</a:t>
            </a:r>
          </a:p>
          <a:p>
            <a:pPr marL="285750" indent="-285750">
              <a:lnSpc>
                <a:spcPct val="150000"/>
              </a:lnSpc>
              <a:buFont typeface="Arial" panose="020B0604020202020204" pitchFamily="34" charset="0"/>
              <a:buChar char="•"/>
            </a:pPr>
            <a:r>
              <a:rPr lang="en-GB" sz="1600" dirty="0">
                <a:latin typeface="Century Gothic" panose="020B0502020202020204" pitchFamily="34" charset="0"/>
              </a:rPr>
              <a:t>When the plant is water stressed, “SIF vs. GPP” appears nonlinear.</a:t>
            </a:r>
          </a:p>
          <a:p>
            <a:pPr marL="285750" indent="-285750">
              <a:lnSpc>
                <a:spcPct val="150000"/>
              </a:lnSpc>
              <a:buFont typeface="Arial" panose="020B0604020202020204" pitchFamily="34" charset="0"/>
              <a:buChar char="•"/>
            </a:pPr>
            <a:r>
              <a:rPr lang="en-GB" sz="1600" dirty="0">
                <a:latin typeface="Century Gothic" panose="020B0502020202020204" pitchFamily="34" charset="0"/>
              </a:rPr>
              <a:t>There seems a linear relationship “SIF vs. Leaf Water Potential”</a:t>
            </a:r>
          </a:p>
        </p:txBody>
      </p:sp>
      <p:sp>
        <p:nvSpPr>
          <p:cNvPr id="11" name="TextBox 10">
            <a:extLst>
              <a:ext uri="{FF2B5EF4-FFF2-40B4-BE49-F238E27FC236}">
                <a16:creationId xmlns:a16="http://schemas.microsoft.com/office/drawing/2014/main" id="{CBF44852-84DF-67B8-C370-A94D0E0EB366}"/>
              </a:ext>
            </a:extLst>
          </p:cNvPr>
          <p:cNvSpPr txBox="1"/>
          <p:nvPr/>
        </p:nvSpPr>
        <p:spPr>
          <a:xfrm>
            <a:off x="3311467" y="4497413"/>
            <a:ext cx="2514878" cy="307777"/>
          </a:xfrm>
          <a:prstGeom prst="rect">
            <a:avLst/>
          </a:prstGeom>
          <a:solidFill>
            <a:schemeClr val="bg1"/>
          </a:solidFill>
        </p:spPr>
        <p:txBody>
          <a:bodyPr wrap="square" rtlCol="0">
            <a:spAutoFit/>
          </a:bodyPr>
          <a:lstStyle>
            <a:defPPr>
              <a:defRPr lang="en-US"/>
            </a:defPPr>
            <a:lvl1pPr>
              <a:defRPr sz="1400"/>
            </a:lvl1pPr>
          </a:lstStyle>
          <a:p>
            <a:r>
              <a:rPr lang="en-GB" dirty="0">
                <a:latin typeface="Century Gothic" panose="020B0502020202020204" pitchFamily="34" charset="0"/>
              </a:rPr>
              <a:t>(Sun et al. 2017)</a:t>
            </a:r>
          </a:p>
        </p:txBody>
      </p:sp>
      <p:pic>
        <p:nvPicPr>
          <p:cNvPr id="12" name="Picture 11" descr="Logo&#10;&#10;Description automatically generated">
            <a:extLst>
              <a:ext uri="{FF2B5EF4-FFF2-40B4-BE49-F238E27FC236}">
                <a16:creationId xmlns:a16="http://schemas.microsoft.com/office/drawing/2014/main" id="{4502B4C2-2A20-62C1-DEDF-B0FDC74C18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3152" y="6292954"/>
            <a:ext cx="820144" cy="336551"/>
          </a:xfrm>
          <a:prstGeom prst="rect">
            <a:avLst/>
          </a:prstGeom>
        </p:spPr>
      </p:pic>
    </p:spTree>
    <p:extLst>
      <p:ext uri="{BB962C8B-B14F-4D97-AF65-F5344CB8AC3E}">
        <p14:creationId xmlns:p14="http://schemas.microsoft.com/office/powerpoint/2010/main" val="1924532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0BDFDAF3-4B42-4D64-003D-BF58530F173F}"/>
              </a:ext>
            </a:extLst>
          </p:cNvPr>
          <p:cNvGrpSpPr/>
          <p:nvPr/>
        </p:nvGrpSpPr>
        <p:grpSpPr>
          <a:xfrm>
            <a:off x="3707656" y="1228793"/>
            <a:ext cx="3025066" cy="2290055"/>
            <a:chOff x="1201682" y="78509"/>
            <a:chExt cx="7536310" cy="5705187"/>
          </a:xfrm>
        </p:grpSpPr>
        <p:pic>
          <p:nvPicPr>
            <p:cNvPr id="7" name="图片 1" descr="SIF-LWP one day">
              <a:extLst>
                <a:ext uri="{FF2B5EF4-FFF2-40B4-BE49-F238E27FC236}">
                  <a16:creationId xmlns:a16="http://schemas.microsoft.com/office/drawing/2014/main" id="{1A1308A2-266E-41C9-1348-8A2C2772056D}"/>
                </a:ext>
              </a:extLst>
            </p:cNvPr>
            <p:cNvPicPr>
              <a:picLocks noChangeAspect="1"/>
            </p:cNvPicPr>
            <p:nvPr/>
          </p:nvPicPr>
          <p:blipFill>
            <a:blip r:embed="rId3"/>
            <a:stretch>
              <a:fillRect/>
            </a:stretch>
          </p:blipFill>
          <p:spPr>
            <a:xfrm>
              <a:off x="1201682" y="78509"/>
              <a:ext cx="7536310" cy="5650552"/>
            </a:xfrm>
            <a:prstGeom prst="rect">
              <a:avLst/>
            </a:prstGeom>
          </p:spPr>
        </p:pic>
        <p:pic>
          <p:nvPicPr>
            <p:cNvPr id="25" name="Picture 24">
              <a:extLst>
                <a:ext uri="{FF2B5EF4-FFF2-40B4-BE49-F238E27FC236}">
                  <a16:creationId xmlns:a16="http://schemas.microsoft.com/office/drawing/2014/main" id="{E83EA7F8-1225-B27F-AE13-67EE4F154608}"/>
                </a:ext>
              </a:extLst>
            </p:cNvPr>
            <p:cNvPicPr>
              <a:picLocks noChangeAspect="1"/>
            </p:cNvPicPr>
            <p:nvPr/>
          </p:nvPicPr>
          <p:blipFill>
            <a:blip r:embed="rId4"/>
            <a:stretch>
              <a:fillRect/>
            </a:stretch>
          </p:blipFill>
          <p:spPr>
            <a:xfrm>
              <a:off x="1301906" y="1220055"/>
              <a:ext cx="481221" cy="3016434"/>
            </a:xfrm>
            <a:prstGeom prst="rect">
              <a:avLst/>
            </a:prstGeom>
          </p:spPr>
        </p:pic>
        <p:pic>
          <p:nvPicPr>
            <p:cNvPr id="27" name="Picture 26">
              <a:extLst>
                <a:ext uri="{FF2B5EF4-FFF2-40B4-BE49-F238E27FC236}">
                  <a16:creationId xmlns:a16="http://schemas.microsoft.com/office/drawing/2014/main" id="{F720D403-69F3-666B-88E1-E4FF5459DC70}"/>
                </a:ext>
              </a:extLst>
            </p:cNvPr>
            <p:cNvPicPr>
              <a:picLocks noChangeAspect="1"/>
            </p:cNvPicPr>
            <p:nvPr/>
          </p:nvPicPr>
          <p:blipFill>
            <a:blip r:embed="rId5"/>
            <a:stretch>
              <a:fillRect/>
            </a:stretch>
          </p:blipFill>
          <p:spPr>
            <a:xfrm>
              <a:off x="1694393" y="367276"/>
              <a:ext cx="381000" cy="333375"/>
            </a:xfrm>
            <a:prstGeom prst="rect">
              <a:avLst/>
            </a:prstGeom>
          </p:spPr>
        </p:pic>
        <p:pic>
          <p:nvPicPr>
            <p:cNvPr id="29" name="Picture 28">
              <a:extLst>
                <a:ext uri="{FF2B5EF4-FFF2-40B4-BE49-F238E27FC236}">
                  <a16:creationId xmlns:a16="http://schemas.microsoft.com/office/drawing/2014/main" id="{13EE1518-03A1-1AD6-591D-7874C4B246E0}"/>
                </a:ext>
              </a:extLst>
            </p:cNvPr>
            <p:cNvPicPr>
              <a:picLocks noChangeAspect="1"/>
            </p:cNvPicPr>
            <p:nvPr/>
          </p:nvPicPr>
          <p:blipFill>
            <a:blip r:embed="rId6"/>
            <a:stretch>
              <a:fillRect/>
            </a:stretch>
          </p:blipFill>
          <p:spPr>
            <a:xfrm>
              <a:off x="1814212" y="1875587"/>
              <a:ext cx="219075" cy="285750"/>
            </a:xfrm>
            <a:prstGeom prst="rect">
              <a:avLst/>
            </a:prstGeom>
          </p:spPr>
        </p:pic>
        <p:pic>
          <p:nvPicPr>
            <p:cNvPr id="31" name="Picture 30">
              <a:extLst>
                <a:ext uri="{FF2B5EF4-FFF2-40B4-BE49-F238E27FC236}">
                  <a16:creationId xmlns:a16="http://schemas.microsoft.com/office/drawing/2014/main" id="{703B779D-B378-54E4-704D-4BD2D49D9F07}"/>
                </a:ext>
              </a:extLst>
            </p:cNvPr>
            <p:cNvPicPr>
              <a:picLocks noChangeAspect="1"/>
            </p:cNvPicPr>
            <p:nvPr/>
          </p:nvPicPr>
          <p:blipFill>
            <a:blip r:embed="rId7"/>
            <a:stretch>
              <a:fillRect/>
            </a:stretch>
          </p:blipFill>
          <p:spPr>
            <a:xfrm>
              <a:off x="1727876" y="3366068"/>
              <a:ext cx="342900" cy="419100"/>
            </a:xfrm>
            <a:prstGeom prst="rect">
              <a:avLst/>
            </a:prstGeom>
          </p:spPr>
        </p:pic>
        <p:pic>
          <p:nvPicPr>
            <p:cNvPr id="33" name="Picture 32">
              <a:extLst>
                <a:ext uri="{FF2B5EF4-FFF2-40B4-BE49-F238E27FC236}">
                  <a16:creationId xmlns:a16="http://schemas.microsoft.com/office/drawing/2014/main" id="{78033C33-180A-6B1D-3368-B1E0C84FD39B}"/>
                </a:ext>
              </a:extLst>
            </p:cNvPr>
            <p:cNvPicPr>
              <a:picLocks noChangeAspect="1"/>
            </p:cNvPicPr>
            <p:nvPr/>
          </p:nvPicPr>
          <p:blipFill>
            <a:blip r:embed="rId8"/>
            <a:stretch>
              <a:fillRect/>
            </a:stretch>
          </p:blipFill>
          <p:spPr>
            <a:xfrm>
              <a:off x="1851701" y="4949099"/>
              <a:ext cx="219075" cy="219075"/>
            </a:xfrm>
            <a:prstGeom prst="rect">
              <a:avLst/>
            </a:prstGeom>
          </p:spPr>
        </p:pic>
        <p:pic>
          <p:nvPicPr>
            <p:cNvPr id="36" name="Picture 35">
              <a:extLst>
                <a:ext uri="{FF2B5EF4-FFF2-40B4-BE49-F238E27FC236}">
                  <a16:creationId xmlns:a16="http://schemas.microsoft.com/office/drawing/2014/main" id="{1477CF3F-A0FC-2F20-FCCC-BCC690630464}"/>
                </a:ext>
              </a:extLst>
            </p:cNvPr>
            <p:cNvPicPr>
              <a:picLocks noChangeAspect="1"/>
            </p:cNvPicPr>
            <p:nvPr/>
          </p:nvPicPr>
          <p:blipFill>
            <a:blip r:embed="rId9"/>
            <a:stretch>
              <a:fillRect/>
            </a:stretch>
          </p:blipFill>
          <p:spPr>
            <a:xfrm>
              <a:off x="1899326" y="5144902"/>
              <a:ext cx="523875" cy="238125"/>
            </a:xfrm>
            <a:prstGeom prst="rect">
              <a:avLst/>
            </a:prstGeom>
          </p:spPr>
        </p:pic>
        <p:pic>
          <p:nvPicPr>
            <p:cNvPr id="38" name="Picture 37">
              <a:extLst>
                <a:ext uri="{FF2B5EF4-FFF2-40B4-BE49-F238E27FC236}">
                  <a16:creationId xmlns:a16="http://schemas.microsoft.com/office/drawing/2014/main" id="{2DB27D9A-9601-FC4F-8548-78EDFF82C9A1}"/>
                </a:ext>
              </a:extLst>
            </p:cNvPr>
            <p:cNvPicPr>
              <a:picLocks noChangeAspect="1"/>
            </p:cNvPicPr>
            <p:nvPr/>
          </p:nvPicPr>
          <p:blipFill>
            <a:blip r:embed="rId10"/>
            <a:stretch>
              <a:fillRect/>
            </a:stretch>
          </p:blipFill>
          <p:spPr>
            <a:xfrm>
              <a:off x="2661187" y="5144901"/>
              <a:ext cx="495300" cy="238125"/>
            </a:xfrm>
            <a:prstGeom prst="rect">
              <a:avLst/>
            </a:prstGeom>
          </p:spPr>
        </p:pic>
        <p:pic>
          <p:nvPicPr>
            <p:cNvPr id="40" name="Picture 39">
              <a:extLst>
                <a:ext uri="{FF2B5EF4-FFF2-40B4-BE49-F238E27FC236}">
                  <a16:creationId xmlns:a16="http://schemas.microsoft.com/office/drawing/2014/main" id="{CB0C904B-B22A-7F4C-728A-51933C40319B}"/>
                </a:ext>
              </a:extLst>
            </p:cNvPr>
            <p:cNvPicPr>
              <a:picLocks noChangeAspect="1"/>
            </p:cNvPicPr>
            <p:nvPr/>
          </p:nvPicPr>
          <p:blipFill>
            <a:blip r:embed="rId11"/>
            <a:stretch>
              <a:fillRect/>
            </a:stretch>
          </p:blipFill>
          <p:spPr>
            <a:xfrm>
              <a:off x="3521667" y="5144900"/>
              <a:ext cx="533400" cy="238125"/>
            </a:xfrm>
            <a:prstGeom prst="rect">
              <a:avLst/>
            </a:prstGeom>
          </p:spPr>
        </p:pic>
        <p:pic>
          <p:nvPicPr>
            <p:cNvPr id="42" name="Picture 41">
              <a:extLst>
                <a:ext uri="{FF2B5EF4-FFF2-40B4-BE49-F238E27FC236}">
                  <a16:creationId xmlns:a16="http://schemas.microsoft.com/office/drawing/2014/main" id="{3A537E5A-6C62-44FA-AE87-02E2942B639C}"/>
                </a:ext>
              </a:extLst>
            </p:cNvPr>
            <p:cNvPicPr>
              <a:picLocks noChangeAspect="1"/>
            </p:cNvPicPr>
            <p:nvPr/>
          </p:nvPicPr>
          <p:blipFill>
            <a:blip r:embed="rId12"/>
            <a:stretch>
              <a:fillRect/>
            </a:stretch>
          </p:blipFill>
          <p:spPr>
            <a:xfrm>
              <a:off x="4425775" y="5147156"/>
              <a:ext cx="514350" cy="257175"/>
            </a:xfrm>
            <a:prstGeom prst="rect">
              <a:avLst/>
            </a:prstGeom>
          </p:spPr>
        </p:pic>
        <p:pic>
          <p:nvPicPr>
            <p:cNvPr id="44" name="Picture 43">
              <a:extLst>
                <a:ext uri="{FF2B5EF4-FFF2-40B4-BE49-F238E27FC236}">
                  <a16:creationId xmlns:a16="http://schemas.microsoft.com/office/drawing/2014/main" id="{199E45F4-46E8-3D11-F46D-43099B8B0439}"/>
                </a:ext>
              </a:extLst>
            </p:cNvPr>
            <p:cNvPicPr>
              <a:picLocks noChangeAspect="1"/>
            </p:cNvPicPr>
            <p:nvPr/>
          </p:nvPicPr>
          <p:blipFill>
            <a:blip r:embed="rId13"/>
            <a:stretch>
              <a:fillRect/>
            </a:stretch>
          </p:blipFill>
          <p:spPr>
            <a:xfrm>
              <a:off x="5331525" y="5135375"/>
              <a:ext cx="504825" cy="247650"/>
            </a:xfrm>
            <a:prstGeom prst="rect">
              <a:avLst/>
            </a:prstGeom>
          </p:spPr>
        </p:pic>
        <p:pic>
          <p:nvPicPr>
            <p:cNvPr id="46" name="Picture 45">
              <a:extLst>
                <a:ext uri="{FF2B5EF4-FFF2-40B4-BE49-F238E27FC236}">
                  <a16:creationId xmlns:a16="http://schemas.microsoft.com/office/drawing/2014/main" id="{ACE8FCC0-771C-9195-614A-49BE5125E1A4}"/>
                </a:ext>
              </a:extLst>
            </p:cNvPr>
            <p:cNvPicPr>
              <a:picLocks noChangeAspect="1"/>
            </p:cNvPicPr>
            <p:nvPr/>
          </p:nvPicPr>
          <p:blipFill>
            <a:blip r:embed="rId14"/>
            <a:stretch>
              <a:fillRect/>
            </a:stretch>
          </p:blipFill>
          <p:spPr>
            <a:xfrm>
              <a:off x="6270926" y="5154004"/>
              <a:ext cx="400050" cy="219075"/>
            </a:xfrm>
            <a:prstGeom prst="rect">
              <a:avLst/>
            </a:prstGeom>
          </p:spPr>
        </p:pic>
        <p:pic>
          <p:nvPicPr>
            <p:cNvPr id="48" name="Picture 47">
              <a:extLst>
                <a:ext uri="{FF2B5EF4-FFF2-40B4-BE49-F238E27FC236}">
                  <a16:creationId xmlns:a16="http://schemas.microsoft.com/office/drawing/2014/main" id="{0112EFD8-F69D-DE85-4FD6-C99E91B5CEC5}"/>
                </a:ext>
              </a:extLst>
            </p:cNvPr>
            <p:cNvPicPr>
              <a:picLocks noChangeAspect="1"/>
            </p:cNvPicPr>
            <p:nvPr/>
          </p:nvPicPr>
          <p:blipFill>
            <a:blip r:embed="rId15"/>
            <a:stretch>
              <a:fillRect/>
            </a:stretch>
          </p:blipFill>
          <p:spPr>
            <a:xfrm>
              <a:off x="7270907" y="5128105"/>
              <a:ext cx="209550" cy="295275"/>
            </a:xfrm>
            <a:prstGeom prst="rect">
              <a:avLst/>
            </a:prstGeom>
          </p:spPr>
        </p:pic>
        <p:pic>
          <p:nvPicPr>
            <p:cNvPr id="50" name="Picture 49">
              <a:extLst>
                <a:ext uri="{FF2B5EF4-FFF2-40B4-BE49-F238E27FC236}">
                  <a16:creationId xmlns:a16="http://schemas.microsoft.com/office/drawing/2014/main" id="{6C0F60AE-21BF-4205-B43B-271266643E51}"/>
                </a:ext>
              </a:extLst>
            </p:cNvPr>
            <p:cNvPicPr>
              <a:picLocks noChangeAspect="1"/>
            </p:cNvPicPr>
            <p:nvPr/>
          </p:nvPicPr>
          <p:blipFill>
            <a:blip r:embed="rId16"/>
            <a:stretch>
              <a:fillRect/>
            </a:stretch>
          </p:blipFill>
          <p:spPr>
            <a:xfrm>
              <a:off x="3174154" y="5369397"/>
              <a:ext cx="3326575" cy="414299"/>
            </a:xfrm>
            <a:prstGeom prst="rect">
              <a:avLst/>
            </a:prstGeom>
          </p:spPr>
        </p:pic>
        <p:pic>
          <p:nvPicPr>
            <p:cNvPr id="52" name="Picture 51">
              <a:extLst>
                <a:ext uri="{FF2B5EF4-FFF2-40B4-BE49-F238E27FC236}">
                  <a16:creationId xmlns:a16="http://schemas.microsoft.com/office/drawing/2014/main" id="{6BF6E86D-482C-0AF8-7AC5-4E3DEC4E5CC9}"/>
                </a:ext>
              </a:extLst>
            </p:cNvPr>
            <p:cNvPicPr>
              <a:picLocks noChangeAspect="1"/>
            </p:cNvPicPr>
            <p:nvPr/>
          </p:nvPicPr>
          <p:blipFill>
            <a:blip r:embed="rId17"/>
            <a:stretch>
              <a:fillRect/>
            </a:stretch>
          </p:blipFill>
          <p:spPr>
            <a:xfrm>
              <a:off x="7857645" y="4984007"/>
              <a:ext cx="180975" cy="257175"/>
            </a:xfrm>
            <a:prstGeom prst="rect">
              <a:avLst/>
            </a:prstGeom>
          </p:spPr>
        </p:pic>
        <p:pic>
          <p:nvPicPr>
            <p:cNvPr id="54" name="Picture 53">
              <a:extLst>
                <a:ext uri="{FF2B5EF4-FFF2-40B4-BE49-F238E27FC236}">
                  <a16:creationId xmlns:a16="http://schemas.microsoft.com/office/drawing/2014/main" id="{C2E62B2B-0A38-B239-6299-732BB0B57038}"/>
                </a:ext>
              </a:extLst>
            </p:cNvPr>
            <p:cNvPicPr>
              <a:picLocks noChangeAspect="1"/>
            </p:cNvPicPr>
            <p:nvPr/>
          </p:nvPicPr>
          <p:blipFill>
            <a:blip r:embed="rId18"/>
            <a:stretch>
              <a:fillRect/>
            </a:stretch>
          </p:blipFill>
          <p:spPr>
            <a:xfrm>
              <a:off x="7867170" y="3991238"/>
              <a:ext cx="171450" cy="295275"/>
            </a:xfrm>
            <a:prstGeom prst="rect">
              <a:avLst/>
            </a:prstGeom>
          </p:spPr>
        </p:pic>
        <p:pic>
          <p:nvPicPr>
            <p:cNvPr id="56" name="Picture 55">
              <a:extLst>
                <a:ext uri="{FF2B5EF4-FFF2-40B4-BE49-F238E27FC236}">
                  <a16:creationId xmlns:a16="http://schemas.microsoft.com/office/drawing/2014/main" id="{A3EDB7FE-E03E-77DF-A24B-885F7C122D16}"/>
                </a:ext>
              </a:extLst>
            </p:cNvPr>
            <p:cNvPicPr>
              <a:picLocks noChangeAspect="1"/>
            </p:cNvPicPr>
            <p:nvPr/>
          </p:nvPicPr>
          <p:blipFill>
            <a:blip r:embed="rId19"/>
            <a:stretch>
              <a:fillRect/>
            </a:stretch>
          </p:blipFill>
          <p:spPr>
            <a:xfrm>
              <a:off x="7829069" y="3055619"/>
              <a:ext cx="238125" cy="238125"/>
            </a:xfrm>
            <a:prstGeom prst="rect">
              <a:avLst/>
            </a:prstGeom>
          </p:spPr>
        </p:pic>
        <p:pic>
          <p:nvPicPr>
            <p:cNvPr id="58" name="Picture 57">
              <a:extLst>
                <a:ext uri="{FF2B5EF4-FFF2-40B4-BE49-F238E27FC236}">
                  <a16:creationId xmlns:a16="http://schemas.microsoft.com/office/drawing/2014/main" id="{48E351B8-A23C-9647-F880-90AD408A6F9D}"/>
                </a:ext>
              </a:extLst>
            </p:cNvPr>
            <p:cNvPicPr>
              <a:picLocks noChangeAspect="1"/>
            </p:cNvPicPr>
            <p:nvPr/>
          </p:nvPicPr>
          <p:blipFill>
            <a:blip r:embed="rId20"/>
            <a:stretch>
              <a:fillRect/>
            </a:stretch>
          </p:blipFill>
          <p:spPr>
            <a:xfrm>
              <a:off x="7829069" y="2058633"/>
              <a:ext cx="238125" cy="238125"/>
            </a:xfrm>
            <a:prstGeom prst="rect">
              <a:avLst/>
            </a:prstGeom>
          </p:spPr>
        </p:pic>
        <p:pic>
          <p:nvPicPr>
            <p:cNvPr id="60" name="Picture 59">
              <a:extLst>
                <a:ext uri="{FF2B5EF4-FFF2-40B4-BE49-F238E27FC236}">
                  <a16:creationId xmlns:a16="http://schemas.microsoft.com/office/drawing/2014/main" id="{75E9C67E-CDEF-5916-2E77-23E8B5309A11}"/>
                </a:ext>
              </a:extLst>
            </p:cNvPr>
            <p:cNvPicPr>
              <a:picLocks noChangeAspect="1"/>
            </p:cNvPicPr>
            <p:nvPr/>
          </p:nvPicPr>
          <p:blipFill>
            <a:blip r:embed="rId21"/>
            <a:stretch>
              <a:fillRect/>
            </a:stretch>
          </p:blipFill>
          <p:spPr>
            <a:xfrm>
              <a:off x="7841655" y="1066758"/>
              <a:ext cx="257175" cy="257175"/>
            </a:xfrm>
            <a:prstGeom prst="rect">
              <a:avLst/>
            </a:prstGeom>
          </p:spPr>
        </p:pic>
        <p:pic>
          <p:nvPicPr>
            <p:cNvPr id="62" name="Picture 61">
              <a:extLst>
                <a:ext uri="{FF2B5EF4-FFF2-40B4-BE49-F238E27FC236}">
                  <a16:creationId xmlns:a16="http://schemas.microsoft.com/office/drawing/2014/main" id="{6A794B8E-79BD-E71A-1021-2675D7345E5E}"/>
                </a:ext>
              </a:extLst>
            </p:cNvPr>
            <p:cNvPicPr>
              <a:picLocks noChangeAspect="1"/>
            </p:cNvPicPr>
            <p:nvPr/>
          </p:nvPicPr>
          <p:blipFill>
            <a:blip r:embed="rId22"/>
            <a:stretch>
              <a:fillRect/>
            </a:stretch>
          </p:blipFill>
          <p:spPr>
            <a:xfrm>
              <a:off x="8067194" y="2265703"/>
              <a:ext cx="492606" cy="925138"/>
            </a:xfrm>
            <a:prstGeom prst="rect">
              <a:avLst/>
            </a:prstGeom>
          </p:spPr>
        </p:pic>
      </p:grpSp>
      <p:sp>
        <p:nvSpPr>
          <p:cNvPr id="5" name="Slide Number Placeholder 4">
            <a:extLst>
              <a:ext uri="{FF2B5EF4-FFF2-40B4-BE49-F238E27FC236}">
                <a16:creationId xmlns:a16="http://schemas.microsoft.com/office/drawing/2014/main" id="{7A6B4148-AA13-2D6C-657A-85CB5F7B8C3C}"/>
              </a:ext>
            </a:extLst>
          </p:cNvPr>
          <p:cNvSpPr>
            <a:spLocks noGrp="1"/>
          </p:cNvSpPr>
          <p:nvPr>
            <p:ph type="sldNum" sz="quarter" idx="12"/>
          </p:nvPr>
        </p:nvSpPr>
        <p:spPr/>
        <p:txBody>
          <a:bodyPr/>
          <a:lstStyle/>
          <a:p>
            <a:fld id="{12756A18-3D10-4283-92AA-B402BC4144F6}" type="slidenum">
              <a:rPr lang="nl-NL" smtClean="0"/>
              <a:pPr/>
              <a:t>13</a:t>
            </a:fld>
            <a:endParaRPr lang="nl-NL"/>
          </a:p>
        </p:txBody>
      </p:sp>
      <p:sp>
        <p:nvSpPr>
          <p:cNvPr id="6" name="Title 1">
            <a:extLst>
              <a:ext uri="{FF2B5EF4-FFF2-40B4-BE49-F238E27FC236}">
                <a16:creationId xmlns:a16="http://schemas.microsoft.com/office/drawing/2014/main" id="{65C23677-F630-DAE3-4D1C-B04D267CEEAE}"/>
              </a:ext>
            </a:extLst>
          </p:cNvPr>
          <p:cNvSpPr>
            <a:spLocks noGrp="1"/>
          </p:cNvSpPr>
          <p:nvPr>
            <p:ph type="title"/>
          </p:nvPr>
        </p:nvSpPr>
        <p:spPr>
          <a:xfrm>
            <a:off x="1451976" y="396770"/>
            <a:ext cx="10368000" cy="734400"/>
          </a:xfrm>
        </p:spPr>
        <p:txBody>
          <a:bodyPr/>
          <a:lstStyle/>
          <a:p>
            <a:r>
              <a:rPr lang="en-US" cap="none" dirty="0"/>
              <a:t>From soil water potential to leaf water potential (LWP)</a:t>
            </a:r>
            <a:endParaRPr lang="en-GB" cap="none" dirty="0"/>
          </a:p>
        </p:txBody>
      </p:sp>
      <p:pic>
        <p:nvPicPr>
          <p:cNvPr id="2" name="Picture 9">
            <a:extLst>
              <a:ext uri="{FF2B5EF4-FFF2-40B4-BE49-F238E27FC236}">
                <a16:creationId xmlns:a16="http://schemas.microsoft.com/office/drawing/2014/main" id="{497AAFF0-CA8C-C77A-90A6-CA8D807C919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438778" y="3611387"/>
            <a:ext cx="4753891" cy="223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Diagram&#10;&#10;Description automatically generated">
            <a:extLst>
              <a:ext uri="{FF2B5EF4-FFF2-40B4-BE49-F238E27FC236}">
                <a16:creationId xmlns:a16="http://schemas.microsoft.com/office/drawing/2014/main" id="{F5D00F03-CD72-78F1-7F84-EA2BB6B89183}"/>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12179"/>
          <a:stretch/>
        </p:blipFill>
        <p:spPr>
          <a:xfrm>
            <a:off x="7390500" y="1471204"/>
            <a:ext cx="3518915" cy="3915591"/>
          </a:xfrm>
          <a:prstGeom prst="rect">
            <a:avLst/>
          </a:prstGeom>
        </p:spPr>
      </p:pic>
      <p:pic>
        <p:nvPicPr>
          <p:cNvPr id="12" name="Picture 11">
            <a:extLst>
              <a:ext uri="{FF2B5EF4-FFF2-40B4-BE49-F238E27FC236}">
                <a16:creationId xmlns:a16="http://schemas.microsoft.com/office/drawing/2014/main" id="{11D948BD-EE41-8A79-A986-4FDA696369FA}"/>
              </a:ext>
            </a:extLst>
          </p:cNvPr>
          <p:cNvPicPr>
            <a:picLocks noChangeAspect="1"/>
          </p:cNvPicPr>
          <p:nvPr/>
        </p:nvPicPr>
        <p:blipFill rotWithShape="1">
          <a:blip r:embed="rId25"/>
          <a:srcRect l="48562" t="3024" r="5717" b="4023"/>
          <a:stretch/>
        </p:blipFill>
        <p:spPr>
          <a:xfrm>
            <a:off x="1500482" y="1455923"/>
            <a:ext cx="2223553" cy="2155464"/>
          </a:xfrm>
          <a:prstGeom prst="rect">
            <a:avLst/>
          </a:prstGeom>
        </p:spPr>
      </p:pic>
      <p:sp>
        <p:nvSpPr>
          <p:cNvPr id="13" name="TextBox 12">
            <a:extLst>
              <a:ext uri="{FF2B5EF4-FFF2-40B4-BE49-F238E27FC236}">
                <a16:creationId xmlns:a16="http://schemas.microsoft.com/office/drawing/2014/main" id="{CF30607C-68E6-6982-EF3F-3C5B3F76E4FC}"/>
              </a:ext>
            </a:extLst>
          </p:cNvPr>
          <p:cNvSpPr txBox="1"/>
          <p:nvPr/>
        </p:nvSpPr>
        <p:spPr>
          <a:xfrm>
            <a:off x="1262903" y="5858392"/>
            <a:ext cx="8167967" cy="954107"/>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GB" sz="1400" dirty="0">
                <a:latin typeface="Century Gothic" panose="020B0502020202020204" pitchFamily="34" charset="0"/>
              </a:rPr>
              <a:t>GPP and SIF are regulated by electron transport rate and rubisco catalytic activity.</a:t>
            </a:r>
          </a:p>
          <a:p>
            <a:pPr marL="285750" indent="-285750">
              <a:buFont typeface="Arial" panose="020B0604020202020204" pitchFamily="34" charset="0"/>
              <a:buChar char="•"/>
            </a:pPr>
            <a:r>
              <a:rPr lang="en-GB" sz="1400" dirty="0">
                <a:latin typeface="Century Gothic" panose="020B0502020202020204" pitchFamily="34" charset="0"/>
              </a:rPr>
              <a:t>[STEMMUS-SCOPE uses </a:t>
            </a:r>
            <a:r>
              <a:rPr lang="en-GB" sz="1400" dirty="0" err="1">
                <a:latin typeface="Century Gothic" panose="020B0502020202020204" pitchFamily="34" charset="0"/>
              </a:rPr>
              <a:t>Jmax</a:t>
            </a:r>
            <a:r>
              <a:rPr lang="en-GB" sz="1400" dirty="0">
                <a:latin typeface="Century Gothic" panose="020B0502020202020204" pitchFamily="34" charset="0"/>
              </a:rPr>
              <a:t> = 2.68*</a:t>
            </a:r>
            <a:r>
              <a:rPr lang="en-GB" sz="1400" dirty="0" err="1">
                <a:latin typeface="Century Gothic" panose="020B0502020202020204" pitchFamily="34" charset="0"/>
              </a:rPr>
              <a:t>Vcmax</a:t>
            </a:r>
            <a:r>
              <a:rPr lang="en-GB" sz="1400" dirty="0">
                <a:latin typeface="Century Gothic" panose="020B0502020202020204" pitchFamily="34" charset="0"/>
              </a:rPr>
              <a:t> @20 °C &amp; </a:t>
            </a:r>
            <a:r>
              <a:rPr lang="en-GB" sz="1400" dirty="0" err="1">
                <a:latin typeface="Century Gothic" panose="020B0502020202020204" pitchFamily="34" charset="0"/>
              </a:rPr>
              <a:t>Vcmax</a:t>
            </a:r>
            <a:r>
              <a:rPr lang="en-GB" sz="1400" dirty="0">
                <a:latin typeface="Century Gothic" panose="020B0502020202020204" pitchFamily="34" charset="0"/>
              </a:rPr>
              <a:t>= Vcmax0*WSF]</a:t>
            </a:r>
          </a:p>
          <a:p>
            <a:pPr marL="285750" indent="-285750">
              <a:buFont typeface="Arial" panose="020B0604020202020204" pitchFamily="34" charset="0"/>
              <a:buChar char="•"/>
            </a:pPr>
            <a:r>
              <a:rPr lang="en-GB" sz="1400" dirty="0">
                <a:latin typeface="Century Gothic" panose="020B0502020202020204" pitchFamily="34" charset="0"/>
              </a:rPr>
              <a:t>Soil water potential &amp; VPD co-regulate leaf water potential.</a:t>
            </a:r>
          </a:p>
          <a:p>
            <a:pPr marL="285750" indent="-285750">
              <a:buFont typeface="Arial" panose="020B0604020202020204" pitchFamily="34" charset="0"/>
              <a:buChar char="•"/>
            </a:pPr>
            <a:r>
              <a:rPr lang="en-GB" sz="1400" b="1" dirty="0">
                <a:latin typeface="Century Gothic" panose="020B0502020202020204" pitchFamily="34" charset="0"/>
              </a:rPr>
              <a:t>Role of Soil-Plant Hydraulics is critical in better explaining SIF-GPP relationship.</a:t>
            </a:r>
          </a:p>
        </p:txBody>
      </p:sp>
      <p:pic>
        <p:nvPicPr>
          <p:cNvPr id="9" name="Graphic 8" descr="Question Mark with solid fill">
            <a:extLst>
              <a:ext uri="{FF2B5EF4-FFF2-40B4-BE49-F238E27FC236}">
                <a16:creationId xmlns:a16="http://schemas.microsoft.com/office/drawing/2014/main" id="{F76A5F60-FB28-9D1B-0265-703EAF39049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075393" y="1875587"/>
            <a:ext cx="702833" cy="702833"/>
          </a:xfrm>
          <a:prstGeom prst="rect">
            <a:avLst/>
          </a:prstGeom>
        </p:spPr>
      </p:pic>
      <p:pic>
        <p:nvPicPr>
          <p:cNvPr id="10" name="Graphic 9" descr="Question Mark with solid fill">
            <a:extLst>
              <a:ext uri="{FF2B5EF4-FFF2-40B4-BE49-F238E27FC236}">
                <a16:creationId xmlns:a16="http://schemas.microsoft.com/office/drawing/2014/main" id="{6366B7A3-50B7-74F6-61B4-2C929EA1CDCF}"/>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137956" y="4533340"/>
            <a:ext cx="702833" cy="702833"/>
          </a:xfrm>
          <a:prstGeom prst="rect">
            <a:avLst/>
          </a:prstGeom>
        </p:spPr>
      </p:pic>
      <p:grpSp>
        <p:nvGrpSpPr>
          <p:cNvPr id="34" name="Group 33">
            <a:extLst>
              <a:ext uri="{FF2B5EF4-FFF2-40B4-BE49-F238E27FC236}">
                <a16:creationId xmlns:a16="http://schemas.microsoft.com/office/drawing/2014/main" id="{ED0B31FB-823D-6478-DAD5-590D28915D8C}"/>
              </a:ext>
            </a:extLst>
          </p:cNvPr>
          <p:cNvGrpSpPr/>
          <p:nvPr/>
        </p:nvGrpSpPr>
        <p:grpSpPr>
          <a:xfrm>
            <a:off x="9313290" y="4168877"/>
            <a:ext cx="2661866" cy="2268673"/>
            <a:chOff x="9313290" y="4168877"/>
            <a:chExt cx="2661866" cy="2268673"/>
          </a:xfrm>
        </p:grpSpPr>
        <p:pic>
          <p:nvPicPr>
            <p:cNvPr id="4" name="Picture 9">
              <a:extLst>
                <a:ext uri="{FF2B5EF4-FFF2-40B4-BE49-F238E27FC236}">
                  <a16:creationId xmlns:a16="http://schemas.microsoft.com/office/drawing/2014/main" id="{B126A5F5-81E7-26D0-174E-695BD97A8C7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313290" y="5555279"/>
              <a:ext cx="2661866" cy="882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775B5003-368E-B63B-7F16-738E93ADD6FB}"/>
                </a:ext>
              </a:extLst>
            </p:cNvPr>
            <p:cNvCxnSpPr>
              <a:cxnSpLocks/>
            </p:cNvCxnSpPr>
            <p:nvPr/>
          </p:nvCxnSpPr>
          <p:spPr>
            <a:xfrm>
              <a:off x="9694606" y="4168877"/>
              <a:ext cx="1376517" cy="0"/>
            </a:xfrm>
            <a:prstGeom prst="line">
              <a:avLst/>
            </a:prstGeom>
            <a:ln w="19050" cap="flat" cmpd="sng" algn="ctr">
              <a:solidFill>
                <a:schemeClr val="accent4">
                  <a:lumMod val="40000"/>
                  <a:lumOff val="6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68635A75-9A1C-51A0-F9B1-08B375458E8E}"/>
                </a:ext>
              </a:extLst>
            </p:cNvPr>
            <p:cNvCxnSpPr>
              <a:cxnSpLocks/>
            </p:cNvCxnSpPr>
            <p:nvPr/>
          </p:nvCxnSpPr>
          <p:spPr>
            <a:xfrm>
              <a:off x="9694606" y="4291781"/>
              <a:ext cx="1214809" cy="0"/>
            </a:xfrm>
            <a:prstGeom prst="line">
              <a:avLst/>
            </a:prstGeom>
            <a:ln w="19050" cap="flat" cmpd="sng" algn="ctr">
              <a:solidFill>
                <a:schemeClr val="accent4">
                  <a:lumMod val="40000"/>
                  <a:lumOff val="6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5B22B16A-4831-6356-CC46-FE72FB39DC18}"/>
                </a:ext>
              </a:extLst>
            </p:cNvPr>
            <p:cNvCxnSpPr>
              <a:cxnSpLocks/>
            </p:cNvCxnSpPr>
            <p:nvPr/>
          </p:nvCxnSpPr>
          <p:spPr>
            <a:xfrm>
              <a:off x="9694606" y="4434349"/>
              <a:ext cx="1062409" cy="0"/>
            </a:xfrm>
            <a:prstGeom prst="line">
              <a:avLst/>
            </a:prstGeom>
            <a:ln w="19050" cap="flat" cmpd="sng" algn="ctr">
              <a:solidFill>
                <a:schemeClr val="accent4">
                  <a:lumMod val="40000"/>
                  <a:lumOff val="6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530E4B0C-13F1-7EAF-0380-4B9227C13B3C}"/>
                </a:ext>
              </a:extLst>
            </p:cNvPr>
            <p:cNvCxnSpPr>
              <a:cxnSpLocks/>
            </p:cNvCxnSpPr>
            <p:nvPr/>
          </p:nvCxnSpPr>
          <p:spPr>
            <a:xfrm>
              <a:off x="9694606" y="4570125"/>
              <a:ext cx="1062409" cy="0"/>
            </a:xfrm>
            <a:prstGeom prst="line">
              <a:avLst/>
            </a:prstGeom>
            <a:ln w="19050" cap="flat" cmpd="sng" algn="ctr">
              <a:solidFill>
                <a:schemeClr val="accent4">
                  <a:lumMod val="40000"/>
                  <a:lumOff val="6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2F0D6355-E681-25E9-8CBA-B2C4554151BF}"/>
                </a:ext>
              </a:extLst>
            </p:cNvPr>
            <p:cNvCxnSpPr>
              <a:cxnSpLocks/>
            </p:cNvCxnSpPr>
            <p:nvPr/>
          </p:nvCxnSpPr>
          <p:spPr>
            <a:xfrm>
              <a:off x="9694606" y="4722525"/>
              <a:ext cx="963562" cy="0"/>
            </a:xfrm>
            <a:prstGeom prst="line">
              <a:avLst/>
            </a:prstGeom>
            <a:ln w="19050" cap="flat" cmpd="sng" algn="ctr">
              <a:solidFill>
                <a:schemeClr val="accent4">
                  <a:lumMod val="40000"/>
                  <a:lumOff val="6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BD20A986-52FF-7D4D-5264-E0D56DBEBC71}"/>
                </a:ext>
              </a:extLst>
            </p:cNvPr>
            <p:cNvCxnSpPr>
              <a:cxnSpLocks/>
            </p:cNvCxnSpPr>
            <p:nvPr/>
          </p:nvCxnSpPr>
          <p:spPr>
            <a:xfrm>
              <a:off x="9694606" y="4884757"/>
              <a:ext cx="673510" cy="0"/>
            </a:xfrm>
            <a:prstGeom prst="line">
              <a:avLst/>
            </a:prstGeom>
            <a:ln w="19050" cap="flat" cmpd="sng" algn="ctr">
              <a:solidFill>
                <a:schemeClr val="accent4">
                  <a:lumMod val="40000"/>
                  <a:lumOff val="6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8" name="TextBox 7">
            <a:extLst>
              <a:ext uri="{FF2B5EF4-FFF2-40B4-BE49-F238E27FC236}">
                <a16:creationId xmlns:a16="http://schemas.microsoft.com/office/drawing/2014/main" id="{BADE4E28-BF0D-D2F0-1066-6D8AA476AA7C}"/>
              </a:ext>
            </a:extLst>
          </p:cNvPr>
          <p:cNvSpPr txBox="1"/>
          <p:nvPr/>
        </p:nvSpPr>
        <p:spPr>
          <a:xfrm>
            <a:off x="3976057" y="1578850"/>
            <a:ext cx="1095172" cy="369332"/>
          </a:xfrm>
          <a:prstGeom prst="rect">
            <a:avLst/>
          </a:prstGeom>
          <a:noFill/>
        </p:spPr>
        <p:txBody>
          <a:bodyPr wrap="none" rtlCol="0">
            <a:spAutoFit/>
          </a:bodyPr>
          <a:lstStyle/>
          <a:p>
            <a:r>
              <a:rPr lang="en-GB" dirty="0">
                <a:latin typeface="Century Gothic" panose="020B0502020202020204" pitchFamily="34" charset="0"/>
              </a:rPr>
              <a:t>Stressed</a:t>
            </a:r>
          </a:p>
        </p:txBody>
      </p:sp>
      <p:sp>
        <p:nvSpPr>
          <p:cNvPr id="11" name="TextBox 10">
            <a:extLst>
              <a:ext uri="{FF2B5EF4-FFF2-40B4-BE49-F238E27FC236}">
                <a16:creationId xmlns:a16="http://schemas.microsoft.com/office/drawing/2014/main" id="{9C43E3F4-FF66-DDA3-E5D0-79A391FBF60F}"/>
              </a:ext>
            </a:extLst>
          </p:cNvPr>
          <p:cNvSpPr txBox="1"/>
          <p:nvPr/>
        </p:nvSpPr>
        <p:spPr>
          <a:xfrm>
            <a:off x="5074251" y="1209518"/>
            <a:ext cx="1627369" cy="369332"/>
          </a:xfrm>
          <a:prstGeom prst="rect">
            <a:avLst/>
          </a:prstGeom>
          <a:noFill/>
        </p:spPr>
        <p:txBody>
          <a:bodyPr wrap="none" rtlCol="0">
            <a:spAutoFit/>
          </a:bodyPr>
          <a:lstStyle/>
          <a:p>
            <a:r>
              <a:rPr lang="en-GB" dirty="0">
                <a:latin typeface="Century Gothic" panose="020B0502020202020204" pitchFamily="34" charset="0"/>
              </a:rPr>
              <a:t>Non-Stressed</a:t>
            </a:r>
          </a:p>
        </p:txBody>
      </p:sp>
      <p:sp>
        <p:nvSpPr>
          <p:cNvPr id="14" name="Rectangle 13">
            <a:extLst>
              <a:ext uri="{FF2B5EF4-FFF2-40B4-BE49-F238E27FC236}">
                <a16:creationId xmlns:a16="http://schemas.microsoft.com/office/drawing/2014/main" id="{73D9D3D0-C934-CAF5-5919-2F7274D9B620}"/>
              </a:ext>
            </a:extLst>
          </p:cNvPr>
          <p:cNvSpPr/>
          <p:nvPr/>
        </p:nvSpPr>
        <p:spPr>
          <a:xfrm>
            <a:off x="6192669" y="6158126"/>
            <a:ext cx="1970024" cy="192396"/>
          </a:xfrm>
          <a:prstGeom prst="rect">
            <a:avLst/>
          </a:prstGeom>
          <a:noFill/>
          <a:ln>
            <a:solidFill>
              <a:srgbClr val="DC06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0B27D54A-B12B-6EDA-2DF1-E49E52234D8C}"/>
              </a:ext>
            </a:extLst>
          </p:cNvPr>
          <p:cNvSpPr txBox="1"/>
          <p:nvPr/>
        </p:nvSpPr>
        <p:spPr>
          <a:xfrm>
            <a:off x="9287531" y="6538069"/>
            <a:ext cx="2161169" cy="307777"/>
          </a:xfrm>
          <a:prstGeom prst="rect">
            <a:avLst/>
          </a:prstGeom>
          <a:noFill/>
        </p:spPr>
        <p:txBody>
          <a:bodyPr wrap="none" rtlCol="0">
            <a:spAutoFit/>
          </a:bodyPr>
          <a:lstStyle/>
          <a:p>
            <a:r>
              <a:rPr lang="en-GB" sz="1400" dirty="0">
                <a:latin typeface="Century Gothic" panose="020B0502020202020204" pitchFamily="34" charset="0"/>
              </a:rPr>
              <a:t>RF- root length fraction</a:t>
            </a:r>
          </a:p>
        </p:txBody>
      </p:sp>
    </p:spTree>
    <p:extLst>
      <p:ext uri="{BB962C8B-B14F-4D97-AF65-F5344CB8AC3E}">
        <p14:creationId xmlns:p14="http://schemas.microsoft.com/office/powerpoint/2010/main" val="333638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250"/>
                            </p:stCondLst>
                            <p:childTnLst>
                              <p:par>
                                <p:cTn id="16" presetID="42" presetClass="entr" presetSubtype="0"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250"/>
                                        <p:tgtEl>
                                          <p:spTgt spid="34"/>
                                        </p:tgtEl>
                                      </p:cBhvr>
                                    </p:animEffect>
                                    <p:anim calcmode="lin" valueType="num">
                                      <p:cBhvr>
                                        <p:cTn id="19" dur="250" fill="hold"/>
                                        <p:tgtEl>
                                          <p:spTgt spid="34"/>
                                        </p:tgtEl>
                                        <p:attrNameLst>
                                          <p:attrName>ppt_x</p:attrName>
                                        </p:attrNameLst>
                                      </p:cBhvr>
                                      <p:tavLst>
                                        <p:tav tm="0">
                                          <p:val>
                                            <p:strVal val="#ppt_x"/>
                                          </p:val>
                                        </p:tav>
                                        <p:tav tm="100000">
                                          <p:val>
                                            <p:strVal val="#ppt_x"/>
                                          </p:val>
                                        </p:tav>
                                      </p:tavLst>
                                    </p:anim>
                                    <p:anim calcmode="lin" valueType="num">
                                      <p:cBhvr>
                                        <p:cTn id="20" dur="250" fill="hold"/>
                                        <p:tgtEl>
                                          <p:spTgt spid="3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50"/>
                                        <p:tgtEl>
                                          <p:spTgt spid="16"/>
                                        </p:tgtEl>
                                      </p:cBhvr>
                                    </p:animEffect>
                                    <p:anim calcmode="lin" valueType="num">
                                      <p:cBhvr>
                                        <p:cTn id="24" dur="250" fill="hold"/>
                                        <p:tgtEl>
                                          <p:spTgt spid="16"/>
                                        </p:tgtEl>
                                        <p:attrNameLst>
                                          <p:attrName>ppt_x</p:attrName>
                                        </p:attrNameLst>
                                      </p:cBhvr>
                                      <p:tavLst>
                                        <p:tav tm="0">
                                          <p:val>
                                            <p:strVal val="#ppt_x"/>
                                          </p:val>
                                        </p:tav>
                                        <p:tav tm="100000">
                                          <p:val>
                                            <p:strVal val="#ppt_x"/>
                                          </p:val>
                                        </p:tav>
                                      </p:tavLst>
                                    </p:anim>
                                    <p:anim calcmode="lin" valueType="num">
                                      <p:cBhvr>
                                        <p:cTn id="25" dur="2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0A4DF6-7634-16F9-9DA1-17157D2629F9}"/>
              </a:ext>
            </a:extLst>
          </p:cNvPr>
          <p:cNvSpPr>
            <a:spLocks noGrp="1"/>
          </p:cNvSpPr>
          <p:nvPr>
            <p:ph type="title"/>
          </p:nvPr>
        </p:nvSpPr>
        <p:spPr>
          <a:xfrm>
            <a:off x="1451976" y="396770"/>
            <a:ext cx="10368000" cy="734400"/>
          </a:xfrm>
        </p:spPr>
        <p:txBody>
          <a:bodyPr/>
          <a:lstStyle/>
          <a:p>
            <a:r>
              <a:rPr lang="en-GB" cap="none" dirty="0"/>
              <a:t>Some Final Notes … … </a:t>
            </a:r>
          </a:p>
        </p:txBody>
      </p:sp>
      <p:pic>
        <p:nvPicPr>
          <p:cNvPr id="5" name="Picture 5">
            <a:extLst>
              <a:ext uri="{FF2B5EF4-FFF2-40B4-BE49-F238E27FC236}">
                <a16:creationId xmlns:a16="http://schemas.microsoft.com/office/drawing/2014/main" id="{7DEC9715-743A-7A65-6156-F713E5374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09" y="1382486"/>
            <a:ext cx="8133854" cy="445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D567707-A201-B453-C312-60A801D5A5A4}"/>
              </a:ext>
            </a:extLst>
          </p:cNvPr>
          <p:cNvSpPr txBox="1"/>
          <p:nvPr/>
        </p:nvSpPr>
        <p:spPr>
          <a:xfrm>
            <a:off x="1160299" y="6086997"/>
            <a:ext cx="5059436" cy="646331"/>
          </a:xfrm>
          <a:prstGeom prst="rect">
            <a:avLst/>
          </a:prstGeom>
          <a:solidFill>
            <a:schemeClr val="bg1"/>
          </a:solidFill>
        </p:spPr>
        <p:txBody>
          <a:bodyPr wrap="square">
            <a:spAutoFit/>
          </a:bodyPr>
          <a:lstStyle/>
          <a:p>
            <a:r>
              <a:rPr lang="en-GB" sz="1200" b="0" i="0" dirty="0">
                <a:solidFill>
                  <a:srgbClr val="222222"/>
                </a:solidFill>
                <a:effectLst/>
                <a:latin typeface="Century Gothic" panose="020B0502020202020204" pitchFamily="34" charset="0"/>
              </a:rPr>
              <a:t>Joshi, J., Stocker, B.D., </a:t>
            </a:r>
            <a:r>
              <a:rPr lang="en-GB" sz="1200" b="0" i="0" dirty="0" err="1">
                <a:solidFill>
                  <a:srgbClr val="222222"/>
                </a:solidFill>
                <a:effectLst/>
                <a:latin typeface="Century Gothic" panose="020B0502020202020204" pitchFamily="34" charset="0"/>
              </a:rPr>
              <a:t>Hofhansl</a:t>
            </a:r>
            <a:r>
              <a:rPr lang="en-GB" sz="1200" b="0" i="0" dirty="0">
                <a:solidFill>
                  <a:srgbClr val="222222"/>
                </a:solidFill>
                <a:effectLst/>
                <a:latin typeface="Century Gothic" panose="020B0502020202020204" pitchFamily="34" charset="0"/>
              </a:rPr>
              <a:t>, F. </a:t>
            </a:r>
            <a:r>
              <a:rPr lang="en-GB" sz="1200" b="0" i="1" dirty="0">
                <a:solidFill>
                  <a:srgbClr val="222222"/>
                </a:solidFill>
                <a:effectLst/>
                <a:latin typeface="Century Gothic" panose="020B0502020202020204" pitchFamily="34" charset="0"/>
              </a:rPr>
              <a:t>et al.</a:t>
            </a:r>
            <a:r>
              <a:rPr lang="en-GB" sz="1200" b="0" i="0" dirty="0">
                <a:solidFill>
                  <a:srgbClr val="222222"/>
                </a:solidFill>
                <a:effectLst/>
                <a:latin typeface="Century Gothic" panose="020B0502020202020204" pitchFamily="34" charset="0"/>
              </a:rPr>
              <a:t> Towards a unified theory of plant photosynthesis and hydraulics. </a:t>
            </a:r>
            <a:r>
              <a:rPr lang="en-GB" sz="1200" b="0" i="1" dirty="0">
                <a:solidFill>
                  <a:srgbClr val="222222"/>
                </a:solidFill>
                <a:effectLst/>
                <a:latin typeface="Century Gothic" panose="020B0502020202020204" pitchFamily="34" charset="0"/>
              </a:rPr>
              <a:t>Nat. Plants</a:t>
            </a:r>
            <a:r>
              <a:rPr lang="en-GB" sz="1200" b="0" i="0" dirty="0">
                <a:solidFill>
                  <a:srgbClr val="222222"/>
                </a:solidFill>
                <a:effectLst/>
                <a:latin typeface="Century Gothic" panose="020B0502020202020204" pitchFamily="34" charset="0"/>
              </a:rPr>
              <a:t> </a:t>
            </a:r>
            <a:r>
              <a:rPr lang="en-GB" sz="1200" b="1" i="0" dirty="0">
                <a:solidFill>
                  <a:srgbClr val="222222"/>
                </a:solidFill>
                <a:effectLst/>
                <a:latin typeface="Century Gothic" panose="020B0502020202020204" pitchFamily="34" charset="0"/>
              </a:rPr>
              <a:t>8</a:t>
            </a:r>
            <a:r>
              <a:rPr lang="en-GB" sz="1200" b="0" i="0" dirty="0">
                <a:solidFill>
                  <a:srgbClr val="222222"/>
                </a:solidFill>
                <a:effectLst/>
                <a:latin typeface="Century Gothic" panose="020B0502020202020204" pitchFamily="34" charset="0"/>
              </a:rPr>
              <a:t>, 1304–1316 (2022). https://doi.org/10.1038/s41477-022-01244-5</a:t>
            </a:r>
            <a:endParaRPr lang="en-GB" sz="1200" dirty="0">
              <a:latin typeface="Century Gothic" panose="020B0502020202020204" pitchFamily="34" charset="0"/>
            </a:endParaRPr>
          </a:p>
        </p:txBody>
      </p:sp>
      <p:sp>
        <p:nvSpPr>
          <p:cNvPr id="6" name="TextBox 5">
            <a:extLst>
              <a:ext uri="{FF2B5EF4-FFF2-40B4-BE49-F238E27FC236}">
                <a16:creationId xmlns:a16="http://schemas.microsoft.com/office/drawing/2014/main" id="{29BB8808-3747-8AE2-3233-46972B6711FB}"/>
              </a:ext>
            </a:extLst>
          </p:cNvPr>
          <p:cNvSpPr txBox="1"/>
          <p:nvPr/>
        </p:nvSpPr>
        <p:spPr>
          <a:xfrm>
            <a:off x="8221272" y="2668130"/>
            <a:ext cx="3970728" cy="4278094"/>
          </a:xfrm>
          <a:prstGeom prst="rect">
            <a:avLst/>
          </a:prstGeom>
          <a:noFill/>
        </p:spPr>
        <p:txBody>
          <a:bodyPr wrap="square">
            <a:spAutoFit/>
          </a:bodyPr>
          <a:lstStyle/>
          <a:p>
            <a:pPr marL="285750" indent="-285750" algn="l">
              <a:buFont typeface="Arial" panose="020B0604020202020204" pitchFamily="34" charset="0"/>
              <a:buChar char="•"/>
            </a:pPr>
            <a:r>
              <a:rPr lang="en-GB" sz="1600" b="0" i="0" u="none" strike="noStrike" baseline="0" dirty="0">
                <a:latin typeface="Century Gothic" panose="020B0502020202020204" pitchFamily="34" charset="0"/>
              </a:rPr>
              <a:t>Purple labels indicate the </a:t>
            </a:r>
            <a:r>
              <a:rPr lang="en-GB" sz="1600" dirty="0">
                <a:latin typeface="Century Gothic" panose="020B0502020202020204" pitchFamily="34" charset="0"/>
              </a:rPr>
              <a:t>three hydraulic traits that determine the conductance to water flow in each of the three segments of the water pathway within the plant.</a:t>
            </a:r>
          </a:p>
          <a:p>
            <a:pPr marL="285750" indent="-285750" algn="l">
              <a:buFont typeface="Arial" panose="020B0604020202020204" pitchFamily="34" charset="0"/>
              <a:buChar char="•"/>
            </a:pPr>
            <a:endParaRPr lang="en-GB" sz="1600" dirty="0">
              <a:latin typeface="Century Gothic" panose="020B0502020202020204" pitchFamily="34" charset="0"/>
            </a:endParaRPr>
          </a:p>
          <a:p>
            <a:pPr marL="285750" indent="-285750">
              <a:buFont typeface="Arial" panose="020B0604020202020204" pitchFamily="34" charset="0"/>
              <a:buChar char="•"/>
            </a:pPr>
            <a:r>
              <a:rPr lang="en-GB" sz="1600" dirty="0">
                <a:latin typeface="Century Gothic" panose="020B0502020202020204" pitchFamily="34" charset="0"/>
              </a:rPr>
              <a:t>The model takes three effective </a:t>
            </a:r>
            <a:r>
              <a:rPr lang="en-GB" sz="1600" b="1" dirty="0">
                <a:latin typeface="Century Gothic" panose="020B0502020202020204" pitchFamily="34" charset="0"/>
              </a:rPr>
              <a:t>whole-plant hydraulic traits </a:t>
            </a:r>
            <a:r>
              <a:rPr lang="en-GB" sz="1600" dirty="0">
                <a:latin typeface="Century Gothic" panose="020B0502020202020204" pitchFamily="34" charset="0"/>
              </a:rPr>
              <a:t>as inputs together with two cost parameters (the unit costs of photosynthetic and hydraulic capacities).</a:t>
            </a:r>
          </a:p>
          <a:p>
            <a:pPr marL="285750" indent="-285750" algn="l">
              <a:buFont typeface="Arial" panose="020B0604020202020204" pitchFamily="34" charset="0"/>
              <a:buChar char="•"/>
            </a:pPr>
            <a:endParaRPr lang="en-GB" sz="1600" dirty="0">
              <a:latin typeface="Century Gothic" panose="020B0502020202020204" pitchFamily="34" charset="0"/>
            </a:endParaRPr>
          </a:p>
          <a:p>
            <a:pPr marL="285750" indent="-285750" algn="l">
              <a:buFont typeface="Arial" panose="020B0604020202020204" pitchFamily="34" charset="0"/>
              <a:buChar char="•"/>
            </a:pPr>
            <a:r>
              <a:rPr lang="en-GB" sz="1600" dirty="0">
                <a:latin typeface="Century Gothic" panose="020B0502020202020204" pitchFamily="34" charset="0"/>
              </a:rPr>
              <a:t>The optimal outputs were calculated using the optimality theory.</a:t>
            </a:r>
          </a:p>
          <a:p>
            <a:pPr marL="285750" indent="-285750" algn="l">
              <a:buFont typeface="Arial" panose="020B0604020202020204" pitchFamily="34" charset="0"/>
              <a:buChar char="•"/>
            </a:pPr>
            <a:endParaRPr lang="en-GB" sz="1600" dirty="0">
              <a:latin typeface="Century Gothic" panose="020B0502020202020204" pitchFamily="34" charset="0"/>
            </a:endParaRPr>
          </a:p>
        </p:txBody>
      </p:sp>
      <p:sp>
        <p:nvSpPr>
          <p:cNvPr id="9" name="TextBox 8">
            <a:extLst>
              <a:ext uri="{FF2B5EF4-FFF2-40B4-BE49-F238E27FC236}">
                <a16:creationId xmlns:a16="http://schemas.microsoft.com/office/drawing/2014/main" id="{2D8CB5BA-2F25-8370-3909-F36CA8FA83B3}"/>
              </a:ext>
            </a:extLst>
          </p:cNvPr>
          <p:cNvSpPr txBox="1"/>
          <p:nvPr/>
        </p:nvSpPr>
        <p:spPr>
          <a:xfrm>
            <a:off x="8317063" y="1470964"/>
            <a:ext cx="3779146" cy="923330"/>
          </a:xfrm>
          <a:prstGeom prst="rect">
            <a:avLst/>
          </a:prstGeom>
          <a:noFill/>
        </p:spPr>
        <p:txBody>
          <a:bodyPr wrap="square">
            <a:spAutoFit/>
          </a:bodyPr>
          <a:lstStyle/>
          <a:p>
            <a:r>
              <a:rPr lang="en-GB" b="1" dirty="0">
                <a:latin typeface="Century Gothic" panose="020B0502020202020204" pitchFamily="34" charset="0"/>
              </a:rPr>
              <a:t>A trait-based optimality theory that unifies plant photosynthesis and hydraulics</a:t>
            </a:r>
          </a:p>
        </p:txBody>
      </p:sp>
    </p:spTree>
    <p:extLst>
      <p:ext uri="{BB962C8B-B14F-4D97-AF65-F5344CB8AC3E}">
        <p14:creationId xmlns:p14="http://schemas.microsoft.com/office/powerpoint/2010/main" val="3510005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26611EA-07D6-EC1A-A761-A80A30ADE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487" y="2096476"/>
            <a:ext cx="6177856" cy="476152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DAE07D0D-3E41-CE32-CBD3-95D24260E5AF}"/>
              </a:ext>
            </a:extLst>
          </p:cNvPr>
          <p:cNvSpPr>
            <a:spLocks noGrp="1"/>
          </p:cNvSpPr>
          <p:nvPr>
            <p:ph type="title"/>
          </p:nvPr>
        </p:nvSpPr>
        <p:spPr>
          <a:xfrm>
            <a:off x="1451976" y="396770"/>
            <a:ext cx="10368000" cy="734400"/>
          </a:xfrm>
        </p:spPr>
        <p:txBody>
          <a:bodyPr/>
          <a:lstStyle/>
          <a:p>
            <a:r>
              <a:rPr lang="en-GB" cap="none" dirty="0"/>
              <a:t>Some Final Notes … … </a:t>
            </a:r>
          </a:p>
        </p:txBody>
      </p:sp>
      <p:pic>
        <p:nvPicPr>
          <p:cNvPr id="3078" name="Picture 6">
            <a:extLst>
              <a:ext uri="{FF2B5EF4-FFF2-40B4-BE49-F238E27FC236}">
                <a16:creationId xmlns:a16="http://schemas.microsoft.com/office/drawing/2014/main" id="{26071663-6E22-F529-538E-DD8CE8A49D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3153" y="1359012"/>
            <a:ext cx="3590125" cy="186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3734DACC-41B1-8481-3370-468754F050CB}"/>
              </a:ext>
            </a:extLst>
          </p:cNvPr>
          <p:cNvGrpSpPr/>
          <p:nvPr/>
        </p:nvGrpSpPr>
        <p:grpSpPr>
          <a:xfrm>
            <a:off x="5294627" y="-4763"/>
            <a:ext cx="6897373" cy="6862763"/>
            <a:chOff x="5294627" y="-4763"/>
            <a:chExt cx="6897373" cy="6862763"/>
          </a:xfrm>
        </p:grpSpPr>
        <p:pic>
          <p:nvPicPr>
            <p:cNvPr id="3082" name="Picture 10">
              <a:extLst>
                <a:ext uri="{FF2B5EF4-FFF2-40B4-BE49-F238E27FC236}">
                  <a16:creationId xmlns:a16="http://schemas.microsoft.com/office/drawing/2014/main" id="{6F93D696-699B-29B8-1C26-2A806E7960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0462" y="-4763"/>
              <a:ext cx="3411538"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4">
              <a:extLst>
                <a:ext uri="{FF2B5EF4-FFF2-40B4-BE49-F238E27FC236}">
                  <a16:creationId xmlns:a16="http://schemas.microsoft.com/office/drawing/2014/main" id="{80F54213-76B9-6F32-CB93-304E274EE9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4627" y="236508"/>
              <a:ext cx="3485835" cy="52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a:extLst>
              <a:ext uri="{FF2B5EF4-FFF2-40B4-BE49-F238E27FC236}">
                <a16:creationId xmlns:a16="http://schemas.microsoft.com/office/drawing/2014/main" id="{0C0BC818-DC31-630C-FC0B-C062DF613A75}"/>
              </a:ext>
            </a:extLst>
          </p:cNvPr>
          <p:cNvSpPr txBox="1"/>
          <p:nvPr/>
        </p:nvSpPr>
        <p:spPr>
          <a:xfrm>
            <a:off x="1286369" y="5040488"/>
            <a:ext cx="2866990" cy="1815882"/>
          </a:xfrm>
          <a:prstGeom prst="rect">
            <a:avLst/>
          </a:prstGeom>
          <a:solidFill>
            <a:schemeClr val="bg1"/>
          </a:solidFill>
        </p:spPr>
        <p:txBody>
          <a:bodyPr wrap="square">
            <a:spAutoFit/>
          </a:bodyPr>
          <a:lstStyle/>
          <a:p>
            <a:r>
              <a:rPr lang="en-GB" sz="1600" dirty="0">
                <a:latin typeface="Century Gothic" panose="020B0502020202020204" pitchFamily="34" charset="0"/>
              </a:rPr>
              <a:t>Simulating both the </a:t>
            </a:r>
            <a:r>
              <a:rPr lang="en-GB" sz="1600" dirty="0">
                <a:solidFill>
                  <a:srgbClr val="0AB0F0"/>
                </a:solidFill>
                <a:latin typeface="Century Gothic" panose="020B0502020202020204" pitchFamily="34" charset="0"/>
              </a:rPr>
              <a:t>hydraulic structure </a:t>
            </a:r>
            <a:r>
              <a:rPr lang="en-GB" sz="1600" dirty="0">
                <a:latin typeface="Century Gothic" panose="020B0502020202020204" pitchFamily="34" charset="0"/>
              </a:rPr>
              <a:t>of the shoot together with the </a:t>
            </a:r>
            <a:r>
              <a:rPr lang="en-GB" sz="1600" dirty="0">
                <a:solidFill>
                  <a:srgbClr val="FF0000"/>
                </a:solidFill>
                <a:latin typeface="Century Gothic" panose="020B0502020202020204" pitchFamily="34" charset="0"/>
              </a:rPr>
              <a:t>energy budget </a:t>
            </a:r>
            <a:r>
              <a:rPr lang="en-GB" sz="1600" dirty="0">
                <a:latin typeface="Century Gothic" panose="020B0502020202020204" pitchFamily="34" charset="0"/>
              </a:rPr>
              <a:t>of individual leaves, and then scaling-up leaf to canopy gas exchange rates</a:t>
            </a:r>
          </a:p>
        </p:txBody>
      </p:sp>
    </p:spTree>
    <p:extLst>
      <p:ext uri="{BB962C8B-B14F-4D97-AF65-F5344CB8AC3E}">
        <p14:creationId xmlns:p14="http://schemas.microsoft.com/office/powerpoint/2010/main" val="38509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anim calcmode="lin" valueType="num">
                                      <p:cBhvr>
                                        <p:cTn id="8" dur="250" fill="hold"/>
                                        <p:tgtEl>
                                          <p:spTgt spid="17"/>
                                        </p:tgtEl>
                                        <p:attrNameLst>
                                          <p:attrName>ppt_x</p:attrName>
                                        </p:attrNameLst>
                                      </p:cBhvr>
                                      <p:tavLst>
                                        <p:tav tm="0">
                                          <p:val>
                                            <p:strVal val="#ppt_x"/>
                                          </p:val>
                                        </p:tav>
                                        <p:tav tm="100000">
                                          <p:val>
                                            <p:strVal val="#ppt_x"/>
                                          </p:val>
                                        </p:tav>
                                      </p:tavLst>
                                    </p:anim>
                                    <p:anim calcmode="lin" valueType="num">
                                      <p:cBhvr>
                                        <p:cTn id="9" dur="2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8B25C98-62A6-B060-8785-FBF228EF8A53}"/>
              </a:ext>
            </a:extLst>
          </p:cNvPr>
          <p:cNvSpPr txBox="1"/>
          <p:nvPr/>
        </p:nvSpPr>
        <p:spPr>
          <a:xfrm>
            <a:off x="7524520" y="4474480"/>
            <a:ext cx="4660136" cy="923330"/>
          </a:xfrm>
          <a:prstGeom prst="rect">
            <a:avLst/>
          </a:prstGeom>
          <a:noFill/>
        </p:spPr>
        <p:txBody>
          <a:bodyPr wrap="square" rtlCol="0">
            <a:spAutoFit/>
          </a:bodyPr>
          <a:lstStyle/>
          <a:p>
            <a:r>
              <a:rPr lang="en-GB" b="1" dirty="0">
                <a:solidFill>
                  <a:srgbClr val="222222"/>
                </a:solidFill>
                <a:latin typeface="Century Gothic" panose="020B0502020202020204" pitchFamily="34" charset="0"/>
              </a:rPr>
              <a:t>Integrate such detailed 3D Coupled Heat and Molecular Transport Model into LSM?</a:t>
            </a:r>
          </a:p>
        </p:txBody>
      </p:sp>
      <p:sp>
        <p:nvSpPr>
          <p:cNvPr id="2" name="Title 3">
            <a:extLst>
              <a:ext uri="{FF2B5EF4-FFF2-40B4-BE49-F238E27FC236}">
                <a16:creationId xmlns:a16="http://schemas.microsoft.com/office/drawing/2014/main" id="{ACB0946D-25EE-44B8-0C7B-D491EB83D239}"/>
              </a:ext>
            </a:extLst>
          </p:cNvPr>
          <p:cNvSpPr>
            <a:spLocks noGrp="1"/>
          </p:cNvSpPr>
          <p:nvPr>
            <p:ph type="title"/>
          </p:nvPr>
        </p:nvSpPr>
        <p:spPr>
          <a:xfrm>
            <a:off x="1451976" y="396770"/>
            <a:ext cx="10368000" cy="734400"/>
          </a:xfrm>
        </p:spPr>
        <p:txBody>
          <a:bodyPr/>
          <a:lstStyle/>
          <a:p>
            <a:r>
              <a:rPr lang="en-GB" cap="none" dirty="0"/>
              <a:t>Some Final Notes … … </a:t>
            </a:r>
          </a:p>
        </p:txBody>
      </p:sp>
      <p:pic>
        <p:nvPicPr>
          <p:cNvPr id="4101" name="Picture 5">
            <a:extLst>
              <a:ext uri="{FF2B5EF4-FFF2-40B4-BE49-F238E27FC236}">
                <a16:creationId xmlns:a16="http://schemas.microsoft.com/office/drawing/2014/main" id="{FC7A3FD3-3442-4DFB-B5BF-2655DFD21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0488" y="2094271"/>
            <a:ext cx="5806054" cy="450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8157111D-5ABC-EE2F-C7F1-3E59476FC015}"/>
              </a:ext>
            </a:extLst>
          </p:cNvPr>
          <p:cNvSpPr txBox="1"/>
          <p:nvPr/>
        </p:nvSpPr>
        <p:spPr>
          <a:xfrm>
            <a:off x="1430488" y="1545675"/>
            <a:ext cx="5674399" cy="369332"/>
          </a:xfrm>
          <a:prstGeom prst="rect">
            <a:avLst/>
          </a:prstGeom>
          <a:noFill/>
        </p:spPr>
        <p:txBody>
          <a:bodyPr wrap="square">
            <a:spAutoFit/>
          </a:bodyPr>
          <a:lstStyle/>
          <a:p>
            <a:r>
              <a:rPr lang="en-GB" dirty="0">
                <a:solidFill>
                  <a:srgbClr val="222222"/>
                </a:solidFill>
                <a:latin typeface="Century Gothic" panose="020B0502020202020204" pitchFamily="34" charset="0"/>
              </a:rPr>
              <a:t>3D </a:t>
            </a:r>
            <a:r>
              <a:rPr lang="en-GB" i="0" dirty="0">
                <a:solidFill>
                  <a:srgbClr val="222222"/>
                </a:solidFill>
                <a:effectLst/>
                <a:latin typeface="Century Gothic" panose="020B0502020202020204" pitchFamily="34" charset="0"/>
              </a:rPr>
              <a:t>Coupled Heat and Molecular Transport Model</a:t>
            </a:r>
            <a:endParaRPr lang="en-GB" dirty="0">
              <a:latin typeface="Century Gothic" panose="020B0502020202020204" pitchFamily="34" charset="0"/>
            </a:endParaRPr>
          </a:p>
        </p:txBody>
      </p:sp>
      <p:pic>
        <p:nvPicPr>
          <p:cNvPr id="15" name="Picture 14">
            <a:extLst>
              <a:ext uri="{FF2B5EF4-FFF2-40B4-BE49-F238E27FC236}">
                <a16:creationId xmlns:a16="http://schemas.microsoft.com/office/drawing/2014/main" id="{CF0D78BC-80E1-C7B9-5A6E-2DB09FA4FDBE}"/>
              </a:ext>
            </a:extLst>
          </p:cNvPr>
          <p:cNvPicPr>
            <a:picLocks noChangeAspect="1"/>
          </p:cNvPicPr>
          <p:nvPr/>
        </p:nvPicPr>
        <p:blipFill>
          <a:blip r:embed="rId4"/>
          <a:stretch>
            <a:fillRect/>
          </a:stretch>
        </p:blipFill>
        <p:spPr>
          <a:xfrm>
            <a:off x="7411390" y="3567713"/>
            <a:ext cx="4414683" cy="3032190"/>
          </a:xfrm>
          <a:prstGeom prst="rect">
            <a:avLst/>
          </a:prstGeom>
        </p:spPr>
      </p:pic>
      <p:pic>
        <p:nvPicPr>
          <p:cNvPr id="1029" name="Picture 5">
            <a:extLst>
              <a:ext uri="{FF2B5EF4-FFF2-40B4-BE49-F238E27FC236}">
                <a16:creationId xmlns:a16="http://schemas.microsoft.com/office/drawing/2014/main" id="{0AEBB2B5-83FE-B6F1-F6E0-7CCF27A5A87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9539"/>
          <a:stretch/>
        </p:blipFill>
        <p:spPr bwMode="auto">
          <a:xfrm>
            <a:off x="7327014" y="206887"/>
            <a:ext cx="4583434" cy="90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a:extLst>
              <a:ext uri="{FF2B5EF4-FFF2-40B4-BE49-F238E27FC236}">
                <a16:creationId xmlns:a16="http://schemas.microsoft.com/office/drawing/2014/main" id="{4F22B1B5-881E-59D5-6E5E-8D11EEB40084}"/>
              </a:ext>
            </a:extLst>
          </p:cNvPr>
          <p:cNvCxnSpPr>
            <a:cxnSpLocks/>
          </p:cNvCxnSpPr>
          <p:nvPr/>
        </p:nvCxnSpPr>
        <p:spPr>
          <a:xfrm flipH="1">
            <a:off x="5987839" y="892366"/>
            <a:ext cx="1536681" cy="693286"/>
          </a:xfrm>
          <a:prstGeom prst="straightConnector1">
            <a:avLst/>
          </a:prstGeom>
          <a:ln>
            <a:solidFill>
              <a:srgbClr val="2E2D87"/>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2D7BE89-68F1-9BD4-EC62-298C7DA244CD}"/>
              </a:ext>
            </a:extLst>
          </p:cNvPr>
          <p:cNvSpPr txBox="1"/>
          <p:nvPr/>
        </p:nvSpPr>
        <p:spPr>
          <a:xfrm>
            <a:off x="7411391" y="1355607"/>
            <a:ext cx="4414682" cy="1323439"/>
          </a:xfrm>
          <a:prstGeom prst="rect">
            <a:avLst/>
          </a:prstGeom>
          <a:noFill/>
        </p:spPr>
        <p:txBody>
          <a:bodyPr wrap="square">
            <a:spAutoFit/>
          </a:bodyPr>
          <a:lstStyle/>
          <a:p>
            <a:r>
              <a:rPr lang="en-GB" sz="1600" dirty="0">
                <a:latin typeface="Century Gothic" panose="020B0502020202020204" pitchFamily="34" charset="0"/>
              </a:rPr>
              <a:t>Questioning one of the foundational assumptions of leaf gas exchange analysis, that leaf air spaces are effectively saturated with water vapour at leaf surface temperature (“Kelvin’s Effect”).</a:t>
            </a:r>
          </a:p>
        </p:txBody>
      </p:sp>
      <p:pic>
        <p:nvPicPr>
          <p:cNvPr id="1033" name="Picture 9">
            <a:extLst>
              <a:ext uri="{FF2B5EF4-FFF2-40B4-BE49-F238E27FC236}">
                <a16:creationId xmlns:a16="http://schemas.microsoft.com/office/drawing/2014/main" id="{5019F216-361C-CBFC-D33D-D6179BCF5C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04713" y="2679046"/>
            <a:ext cx="1257071" cy="47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0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anim calcmode="lin" valueType="num">
                                      <p:cBhvr>
                                        <p:cTn id="8" dur="250" fill="hold"/>
                                        <p:tgtEl>
                                          <p:spTgt spid="19"/>
                                        </p:tgtEl>
                                        <p:attrNameLst>
                                          <p:attrName>ppt_x</p:attrName>
                                        </p:attrNameLst>
                                      </p:cBhvr>
                                      <p:tavLst>
                                        <p:tav tm="0">
                                          <p:val>
                                            <p:strVal val="#ppt_x"/>
                                          </p:val>
                                        </p:tav>
                                        <p:tav tm="100000">
                                          <p:val>
                                            <p:strVal val="#ppt_x"/>
                                          </p:val>
                                        </p:tav>
                                      </p:tavLst>
                                    </p:anim>
                                    <p:anim calcmode="lin" valueType="num">
                                      <p:cBhvr>
                                        <p:cTn id="9" dur="25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50"/>
                                        <p:tgtEl>
                                          <p:spTgt spid="15"/>
                                        </p:tgtEl>
                                      </p:cBhvr>
                                    </p:animEffect>
                                    <p:anim calcmode="lin" valueType="num">
                                      <p:cBhvr>
                                        <p:cTn id="15" dur="250" fill="hold"/>
                                        <p:tgtEl>
                                          <p:spTgt spid="15"/>
                                        </p:tgtEl>
                                        <p:attrNameLst>
                                          <p:attrName>ppt_x</p:attrName>
                                        </p:attrNameLst>
                                      </p:cBhvr>
                                      <p:tavLst>
                                        <p:tav tm="0">
                                          <p:val>
                                            <p:strVal val="#ppt_x"/>
                                          </p:val>
                                        </p:tav>
                                        <p:tav tm="100000">
                                          <p:val>
                                            <p:strVal val="#ppt_x"/>
                                          </p:val>
                                        </p:tav>
                                      </p:tavLst>
                                    </p:anim>
                                    <p:anim calcmode="lin" valueType="num">
                                      <p:cBhvr>
                                        <p:cTn id="16" dur="2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3C02-32E0-5068-432E-6784286AD31C}"/>
              </a:ext>
            </a:extLst>
          </p:cNvPr>
          <p:cNvSpPr>
            <a:spLocks noGrp="1"/>
          </p:cNvSpPr>
          <p:nvPr>
            <p:ph type="title"/>
          </p:nvPr>
        </p:nvSpPr>
        <p:spPr/>
        <p:txBody>
          <a:bodyPr/>
          <a:lstStyle/>
          <a:p>
            <a:r>
              <a:rPr lang="en-GB" cap="none" dirty="0"/>
              <a:t>Old wine in new bottles?</a:t>
            </a:r>
          </a:p>
        </p:txBody>
      </p:sp>
      <p:pic>
        <p:nvPicPr>
          <p:cNvPr id="10" name="Picture 9">
            <a:extLst>
              <a:ext uri="{FF2B5EF4-FFF2-40B4-BE49-F238E27FC236}">
                <a16:creationId xmlns:a16="http://schemas.microsoft.com/office/drawing/2014/main" id="{A6FD2AFE-9BA0-A693-7B04-9E313E8F2438}"/>
              </a:ext>
            </a:extLst>
          </p:cNvPr>
          <p:cNvPicPr>
            <a:picLocks noChangeAspect="1"/>
          </p:cNvPicPr>
          <p:nvPr/>
        </p:nvPicPr>
        <p:blipFill>
          <a:blip r:embed="rId3"/>
          <a:stretch>
            <a:fillRect/>
          </a:stretch>
        </p:blipFill>
        <p:spPr>
          <a:xfrm>
            <a:off x="1451976" y="1377321"/>
            <a:ext cx="8078074" cy="3822094"/>
          </a:xfrm>
          <a:prstGeom prst="rect">
            <a:avLst/>
          </a:prstGeom>
          <a:solidFill>
            <a:schemeClr val="bg1"/>
          </a:solidFill>
        </p:spPr>
      </p:pic>
      <p:sp>
        <p:nvSpPr>
          <p:cNvPr id="14" name="TextBox 13">
            <a:extLst>
              <a:ext uri="{FF2B5EF4-FFF2-40B4-BE49-F238E27FC236}">
                <a16:creationId xmlns:a16="http://schemas.microsoft.com/office/drawing/2014/main" id="{4C54A65E-FA99-8EB2-02CC-AE1B4A2C50B2}"/>
              </a:ext>
            </a:extLst>
          </p:cNvPr>
          <p:cNvSpPr txBox="1"/>
          <p:nvPr/>
        </p:nvSpPr>
        <p:spPr>
          <a:xfrm>
            <a:off x="5191177" y="5602321"/>
            <a:ext cx="6847549" cy="1015663"/>
          </a:xfrm>
          <a:prstGeom prst="rect">
            <a:avLst/>
          </a:prstGeom>
          <a:noFill/>
        </p:spPr>
        <p:txBody>
          <a:bodyPr wrap="square">
            <a:spAutoFit/>
          </a:bodyPr>
          <a:lstStyle/>
          <a:p>
            <a:r>
              <a:rPr lang="en-GB" sz="2000" dirty="0">
                <a:latin typeface="Century Gothic" panose="020B0502020202020204" pitchFamily="34" charset="0"/>
              </a:rPr>
              <a:t>With the “Digital Twin Infrastructure Template” and Big Data, we can have many Digital Twins - (‘Think Big and Model Small’ using ‘Containers’)</a:t>
            </a:r>
          </a:p>
        </p:txBody>
      </p:sp>
      <p:pic>
        <p:nvPicPr>
          <p:cNvPr id="16" name="Picture 15">
            <a:extLst>
              <a:ext uri="{FF2B5EF4-FFF2-40B4-BE49-F238E27FC236}">
                <a16:creationId xmlns:a16="http://schemas.microsoft.com/office/drawing/2014/main" id="{D9286649-14CF-6473-B73D-B426D1F51A69}"/>
              </a:ext>
            </a:extLst>
          </p:cNvPr>
          <p:cNvPicPr>
            <a:picLocks noChangeAspect="1"/>
          </p:cNvPicPr>
          <p:nvPr/>
        </p:nvPicPr>
        <p:blipFill>
          <a:blip r:embed="rId4"/>
          <a:stretch>
            <a:fillRect/>
          </a:stretch>
        </p:blipFill>
        <p:spPr>
          <a:xfrm>
            <a:off x="8764135" y="3919448"/>
            <a:ext cx="3360179" cy="1403043"/>
          </a:xfrm>
          <a:prstGeom prst="rect">
            <a:avLst/>
          </a:prstGeom>
        </p:spPr>
      </p:pic>
      <p:pic>
        <p:nvPicPr>
          <p:cNvPr id="9" name="Picture 8">
            <a:extLst>
              <a:ext uri="{FF2B5EF4-FFF2-40B4-BE49-F238E27FC236}">
                <a16:creationId xmlns:a16="http://schemas.microsoft.com/office/drawing/2014/main" id="{7CDBF58F-B29D-2509-DF64-7FD08766C6ED}"/>
              </a:ext>
            </a:extLst>
          </p:cNvPr>
          <p:cNvPicPr>
            <a:picLocks noChangeAspect="1"/>
          </p:cNvPicPr>
          <p:nvPr/>
        </p:nvPicPr>
        <p:blipFill>
          <a:blip r:embed="rId5"/>
          <a:stretch>
            <a:fillRect/>
          </a:stretch>
        </p:blipFill>
        <p:spPr>
          <a:xfrm>
            <a:off x="1357923" y="4918830"/>
            <a:ext cx="3694790" cy="1854264"/>
          </a:xfrm>
          <a:prstGeom prst="rect">
            <a:avLst/>
          </a:prstGeom>
        </p:spPr>
      </p:pic>
    </p:spTree>
    <p:extLst>
      <p:ext uri="{BB962C8B-B14F-4D97-AF65-F5344CB8AC3E}">
        <p14:creationId xmlns:p14="http://schemas.microsoft.com/office/powerpoint/2010/main" val="149649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Logo&#10;&#10;Description automatically generated">
            <a:extLst>
              <a:ext uri="{FF2B5EF4-FFF2-40B4-BE49-F238E27FC236}">
                <a16:creationId xmlns:a16="http://schemas.microsoft.com/office/drawing/2014/main" id="{76CBE32E-790B-7290-81B7-92C3FA1AAC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688" b="14242"/>
          <a:stretch/>
        </p:blipFill>
        <p:spPr>
          <a:xfrm>
            <a:off x="149600" y="6153688"/>
            <a:ext cx="1954462" cy="570140"/>
          </a:xfrm>
          <a:prstGeom prst="rect">
            <a:avLst/>
          </a:prstGeom>
          <a:solidFill>
            <a:schemeClr val="bg1"/>
          </a:solidFill>
        </p:spPr>
      </p:pic>
      <p:pic>
        <p:nvPicPr>
          <p:cNvPr id="22" name="Picture 21">
            <a:extLst>
              <a:ext uri="{FF2B5EF4-FFF2-40B4-BE49-F238E27FC236}">
                <a16:creationId xmlns:a16="http://schemas.microsoft.com/office/drawing/2014/main" id="{E0C0030B-1980-9C9D-8AE5-5F50B8ACB7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4512" y="5893060"/>
            <a:ext cx="568857" cy="89991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0E173EA1-428A-8222-3F83-CA8BC4ACB00D}"/>
              </a:ext>
            </a:extLst>
          </p:cNvPr>
          <p:cNvGrpSpPr/>
          <p:nvPr/>
        </p:nvGrpSpPr>
        <p:grpSpPr>
          <a:xfrm>
            <a:off x="6743533" y="1452271"/>
            <a:ext cx="5017033" cy="1366483"/>
            <a:chOff x="1374091" y="5417425"/>
            <a:chExt cx="5331828" cy="1440575"/>
          </a:xfrm>
        </p:grpSpPr>
        <p:pic>
          <p:nvPicPr>
            <p:cNvPr id="4" name="Picture 3">
              <a:extLst>
                <a:ext uri="{FF2B5EF4-FFF2-40B4-BE49-F238E27FC236}">
                  <a16:creationId xmlns:a16="http://schemas.microsoft.com/office/drawing/2014/main" id="{F76EE848-2862-EC82-C329-C6A540661294}"/>
                </a:ext>
              </a:extLst>
            </p:cNvPr>
            <p:cNvPicPr>
              <a:picLocks noChangeAspect="1"/>
            </p:cNvPicPr>
            <p:nvPr/>
          </p:nvPicPr>
          <p:blipFill>
            <a:blip r:embed="rId5"/>
            <a:stretch>
              <a:fillRect/>
            </a:stretch>
          </p:blipFill>
          <p:spPr>
            <a:xfrm>
              <a:off x="1374091" y="5417425"/>
              <a:ext cx="3901269" cy="1440575"/>
            </a:xfrm>
            <a:prstGeom prst="rect">
              <a:avLst/>
            </a:prstGeom>
          </p:spPr>
        </p:pic>
        <p:pic>
          <p:nvPicPr>
            <p:cNvPr id="5" name="Picture 4">
              <a:extLst>
                <a:ext uri="{FF2B5EF4-FFF2-40B4-BE49-F238E27FC236}">
                  <a16:creationId xmlns:a16="http://schemas.microsoft.com/office/drawing/2014/main" id="{69E3E449-769D-FA44-FFB5-B1898D65EA9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301337" y="5423058"/>
              <a:ext cx="1404582" cy="1393315"/>
            </a:xfrm>
            <a:prstGeom prst="rect">
              <a:avLst/>
            </a:prstGeom>
          </p:spPr>
        </p:pic>
      </p:grpSp>
      <p:sp>
        <p:nvSpPr>
          <p:cNvPr id="6" name="Title 1">
            <a:extLst>
              <a:ext uri="{FF2B5EF4-FFF2-40B4-BE49-F238E27FC236}">
                <a16:creationId xmlns:a16="http://schemas.microsoft.com/office/drawing/2014/main" id="{AC69944A-BFFF-D4D6-4D68-7FC64216F573}"/>
              </a:ext>
            </a:extLst>
          </p:cNvPr>
          <p:cNvSpPr txBox="1">
            <a:spLocks/>
          </p:cNvSpPr>
          <p:nvPr/>
        </p:nvSpPr>
        <p:spPr>
          <a:xfrm>
            <a:off x="6743533" y="881840"/>
            <a:ext cx="4911029" cy="428310"/>
          </a:xfrm>
          <a:prstGeom prst="rect">
            <a:avLst/>
          </a:prstGeom>
        </p:spPr>
        <p:txBody>
          <a:bodyPr lIns="0" tIns="0" rIns="0" bIns="0" anchor="b" anchorCtr="0"/>
          <a:lstStyle>
            <a:lvl1pPr algn="l" rtl="0" eaLnBrk="0" fontAlgn="base" hangingPunct="0">
              <a:lnSpc>
                <a:spcPts val="2500"/>
              </a:lnSpc>
              <a:spcBef>
                <a:spcPts val="624"/>
              </a:spcBef>
              <a:spcAft>
                <a:spcPct val="0"/>
              </a:spcAft>
              <a:defRPr sz="2600" b="1" cap="all" baseline="0">
                <a:solidFill>
                  <a:schemeClr val="tx2"/>
                </a:solidFill>
                <a:latin typeface="Century Gothic" panose="020B0502020202020204" pitchFamily="34" charset="0"/>
                <a:ea typeface="+mj-ea"/>
                <a:cs typeface="+mj-cs"/>
              </a:defRPr>
            </a:lvl1pPr>
            <a:lvl2pPr algn="l" rtl="0" eaLnBrk="0" fontAlgn="base" hangingPunct="0">
              <a:spcBef>
                <a:spcPct val="0"/>
              </a:spcBef>
              <a:spcAft>
                <a:spcPct val="0"/>
              </a:spcAft>
              <a:defRPr sz="2500" b="1">
                <a:solidFill>
                  <a:schemeClr val="tx2"/>
                </a:solidFill>
                <a:latin typeface="Arial Narrow" pitchFamily="34" charset="0"/>
              </a:defRPr>
            </a:lvl2pPr>
            <a:lvl3pPr algn="l" rtl="0" eaLnBrk="0" fontAlgn="base" hangingPunct="0">
              <a:spcBef>
                <a:spcPct val="0"/>
              </a:spcBef>
              <a:spcAft>
                <a:spcPct val="0"/>
              </a:spcAft>
              <a:defRPr sz="2500" b="1">
                <a:solidFill>
                  <a:schemeClr val="tx2"/>
                </a:solidFill>
                <a:latin typeface="Arial Narrow" pitchFamily="34" charset="0"/>
              </a:defRPr>
            </a:lvl3pPr>
            <a:lvl4pPr algn="l" rtl="0" eaLnBrk="0" fontAlgn="base" hangingPunct="0">
              <a:spcBef>
                <a:spcPct val="0"/>
              </a:spcBef>
              <a:spcAft>
                <a:spcPct val="0"/>
              </a:spcAft>
              <a:defRPr sz="2500" b="1">
                <a:solidFill>
                  <a:schemeClr val="tx2"/>
                </a:solidFill>
                <a:latin typeface="Arial Narrow" pitchFamily="34" charset="0"/>
              </a:defRPr>
            </a:lvl4pPr>
            <a:lvl5pPr algn="l" rtl="0" eaLnBrk="0" fontAlgn="base" hangingPunct="0">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r>
              <a:rPr lang="en-US" kern="0" cap="none" dirty="0"/>
              <a:t>STEMMUS-SCOPE Open-Source</a:t>
            </a:r>
            <a:endParaRPr lang="en-GB" kern="0" cap="none" dirty="0"/>
          </a:p>
        </p:txBody>
      </p:sp>
      <p:pic>
        <p:nvPicPr>
          <p:cNvPr id="11" name="Picture 10">
            <a:extLst>
              <a:ext uri="{FF2B5EF4-FFF2-40B4-BE49-F238E27FC236}">
                <a16:creationId xmlns:a16="http://schemas.microsoft.com/office/drawing/2014/main" id="{329F1BC7-718F-DC34-6A6A-28B6F080EA23}"/>
              </a:ext>
            </a:extLst>
          </p:cNvPr>
          <p:cNvPicPr>
            <a:picLocks noChangeAspect="1"/>
          </p:cNvPicPr>
          <p:nvPr/>
        </p:nvPicPr>
        <p:blipFill>
          <a:blip r:embed="rId7"/>
          <a:stretch>
            <a:fillRect/>
          </a:stretch>
        </p:blipFill>
        <p:spPr>
          <a:xfrm>
            <a:off x="1336694" y="787788"/>
            <a:ext cx="5158506" cy="2084037"/>
          </a:xfrm>
          <a:prstGeom prst="rect">
            <a:avLst/>
          </a:prstGeom>
        </p:spPr>
      </p:pic>
      <p:pic>
        <p:nvPicPr>
          <p:cNvPr id="18" name="Picture 17">
            <a:extLst>
              <a:ext uri="{FF2B5EF4-FFF2-40B4-BE49-F238E27FC236}">
                <a16:creationId xmlns:a16="http://schemas.microsoft.com/office/drawing/2014/main" id="{26D5C40F-5BD1-675B-198C-D67FE5A4637E}"/>
              </a:ext>
            </a:extLst>
          </p:cNvPr>
          <p:cNvPicPr>
            <a:picLocks noChangeAspect="1"/>
          </p:cNvPicPr>
          <p:nvPr/>
        </p:nvPicPr>
        <p:blipFill>
          <a:blip r:embed="rId8"/>
          <a:stretch>
            <a:fillRect/>
          </a:stretch>
        </p:blipFill>
        <p:spPr>
          <a:xfrm>
            <a:off x="93535" y="3374242"/>
            <a:ext cx="6401665" cy="2179184"/>
          </a:xfrm>
          <a:prstGeom prst="rect">
            <a:avLst/>
          </a:prstGeom>
        </p:spPr>
      </p:pic>
      <p:sp>
        <p:nvSpPr>
          <p:cNvPr id="23" name="TextBox 22">
            <a:extLst>
              <a:ext uri="{FF2B5EF4-FFF2-40B4-BE49-F238E27FC236}">
                <a16:creationId xmlns:a16="http://schemas.microsoft.com/office/drawing/2014/main" id="{5520EC71-E034-8ABD-2DD8-47409EEE8440}"/>
              </a:ext>
            </a:extLst>
          </p:cNvPr>
          <p:cNvSpPr txBox="1"/>
          <p:nvPr/>
        </p:nvSpPr>
        <p:spPr>
          <a:xfrm>
            <a:off x="7315714" y="4140668"/>
            <a:ext cx="4066467" cy="646331"/>
          </a:xfrm>
          <a:prstGeom prst="rect">
            <a:avLst/>
          </a:prstGeom>
          <a:noFill/>
        </p:spPr>
        <p:txBody>
          <a:bodyPr wrap="square">
            <a:spAutoFit/>
          </a:bodyPr>
          <a:lstStyle/>
          <a:p>
            <a:r>
              <a:rPr lang="en-GB" altLang="zh-CN" sz="1800" b="0" kern="0" dirty="0">
                <a:latin typeface="Century Gothic" panose="020B0502020202020204" pitchFamily="34" charset="0"/>
              </a:rPr>
              <a:t>Yijian Zeng (</a:t>
            </a:r>
            <a:r>
              <a:rPr lang="en-GB" altLang="zh-CN" sz="1800" b="0" kern="0" dirty="0">
                <a:latin typeface="Century Gothic" panose="020B0502020202020204" pitchFamily="34" charset="0"/>
                <a:hlinkClick r:id="rId9"/>
              </a:rPr>
              <a:t>y.zeng@utwente.nl</a:t>
            </a:r>
            <a:r>
              <a:rPr lang="en-GB" altLang="zh-CN" sz="1800" b="0" kern="0" dirty="0">
                <a:latin typeface="Century Gothic" panose="020B0502020202020204" pitchFamily="34" charset="0"/>
              </a:rPr>
              <a:t>)</a:t>
            </a:r>
          </a:p>
          <a:p>
            <a:r>
              <a:rPr lang="en-GB" altLang="zh-CN" sz="1800" b="0" kern="0" dirty="0">
                <a:latin typeface="Century Gothic" panose="020B0502020202020204" pitchFamily="34" charset="0"/>
              </a:rPr>
              <a:t>Bob Su (</a:t>
            </a:r>
            <a:r>
              <a:rPr lang="en-GB" altLang="zh-CN" sz="1800" b="0" kern="0" dirty="0">
                <a:latin typeface="Century Gothic" panose="020B0502020202020204" pitchFamily="34" charset="0"/>
                <a:hlinkClick r:id="rId10"/>
              </a:rPr>
              <a:t>z.su@utwente.nl</a:t>
            </a:r>
            <a:r>
              <a:rPr lang="en-GB" altLang="zh-CN" sz="1800" b="0" kern="0" dirty="0">
                <a:latin typeface="Century Gothic" panose="020B0502020202020204" pitchFamily="34" charset="0"/>
              </a:rPr>
              <a:t>)</a:t>
            </a:r>
          </a:p>
        </p:txBody>
      </p:sp>
    </p:spTree>
    <p:extLst>
      <p:ext uri="{BB962C8B-B14F-4D97-AF65-F5344CB8AC3E}">
        <p14:creationId xmlns:p14="http://schemas.microsoft.com/office/powerpoint/2010/main" val="444565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66C73E5-72FC-E827-A4C4-466F9A423DD9}"/>
              </a:ext>
            </a:extLst>
          </p:cNvPr>
          <p:cNvPicPr>
            <a:picLocks noChangeAspect="1"/>
          </p:cNvPicPr>
          <p:nvPr/>
        </p:nvPicPr>
        <p:blipFill>
          <a:blip r:embed="rId3"/>
          <a:stretch>
            <a:fillRect/>
          </a:stretch>
        </p:blipFill>
        <p:spPr>
          <a:xfrm>
            <a:off x="573024" y="2050846"/>
            <a:ext cx="2717316" cy="1745649"/>
          </a:xfrm>
          <a:prstGeom prst="rect">
            <a:avLst/>
          </a:prstGeom>
        </p:spPr>
      </p:pic>
      <p:sp>
        <p:nvSpPr>
          <p:cNvPr id="4" name="TextBox 3">
            <a:extLst>
              <a:ext uri="{FF2B5EF4-FFF2-40B4-BE49-F238E27FC236}">
                <a16:creationId xmlns:a16="http://schemas.microsoft.com/office/drawing/2014/main" id="{1D167DFE-A19D-41D2-D45B-10E86C8C18FD}"/>
              </a:ext>
            </a:extLst>
          </p:cNvPr>
          <p:cNvSpPr txBox="1"/>
          <p:nvPr/>
        </p:nvSpPr>
        <p:spPr>
          <a:xfrm>
            <a:off x="3747541" y="197346"/>
            <a:ext cx="8362013" cy="6463308"/>
          </a:xfrm>
          <a:prstGeom prst="rect">
            <a:avLst/>
          </a:prstGeom>
          <a:noFill/>
        </p:spPr>
        <p:txBody>
          <a:bodyPr wrap="square">
            <a:spAutoFit/>
          </a:bodyPr>
          <a:lstStyle/>
          <a:p>
            <a:pPr algn="l"/>
            <a:r>
              <a:rPr lang="en-GB" b="1" i="0" dirty="0">
                <a:solidFill>
                  <a:srgbClr val="000000"/>
                </a:solidFill>
                <a:effectLst/>
                <a:latin typeface="Montserrat" panose="02000505000000020004" pitchFamily="2" charset="0"/>
              </a:rPr>
              <a:t>Session Title:</a:t>
            </a:r>
          </a:p>
          <a:p>
            <a:pPr algn="l"/>
            <a:r>
              <a:rPr lang="en-GB" sz="2800" b="0" i="0" dirty="0">
                <a:solidFill>
                  <a:srgbClr val="000000"/>
                </a:solidFill>
                <a:effectLst/>
                <a:latin typeface="Montserrat" panose="02000505000000020004" pitchFamily="2" charset="0"/>
              </a:rPr>
              <a:t>H034. Challenges and Opportunities in Representing Soil Processes in Earth System Models</a:t>
            </a:r>
          </a:p>
          <a:p>
            <a:pPr algn="l"/>
            <a:endParaRPr lang="en-GB" b="0" i="0" dirty="0">
              <a:solidFill>
                <a:srgbClr val="000000"/>
              </a:solidFill>
              <a:effectLst/>
              <a:latin typeface="Montserrat" panose="02000505000000020004" pitchFamily="2" charset="0"/>
            </a:endParaRPr>
          </a:p>
          <a:p>
            <a:pPr algn="l"/>
            <a:r>
              <a:rPr lang="en-GB" b="1" i="0" dirty="0">
                <a:solidFill>
                  <a:srgbClr val="000000"/>
                </a:solidFill>
                <a:effectLst/>
                <a:latin typeface="Montserrat" panose="02000505000000020004" pitchFamily="2" charset="0"/>
              </a:rPr>
              <a:t>Conveners: Yijian Zeng, Katherine E Todd-Brown, Jingyi Huang, Alexandre A. Renchon, Salini Sasidharan</a:t>
            </a:r>
          </a:p>
          <a:p>
            <a:pPr algn="l"/>
            <a:endParaRPr lang="en-GB" b="1" i="0" dirty="0">
              <a:solidFill>
                <a:srgbClr val="000000"/>
              </a:solidFill>
              <a:effectLst/>
              <a:latin typeface="Montserrat" panose="02000505000000020004" pitchFamily="2" charset="0"/>
            </a:endParaRPr>
          </a:p>
          <a:p>
            <a:pPr algn="just"/>
            <a:r>
              <a:rPr lang="en-GB" sz="1600" b="0" i="0" dirty="0">
                <a:solidFill>
                  <a:srgbClr val="000000"/>
                </a:solidFill>
                <a:effectLst/>
                <a:latin typeface="Montserrat" panose="02000505000000020004" pitchFamily="2" charset="0"/>
              </a:rPr>
              <a:t>Soil is vital in regulating the water, energy, and biogeochemical cycles.  However, there are challenges in representing soil information and processes in Earth System Models (ESMs) due to the limitation/uncertainty in soil data, the high nonlinearity, and multi-scale heterogeneity issues arising from field/lab-observed soil processes to relatively coarse ESM grid. Unravelling the specific role of soil processes is crucial for evaluating the impact of climate change and adaptation strategies. The International Soil Modelling Consortium (</a:t>
            </a:r>
            <a:r>
              <a:rPr lang="en-GB" sz="1600" b="0" i="0" u="none" strike="noStrike" dirty="0">
                <a:solidFill>
                  <a:srgbClr val="0051CA"/>
                </a:solidFill>
                <a:effectLst/>
                <a:latin typeface="Montserrat" panose="02000505000000020004" pitchFamily="2" charset="0"/>
                <a:hlinkClick r:id="rId4"/>
              </a:rPr>
              <a:t>ISMC</a:t>
            </a:r>
            <a:r>
              <a:rPr lang="en-GB" sz="1600" b="0" i="0" dirty="0">
                <a:solidFill>
                  <a:srgbClr val="000000"/>
                </a:solidFill>
                <a:effectLst/>
                <a:latin typeface="Montserrat" panose="02000505000000020004" pitchFamily="2" charset="0"/>
              </a:rPr>
              <a:t>) and Global Energy and Water Exchanges Program (</a:t>
            </a:r>
            <a:r>
              <a:rPr lang="en-GB" sz="1600" b="0" i="0" u="none" strike="noStrike" dirty="0">
                <a:solidFill>
                  <a:srgbClr val="0051CA"/>
                </a:solidFill>
                <a:effectLst/>
                <a:latin typeface="Montserrat" panose="02000505000000020004" pitchFamily="2" charset="0"/>
                <a:hlinkClick r:id="rId5"/>
              </a:rPr>
              <a:t>GEWEX</a:t>
            </a:r>
            <a:r>
              <a:rPr lang="en-GB" sz="1600" b="0" i="0" dirty="0">
                <a:solidFill>
                  <a:srgbClr val="000000"/>
                </a:solidFill>
                <a:effectLst/>
                <a:latin typeface="Montserrat" panose="02000505000000020004" pitchFamily="2" charset="0"/>
              </a:rPr>
              <a:t>) has launched the </a:t>
            </a:r>
            <a:r>
              <a:rPr lang="en-GB" sz="1600" b="0" i="0" u="none" strike="noStrike" dirty="0" err="1">
                <a:solidFill>
                  <a:srgbClr val="0051CA"/>
                </a:solidFill>
                <a:effectLst/>
                <a:latin typeface="Montserrat" panose="02000505000000020004" pitchFamily="2" charset="0"/>
                <a:hlinkClick r:id="rId6"/>
              </a:rPr>
              <a:t>SoilWat</a:t>
            </a:r>
            <a:r>
              <a:rPr lang="en-GB" sz="1600" b="0" i="0" dirty="0">
                <a:solidFill>
                  <a:srgbClr val="000000"/>
                </a:solidFill>
                <a:effectLst/>
                <a:latin typeface="Montserrat" panose="02000505000000020004" pitchFamily="2" charset="0"/>
              </a:rPr>
              <a:t> initiative to identify the most pressing challenges in representing soil and subsurface processes in climate models. In this session, we aim to bring together modelers from diverse backgrounds, such as critical zone and hydrology, soil biogeochemical cycle, terrestrial ecosystem, geophysics, climate, and ESM modelers, to discuss approaches, challenges, and unresolved issues in representing and parameterizing soil processes in ESMs.</a:t>
            </a:r>
          </a:p>
        </p:txBody>
      </p:sp>
      <p:pic>
        <p:nvPicPr>
          <p:cNvPr id="6" name="Picture 5" descr="A black text on a white background&#10;&#10;Description automatically generated with low confidence">
            <a:extLst>
              <a:ext uri="{FF2B5EF4-FFF2-40B4-BE49-F238E27FC236}">
                <a16:creationId xmlns:a16="http://schemas.microsoft.com/office/drawing/2014/main" id="{653D7A52-4A61-36AD-DAE3-3B50A8F872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301" y="727023"/>
            <a:ext cx="2659379" cy="940608"/>
          </a:xfrm>
          <a:prstGeom prst="rect">
            <a:avLst/>
          </a:prstGeom>
        </p:spPr>
      </p:pic>
      <p:sp>
        <p:nvSpPr>
          <p:cNvPr id="8" name="TextBox 7">
            <a:extLst>
              <a:ext uri="{FF2B5EF4-FFF2-40B4-BE49-F238E27FC236}">
                <a16:creationId xmlns:a16="http://schemas.microsoft.com/office/drawing/2014/main" id="{6FF6DE4B-55B8-AC42-7EED-75F89164E3EB}"/>
              </a:ext>
            </a:extLst>
          </p:cNvPr>
          <p:cNvSpPr txBox="1"/>
          <p:nvPr/>
        </p:nvSpPr>
        <p:spPr>
          <a:xfrm>
            <a:off x="148028" y="1805278"/>
            <a:ext cx="3599513" cy="383285"/>
          </a:xfrm>
          <a:prstGeom prst="rect">
            <a:avLst/>
          </a:prstGeom>
          <a:noFill/>
        </p:spPr>
        <p:txBody>
          <a:bodyPr wrap="square">
            <a:spAutoFit/>
          </a:bodyPr>
          <a:lstStyle/>
          <a:p>
            <a:r>
              <a:rPr lang="en-GB" dirty="0"/>
              <a:t>https://www.agu.org/Fall-Meeting</a:t>
            </a:r>
          </a:p>
        </p:txBody>
      </p:sp>
      <p:pic>
        <p:nvPicPr>
          <p:cNvPr id="1026" name="Picture 2" descr="ISMC">
            <a:extLst>
              <a:ext uri="{FF2B5EF4-FFF2-40B4-BE49-F238E27FC236}">
                <a16:creationId xmlns:a16="http://schemas.microsoft.com/office/drawing/2014/main" id="{8A532A28-11D4-1A85-2008-1FB0EADA86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606288"/>
            <a:ext cx="8297056" cy="1196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A565CD6-6F95-B2A4-C5DE-C470DEB48D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25983" y="6005146"/>
            <a:ext cx="192405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qr code on a white background&#10;&#10;Description automatically generated">
            <a:extLst>
              <a:ext uri="{FF2B5EF4-FFF2-40B4-BE49-F238E27FC236}">
                <a16:creationId xmlns:a16="http://schemas.microsoft.com/office/drawing/2014/main" id="{4BE99030-FBFC-AAF1-07BD-79A58F991C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6088" y="3643588"/>
            <a:ext cx="1794607" cy="1794607"/>
          </a:xfrm>
          <a:prstGeom prst="rect">
            <a:avLst/>
          </a:prstGeom>
        </p:spPr>
      </p:pic>
    </p:spTree>
    <p:extLst>
      <p:ext uri="{BB962C8B-B14F-4D97-AF65-F5344CB8AC3E}">
        <p14:creationId xmlns:p14="http://schemas.microsoft.com/office/powerpoint/2010/main" val="3871511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2" title="What are the key benefits of using Digital Twin?">
            <a:hlinkClick r:id="" action="ppaction://media"/>
            <a:extLst>
              <a:ext uri="{FF2B5EF4-FFF2-40B4-BE49-F238E27FC236}">
                <a16:creationId xmlns:a16="http://schemas.microsoft.com/office/drawing/2014/main" id="{CFC88B8A-5E00-3938-369C-06E3415AEDCE}"/>
              </a:ext>
            </a:extLst>
          </p:cNvPr>
          <p:cNvPicPr>
            <a:picLocks noRot="1" noChangeAspect="1"/>
          </p:cNvPicPr>
          <p:nvPr>
            <a:videoFile r:link="rId1"/>
          </p:nvPr>
        </p:nvPicPr>
        <p:blipFill>
          <a:blip r:embed="rId4"/>
          <a:stretch>
            <a:fillRect/>
          </a:stretch>
        </p:blipFill>
        <p:spPr>
          <a:xfrm>
            <a:off x="611863" y="1102856"/>
            <a:ext cx="9762225" cy="5515658"/>
          </a:xfrm>
          <a:prstGeom prst="rect">
            <a:avLst/>
          </a:prstGeom>
        </p:spPr>
      </p:pic>
      <p:sp>
        <p:nvSpPr>
          <p:cNvPr id="3" name="Title 1">
            <a:extLst>
              <a:ext uri="{FF2B5EF4-FFF2-40B4-BE49-F238E27FC236}">
                <a16:creationId xmlns:a16="http://schemas.microsoft.com/office/drawing/2014/main" id="{84FF9155-0B13-F705-B59D-F163853D575E}"/>
              </a:ext>
            </a:extLst>
          </p:cNvPr>
          <p:cNvSpPr txBox="1">
            <a:spLocks/>
          </p:cNvSpPr>
          <p:nvPr/>
        </p:nvSpPr>
        <p:spPr>
          <a:xfrm>
            <a:off x="494033" y="368456"/>
            <a:ext cx="10500538" cy="734400"/>
          </a:xfrm>
          <a:prstGeom prst="rect">
            <a:avLst/>
          </a:prstGeom>
        </p:spPr>
        <p:txBody>
          <a:bodyPr/>
          <a:lstStyle>
            <a:lvl1pPr algn="l" rtl="0" eaLnBrk="0" fontAlgn="base" hangingPunct="0">
              <a:spcBef>
                <a:spcPct val="0"/>
              </a:spcBef>
              <a:spcAft>
                <a:spcPct val="0"/>
              </a:spcAft>
              <a:defRPr sz="2500" b="1">
                <a:solidFill>
                  <a:schemeClr val="tx2"/>
                </a:solidFill>
                <a:latin typeface="+mj-lt"/>
                <a:ea typeface="+mj-ea"/>
                <a:cs typeface="+mj-cs"/>
              </a:defRPr>
            </a:lvl1pPr>
            <a:lvl2pPr algn="l" rtl="0" eaLnBrk="0" fontAlgn="base" hangingPunct="0">
              <a:spcBef>
                <a:spcPct val="0"/>
              </a:spcBef>
              <a:spcAft>
                <a:spcPct val="0"/>
              </a:spcAft>
              <a:defRPr sz="2500" b="1">
                <a:solidFill>
                  <a:schemeClr val="tx2"/>
                </a:solidFill>
                <a:latin typeface="Arial Narrow" pitchFamily="34" charset="0"/>
              </a:defRPr>
            </a:lvl2pPr>
            <a:lvl3pPr algn="l" rtl="0" eaLnBrk="0" fontAlgn="base" hangingPunct="0">
              <a:spcBef>
                <a:spcPct val="0"/>
              </a:spcBef>
              <a:spcAft>
                <a:spcPct val="0"/>
              </a:spcAft>
              <a:defRPr sz="2500" b="1">
                <a:solidFill>
                  <a:schemeClr val="tx2"/>
                </a:solidFill>
                <a:latin typeface="Arial Narrow" pitchFamily="34" charset="0"/>
              </a:defRPr>
            </a:lvl3pPr>
            <a:lvl4pPr algn="l" rtl="0" eaLnBrk="0" fontAlgn="base" hangingPunct="0">
              <a:spcBef>
                <a:spcPct val="0"/>
              </a:spcBef>
              <a:spcAft>
                <a:spcPct val="0"/>
              </a:spcAft>
              <a:defRPr sz="2500" b="1">
                <a:solidFill>
                  <a:schemeClr val="tx2"/>
                </a:solidFill>
                <a:latin typeface="Arial Narrow" pitchFamily="34" charset="0"/>
              </a:defRPr>
            </a:lvl4pPr>
            <a:lvl5pPr algn="l" rtl="0" eaLnBrk="0" fontAlgn="base" hangingPunct="0">
              <a:spcBef>
                <a:spcPct val="0"/>
              </a:spcBef>
              <a:spcAft>
                <a:spcPct val="0"/>
              </a:spcAft>
              <a:defRPr sz="2500" b="1">
                <a:solidFill>
                  <a:schemeClr val="tx2"/>
                </a:solidFill>
                <a:latin typeface="Arial Narrow" pitchFamily="34" charset="0"/>
              </a:defRPr>
            </a:lvl5pPr>
            <a:lvl6pPr marL="457200" algn="l" rtl="0" eaLnBrk="1" fontAlgn="base" hangingPunct="1">
              <a:spcBef>
                <a:spcPct val="0"/>
              </a:spcBef>
              <a:spcAft>
                <a:spcPct val="0"/>
              </a:spcAft>
              <a:defRPr sz="2500" b="1">
                <a:solidFill>
                  <a:schemeClr val="tx2"/>
                </a:solidFill>
                <a:latin typeface="Arial Narrow" pitchFamily="34" charset="0"/>
              </a:defRPr>
            </a:lvl6pPr>
            <a:lvl7pPr marL="914400" algn="l" rtl="0" eaLnBrk="1" fontAlgn="base" hangingPunct="1">
              <a:spcBef>
                <a:spcPct val="0"/>
              </a:spcBef>
              <a:spcAft>
                <a:spcPct val="0"/>
              </a:spcAft>
              <a:defRPr sz="2500" b="1">
                <a:solidFill>
                  <a:schemeClr val="tx2"/>
                </a:solidFill>
                <a:latin typeface="Arial Narrow" pitchFamily="34" charset="0"/>
              </a:defRPr>
            </a:lvl7pPr>
            <a:lvl8pPr marL="1371600" algn="l" rtl="0" eaLnBrk="1" fontAlgn="base" hangingPunct="1">
              <a:spcBef>
                <a:spcPct val="0"/>
              </a:spcBef>
              <a:spcAft>
                <a:spcPct val="0"/>
              </a:spcAft>
              <a:defRPr sz="2500" b="1">
                <a:solidFill>
                  <a:schemeClr val="tx2"/>
                </a:solidFill>
                <a:latin typeface="Arial Narrow" pitchFamily="34" charset="0"/>
              </a:defRPr>
            </a:lvl8pPr>
            <a:lvl9pPr marL="1828800" algn="l" rtl="0" eaLnBrk="1" fontAlgn="base" hangingPunct="1">
              <a:spcBef>
                <a:spcPct val="0"/>
              </a:spcBef>
              <a:spcAft>
                <a:spcPct val="0"/>
              </a:spcAft>
              <a:defRPr sz="2500" b="1">
                <a:solidFill>
                  <a:schemeClr val="tx2"/>
                </a:solidFill>
                <a:latin typeface="Arial Narrow" pitchFamily="34" charset="0"/>
              </a:defRPr>
            </a:lvl9pPr>
          </a:lstStyle>
          <a:p>
            <a:r>
              <a:rPr lang="en-US" sz="3200" kern="0" dirty="0">
                <a:solidFill>
                  <a:schemeClr val="bg1"/>
                </a:solidFill>
                <a:latin typeface="Century Gothic" panose="020B0502020202020204" pitchFamily="34" charset="0"/>
              </a:rPr>
              <a:t>W</a:t>
            </a:r>
            <a:r>
              <a:rPr lang="en-GB" sz="3200" kern="0" dirty="0">
                <a:solidFill>
                  <a:schemeClr val="bg1"/>
                </a:solidFill>
                <a:latin typeface="Century Gothic" panose="020B0502020202020204" pitchFamily="34" charset="0"/>
              </a:rPr>
              <a:t>hat is a Digital Twin? and … a Digital Twin Earth?</a:t>
            </a:r>
          </a:p>
        </p:txBody>
      </p:sp>
    </p:spTree>
    <p:extLst>
      <p:ext uri="{BB962C8B-B14F-4D97-AF65-F5344CB8AC3E}">
        <p14:creationId xmlns:p14="http://schemas.microsoft.com/office/powerpoint/2010/main" val="10133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F312A8-E325-7231-215F-73DA9345AB22}"/>
              </a:ext>
            </a:extLst>
          </p:cNvPr>
          <p:cNvSpPr txBox="1"/>
          <p:nvPr/>
        </p:nvSpPr>
        <p:spPr>
          <a:xfrm>
            <a:off x="3736800" y="2023200"/>
            <a:ext cx="4394152" cy="830997"/>
          </a:xfrm>
          <a:prstGeom prst="rect">
            <a:avLst/>
          </a:prstGeom>
          <a:noFill/>
        </p:spPr>
        <p:txBody>
          <a:bodyPr wrap="none" rtlCol="0">
            <a:spAutoFit/>
          </a:bodyPr>
          <a:lstStyle/>
          <a:p>
            <a:r>
              <a:rPr lang="en-GB" sz="4800" dirty="0"/>
              <a:t>Back-Up Slides</a:t>
            </a:r>
          </a:p>
        </p:txBody>
      </p:sp>
    </p:spTree>
    <p:extLst>
      <p:ext uri="{BB962C8B-B14F-4D97-AF65-F5344CB8AC3E}">
        <p14:creationId xmlns:p14="http://schemas.microsoft.com/office/powerpoint/2010/main" val="2009186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E6C095D-475D-3E46-AB11-4B4516718075}"/>
              </a:ext>
            </a:extLst>
          </p:cNvPr>
          <p:cNvSpPr>
            <a:spLocks noGrp="1"/>
          </p:cNvSpPr>
          <p:nvPr>
            <p:ph type="title"/>
          </p:nvPr>
        </p:nvSpPr>
        <p:spPr>
          <a:xfrm>
            <a:off x="1451976" y="396770"/>
            <a:ext cx="10368000" cy="734400"/>
          </a:xfrm>
        </p:spPr>
        <p:txBody>
          <a:bodyPr/>
          <a:lstStyle/>
          <a:p>
            <a:r>
              <a:rPr lang="en-GB" cap="none" dirty="0">
                <a:latin typeface="Century Gothic" panose="020B0502020202020204" pitchFamily="34" charset="0"/>
              </a:rPr>
              <a:t>STEMMUS-SCOPE with Plant Hydraulics</a:t>
            </a:r>
            <a:endParaRPr lang="en-GB" cap="none" dirty="0"/>
          </a:p>
        </p:txBody>
      </p:sp>
      <p:pic>
        <p:nvPicPr>
          <p:cNvPr id="10" name="Picture 5">
            <a:extLst>
              <a:ext uri="{FF2B5EF4-FFF2-40B4-BE49-F238E27FC236}">
                <a16:creationId xmlns:a16="http://schemas.microsoft.com/office/drawing/2014/main" id="{AABCD0A7-F734-63FE-533C-334E3EA5E6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35" y="2022180"/>
            <a:ext cx="5236845" cy="462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8608F7C0-CD22-C70A-B8E4-BB845432ECEB}"/>
              </a:ext>
            </a:extLst>
          </p:cNvPr>
          <p:cNvPicPr>
            <a:picLocks noChangeAspect="1"/>
          </p:cNvPicPr>
          <p:nvPr/>
        </p:nvPicPr>
        <p:blipFill>
          <a:blip r:embed="rId3"/>
          <a:stretch>
            <a:fillRect/>
          </a:stretch>
        </p:blipFill>
        <p:spPr>
          <a:xfrm>
            <a:off x="3963916" y="1571834"/>
            <a:ext cx="4849082" cy="3714331"/>
          </a:xfrm>
          <a:prstGeom prst="rect">
            <a:avLst/>
          </a:prstGeom>
        </p:spPr>
      </p:pic>
      <p:grpSp>
        <p:nvGrpSpPr>
          <p:cNvPr id="16" name="Group 15">
            <a:extLst>
              <a:ext uri="{FF2B5EF4-FFF2-40B4-BE49-F238E27FC236}">
                <a16:creationId xmlns:a16="http://schemas.microsoft.com/office/drawing/2014/main" id="{0110F4A8-91CD-DE3C-67BD-0E28DB30512B}"/>
              </a:ext>
            </a:extLst>
          </p:cNvPr>
          <p:cNvGrpSpPr/>
          <p:nvPr/>
        </p:nvGrpSpPr>
        <p:grpSpPr>
          <a:xfrm>
            <a:off x="9098280" y="3051699"/>
            <a:ext cx="3785065" cy="3714331"/>
            <a:chOff x="9098280" y="2746899"/>
            <a:chExt cx="3785065" cy="3714331"/>
          </a:xfrm>
        </p:grpSpPr>
        <p:pic>
          <p:nvPicPr>
            <p:cNvPr id="14" name="Picture 13">
              <a:extLst>
                <a:ext uri="{FF2B5EF4-FFF2-40B4-BE49-F238E27FC236}">
                  <a16:creationId xmlns:a16="http://schemas.microsoft.com/office/drawing/2014/main" id="{45C9F90B-A34D-4CFF-569F-64E4B1858668}"/>
                </a:ext>
              </a:extLst>
            </p:cNvPr>
            <p:cNvPicPr>
              <a:picLocks noChangeAspect="1"/>
            </p:cNvPicPr>
            <p:nvPr/>
          </p:nvPicPr>
          <p:blipFill rotWithShape="1">
            <a:blip r:embed="rId4"/>
            <a:srcRect l="7308"/>
            <a:stretch/>
          </p:blipFill>
          <p:spPr>
            <a:xfrm>
              <a:off x="9098280" y="2746899"/>
              <a:ext cx="3785065" cy="3714331"/>
            </a:xfrm>
            <a:prstGeom prst="rect">
              <a:avLst/>
            </a:prstGeom>
          </p:spPr>
        </p:pic>
        <p:sp>
          <p:nvSpPr>
            <p:cNvPr id="15" name="Rectangle 14">
              <a:extLst>
                <a:ext uri="{FF2B5EF4-FFF2-40B4-BE49-F238E27FC236}">
                  <a16:creationId xmlns:a16="http://schemas.microsoft.com/office/drawing/2014/main" id="{7047D65F-428A-A657-7CEF-5E746089265D}"/>
                </a:ext>
              </a:extLst>
            </p:cNvPr>
            <p:cNvSpPr/>
            <p:nvPr/>
          </p:nvSpPr>
          <p:spPr>
            <a:xfrm>
              <a:off x="11239500" y="3749040"/>
              <a:ext cx="1630680" cy="876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947619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3C02-32E0-5068-432E-6784286AD31C}"/>
              </a:ext>
            </a:extLst>
          </p:cNvPr>
          <p:cNvSpPr>
            <a:spLocks noGrp="1"/>
          </p:cNvSpPr>
          <p:nvPr>
            <p:ph type="title"/>
          </p:nvPr>
        </p:nvSpPr>
        <p:spPr/>
        <p:txBody>
          <a:bodyPr/>
          <a:lstStyle/>
          <a:p>
            <a:r>
              <a:rPr lang="en-GB" cap="none" dirty="0"/>
              <a:t>STEMMUS-SCOPE with Plant Hydraulics</a:t>
            </a:r>
          </a:p>
        </p:txBody>
      </p:sp>
      <p:pic>
        <p:nvPicPr>
          <p:cNvPr id="3" name="图片 56" descr="Graphical user interface, application&#10;&#10;Description automatically generated">
            <a:extLst>
              <a:ext uri="{FF2B5EF4-FFF2-40B4-BE49-F238E27FC236}">
                <a16:creationId xmlns:a16="http://schemas.microsoft.com/office/drawing/2014/main" id="{46216FFE-7466-55B7-0F07-0521F1EC582D}"/>
              </a:ext>
            </a:extLst>
          </p:cNvPr>
          <p:cNvPicPr>
            <a:picLocks noChangeAspect="1"/>
          </p:cNvPicPr>
          <p:nvPr/>
        </p:nvPicPr>
        <p:blipFill>
          <a:blip r:embed="rId3"/>
          <a:stretch>
            <a:fillRect/>
          </a:stretch>
        </p:blipFill>
        <p:spPr>
          <a:xfrm>
            <a:off x="1451975" y="1559840"/>
            <a:ext cx="9311079" cy="5042560"/>
          </a:xfrm>
          <a:prstGeom prst="rect">
            <a:avLst/>
          </a:prstGeom>
          <a:ln>
            <a:solidFill>
              <a:schemeClr val="tx1"/>
            </a:solidFill>
          </a:ln>
        </p:spPr>
      </p:pic>
    </p:spTree>
    <p:extLst>
      <p:ext uri="{BB962C8B-B14F-4D97-AF65-F5344CB8AC3E}">
        <p14:creationId xmlns:p14="http://schemas.microsoft.com/office/powerpoint/2010/main" val="2762254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4836735-CAF8-0BB1-363D-A18CA6DF1005}"/>
              </a:ext>
            </a:extLst>
          </p:cNvPr>
          <p:cNvSpPr>
            <a:spLocks noGrp="1"/>
          </p:cNvSpPr>
          <p:nvPr>
            <p:ph type="title"/>
          </p:nvPr>
        </p:nvSpPr>
        <p:spPr>
          <a:xfrm>
            <a:off x="1451976" y="396770"/>
            <a:ext cx="10368000" cy="734400"/>
          </a:xfrm>
        </p:spPr>
        <p:txBody>
          <a:bodyPr/>
          <a:lstStyle/>
          <a:p>
            <a:r>
              <a:rPr lang="en-GB" cap="none" dirty="0">
                <a:latin typeface="Century Gothic" panose="020B0502020202020204" pitchFamily="34" charset="0"/>
              </a:rPr>
              <a:t>STEMMUS-SCOPE with WOFOST</a:t>
            </a:r>
            <a:endParaRPr lang="en-GB" cap="none" dirty="0"/>
          </a:p>
        </p:txBody>
      </p:sp>
      <p:grpSp>
        <p:nvGrpSpPr>
          <p:cNvPr id="29" name="Group 28">
            <a:extLst>
              <a:ext uri="{FF2B5EF4-FFF2-40B4-BE49-F238E27FC236}">
                <a16:creationId xmlns:a16="http://schemas.microsoft.com/office/drawing/2014/main" id="{8BFABDD5-43D6-9A5D-8497-C44BACD7ECE1}"/>
              </a:ext>
            </a:extLst>
          </p:cNvPr>
          <p:cNvGrpSpPr/>
          <p:nvPr/>
        </p:nvGrpSpPr>
        <p:grpSpPr>
          <a:xfrm>
            <a:off x="1451976" y="1338577"/>
            <a:ext cx="4675096" cy="4864627"/>
            <a:chOff x="1026565" y="1876740"/>
            <a:chExt cx="4675096" cy="4864627"/>
          </a:xfrm>
        </p:grpSpPr>
        <p:pic>
          <p:nvPicPr>
            <p:cNvPr id="24" name="Picture 23">
              <a:extLst>
                <a:ext uri="{FF2B5EF4-FFF2-40B4-BE49-F238E27FC236}">
                  <a16:creationId xmlns:a16="http://schemas.microsoft.com/office/drawing/2014/main" id="{316654DE-FFB4-8770-E2F9-89E45C02A4E9}"/>
                </a:ext>
              </a:extLst>
            </p:cNvPr>
            <p:cNvPicPr>
              <a:picLocks noChangeAspect="1"/>
            </p:cNvPicPr>
            <p:nvPr/>
          </p:nvPicPr>
          <p:blipFill>
            <a:blip r:embed="rId2"/>
            <a:stretch>
              <a:fillRect/>
            </a:stretch>
          </p:blipFill>
          <p:spPr>
            <a:xfrm>
              <a:off x="1026565" y="1876740"/>
              <a:ext cx="4675096" cy="4864627"/>
            </a:xfrm>
            <a:prstGeom prst="rect">
              <a:avLst/>
            </a:prstGeom>
          </p:spPr>
        </p:pic>
        <p:sp>
          <p:nvSpPr>
            <p:cNvPr id="26" name="文本框 26">
              <a:extLst>
                <a:ext uri="{FF2B5EF4-FFF2-40B4-BE49-F238E27FC236}">
                  <a16:creationId xmlns:a16="http://schemas.microsoft.com/office/drawing/2014/main" id="{3C011381-0A73-A21F-A69D-C215DE0BFAEE}"/>
                </a:ext>
              </a:extLst>
            </p:cNvPr>
            <p:cNvSpPr txBox="1"/>
            <p:nvPr/>
          </p:nvSpPr>
          <p:spPr>
            <a:xfrm>
              <a:off x="2697245" y="2560531"/>
              <a:ext cx="864096" cy="338554"/>
            </a:xfrm>
            <a:prstGeom prst="rect">
              <a:avLst/>
            </a:prstGeom>
            <a:noFill/>
          </p:spPr>
          <p:txBody>
            <a:bodyPr wrap="square" rtlCol="0">
              <a:spAutoFit/>
            </a:bodyPr>
            <a:lstStyle/>
            <a:p>
              <a:r>
                <a:rPr lang="en-US" altLang="zh-CN" sz="1600" b="1" dirty="0">
                  <a:solidFill>
                    <a:schemeClr val="accent1"/>
                  </a:solidFill>
                  <a:latin typeface="微软雅黑" panose="020B0503020204020204" pitchFamily="34" charset="-122"/>
                  <a:ea typeface="微软雅黑" panose="020B0503020204020204" pitchFamily="34" charset="-122"/>
                </a:rPr>
                <a:t>SCOPE</a:t>
              </a:r>
              <a:endParaRPr lang="zh-CN" altLang="en-US" sz="1600" b="1" dirty="0">
                <a:solidFill>
                  <a:schemeClr val="accent1"/>
                </a:solidFill>
                <a:latin typeface="微软雅黑" panose="020B0503020204020204" pitchFamily="34" charset="-122"/>
                <a:ea typeface="微软雅黑" panose="020B0503020204020204" pitchFamily="34" charset="-122"/>
              </a:endParaRPr>
            </a:p>
          </p:txBody>
        </p:sp>
        <p:sp>
          <p:nvSpPr>
            <p:cNvPr id="27" name="文本框 28">
              <a:extLst>
                <a:ext uri="{FF2B5EF4-FFF2-40B4-BE49-F238E27FC236}">
                  <a16:creationId xmlns:a16="http://schemas.microsoft.com/office/drawing/2014/main" id="{3F704BE6-2424-CB63-D845-8E7E6C817CD8}"/>
                </a:ext>
              </a:extLst>
            </p:cNvPr>
            <p:cNvSpPr txBox="1"/>
            <p:nvPr/>
          </p:nvSpPr>
          <p:spPr>
            <a:xfrm>
              <a:off x="1066957" y="3259723"/>
              <a:ext cx="1296144" cy="338554"/>
            </a:xfrm>
            <a:prstGeom prst="rect">
              <a:avLst/>
            </a:prstGeom>
            <a:noFill/>
          </p:spPr>
          <p:txBody>
            <a:bodyPr wrap="square" rtlCol="0">
              <a:spAutoFit/>
            </a:bodyPr>
            <a:lstStyle/>
            <a:p>
              <a:r>
                <a:rPr lang="en-US" altLang="zh-CN" sz="1600" b="1" dirty="0">
                  <a:solidFill>
                    <a:schemeClr val="accent1"/>
                  </a:solidFill>
                  <a:latin typeface="微软雅黑" panose="020B0503020204020204" pitchFamily="34" charset="-122"/>
                  <a:ea typeface="微软雅黑" panose="020B0503020204020204" pitchFamily="34" charset="-122"/>
                </a:rPr>
                <a:t>STEMMUS</a:t>
              </a:r>
              <a:endParaRPr lang="zh-CN" altLang="en-US" sz="1600" b="1" dirty="0">
                <a:solidFill>
                  <a:schemeClr val="accent1"/>
                </a:solidFill>
                <a:latin typeface="微软雅黑" panose="020B0503020204020204" pitchFamily="34" charset="-122"/>
                <a:ea typeface="微软雅黑" panose="020B0503020204020204" pitchFamily="34" charset="-122"/>
              </a:endParaRPr>
            </a:p>
          </p:txBody>
        </p:sp>
        <p:sp>
          <p:nvSpPr>
            <p:cNvPr id="28" name="文本框 27">
              <a:extLst>
                <a:ext uri="{FF2B5EF4-FFF2-40B4-BE49-F238E27FC236}">
                  <a16:creationId xmlns:a16="http://schemas.microsoft.com/office/drawing/2014/main" id="{03E7AD57-2CE8-D9F1-3103-F71098450045}"/>
                </a:ext>
              </a:extLst>
            </p:cNvPr>
            <p:cNvSpPr txBox="1"/>
            <p:nvPr/>
          </p:nvSpPr>
          <p:spPr>
            <a:xfrm>
              <a:off x="1699072" y="5625706"/>
              <a:ext cx="1152128" cy="338554"/>
            </a:xfrm>
            <a:prstGeom prst="rect">
              <a:avLst/>
            </a:prstGeom>
            <a:noFill/>
          </p:spPr>
          <p:txBody>
            <a:bodyPr wrap="square" rtlCol="0">
              <a:spAutoFit/>
            </a:bodyPr>
            <a:lstStyle/>
            <a:p>
              <a:r>
                <a:rPr lang="en-US" altLang="zh-CN" sz="1600" b="1" dirty="0">
                  <a:solidFill>
                    <a:schemeClr val="accent1"/>
                  </a:solidFill>
                  <a:latin typeface="微软雅黑" panose="020B0503020204020204" pitchFamily="34" charset="-122"/>
                  <a:ea typeface="微软雅黑" panose="020B0503020204020204" pitchFamily="34" charset="-122"/>
                </a:rPr>
                <a:t>WOFOST</a:t>
              </a:r>
              <a:endParaRPr lang="zh-CN" altLang="en-US" sz="1600" b="1" dirty="0">
                <a:solidFill>
                  <a:schemeClr val="accent1"/>
                </a:solidFill>
                <a:latin typeface="微软雅黑" panose="020B0503020204020204" pitchFamily="34" charset="-122"/>
                <a:ea typeface="微软雅黑" panose="020B0503020204020204" pitchFamily="34" charset="-122"/>
              </a:endParaRPr>
            </a:p>
          </p:txBody>
        </p:sp>
      </p:grpSp>
      <p:pic>
        <p:nvPicPr>
          <p:cNvPr id="31" name="Picture 30" descr="A picture containing histogram&#10;&#10;Description automatically generated">
            <a:extLst>
              <a:ext uri="{FF2B5EF4-FFF2-40B4-BE49-F238E27FC236}">
                <a16:creationId xmlns:a16="http://schemas.microsoft.com/office/drawing/2014/main" id="{C6407B94-03BD-DC02-A52E-63756D01B7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0024" y="1879359"/>
            <a:ext cx="4320000" cy="4378329"/>
          </a:xfrm>
          <a:prstGeom prst="rect">
            <a:avLst/>
          </a:prstGeom>
        </p:spPr>
      </p:pic>
      <p:pic>
        <p:nvPicPr>
          <p:cNvPr id="32" name="Picture 31" descr="Graphical user interface, chart, histogram&#10;&#10;Description automatically generated">
            <a:extLst>
              <a:ext uri="{FF2B5EF4-FFF2-40B4-BE49-F238E27FC236}">
                <a16:creationId xmlns:a16="http://schemas.microsoft.com/office/drawing/2014/main" id="{F5616754-155D-3D02-450E-C485A81460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4333" y="2949979"/>
            <a:ext cx="4646580" cy="3557763"/>
          </a:xfrm>
          <a:prstGeom prst="rect">
            <a:avLst/>
          </a:prstGeom>
        </p:spPr>
      </p:pic>
      <p:sp>
        <p:nvSpPr>
          <p:cNvPr id="34" name="TextBox 33">
            <a:extLst>
              <a:ext uri="{FF2B5EF4-FFF2-40B4-BE49-F238E27FC236}">
                <a16:creationId xmlns:a16="http://schemas.microsoft.com/office/drawing/2014/main" id="{C7946D6E-8184-0CD5-AD86-E90D0D9788BA}"/>
              </a:ext>
            </a:extLst>
          </p:cNvPr>
          <p:cNvSpPr txBox="1"/>
          <p:nvPr/>
        </p:nvSpPr>
        <p:spPr>
          <a:xfrm>
            <a:off x="6409135" y="1290638"/>
            <a:ext cx="3835004" cy="369332"/>
          </a:xfrm>
          <a:prstGeom prst="rect">
            <a:avLst/>
          </a:prstGeom>
          <a:noFill/>
        </p:spPr>
        <p:txBody>
          <a:bodyPr wrap="square">
            <a:spAutoFit/>
          </a:bodyPr>
          <a:lstStyle/>
          <a:p>
            <a:r>
              <a:rPr lang="en-US" altLang="zh-CN" b="1" dirty="0" err="1">
                <a:latin typeface="Microsoft YaHei" panose="020B0503020204020204" pitchFamily="34" charset="-122"/>
                <a:ea typeface="Microsoft YaHei" panose="020B0503020204020204" pitchFamily="34" charset="-122"/>
              </a:rPr>
              <a:t>Fluxnet</a:t>
            </a:r>
            <a:r>
              <a:rPr lang="en-US" altLang="zh-CN" b="1" dirty="0">
                <a:latin typeface="Microsoft YaHei" panose="020B0503020204020204" pitchFamily="34" charset="-122"/>
                <a:ea typeface="Microsoft YaHei" panose="020B0503020204020204" pitchFamily="34" charset="-122"/>
              </a:rPr>
              <a:t> site: US-Var (Grassland)</a:t>
            </a:r>
            <a:endParaRPr lang="en-GB" dirty="0"/>
          </a:p>
        </p:txBody>
      </p:sp>
    </p:spTree>
    <p:extLst>
      <p:ext uri="{BB962C8B-B14F-4D97-AF65-F5344CB8AC3E}">
        <p14:creationId xmlns:p14="http://schemas.microsoft.com/office/powerpoint/2010/main" val="392124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50"/>
                                        <p:tgtEl>
                                          <p:spTgt spid="32"/>
                                        </p:tgtEl>
                                      </p:cBhvr>
                                    </p:animEffect>
                                    <p:anim calcmode="lin" valueType="num">
                                      <p:cBhvr>
                                        <p:cTn id="8" dur="250" fill="hold"/>
                                        <p:tgtEl>
                                          <p:spTgt spid="32"/>
                                        </p:tgtEl>
                                        <p:attrNameLst>
                                          <p:attrName>ppt_x</p:attrName>
                                        </p:attrNameLst>
                                      </p:cBhvr>
                                      <p:tavLst>
                                        <p:tav tm="0">
                                          <p:val>
                                            <p:strVal val="#ppt_x"/>
                                          </p:val>
                                        </p:tav>
                                        <p:tav tm="100000">
                                          <p:val>
                                            <p:strVal val="#ppt_x"/>
                                          </p:val>
                                        </p:tav>
                                      </p:tavLst>
                                    </p:anim>
                                    <p:anim calcmode="lin" valueType="num">
                                      <p:cBhvr>
                                        <p:cTn id="9" dur="25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9F3F7-92E3-4F16-3FBC-9A95AC2C1B76}"/>
              </a:ext>
            </a:extLst>
          </p:cNvPr>
          <p:cNvSpPr>
            <a:spLocks noGrp="1"/>
          </p:cNvSpPr>
          <p:nvPr>
            <p:ph type="title"/>
          </p:nvPr>
        </p:nvSpPr>
        <p:spPr/>
        <p:txBody>
          <a:bodyPr lIns="0" tIns="0" rIns="0" bIns="0" anchor="b" anchorCtr="0"/>
          <a:lstStyle/>
          <a:p>
            <a:r>
              <a:rPr lang="en-GB" cap="none" dirty="0">
                <a:latin typeface="Century Gothic" panose="020B0502020202020204" pitchFamily="34" charset="0"/>
              </a:rPr>
              <a:t>STEMMUS-SCOPE: Machine Learning-based Emulator </a:t>
            </a:r>
          </a:p>
        </p:txBody>
      </p:sp>
      <p:pic>
        <p:nvPicPr>
          <p:cNvPr id="8" name="Picture 7" descr="Diagram&#10;&#10;Description automatically generated">
            <a:extLst>
              <a:ext uri="{FF2B5EF4-FFF2-40B4-BE49-F238E27FC236}">
                <a16:creationId xmlns:a16="http://schemas.microsoft.com/office/drawing/2014/main" id="{876E282C-5B7A-D944-F697-1FEB56913D82}"/>
              </a:ext>
            </a:extLst>
          </p:cNvPr>
          <p:cNvPicPr>
            <a:picLocks noChangeAspect="1"/>
          </p:cNvPicPr>
          <p:nvPr/>
        </p:nvPicPr>
        <p:blipFill rotWithShape="1">
          <a:blip r:embed="rId3">
            <a:extLst>
              <a:ext uri="{28A0092B-C50C-407E-A947-70E740481C1C}">
                <a14:useLocalDpi xmlns:a14="http://schemas.microsoft.com/office/drawing/2010/main" val="0"/>
              </a:ext>
            </a:extLst>
          </a:blip>
          <a:srcRect r="32249" b="19516"/>
          <a:stretch/>
        </p:blipFill>
        <p:spPr bwMode="auto">
          <a:xfrm>
            <a:off x="52387" y="1314543"/>
            <a:ext cx="4176713" cy="4068456"/>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F4135A3F-6D8A-139A-80F0-709E6B5B040E}"/>
              </a:ext>
            </a:extLst>
          </p:cNvPr>
          <p:cNvPicPr>
            <a:picLocks noChangeAspect="1"/>
          </p:cNvPicPr>
          <p:nvPr/>
        </p:nvPicPr>
        <p:blipFill>
          <a:blip r:embed="rId4"/>
          <a:stretch>
            <a:fillRect/>
          </a:stretch>
        </p:blipFill>
        <p:spPr>
          <a:xfrm>
            <a:off x="4622377" y="1568751"/>
            <a:ext cx="2947246" cy="2297649"/>
          </a:xfrm>
          <a:prstGeom prst="rect">
            <a:avLst/>
          </a:prstGeom>
        </p:spPr>
      </p:pic>
      <p:pic>
        <p:nvPicPr>
          <p:cNvPr id="4" name="Picture 3">
            <a:extLst>
              <a:ext uri="{FF2B5EF4-FFF2-40B4-BE49-F238E27FC236}">
                <a16:creationId xmlns:a16="http://schemas.microsoft.com/office/drawing/2014/main" id="{CEB2BA9D-EDEC-DF65-9C97-CFE9795B61DB}"/>
              </a:ext>
            </a:extLst>
          </p:cNvPr>
          <p:cNvPicPr>
            <a:picLocks noChangeAspect="1"/>
          </p:cNvPicPr>
          <p:nvPr/>
        </p:nvPicPr>
        <p:blipFill>
          <a:blip r:embed="rId5"/>
          <a:stretch>
            <a:fillRect/>
          </a:stretch>
        </p:blipFill>
        <p:spPr>
          <a:xfrm>
            <a:off x="7630337" y="1568751"/>
            <a:ext cx="2930511" cy="2297649"/>
          </a:xfrm>
          <a:prstGeom prst="rect">
            <a:avLst/>
          </a:prstGeom>
        </p:spPr>
      </p:pic>
      <p:pic>
        <p:nvPicPr>
          <p:cNvPr id="6" name="Picture 5">
            <a:extLst>
              <a:ext uri="{FF2B5EF4-FFF2-40B4-BE49-F238E27FC236}">
                <a16:creationId xmlns:a16="http://schemas.microsoft.com/office/drawing/2014/main" id="{C0F069D2-1D58-3AD7-3EA3-0FD9F55DA225}"/>
              </a:ext>
            </a:extLst>
          </p:cNvPr>
          <p:cNvPicPr>
            <a:picLocks noChangeAspect="1"/>
          </p:cNvPicPr>
          <p:nvPr/>
        </p:nvPicPr>
        <p:blipFill>
          <a:blip r:embed="rId6"/>
          <a:stretch>
            <a:fillRect/>
          </a:stretch>
        </p:blipFill>
        <p:spPr>
          <a:xfrm>
            <a:off x="4387958" y="4114800"/>
            <a:ext cx="7432018" cy="2743200"/>
          </a:xfrm>
          <a:prstGeom prst="rect">
            <a:avLst/>
          </a:prstGeom>
        </p:spPr>
      </p:pic>
    </p:spTree>
    <p:extLst>
      <p:ext uri="{BB962C8B-B14F-4D97-AF65-F5344CB8AC3E}">
        <p14:creationId xmlns:p14="http://schemas.microsoft.com/office/powerpoint/2010/main" val="3946576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AED72D-62CD-0077-F4B2-CB93BA89A835}"/>
              </a:ext>
            </a:extLst>
          </p:cNvPr>
          <p:cNvPicPr>
            <a:picLocks noChangeAspect="1"/>
          </p:cNvPicPr>
          <p:nvPr/>
        </p:nvPicPr>
        <p:blipFill>
          <a:blip r:embed="rId3"/>
          <a:stretch>
            <a:fillRect/>
          </a:stretch>
        </p:blipFill>
        <p:spPr>
          <a:xfrm>
            <a:off x="3711635" y="1978699"/>
            <a:ext cx="8384000" cy="4716000"/>
          </a:xfrm>
          <a:prstGeom prst="rect">
            <a:avLst/>
          </a:prstGeom>
        </p:spPr>
      </p:pic>
      <p:sp>
        <p:nvSpPr>
          <p:cNvPr id="2" name="Title 1">
            <a:extLst>
              <a:ext uri="{FF2B5EF4-FFF2-40B4-BE49-F238E27FC236}">
                <a16:creationId xmlns:a16="http://schemas.microsoft.com/office/drawing/2014/main" id="{67AF7E89-5BE6-99CE-E78D-B4EADB6ECD1A}"/>
              </a:ext>
            </a:extLst>
          </p:cNvPr>
          <p:cNvSpPr>
            <a:spLocks noGrp="1"/>
          </p:cNvSpPr>
          <p:nvPr>
            <p:ph type="title"/>
          </p:nvPr>
        </p:nvSpPr>
        <p:spPr>
          <a:xfrm>
            <a:off x="1451976" y="396770"/>
            <a:ext cx="10368000" cy="734400"/>
          </a:xfrm>
        </p:spPr>
        <p:txBody>
          <a:bodyPr/>
          <a:lstStyle/>
          <a:p>
            <a:r>
              <a:rPr lang="en-GB" cap="none" dirty="0"/>
              <a:t>What is a Digital Twin? and … a Digital Twin Earth? </a:t>
            </a:r>
          </a:p>
        </p:txBody>
      </p:sp>
      <p:sp>
        <p:nvSpPr>
          <p:cNvPr id="3" name="Content Placeholder 2">
            <a:extLst>
              <a:ext uri="{FF2B5EF4-FFF2-40B4-BE49-F238E27FC236}">
                <a16:creationId xmlns:a16="http://schemas.microsoft.com/office/drawing/2014/main" id="{F65CDCAF-4B27-322B-A322-A07AF891ED38}"/>
              </a:ext>
            </a:extLst>
          </p:cNvPr>
          <p:cNvSpPr>
            <a:spLocks noGrp="1"/>
          </p:cNvSpPr>
          <p:nvPr>
            <p:ph idx="1"/>
          </p:nvPr>
        </p:nvSpPr>
        <p:spPr>
          <a:xfrm>
            <a:off x="116287" y="1902501"/>
            <a:ext cx="3533682" cy="4104842"/>
          </a:xfrm>
          <a:solidFill>
            <a:schemeClr val="bg1"/>
          </a:solidFill>
        </p:spPr>
        <p:txBody>
          <a:bodyPr/>
          <a:lstStyle/>
          <a:p>
            <a:pPr>
              <a:lnSpc>
                <a:spcPct val="100000"/>
              </a:lnSpc>
            </a:pPr>
            <a:r>
              <a:rPr lang="en-GB" sz="1400" dirty="0"/>
              <a:t>Digital Twin is a </a:t>
            </a:r>
            <a:r>
              <a:rPr lang="en-GB" sz="1400" dirty="0">
                <a:solidFill>
                  <a:srgbClr val="00ADEF"/>
                </a:solidFill>
              </a:rPr>
              <a:t>digital representation </a:t>
            </a:r>
            <a:r>
              <a:rPr lang="en-GB" sz="1400" dirty="0"/>
              <a:t>of product or process that is built using </a:t>
            </a:r>
            <a:r>
              <a:rPr lang="en-GB" sz="1400" dirty="0">
                <a:solidFill>
                  <a:srgbClr val="00ADEF"/>
                </a:solidFill>
              </a:rPr>
              <a:t>real time sensor data </a:t>
            </a:r>
            <a:r>
              <a:rPr lang="en-GB" sz="1400" dirty="0"/>
              <a:t>and </a:t>
            </a:r>
            <a:r>
              <a:rPr lang="en-GB" sz="1400" dirty="0">
                <a:solidFill>
                  <a:srgbClr val="00ADEF"/>
                </a:solidFill>
              </a:rPr>
              <a:t>algorithm</a:t>
            </a:r>
            <a:r>
              <a:rPr lang="en-GB" sz="1400" dirty="0"/>
              <a:t>.</a:t>
            </a:r>
          </a:p>
          <a:p>
            <a:pPr>
              <a:lnSpc>
                <a:spcPct val="100000"/>
              </a:lnSpc>
            </a:pPr>
            <a:endParaRPr lang="en-GB" sz="1400" dirty="0"/>
          </a:p>
          <a:p>
            <a:pPr>
              <a:lnSpc>
                <a:spcPct val="100000"/>
              </a:lnSpc>
            </a:pPr>
            <a:r>
              <a:rPr lang="en-GB" sz="1400" dirty="0"/>
              <a:t>Digital Twin can virtually simulate </a:t>
            </a:r>
            <a:r>
              <a:rPr lang="en-GB" sz="1400" dirty="0">
                <a:solidFill>
                  <a:srgbClr val="00ADEF"/>
                </a:solidFill>
              </a:rPr>
              <a:t>everything</a:t>
            </a:r>
            <a:r>
              <a:rPr lang="en-GB" sz="1400" dirty="0"/>
              <a:t> that will happen in the physical world, thus providing valuable insights for </a:t>
            </a:r>
            <a:r>
              <a:rPr lang="en-GB" sz="1400" dirty="0">
                <a:solidFill>
                  <a:srgbClr val="00ADEF"/>
                </a:solidFill>
              </a:rPr>
              <a:t>future planning </a:t>
            </a:r>
            <a:r>
              <a:rPr lang="en-GB" sz="1400" dirty="0"/>
              <a:t>and </a:t>
            </a:r>
            <a:r>
              <a:rPr lang="en-GB" sz="1400" dirty="0">
                <a:solidFill>
                  <a:srgbClr val="00ADEF"/>
                </a:solidFill>
              </a:rPr>
              <a:t>development</a:t>
            </a:r>
            <a:r>
              <a:rPr lang="en-GB" sz="1400" dirty="0"/>
              <a:t>.</a:t>
            </a:r>
          </a:p>
          <a:p>
            <a:pPr>
              <a:lnSpc>
                <a:spcPct val="100000"/>
              </a:lnSpc>
            </a:pPr>
            <a:endParaRPr lang="en-GB" sz="1400" dirty="0"/>
          </a:p>
          <a:p>
            <a:pPr>
              <a:lnSpc>
                <a:spcPct val="100000"/>
              </a:lnSpc>
            </a:pPr>
            <a:r>
              <a:rPr lang="en-GB" sz="1400" dirty="0"/>
              <a:t>This also allows </a:t>
            </a:r>
            <a:r>
              <a:rPr lang="en-GB" sz="1400" dirty="0">
                <a:solidFill>
                  <a:srgbClr val="00ADEF"/>
                </a:solidFill>
              </a:rPr>
              <a:t>testing </a:t>
            </a:r>
            <a:r>
              <a:rPr lang="en-GB" sz="1400" dirty="0"/>
              <a:t>and </a:t>
            </a:r>
            <a:r>
              <a:rPr lang="en-GB" sz="1400" dirty="0">
                <a:solidFill>
                  <a:srgbClr val="00ADEF"/>
                </a:solidFill>
              </a:rPr>
              <a:t>better understanding </a:t>
            </a:r>
            <a:r>
              <a:rPr lang="en-GB" sz="1400" dirty="0"/>
              <a:t>of product </a:t>
            </a:r>
            <a:r>
              <a:rPr lang="en-GB" sz="1400" dirty="0">
                <a:solidFill>
                  <a:srgbClr val="00ADEF"/>
                </a:solidFill>
              </a:rPr>
              <a:t>in early stage</a:t>
            </a:r>
            <a:r>
              <a:rPr lang="en-GB" sz="1400" dirty="0"/>
              <a:t>, thus </a:t>
            </a:r>
            <a:r>
              <a:rPr lang="en-GB" sz="1400" dirty="0">
                <a:solidFill>
                  <a:srgbClr val="00ADEF"/>
                </a:solidFill>
              </a:rPr>
              <a:t>minimizing downtime </a:t>
            </a:r>
            <a:r>
              <a:rPr lang="en-GB" sz="1400" dirty="0"/>
              <a:t>and </a:t>
            </a:r>
            <a:r>
              <a:rPr lang="en-GB" sz="1400" dirty="0">
                <a:solidFill>
                  <a:srgbClr val="00ADEF"/>
                </a:solidFill>
              </a:rPr>
              <a:t>reducing cost</a:t>
            </a:r>
            <a:r>
              <a:rPr lang="en-GB" sz="1400" dirty="0"/>
              <a:t>.</a:t>
            </a:r>
          </a:p>
        </p:txBody>
      </p:sp>
      <p:cxnSp>
        <p:nvCxnSpPr>
          <p:cNvPr id="7" name="Straight Arrow Connector 6">
            <a:extLst>
              <a:ext uri="{FF2B5EF4-FFF2-40B4-BE49-F238E27FC236}">
                <a16:creationId xmlns:a16="http://schemas.microsoft.com/office/drawing/2014/main" id="{F10662A3-D776-5B70-F365-6C4A0C098EFE}"/>
              </a:ext>
            </a:extLst>
          </p:cNvPr>
          <p:cNvCxnSpPr>
            <a:cxnSpLocks/>
          </p:cNvCxnSpPr>
          <p:nvPr/>
        </p:nvCxnSpPr>
        <p:spPr>
          <a:xfrm flipH="1" flipV="1">
            <a:off x="2622869" y="2614186"/>
            <a:ext cx="2913530" cy="1624549"/>
          </a:xfrm>
          <a:prstGeom prst="straightConnector1">
            <a:avLst/>
          </a:prstGeom>
          <a:ln w="15875">
            <a:solidFill>
              <a:srgbClr val="0AB0F0"/>
            </a:solidFill>
            <a:tailEnd type="stealth" w="lg" len="lg"/>
          </a:ln>
        </p:spPr>
        <p:style>
          <a:lnRef idx="1">
            <a:schemeClr val="accent4"/>
          </a:lnRef>
          <a:fillRef idx="0">
            <a:schemeClr val="accent4"/>
          </a:fillRef>
          <a:effectRef idx="0">
            <a:schemeClr val="accent4"/>
          </a:effectRef>
          <a:fontRef idx="minor">
            <a:schemeClr val="tx1"/>
          </a:fontRef>
        </p:style>
      </p:cxnSp>
      <p:cxnSp>
        <p:nvCxnSpPr>
          <p:cNvPr id="8" name="Straight Arrow Connector 7">
            <a:extLst>
              <a:ext uri="{FF2B5EF4-FFF2-40B4-BE49-F238E27FC236}">
                <a16:creationId xmlns:a16="http://schemas.microsoft.com/office/drawing/2014/main" id="{B89F4C1F-282B-D1A0-2A22-1A0F76D7D76D}"/>
              </a:ext>
            </a:extLst>
          </p:cNvPr>
          <p:cNvCxnSpPr>
            <a:cxnSpLocks/>
          </p:cNvCxnSpPr>
          <p:nvPr/>
        </p:nvCxnSpPr>
        <p:spPr>
          <a:xfrm flipH="1" flipV="1">
            <a:off x="1251269" y="2777488"/>
            <a:ext cx="4411196" cy="3002616"/>
          </a:xfrm>
          <a:prstGeom prst="straightConnector1">
            <a:avLst/>
          </a:prstGeom>
          <a:ln w="15875">
            <a:solidFill>
              <a:srgbClr val="0AB0F0"/>
            </a:solidFill>
            <a:tailEnd type="stealth" w="lg" len="lg"/>
          </a:ln>
        </p:spPr>
        <p:style>
          <a:lnRef idx="1">
            <a:schemeClr val="accent4"/>
          </a:lnRef>
          <a:fillRef idx="0">
            <a:schemeClr val="accent4"/>
          </a:fillRef>
          <a:effectRef idx="0">
            <a:schemeClr val="accent4"/>
          </a:effectRef>
          <a:fontRef idx="minor">
            <a:schemeClr val="tx1"/>
          </a:fontRef>
        </p:style>
      </p:cxnSp>
      <p:cxnSp>
        <p:nvCxnSpPr>
          <p:cNvPr id="11" name="Straight Arrow Connector 10">
            <a:extLst>
              <a:ext uri="{FF2B5EF4-FFF2-40B4-BE49-F238E27FC236}">
                <a16:creationId xmlns:a16="http://schemas.microsoft.com/office/drawing/2014/main" id="{5D6AF8D4-A9F4-2611-4225-7ABD3E0AE3EA}"/>
              </a:ext>
            </a:extLst>
          </p:cNvPr>
          <p:cNvCxnSpPr>
            <a:cxnSpLocks/>
          </p:cNvCxnSpPr>
          <p:nvPr/>
        </p:nvCxnSpPr>
        <p:spPr>
          <a:xfrm flipH="1" flipV="1">
            <a:off x="3456867" y="3871182"/>
            <a:ext cx="3800755" cy="607053"/>
          </a:xfrm>
          <a:prstGeom prst="straightConnector1">
            <a:avLst/>
          </a:prstGeom>
          <a:ln w="15875">
            <a:solidFill>
              <a:srgbClr val="0AB0F0"/>
            </a:solidFill>
            <a:tailEnd type="stealth" w="lg" len="lg"/>
          </a:ln>
        </p:spPr>
        <p:style>
          <a:lnRef idx="1">
            <a:schemeClr val="accent4"/>
          </a:lnRef>
          <a:fillRef idx="0">
            <a:schemeClr val="accent4"/>
          </a:fillRef>
          <a:effectRef idx="0">
            <a:schemeClr val="accent4"/>
          </a:effectRef>
          <a:fontRef idx="minor">
            <a:schemeClr val="tx1"/>
          </a:fontRef>
        </p:style>
      </p:cxnSp>
      <p:cxnSp>
        <p:nvCxnSpPr>
          <p:cNvPr id="18" name="Straight Arrow Connector 17">
            <a:extLst>
              <a:ext uri="{FF2B5EF4-FFF2-40B4-BE49-F238E27FC236}">
                <a16:creationId xmlns:a16="http://schemas.microsoft.com/office/drawing/2014/main" id="{388EC7F5-5AE3-6239-5E6E-A9457661B986}"/>
              </a:ext>
            </a:extLst>
          </p:cNvPr>
          <p:cNvCxnSpPr>
            <a:cxnSpLocks/>
          </p:cNvCxnSpPr>
          <p:nvPr/>
        </p:nvCxnSpPr>
        <p:spPr>
          <a:xfrm flipH="1">
            <a:off x="3456867" y="4494350"/>
            <a:ext cx="3800755" cy="275536"/>
          </a:xfrm>
          <a:prstGeom prst="straightConnector1">
            <a:avLst/>
          </a:prstGeom>
          <a:ln w="15875">
            <a:solidFill>
              <a:srgbClr val="0AB0F0"/>
            </a:solidFill>
            <a:tailEnd type="stealth" w="lg" len="lg"/>
          </a:ln>
        </p:spPr>
        <p:style>
          <a:lnRef idx="1">
            <a:schemeClr val="accent4"/>
          </a:lnRef>
          <a:fillRef idx="0">
            <a:schemeClr val="accent4"/>
          </a:fillRef>
          <a:effectRef idx="0">
            <a:schemeClr val="accent4"/>
          </a:effectRef>
          <a:fontRef idx="minor">
            <a:schemeClr val="tx1"/>
          </a:fontRef>
        </p:style>
      </p:cxnSp>
      <p:cxnSp>
        <p:nvCxnSpPr>
          <p:cNvPr id="22" name="Straight Arrow Connector 21">
            <a:extLst>
              <a:ext uri="{FF2B5EF4-FFF2-40B4-BE49-F238E27FC236}">
                <a16:creationId xmlns:a16="http://schemas.microsoft.com/office/drawing/2014/main" id="{D2102B56-72EF-61A2-3DCD-7D756B98C4D5}"/>
              </a:ext>
            </a:extLst>
          </p:cNvPr>
          <p:cNvCxnSpPr>
            <a:cxnSpLocks/>
          </p:cNvCxnSpPr>
          <p:nvPr/>
        </p:nvCxnSpPr>
        <p:spPr>
          <a:xfrm flipH="1">
            <a:off x="3456867" y="4494350"/>
            <a:ext cx="5548873" cy="685679"/>
          </a:xfrm>
          <a:prstGeom prst="straightConnector1">
            <a:avLst/>
          </a:prstGeom>
          <a:ln w="15875">
            <a:solidFill>
              <a:srgbClr val="0AB0F0"/>
            </a:solidFill>
            <a:tailEnd type="stealth" w="lg" len="lg"/>
          </a:ln>
        </p:spPr>
        <p:style>
          <a:lnRef idx="1">
            <a:schemeClr val="accent4"/>
          </a:lnRef>
          <a:fillRef idx="0">
            <a:schemeClr val="accent4"/>
          </a:fillRef>
          <a:effectRef idx="0">
            <a:schemeClr val="accent4"/>
          </a:effectRef>
          <a:fontRef idx="minor">
            <a:schemeClr val="tx1"/>
          </a:fontRef>
        </p:style>
      </p:cxnSp>
      <p:sp>
        <p:nvSpPr>
          <p:cNvPr id="4" name="Rectangle 3">
            <a:extLst>
              <a:ext uri="{FF2B5EF4-FFF2-40B4-BE49-F238E27FC236}">
                <a16:creationId xmlns:a16="http://schemas.microsoft.com/office/drawing/2014/main" id="{E594C781-1A4B-AF7B-2FDB-278EA7EC17AD}"/>
              </a:ext>
            </a:extLst>
          </p:cNvPr>
          <p:cNvSpPr/>
          <p:nvPr/>
        </p:nvSpPr>
        <p:spPr>
          <a:xfrm>
            <a:off x="54621" y="499621"/>
            <a:ext cx="1265132" cy="140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F8303340-83DB-AEA0-0ABD-9976CF3F5377}"/>
              </a:ext>
            </a:extLst>
          </p:cNvPr>
          <p:cNvPicPr>
            <a:picLocks noChangeAspect="1"/>
          </p:cNvPicPr>
          <p:nvPr/>
        </p:nvPicPr>
        <p:blipFill>
          <a:blip r:embed="rId4"/>
          <a:stretch>
            <a:fillRect/>
          </a:stretch>
        </p:blipFill>
        <p:spPr>
          <a:xfrm>
            <a:off x="353295" y="1410115"/>
            <a:ext cx="3894080" cy="500444"/>
          </a:xfrm>
          <a:prstGeom prst="rect">
            <a:avLst/>
          </a:prstGeom>
        </p:spPr>
      </p:pic>
    </p:spTree>
    <p:extLst>
      <p:ext uri="{BB962C8B-B14F-4D97-AF65-F5344CB8AC3E}">
        <p14:creationId xmlns:p14="http://schemas.microsoft.com/office/powerpoint/2010/main" val="20357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anim calcmode="lin" valueType="num">
                                      <p:cBhvr>
                                        <p:cTn id="23" dur="250" fill="hold"/>
                                        <p:tgtEl>
                                          <p:spTgt spid="6"/>
                                        </p:tgtEl>
                                        <p:attrNameLst>
                                          <p:attrName>ppt_x</p:attrName>
                                        </p:attrNameLst>
                                      </p:cBhvr>
                                      <p:tavLst>
                                        <p:tav tm="0">
                                          <p:val>
                                            <p:strVal val="#ppt_x"/>
                                          </p:val>
                                        </p:tav>
                                        <p:tav tm="100000">
                                          <p:val>
                                            <p:strVal val="#ppt_x"/>
                                          </p:val>
                                        </p:tav>
                                      </p:tavLst>
                                    </p:anim>
                                    <p:anim calcmode="lin" valueType="num">
                                      <p:cBhvr>
                                        <p:cTn id="24"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150"/>
                                        <p:tgtEl>
                                          <p:spTgt spid="7"/>
                                        </p:tgtEl>
                                      </p:cBhvr>
                                    </p:animEffect>
                                  </p:childTnLst>
                                </p:cTn>
                              </p:par>
                              <p:par>
                                <p:cTn id="30" presetID="22" presetClass="entr" presetSubtype="4"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15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22" presetClass="entr" presetSubtype="2"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right)">
                                      <p:cBhvr>
                                        <p:cTn id="41" dur="150"/>
                                        <p:tgtEl>
                                          <p:spTgt spid="11"/>
                                        </p:tgtEl>
                                      </p:cBhvr>
                                    </p:animEffect>
                                  </p:childTnLst>
                                </p:cTn>
                              </p:par>
                              <p:par>
                                <p:cTn id="42" presetID="22" presetClass="entr" presetSubtype="2"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right)">
                                      <p:cBhvr>
                                        <p:cTn id="44" dur="15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8"/>
                                        </p:tgtEl>
                                        <p:attrNameLst>
                                          <p:attrName>style.visibility</p:attrName>
                                        </p:attrNameLst>
                                      </p:cBhvr>
                                      <p:to>
                                        <p:strVal val="hidden"/>
                                      </p:to>
                                    </p:set>
                                  </p:childTnLst>
                                </p:cTn>
                              </p:par>
                              <p:par>
                                <p:cTn id="51" presetID="22" presetClass="entr" presetSubtype="2"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right)">
                                      <p:cBhvr>
                                        <p:cTn id="53" dur="1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290D3C-6CAF-5504-EDEE-8541E71CAEF2}"/>
              </a:ext>
            </a:extLst>
          </p:cNvPr>
          <p:cNvSpPr/>
          <p:nvPr/>
        </p:nvSpPr>
        <p:spPr>
          <a:xfrm>
            <a:off x="102147" y="482400"/>
            <a:ext cx="1201053" cy="151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7AF7E89-5BE6-99CE-E78D-B4EADB6ECD1A}"/>
              </a:ext>
            </a:extLst>
          </p:cNvPr>
          <p:cNvSpPr>
            <a:spLocks noGrp="1"/>
          </p:cNvSpPr>
          <p:nvPr>
            <p:ph type="title"/>
          </p:nvPr>
        </p:nvSpPr>
        <p:spPr>
          <a:xfrm>
            <a:off x="1451976" y="396770"/>
            <a:ext cx="10368000" cy="734400"/>
          </a:xfrm>
        </p:spPr>
        <p:txBody>
          <a:bodyPr/>
          <a:lstStyle/>
          <a:p>
            <a:r>
              <a:rPr lang="en-GB" cap="none" dirty="0"/>
              <a:t>What is a Digital Twin? and … a Digital Twin Earth? </a:t>
            </a:r>
          </a:p>
        </p:txBody>
      </p:sp>
      <p:sp>
        <p:nvSpPr>
          <p:cNvPr id="6" name="TextBox 5">
            <a:extLst>
              <a:ext uri="{FF2B5EF4-FFF2-40B4-BE49-F238E27FC236}">
                <a16:creationId xmlns:a16="http://schemas.microsoft.com/office/drawing/2014/main" id="{62CF0743-9F9C-CED1-6EF4-93F21AD574CC}"/>
              </a:ext>
            </a:extLst>
          </p:cNvPr>
          <p:cNvSpPr txBox="1"/>
          <p:nvPr/>
        </p:nvSpPr>
        <p:spPr>
          <a:xfrm>
            <a:off x="9975455" y="1582488"/>
            <a:ext cx="2114398" cy="830997"/>
          </a:xfrm>
          <a:prstGeom prst="rect">
            <a:avLst/>
          </a:prstGeom>
          <a:noFill/>
        </p:spPr>
        <p:txBody>
          <a:bodyPr wrap="square" rtlCol="0">
            <a:spAutoFit/>
          </a:bodyPr>
          <a:lstStyle/>
          <a:p>
            <a:r>
              <a:rPr lang="en-GB" sz="1400" dirty="0">
                <a:solidFill>
                  <a:srgbClr val="00ADEF"/>
                </a:solidFill>
                <a:latin typeface="Century Gothic" panose="020B0502020202020204" pitchFamily="34" charset="0"/>
                <a:ea typeface="Verdana" panose="020B0604030504040204" pitchFamily="34" charset="0"/>
              </a:rPr>
              <a:t>Data assimilation </a:t>
            </a:r>
            <a:r>
              <a:rPr lang="en-GB" sz="1600" dirty="0">
                <a:latin typeface="Century Gothic" panose="020B0502020202020204" pitchFamily="34" charset="0"/>
                <a:ea typeface="Verdana" panose="020B0604030504040204" pitchFamily="34" charset="0"/>
              </a:rPr>
              <a:t>as the </a:t>
            </a:r>
            <a:r>
              <a:rPr lang="en-GB" sz="1400" dirty="0">
                <a:solidFill>
                  <a:srgbClr val="00ADEF"/>
                </a:solidFill>
                <a:latin typeface="Century Gothic" panose="020B0502020202020204" pitchFamily="34" charset="0"/>
                <a:ea typeface="Verdana" panose="020B0604030504040204" pitchFamily="34" charset="0"/>
              </a:rPr>
              <a:t>core </a:t>
            </a:r>
            <a:r>
              <a:rPr lang="en-GB" sz="1600" dirty="0">
                <a:latin typeface="Century Gothic" panose="020B0502020202020204" pitchFamily="34" charset="0"/>
                <a:ea typeface="Verdana" panose="020B0604030504040204" pitchFamily="34" charset="0"/>
              </a:rPr>
              <a:t>of the </a:t>
            </a:r>
            <a:r>
              <a:rPr lang="en-GB" sz="1400" dirty="0">
                <a:solidFill>
                  <a:srgbClr val="00ADEF"/>
                </a:solidFill>
                <a:latin typeface="Century Gothic" panose="020B0502020202020204" pitchFamily="34" charset="0"/>
                <a:ea typeface="Verdana" panose="020B0604030504040204" pitchFamily="34" charset="0"/>
              </a:rPr>
              <a:t>Digital Twin Engine</a:t>
            </a:r>
            <a:r>
              <a:rPr lang="en-GB" sz="1600" dirty="0">
                <a:latin typeface="Century Gothic" panose="020B0502020202020204" pitchFamily="34" charset="0"/>
                <a:ea typeface="Verdana" panose="020B0604030504040204" pitchFamily="34" charset="0"/>
              </a:rPr>
              <a:t>.</a:t>
            </a:r>
          </a:p>
        </p:txBody>
      </p:sp>
      <p:pic>
        <p:nvPicPr>
          <p:cNvPr id="1034" name="Picture 10">
            <a:extLst>
              <a:ext uri="{FF2B5EF4-FFF2-40B4-BE49-F238E27FC236}">
                <a16:creationId xmlns:a16="http://schemas.microsoft.com/office/drawing/2014/main" id="{D189106F-2EC9-6D7E-3F00-18E5BBB51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6815" y="2751938"/>
            <a:ext cx="6518779" cy="398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Infographic showing virtual space mirroring real space through data">
            <a:extLst>
              <a:ext uri="{FF2B5EF4-FFF2-40B4-BE49-F238E27FC236}">
                <a16:creationId xmlns:a16="http://schemas.microsoft.com/office/drawing/2014/main" id="{5BF9B6B3-4CD9-B908-6132-100E0CD968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9363" y="1294472"/>
            <a:ext cx="3533682" cy="14070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20DF12B-9FC4-A20E-C34D-0DBCFFDFC9F6}"/>
              </a:ext>
            </a:extLst>
          </p:cNvPr>
          <p:cNvSpPr txBox="1"/>
          <p:nvPr/>
        </p:nvSpPr>
        <p:spPr>
          <a:xfrm>
            <a:off x="8972822" y="6479046"/>
            <a:ext cx="1415772" cy="261610"/>
          </a:xfrm>
          <a:prstGeom prst="rect">
            <a:avLst/>
          </a:prstGeom>
          <a:noFill/>
        </p:spPr>
        <p:txBody>
          <a:bodyPr wrap="none" rtlCol="0">
            <a:spAutoFit/>
          </a:bodyPr>
          <a:lstStyle/>
          <a:p>
            <a:r>
              <a:rPr lang="en-GB" sz="1100" dirty="0">
                <a:latin typeface="Century Gothic" panose="020B0502020202020204" pitchFamily="34" charset="0"/>
                <a:ea typeface="Verdana" panose="020B0604030504040204" pitchFamily="34" charset="0"/>
              </a:rPr>
              <a:t>(Bauer et al. 2021)</a:t>
            </a:r>
          </a:p>
        </p:txBody>
      </p:sp>
      <p:sp>
        <p:nvSpPr>
          <p:cNvPr id="5" name="TextBox 4">
            <a:extLst>
              <a:ext uri="{FF2B5EF4-FFF2-40B4-BE49-F238E27FC236}">
                <a16:creationId xmlns:a16="http://schemas.microsoft.com/office/drawing/2014/main" id="{07B6B25B-0D5F-4A47-5A8E-EA215EF50FE5}"/>
              </a:ext>
            </a:extLst>
          </p:cNvPr>
          <p:cNvSpPr txBox="1"/>
          <p:nvPr/>
        </p:nvSpPr>
        <p:spPr>
          <a:xfrm>
            <a:off x="4909494" y="2934805"/>
            <a:ext cx="1657313" cy="338554"/>
          </a:xfrm>
          <a:prstGeom prst="rect">
            <a:avLst/>
          </a:prstGeom>
          <a:noFill/>
        </p:spPr>
        <p:txBody>
          <a:bodyPr wrap="square" rtlCol="0">
            <a:spAutoFit/>
          </a:bodyPr>
          <a:lstStyle/>
          <a:p>
            <a:r>
              <a:rPr lang="en-US" sz="800" b="1" dirty="0">
                <a:solidFill>
                  <a:srgbClr val="E46C0A"/>
                </a:solidFill>
                <a:latin typeface="Century Gothic" panose="020B0502020202020204" pitchFamily="34" charset="0"/>
              </a:rPr>
              <a:t>ESM simulation without assimilating observations </a:t>
            </a:r>
            <a:endParaRPr lang="en-GB" sz="800" b="1" dirty="0">
              <a:solidFill>
                <a:srgbClr val="E46C0A"/>
              </a:solidFill>
              <a:latin typeface="Century Gothic" panose="020B0502020202020204" pitchFamily="34" charset="0"/>
            </a:endParaRPr>
          </a:p>
        </p:txBody>
      </p:sp>
      <p:sp>
        <p:nvSpPr>
          <p:cNvPr id="10" name="TextBox 9">
            <a:extLst>
              <a:ext uri="{FF2B5EF4-FFF2-40B4-BE49-F238E27FC236}">
                <a16:creationId xmlns:a16="http://schemas.microsoft.com/office/drawing/2014/main" id="{1096C719-4923-E9EF-8636-00ACC529166D}"/>
              </a:ext>
            </a:extLst>
          </p:cNvPr>
          <p:cNvSpPr txBox="1"/>
          <p:nvPr/>
        </p:nvSpPr>
        <p:spPr>
          <a:xfrm>
            <a:off x="3777765" y="4374440"/>
            <a:ext cx="955184" cy="461665"/>
          </a:xfrm>
          <a:prstGeom prst="rect">
            <a:avLst/>
          </a:prstGeom>
          <a:noFill/>
        </p:spPr>
        <p:txBody>
          <a:bodyPr wrap="square" rtlCol="0">
            <a:spAutoFit/>
          </a:bodyPr>
          <a:lstStyle/>
          <a:p>
            <a:r>
              <a:rPr lang="en-US" sz="800" b="1" dirty="0">
                <a:solidFill>
                  <a:srgbClr val="728F33"/>
                </a:solidFill>
                <a:latin typeface="Century Gothic" panose="020B0502020202020204" pitchFamily="34" charset="0"/>
              </a:rPr>
              <a:t>ESM simulation assimilating observations </a:t>
            </a:r>
            <a:endParaRPr lang="en-GB" sz="800" b="1" dirty="0">
              <a:solidFill>
                <a:srgbClr val="728F33"/>
              </a:solidFill>
              <a:latin typeface="Century Gothic" panose="020B0502020202020204" pitchFamily="34" charset="0"/>
            </a:endParaRPr>
          </a:p>
        </p:txBody>
      </p:sp>
      <p:sp>
        <p:nvSpPr>
          <p:cNvPr id="8" name="Content Placeholder 2">
            <a:extLst>
              <a:ext uri="{FF2B5EF4-FFF2-40B4-BE49-F238E27FC236}">
                <a16:creationId xmlns:a16="http://schemas.microsoft.com/office/drawing/2014/main" id="{2EE4CA2D-2CAE-6064-EB80-3515BD341148}"/>
              </a:ext>
            </a:extLst>
          </p:cNvPr>
          <p:cNvSpPr txBox="1">
            <a:spLocks/>
          </p:cNvSpPr>
          <p:nvPr/>
        </p:nvSpPr>
        <p:spPr bwMode="auto">
          <a:xfrm>
            <a:off x="116287" y="1902501"/>
            <a:ext cx="3533682" cy="4104842"/>
          </a:xfrm>
          <a:prstGeom prst="rect">
            <a:avLst/>
          </a:prstGeom>
          <a:solidFill>
            <a:schemeClr val="bg1"/>
          </a:solidFill>
          <a:ln w="9525">
            <a:noFill/>
            <a:miter lim="800000"/>
            <a:headEnd/>
            <a:tailEnd/>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marL="255588"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Century Gothic" panose="020B0502020202020204" pitchFamily="34" charset="0"/>
                <a:ea typeface="Verdana" panose="020B0604030504040204" pitchFamily="34" charset="0"/>
                <a:cs typeface="+mn-cs"/>
              </a:defRPr>
            </a:lvl1pPr>
            <a:lvl2pPr marL="538163" indent="-2809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Century Gothic" panose="020B0502020202020204" pitchFamily="34" charset="0"/>
                <a:ea typeface="Verdana" panose="020B0604030504040204" pitchFamily="34" charset="0"/>
              </a:defRPr>
            </a:lvl2pPr>
            <a:lvl3pPr marL="801688" indent="-2381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Century Gothic" panose="020B0502020202020204" pitchFamily="34" charset="0"/>
                <a:ea typeface="Verdana" panose="020B0604030504040204" pitchFamily="34" charset="0"/>
              </a:defRPr>
            </a:lvl3pPr>
            <a:lvl4pPr marL="1077913" indent="-250825"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Century Gothic" panose="020B0502020202020204" pitchFamily="34" charset="0"/>
                <a:ea typeface="Verdana" panose="020B0604030504040204" pitchFamily="34" charset="0"/>
              </a:defRPr>
            </a:lvl4pPr>
            <a:lvl5pPr marL="1344613" indent="-255588" algn="l" defTabSz="238125" rtl="0" eaLnBrk="0" fontAlgn="base" hangingPunct="0">
              <a:lnSpc>
                <a:spcPts val="2500"/>
              </a:lnSpc>
              <a:spcBef>
                <a:spcPct val="20000"/>
              </a:spcBef>
              <a:spcAft>
                <a:spcPct val="0"/>
              </a:spcAft>
              <a:buFont typeface="Wingdings" pitchFamily="2" charset="2"/>
              <a:buChar char="§"/>
              <a:defRPr sz="2000">
                <a:solidFill>
                  <a:schemeClr val="tx1"/>
                </a:solidFill>
                <a:latin typeface="Century Gothic" panose="020B0502020202020204" pitchFamily="34" charset="0"/>
                <a:ea typeface="Verdana" panose="020B0604030504040204" pitchFamily="34" charset="0"/>
              </a:defRPr>
            </a:lvl5pPr>
            <a:lvl6pPr marL="18018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eaLnBrk="1" fontAlgn="base" hangingPunct="1">
              <a:lnSpc>
                <a:spcPts val="2500"/>
              </a:lnSpc>
              <a:spcBef>
                <a:spcPct val="20000"/>
              </a:spcBef>
              <a:spcAft>
                <a:spcPct val="0"/>
              </a:spcAft>
              <a:buFont typeface="Wingdings" pitchFamily="2" charset="2"/>
              <a:buChar char="§"/>
              <a:defRPr sz="1700">
                <a:solidFill>
                  <a:schemeClr val="tx1"/>
                </a:solidFill>
                <a:latin typeface="+mn-lt"/>
              </a:defRPr>
            </a:lvl9pPr>
          </a:lstStyle>
          <a:p>
            <a:pPr>
              <a:lnSpc>
                <a:spcPct val="100000"/>
              </a:lnSpc>
            </a:pPr>
            <a:r>
              <a:rPr lang="en-GB" sz="1400" kern="0" dirty="0"/>
              <a:t>Digital Twin is a </a:t>
            </a:r>
            <a:r>
              <a:rPr lang="en-GB" sz="1400" kern="0" dirty="0">
                <a:solidFill>
                  <a:srgbClr val="00ADEF"/>
                </a:solidFill>
              </a:rPr>
              <a:t>digital representation </a:t>
            </a:r>
            <a:r>
              <a:rPr lang="en-GB" sz="1400" kern="0" dirty="0"/>
              <a:t>of product or process that is built using </a:t>
            </a:r>
            <a:r>
              <a:rPr lang="en-GB" sz="1400" kern="0" dirty="0">
                <a:solidFill>
                  <a:srgbClr val="00ADEF"/>
                </a:solidFill>
              </a:rPr>
              <a:t>real time sensor data </a:t>
            </a:r>
            <a:r>
              <a:rPr lang="en-GB" sz="1400" kern="0" dirty="0"/>
              <a:t>and </a:t>
            </a:r>
            <a:r>
              <a:rPr lang="en-GB" sz="1400" kern="0" dirty="0">
                <a:solidFill>
                  <a:srgbClr val="00ADEF"/>
                </a:solidFill>
              </a:rPr>
              <a:t>algorithm</a:t>
            </a:r>
            <a:r>
              <a:rPr lang="en-GB" sz="1400" kern="0" dirty="0"/>
              <a:t>.</a:t>
            </a:r>
          </a:p>
          <a:p>
            <a:pPr>
              <a:lnSpc>
                <a:spcPct val="100000"/>
              </a:lnSpc>
            </a:pPr>
            <a:endParaRPr lang="en-GB" sz="1400" kern="0" dirty="0"/>
          </a:p>
          <a:p>
            <a:pPr>
              <a:lnSpc>
                <a:spcPct val="100000"/>
              </a:lnSpc>
            </a:pPr>
            <a:r>
              <a:rPr lang="en-GB" sz="1400" kern="0" dirty="0"/>
              <a:t>Digital Twin can virtually simulate </a:t>
            </a:r>
            <a:r>
              <a:rPr lang="en-GB" sz="1400" kern="0" dirty="0">
                <a:solidFill>
                  <a:srgbClr val="00ADEF"/>
                </a:solidFill>
              </a:rPr>
              <a:t>everything</a:t>
            </a:r>
            <a:r>
              <a:rPr lang="en-GB" sz="1400" kern="0" dirty="0"/>
              <a:t> that will happen in the physical world, thus providing valuable insights for </a:t>
            </a:r>
            <a:r>
              <a:rPr lang="en-GB" sz="1400" kern="0" dirty="0">
                <a:solidFill>
                  <a:srgbClr val="00ADEF"/>
                </a:solidFill>
              </a:rPr>
              <a:t>future planning </a:t>
            </a:r>
            <a:r>
              <a:rPr lang="en-GB" sz="1400" kern="0" dirty="0"/>
              <a:t>and </a:t>
            </a:r>
            <a:r>
              <a:rPr lang="en-GB" sz="1400" kern="0" dirty="0">
                <a:solidFill>
                  <a:srgbClr val="00ADEF"/>
                </a:solidFill>
              </a:rPr>
              <a:t>development</a:t>
            </a:r>
            <a:r>
              <a:rPr lang="en-GB" sz="1400" kern="0" dirty="0"/>
              <a:t>.</a:t>
            </a:r>
          </a:p>
          <a:p>
            <a:pPr>
              <a:lnSpc>
                <a:spcPct val="100000"/>
              </a:lnSpc>
            </a:pPr>
            <a:endParaRPr lang="en-GB" sz="1400" kern="0" dirty="0"/>
          </a:p>
          <a:p>
            <a:pPr>
              <a:lnSpc>
                <a:spcPct val="100000"/>
              </a:lnSpc>
            </a:pPr>
            <a:r>
              <a:rPr lang="en-GB" sz="1400" kern="0" dirty="0"/>
              <a:t>This also allows </a:t>
            </a:r>
            <a:r>
              <a:rPr lang="en-GB" sz="1400" kern="0" dirty="0">
                <a:solidFill>
                  <a:srgbClr val="00ADEF"/>
                </a:solidFill>
              </a:rPr>
              <a:t>testing </a:t>
            </a:r>
            <a:r>
              <a:rPr lang="en-GB" sz="1400" kern="0" dirty="0"/>
              <a:t>and </a:t>
            </a:r>
            <a:r>
              <a:rPr lang="en-GB" sz="1400" kern="0" dirty="0">
                <a:solidFill>
                  <a:srgbClr val="00ADEF"/>
                </a:solidFill>
              </a:rPr>
              <a:t>better understanding </a:t>
            </a:r>
            <a:r>
              <a:rPr lang="en-GB" sz="1400" kern="0" dirty="0"/>
              <a:t>of product </a:t>
            </a:r>
            <a:r>
              <a:rPr lang="en-GB" sz="1400" kern="0" dirty="0">
                <a:solidFill>
                  <a:srgbClr val="00ADEF"/>
                </a:solidFill>
              </a:rPr>
              <a:t>in early stage</a:t>
            </a:r>
            <a:r>
              <a:rPr lang="en-GB" sz="1400" kern="0" dirty="0"/>
              <a:t>, thus </a:t>
            </a:r>
            <a:r>
              <a:rPr lang="en-GB" sz="1400" kern="0" dirty="0">
                <a:solidFill>
                  <a:srgbClr val="00ADEF"/>
                </a:solidFill>
              </a:rPr>
              <a:t>minimizing downtime </a:t>
            </a:r>
            <a:r>
              <a:rPr lang="en-GB" sz="1400" kern="0" dirty="0"/>
              <a:t>and </a:t>
            </a:r>
            <a:r>
              <a:rPr lang="en-GB" sz="1400" kern="0" dirty="0">
                <a:solidFill>
                  <a:srgbClr val="00ADEF"/>
                </a:solidFill>
              </a:rPr>
              <a:t>reducing cost</a:t>
            </a:r>
            <a:r>
              <a:rPr lang="en-GB" sz="1400" kern="0" dirty="0"/>
              <a:t>.</a:t>
            </a:r>
          </a:p>
        </p:txBody>
      </p:sp>
      <p:pic>
        <p:nvPicPr>
          <p:cNvPr id="9" name="Picture 8">
            <a:extLst>
              <a:ext uri="{FF2B5EF4-FFF2-40B4-BE49-F238E27FC236}">
                <a16:creationId xmlns:a16="http://schemas.microsoft.com/office/drawing/2014/main" id="{E5C8EE6B-6D39-1680-BDAF-0B3C88059B40}"/>
              </a:ext>
            </a:extLst>
          </p:cNvPr>
          <p:cNvPicPr>
            <a:picLocks noChangeAspect="1"/>
          </p:cNvPicPr>
          <p:nvPr/>
        </p:nvPicPr>
        <p:blipFill>
          <a:blip r:embed="rId5"/>
          <a:stretch>
            <a:fillRect/>
          </a:stretch>
        </p:blipFill>
        <p:spPr>
          <a:xfrm>
            <a:off x="353295" y="1410115"/>
            <a:ext cx="3894080" cy="500444"/>
          </a:xfrm>
          <a:prstGeom prst="rect">
            <a:avLst/>
          </a:prstGeom>
        </p:spPr>
      </p:pic>
    </p:spTree>
    <p:extLst>
      <p:ext uri="{BB962C8B-B14F-4D97-AF65-F5344CB8AC3E}">
        <p14:creationId xmlns:p14="http://schemas.microsoft.com/office/powerpoint/2010/main" val="3598757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380F2F50-81F4-894E-308E-8D1E63021CC8}"/>
              </a:ext>
            </a:extLst>
          </p:cNvPr>
          <p:cNvSpPr txBox="1"/>
          <p:nvPr/>
        </p:nvSpPr>
        <p:spPr>
          <a:xfrm>
            <a:off x="4921612" y="4907412"/>
            <a:ext cx="5460393" cy="12522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71437" tIns="71437" rIns="71437" bIns="71437"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r>
              <a:rPr lang="nl-NL" sz="2400" dirty="0" err="1">
                <a:solidFill>
                  <a:srgbClr val="0070C0"/>
                </a:solidFill>
                <a:latin typeface="Century Gothic" panose="020B0502020202020204" pitchFamily="34" charset="0"/>
                <a:ea typeface="+mn-lt"/>
                <a:cs typeface="+mn-lt"/>
                <a:sym typeface="Akkurat-Light"/>
              </a:rPr>
              <a:t>Physics-aware</a:t>
            </a:r>
            <a:r>
              <a:rPr lang="nl-NL" sz="2400" dirty="0">
                <a:solidFill>
                  <a:srgbClr val="0070C0"/>
                </a:solidFill>
                <a:latin typeface="Century Gothic" panose="020B0502020202020204" pitchFamily="34" charset="0"/>
                <a:ea typeface="+mn-lt"/>
                <a:cs typeface="+mn-lt"/>
                <a:sym typeface="Akkurat-Light"/>
              </a:rPr>
              <a:t> machine </a:t>
            </a:r>
            <a:r>
              <a:rPr lang="nl-NL" sz="2400" dirty="0" err="1">
                <a:solidFill>
                  <a:srgbClr val="0070C0"/>
                </a:solidFill>
                <a:latin typeface="Century Gothic" panose="020B0502020202020204" pitchFamily="34" charset="0"/>
                <a:ea typeface="+mn-lt"/>
                <a:cs typeface="+mn-lt"/>
                <a:sym typeface="Akkurat-Light"/>
              </a:rPr>
              <a:t>learning</a:t>
            </a:r>
            <a:r>
              <a:rPr lang="nl-NL" sz="2400" dirty="0">
                <a:solidFill>
                  <a:srgbClr val="0070C0"/>
                </a:solidFill>
                <a:latin typeface="Century Gothic" panose="020B0502020202020204" pitchFamily="34" charset="0"/>
                <a:ea typeface="+mn-lt"/>
                <a:cs typeface="+mn-lt"/>
                <a:sym typeface="Akkurat-Light"/>
              </a:rPr>
              <a:t> </a:t>
            </a:r>
            <a:r>
              <a:rPr lang="nl-NL" sz="2400" dirty="0" err="1">
                <a:solidFill>
                  <a:srgbClr val="0070C0"/>
                </a:solidFill>
                <a:latin typeface="Century Gothic" panose="020B0502020202020204" pitchFamily="34" charset="0"/>
                <a:ea typeface="+mn-lt"/>
                <a:cs typeface="+mn-lt"/>
                <a:sym typeface="Akkurat-Light"/>
              </a:rPr>
              <a:t>to</a:t>
            </a:r>
            <a:r>
              <a:rPr lang="nl-NL" sz="2400" dirty="0">
                <a:solidFill>
                  <a:srgbClr val="0070C0"/>
                </a:solidFill>
                <a:latin typeface="Century Gothic" panose="020B0502020202020204" pitchFamily="34" charset="0"/>
                <a:ea typeface="+mn-lt"/>
                <a:cs typeface="+mn-lt"/>
                <a:sym typeface="Akkurat-Light"/>
              </a:rPr>
              <a:t> </a:t>
            </a:r>
            <a:r>
              <a:rPr lang="nl-NL" sz="2400" dirty="0" err="1">
                <a:solidFill>
                  <a:srgbClr val="0070C0"/>
                </a:solidFill>
                <a:latin typeface="Century Gothic" panose="020B0502020202020204" pitchFamily="34" charset="0"/>
                <a:ea typeface="+mn-lt"/>
                <a:cs typeface="+mn-lt"/>
                <a:sym typeface="Akkurat-Light"/>
              </a:rPr>
              <a:t>approximate</a:t>
            </a:r>
            <a:r>
              <a:rPr lang="nl-NL" sz="2400" dirty="0">
                <a:solidFill>
                  <a:srgbClr val="0070C0"/>
                </a:solidFill>
                <a:latin typeface="Century Gothic" panose="020B0502020202020204" pitchFamily="34" charset="0"/>
                <a:ea typeface="+mn-lt"/>
                <a:cs typeface="+mn-lt"/>
                <a:sym typeface="Akkurat-Light"/>
              </a:rPr>
              <a:t> </a:t>
            </a:r>
            <a:r>
              <a:rPr lang="nl-NL" sz="2400" dirty="0" err="1">
                <a:solidFill>
                  <a:srgbClr val="0070C0"/>
                </a:solidFill>
                <a:latin typeface="Century Gothic" panose="020B0502020202020204" pitchFamily="34" charset="0"/>
                <a:ea typeface="+mn-lt"/>
                <a:cs typeface="+mn-lt"/>
                <a:sym typeface="Akkurat-Light"/>
              </a:rPr>
              <a:t>the</a:t>
            </a:r>
            <a:r>
              <a:rPr lang="nl-NL" sz="2400" dirty="0">
                <a:solidFill>
                  <a:srgbClr val="0070C0"/>
                </a:solidFill>
                <a:latin typeface="Century Gothic" panose="020B0502020202020204" pitchFamily="34" charset="0"/>
                <a:ea typeface="+mn-lt"/>
                <a:cs typeface="+mn-lt"/>
                <a:sym typeface="Akkurat-Light"/>
              </a:rPr>
              <a:t> </a:t>
            </a:r>
            <a:r>
              <a:rPr lang="nl-NL" sz="2400" dirty="0" err="1">
                <a:solidFill>
                  <a:srgbClr val="0070C0"/>
                </a:solidFill>
                <a:latin typeface="Century Gothic" panose="020B0502020202020204" pitchFamily="34" charset="0"/>
                <a:ea typeface="+mn-lt"/>
                <a:cs typeface="+mn-lt"/>
                <a:sym typeface="Akkurat-Light"/>
              </a:rPr>
              <a:t>coupled</a:t>
            </a:r>
            <a:r>
              <a:rPr lang="nl-NL" sz="2400" dirty="0">
                <a:solidFill>
                  <a:srgbClr val="0070C0"/>
                </a:solidFill>
                <a:latin typeface="Century Gothic" panose="020B0502020202020204" pitchFamily="34" charset="0"/>
                <a:ea typeface="+mn-lt"/>
                <a:cs typeface="+mn-lt"/>
                <a:sym typeface="Akkurat-Light"/>
              </a:rPr>
              <a:t> model </a:t>
            </a:r>
            <a:r>
              <a:rPr lang="en-US" sz="2400" dirty="0">
                <a:solidFill>
                  <a:srgbClr val="0070C0"/>
                </a:solidFill>
                <a:latin typeface="Century Gothic" panose="020B0502020202020204" pitchFamily="34" charset="0"/>
                <a:ea typeface="+mn-lt"/>
                <a:cs typeface="+mn-lt"/>
              </a:rPr>
              <a:t> </a:t>
            </a:r>
          </a:p>
        </p:txBody>
      </p:sp>
      <p:sp>
        <p:nvSpPr>
          <p:cNvPr id="23" name="TextBox 22">
            <a:extLst>
              <a:ext uri="{FF2B5EF4-FFF2-40B4-BE49-F238E27FC236}">
                <a16:creationId xmlns:a16="http://schemas.microsoft.com/office/drawing/2014/main" id="{4D062301-88FC-1EED-18EA-696AEBD14BAD}"/>
              </a:ext>
            </a:extLst>
          </p:cNvPr>
          <p:cNvSpPr txBox="1"/>
          <p:nvPr/>
        </p:nvSpPr>
        <p:spPr>
          <a:xfrm>
            <a:off x="2298059" y="2618201"/>
            <a:ext cx="3161618"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71437" tIns="71437" rIns="71437" bIns="71437"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21531" hangingPunct="0"/>
            <a:r>
              <a:rPr lang="en-US" sz="2400" dirty="0">
                <a:solidFill>
                  <a:srgbClr val="0070C0"/>
                </a:solidFill>
                <a:latin typeface="Century Gothic" panose="020B0502020202020204" pitchFamily="34" charset="0"/>
                <a:ea typeface="+mn-lt"/>
                <a:cs typeface="+mn-lt"/>
                <a:sym typeface="Akkurat-Light"/>
              </a:rPr>
              <a:t>Coupling two models for a Digital Representation of the soil-plant system</a:t>
            </a:r>
            <a:endParaRPr lang="en-US" sz="2400" dirty="0">
              <a:solidFill>
                <a:srgbClr val="0070C0"/>
              </a:solidFill>
              <a:latin typeface="Century Gothic" panose="020B0502020202020204" pitchFamily="34" charset="0"/>
            </a:endParaRPr>
          </a:p>
        </p:txBody>
      </p:sp>
      <p:sp>
        <p:nvSpPr>
          <p:cNvPr id="24" name="TextBox 23">
            <a:extLst>
              <a:ext uri="{FF2B5EF4-FFF2-40B4-BE49-F238E27FC236}">
                <a16:creationId xmlns:a16="http://schemas.microsoft.com/office/drawing/2014/main" id="{FE87CF8F-8199-DE05-45CC-6A0A8244CCEE}"/>
              </a:ext>
            </a:extLst>
          </p:cNvPr>
          <p:cNvSpPr txBox="1"/>
          <p:nvPr/>
        </p:nvSpPr>
        <p:spPr>
          <a:xfrm>
            <a:off x="9056415" y="2906113"/>
            <a:ext cx="3096707" cy="12522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71437" tIns="71437" rIns="71437" bIns="71437"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21531"/>
            <a:r>
              <a:rPr lang="en-US" sz="2400" dirty="0">
                <a:solidFill>
                  <a:srgbClr val="0070C0"/>
                </a:solidFill>
                <a:latin typeface="Century Gothic" panose="020B0502020202020204" pitchFamily="34" charset="0"/>
                <a:ea typeface="+mn-lt"/>
                <a:cs typeface="+mn-lt"/>
                <a:sym typeface="Akkurat-Light"/>
              </a:rPr>
              <a:t>Data assimilation to incorporate Earth Observation data</a:t>
            </a:r>
            <a:endParaRPr lang="en-US" sz="2400" dirty="0">
              <a:solidFill>
                <a:srgbClr val="0070C0"/>
              </a:solidFill>
              <a:latin typeface="Century Gothic" panose="020B0502020202020204" pitchFamily="34" charset="0"/>
              <a:ea typeface="+mn-lt"/>
              <a:cs typeface="+mn-lt"/>
            </a:endParaRPr>
          </a:p>
        </p:txBody>
      </p:sp>
      <p:sp>
        <p:nvSpPr>
          <p:cNvPr id="25" name="Title 3">
            <a:extLst>
              <a:ext uri="{FF2B5EF4-FFF2-40B4-BE49-F238E27FC236}">
                <a16:creationId xmlns:a16="http://schemas.microsoft.com/office/drawing/2014/main" id="{899BF86B-7BA0-1A08-3B2B-02C116A806F8}"/>
              </a:ext>
            </a:extLst>
          </p:cNvPr>
          <p:cNvSpPr>
            <a:spLocks noGrp="1"/>
          </p:cNvSpPr>
          <p:nvPr>
            <p:ph type="title"/>
          </p:nvPr>
        </p:nvSpPr>
        <p:spPr>
          <a:xfrm>
            <a:off x="1451976" y="396770"/>
            <a:ext cx="10368000" cy="734400"/>
          </a:xfrm>
        </p:spPr>
        <p:txBody>
          <a:bodyPr/>
          <a:lstStyle/>
          <a:p>
            <a:r>
              <a:rPr lang="en-GB" cap="none" dirty="0"/>
              <a:t>A Digital Twin for Soil-Plant System based on STEMMUS-SCOPE</a:t>
            </a:r>
          </a:p>
        </p:txBody>
      </p:sp>
      <p:pic>
        <p:nvPicPr>
          <p:cNvPr id="26" name="Picture 25">
            <a:extLst>
              <a:ext uri="{FF2B5EF4-FFF2-40B4-BE49-F238E27FC236}">
                <a16:creationId xmlns:a16="http://schemas.microsoft.com/office/drawing/2014/main" id="{6CECA82E-1542-DE1D-7543-08B455CF657E}"/>
              </a:ext>
            </a:extLst>
          </p:cNvPr>
          <p:cNvPicPr>
            <a:picLocks noChangeAspect="1"/>
          </p:cNvPicPr>
          <p:nvPr/>
        </p:nvPicPr>
        <p:blipFill>
          <a:blip r:embed="rId3"/>
          <a:stretch>
            <a:fillRect/>
          </a:stretch>
        </p:blipFill>
        <p:spPr>
          <a:xfrm>
            <a:off x="4326862" y="1378879"/>
            <a:ext cx="5852667" cy="3664014"/>
          </a:xfrm>
          <a:prstGeom prst="rect">
            <a:avLst/>
          </a:prstGeom>
        </p:spPr>
      </p:pic>
      <p:pic>
        <p:nvPicPr>
          <p:cNvPr id="2" name="Picture 4" descr="Infographic showing virtual space mirroring real space through data">
            <a:extLst>
              <a:ext uri="{FF2B5EF4-FFF2-40B4-BE49-F238E27FC236}">
                <a16:creationId xmlns:a16="http://schemas.microsoft.com/office/drawing/2014/main" id="{FCBCE6AE-86C8-31B7-16BA-9ED7EB35A1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725" b="-1"/>
          <a:stretch/>
        </p:blipFill>
        <p:spPr bwMode="auto">
          <a:xfrm>
            <a:off x="110485" y="4774480"/>
            <a:ext cx="4216377" cy="1942875"/>
          </a:xfrm>
          <a:prstGeom prst="rect">
            <a:avLst/>
          </a:prstGeom>
          <a:solidFill>
            <a:schemeClr val="bg1"/>
          </a:solidFill>
        </p:spPr>
      </p:pic>
    </p:spTree>
    <p:extLst>
      <p:ext uri="{BB962C8B-B14F-4D97-AF65-F5344CB8AC3E}">
        <p14:creationId xmlns:p14="http://schemas.microsoft.com/office/powerpoint/2010/main" val="349625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50DC24EA-CB41-D24A-24E0-C75DAB6A6855}"/>
              </a:ext>
            </a:extLst>
          </p:cNvPr>
          <p:cNvPicPr>
            <a:picLocks noChangeAspect="1"/>
          </p:cNvPicPr>
          <p:nvPr/>
        </p:nvPicPr>
        <p:blipFill rotWithShape="1">
          <a:blip r:embed="rId3">
            <a:extLst>
              <a:ext uri="{28A0092B-C50C-407E-A947-70E740481C1C}">
                <a14:useLocalDpi xmlns:a14="http://schemas.microsoft.com/office/drawing/2010/main" val="0"/>
              </a:ext>
            </a:extLst>
          </a:blip>
          <a:srcRect l="1232" r="-420"/>
          <a:stretch/>
        </p:blipFill>
        <p:spPr bwMode="auto">
          <a:xfrm>
            <a:off x="5693790" y="18854"/>
            <a:ext cx="6507637" cy="6784760"/>
          </a:xfrm>
          <a:prstGeom prst="rect">
            <a:avLst/>
          </a:prstGeom>
          <a:solidFill>
            <a:schemeClr val="bg1"/>
          </a:solidFill>
          <a:ln>
            <a:noFill/>
          </a:ln>
          <a:extLst>
            <a:ext uri="{53640926-AAD7-44D8-BBD7-CCE9431645EC}">
              <a14:shadowObscured xmlns:a14="http://schemas.microsoft.com/office/drawing/2010/main"/>
            </a:ext>
          </a:extLst>
        </p:spPr>
      </p:pic>
      <p:sp>
        <p:nvSpPr>
          <p:cNvPr id="6" name="Title 3">
            <a:extLst>
              <a:ext uri="{FF2B5EF4-FFF2-40B4-BE49-F238E27FC236}">
                <a16:creationId xmlns:a16="http://schemas.microsoft.com/office/drawing/2014/main" id="{1A376EEF-5FF9-5B8B-8312-9C8367DDB7CC}"/>
              </a:ext>
            </a:extLst>
          </p:cNvPr>
          <p:cNvSpPr>
            <a:spLocks noGrp="1"/>
          </p:cNvSpPr>
          <p:nvPr>
            <p:ph type="title"/>
          </p:nvPr>
        </p:nvSpPr>
        <p:spPr>
          <a:xfrm>
            <a:off x="1451976" y="396770"/>
            <a:ext cx="4644024" cy="734400"/>
          </a:xfrm>
        </p:spPr>
        <p:txBody>
          <a:bodyPr/>
          <a:lstStyle/>
          <a:p>
            <a:pPr>
              <a:lnSpc>
                <a:spcPts val="3100"/>
              </a:lnSpc>
            </a:pPr>
            <a:r>
              <a:rPr lang="en-GB" cap="none" dirty="0"/>
              <a:t>Digital Infrastructure Following FAIR Principles</a:t>
            </a:r>
          </a:p>
        </p:txBody>
      </p:sp>
      <p:sp>
        <p:nvSpPr>
          <p:cNvPr id="11" name="TextBox 10">
            <a:extLst>
              <a:ext uri="{FF2B5EF4-FFF2-40B4-BE49-F238E27FC236}">
                <a16:creationId xmlns:a16="http://schemas.microsoft.com/office/drawing/2014/main" id="{1DDC11BC-CC1F-D51A-2D22-58BFDBFA727A}"/>
              </a:ext>
            </a:extLst>
          </p:cNvPr>
          <p:cNvSpPr txBox="1"/>
          <p:nvPr/>
        </p:nvSpPr>
        <p:spPr>
          <a:xfrm>
            <a:off x="1433122" y="1338853"/>
            <a:ext cx="4017183" cy="5344751"/>
          </a:xfrm>
          <a:prstGeom prst="rect">
            <a:avLst/>
          </a:prstGeom>
          <a:solidFill>
            <a:schemeClr val="bg1"/>
          </a:solidFill>
          <a:ln>
            <a:noFill/>
          </a:ln>
        </p:spPr>
        <p:txBody>
          <a:bodyPr vert="horz" wrap="square" lIns="0" tIns="45720" rIns="91440" bIns="45720" numCol="1" anchor="t" anchorCtr="0" compatLnSpc="1">
            <a:prstTxWarp prst="textNoShape">
              <a:avLst/>
            </a:prstTxWarp>
          </a:bodyPr>
          <a:lstStyle>
            <a:lvl1pPr marL="255588" indent="-255588" defTabSz="238125" eaLnBrk="0" fontAlgn="base" hangingPunct="0">
              <a:lnSpc>
                <a:spcPts val="2500"/>
              </a:lnSpc>
              <a:spcBef>
                <a:spcPct val="20000"/>
              </a:spcBef>
              <a:spcAft>
                <a:spcPct val="0"/>
              </a:spcAft>
              <a:buFont typeface="Wingdings" pitchFamily="2" charset="2"/>
              <a:buChar char="§"/>
              <a:defRPr sz="2000">
                <a:latin typeface="Century Gothic" panose="020B0502020202020204" pitchFamily="34" charset="0"/>
              </a:defRPr>
            </a:lvl1pPr>
            <a:lvl2pPr marL="538163" indent="-280988" defTabSz="238125" eaLnBrk="0" fontAlgn="base" hangingPunct="0">
              <a:lnSpc>
                <a:spcPts val="2500"/>
              </a:lnSpc>
              <a:spcBef>
                <a:spcPct val="20000"/>
              </a:spcBef>
              <a:spcAft>
                <a:spcPct val="0"/>
              </a:spcAft>
              <a:buFont typeface="Wingdings" pitchFamily="2" charset="2"/>
              <a:buChar char="§"/>
              <a:defRPr sz="2000"/>
            </a:lvl2pPr>
            <a:lvl3pPr marL="801688" indent="-238125" defTabSz="238125" eaLnBrk="0" fontAlgn="base" hangingPunct="0">
              <a:lnSpc>
                <a:spcPts val="2500"/>
              </a:lnSpc>
              <a:spcBef>
                <a:spcPct val="20000"/>
              </a:spcBef>
              <a:spcAft>
                <a:spcPct val="0"/>
              </a:spcAft>
              <a:buFont typeface="Wingdings" pitchFamily="2" charset="2"/>
              <a:buChar char="§"/>
              <a:defRPr sz="2000"/>
            </a:lvl3pPr>
            <a:lvl4pPr marL="1077913" indent="-250825" defTabSz="238125" eaLnBrk="0" fontAlgn="base" hangingPunct="0">
              <a:lnSpc>
                <a:spcPts val="2500"/>
              </a:lnSpc>
              <a:spcBef>
                <a:spcPct val="20000"/>
              </a:spcBef>
              <a:spcAft>
                <a:spcPct val="0"/>
              </a:spcAft>
              <a:buFont typeface="Wingdings" pitchFamily="2" charset="2"/>
              <a:buChar char="§"/>
              <a:defRPr sz="2000"/>
            </a:lvl4pPr>
            <a:lvl5pPr marL="1344613" indent="-255588" defTabSz="238125" eaLnBrk="0" fontAlgn="base" hangingPunct="0">
              <a:lnSpc>
                <a:spcPts val="2500"/>
              </a:lnSpc>
              <a:spcBef>
                <a:spcPct val="20000"/>
              </a:spcBef>
              <a:spcAft>
                <a:spcPct val="0"/>
              </a:spcAft>
              <a:buFont typeface="Wingdings" pitchFamily="2" charset="2"/>
              <a:buChar char="§"/>
              <a:defRPr sz="2000"/>
            </a:lvl5pPr>
            <a:lvl6pPr marL="1801813" indent="-255588" defTabSz="238125" fontAlgn="base">
              <a:lnSpc>
                <a:spcPts val="2500"/>
              </a:lnSpc>
              <a:spcBef>
                <a:spcPct val="20000"/>
              </a:spcBef>
              <a:spcAft>
                <a:spcPct val="0"/>
              </a:spcAft>
              <a:buFont typeface="Wingdings" pitchFamily="2" charset="2"/>
              <a:buChar char="§"/>
              <a:defRPr sz="1700"/>
            </a:lvl6pPr>
            <a:lvl7pPr marL="2259013" indent="-255588" defTabSz="238125" fontAlgn="base">
              <a:lnSpc>
                <a:spcPts val="2500"/>
              </a:lnSpc>
              <a:spcBef>
                <a:spcPct val="20000"/>
              </a:spcBef>
              <a:spcAft>
                <a:spcPct val="0"/>
              </a:spcAft>
              <a:buFont typeface="Wingdings" pitchFamily="2" charset="2"/>
              <a:buChar char="§"/>
              <a:defRPr sz="1700"/>
            </a:lvl7pPr>
            <a:lvl8pPr marL="2716213" indent="-255588" defTabSz="238125" fontAlgn="base">
              <a:lnSpc>
                <a:spcPts val="2500"/>
              </a:lnSpc>
              <a:spcBef>
                <a:spcPct val="20000"/>
              </a:spcBef>
              <a:spcAft>
                <a:spcPct val="0"/>
              </a:spcAft>
              <a:buFont typeface="Wingdings" pitchFamily="2" charset="2"/>
              <a:buChar char="§"/>
              <a:defRPr sz="1700"/>
            </a:lvl8pPr>
            <a:lvl9pPr marL="3173413" indent="-255588" defTabSz="238125" fontAlgn="base">
              <a:lnSpc>
                <a:spcPts val="2500"/>
              </a:lnSpc>
              <a:spcBef>
                <a:spcPct val="20000"/>
              </a:spcBef>
              <a:spcAft>
                <a:spcPct val="0"/>
              </a:spcAft>
              <a:buFont typeface="Wingdings" pitchFamily="2" charset="2"/>
              <a:buChar char="§"/>
              <a:defRPr sz="1700"/>
            </a:lvl9pPr>
          </a:lstStyle>
          <a:p>
            <a:r>
              <a:rPr lang="en-GB" sz="1600" dirty="0"/>
              <a:t>The external data source including the static soil-plant parameters, dynamic forcing data, and Earth observation data.</a:t>
            </a:r>
          </a:p>
          <a:p>
            <a:endParaRPr lang="en-GB" sz="1600" dirty="0"/>
          </a:p>
          <a:p>
            <a:r>
              <a:rPr lang="en-GB" sz="1600" dirty="0"/>
              <a:t>The server hosting the user interface/front-end (e.g., web portal, </a:t>
            </a:r>
            <a:r>
              <a:rPr lang="en-GB" sz="1600" dirty="0" err="1"/>
              <a:t>Jupyter</a:t>
            </a:r>
            <a:r>
              <a:rPr lang="en-GB" sz="1600" dirty="0"/>
              <a:t> notebook), the pre-processor, and the post-processor.</a:t>
            </a:r>
          </a:p>
          <a:p>
            <a:endParaRPr lang="en-GB" sz="1600" dirty="0"/>
          </a:p>
          <a:p>
            <a:r>
              <a:rPr lang="en-GB" sz="1600" dirty="0"/>
              <a:t>The HPC facility hosting the containers of the STEMMUS-SCOPE model, the machine learning emulator, and the data assimilation workflow. </a:t>
            </a:r>
          </a:p>
          <a:p>
            <a:endParaRPr lang="en-GB" sz="1600" dirty="0"/>
          </a:p>
          <a:p>
            <a:endParaRPr lang="en-GB" sz="1600" dirty="0"/>
          </a:p>
        </p:txBody>
      </p:sp>
      <p:pic>
        <p:nvPicPr>
          <p:cNvPr id="2" name="Picture 1" descr="Logo&#10;&#10;Description automatically generated">
            <a:extLst>
              <a:ext uri="{FF2B5EF4-FFF2-40B4-BE49-F238E27FC236}">
                <a16:creationId xmlns:a16="http://schemas.microsoft.com/office/drawing/2014/main" id="{F992564C-7DEC-8DF8-2B68-361A4F02CF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688" b="14242"/>
          <a:stretch/>
        </p:blipFill>
        <p:spPr>
          <a:xfrm>
            <a:off x="4735857" y="6406844"/>
            <a:ext cx="1360143" cy="396770"/>
          </a:xfrm>
          <a:prstGeom prst="rect">
            <a:avLst/>
          </a:prstGeom>
          <a:solidFill>
            <a:schemeClr val="bg1"/>
          </a:solidFill>
        </p:spPr>
      </p:pic>
    </p:spTree>
    <p:extLst>
      <p:ext uri="{BB962C8B-B14F-4D97-AF65-F5344CB8AC3E}">
        <p14:creationId xmlns:p14="http://schemas.microsoft.com/office/powerpoint/2010/main" val="823960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49D9CE-CC67-D262-B4B5-EDA8B5AF6954}"/>
              </a:ext>
            </a:extLst>
          </p:cNvPr>
          <p:cNvSpPr/>
          <p:nvPr/>
        </p:nvSpPr>
        <p:spPr>
          <a:xfrm>
            <a:off x="11189970" y="0"/>
            <a:ext cx="100203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3">
            <a:extLst>
              <a:ext uri="{FF2B5EF4-FFF2-40B4-BE49-F238E27FC236}">
                <a16:creationId xmlns:a16="http://schemas.microsoft.com/office/drawing/2014/main" id="{5F36637F-4EB0-4F87-5112-A6A0ED13A9B4}"/>
              </a:ext>
            </a:extLst>
          </p:cNvPr>
          <p:cNvSpPr>
            <a:spLocks noGrp="1"/>
          </p:cNvSpPr>
          <p:nvPr>
            <p:ph type="title"/>
          </p:nvPr>
        </p:nvSpPr>
        <p:spPr>
          <a:xfrm>
            <a:off x="1451976" y="502233"/>
            <a:ext cx="10368000" cy="734400"/>
          </a:xfrm>
        </p:spPr>
        <p:txBody>
          <a:bodyPr/>
          <a:lstStyle/>
          <a:p>
            <a:pPr>
              <a:lnSpc>
                <a:spcPct val="100000"/>
              </a:lnSpc>
            </a:pPr>
            <a:r>
              <a:rPr lang="en-GB" cap="none" dirty="0">
                <a:latin typeface="Century Gothic" panose="020B0502020202020204" pitchFamily="34" charset="0"/>
              </a:rPr>
              <a:t>A Digital Twin for Soil-Plant System </a:t>
            </a:r>
            <a:br>
              <a:rPr lang="en-GB" cap="none" dirty="0">
                <a:latin typeface="Century Gothic" panose="020B0502020202020204" pitchFamily="34" charset="0"/>
              </a:rPr>
            </a:br>
            <a:r>
              <a:rPr lang="en-GB" cap="none" dirty="0">
                <a:latin typeface="Century Gothic" panose="020B0502020202020204" pitchFamily="34" charset="0"/>
              </a:rPr>
              <a:t>based on STEMMUS-SCOPE</a:t>
            </a:r>
          </a:p>
        </p:txBody>
      </p:sp>
      <p:grpSp>
        <p:nvGrpSpPr>
          <p:cNvPr id="2" name="Group 1">
            <a:extLst>
              <a:ext uri="{FF2B5EF4-FFF2-40B4-BE49-F238E27FC236}">
                <a16:creationId xmlns:a16="http://schemas.microsoft.com/office/drawing/2014/main" id="{E621CAEE-5F8B-CCAE-A04D-DAB8639FAC83}"/>
              </a:ext>
            </a:extLst>
          </p:cNvPr>
          <p:cNvGrpSpPr/>
          <p:nvPr/>
        </p:nvGrpSpPr>
        <p:grpSpPr>
          <a:xfrm>
            <a:off x="4322039" y="129927"/>
            <a:ext cx="7812811" cy="6728073"/>
            <a:chOff x="4322039" y="129927"/>
            <a:chExt cx="7812811" cy="6728073"/>
          </a:xfrm>
        </p:grpSpPr>
        <p:pic>
          <p:nvPicPr>
            <p:cNvPr id="12" name="Picture 11" descr="Diagram&#10;&#10;Description automatically generated">
              <a:extLst>
                <a:ext uri="{FF2B5EF4-FFF2-40B4-BE49-F238E27FC236}">
                  <a16:creationId xmlns:a16="http://schemas.microsoft.com/office/drawing/2014/main" id="{0E800518-F1AC-26BB-F828-6F1937C1DD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179"/>
            <a:stretch/>
          </p:blipFill>
          <p:spPr>
            <a:xfrm>
              <a:off x="4322039" y="1734154"/>
              <a:ext cx="3703321" cy="4053202"/>
            </a:xfrm>
            <a:prstGeom prst="rect">
              <a:avLst/>
            </a:prstGeom>
          </p:spPr>
        </p:pic>
        <p:cxnSp>
          <p:nvCxnSpPr>
            <p:cNvPr id="14" name="Straight Arrow Connector 13">
              <a:extLst>
                <a:ext uri="{FF2B5EF4-FFF2-40B4-BE49-F238E27FC236}">
                  <a16:creationId xmlns:a16="http://schemas.microsoft.com/office/drawing/2014/main" id="{768A30DC-310C-5737-6B41-40F8EDECC955}"/>
                </a:ext>
              </a:extLst>
            </p:cNvPr>
            <p:cNvCxnSpPr>
              <a:cxnSpLocks/>
            </p:cNvCxnSpPr>
            <p:nvPr/>
          </p:nvCxnSpPr>
          <p:spPr>
            <a:xfrm flipH="1">
              <a:off x="6361471" y="1668796"/>
              <a:ext cx="1956619" cy="435307"/>
            </a:xfrm>
            <a:prstGeom prst="straightConnector1">
              <a:avLst/>
            </a:prstGeom>
            <a:ln w="19050">
              <a:solidFill>
                <a:srgbClr val="8FD24E"/>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0487660-872C-C7B0-C967-220DF721FEAD}"/>
                </a:ext>
              </a:extLst>
            </p:cNvPr>
            <p:cNvCxnSpPr>
              <a:cxnSpLocks/>
            </p:cNvCxnSpPr>
            <p:nvPr/>
          </p:nvCxnSpPr>
          <p:spPr>
            <a:xfrm flipH="1" flipV="1">
              <a:off x="7954297" y="5358257"/>
              <a:ext cx="914784" cy="917262"/>
            </a:xfrm>
            <a:prstGeom prst="straightConnector1">
              <a:avLst/>
            </a:prstGeom>
            <a:ln w="19050">
              <a:solidFill>
                <a:srgbClr val="A9681E"/>
              </a:solidFill>
              <a:tailEnd type="stealth" w="lg" len="lg"/>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620813B-4503-1D60-C6C3-077BDFF94966}"/>
                </a:ext>
              </a:extLst>
            </p:cNvPr>
            <p:cNvPicPr>
              <a:picLocks noChangeAspect="1"/>
            </p:cNvPicPr>
            <p:nvPr/>
          </p:nvPicPr>
          <p:blipFill>
            <a:blip r:embed="rId4"/>
            <a:stretch>
              <a:fillRect/>
            </a:stretch>
          </p:blipFill>
          <p:spPr>
            <a:xfrm>
              <a:off x="8119009" y="129927"/>
              <a:ext cx="4015841" cy="3390751"/>
            </a:xfrm>
            <a:prstGeom prst="rect">
              <a:avLst/>
            </a:prstGeom>
            <a:solidFill>
              <a:schemeClr val="bg1"/>
            </a:solidFill>
          </p:spPr>
        </p:pic>
        <p:pic>
          <p:nvPicPr>
            <p:cNvPr id="18" name="Picture 17">
              <a:extLst>
                <a:ext uri="{FF2B5EF4-FFF2-40B4-BE49-F238E27FC236}">
                  <a16:creationId xmlns:a16="http://schemas.microsoft.com/office/drawing/2014/main" id="{8A45A1EE-8301-9898-7C8D-9AD69F07C0F0}"/>
                </a:ext>
              </a:extLst>
            </p:cNvPr>
            <p:cNvPicPr>
              <a:picLocks noChangeAspect="1"/>
            </p:cNvPicPr>
            <p:nvPr/>
          </p:nvPicPr>
          <p:blipFill>
            <a:blip r:embed="rId5"/>
            <a:stretch>
              <a:fillRect/>
            </a:stretch>
          </p:blipFill>
          <p:spPr>
            <a:xfrm>
              <a:off x="8494589" y="3525832"/>
              <a:ext cx="3264680" cy="3332168"/>
            </a:xfrm>
            <a:prstGeom prst="rect">
              <a:avLst/>
            </a:prstGeom>
          </p:spPr>
        </p:pic>
      </p:grpSp>
      <p:sp>
        <p:nvSpPr>
          <p:cNvPr id="8" name="TextBox 7">
            <a:extLst>
              <a:ext uri="{FF2B5EF4-FFF2-40B4-BE49-F238E27FC236}">
                <a16:creationId xmlns:a16="http://schemas.microsoft.com/office/drawing/2014/main" id="{67861023-8F0E-9397-A780-A3A84819A8B6}"/>
              </a:ext>
            </a:extLst>
          </p:cNvPr>
          <p:cNvSpPr txBox="1"/>
          <p:nvPr/>
        </p:nvSpPr>
        <p:spPr>
          <a:xfrm>
            <a:off x="1412311" y="1668796"/>
            <a:ext cx="2852578" cy="2862322"/>
          </a:xfrm>
          <a:prstGeom prst="rect">
            <a:avLst/>
          </a:prstGeom>
          <a:noFill/>
        </p:spPr>
        <p:txBody>
          <a:bodyPr wrap="square" rtlCol="0">
            <a:spAutoFit/>
          </a:bodyPr>
          <a:lstStyle/>
          <a:p>
            <a:r>
              <a:rPr lang="en-US" b="1" dirty="0">
                <a:latin typeface="Century Gothic" panose="020B0502020202020204" pitchFamily="34" charset="0"/>
              </a:rPr>
              <a:t>STEMMUS-SCOPE</a:t>
            </a:r>
            <a:r>
              <a:rPr lang="en-US" dirty="0">
                <a:latin typeface="Century Gothic" panose="020B0502020202020204" pitchFamily="34" charset="0"/>
              </a:rPr>
              <a:t>:</a:t>
            </a:r>
          </a:p>
          <a:p>
            <a:endParaRPr lang="en-US" dirty="0">
              <a:latin typeface="Century Gothic" panose="020B0502020202020204" pitchFamily="34" charset="0"/>
            </a:endParaRPr>
          </a:p>
          <a:p>
            <a:pPr algn="l"/>
            <a:r>
              <a:rPr lang="en-GB" dirty="0">
                <a:latin typeface="Century Gothic" panose="020B0502020202020204" pitchFamily="34" charset="0"/>
              </a:rPr>
              <a:t>Integrated modelling of canopy photosynthesis, fluorescence,</a:t>
            </a:r>
          </a:p>
          <a:p>
            <a:pPr algn="l"/>
            <a:r>
              <a:rPr lang="en-GB" dirty="0">
                <a:latin typeface="Century Gothic" panose="020B0502020202020204" pitchFamily="34" charset="0"/>
              </a:rPr>
              <a:t>and the transfer of energy, mass, and momentum in</a:t>
            </a:r>
          </a:p>
          <a:p>
            <a:pPr algn="l"/>
            <a:r>
              <a:rPr lang="en-GB" dirty="0">
                <a:latin typeface="Century Gothic" panose="020B0502020202020204" pitchFamily="34" charset="0"/>
              </a:rPr>
              <a:t>the SPAC continuum.</a:t>
            </a:r>
            <a:endParaRPr lang="en-US" dirty="0">
              <a:latin typeface="Century Gothic" panose="020B0502020202020204" pitchFamily="34" charset="0"/>
            </a:endParaRPr>
          </a:p>
          <a:p>
            <a:endParaRPr lang="en-GB" dirty="0">
              <a:latin typeface="Century Gothic" panose="020B0502020202020204" pitchFamily="34" charset="0"/>
            </a:endParaRPr>
          </a:p>
        </p:txBody>
      </p:sp>
      <p:sp>
        <p:nvSpPr>
          <p:cNvPr id="19" name="TextBox 18">
            <a:extLst>
              <a:ext uri="{FF2B5EF4-FFF2-40B4-BE49-F238E27FC236}">
                <a16:creationId xmlns:a16="http://schemas.microsoft.com/office/drawing/2014/main" id="{EEF0E6E1-A81B-76A8-3567-6CFBBD49867D}"/>
              </a:ext>
            </a:extLst>
          </p:cNvPr>
          <p:cNvSpPr txBox="1"/>
          <p:nvPr/>
        </p:nvSpPr>
        <p:spPr>
          <a:xfrm>
            <a:off x="3875820" y="5852714"/>
            <a:ext cx="4955458" cy="646331"/>
          </a:xfrm>
          <a:prstGeom prst="rect">
            <a:avLst/>
          </a:prstGeom>
          <a:noFill/>
        </p:spPr>
        <p:txBody>
          <a:bodyPr wrap="square">
            <a:spAutoFit/>
          </a:bodyPr>
          <a:lstStyle/>
          <a:p>
            <a:r>
              <a:rPr lang="en-GB" dirty="0">
                <a:latin typeface="Century Gothic" panose="020B0502020202020204" pitchFamily="34" charset="0"/>
              </a:rPr>
              <a:t>Linking SIF (Solar-Induced Fluorescence) </a:t>
            </a:r>
          </a:p>
          <a:p>
            <a:r>
              <a:rPr lang="en-GB" dirty="0">
                <a:latin typeface="Century Gothic" panose="020B0502020202020204" pitchFamily="34" charset="0"/>
              </a:rPr>
              <a:t>to Soil-Water-Plant-Energy Interactions</a:t>
            </a:r>
          </a:p>
        </p:txBody>
      </p:sp>
    </p:spTree>
    <p:extLst>
      <p:ext uri="{BB962C8B-B14F-4D97-AF65-F5344CB8AC3E}">
        <p14:creationId xmlns:p14="http://schemas.microsoft.com/office/powerpoint/2010/main" val="2997523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1025DDA-DF5E-336B-BD88-3222EA79C3BF}"/>
              </a:ext>
            </a:extLst>
          </p:cNvPr>
          <p:cNvSpPr>
            <a:spLocks noGrp="1"/>
          </p:cNvSpPr>
          <p:nvPr>
            <p:ph type="title"/>
          </p:nvPr>
        </p:nvSpPr>
        <p:spPr>
          <a:xfrm>
            <a:off x="1451976" y="396770"/>
            <a:ext cx="10368000" cy="734400"/>
          </a:xfrm>
        </p:spPr>
        <p:txBody>
          <a:bodyPr/>
          <a:lstStyle/>
          <a:p>
            <a:r>
              <a:rPr lang="en-GB" cap="none" dirty="0">
                <a:latin typeface="Century Gothic" panose="020B0502020202020204" pitchFamily="34" charset="0"/>
              </a:rPr>
              <a:t>STEMMUS-SCOPE for Understanding Drought Responses</a:t>
            </a:r>
            <a:endParaRPr lang="en-GB" cap="none" dirty="0"/>
          </a:p>
        </p:txBody>
      </p:sp>
      <p:pic>
        <p:nvPicPr>
          <p:cNvPr id="11" name="Picture 10">
            <a:extLst>
              <a:ext uri="{FF2B5EF4-FFF2-40B4-BE49-F238E27FC236}">
                <a16:creationId xmlns:a16="http://schemas.microsoft.com/office/drawing/2014/main" id="{72AB58F1-E44B-CB1B-0246-95C124810A18}"/>
              </a:ext>
            </a:extLst>
          </p:cNvPr>
          <p:cNvPicPr>
            <a:picLocks noChangeAspect="1"/>
          </p:cNvPicPr>
          <p:nvPr/>
        </p:nvPicPr>
        <p:blipFill rotWithShape="1">
          <a:blip r:embed="rId3"/>
          <a:srcRect r="21011"/>
          <a:stretch/>
        </p:blipFill>
        <p:spPr>
          <a:xfrm>
            <a:off x="1401425" y="1550871"/>
            <a:ext cx="9522887" cy="4817575"/>
          </a:xfrm>
          <a:prstGeom prst="rect">
            <a:avLst/>
          </a:prstGeom>
        </p:spPr>
      </p:pic>
      <p:sp>
        <p:nvSpPr>
          <p:cNvPr id="13" name="TextBox 12">
            <a:extLst>
              <a:ext uri="{FF2B5EF4-FFF2-40B4-BE49-F238E27FC236}">
                <a16:creationId xmlns:a16="http://schemas.microsoft.com/office/drawing/2014/main" id="{DBB14212-C904-5DA5-9C08-560820B08668}"/>
              </a:ext>
            </a:extLst>
          </p:cNvPr>
          <p:cNvSpPr txBox="1"/>
          <p:nvPr/>
        </p:nvSpPr>
        <p:spPr>
          <a:xfrm>
            <a:off x="1379933" y="1355978"/>
            <a:ext cx="3373041" cy="338554"/>
          </a:xfrm>
          <a:prstGeom prst="rect">
            <a:avLst/>
          </a:prstGeom>
          <a:solidFill>
            <a:schemeClr val="bg1"/>
          </a:solidFill>
        </p:spPr>
        <p:txBody>
          <a:bodyPr wrap="square">
            <a:spAutoFit/>
          </a:bodyPr>
          <a:lstStyle/>
          <a:p>
            <a:r>
              <a:rPr lang="en-US" altLang="zh-CN" sz="1600" b="1" dirty="0" err="1">
                <a:latin typeface="Microsoft YaHei" panose="020B0503020204020204" pitchFamily="34" charset="-122"/>
                <a:ea typeface="Microsoft YaHei" panose="020B0503020204020204" pitchFamily="34" charset="-122"/>
              </a:rPr>
              <a:t>Fluxnet</a:t>
            </a:r>
            <a:r>
              <a:rPr lang="en-US" altLang="zh-CN" sz="1600" b="1" dirty="0">
                <a:latin typeface="Microsoft YaHei" panose="020B0503020204020204" pitchFamily="34" charset="-122"/>
                <a:ea typeface="Microsoft YaHei" panose="020B0503020204020204" pitchFamily="34" charset="-122"/>
              </a:rPr>
              <a:t> site: US-Var (Grassland)</a:t>
            </a:r>
            <a:endParaRPr lang="en-GB" sz="1600" dirty="0"/>
          </a:p>
        </p:txBody>
      </p:sp>
      <p:sp>
        <p:nvSpPr>
          <p:cNvPr id="2" name="TextBox 1">
            <a:extLst>
              <a:ext uri="{FF2B5EF4-FFF2-40B4-BE49-F238E27FC236}">
                <a16:creationId xmlns:a16="http://schemas.microsoft.com/office/drawing/2014/main" id="{9CBD0765-3677-697E-DAB8-0FE7C6621C31}"/>
              </a:ext>
            </a:extLst>
          </p:cNvPr>
          <p:cNvSpPr txBox="1"/>
          <p:nvPr/>
        </p:nvSpPr>
        <p:spPr>
          <a:xfrm>
            <a:off x="1379933" y="6342444"/>
            <a:ext cx="10625025" cy="338554"/>
          </a:xfrm>
          <a:prstGeom prst="rect">
            <a:avLst/>
          </a:prstGeom>
          <a:solidFill>
            <a:schemeClr val="bg1"/>
          </a:solidFill>
        </p:spPr>
        <p:txBody>
          <a:bodyPr wrap="none" rtlCol="0">
            <a:spAutoFit/>
          </a:bodyPr>
          <a:lstStyle/>
          <a:p>
            <a:r>
              <a:rPr lang="en-GB" sz="1600" dirty="0">
                <a:latin typeface="Century Gothic" panose="020B0502020202020204" pitchFamily="34" charset="0"/>
              </a:rPr>
              <a:t>Without considering soil water stress, the water and carbon fluxes are overestimated during dry period;</a:t>
            </a:r>
          </a:p>
        </p:txBody>
      </p:sp>
      <p:sp>
        <p:nvSpPr>
          <p:cNvPr id="3" name="Rectangle 2">
            <a:extLst>
              <a:ext uri="{FF2B5EF4-FFF2-40B4-BE49-F238E27FC236}">
                <a16:creationId xmlns:a16="http://schemas.microsoft.com/office/drawing/2014/main" id="{FCB0EB82-2D7D-3BC8-CA30-178E1CD7E02B}"/>
              </a:ext>
            </a:extLst>
          </p:cNvPr>
          <p:cNvSpPr/>
          <p:nvPr/>
        </p:nvSpPr>
        <p:spPr>
          <a:xfrm>
            <a:off x="6162869" y="1355978"/>
            <a:ext cx="359229" cy="2208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59498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9361E227-3921-2593-37CC-DCA2B71C51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688" b="14242"/>
          <a:stretch/>
        </p:blipFill>
        <p:spPr>
          <a:xfrm>
            <a:off x="8148031" y="6230954"/>
            <a:ext cx="2197671" cy="641087"/>
          </a:xfrm>
          <a:prstGeom prst="rect">
            <a:avLst/>
          </a:prstGeom>
          <a:solidFill>
            <a:schemeClr val="bg1"/>
          </a:solidFill>
        </p:spPr>
      </p:pic>
      <p:pic>
        <p:nvPicPr>
          <p:cNvPr id="6" name="Picture 5" descr="Map&#10;&#10;Description automatically generated">
            <a:extLst>
              <a:ext uri="{FF2B5EF4-FFF2-40B4-BE49-F238E27FC236}">
                <a16:creationId xmlns:a16="http://schemas.microsoft.com/office/drawing/2014/main" id="{9B735F46-358B-C721-9531-26AB73A15785}"/>
              </a:ext>
            </a:extLst>
          </p:cNvPr>
          <p:cNvPicPr/>
          <p:nvPr/>
        </p:nvPicPr>
        <p:blipFill>
          <a:blip r:embed="rId4">
            <a:extLst>
              <a:ext uri="{28A0092B-C50C-407E-A947-70E740481C1C}">
                <a14:useLocalDpi xmlns:a14="http://schemas.microsoft.com/office/drawing/2010/main" val="0"/>
              </a:ext>
            </a:extLst>
          </a:blip>
          <a:stretch>
            <a:fillRect/>
          </a:stretch>
        </p:blipFill>
        <p:spPr>
          <a:xfrm>
            <a:off x="66014" y="713433"/>
            <a:ext cx="12125986" cy="6144567"/>
          </a:xfrm>
          <a:prstGeom prst="rect">
            <a:avLst/>
          </a:prstGeom>
        </p:spPr>
      </p:pic>
      <p:sp>
        <p:nvSpPr>
          <p:cNvPr id="4" name="Title 1">
            <a:extLst>
              <a:ext uri="{FF2B5EF4-FFF2-40B4-BE49-F238E27FC236}">
                <a16:creationId xmlns:a16="http://schemas.microsoft.com/office/drawing/2014/main" id="{EA6D2307-C808-1568-FBA6-F577DC352028}"/>
              </a:ext>
            </a:extLst>
          </p:cNvPr>
          <p:cNvSpPr>
            <a:spLocks noGrp="1"/>
          </p:cNvSpPr>
          <p:nvPr>
            <p:ph type="title"/>
          </p:nvPr>
        </p:nvSpPr>
        <p:spPr>
          <a:xfrm>
            <a:off x="1220864" y="-39245"/>
            <a:ext cx="10740024" cy="734400"/>
          </a:xfrm>
        </p:spPr>
        <p:txBody>
          <a:bodyPr/>
          <a:lstStyle/>
          <a:p>
            <a:r>
              <a:rPr lang="en-US" cap="none" dirty="0"/>
              <a:t>GEWEX - PLUMBER2 (</a:t>
            </a:r>
            <a:r>
              <a:rPr lang="en-GB" cap="none" dirty="0"/>
              <a:t>Land Surface Model Benchmarking Evaluation Project </a:t>
            </a:r>
            <a:r>
              <a:rPr lang="en-US" cap="none" dirty="0"/>
              <a:t>)</a:t>
            </a:r>
            <a:endParaRPr lang="en-GB" cap="none"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6FB04F6-84C0-FBA1-60B1-8B1C966175C2}"/>
                  </a:ext>
                </a:extLst>
              </p:cNvPr>
              <p:cNvSpPr txBox="1"/>
              <p:nvPr/>
            </p:nvSpPr>
            <p:spPr>
              <a:xfrm>
                <a:off x="2896222" y="2275435"/>
                <a:ext cx="6810485" cy="2062103"/>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1600" dirty="0">
                    <a:latin typeface="Century Gothic" panose="020B0502020202020204" pitchFamily="34" charset="0"/>
                  </a:rPr>
                  <a:t>STEMMUS-SCOPE: </a:t>
                </a:r>
                <a:r>
                  <a:rPr lang="en-US" altLang="zh-CN" sz="1600" dirty="0">
                    <a:latin typeface="Century Gothic" panose="020B0502020202020204" pitchFamily="34" charset="0"/>
                  </a:rPr>
                  <a:t>~</a:t>
                </a:r>
                <a:r>
                  <a:rPr lang="en-US" sz="1600" dirty="0">
                    <a:latin typeface="Century Gothic" panose="020B0502020202020204" pitchFamily="34" charset="0"/>
                  </a:rPr>
                  <a:t>1.5 </a:t>
                </a:r>
                <a:r>
                  <a:rPr lang="en-US" sz="1600" dirty="0" err="1">
                    <a:latin typeface="Century Gothic" panose="020B0502020202020204" pitchFamily="34" charset="0"/>
                  </a:rPr>
                  <a:t>walltime</a:t>
                </a:r>
                <a:r>
                  <a:rPr lang="en-US" sz="1600" dirty="0">
                    <a:latin typeface="Century Gothic" panose="020B0502020202020204" pitchFamily="34" charset="0"/>
                  </a:rPr>
                  <a:t> hour, for 1 month simulation period</a:t>
                </a:r>
              </a:p>
              <a:p>
                <a:r>
                  <a:rPr lang="en-US" sz="1600" dirty="0">
                    <a:latin typeface="Century Gothic" panose="020B0502020202020204" pitchFamily="34" charset="0"/>
                  </a:rPr>
                  <a:t>(i7-8700CPU 3.70GHz, 32GB RAM)</a:t>
                </a:r>
              </a:p>
              <a:p>
                <a:endParaRPr lang="en-US" sz="1600" dirty="0">
                  <a:latin typeface="Century Gothic" panose="020B0502020202020204" pitchFamily="34" charset="0"/>
                </a:endParaRPr>
              </a:p>
              <a:p>
                <a:r>
                  <a:rPr lang="en-GB" sz="1600" dirty="0">
                    <a:latin typeface="Century Gothic" panose="020B0502020202020204" pitchFamily="34" charset="0"/>
                  </a:rPr>
                  <a:t>FLUXNET2015 DATA:</a:t>
                </a:r>
              </a:p>
              <a:p>
                <a:r>
                  <a:rPr lang="en-GB" sz="1600" dirty="0">
                    <a:latin typeface="Century Gothic" panose="020B0502020202020204" pitchFamily="34" charset="0"/>
                  </a:rPr>
                  <a:t>1532 site-</a:t>
                </a:r>
                <a:r>
                  <a:rPr lang="en-GB" sz="1600" dirty="0" err="1">
                    <a:latin typeface="Century Gothic" panose="020B0502020202020204" pitchFamily="34" charset="0"/>
                  </a:rPr>
                  <a:t>yrs</a:t>
                </a:r>
                <a:r>
                  <a:rPr lang="en-GB" sz="1600" dirty="0">
                    <a:latin typeface="Century Gothic" panose="020B0502020202020204" pitchFamily="34" charset="0"/>
                  </a:rPr>
                  <a:t> </a:t>
                </a:r>
                <a14:m>
                  <m:oMath xmlns:m="http://schemas.openxmlformats.org/officeDocument/2006/math">
                    <m:r>
                      <a:rPr lang="en-GB" sz="1600" b="0" i="1" smtClean="0">
                        <a:latin typeface="Cambria Math" panose="02040503050406030204" pitchFamily="18" charset="0"/>
                        <a:ea typeface="Cambria Math" panose="02040503050406030204" pitchFamily="18" charset="0"/>
                      </a:rPr>
                      <m:t>×</m:t>
                    </m:r>
                  </m:oMath>
                </a14:m>
                <a:r>
                  <a:rPr lang="en-GB" sz="1600" dirty="0">
                    <a:latin typeface="Century Gothic" panose="020B0502020202020204" pitchFamily="34" charset="0"/>
                  </a:rPr>
                  <a:t> 18 (computer hr) = 27576 hr = 1149 days</a:t>
                </a:r>
              </a:p>
              <a:p>
                <a:endParaRPr lang="en-GB" sz="1600" dirty="0">
                  <a:latin typeface="Century Gothic" panose="020B0502020202020204" pitchFamily="34" charset="0"/>
                </a:endParaRPr>
              </a:p>
              <a:p>
                <a:r>
                  <a:rPr lang="en-GB" sz="1600" dirty="0">
                    <a:latin typeface="Century Gothic" panose="020B0502020202020204" pitchFamily="34" charset="0"/>
                  </a:rPr>
                  <a:t>And then Globally (at 1km resolution):</a:t>
                </a:r>
              </a:p>
              <a:p>
                <a:r>
                  <a:rPr lang="en-GB" sz="1600" dirty="0">
                    <a:latin typeface="Century Gothic" panose="020B0502020202020204" pitchFamily="34" charset="0"/>
                  </a:rPr>
                  <a:t>150 x 10</a:t>
                </a:r>
                <a:r>
                  <a:rPr lang="en-GB" sz="1600" baseline="30000" dirty="0">
                    <a:latin typeface="Century Gothic" panose="020B0502020202020204" pitchFamily="34" charset="0"/>
                  </a:rPr>
                  <a:t>6</a:t>
                </a:r>
                <a:r>
                  <a:rPr lang="en-GB" sz="1600" dirty="0">
                    <a:latin typeface="Century Gothic" panose="020B0502020202020204" pitchFamily="34" charset="0"/>
                  </a:rPr>
                  <a:t> km</a:t>
                </a:r>
                <a:r>
                  <a:rPr lang="en-GB" sz="1600" baseline="30000" dirty="0">
                    <a:latin typeface="Century Gothic" panose="020B0502020202020204" pitchFamily="34" charset="0"/>
                  </a:rPr>
                  <a:t>2 </a:t>
                </a:r>
                <a14:m>
                  <m:oMath xmlns:m="http://schemas.openxmlformats.org/officeDocument/2006/math">
                    <m:r>
                      <a:rPr lang="en-GB" sz="1600" b="0" i="1" smtClean="0">
                        <a:latin typeface="Cambria Math" panose="02040503050406030204" pitchFamily="18" charset="0"/>
                        <a:ea typeface="Cambria Math" panose="02040503050406030204" pitchFamily="18" charset="0"/>
                      </a:rPr>
                      <m:t>×</m:t>
                    </m:r>
                  </m:oMath>
                </a14:m>
                <a:r>
                  <a:rPr lang="en-GB" sz="1600" baseline="30000" dirty="0">
                    <a:latin typeface="Century Gothic" panose="020B0502020202020204" pitchFamily="34" charset="0"/>
                  </a:rPr>
                  <a:t> </a:t>
                </a:r>
                <a14:m>
                  <m:oMath xmlns:m="http://schemas.openxmlformats.org/officeDocument/2006/math">
                    <m:r>
                      <a:rPr lang="en-US" sz="1600" b="0" i="0" smtClean="0">
                        <a:latin typeface="Cambria Math" panose="02040503050406030204" pitchFamily="18" charset="0"/>
                        <a:ea typeface="Cambria Math" panose="02040503050406030204" pitchFamily="18" charset="0"/>
                      </a:rPr>
                      <m:t>1</m:t>
                    </m:r>
                    <m:r>
                      <m:rPr>
                        <m:sty m:val="p"/>
                      </m:rPr>
                      <a:rPr lang="en-US" sz="1600" b="0" i="0" smtClean="0">
                        <a:latin typeface="Cambria Math" panose="02040503050406030204" pitchFamily="18" charset="0"/>
                        <a:ea typeface="Cambria Math" panose="02040503050406030204" pitchFamily="18" charset="0"/>
                      </a:rPr>
                      <m:t>yr</m:t>
                    </m:r>
                    <m:r>
                      <a:rPr lang="en-GB" sz="1600" b="0" i="1" smtClean="0">
                        <a:latin typeface="Cambria Math" panose="02040503050406030204" pitchFamily="18" charset="0"/>
                        <a:ea typeface="Cambria Math" panose="02040503050406030204" pitchFamily="18" charset="0"/>
                      </a:rPr>
                      <m:t>×</m:t>
                    </m:r>
                  </m:oMath>
                </a14:m>
                <a:r>
                  <a:rPr lang="en-GB" sz="1600" dirty="0">
                    <a:latin typeface="Century Gothic" panose="020B0502020202020204" pitchFamily="34" charset="0"/>
                  </a:rPr>
                  <a:t> 18 (computer hr) = 2700 x 10</a:t>
                </a:r>
                <a:r>
                  <a:rPr lang="en-GB" sz="1600" baseline="30000" dirty="0">
                    <a:latin typeface="Century Gothic" panose="020B0502020202020204" pitchFamily="34" charset="0"/>
                  </a:rPr>
                  <a:t>6</a:t>
                </a:r>
                <a:r>
                  <a:rPr lang="en-GB" sz="1600" dirty="0">
                    <a:latin typeface="Century Gothic" panose="020B0502020202020204" pitchFamily="34" charset="0"/>
                  </a:rPr>
                  <a:t> hr = 308 219 </a:t>
                </a:r>
                <a:r>
                  <a:rPr lang="en-GB" sz="1600" dirty="0" err="1">
                    <a:latin typeface="Century Gothic" panose="020B0502020202020204" pitchFamily="34" charset="0"/>
                  </a:rPr>
                  <a:t>yr</a:t>
                </a:r>
                <a:endParaRPr lang="en-GB" sz="1600" dirty="0">
                  <a:latin typeface="Century Gothic" panose="020B0502020202020204" pitchFamily="34" charset="0"/>
                  <a:ea typeface="Cambria Math" panose="02040503050406030204" pitchFamily="18" charset="0"/>
                </a:endParaRPr>
              </a:p>
            </p:txBody>
          </p:sp>
        </mc:Choice>
        <mc:Fallback xmlns="">
          <p:sp>
            <p:nvSpPr>
              <p:cNvPr id="5" name="TextBox 4">
                <a:extLst>
                  <a:ext uri="{FF2B5EF4-FFF2-40B4-BE49-F238E27FC236}">
                    <a16:creationId xmlns:a16="http://schemas.microsoft.com/office/drawing/2014/main" id="{C6FB04F6-84C0-FBA1-60B1-8B1C966175C2}"/>
                  </a:ext>
                </a:extLst>
              </p:cNvPr>
              <p:cNvSpPr txBox="1">
                <a:spLocks noRot="1" noChangeAspect="1" noMove="1" noResize="1" noEditPoints="1" noAdjustHandles="1" noChangeArrowheads="1" noChangeShapeType="1" noTextEdit="1"/>
              </p:cNvSpPr>
              <p:nvPr/>
            </p:nvSpPr>
            <p:spPr>
              <a:xfrm>
                <a:off x="2896222" y="2275435"/>
                <a:ext cx="6810485" cy="2062103"/>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7078BA4-E3C9-C9DB-3F04-D3C7E605A4AF}"/>
                  </a:ext>
                </a:extLst>
              </p:cNvPr>
              <p:cNvSpPr txBox="1"/>
              <p:nvPr/>
            </p:nvSpPr>
            <p:spPr>
              <a:xfrm>
                <a:off x="2896223" y="4416680"/>
                <a:ext cx="6810484" cy="156966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GB" sz="1600" dirty="0">
                    <a:latin typeface="Century Gothic" panose="020B0502020202020204" pitchFamily="34" charset="0"/>
                  </a:rPr>
                  <a:t>FLUXNET2015 DATA:</a:t>
                </a:r>
              </a:p>
              <a:p>
                <a:r>
                  <a:rPr lang="en-GB" sz="1600" dirty="0">
                    <a:latin typeface="Century Gothic" panose="020B0502020202020204" pitchFamily="34" charset="0"/>
                  </a:rPr>
                  <a:t>1532 site-</a:t>
                </a:r>
                <a:r>
                  <a:rPr lang="en-GB" sz="1600" dirty="0" err="1">
                    <a:latin typeface="Century Gothic" panose="020B0502020202020204" pitchFamily="34" charset="0"/>
                  </a:rPr>
                  <a:t>yrs</a:t>
                </a:r>
                <a:r>
                  <a:rPr lang="en-GB" sz="1600" dirty="0">
                    <a:latin typeface="Century Gothic" panose="020B0502020202020204" pitchFamily="34" charset="0"/>
                  </a:rPr>
                  <a:t> </a:t>
                </a:r>
                <a14:m>
                  <m:oMath xmlns:m="http://schemas.openxmlformats.org/officeDocument/2006/math">
                    <m:r>
                      <a:rPr lang="en-GB" sz="1600" b="0" i="1" smtClean="0">
                        <a:latin typeface="Cambria Math" panose="02040503050406030204" pitchFamily="18" charset="0"/>
                        <a:ea typeface="Cambria Math" panose="02040503050406030204" pitchFamily="18" charset="0"/>
                      </a:rPr>
                      <m:t>×</m:t>
                    </m:r>
                  </m:oMath>
                </a14:m>
                <a:r>
                  <a:rPr lang="en-GB" sz="1600" dirty="0">
                    <a:latin typeface="Century Gothic" panose="020B0502020202020204" pitchFamily="34" charset="0"/>
                  </a:rPr>
                  <a:t> 18 (computer hr) = 27576 hr = 1149 days</a:t>
                </a:r>
              </a:p>
              <a:p>
                <a:endParaRPr lang="en-GB" sz="1600" dirty="0">
                  <a:latin typeface="Century Gothic" panose="020B0502020202020204" pitchFamily="34" charset="0"/>
                </a:endParaRPr>
              </a:p>
              <a:p>
                <a:r>
                  <a:rPr lang="en-GB" sz="1600" dirty="0" err="1">
                    <a:latin typeface="Century Gothic" panose="020B0502020202020204" pitchFamily="34" charset="0"/>
                    <a:ea typeface="Cambria Math" panose="02040503050406030204" pitchFamily="18" charset="0"/>
                  </a:rPr>
                  <a:t>EcoExtreML</a:t>
                </a:r>
                <a:r>
                  <a:rPr lang="en-GB" sz="1600" dirty="0">
                    <a:latin typeface="Century Gothic" panose="020B0502020202020204" pitchFamily="34" charset="0"/>
                    <a:ea typeface="Cambria Math" panose="02040503050406030204" pitchFamily="18" charset="0"/>
                  </a:rPr>
                  <a:t> + </a:t>
                </a:r>
                <a:r>
                  <a:rPr lang="en-GB" sz="1600" dirty="0" err="1">
                    <a:latin typeface="Century Gothic" panose="020B0502020202020204" pitchFamily="34" charset="0"/>
                    <a:ea typeface="Cambria Math" panose="02040503050406030204" pitchFamily="18" charset="0"/>
                  </a:rPr>
                  <a:t>NLeScience</a:t>
                </a:r>
                <a:r>
                  <a:rPr lang="en-GB" sz="1600" dirty="0">
                    <a:latin typeface="Century Gothic" panose="020B0502020202020204" pitchFamily="34" charset="0"/>
                    <a:ea typeface="Cambria Math" panose="02040503050406030204" pitchFamily="18" charset="0"/>
                  </a:rPr>
                  <a:t> = 5 days</a:t>
                </a:r>
              </a:p>
              <a:p>
                <a:endParaRPr lang="en-GB" sz="1600" dirty="0">
                  <a:latin typeface="Century Gothic" panose="020B0502020202020204" pitchFamily="34" charset="0"/>
                  <a:ea typeface="Cambria Math" panose="02040503050406030204" pitchFamily="18" charset="0"/>
                </a:endParaRPr>
              </a:p>
              <a:p>
                <a:r>
                  <a:rPr lang="en-GB" sz="1600" dirty="0">
                    <a:latin typeface="Century Gothic" panose="020B0502020202020204" pitchFamily="34" charset="0"/>
                    <a:ea typeface="Cambria Math" panose="02040503050406030204" pitchFamily="18" charset="0"/>
                  </a:rPr>
                  <a:t>1149/5 = 230 times faster ~ </a:t>
                </a:r>
              </a:p>
            </p:txBody>
          </p:sp>
        </mc:Choice>
        <mc:Fallback xmlns="">
          <p:sp>
            <p:nvSpPr>
              <p:cNvPr id="8" name="TextBox 7">
                <a:extLst>
                  <a:ext uri="{FF2B5EF4-FFF2-40B4-BE49-F238E27FC236}">
                    <a16:creationId xmlns:a16="http://schemas.microsoft.com/office/drawing/2014/main" id="{97078BA4-E3C9-C9DB-3F04-D3C7E605A4AF}"/>
                  </a:ext>
                </a:extLst>
              </p:cNvPr>
              <p:cNvSpPr txBox="1">
                <a:spLocks noRot="1" noChangeAspect="1" noMove="1" noResize="1" noEditPoints="1" noAdjustHandles="1" noChangeArrowheads="1" noChangeShapeType="1" noTextEdit="1"/>
              </p:cNvSpPr>
              <p:nvPr/>
            </p:nvSpPr>
            <p:spPr>
              <a:xfrm>
                <a:off x="2896223" y="4416680"/>
                <a:ext cx="6810484" cy="1569660"/>
              </a:xfrm>
              <a:prstGeom prst="rect">
                <a:avLst/>
              </a:prstGeom>
              <a:blipFill>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91746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50"/>
                                        <p:tgtEl>
                                          <p:spTgt spid="8"/>
                                        </p:tgtEl>
                                      </p:cBhvr>
                                    </p:animEffect>
                                    <p:anim calcmode="lin" valueType="num">
                                      <p:cBhvr>
                                        <p:cTn id="15" dur="250" fill="hold"/>
                                        <p:tgtEl>
                                          <p:spTgt spid="8"/>
                                        </p:tgtEl>
                                        <p:attrNameLst>
                                          <p:attrName>ppt_x</p:attrName>
                                        </p:attrNameLst>
                                      </p:cBhvr>
                                      <p:tavLst>
                                        <p:tav tm="0">
                                          <p:val>
                                            <p:strVal val="#ppt_x"/>
                                          </p:val>
                                        </p:tav>
                                        <p:tav tm="100000">
                                          <p:val>
                                            <p:strVal val="#ppt_x"/>
                                          </p:val>
                                        </p:tav>
                                      </p:tavLst>
                                    </p:anim>
                                    <p:anim calcmode="lin" valueType="num">
                                      <p:cBhvr>
                                        <p:cTn id="16"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theme/theme1.xml><?xml version="1.0" encoding="utf-8"?>
<a:theme xmlns:a="http://schemas.openxmlformats.org/drawingml/2006/main" name="ITC">
  <a:themeElements>
    <a:clrScheme name="UT_wit">
      <a:dk1>
        <a:srgbClr val="000000"/>
      </a:dk1>
      <a:lt1>
        <a:srgbClr val="FFFFFF"/>
      </a:lt1>
      <a:dk2>
        <a:srgbClr val="000000"/>
      </a:dk2>
      <a:lt2>
        <a:srgbClr val="808080"/>
      </a:lt2>
      <a:accent1>
        <a:srgbClr val="34B233"/>
      </a:accent1>
      <a:accent2>
        <a:srgbClr val="CF0072"/>
      </a:accent2>
      <a:accent3>
        <a:srgbClr val="FED100"/>
      </a:accent3>
      <a:accent4>
        <a:srgbClr val="0098C3"/>
      </a:accent4>
      <a:accent5>
        <a:srgbClr val="DC0C30"/>
      </a:accent5>
      <a:accent6>
        <a:srgbClr val="006A4D"/>
      </a:accent6>
      <a:hlink>
        <a:srgbClr val="4F2D7F"/>
      </a:hlink>
      <a:folHlink>
        <a:srgbClr val="887B1B"/>
      </a:folHlink>
    </a:clrScheme>
    <a:fontScheme name="Standaardontwerp">
      <a:majorFont>
        <a:latin typeface="Arial Narrow"/>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daardontwerp 13">
        <a:dk1>
          <a:srgbClr val="000000"/>
        </a:dk1>
        <a:lt1>
          <a:srgbClr val="FFFFFF"/>
        </a:lt1>
        <a:dk2>
          <a:srgbClr val="000000"/>
        </a:dk2>
        <a:lt2>
          <a:srgbClr val="808080"/>
        </a:lt2>
        <a:accent1>
          <a:srgbClr val="5CA440"/>
        </a:accent1>
        <a:accent2>
          <a:srgbClr val="FFD600"/>
        </a:accent2>
        <a:accent3>
          <a:srgbClr val="FFFFFF"/>
        </a:accent3>
        <a:accent4>
          <a:srgbClr val="000000"/>
        </a:accent4>
        <a:accent5>
          <a:srgbClr val="B5CFAF"/>
        </a:accent5>
        <a:accent6>
          <a:srgbClr val="E7C200"/>
        </a:accent6>
        <a:hlink>
          <a:srgbClr val="C40079"/>
        </a:hlink>
        <a:folHlink>
          <a:srgbClr val="0098A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1_Titel slides UT">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16767</TotalTime>
  <Words>3095</Words>
  <Application>Microsoft Office PowerPoint</Application>
  <PresentationFormat>Widescreen</PresentationFormat>
  <Paragraphs>246</Paragraphs>
  <Slides>24</Slides>
  <Notes>22</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24</vt:i4>
      </vt:variant>
    </vt:vector>
  </HeadingPairs>
  <TitlesOfParts>
    <vt:vector size="39" baseType="lpstr">
      <vt:lpstr>等线</vt:lpstr>
      <vt:lpstr>Microsoft YaHei</vt:lpstr>
      <vt:lpstr>Microsoft YaHei</vt:lpstr>
      <vt:lpstr>Times LT Std</vt:lpstr>
      <vt:lpstr>Arial</vt:lpstr>
      <vt:lpstr>Arial Narrow</vt:lpstr>
      <vt:lpstr>Calibri</vt:lpstr>
      <vt:lpstr>Calibri Light</vt:lpstr>
      <vt:lpstr>Cambria Math</vt:lpstr>
      <vt:lpstr>Century Gothic</vt:lpstr>
      <vt:lpstr>Montserrat</vt:lpstr>
      <vt:lpstr>Wingdings</vt:lpstr>
      <vt:lpstr>ITC</vt:lpstr>
      <vt:lpstr>Office Theme</vt:lpstr>
      <vt:lpstr>1_Titel slides UT</vt:lpstr>
      <vt:lpstr>PowerPoint Presentation</vt:lpstr>
      <vt:lpstr>PowerPoint Presentation</vt:lpstr>
      <vt:lpstr>What is a Digital Twin? and … a Digital Twin Earth? </vt:lpstr>
      <vt:lpstr>What is a Digital Twin? and … a Digital Twin Earth? </vt:lpstr>
      <vt:lpstr>A Digital Twin for Soil-Plant System based on STEMMUS-SCOPE</vt:lpstr>
      <vt:lpstr>Digital Infrastructure Following FAIR Principles</vt:lpstr>
      <vt:lpstr>A Digital Twin for Soil-Plant System  based on STEMMUS-SCOPE</vt:lpstr>
      <vt:lpstr>STEMMUS-SCOPE for Understanding Drought Responses</vt:lpstr>
      <vt:lpstr>GEWEX - PLUMBER2 (Land Surface Model Benchmarking Evaluation Project )</vt:lpstr>
      <vt:lpstr>STEMMUS-SCOPE for GEWEX-PLUMBER2</vt:lpstr>
      <vt:lpstr>PowerPoint Presentation</vt:lpstr>
      <vt:lpstr>PowerPoint Presentation</vt:lpstr>
      <vt:lpstr>From soil water potential to leaf water potential (LWP)</vt:lpstr>
      <vt:lpstr>Some Final Notes … … </vt:lpstr>
      <vt:lpstr>Some Final Notes … … </vt:lpstr>
      <vt:lpstr>Some Final Notes … … </vt:lpstr>
      <vt:lpstr>Old wine in new bottles?</vt:lpstr>
      <vt:lpstr>PowerPoint Presentation</vt:lpstr>
      <vt:lpstr>PowerPoint Presentation</vt:lpstr>
      <vt:lpstr>PowerPoint Presentation</vt:lpstr>
      <vt:lpstr>STEMMUS-SCOPE with Plant Hydraulics</vt:lpstr>
      <vt:lpstr>STEMMUS-SCOPE with Plant Hydraulics</vt:lpstr>
      <vt:lpstr>STEMMUS-SCOPE with WOFOST</vt:lpstr>
      <vt:lpstr>STEMMUS-SCOPE: Machine Learning-based Emulator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 Lianyu (UT)</dc:creator>
  <cp:lastModifiedBy>Zeng, Yijian (UT-ITC)</cp:lastModifiedBy>
  <cp:revision>170</cp:revision>
  <dcterms:created xsi:type="dcterms:W3CDTF">2021-11-03T09:15:23Z</dcterms:created>
  <dcterms:modified xsi:type="dcterms:W3CDTF">2023-06-14T20:08:03Z</dcterms:modified>
</cp:coreProperties>
</file>