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55" r:id="rId3"/>
    <p:sldId id="572" r:id="rId4"/>
    <p:sldId id="573" r:id="rId5"/>
    <p:sldId id="574" r:id="rId6"/>
    <p:sldId id="596" r:id="rId7"/>
    <p:sldId id="575" r:id="rId8"/>
    <p:sldId id="597" r:id="rId9"/>
    <p:sldId id="579" r:id="rId10"/>
  </p:sldIdLst>
  <p:sldSz cx="12192000" cy="6858000"/>
  <p:notesSz cx="9144000" cy="6858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43" autoAdjust="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3B3A-780E-4030-A55F-5E5FF0A34CCE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77D02-D37E-44C4-8189-D4E33917786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23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440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08F9F-7A64-4C6E-BE32-54848B8CBAB5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018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517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110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330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1490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77D02-D37E-44C4-8189-D4E33917786E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3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E8FD-8240-4399-847E-43AC21F9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49E92-3C32-44CC-BD19-4551A4EB8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CCEE-E997-49F5-B568-55B91E98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B26A-8109-465F-9369-66B2B4E6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4C85-3E0C-44E8-AE7C-86E25B89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11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FF04-514C-4A4B-BC0E-1219B853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896F9-99F9-49AC-8D6D-A5AF821A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8F4D-FC72-44FE-B0E1-E58A5493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F0EC0-A70A-4658-A76A-EC9D7AB1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0613-62E8-4C6C-B481-3A702238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80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5F2AB-EB5F-4135-8444-715A505DF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DC940-A5F6-4C58-88CA-1582045B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1C59-E84C-4365-8729-5A3BFFD5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06446-845F-4E5D-9566-5CFBC7DC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93FC5-8365-44AE-BE97-A7B51D23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86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AA1-7142-4683-A282-8F5A1F63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059F-9C5F-4962-B49A-C80143CE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C97B-0CD2-42CF-B9B9-FFE5C0A2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0478-73D5-4CF4-A3F6-93484BDA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1202-4584-456D-8F1C-81777227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859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2744-122D-43A6-BF5B-35BCFD0D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B7C55-64D2-4393-84E3-D8ABB219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A8D6-6E9C-4E2D-AB76-9827BC45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0378-0C12-4071-A25B-D767E90C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4A3A1-060C-4365-A5DD-86A50892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76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B680-02DC-49BB-AC76-A58D4D03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F4A2-06E4-4D6E-863B-16C051D54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70794-F3E5-4651-911D-D9D14BB7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C43B9-48F9-4A4F-B1B4-2D8563CE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B685E-18FC-4E99-AC50-13BFB298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D19BB-A59E-4EC5-A57F-F48D29E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15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D9B7-98A0-4992-BC8E-0387BBBD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27DD3-213E-48C6-A64F-67BA9C17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89258-FAE7-4FE4-8EAA-C7EB0501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10BA4-5C43-40BB-9B32-FBF2DC38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9D65B-0FEB-4428-B38F-90D1FA2D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7D026-27D4-4EB1-8415-BA102394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CB720-2D7D-4D1A-B518-20CED701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DFC04-E701-493B-BBEC-1DB5E739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20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E74A-460F-4EB9-8667-6B37406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31865-1B9C-4BFD-A507-7E915218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0E87-CC48-4DF8-BF6B-9DC2129E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C32EB-1827-42BA-9893-E198B7FC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09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EC152-F14A-43EF-9741-72B4AE21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03DC7-B0D3-4D47-B9E3-47BCBCAA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79090-0094-4853-904B-D6E62A9A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677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248A-60C5-4674-9687-F112E628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E887-7FE3-4EE5-8949-955F8495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066C-CE26-45E5-B723-88B2850B5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3D5B1-054A-4408-A47F-ADBBCC73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D9BBE-18DB-4444-A8CB-3421A0D3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6548C-1AF2-4200-BE45-163432DF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895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3786-6166-4E6C-AE24-DC9FAC2B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A8325-8E96-40D8-9A89-9936CD636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BDC1D-2914-4EE4-BC2B-B66D622B5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3B77-4CCC-4533-9751-468890C6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98D75-FE73-400D-B501-A15F1838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E31C3-B8AB-4596-A682-35A0256A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66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EB669-8AF6-41C7-B691-7FCF5C84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1114D-89B9-40A9-89F7-AC38525B9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88A43-452E-480D-936F-82025F472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C3BE-D386-460F-853C-A0A88A05D06A}" type="datetimeFigureOut">
              <a:rPr lang="en-IL" smtClean="0"/>
              <a:t>12/06/2023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9A74F-EE23-457D-A367-9DD253B9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E690-5E85-400A-94D7-0002665B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3B28-825D-4A4C-BA1B-EA8AD388781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92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39062E-43B4-4E55-9053-AB199506D369}"/>
              </a:ext>
            </a:extLst>
          </p:cNvPr>
          <p:cNvSpPr txBox="1"/>
          <p:nvPr/>
        </p:nvSpPr>
        <p:spPr>
          <a:xfrm>
            <a:off x="396303" y="107327"/>
            <a:ext cx="1139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Quantifying global-warming-induced changes in spatial and temporal patterns of heavy precipitation events and the implications to flood properties in Mediterranean catchments</a:t>
            </a:r>
            <a:endParaRPr lang="en-IL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לוגו סופי בצבעים.png">
            <a:extLst>
              <a:ext uri="{FF2B5EF4-FFF2-40B4-BE49-F238E27FC236}">
                <a16:creationId xmlns:a16="http://schemas.microsoft.com/office/drawing/2014/main" id="{EA1150EF-6FF8-4026-975E-6B0FAE39BE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679" y="2507622"/>
            <a:ext cx="1293701" cy="154930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5" name="Picture 4" descr="E:\bitcasa_mirrored\work\egu15\logoEN.png">
            <a:extLst>
              <a:ext uri="{FF2B5EF4-FFF2-40B4-BE49-F238E27FC236}">
                <a16:creationId xmlns:a16="http://schemas.microsoft.com/office/drawing/2014/main" id="{A8AF1F79-6E02-4D49-BF5C-009F0070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0732" y="2244129"/>
            <a:ext cx="1214037" cy="195247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A9AE2-2B0B-43E3-83C1-DEF59954CD08}"/>
              </a:ext>
            </a:extLst>
          </p:cNvPr>
          <p:cNvSpPr txBox="1"/>
          <p:nvPr/>
        </p:nvSpPr>
        <p:spPr>
          <a:xfrm>
            <a:off x="3483676" y="1684872"/>
            <a:ext cx="563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Moshe </a:t>
            </a:r>
            <a:r>
              <a:rPr lang="en-US" sz="2800" dirty="0" err="1">
                <a:solidFill>
                  <a:srgbClr val="002060"/>
                </a:solidFill>
              </a:rPr>
              <a:t>Armon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Yair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Rinat</a:t>
            </a:r>
            <a:r>
              <a:rPr lang="en-US" sz="2800" dirty="0">
                <a:solidFill>
                  <a:srgbClr val="002060"/>
                </a:solidFill>
              </a:rPr>
              <a:t>, Efrat Morin</a:t>
            </a:r>
            <a:endParaRPr lang="en-IL" sz="2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27A5E-8BFC-4F89-AEC4-5B0058DD0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06" y="5077126"/>
            <a:ext cx="553674" cy="834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CB8F6-7009-4293-9695-1ECBCE0C00E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43539" y="4371472"/>
            <a:ext cx="2308841" cy="648000"/>
          </a:xfrm>
          <a:prstGeom prst="rect">
            <a:avLst/>
          </a:prstGeom>
        </p:spPr>
      </p:pic>
      <p:pic>
        <p:nvPicPr>
          <p:cNvPr id="8" name="תמונה 2">
            <a:extLst>
              <a:ext uri="{FF2B5EF4-FFF2-40B4-BE49-F238E27FC236}">
                <a16:creationId xmlns:a16="http://schemas.microsoft.com/office/drawing/2014/main" id="{1A826A48-02C8-4E21-A1F2-2EE3B2026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31" y="5194338"/>
            <a:ext cx="1739931" cy="600080"/>
          </a:xfrm>
          <a:prstGeom prst="rect">
            <a:avLst/>
          </a:prstGeom>
        </p:spPr>
      </p:pic>
      <p:pic>
        <p:nvPicPr>
          <p:cNvPr id="9" name="Picture 4" descr="Image">
            <a:extLst>
              <a:ext uri="{FF2B5EF4-FFF2-40B4-BE49-F238E27FC236}">
                <a16:creationId xmlns:a16="http://schemas.microsoft.com/office/drawing/2014/main" id="{F0ACFFA9-84DA-45EB-9546-EA5BAED2C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10877" b="8627"/>
          <a:stretch/>
        </p:blipFill>
        <p:spPr bwMode="auto">
          <a:xfrm>
            <a:off x="4615546" y="2362630"/>
            <a:ext cx="4342136" cy="28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C6E28C-1279-4B56-A453-9ECFAE9A2E7E}"/>
              </a:ext>
            </a:extLst>
          </p:cNvPr>
          <p:cNvSpPr/>
          <p:nvPr/>
        </p:nvSpPr>
        <p:spPr>
          <a:xfrm>
            <a:off x="7816189" y="4865350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Oshri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Vizman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68012E-D77C-430D-BED1-5CF3A00A69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" y="2365974"/>
            <a:ext cx="2627605" cy="12123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245CE1-63FA-45F8-B3CF-7C8196F2D5CA}"/>
              </a:ext>
            </a:extLst>
          </p:cNvPr>
          <p:cNvSpPr txBox="1"/>
          <p:nvPr/>
        </p:nvSpPr>
        <p:spPr>
          <a:xfrm>
            <a:off x="64681" y="3631613"/>
            <a:ext cx="4636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Galileo Conference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 European vision for hydrological observations and experimentation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NAPLES | ITALY | 12–15 JUNE 2023</a:t>
            </a:r>
            <a:endParaRPr lang="en-I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8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A1C80-719E-4E90-A928-F07A88D8B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3" y="916024"/>
            <a:ext cx="4998720" cy="2587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AAB46-D71E-441C-A73F-94FF2ADD0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72" y="916024"/>
            <a:ext cx="4998720" cy="25877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170661-F8D4-4167-A6B0-29BFDF6EF537}"/>
              </a:ext>
            </a:extLst>
          </p:cNvPr>
          <p:cNvSpPr txBox="1"/>
          <p:nvPr/>
        </p:nvSpPr>
        <p:spPr>
          <a:xfrm>
            <a:off x="609606" y="423829"/>
            <a:ext cx="778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End of the century compared to its beginning, SSP5-8.5</a:t>
            </a:r>
            <a:endParaRPr lang="en-IL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5B43E-EAC6-4FA8-A2A0-FBBB40E34F4C}"/>
              </a:ext>
            </a:extLst>
          </p:cNvPr>
          <p:cNvSpPr txBox="1"/>
          <p:nvPr/>
        </p:nvSpPr>
        <p:spPr>
          <a:xfrm>
            <a:off x="757411" y="3031791"/>
            <a:ext cx="3036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IPCC Interactive Atlas, 2021</a:t>
            </a:r>
            <a:endParaRPr lang="en-IL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B4018-1CC8-4209-B319-9478E26B6DE3}"/>
              </a:ext>
            </a:extLst>
          </p:cNvPr>
          <p:cNvSpPr txBox="1"/>
          <p:nvPr/>
        </p:nvSpPr>
        <p:spPr>
          <a:xfrm>
            <a:off x="723742" y="924017"/>
            <a:ext cx="244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precipitation</a:t>
            </a:r>
            <a:endParaRPr lang="en-IL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182BE-73DA-4A2F-814E-22DCEE01C673}"/>
              </a:ext>
            </a:extLst>
          </p:cNvPr>
          <p:cNvSpPr txBox="1"/>
          <p:nvPr/>
        </p:nvSpPr>
        <p:spPr>
          <a:xfrm>
            <a:off x="3510620" y="0"/>
            <a:ext cx="511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Background, motivation and goal</a:t>
            </a:r>
            <a:endParaRPr lang="en-IL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DF2EA-2AE8-4F25-9AD8-1E3FF2CC6A33}"/>
              </a:ext>
            </a:extLst>
          </p:cNvPr>
          <p:cNvSpPr txBox="1"/>
          <p:nvPr/>
        </p:nvSpPr>
        <p:spPr>
          <a:xfrm>
            <a:off x="5930161" y="924017"/>
            <a:ext cx="197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Consecutive dry days</a:t>
            </a:r>
            <a:endParaRPr lang="en-I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3E84D6-30FC-4F26-BF83-DF5FC036BA0C}"/>
              </a:ext>
            </a:extLst>
          </p:cNvPr>
          <p:cNvSpPr/>
          <p:nvPr/>
        </p:nvSpPr>
        <p:spPr>
          <a:xfrm>
            <a:off x="3287492" y="1873146"/>
            <a:ext cx="195943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DC782-E681-4A9E-BE85-71DA995D1C22}"/>
              </a:ext>
            </a:extLst>
          </p:cNvPr>
          <p:cNvSpPr txBox="1"/>
          <p:nvPr/>
        </p:nvSpPr>
        <p:spPr>
          <a:xfrm>
            <a:off x="71939" y="4724206"/>
            <a:ext cx="11973303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Research questions: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0B0F0"/>
                </a:solidFill>
              </a:rPr>
              <a:t>What are the expected changes in space-time properties of storm rainfall?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0B0F0"/>
                </a:solidFill>
              </a:rPr>
              <a:t>How these changes are expected to affect flood properties?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Our focus is on Heavy Precipitation Events (HPEs) in the Eastern Mediterranean</a:t>
            </a:r>
            <a:endParaRPr lang="en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C6E1BA-974D-42DB-A1C0-008305CBC0F5}"/>
              </a:ext>
            </a:extLst>
          </p:cNvPr>
          <p:cNvSpPr txBox="1"/>
          <p:nvPr/>
        </p:nvSpPr>
        <p:spPr>
          <a:xfrm>
            <a:off x="982133" y="3631293"/>
            <a:ext cx="930949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eastern Mediterranean region gets drier with reduced total precipitation, fewer rainy days, and longer dry periods.</a:t>
            </a:r>
            <a:endParaRPr lang="en-I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6">
            <a:extLst>
              <a:ext uri="{FF2B5EF4-FFF2-40B4-BE49-F238E27FC236}">
                <a16:creationId xmlns:a16="http://schemas.microsoft.com/office/drawing/2014/main" id="{BEBD87D3-494B-4C23-AD99-A4DE0E790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66" y="2916364"/>
            <a:ext cx="1996386" cy="1496719"/>
          </a:xfrm>
          <a:prstGeom prst="rect">
            <a:avLst/>
          </a:prstGeom>
        </p:spPr>
      </p:pic>
      <p:pic>
        <p:nvPicPr>
          <p:cNvPr id="3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8B49B98-14A5-4874-973E-47442BD04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1486" r="62940" b="33743"/>
          <a:stretch/>
        </p:blipFill>
        <p:spPr>
          <a:xfrm>
            <a:off x="741504" y="4315389"/>
            <a:ext cx="3284583" cy="2162588"/>
          </a:xfrm>
          <a:prstGeom prst="rect">
            <a:avLst/>
          </a:prstGeom>
        </p:spPr>
      </p:pic>
      <p:pic>
        <p:nvPicPr>
          <p:cNvPr id="4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65BB12A-D237-4550-953D-C72A934B1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6" t="31486" r="34836" b="33743"/>
          <a:stretch/>
        </p:blipFill>
        <p:spPr>
          <a:xfrm>
            <a:off x="7844967" y="4367210"/>
            <a:ext cx="3404985" cy="2162588"/>
          </a:xfrm>
          <a:prstGeom prst="rect">
            <a:avLst/>
          </a:prstGeom>
        </p:spPr>
      </p:pic>
      <p:pic>
        <p:nvPicPr>
          <p:cNvPr id="5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608A0F75-C858-482F-9A64-158079F54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202" y="3528949"/>
            <a:ext cx="2569914" cy="2570024"/>
          </a:xfrm>
          <a:prstGeom prst="rect">
            <a:avLst/>
          </a:prstGeom>
          <a:effectLst>
            <a:outerShdw blurRad="50800" dist="25400" dir="10800000" algn="r" rotWithShape="0">
              <a:prstClr val="black">
                <a:alpha val="17000"/>
              </a:prstClr>
            </a:outerShdw>
          </a:effectLst>
        </p:spPr>
      </p:pic>
      <p:pic>
        <p:nvPicPr>
          <p:cNvPr id="6" name="Picture 5" descr="Schematic of the reanalysis process">
            <a:extLst>
              <a:ext uri="{FF2B5EF4-FFF2-40B4-BE49-F238E27FC236}">
                <a16:creationId xmlns:a16="http://schemas.microsoft.com/office/drawing/2014/main" id="{54B7F0FE-00DB-4023-8409-2B7600B40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95" y="580559"/>
            <a:ext cx="2766861" cy="18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7E6498E-E3BB-43B4-9493-0508652BE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3408" y="1065432"/>
            <a:ext cx="2804551" cy="1581787"/>
          </a:xfrm>
          <a:prstGeom prst="snip2DiagRect">
            <a:avLst>
              <a:gd name="adj1" fmla="val 25097"/>
              <a:gd name="adj2" fmla="val 280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51C039F-94E4-4697-865E-AA6DE549A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01" y="1500784"/>
            <a:ext cx="2861622" cy="2436688"/>
          </a:xfrm>
          <a:prstGeom prst="rect">
            <a:avLst/>
          </a:prstGeom>
        </p:spPr>
      </p:pic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3EE53724-A99D-44AE-9593-CCF6F4DB7A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84934">
            <a:off x="3659595" y="4026141"/>
            <a:ext cx="732985" cy="732985"/>
          </a:xfrm>
          <a:prstGeom prst="rect">
            <a:avLst/>
          </a:prstGeom>
        </p:spPr>
      </p:pic>
      <p:pic>
        <p:nvPicPr>
          <p:cNvPr id="10" name="Graphic 9" descr="Sort with solid fill">
            <a:extLst>
              <a:ext uri="{FF2B5EF4-FFF2-40B4-BE49-F238E27FC236}">
                <a16:creationId xmlns:a16="http://schemas.microsoft.com/office/drawing/2014/main" id="{BAAF88FE-14CA-438A-AE6C-7666800CE7E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081026">
            <a:off x="1450515" y="3780905"/>
            <a:ext cx="590460" cy="590460"/>
          </a:xfrm>
          <a:prstGeom prst="rect">
            <a:avLst/>
          </a:prstGeom>
        </p:spPr>
      </p:pic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BC664E32-002E-4872-B59B-8E0EF1DC237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5755709" y="2767005"/>
            <a:ext cx="732985" cy="732985"/>
          </a:xfrm>
          <a:prstGeom prst="rect">
            <a:avLst/>
          </a:prstGeom>
        </p:spPr>
      </p:pic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FF1CF0E-D839-4154-AE99-C175B27E15D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097804">
            <a:off x="7144745" y="3413539"/>
            <a:ext cx="732985" cy="732985"/>
          </a:xfrm>
          <a:prstGeom prst="rect">
            <a:avLst/>
          </a:prstGeom>
        </p:spPr>
      </p:pic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9F60C4E6-D95A-4823-80E2-8110A880FA2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94320" flipH="1">
            <a:off x="7281537" y="4641084"/>
            <a:ext cx="919971" cy="7400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7A5A2B-C9E9-4217-942A-737E1A69BEF7}"/>
              </a:ext>
            </a:extLst>
          </p:cNvPr>
          <p:cNvSpPr/>
          <p:nvPr/>
        </p:nvSpPr>
        <p:spPr>
          <a:xfrm>
            <a:off x="9516842" y="3528949"/>
            <a:ext cx="2490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P</a:t>
            </a:r>
            <a:r>
              <a:rPr lang="en-US" sz="2400" dirty="0">
                <a:ln w="0"/>
              </a:rPr>
              <a:t>seudo Global Warming (PGW)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6F19F6-D3E3-4862-B843-4863D0273E56}"/>
              </a:ext>
            </a:extLst>
          </p:cNvPr>
          <p:cNvSpPr/>
          <p:nvPr/>
        </p:nvSpPr>
        <p:spPr>
          <a:xfrm>
            <a:off x="9332932" y="517653"/>
            <a:ext cx="242059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CMIP5 models: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SLP, T, wind, moisture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868EB-D0A9-4012-AD94-1C09F7CC1A00}"/>
              </a:ext>
            </a:extLst>
          </p:cNvPr>
          <p:cNvSpPr/>
          <p:nvPr/>
        </p:nvSpPr>
        <p:spPr>
          <a:xfrm rot="16200000">
            <a:off x="3485838" y="1360965"/>
            <a:ext cx="15899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source: ECMWF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A909F-87E4-46C6-8A27-7016F3AEA6F3}"/>
              </a:ext>
            </a:extLst>
          </p:cNvPr>
          <p:cNvSpPr txBox="1"/>
          <p:nvPr/>
        </p:nvSpPr>
        <p:spPr>
          <a:xfrm>
            <a:off x="4026088" y="2329831"/>
            <a:ext cx="3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Atmospheric conditions in historical HPEs from reanalysis</a:t>
            </a:r>
            <a:endParaRPr lang="en-IL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BAF1F-9DAA-4EBB-8114-EFA0FF9D0BB5}"/>
              </a:ext>
            </a:extLst>
          </p:cNvPr>
          <p:cNvSpPr txBox="1"/>
          <p:nvPr/>
        </p:nvSpPr>
        <p:spPr>
          <a:xfrm>
            <a:off x="8715004" y="2467921"/>
            <a:ext cx="349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Change in atmospheric conditions, CMIP5, end 21</a:t>
            </a:r>
            <a:r>
              <a:rPr lang="en-US" sz="2000" baseline="30000" dirty="0"/>
              <a:t>st</a:t>
            </a:r>
            <a:r>
              <a:rPr lang="en-US" sz="2000" dirty="0"/>
              <a:t> century, RCP8.5</a:t>
            </a:r>
            <a:endParaRPr lang="en-IL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CE1EF-D669-4D5A-9AE2-005F057DC851}"/>
              </a:ext>
            </a:extLst>
          </p:cNvPr>
          <p:cNvSpPr txBox="1"/>
          <p:nvPr/>
        </p:nvSpPr>
        <p:spPr>
          <a:xfrm>
            <a:off x="4729374" y="3275827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WRF model (CPM)</a:t>
            </a:r>
            <a:endParaRPr lang="en-IL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29D5F-F931-4BE1-9416-B9AFD0D17E04}"/>
              </a:ext>
            </a:extLst>
          </p:cNvPr>
          <p:cNvSpPr txBox="1"/>
          <p:nvPr/>
        </p:nvSpPr>
        <p:spPr>
          <a:xfrm>
            <a:off x="354484" y="810205"/>
            <a:ext cx="28616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41 historical HPEs</a:t>
            </a:r>
            <a:endParaRPr lang="en-IL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D2526-4013-4438-89CB-F82A6F0D1234}"/>
              </a:ext>
            </a:extLst>
          </p:cNvPr>
          <p:cNvSpPr txBox="1"/>
          <p:nvPr/>
        </p:nvSpPr>
        <p:spPr>
          <a:xfrm>
            <a:off x="154935" y="6470614"/>
            <a:ext cx="43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Armon</a:t>
            </a:r>
            <a:r>
              <a:rPr lang="en-US" sz="2000" dirty="0"/>
              <a:t> et al., 2020; </a:t>
            </a:r>
            <a:r>
              <a:rPr lang="en-US" sz="2000" dirty="0" err="1"/>
              <a:t>Armon</a:t>
            </a:r>
            <a:r>
              <a:rPr lang="en-US" sz="2000" dirty="0"/>
              <a:t> et al., 2022</a:t>
            </a:r>
            <a:endParaRPr lang="en-IL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806EB-5815-4BA6-9B5F-4E1A6A46834C}"/>
              </a:ext>
            </a:extLst>
          </p:cNvPr>
          <p:cNvSpPr txBox="1"/>
          <p:nvPr/>
        </p:nvSpPr>
        <p:spPr>
          <a:xfrm>
            <a:off x="4614095" y="5949833"/>
            <a:ext cx="281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1-km, 10-min rainfall maps</a:t>
            </a:r>
            <a:endParaRPr lang="en-I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C82656-CC09-4069-BF47-E0B7FBA5DB12}"/>
              </a:ext>
            </a:extLst>
          </p:cNvPr>
          <p:cNvSpPr txBox="1"/>
          <p:nvPr/>
        </p:nvSpPr>
        <p:spPr>
          <a:xfrm>
            <a:off x="2528045" y="-40253"/>
            <a:ext cx="717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Projection of heavy precipitation events (HPEs)</a:t>
            </a:r>
            <a:endParaRPr lang="en-IL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4A61B3-B921-4885-B8F3-B36F5DEC425A}"/>
              </a:ext>
            </a:extLst>
          </p:cNvPr>
          <p:cNvSpPr txBox="1"/>
          <p:nvPr/>
        </p:nvSpPr>
        <p:spPr>
          <a:xfrm>
            <a:off x="3737180" y="4613321"/>
            <a:ext cx="477004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41 historical – future HPE pairs</a:t>
            </a:r>
          </a:p>
          <a:p>
            <a:pPr algn="ctr"/>
            <a:r>
              <a:rPr lang="en-US" sz="2800" dirty="0"/>
              <a:t>with 1-km, 10-min resolution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40232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33345-4214-4464-846D-D100881F4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2" y="2840446"/>
            <a:ext cx="5061583" cy="380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B851F-CC54-4CDB-9BAA-AEBD489F4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15502" r="39635" b="75402"/>
          <a:stretch/>
        </p:blipFill>
        <p:spPr>
          <a:xfrm>
            <a:off x="7211577" y="3005867"/>
            <a:ext cx="2185640" cy="345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8CFB50-4F8C-4D15-BE56-863C968449C5}"/>
              </a:ext>
            </a:extLst>
          </p:cNvPr>
          <p:cNvSpPr/>
          <p:nvPr/>
        </p:nvSpPr>
        <p:spPr>
          <a:xfrm>
            <a:off x="8875460" y="4021471"/>
            <a:ext cx="2070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7030A0"/>
                </a:solidFill>
              </a:rPr>
              <a:t>A</a:t>
            </a:r>
            <a:r>
              <a:rPr lang="en-US" sz="2400" b="1" cap="none" spc="0" dirty="0">
                <a:ln w="0"/>
                <a:solidFill>
                  <a:srgbClr val="7030A0"/>
                </a:solidFill>
              </a:rPr>
              <a:t>real coverage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2D4A0-3FD3-48EE-A1AA-A23694B881F9}"/>
              </a:ext>
            </a:extLst>
          </p:cNvPr>
          <p:cNvSpPr/>
          <p:nvPr/>
        </p:nvSpPr>
        <p:spPr>
          <a:xfrm>
            <a:off x="7722847" y="2636857"/>
            <a:ext cx="21228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</a:rPr>
              <a:t>Storm duration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1FFA8-180D-453F-88B8-184535AC291A}"/>
              </a:ext>
            </a:extLst>
          </p:cNvPr>
          <p:cNvSpPr/>
          <p:nvPr/>
        </p:nvSpPr>
        <p:spPr>
          <a:xfrm>
            <a:off x="2128190" y="2725689"/>
            <a:ext cx="2803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</a:rPr>
              <a:t>Conditional rain rate</a:t>
            </a:r>
          </a:p>
        </p:txBody>
      </p:sp>
      <p:pic>
        <p:nvPicPr>
          <p:cNvPr id="10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94B330D-6C78-4706-B9EF-5F472D6B9B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1486" r="62940" b="33743"/>
          <a:stretch/>
        </p:blipFill>
        <p:spPr>
          <a:xfrm>
            <a:off x="3648978" y="805145"/>
            <a:ext cx="2678764" cy="176371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20BBC57-6082-4F80-8591-2BAC4C4A4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6" t="31486" r="34836" b="33743"/>
          <a:stretch/>
        </p:blipFill>
        <p:spPr>
          <a:xfrm>
            <a:off x="6667491" y="810231"/>
            <a:ext cx="2776959" cy="17637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613847-97AC-4D94-8775-7E05EE17396A}"/>
              </a:ext>
            </a:extLst>
          </p:cNvPr>
          <p:cNvSpPr txBox="1"/>
          <p:nvPr/>
        </p:nvSpPr>
        <p:spPr>
          <a:xfrm>
            <a:off x="4325282" y="358505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C6FA4-C3B1-48DE-B5EC-33E7FCAFC11D}"/>
              </a:ext>
            </a:extLst>
          </p:cNvPr>
          <p:cNvSpPr txBox="1"/>
          <p:nvPr/>
        </p:nvSpPr>
        <p:spPr>
          <a:xfrm>
            <a:off x="7269660" y="366779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E8743-2489-493E-8E86-3C6B57097F89}"/>
              </a:ext>
            </a:extLst>
          </p:cNvPr>
          <p:cNvSpPr txBox="1"/>
          <p:nvPr/>
        </p:nvSpPr>
        <p:spPr>
          <a:xfrm>
            <a:off x="188586" y="692736"/>
            <a:ext cx="2845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Single storm analysis</a:t>
            </a:r>
          </a:p>
          <a:p>
            <a:pPr algn="ctr"/>
            <a:r>
              <a:rPr lang="en-US" sz="2400" b="1" dirty="0"/>
              <a:t>HPE #1</a:t>
            </a:r>
          </a:p>
          <a:p>
            <a:pPr algn="ctr"/>
            <a:r>
              <a:rPr lang="en-US" sz="2400" dirty="0"/>
              <a:t>(November 1991)</a:t>
            </a:r>
            <a:endParaRPr lang="en-IL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47943-38D0-4043-A2C3-981804121657}"/>
              </a:ext>
            </a:extLst>
          </p:cNvPr>
          <p:cNvSpPr txBox="1"/>
          <p:nvPr/>
        </p:nvSpPr>
        <p:spPr>
          <a:xfrm>
            <a:off x="154935" y="6470614"/>
            <a:ext cx="417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Armon</a:t>
            </a:r>
            <a:r>
              <a:rPr lang="en-US" sz="2000" dirty="0"/>
              <a:t> et al., 2020; </a:t>
            </a:r>
            <a:r>
              <a:rPr lang="en-US" sz="2000" dirty="0" err="1"/>
              <a:t>Armon</a:t>
            </a:r>
            <a:r>
              <a:rPr lang="en-US" sz="2000" dirty="0"/>
              <a:t> et al., 2022</a:t>
            </a:r>
            <a:endParaRPr lang="en-IL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3569A8-0928-41E8-9F83-F4AD022F3755}"/>
              </a:ext>
            </a:extLst>
          </p:cNvPr>
          <p:cNvSpPr/>
          <p:nvPr/>
        </p:nvSpPr>
        <p:spPr>
          <a:xfrm>
            <a:off x="9471781" y="916962"/>
            <a:ext cx="2594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7030A0"/>
                </a:solidFill>
              </a:rPr>
              <a:t>Mean areal rainfall</a:t>
            </a:r>
            <a:endParaRPr lang="he-IL" sz="2400" b="1" cap="none" spc="0" dirty="0">
              <a:ln w="0"/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Historical 21.9 mm</a:t>
            </a:r>
            <a:endParaRPr lang="he-IL" sz="2400" b="1" dirty="0">
              <a:ln w="0"/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 17.5 mm</a:t>
            </a:r>
            <a:endParaRPr lang="en-US" sz="2400" b="1" cap="none" spc="0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988119D-A30B-45FD-9751-E884C269FA01}"/>
              </a:ext>
            </a:extLst>
          </p:cNvPr>
          <p:cNvSpPr/>
          <p:nvPr/>
        </p:nvSpPr>
        <p:spPr>
          <a:xfrm flipV="1">
            <a:off x="10769187" y="2071360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C1BAF26-A122-4A8D-825D-F39008CEC8B3}"/>
              </a:ext>
            </a:extLst>
          </p:cNvPr>
          <p:cNvSpPr/>
          <p:nvPr/>
        </p:nvSpPr>
        <p:spPr>
          <a:xfrm flipV="1">
            <a:off x="9804926" y="2745173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003B7832-B19F-47F8-980E-D471CCB218AC}"/>
              </a:ext>
            </a:extLst>
          </p:cNvPr>
          <p:cNvSpPr/>
          <p:nvPr/>
        </p:nvSpPr>
        <p:spPr>
          <a:xfrm flipV="1">
            <a:off x="9839691" y="4401110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66C2482A-65A4-47F0-96D9-226DECF3409D}"/>
              </a:ext>
            </a:extLst>
          </p:cNvPr>
          <p:cNvSpPr/>
          <p:nvPr/>
        </p:nvSpPr>
        <p:spPr>
          <a:xfrm>
            <a:off x="1926278" y="2748267"/>
            <a:ext cx="242723" cy="28561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6917FF-0639-42EB-9180-9904D078FD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486" r="8136"/>
          <a:stretch/>
        </p:blipFill>
        <p:spPr>
          <a:xfrm>
            <a:off x="1673953" y="3128711"/>
            <a:ext cx="4006049" cy="32024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3B74CB5-7499-4EC5-AE38-F299A8D2F489}"/>
              </a:ext>
            </a:extLst>
          </p:cNvPr>
          <p:cNvSpPr txBox="1"/>
          <p:nvPr/>
        </p:nvSpPr>
        <p:spPr>
          <a:xfrm>
            <a:off x="2528045" y="-40253"/>
            <a:ext cx="717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Projection of heavy precipitation events (HPEs)</a:t>
            </a:r>
            <a:endParaRPr lang="en-IL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6F822-B7E2-4D72-ADC4-C80610A0F8A6}"/>
              </a:ext>
            </a:extLst>
          </p:cNvPr>
          <p:cNvSpPr txBox="1"/>
          <p:nvPr/>
        </p:nvSpPr>
        <p:spPr>
          <a:xfrm>
            <a:off x="10945707" y="2146241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-20%</a:t>
            </a:r>
            <a:endParaRPr lang="en-IL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39E16-A534-4B90-8089-7DD6B9666241}"/>
              </a:ext>
            </a:extLst>
          </p:cNvPr>
          <p:cNvSpPr txBox="1"/>
          <p:nvPr/>
        </p:nvSpPr>
        <p:spPr>
          <a:xfrm>
            <a:off x="10044057" y="4424249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-38%</a:t>
            </a:r>
            <a:endParaRPr lang="en-IL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C2A77-4836-4E83-AE56-A4B3DB675FDE}"/>
              </a:ext>
            </a:extLst>
          </p:cNvPr>
          <p:cNvSpPr txBox="1"/>
          <p:nvPr/>
        </p:nvSpPr>
        <p:spPr>
          <a:xfrm>
            <a:off x="10008525" y="263685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-24%</a:t>
            </a:r>
            <a:endParaRPr lang="en-IL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0C631D-98DC-4171-887F-833D3847B5AE}"/>
              </a:ext>
            </a:extLst>
          </p:cNvPr>
          <p:cNvSpPr txBox="1"/>
          <p:nvPr/>
        </p:nvSpPr>
        <p:spPr>
          <a:xfrm>
            <a:off x="1165407" y="2685152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+30%</a:t>
            </a:r>
            <a:endParaRPr lang="en-I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8" grpId="0"/>
      <p:bldP spid="19" grpId="0" animBg="1"/>
      <p:bldP spid="22" grpId="0" animBg="1"/>
      <p:bldP spid="23" grpId="0" animBg="1"/>
      <p:bldP spid="24" grpId="0" animBg="1"/>
      <p:bldP spid="3" grpId="0"/>
      <p:bldP spid="21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4E7F074-4643-444A-8FEF-B820CEE7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62" y="403944"/>
            <a:ext cx="11081599" cy="530149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12336E1-8D96-4039-BFA8-AF8862DB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1" t="73972" r="10393" b="12920"/>
          <a:stretch/>
        </p:blipFill>
        <p:spPr>
          <a:xfrm>
            <a:off x="5626866" y="3417711"/>
            <a:ext cx="5718484" cy="1806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AF42062-B9B1-44AA-B3EF-FFA3E5EE3C70}"/>
              </a:ext>
            </a:extLst>
          </p:cNvPr>
          <p:cNvSpPr/>
          <p:nvPr/>
        </p:nvSpPr>
        <p:spPr>
          <a:xfrm flipV="1">
            <a:off x="5328990" y="3541698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CC0150B-6EE4-47E9-A791-5B89A35623BE}"/>
              </a:ext>
            </a:extLst>
          </p:cNvPr>
          <p:cNvSpPr/>
          <p:nvPr/>
        </p:nvSpPr>
        <p:spPr>
          <a:xfrm flipV="1">
            <a:off x="5328990" y="3993506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D56E0C3-AEEC-4FCF-BD12-A8F2862E8473}"/>
              </a:ext>
            </a:extLst>
          </p:cNvPr>
          <p:cNvSpPr/>
          <p:nvPr/>
        </p:nvSpPr>
        <p:spPr>
          <a:xfrm flipV="1">
            <a:off x="5328990" y="4411447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3813D28-E009-420E-B45C-5E4A2E2353A5}"/>
              </a:ext>
            </a:extLst>
          </p:cNvPr>
          <p:cNvSpPr/>
          <p:nvPr/>
        </p:nvSpPr>
        <p:spPr>
          <a:xfrm>
            <a:off x="5328990" y="4831441"/>
            <a:ext cx="242723" cy="28561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BC03C8-65D4-415C-A9E8-D726D41FED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7512" y="5735696"/>
            <a:ext cx="6825634" cy="1099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CD194-BF40-4FEB-A9A1-0C3C5DF943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6384" y="5700508"/>
            <a:ext cx="2242791" cy="423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68BC06-5BAE-4194-8901-D31AA67EB1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0856" y="6123795"/>
            <a:ext cx="1562292" cy="478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0A8DF8-A186-4A67-B178-26684C872C55}"/>
              </a:ext>
            </a:extLst>
          </p:cNvPr>
          <p:cNvSpPr txBox="1"/>
          <p:nvPr/>
        </p:nvSpPr>
        <p:spPr>
          <a:xfrm>
            <a:off x="2528045" y="-40253"/>
            <a:ext cx="717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Projection of heavy precipitation events (HPEs)</a:t>
            </a:r>
            <a:endParaRPr lang="en-IL" sz="2800" b="1" dirty="0"/>
          </a:p>
        </p:txBody>
      </p:sp>
    </p:spTree>
    <p:extLst>
      <p:ext uri="{BB962C8B-B14F-4D97-AF65-F5344CB8AC3E}">
        <p14:creationId xmlns:p14="http://schemas.microsoft.com/office/powerpoint/2010/main" val="70210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A2F97-3FE7-4D6D-9AB3-A13F4AB11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/>
        </p:blipFill>
        <p:spPr>
          <a:xfrm>
            <a:off x="2693243" y="2491476"/>
            <a:ext cx="3701728" cy="3165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3FAB8-7E6A-408A-A719-D45E9FD83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/>
        </p:blipFill>
        <p:spPr>
          <a:xfrm>
            <a:off x="6400528" y="2509897"/>
            <a:ext cx="3701728" cy="3165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9D4E5-FBA7-4DFB-BCAB-BB14C6DAD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79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65010" r="65679" b="25834"/>
          <a:stretch/>
        </p:blipFill>
        <p:spPr>
          <a:xfrm rot="5400000">
            <a:off x="3891754" y="2670382"/>
            <a:ext cx="1413351" cy="2206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0EDD7-7308-4652-B8F0-5097D0AFE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65010" r="65679" b="25834"/>
          <a:stretch/>
        </p:blipFill>
        <p:spPr>
          <a:xfrm rot="5400000">
            <a:off x="7818137" y="2829947"/>
            <a:ext cx="798498" cy="1246417"/>
          </a:xfrm>
          <a:prstGeom prst="rect">
            <a:avLst/>
          </a:prstGeom>
        </p:spPr>
      </p:pic>
      <p:pic>
        <p:nvPicPr>
          <p:cNvPr id="6" name="Picture 2" descr="2 פצצות מרגמה נפלו בכנרת, ארכיון (צילום: אבי אריש, איגוד ערים כינרת, חדשות)">
            <a:extLst>
              <a:ext uri="{FF2B5EF4-FFF2-40B4-BE49-F238E27FC236}">
                <a16:creationId xmlns:a16="http://schemas.microsoft.com/office/drawing/2014/main" id="{892D6E74-0443-40AF-87BC-3BC657F3F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/>
          <a:stretch/>
        </p:blipFill>
        <p:spPr bwMode="auto">
          <a:xfrm>
            <a:off x="117148" y="1865490"/>
            <a:ext cx="3163024" cy="20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2B2F5E-6C92-44BC-946F-1699097943A3}"/>
              </a:ext>
            </a:extLst>
          </p:cNvPr>
          <p:cNvSpPr/>
          <p:nvPr/>
        </p:nvSpPr>
        <p:spPr>
          <a:xfrm>
            <a:off x="2442178" y="3583635"/>
            <a:ext cx="822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Avi</a:t>
            </a:r>
            <a:r>
              <a:rPr lang="en-GB" sz="1400" dirty="0">
                <a:solidFill>
                  <a:schemeClr val="bg1"/>
                </a:solidFill>
              </a:rPr>
              <a:t> Arish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E9243-A8D6-4588-8672-E6482F05D5C0}"/>
              </a:ext>
            </a:extLst>
          </p:cNvPr>
          <p:cNvGrpSpPr>
            <a:grpSpLocks noChangeAspect="1"/>
          </p:cNvGrpSpPr>
          <p:nvPr/>
        </p:nvGrpSpPr>
        <p:grpSpPr>
          <a:xfrm>
            <a:off x="8988714" y="1865490"/>
            <a:ext cx="3161848" cy="2055765"/>
            <a:chOff x="9031843" y="2088444"/>
            <a:chExt cx="3275221" cy="2129478"/>
          </a:xfrm>
        </p:grpSpPr>
        <p:pic>
          <p:nvPicPr>
            <p:cNvPr id="9" name="Picture 4" descr="Image">
              <a:extLst>
                <a:ext uri="{FF2B5EF4-FFF2-40B4-BE49-F238E27FC236}">
                  <a16:creationId xmlns:a16="http://schemas.microsoft.com/office/drawing/2014/main" id="{31A244F0-CF34-4B5E-A104-47120B14A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0" t="10877" b="8627"/>
            <a:stretch/>
          </p:blipFill>
          <p:spPr bwMode="auto">
            <a:xfrm>
              <a:off x="9031843" y="2088444"/>
              <a:ext cx="3275221" cy="211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B30299-26F5-480F-A80A-B831C2A08ACC}"/>
                </a:ext>
              </a:extLst>
            </p:cNvPr>
            <p:cNvSpPr/>
            <p:nvPr/>
          </p:nvSpPr>
          <p:spPr>
            <a:xfrm>
              <a:off x="11039187" y="3899109"/>
              <a:ext cx="1192558" cy="31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solidFill>
                    <a:schemeClr val="bg1"/>
                  </a:solidFill>
                </a:rPr>
                <a:t>Oshri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Vizman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B773AE-44FC-4425-89A1-F01387DD669F}"/>
              </a:ext>
            </a:extLst>
          </p:cNvPr>
          <p:cNvSpPr txBox="1"/>
          <p:nvPr/>
        </p:nvSpPr>
        <p:spPr>
          <a:xfrm>
            <a:off x="3811819" y="2102237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E849E-03D4-43B0-87B8-182931729D42}"/>
              </a:ext>
            </a:extLst>
          </p:cNvPr>
          <p:cNvSpPr txBox="1"/>
          <p:nvPr/>
        </p:nvSpPr>
        <p:spPr>
          <a:xfrm>
            <a:off x="7652205" y="2050738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96F01-3BB6-4D7B-AB03-57C5FF64B3B5}"/>
              </a:ext>
            </a:extLst>
          </p:cNvPr>
          <p:cNvSpPr txBox="1"/>
          <p:nvPr/>
        </p:nvSpPr>
        <p:spPr>
          <a:xfrm>
            <a:off x="1546579" y="5847555"/>
            <a:ext cx="947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What are the expected changes in flood properties?</a:t>
            </a:r>
            <a:endParaRPr lang="en-IL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0B9D6CEC-C371-422F-8121-8F41BAAE0A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1" t="73972" r="10393" b="12920"/>
          <a:stretch/>
        </p:blipFill>
        <p:spPr>
          <a:xfrm>
            <a:off x="3693873" y="197645"/>
            <a:ext cx="4804254" cy="1518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rrow: Up 18">
            <a:extLst>
              <a:ext uri="{FF2B5EF4-FFF2-40B4-BE49-F238E27FC236}">
                <a16:creationId xmlns:a16="http://schemas.microsoft.com/office/drawing/2014/main" id="{115AEAAF-A024-4FE4-A5AD-241FE74C32AF}"/>
              </a:ext>
            </a:extLst>
          </p:cNvPr>
          <p:cNvSpPr/>
          <p:nvPr/>
        </p:nvSpPr>
        <p:spPr>
          <a:xfrm flipV="1">
            <a:off x="3373982" y="162938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C0AE904-DA4B-48D8-8F8E-9AEE172B3B85}"/>
              </a:ext>
            </a:extLst>
          </p:cNvPr>
          <p:cNvSpPr/>
          <p:nvPr/>
        </p:nvSpPr>
        <p:spPr>
          <a:xfrm flipV="1">
            <a:off x="3373982" y="614746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877CA2D-EA04-4FC7-A9A7-52F73AAE72D1}"/>
              </a:ext>
            </a:extLst>
          </p:cNvPr>
          <p:cNvSpPr/>
          <p:nvPr/>
        </p:nvSpPr>
        <p:spPr>
          <a:xfrm flipV="1">
            <a:off x="3373982" y="1032687"/>
            <a:ext cx="242723" cy="28561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09E5973-3A4A-426C-B860-CD931395F609}"/>
              </a:ext>
            </a:extLst>
          </p:cNvPr>
          <p:cNvSpPr/>
          <p:nvPr/>
        </p:nvSpPr>
        <p:spPr>
          <a:xfrm>
            <a:off x="3373982" y="1452681"/>
            <a:ext cx="242723" cy="28561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01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75;p7">
            <a:extLst>
              <a:ext uri="{FF2B5EF4-FFF2-40B4-BE49-F238E27FC236}">
                <a16:creationId xmlns:a16="http://schemas.microsoft.com/office/drawing/2014/main" id="{A81C4D1E-E55B-4FE0-BC88-9A77661B5E34}"/>
              </a:ext>
            </a:extLst>
          </p:cNvPr>
          <p:cNvGrpSpPr/>
          <p:nvPr/>
        </p:nvGrpSpPr>
        <p:grpSpPr>
          <a:xfrm>
            <a:off x="7073274" y="399060"/>
            <a:ext cx="4995747" cy="2278369"/>
            <a:chOff x="9978546" y="3995847"/>
            <a:chExt cx="4458085" cy="1884334"/>
          </a:xfrm>
        </p:grpSpPr>
        <p:pic>
          <p:nvPicPr>
            <p:cNvPr id="4" name="Google Shape;176;p7">
              <a:extLst>
                <a:ext uri="{FF2B5EF4-FFF2-40B4-BE49-F238E27FC236}">
                  <a16:creationId xmlns:a16="http://schemas.microsoft.com/office/drawing/2014/main" id="{1FBCEC44-1D67-4303-A6C4-02EDB9AE3D7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546" y="3995847"/>
              <a:ext cx="4458085" cy="1884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76;p7">
              <a:extLst>
                <a:ext uri="{FF2B5EF4-FFF2-40B4-BE49-F238E27FC236}">
                  <a16:creationId xmlns:a16="http://schemas.microsoft.com/office/drawing/2014/main" id="{275EC981-A130-45B5-BD34-DEFB550F6F00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7270" y="4171593"/>
              <a:ext cx="864633" cy="9941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94;p9">
            <a:extLst>
              <a:ext uri="{FF2B5EF4-FFF2-40B4-BE49-F238E27FC236}">
                <a16:creationId xmlns:a16="http://schemas.microsoft.com/office/drawing/2014/main" id="{55E71B76-A59B-44A3-8960-E37A4CAF495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80" y="2313133"/>
            <a:ext cx="4415956" cy="3170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314A0-24DF-4D9D-93B7-DA17B6DC0749}"/>
              </a:ext>
            </a:extLst>
          </p:cNvPr>
          <p:cNvSpPr txBox="1"/>
          <p:nvPr/>
        </p:nvSpPr>
        <p:spPr>
          <a:xfrm>
            <a:off x="1" y="5882922"/>
            <a:ext cx="3827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Rinat</a:t>
            </a:r>
            <a:r>
              <a:rPr lang="en-US" sz="2000" dirty="0"/>
              <a:t> et al., 2018; </a:t>
            </a:r>
            <a:r>
              <a:rPr lang="en-US" sz="2000" dirty="0" err="1"/>
              <a:t>Rinat</a:t>
            </a:r>
            <a:r>
              <a:rPr lang="en-US" sz="2000" dirty="0"/>
              <a:t> et al., 2021</a:t>
            </a:r>
            <a:endParaRPr lang="en-IL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C00E1-2AE7-4C67-9B51-9B18FC257000}"/>
              </a:ext>
            </a:extLst>
          </p:cNvPr>
          <p:cNvSpPr txBox="1"/>
          <p:nvPr/>
        </p:nvSpPr>
        <p:spPr>
          <a:xfrm>
            <a:off x="4131947" y="-40253"/>
            <a:ext cx="396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Projection of streamflow</a:t>
            </a:r>
            <a:endParaRPr lang="en-IL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C4F8B1-F7FE-44DB-81C2-90EFCAEF90A1}"/>
              </a:ext>
            </a:extLst>
          </p:cNvPr>
          <p:cNvSpPr txBox="1"/>
          <p:nvPr/>
        </p:nvSpPr>
        <p:spPr>
          <a:xfrm>
            <a:off x="676999" y="5542655"/>
            <a:ext cx="265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Hydrological model</a:t>
            </a:r>
            <a:endParaRPr lang="en-IL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391631-9237-48B6-A6FF-7A27A83EBF54}"/>
              </a:ext>
            </a:extLst>
          </p:cNvPr>
          <p:cNvSpPr txBox="1"/>
          <p:nvPr/>
        </p:nvSpPr>
        <p:spPr>
          <a:xfrm>
            <a:off x="122979" y="1220175"/>
            <a:ext cx="411873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41 historical – future HPE pairs</a:t>
            </a:r>
          </a:p>
          <a:p>
            <a:pPr algn="ctr"/>
            <a:r>
              <a:rPr lang="en-US" sz="2400" dirty="0"/>
              <a:t>with 1-km, 10-min resolution</a:t>
            </a:r>
            <a:endParaRPr lang="en-IL" sz="2400" dirty="0"/>
          </a:p>
        </p:txBody>
      </p:sp>
      <p:pic>
        <p:nvPicPr>
          <p:cNvPr id="2" name="Google Shape;90;p1" descr="C:\Users\yairr\Pictures\דליה תנינים\Panorama1.jpg">
            <a:extLst>
              <a:ext uri="{FF2B5EF4-FFF2-40B4-BE49-F238E27FC236}">
                <a16:creationId xmlns:a16="http://schemas.microsoft.com/office/drawing/2014/main" id="{DD883D93-FB8D-479F-8E02-0F93B73B0AB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246" y="645212"/>
            <a:ext cx="5461367" cy="15441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C82D77A-7E48-4060-8192-25E11194DFBE}"/>
              </a:ext>
            </a:extLst>
          </p:cNvPr>
          <p:cNvSpPr/>
          <p:nvPr/>
        </p:nvSpPr>
        <p:spPr>
          <a:xfrm>
            <a:off x="2003132" y="1998993"/>
            <a:ext cx="292231" cy="405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D995D-B39E-47F6-A4E0-E6B2D1601BAC}"/>
              </a:ext>
            </a:extLst>
          </p:cNvPr>
          <p:cNvSpPr txBox="1"/>
          <p:nvPr/>
        </p:nvSpPr>
        <p:spPr>
          <a:xfrm>
            <a:off x="4241713" y="592513"/>
            <a:ext cx="2988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Mostly agricultural,</a:t>
            </a:r>
          </a:p>
          <a:p>
            <a:r>
              <a:rPr lang="en-US" sz="2400" dirty="0"/>
              <a:t>Mediterranean basins </a:t>
            </a:r>
          </a:p>
          <a:p>
            <a:r>
              <a:rPr lang="en-US" sz="2400" dirty="0"/>
              <a:t>18-70 km</a:t>
            </a:r>
            <a:r>
              <a:rPr lang="en-US" sz="2400" baseline="30000" dirty="0"/>
              <a:t>2</a:t>
            </a:r>
            <a:endParaRPr lang="en-IL" sz="2400" dirty="0"/>
          </a:p>
        </p:txBody>
      </p:sp>
      <p:cxnSp>
        <p:nvCxnSpPr>
          <p:cNvPr id="21" name="מחבר חץ ישר 7">
            <a:extLst>
              <a:ext uri="{FF2B5EF4-FFF2-40B4-BE49-F238E27FC236}">
                <a16:creationId xmlns:a16="http://schemas.microsoft.com/office/drawing/2014/main" id="{3BF6917A-8E41-4192-ACCC-823A0DE6A708}"/>
              </a:ext>
            </a:extLst>
          </p:cNvPr>
          <p:cNvCxnSpPr/>
          <p:nvPr/>
        </p:nvCxnSpPr>
        <p:spPr>
          <a:xfrm>
            <a:off x="9905272" y="1397505"/>
            <a:ext cx="0" cy="10972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2D8312-11BD-4C48-850C-574B3A415190}"/>
              </a:ext>
            </a:extLst>
          </p:cNvPr>
          <p:cNvSpPr txBox="1"/>
          <p:nvPr/>
        </p:nvSpPr>
        <p:spPr>
          <a:xfrm>
            <a:off x="5713595" y="2539860"/>
            <a:ext cx="635542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each HPE and period: 43 south-north storm translations, -21 to +21 km, 1 km intervals</a:t>
            </a:r>
            <a:endParaRPr lang="en-IL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D4E4EA-D06A-4ECE-BF1D-1D1B4345D3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6720" r="7184" b="1503"/>
          <a:stretch/>
        </p:blipFill>
        <p:spPr>
          <a:xfrm>
            <a:off x="7553355" y="3837819"/>
            <a:ext cx="4404515" cy="28639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FE66AF-5DC0-42CD-AF80-C6F2090808FC}"/>
              </a:ext>
            </a:extLst>
          </p:cNvPr>
          <p:cNvSpPr txBox="1"/>
          <p:nvPr/>
        </p:nvSpPr>
        <p:spPr>
          <a:xfrm>
            <a:off x="8140062" y="3421310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ABC00-F6AC-4A6A-A7B0-280DC22B4B4B}"/>
              </a:ext>
            </a:extLst>
          </p:cNvPr>
          <p:cNvSpPr txBox="1"/>
          <p:nvPr/>
        </p:nvSpPr>
        <p:spPr>
          <a:xfrm>
            <a:off x="10452356" y="3421310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C64DE0-6D58-4124-88B9-0B863078B39A}"/>
              </a:ext>
            </a:extLst>
          </p:cNvPr>
          <p:cNvSpPr txBox="1"/>
          <p:nvPr/>
        </p:nvSpPr>
        <p:spPr>
          <a:xfrm>
            <a:off x="0" y="6396335"/>
            <a:ext cx="811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Rinat</a:t>
            </a:r>
            <a:r>
              <a:rPr lang="en-US" sz="2400" dirty="0"/>
              <a:t>, </a:t>
            </a:r>
            <a:r>
              <a:rPr lang="en-US" sz="2400" dirty="0" err="1"/>
              <a:t>Armon</a:t>
            </a:r>
            <a:r>
              <a:rPr lang="en-US" sz="2400" dirty="0"/>
              <a:t> and Morin, in preparation. Results are not final.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1664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 animBg="1"/>
      <p:bldP spid="7" grpId="0" animBg="1"/>
      <p:bldP spid="10" grpId="0"/>
      <p:bldP spid="22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64EC7-F7FA-4E3E-BEF6-3403478EB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8" t="10892" r="3881" b="49703"/>
          <a:stretch/>
        </p:blipFill>
        <p:spPr>
          <a:xfrm>
            <a:off x="4178482" y="1112140"/>
            <a:ext cx="4118415" cy="3238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78875-4725-4563-AAC9-42BF34C05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 t="10428" r="10937" b="49883"/>
          <a:stretch/>
        </p:blipFill>
        <p:spPr>
          <a:xfrm>
            <a:off x="8490577" y="1049368"/>
            <a:ext cx="3487687" cy="3286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6FE95-FDC3-41E6-BE51-39EAC6C2E3D5}"/>
              </a:ext>
            </a:extLst>
          </p:cNvPr>
          <p:cNvSpPr txBox="1"/>
          <p:nvPr/>
        </p:nvSpPr>
        <p:spPr>
          <a:xfrm>
            <a:off x="8239541" y="4568765"/>
            <a:ext cx="40661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A non-significant decrease in event streamflow peak discharge (-20%)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31393-6587-4F81-A7EF-5EE38F49B4A0}"/>
              </a:ext>
            </a:extLst>
          </p:cNvPr>
          <p:cNvSpPr txBox="1"/>
          <p:nvPr/>
        </p:nvSpPr>
        <p:spPr>
          <a:xfrm>
            <a:off x="4045251" y="4568765"/>
            <a:ext cx="41695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A significant decrease in event streamflow volume (-27%)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CA60-7FD9-4C78-892B-592C6C5A87BF}"/>
              </a:ext>
            </a:extLst>
          </p:cNvPr>
          <p:cNvSpPr txBox="1"/>
          <p:nvPr/>
        </p:nvSpPr>
        <p:spPr>
          <a:xfrm>
            <a:off x="4175701" y="1044377"/>
            <a:ext cx="6760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X 10</a:t>
            </a:r>
            <a:r>
              <a:rPr lang="en-US" sz="1400" baseline="30000" dirty="0"/>
              <a:t>6</a:t>
            </a:r>
            <a:endParaRPr lang="he-IL" sz="1400" baseline="30000" dirty="0"/>
          </a:p>
        </p:txBody>
      </p:sp>
      <p:sp>
        <p:nvSpPr>
          <p:cNvPr id="8" name="מלבן 5">
            <a:extLst>
              <a:ext uri="{FF2B5EF4-FFF2-40B4-BE49-F238E27FC236}">
                <a16:creationId xmlns:a16="http://schemas.microsoft.com/office/drawing/2014/main" id="{675BB6FE-357E-426B-A484-02B29F51FED3}"/>
              </a:ext>
            </a:extLst>
          </p:cNvPr>
          <p:cNvSpPr/>
          <p:nvPr/>
        </p:nvSpPr>
        <p:spPr>
          <a:xfrm>
            <a:off x="7115737" y="3897864"/>
            <a:ext cx="3810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2">
            <a:extLst>
              <a:ext uri="{FF2B5EF4-FFF2-40B4-BE49-F238E27FC236}">
                <a16:creationId xmlns:a16="http://schemas.microsoft.com/office/drawing/2014/main" id="{FEBDF6A4-353A-4093-B3A8-01087877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19" t="8567" r="10808" b="52374"/>
          <a:stretch/>
        </p:blipFill>
        <p:spPr>
          <a:xfrm>
            <a:off x="280573" y="1139456"/>
            <a:ext cx="3306589" cy="3086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C251F-E65A-429B-84FD-29FB35A3ACC9}"/>
              </a:ext>
            </a:extLst>
          </p:cNvPr>
          <p:cNvSpPr txBox="1"/>
          <p:nvPr/>
        </p:nvSpPr>
        <p:spPr>
          <a:xfrm>
            <a:off x="0" y="4547020"/>
            <a:ext cx="3768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A significant decrease in event rain depth (-24%)</a:t>
            </a:r>
          </a:p>
        </p:txBody>
      </p:sp>
      <p:pic>
        <p:nvPicPr>
          <p:cNvPr id="16" name="תמונה 2">
            <a:extLst>
              <a:ext uri="{FF2B5EF4-FFF2-40B4-BE49-F238E27FC236}">
                <a16:creationId xmlns:a16="http://schemas.microsoft.com/office/drawing/2014/main" id="{58CD21D9-651B-4DCE-BBFF-6EA4F696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734" y="5988822"/>
            <a:ext cx="3088136" cy="6906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AA05F2-51CF-4D49-976B-82291E2783C0}"/>
              </a:ext>
            </a:extLst>
          </p:cNvPr>
          <p:cNvSpPr txBox="1"/>
          <p:nvPr/>
        </p:nvSpPr>
        <p:spPr>
          <a:xfrm>
            <a:off x="4131947" y="-40253"/>
            <a:ext cx="396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Projection of streamflow</a:t>
            </a:r>
            <a:endParaRPr lang="en-IL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528CB-3F97-4276-B464-CFB10B1026B9}"/>
              </a:ext>
            </a:extLst>
          </p:cNvPr>
          <p:cNvSpPr txBox="1"/>
          <p:nvPr/>
        </p:nvSpPr>
        <p:spPr>
          <a:xfrm>
            <a:off x="0" y="6396335"/>
            <a:ext cx="811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Rinat</a:t>
            </a:r>
            <a:r>
              <a:rPr lang="en-US" sz="2400" dirty="0"/>
              <a:t>, </a:t>
            </a:r>
            <a:r>
              <a:rPr lang="en-US" sz="2400" dirty="0" err="1"/>
              <a:t>Armon</a:t>
            </a:r>
            <a:r>
              <a:rPr lang="en-US" sz="2400" dirty="0"/>
              <a:t> and Morin, in preparation. Results are not final.</a:t>
            </a:r>
            <a:endParaRPr lang="en-IL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409A45-0667-4AF4-8EA8-A48310E33F7F}"/>
              </a:ext>
            </a:extLst>
          </p:cNvPr>
          <p:cNvSpPr txBox="1"/>
          <p:nvPr/>
        </p:nvSpPr>
        <p:spPr>
          <a:xfrm>
            <a:off x="4830524" y="482967"/>
            <a:ext cx="229088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Flood volume </a:t>
            </a:r>
            <a:endParaRPr lang="he-I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718F2-919E-4FF9-BEEE-5DEA6BB57F01}"/>
              </a:ext>
            </a:extLst>
          </p:cNvPr>
          <p:cNvSpPr txBox="1"/>
          <p:nvPr/>
        </p:nvSpPr>
        <p:spPr>
          <a:xfrm>
            <a:off x="8825784" y="482967"/>
            <a:ext cx="34002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Flood peak discharge </a:t>
            </a:r>
            <a:endParaRPr lang="he-I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018DF-CF87-4F0A-9177-BAD455959820}"/>
              </a:ext>
            </a:extLst>
          </p:cNvPr>
          <p:cNvSpPr txBox="1"/>
          <p:nvPr/>
        </p:nvSpPr>
        <p:spPr>
          <a:xfrm>
            <a:off x="908015" y="482967"/>
            <a:ext cx="259827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Areal rain depth</a:t>
            </a:r>
            <a:endParaRPr lang="he-I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3A32D2-0AFE-4BE2-8A1A-918BA871B674}"/>
              </a:ext>
            </a:extLst>
          </p:cNvPr>
          <p:cNvSpPr txBox="1"/>
          <p:nvPr/>
        </p:nvSpPr>
        <p:spPr>
          <a:xfrm>
            <a:off x="1359161" y="4100665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C013D-6BB8-409E-AB77-C88C43441605}"/>
              </a:ext>
            </a:extLst>
          </p:cNvPr>
          <p:cNvSpPr txBox="1"/>
          <p:nvPr/>
        </p:nvSpPr>
        <p:spPr>
          <a:xfrm rot="16200000">
            <a:off x="-281359" y="2234775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678B7-69D7-4CE7-980B-4DF022F13AB6}"/>
              </a:ext>
            </a:extLst>
          </p:cNvPr>
          <p:cNvSpPr txBox="1"/>
          <p:nvPr/>
        </p:nvSpPr>
        <p:spPr>
          <a:xfrm>
            <a:off x="5363763" y="4100665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43A3C-0B56-4EE4-A7E3-2F9992FF6494}"/>
              </a:ext>
            </a:extLst>
          </p:cNvPr>
          <p:cNvSpPr txBox="1"/>
          <p:nvPr/>
        </p:nvSpPr>
        <p:spPr>
          <a:xfrm rot="16200000">
            <a:off x="3723243" y="2234775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ECEB6-0DA4-444A-ACB4-2063599C43F5}"/>
              </a:ext>
            </a:extLst>
          </p:cNvPr>
          <p:cNvSpPr txBox="1"/>
          <p:nvPr/>
        </p:nvSpPr>
        <p:spPr>
          <a:xfrm>
            <a:off x="7328825" y="3619615"/>
            <a:ext cx="6760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X 10</a:t>
            </a:r>
            <a:r>
              <a:rPr lang="en-US" sz="1400" baseline="30000" dirty="0"/>
              <a:t>6</a:t>
            </a:r>
            <a:endParaRPr lang="he-IL" sz="1400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B21C21-77AC-4EE1-9141-8BA41E04E804}"/>
              </a:ext>
            </a:extLst>
          </p:cNvPr>
          <p:cNvSpPr txBox="1"/>
          <p:nvPr/>
        </p:nvSpPr>
        <p:spPr>
          <a:xfrm>
            <a:off x="9507110" y="4100665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70C0"/>
                </a:solidFill>
              </a:rPr>
              <a:t>Historical</a:t>
            </a:r>
            <a:endParaRPr lang="en-IL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7B71BB-7D9B-4564-B0E5-A1E9B6ACAF44}"/>
              </a:ext>
            </a:extLst>
          </p:cNvPr>
          <p:cNvSpPr txBox="1"/>
          <p:nvPr/>
        </p:nvSpPr>
        <p:spPr>
          <a:xfrm rot="16200000">
            <a:off x="7866590" y="2234775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</a:rPr>
              <a:t>Future</a:t>
            </a:r>
            <a:endParaRPr lang="en-IL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36EFE-8F8D-42CC-BFEB-3E79EB99241F}"/>
              </a:ext>
            </a:extLst>
          </p:cNvPr>
          <p:cNvSpPr txBox="1"/>
          <p:nvPr/>
        </p:nvSpPr>
        <p:spPr>
          <a:xfrm>
            <a:off x="-16239" y="5643158"/>
            <a:ext cx="703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*Results are presented  for a 42 km</a:t>
            </a:r>
            <a:r>
              <a:rPr lang="en-US" sz="2000" baseline="30000" dirty="0"/>
              <a:t>2</a:t>
            </a:r>
            <a:r>
              <a:rPr lang="en-US" sz="2000" dirty="0"/>
              <a:t> basin</a:t>
            </a:r>
          </a:p>
          <a:p>
            <a:r>
              <a:rPr lang="en-US" sz="2000" dirty="0"/>
              <a:t>*Changes in land-use and initial soil moisture are not yet included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0373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6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26C09-D80F-4482-B8BC-06AE1CD1FFD6}"/>
              </a:ext>
            </a:extLst>
          </p:cNvPr>
          <p:cNvSpPr txBox="1"/>
          <p:nvPr/>
        </p:nvSpPr>
        <p:spPr>
          <a:xfrm>
            <a:off x="161883" y="117693"/>
            <a:ext cx="11735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eastern Mediterranean becomes drier, but space-time changes at the storm scale and the expected effect on floods are yet to be quantified.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Future heavy precipitation events (HPEs) in the eastern Mediterranean are expected to be drier and more spatiotemporally concentrated: </a:t>
            </a:r>
            <a:r>
              <a:rPr lang="en-US" sz="2400" u="sng" dirty="0"/>
              <a:t>lower</a:t>
            </a:r>
            <a:r>
              <a:rPr lang="en-US" sz="2400" dirty="0"/>
              <a:t> rain amounts (-30%), </a:t>
            </a:r>
            <a:r>
              <a:rPr lang="en-US" sz="2400" u="sng" dirty="0"/>
              <a:t>shorter</a:t>
            </a:r>
            <a:r>
              <a:rPr lang="en-US" sz="2400" dirty="0"/>
              <a:t> (-9%), </a:t>
            </a:r>
            <a:r>
              <a:rPr lang="en-US" sz="2400" u="sng" dirty="0"/>
              <a:t>reduced</a:t>
            </a:r>
            <a:r>
              <a:rPr lang="en-US" sz="2400" dirty="0"/>
              <a:t> area (-40%), and </a:t>
            </a:r>
            <a:r>
              <a:rPr lang="en-US" sz="2400" u="sng" dirty="0"/>
              <a:t>higher</a:t>
            </a:r>
            <a:r>
              <a:rPr lang="en-US" sz="2400" dirty="0"/>
              <a:t> conditional rain rates (+15%).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On-going research (not final): Future floods from HPEs in the </a:t>
            </a:r>
            <a:r>
              <a:rPr lang="en-US" sz="2400" dirty="0" err="1"/>
              <a:t>Ramot</a:t>
            </a:r>
            <a:r>
              <a:rPr lang="en-US" sz="2400" dirty="0"/>
              <a:t> Menashe region (mainly agricultural, Mediterranean basins 18-70 km</a:t>
            </a:r>
            <a:r>
              <a:rPr lang="en-US" sz="2400" baseline="30000" dirty="0"/>
              <a:t>2</a:t>
            </a:r>
            <a:r>
              <a:rPr lang="en-US" sz="2400" dirty="0"/>
              <a:t>) are expected to have a </a:t>
            </a:r>
            <a:r>
              <a:rPr lang="en-US" sz="2400" u="sng" dirty="0"/>
              <a:t>lower</a:t>
            </a:r>
            <a:r>
              <a:rPr lang="en-US" sz="2400" dirty="0"/>
              <a:t> total volume (-27%) and a </a:t>
            </a:r>
            <a:r>
              <a:rPr lang="en-US" sz="2400" u="sng" dirty="0"/>
              <a:t>lower</a:t>
            </a:r>
            <a:r>
              <a:rPr lang="en-US" sz="2400" dirty="0"/>
              <a:t> peak discharge (-20%).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Research is still ongoing to examine: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intra-basin changes (are there scales where flood peak increases rather than decreases?),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effect of initial soil moisture (the soil is drier at storm’s beginning)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effect land use changes (more built area).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8B5A1-85CC-4456-8594-F1735F5D5B87}"/>
              </a:ext>
            </a:extLst>
          </p:cNvPr>
          <p:cNvSpPr txBox="1"/>
          <p:nvPr/>
        </p:nvSpPr>
        <p:spPr>
          <a:xfrm>
            <a:off x="3715049" y="6093976"/>
            <a:ext cx="49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Thanks for your attention</a:t>
            </a:r>
            <a:endParaRPr lang="en-I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625</Words>
  <Application>Microsoft Office PowerPoint</Application>
  <PresentationFormat>Widescreen</PresentationFormat>
  <Paragraphs>100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Efrat Morin</dc:creator>
  <cp:lastModifiedBy>Efrat Morin</cp:lastModifiedBy>
  <cp:revision>138</cp:revision>
  <cp:lastPrinted>2022-05-21T09:38:20Z</cp:lastPrinted>
  <dcterms:created xsi:type="dcterms:W3CDTF">2022-05-17T04:03:17Z</dcterms:created>
  <dcterms:modified xsi:type="dcterms:W3CDTF">2023-06-12T15:28:52Z</dcterms:modified>
</cp:coreProperties>
</file>