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978" r:id="rId4"/>
    <p:sldId id="972" r:id="rId5"/>
    <p:sldId id="973" r:id="rId6"/>
    <p:sldId id="975" r:id="rId7"/>
    <p:sldId id="979" r:id="rId8"/>
    <p:sldId id="976" r:id="rId9"/>
    <p:sldId id="9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a Žvab Rožič" initials="PZR" lastIdx="1" clrIdx="0">
    <p:extLst>
      <p:ext uri="{19B8F6BF-5375-455C-9EA6-DF929625EA0E}">
        <p15:presenceInfo xmlns:p15="http://schemas.microsoft.com/office/powerpoint/2012/main" userId="Petra Žvab Rožič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4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957" autoAdjust="0"/>
  </p:normalViewPr>
  <p:slideViewPr>
    <p:cSldViewPr snapToGrid="0">
      <p:cViewPr varScale="1">
        <p:scale>
          <a:sx n="57" d="100"/>
          <a:sy n="57" d="100"/>
        </p:scale>
        <p:origin x="1028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617D87-2AB8-403D-A61A-58C556825A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7E865F-BAFC-47C9-8529-527EEE75E7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A9F72-267B-4425-81B8-A613986AD4E6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DE98F5-AD95-4805-99AB-7607D6ECF1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652F9A-9AF7-4FD6-91D7-186C68A893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22380-CD86-4DE2-BF3E-3A61B06A6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949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A1FB0-BD87-4101-9C1A-57D69C2B332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E5FA-26D4-4B55-9A3C-16835DE1C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296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0459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7428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0AED8-B5B5-42CB-95F6-B5BAF37D7B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7A5793-F9A5-4F16-A816-FA72F7BFFE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31E2B-B1F0-4F29-96EA-CA6570096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9AA7-9507-44A5-A9CF-1471318753E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4276B-93AE-4BCF-AEFF-BAB153233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3B689-DC6C-48C7-B7E2-D57538E1A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3D950-DE1F-45CF-8EDA-004571DED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59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26131-3BAB-49D4-8684-F9DF7738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760C08-B50D-419D-A7F4-F3358245F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97521-39C6-4476-93B4-F6216FBE2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9AA7-9507-44A5-A9CF-1471318753E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38124-DC97-4810-A838-6D10625E1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4A4F1-E2AB-410F-A3F8-FA99FD54B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3D950-DE1F-45CF-8EDA-004571DED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9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FCB092-D3EF-46FE-A2F4-80E618C48A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C10D7C-B3B8-4C01-BB62-D27874451F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5D188-8F7B-400C-8B39-B6C44E223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9AA7-9507-44A5-A9CF-1471318753E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CE19B-45A7-4098-8EB3-715640028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E921C-DA0F-4689-8594-A37B95095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3D950-DE1F-45CF-8EDA-004571DED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2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84B8D-4F5E-405A-A915-27C11C2FB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472" y="365125"/>
            <a:ext cx="977032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F0DF5-0463-4F89-B2F9-8F4E58F8D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A7145-28BC-49B2-ADB5-A2FAD15BB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9AA7-9507-44A5-A9CF-1471318753E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DD47E-53D8-4C0B-A2DA-FB34ED187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D2D28-2B51-47D2-BE3C-21BCCEFE7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3D950-DE1F-45CF-8EDA-004571DEDA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09EC30-9D99-45ED-A693-9D282780DB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283"/>
          <a:stretch/>
        </p:blipFill>
        <p:spPr>
          <a:xfrm>
            <a:off x="20567" y="44626"/>
            <a:ext cx="1477203" cy="164606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D5DE9F-FB61-450E-9DD2-0BB66C7D032A}"/>
              </a:ext>
            </a:extLst>
          </p:cNvPr>
          <p:cNvCxnSpPr>
            <a:cxnSpLocks/>
          </p:cNvCxnSpPr>
          <p:nvPr userDrawn="1"/>
        </p:nvCxnSpPr>
        <p:spPr>
          <a:xfrm>
            <a:off x="0" y="1747568"/>
            <a:ext cx="12192000" cy="0"/>
          </a:xfrm>
          <a:prstGeom prst="line">
            <a:avLst/>
          </a:prstGeom>
          <a:ln w="57150">
            <a:solidFill>
              <a:srgbClr val="694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31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2430-2E7A-4F66-89B5-1366E3A9A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5A9F4-A106-4C39-994F-EB8C1537C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9AB27-DE82-4805-B352-662977DBD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9AA7-9507-44A5-A9CF-1471318753E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A4ED3-9F9C-4E03-97F2-BD3C3348B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24E8E-4987-459E-9552-693C55CC2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3D950-DE1F-45CF-8EDA-004571DED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6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CB12D-A8DD-4875-8DA9-0E303CA34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58E8E-73BC-4BB7-A6E1-69C1CF8825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D90DF2-AFC6-430F-BFF5-ED03475C64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EB5FEA-94B7-4110-AF00-5574FD12C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9AA7-9507-44A5-A9CF-1471318753E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DCDA5-87A5-42B1-BCBB-5754F0EDE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9DAA6-0A7F-4969-B1A0-2DC65E03E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3D950-DE1F-45CF-8EDA-004571DED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24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B12A1-1E7F-4057-99DC-A16C10029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B402B-036B-4AC8-8AF5-8E4B883DE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A60538-FE6B-4F8B-B7DC-8CE45BE05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1928CE-1FDF-4009-97F0-B81D61B1F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9A3691-E2C5-4B44-96AF-22C18EF45B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14567F-3221-4A2F-B777-A8C96B983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9AA7-9507-44A5-A9CF-1471318753E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BA1244-5391-4AAA-BCE7-95FDDB5AD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21AB16-E355-4FB2-BA68-E201CD68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3D950-DE1F-45CF-8EDA-004571DED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87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23108-24B9-460A-865A-1521C3EFA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1BC428-540F-46A5-BC0F-011CA1CD5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9AA7-9507-44A5-A9CF-1471318753E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396211-07B9-40AE-9DBF-9F94302F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128956-8699-4832-92F3-BE6CDE2F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3D950-DE1F-45CF-8EDA-004571DED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0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1FC499-BE7B-471C-B2D7-BE038AB31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9AA7-9507-44A5-A9CF-1471318753E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EB5DC2-7D19-44F5-A4B5-5E59A1CDD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357F4-32F7-4928-8750-74CDCF273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3D950-DE1F-45CF-8EDA-004571DED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44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4783F-7A5E-4101-A9D5-38481BD7F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31A67-8253-4638-A52A-843795997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A9690D-D557-452A-A2DA-502EA880A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2FB18-1F93-4E7D-BF61-F81DD8CAD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9AA7-9507-44A5-A9CF-1471318753E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CA04A9-1B22-4E17-A5F6-1D497E93F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6A347F-7E89-4B32-BC75-FBDDA466E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3D950-DE1F-45CF-8EDA-004571DED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47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B50E3-1745-4DB9-9109-DF2B9F58C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54E227-AFCD-4F38-A4CD-0CAF3D0186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A8F3C-60D0-40F5-918C-E02B2FD4F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4D392B-2D14-43A6-BAB6-CC3F387AC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9AA7-9507-44A5-A9CF-1471318753E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2E473-DF15-490C-AE1F-F13B9D784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A7A42-3AAC-4B78-B071-335013D0D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3D950-DE1F-45CF-8EDA-004571DED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48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F64F8E-4D19-43BE-8180-3538395D6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0BD0B-FC5A-4301-AD11-6FAA441B0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8A776-9685-415E-86BD-522B276F59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D9AA7-9507-44A5-A9CF-1471318753E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1698F-68E3-4860-8DC4-965323FFB1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6D703-4E8F-402B-88BB-DF1CEAFE3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3D950-DE1F-45CF-8EDA-004571DED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74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97E8C-41BE-4CB9-9F71-8DC3D032C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217" y="1353369"/>
            <a:ext cx="7341440" cy="2387600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694100"/>
                </a:solidFill>
              </a:rPr>
              <a:t>WATer</a:t>
            </a:r>
            <a:r>
              <a:rPr lang="en-US" sz="4000" b="1" dirty="0">
                <a:solidFill>
                  <a:srgbClr val="694100"/>
                </a:solidFill>
              </a:rPr>
              <a:t> </a:t>
            </a:r>
            <a:r>
              <a:rPr lang="en-US" sz="4000" b="1" dirty="0" err="1">
                <a:solidFill>
                  <a:srgbClr val="694100"/>
                </a:solidFill>
              </a:rPr>
              <a:t>isotopeS</a:t>
            </a:r>
            <a:r>
              <a:rPr lang="en-US" sz="4000" b="1" dirty="0">
                <a:solidFill>
                  <a:srgbClr val="694100"/>
                </a:solidFill>
              </a:rPr>
              <a:t> in the critical </a:t>
            </a:r>
            <a:r>
              <a:rPr lang="en-US" sz="4000" b="1" dirty="0" err="1">
                <a:solidFill>
                  <a:srgbClr val="694100"/>
                </a:solidFill>
              </a:rPr>
              <a:t>zONe</a:t>
            </a:r>
            <a:r>
              <a:rPr lang="en-US" sz="4000" b="1" dirty="0">
                <a:solidFill>
                  <a:srgbClr val="694100"/>
                </a:solidFill>
              </a:rPr>
              <a:t>: from groundwater recharge to plant transpiration </a:t>
            </a:r>
            <a:r>
              <a:rPr lang="en-US" sz="4000" b="1" dirty="0">
                <a:solidFill>
                  <a:srgbClr val="92D050"/>
                </a:solidFill>
              </a:rPr>
              <a:t>(WATSON)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F91195-54B4-4624-B646-EB4FBC881A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217" y="3833044"/>
            <a:ext cx="7341440" cy="165576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00B0F0"/>
                </a:solidFill>
              </a:rPr>
              <a:t>www.watson-cost.eu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0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CAE170-3260-4B76-BA28-50EEADCA87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529"/>
          <a:stretch/>
        </p:blipFill>
        <p:spPr>
          <a:xfrm>
            <a:off x="7892423" y="2132138"/>
            <a:ext cx="4111239" cy="4584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C4710F-1644-CA41-826E-7021B611C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WATSON COST Action</a:t>
            </a:r>
            <a:endParaRPr lang="en-NL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24B35-470C-AC4E-809F-06BF1A4E0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25" y="2198454"/>
            <a:ext cx="8756639" cy="380482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EU funded network of </a:t>
            </a:r>
            <a:r>
              <a:rPr lang="en-US" dirty="0">
                <a:solidFill>
                  <a:srgbClr val="92D050"/>
                </a:solidFill>
              </a:rPr>
              <a:t>researchers and stakeholders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dirty="0"/>
              <a:t>Sept. 2020 – Sept. 2024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US" sz="28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dirty="0"/>
              <a:t>Currently: 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800" dirty="0"/>
              <a:t>227 members 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800" dirty="0"/>
              <a:t>37 COST countries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800" dirty="0"/>
              <a:t>International observers outside Europe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800" dirty="0">
              <a:solidFill>
                <a:srgbClr val="009FE3"/>
              </a:solidFill>
            </a:endParaRPr>
          </a:p>
        </p:txBody>
      </p:sp>
      <p:pic>
        <p:nvPicPr>
          <p:cNvPr id="11" name="Picture 2" descr="COST | European Cooperation in Science and Technology">
            <a:extLst>
              <a:ext uri="{FF2B5EF4-FFF2-40B4-BE49-F238E27FC236}">
                <a16:creationId xmlns:a16="http://schemas.microsoft.com/office/drawing/2014/main" id="{5FC00940-AFDC-4D68-9540-977F2428B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38" y="6176963"/>
            <a:ext cx="129972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206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4710F-1644-CA41-826E-7021B611C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WATSON COST Action</a:t>
            </a:r>
            <a:endParaRPr lang="en-NL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24B35-470C-AC4E-809F-06BF1A4E0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07" y="2799578"/>
            <a:ext cx="7731114" cy="239195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WATSON </a:t>
            </a:r>
            <a:r>
              <a:rPr lang="en-US" b="1" dirty="0">
                <a:solidFill>
                  <a:srgbClr val="694100"/>
                </a:solidFill>
              </a:rPr>
              <a:t>collects, integrates, and synthesizes</a:t>
            </a:r>
            <a:r>
              <a:rPr lang="en-US" b="1" dirty="0"/>
              <a:t> </a:t>
            </a:r>
            <a:r>
              <a:rPr lang="en-US" dirty="0"/>
              <a:t>current interdisciplinary scientific </a:t>
            </a:r>
            <a:r>
              <a:rPr lang="en-US" b="1" dirty="0">
                <a:solidFill>
                  <a:srgbClr val="694100"/>
                </a:solidFill>
              </a:rPr>
              <a:t>knowledge</a:t>
            </a:r>
            <a:r>
              <a:rPr lang="en-US" b="1" dirty="0"/>
              <a:t> </a:t>
            </a:r>
            <a:r>
              <a:rPr lang="en-US" dirty="0"/>
              <a:t>on the </a:t>
            </a:r>
            <a:r>
              <a:rPr lang="en-US" b="1" dirty="0">
                <a:solidFill>
                  <a:srgbClr val="92D050"/>
                </a:solidFill>
              </a:rPr>
              <a:t>partitioning and mixing of water in the critical zone </a:t>
            </a:r>
            <a:r>
              <a:rPr lang="en-US" dirty="0"/>
              <a:t>taking advantage of the unique tracing capability of </a:t>
            </a:r>
            <a:r>
              <a:rPr lang="en-US" b="1" dirty="0">
                <a:solidFill>
                  <a:srgbClr val="00B0F0"/>
                </a:solidFill>
              </a:rPr>
              <a:t>stable isotopes in the water molecule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7CB29F-2A1E-4640-8919-884435606B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4" t="11258" r="16245" b="7404"/>
          <a:stretch/>
        </p:blipFill>
        <p:spPr>
          <a:xfrm>
            <a:off x="8599714" y="1917781"/>
            <a:ext cx="3403948" cy="4577419"/>
          </a:xfrm>
          <a:prstGeom prst="rect">
            <a:avLst/>
          </a:prstGeom>
        </p:spPr>
      </p:pic>
      <p:pic>
        <p:nvPicPr>
          <p:cNvPr id="11" name="Picture 2" descr="COST | European Cooperation in Science and Technology">
            <a:extLst>
              <a:ext uri="{FF2B5EF4-FFF2-40B4-BE49-F238E27FC236}">
                <a16:creationId xmlns:a16="http://schemas.microsoft.com/office/drawing/2014/main" id="{5FC00940-AFDC-4D68-9540-977F2428B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38" y="6176963"/>
            <a:ext cx="129972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E7B998-E945-4C9B-A111-148DD658FF86}"/>
              </a:ext>
            </a:extLst>
          </p:cNvPr>
          <p:cNvSpPr/>
          <p:nvPr/>
        </p:nvSpPr>
        <p:spPr>
          <a:xfrm>
            <a:off x="9071017" y="6457643"/>
            <a:ext cx="24638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Drawning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by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Emel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Zeray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Öztürk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785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A1514-E9DD-4856-817B-D0D2A801A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Challenges addressed by WATSON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12B937-D372-497B-8FB3-52ACA459AB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582" y="2229541"/>
            <a:ext cx="11678836" cy="30443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CC8F150-A355-4BBF-825E-FF798F8E1B38}"/>
              </a:ext>
            </a:extLst>
          </p:cNvPr>
          <p:cNvSpPr/>
          <p:nvPr/>
        </p:nvSpPr>
        <p:spPr>
          <a:xfrm>
            <a:off x="9735658" y="6420518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https://watson-cost.eu</a:t>
            </a:r>
          </a:p>
        </p:txBody>
      </p:sp>
      <p:pic>
        <p:nvPicPr>
          <p:cNvPr id="6" name="Picture 2" descr="COST | European Cooperation in Science and Technology">
            <a:extLst>
              <a:ext uri="{FF2B5EF4-FFF2-40B4-BE49-F238E27FC236}">
                <a16:creationId xmlns:a16="http://schemas.microsoft.com/office/drawing/2014/main" id="{50EFECC7-C511-403A-9CA8-870C024C2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38" y="6176963"/>
            <a:ext cx="129972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B8741D-A7EC-844C-4D2A-D14E29F40EFD}"/>
              </a:ext>
            </a:extLst>
          </p:cNvPr>
          <p:cNvSpPr/>
          <p:nvPr/>
        </p:nvSpPr>
        <p:spPr>
          <a:xfrm>
            <a:off x="256583" y="2835409"/>
            <a:ext cx="3078288" cy="224373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58A8FE-ED19-4A81-E044-B9B152AF9BE1}"/>
              </a:ext>
            </a:extLst>
          </p:cNvPr>
          <p:cNvSpPr/>
          <p:nvPr/>
        </p:nvSpPr>
        <p:spPr>
          <a:xfrm>
            <a:off x="4464424" y="2835409"/>
            <a:ext cx="3170720" cy="224373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3230B7-AA40-2D90-5D99-F2F2A17E661C}"/>
              </a:ext>
            </a:extLst>
          </p:cNvPr>
          <p:cNvSpPr/>
          <p:nvPr/>
        </p:nvSpPr>
        <p:spPr>
          <a:xfrm>
            <a:off x="8758258" y="2835409"/>
            <a:ext cx="3170720" cy="2243738"/>
          </a:xfrm>
          <a:prstGeom prst="rect">
            <a:avLst/>
          </a:prstGeom>
          <a:noFill/>
          <a:ln w="38100">
            <a:solidFill>
              <a:srgbClr val="694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66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4BF5BC-4361-4153-97CA-83B26DCB72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96" t="27981" r="55966" b="8177"/>
          <a:stretch/>
        </p:blipFill>
        <p:spPr>
          <a:xfrm>
            <a:off x="5706320" y="1825625"/>
            <a:ext cx="6297342" cy="47507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6A1514-E9DD-4856-817B-D0D2A801A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WATSON Working Groups (WGs)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8427D1-352A-4102-90AF-81E6A78E35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912" t="14301" r="4617"/>
          <a:stretch/>
        </p:blipFill>
        <p:spPr>
          <a:xfrm>
            <a:off x="332022" y="1899737"/>
            <a:ext cx="5040351" cy="4817226"/>
          </a:xfrm>
          <a:prstGeom prst="rect">
            <a:avLst/>
          </a:prstGeom>
        </p:spPr>
      </p:pic>
      <p:pic>
        <p:nvPicPr>
          <p:cNvPr id="8" name="Picture 2" descr="COST | European Cooperation in Science and Technology">
            <a:extLst>
              <a:ext uri="{FF2B5EF4-FFF2-40B4-BE49-F238E27FC236}">
                <a16:creationId xmlns:a16="http://schemas.microsoft.com/office/drawing/2014/main" id="{A16138CC-0AAF-4027-B849-8E45515C3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38" y="6176963"/>
            <a:ext cx="129972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463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BEA37-71C6-4B3E-8148-E74F95854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WATSON Activities and 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3D61A-49A6-4419-9466-3843CE7AA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164" y="1825625"/>
            <a:ext cx="5888836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B0F0"/>
                </a:solidFill>
              </a:rPr>
              <a:t>Capacity building and networking activities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dirty="0"/>
              <a:t>Meetings, workshops, etc.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dirty="0"/>
              <a:t>Training schools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dirty="0"/>
              <a:t>Short Term Scientific Missions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→ foster communication and collaboration </a:t>
            </a:r>
          </a:p>
          <a:p>
            <a:endParaRPr lang="en-US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00739D3-A436-49D1-A0A4-5A129665A2D1}"/>
              </a:ext>
            </a:extLst>
          </p:cNvPr>
          <p:cNvSpPr txBox="1">
            <a:spLocks/>
          </p:cNvSpPr>
          <p:nvPr/>
        </p:nvSpPr>
        <p:spPr>
          <a:xfrm>
            <a:off x="6308593" y="1825625"/>
            <a:ext cx="567624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92D050"/>
                </a:solidFill>
              </a:rPr>
              <a:t>Research coordination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dirty="0"/>
              <a:t>Databases of isotope-based studies in the critical zone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dirty="0"/>
              <a:t>Define protocols, standardized sampling procedures, and analysis techniques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dirty="0"/>
              <a:t>Compare isotope-based methods and models</a:t>
            </a:r>
          </a:p>
          <a:p>
            <a:endParaRPr lang="en-US" sz="2400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159C4E55-0958-4425-90E8-46C92047A8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96" r="72602"/>
          <a:stretch/>
        </p:blipFill>
        <p:spPr bwMode="auto">
          <a:xfrm>
            <a:off x="816429" y="4948275"/>
            <a:ext cx="1595472" cy="168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C2E76E90-FD0F-4D1E-A7B5-D0156D0C35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661" r="6520"/>
          <a:stretch/>
        </p:blipFill>
        <p:spPr bwMode="auto">
          <a:xfrm>
            <a:off x="2731996" y="4927997"/>
            <a:ext cx="1344613" cy="168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3AF91BA-0484-4D07-9E5C-4D28D4B7761C}"/>
              </a:ext>
            </a:extLst>
          </p:cNvPr>
          <p:cNvGrpSpPr/>
          <p:nvPr/>
        </p:nvGrpSpPr>
        <p:grpSpPr>
          <a:xfrm>
            <a:off x="6775430" y="5078129"/>
            <a:ext cx="4741646" cy="1535652"/>
            <a:chOff x="5876274" y="5189483"/>
            <a:chExt cx="5269388" cy="175010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3DAF2B3-7C5C-49C5-BCC8-DA6CFFD817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329" r="26168"/>
            <a:stretch/>
          </p:blipFill>
          <p:spPr>
            <a:xfrm>
              <a:off x="8491332" y="5189483"/>
              <a:ext cx="1159727" cy="175010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FAA1639-00A8-418D-A6B0-8E5AC887A0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536" t="9259" r="11407"/>
            <a:stretch/>
          </p:blipFill>
          <p:spPr>
            <a:xfrm>
              <a:off x="5876274" y="5189483"/>
              <a:ext cx="2319445" cy="169996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4E74745-F0AA-44BE-A9A7-FEF8D7DD5C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765" t="21754" r="29588" b="1537"/>
            <a:stretch/>
          </p:blipFill>
          <p:spPr>
            <a:xfrm>
              <a:off x="9985934" y="5511862"/>
              <a:ext cx="1159728" cy="13381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223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BEA37-71C6-4B3E-8148-E74F9585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472" y="365125"/>
            <a:ext cx="10703298" cy="1325563"/>
          </a:xfrm>
        </p:spPr>
        <p:txBody>
          <a:bodyPr/>
          <a:lstStyle/>
          <a:p>
            <a:r>
              <a:rPr lang="en-US" b="1" dirty="0"/>
              <a:t>WATSON Activities: recent/ongoing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3D61A-49A6-4419-9466-3843CE7AA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060" y="1733417"/>
            <a:ext cx="6547101" cy="554336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2400" dirty="0">
                <a:solidFill>
                  <a:srgbClr val="00B0F0"/>
                </a:solidFill>
              </a:rPr>
              <a:t>Two training schools: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dirty="0"/>
              <a:t>I</a:t>
            </a:r>
            <a:r>
              <a:rPr lang="en-GB" dirty="0" err="1"/>
              <a:t>sotopic</a:t>
            </a:r>
            <a:r>
              <a:rPr lang="en-GB" dirty="0"/>
              <a:t> tracer and </a:t>
            </a:r>
            <a:r>
              <a:rPr lang="en-GB" dirty="0" err="1"/>
              <a:t>labeling</a:t>
            </a:r>
            <a:r>
              <a:rPr lang="en-GB" dirty="0"/>
              <a:t> experiments (Florence, Sept. 2023)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dirty="0"/>
              <a:t>Water sampling, extraction, and isotopic analyses techniques for plant water use investigation (J</a:t>
            </a:r>
            <a:r>
              <a:rPr lang="hu-HU" dirty="0"/>
              <a:t>ű</a:t>
            </a:r>
            <a:r>
              <a:rPr lang="en-GB" dirty="0"/>
              <a:t>lich, May 2023)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sz="2400" dirty="0">
                <a:solidFill>
                  <a:srgbClr val="694100"/>
                </a:solidFill>
              </a:rPr>
              <a:t>Three review papers in preparations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sz="2400" dirty="0">
                <a:solidFill>
                  <a:srgbClr val="92D050"/>
                </a:solidFill>
              </a:rPr>
              <a:t>A data map of isotopes in different waters sampled in Europe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sz="2400" dirty="0"/>
              <a:t>One sampling campaign of tree water sources across Europe (27 EU countries)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sz="2400" dirty="0">
                <a:solidFill>
                  <a:srgbClr val="00B0F0"/>
                </a:solidFill>
              </a:rPr>
              <a:t>Stakeholder meeting (Sept. 2023)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en-GB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en-GB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en-US" sz="2400" dirty="0"/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en-US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2267A6-D353-133E-EDBA-E5A939EBCB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1"/>
          <a:stretch/>
        </p:blipFill>
        <p:spPr bwMode="auto">
          <a:xfrm>
            <a:off x="6928288" y="1871729"/>
            <a:ext cx="5194862" cy="217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D8A78C2-98B4-A330-0194-67AC153BF3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0" t="21907" r="9389" b="16295"/>
          <a:stretch/>
        </p:blipFill>
        <p:spPr bwMode="auto">
          <a:xfrm>
            <a:off x="6928288" y="4126326"/>
            <a:ext cx="5194862" cy="264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347FFE-2431-8484-2619-63ECC03CEB0F}"/>
              </a:ext>
            </a:extLst>
          </p:cNvPr>
          <p:cNvSpPr txBox="1"/>
          <p:nvPr/>
        </p:nvSpPr>
        <p:spPr>
          <a:xfrm>
            <a:off x="9812511" y="6371681"/>
            <a:ext cx="237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Julich, 22-26 May 2023</a:t>
            </a:r>
          </a:p>
        </p:txBody>
      </p:sp>
    </p:spTree>
    <p:extLst>
      <p:ext uri="{BB962C8B-B14F-4D97-AF65-F5344CB8AC3E}">
        <p14:creationId xmlns:p14="http://schemas.microsoft.com/office/powerpoint/2010/main" val="1911652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4201F-8230-43CD-89A4-6803A11F3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472" y="365125"/>
            <a:ext cx="8572899" cy="1325563"/>
          </a:xfrm>
        </p:spPr>
        <p:txBody>
          <a:bodyPr/>
          <a:lstStyle/>
          <a:p>
            <a:r>
              <a:rPr lang="en-US" b="1" dirty="0"/>
              <a:t>You can join us!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2D67C-8A99-4E2B-B8C5-FCAD91B9F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338" y="2063456"/>
            <a:ext cx="5098356" cy="4127875"/>
          </a:xfrm>
        </p:spPr>
        <p:txBody>
          <a:bodyPr>
            <a:normAutofit/>
          </a:bodyPr>
          <a:lstStyle/>
          <a:p>
            <a:r>
              <a:rPr lang="en-US" dirty="0"/>
              <a:t>WATSON webpage: </a:t>
            </a:r>
            <a:r>
              <a:rPr lang="en-US" b="1" dirty="0">
                <a:solidFill>
                  <a:srgbClr val="00B0F0"/>
                </a:solidFill>
              </a:rPr>
              <a:t>www.watson-cost.eu</a:t>
            </a:r>
          </a:p>
          <a:p>
            <a:endParaRPr lang="en-US" dirty="0"/>
          </a:p>
          <a:p>
            <a:r>
              <a:rPr lang="en-US" dirty="0"/>
              <a:t>EU-webpage: </a:t>
            </a:r>
            <a:r>
              <a:rPr lang="en-US" dirty="0">
                <a:solidFill>
                  <a:srgbClr val="92D050"/>
                </a:solidFill>
              </a:rPr>
              <a:t>www.cost.eu/actions/CA19120/</a:t>
            </a:r>
          </a:p>
          <a:p>
            <a:r>
              <a:rPr lang="en-US" dirty="0">
                <a:solidFill>
                  <a:srgbClr val="694100"/>
                </a:solidFill>
              </a:rPr>
              <a:t>Twitter: @ca19120</a:t>
            </a:r>
          </a:p>
          <a:p>
            <a:r>
              <a:rPr lang="en-US" dirty="0"/>
              <a:t>Research Gate</a:t>
            </a:r>
          </a:p>
          <a:p>
            <a:r>
              <a:rPr lang="en-US" dirty="0"/>
              <a:t>You-Tube</a:t>
            </a:r>
          </a:p>
          <a:p>
            <a:endParaRPr lang="en-US" dirty="0"/>
          </a:p>
        </p:txBody>
      </p:sp>
      <p:pic>
        <p:nvPicPr>
          <p:cNvPr id="7" name="Picture 2" descr="COST | European Cooperation in Science and Technology">
            <a:extLst>
              <a:ext uri="{FF2B5EF4-FFF2-40B4-BE49-F238E27FC236}">
                <a16:creationId xmlns:a16="http://schemas.microsoft.com/office/drawing/2014/main" id="{5DE097AF-FF9A-4E0D-A3E5-5B174817B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38" y="6176963"/>
            <a:ext cx="129972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5BBE82-9626-402F-93EE-0BB34C19D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699" y="6725"/>
            <a:ext cx="1683963" cy="16839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7FEF83-F9E0-CC2F-A0FB-F5A8708E6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3642" y="2224586"/>
            <a:ext cx="6905306" cy="426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3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268DD-6696-4328-953E-21FB8A1C9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www.watson-cost.eu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D63316-5CBD-4A04-A1C8-CEBC3F1806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84" y="1996796"/>
            <a:ext cx="10558345" cy="3772632"/>
          </a:xfrm>
        </p:spPr>
      </p:pic>
      <p:pic>
        <p:nvPicPr>
          <p:cNvPr id="7" name="Picture 2" descr="COST | European Cooperation in Science and Technology">
            <a:extLst>
              <a:ext uri="{FF2B5EF4-FFF2-40B4-BE49-F238E27FC236}">
                <a16:creationId xmlns:a16="http://schemas.microsoft.com/office/drawing/2014/main" id="{BF2895B4-4F42-4129-8178-9DA0FCE03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38" y="6176963"/>
            <a:ext cx="129972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005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</TotalTime>
  <Words>284</Words>
  <Application>Microsoft Office PowerPoint</Application>
  <PresentationFormat>Widescreen</PresentationFormat>
  <Paragraphs>47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WATer isotopeS in the critical zONe: from groundwater recharge to plant transpiration (WATSON)</vt:lpstr>
      <vt:lpstr>WATSON COST Action</vt:lpstr>
      <vt:lpstr>WATSON COST Action</vt:lpstr>
      <vt:lpstr>Challenges addressed by WATSON</vt:lpstr>
      <vt:lpstr>WATSON Working Groups (WGs)</vt:lpstr>
      <vt:lpstr>WATSON Activities and Grants</vt:lpstr>
      <vt:lpstr>WATSON Activities: recent/ongoing initiatives</vt:lpstr>
      <vt:lpstr>You can join us!</vt:lpstr>
      <vt:lpstr>www.watson-cost.eu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 Žvab Rožič</dc:creator>
  <cp:lastModifiedBy>Daniele Penna</cp:lastModifiedBy>
  <cp:revision>32</cp:revision>
  <dcterms:created xsi:type="dcterms:W3CDTF">2021-09-17T15:02:59Z</dcterms:created>
  <dcterms:modified xsi:type="dcterms:W3CDTF">2023-06-13T14:43:23Z</dcterms:modified>
</cp:coreProperties>
</file>