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bookmarkIdSeed="3">
  <p:sldMasterIdLst>
    <p:sldMasterId id="2147483672" r:id="rId1"/>
    <p:sldMasterId id="2147483678" r:id="rId2"/>
    <p:sldMasterId id="2147483683" r:id="rId3"/>
    <p:sldMasterId id="2147483688" r:id="rId4"/>
    <p:sldMasterId id="2147483693" r:id="rId5"/>
    <p:sldMasterId id="2147483698" r:id="rId6"/>
    <p:sldMasterId id="2147483703" r:id="rId7"/>
    <p:sldMasterId id="2147483708" r:id="rId8"/>
    <p:sldMasterId id="2147483725" r:id="rId9"/>
  </p:sldMasterIdLst>
  <p:notesMasterIdLst>
    <p:notesMasterId r:id="rId27"/>
  </p:notesMasterIdLst>
  <p:handoutMasterIdLst>
    <p:handoutMasterId r:id="rId28"/>
  </p:handoutMasterIdLst>
  <p:sldIdLst>
    <p:sldId id="258" r:id="rId10"/>
    <p:sldId id="383" r:id="rId11"/>
    <p:sldId id="396" r:id="rId12"/>
    <p:sldId id="405" r:id="rId13"/>
    <p:sldId id="394" r:id="rId14"/>
    <p:sldId id="395" r:id="rId15"/>
    <p:sldId id="397" r:id="rId16"/>
    <p:sldId id="399" r:id="rId17"/>
    <p:sldId id="398" r:id="rId18"/>
    <p:sldId id="401" r:id="rId19"/>
    <p:sldId id="392" r:id="rId20"/>
    <p:sldId id="393" r:id="rId21"/>
    <p:sldId id="402" r:id="rId22"/>
    <p:sldId id="400" r:id="rId23"/>
    <p:sldId id="403" r:id="rId24"/>
    <p:sldId id="406" r:id="rId25"/>
    <p:sldId id="407" r:id="rId26"/>
  </p:sldIdLst>
  <p:sldSz cx="9144000" cy="5143500" type="screen16x9"/>
  <p:notesSz cx="6808788" cy="9940925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4">
          <p15:clr>
            <a:srgbClr val="A4A3A4"/>
          </p15:clr>
        </p15:guide>
        <p15:guide id="2" orient="horz" pos="713">
          <p15:clr>
            <a:srgbClr val="A4A3A4"/>
          </p15:clr>
        </p15:guide>
        <p15:guide id="3" orient="horz" pos="940">
          <p15:clr>
            <a:srgbClr val="A4A3A4"/>
          </p15:clr>
        </p15:guide>
        <p15:guide id="4" pos="5647">
          <p15:clr>
            <a:srgbClr val="A4A3A4"/>
          </p15:clr>
        </p15:guide>
        <p15:guide id="5" pos="1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öck, Christian" initials="MC" lastIdx="2" clrIdx="0"/>
  <p:cmAuthor id="1" name="Progress Indicator" initials="pi" lastIdx="44" clrIdx="1"/>
  <p:cmAuthor id="2" name="Weatherl, Robin" initials="WR" lastIdx="16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FBB"/>
    <a:srgbClr val="20546D"/>
    <a:srgbClr val="E7B800"/>
    <a:srgbClr val="996633"/>
    <a:srgbClr val="66FF66"/>
    <a:srgbClr val="E0E1E5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 autoAdjust="0"/>
    <p:restoredTop sz="92318" autoAdjust="0"/>
  </p:normalViewPr>
  <p:slideViewPr>
    <p:cSldViewPr snapToGrid="0">
      <p:cViewPr varScale="1">
        <p:scale>
          <a:sx n="73" d="100"/>
          <a:sy n="73" d="100"/>
        </p:scale>
        <p:origin x="828" y="48"/>
      </p:cViewPr>
      <p:guideLst>
        <p:guide orient="horz" pos="1484"/>
        <p:guide orient="horz" pos="713"/>
        <p:guide orient="horz" pos="940"/>
        <p:guide pos="5647"/>
        <p:guide pos="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144" d="100"/>
          <a:sy n="144" d="100"/>
        </p:scale>
        <p:origin x="-4578" y="-90"/>
      </p:cViewPr>
      <p:guideLst>
        <p:guide orient="horz" pos="2880"/>
        <p:guide pos="2160"/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FB8CD-A94B-4305-8549-0FEF4D156D3F}" type="datetimeFigureOut">
              <a:rPr lang="de-CH" smtClean="0"/>
              <a:t>06.06.2023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63405-3C17-4A99-8821-54FE90AFE8A3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213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90B9A-685A-4884-81EA-16812C1C1CC6}" type="datetimeFigureOut">
              <a:rPr lang="de-CH" smtClean="0"/>
              <a:t>06.06.2023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FC9AC-C992-4448-B93F-54C359AB78D6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307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C9AC-C992-4448-B93F-54C359AB78D6}" type="slidenum">
              <a:rPr lang="de-CH" smtClean="0"/>
              <a:t>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5585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345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 smtClean="0">
              <a:solidFill>
                <a:srgbClr val="32323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54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3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77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8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Pumping wells with a slightly smaller fraction of surface water (e.g. A.7)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apparent age and PCE concentrations increase.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ratio of unknown water source (Flexure zone) suggests that faults can play a role as preferential flow paths for the transport of old groundwater and elevated PCE concentration.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Highest PCE concentration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 J.89 having the oldest age (58 years) and is located in the direct vicinity to a former landfill.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57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Pumping wells with a slightly smaller fraction of surface water (e.g. A.7)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apparent age and PCE concentrations increase.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ratio of unknown water source (Flexure zone) suggests that faults can play a role as preferential flow paths for the transport of old groundwater and elevated PCE concentration.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Highest PCE concentration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 J.89 having the oldest age (58 years) and is located in the direct vicinity to a former landfill.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34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Pumping wells with a slightly smaller fraction of surface water (e.g. A.7)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apparent age and PCE concentrations increase.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ratio of unknown water source (Flexure zone) suggests that faults can play a role as preferential flow paths for the transport of old groundwater and elevated PCE concentration.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Highest PCE concentration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 J.89 having the oldest age (58 years) and is located in the direct vicinity to a former landfill.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20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92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692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8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0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8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1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6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FC9AC-C992-4448-B93F-54C359AB78D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67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14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6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9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6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39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8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3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7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4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87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9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6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17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60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2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2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0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0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5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321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6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67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5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glis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3039" y="1847947"/>
            <a:ext cx="8820149" cy="709993"/>
          </a:xfrm>
        </p:spPr>
        <p:txBody>
          <a:bodyPr>
            <a:normAutofit/>
          </a:bodyPr>
          <a:lstStyle>
            <a:lvl1pPr algn="r">
              <a:defRPr sz="24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English Title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3039" y="2735416"/>
            <a:ext cx="8820148" cy="263711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81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1614491"/>
            <a:ext cx="8814288" cy="3414709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899" y="1112876"/>
            <a:ext cx="8814289" cy="324000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767494"/>
            <a:ext cx="8813676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025"/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72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149628"/>
            <a:ext cx="4176000" cy="38795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2150" y="1149628"/>
            <a:ext cx="4311039" cy="38795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388" y="764572"/>
            <a:ext cx="8813801" cy="324000"/>
          </a:xfrm>
        </p:spPr>
        <p:txBody>
          <a:bodyPr>
            <a:noAutofit/>
          </a:bodyPr>
          <a:lstStyle>
            <a:lvl1pPr>
              <a:defRPr sz="2025"/>
            </a:lvl1pPr>
          </a:lstStyle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59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85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357188"/>
            <a:ext cx="8229600" cy="37861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9388" y="735806"/>
            <a:ext cx="4038600" cy="3238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70388" y="735806"/>
            <a:ext cx="4038600" cy="10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70388" y="954881"/>
            <a:ext cx="4038600" cy="104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91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873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3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8900" y="2088088"/>
            <a:ext cx="8640000" cy="29319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8900" y="1473628"/>
            <a:ext cx="8229600" cy="324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elplatzhalter 1"/>
          <p:cNvSpPr>
            <a:spLocks noGrp="1"/>
          </p:cNvSpPr>
          <p:nvPr>
            <p:ph type="title"/>
          </p:nvPr>
        </p:nvSpPr>
        <p:spPr>
          <a:xfrm>
            <a:off x="179512" y="1149592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1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4000" y="1491630"/>
            <a:ext cx="4176000" cy="345638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9512" y="1149628"/>
            <a:ext cx="8280432" cy="3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8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5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English titl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8000" y="1365766"/>
            <a:ext cx="7916400" cy="945000"/>
          </a:xfrm>
        </p:spPr>
        <p:txBody>
          <a:bodyPr>
            <a:normAutofit/>
          </a:bodyPr>
          <a:lstStyle>
            <a:lvl1pPr algn="r">
              <a:defRPr sz="3000" b="1" baseline="0">
                <a:solidFill>
                  <a:srgbClr val="656565"/>
                </a:solidFill>
              </a:defRPr>
            </a:lvl1pPr>
          </a:lstStyle>
          <a:p>
            <a:r>
              <a:rPr lang="de-DE" dirty="0" smtClean="0"/>
              <a:t>Titel </a:t>
            </a:r>
            <a:r>
              <a:rPr lang="de-DE" dirty="0" err="1" smtClean="0"/>
              <a:t>english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08000" y="2364766"/>
            <a:ext cx="7916400" cy="3510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65656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2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62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1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5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79512" y="1077620"/>
            <a:ext cx="8280432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545636"/>
            <a:ext cx="8640000" cy="3258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48264" y="4803998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E381A-80EA-4AF1-9A72-DAE2062904F2}" type="slidenum">
              <a:rPr lang="en-GB" smtClean="0">
                <a:solidFill>
                  <a:srgbClr val="323232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32323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6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5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6688" y="763191"/>
            <a:ext cx="88265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3038" y="1244264"/>
            <a:ext cx="8820150" cy="3782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426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spcBef>
          <a:spcPct val="0"/>
        </a:spcBef>
        <a:buNone/>
        <a:defRPr sz="2025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SzPct val="75000"/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SzPct val="80000"/>
        <a:buFont typeface="Courier New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.tiff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7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9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5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8.tiff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0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334" y="3788230"/>
            <a:ext cx="8683625" cy="1036320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</a:pPr>
            <a:r>
              <a:rPr lang="en-AU" sz="1600" dirty="0" smtClean="0"/>
              <a:t>Christian </a:t>
            </a:r>
            <a:r>
              <a:rPr lang="en-AU" sz="1600" dirty="0" err="1"/>
              <a:t>Moeck</a:t>
            </a:r>
            <a:r>
              <a:rPr lang="en-AU" sz="1600" b="0" baseline="30000" dirty="0" err="1"/>
              <a:t>a</a:t>
            </a:r>
            <a:r>
              <a:rPr lang="en-AU" sz="1600" b="0" baseline="30000" dirty="0" smtClean="0"/>
              <a:t>,</a:t>
            </a:r>
            <a:r>
              <a:rPr lang="en-AU" sz="1600" b="0" dirty="0" smtClean="0"/>
              <a:t>, </a:t>
            </a:r>
            <a:r>
              <a:rPr lang="en-AU" sz="1600" b="0" dirty="0" smtClean="0"/>
              <a:t>Andrea </a:t>
            </a:r>
            <a:r>
              <a:rPr lang="en-AU" sz="1600" b="0" dirty="0" err="1" smtClean="0"/>
              <a:t>Popp</a:t>
            </a:r>
            <a:r>
              <a:rPr lang="en-AU" sz="1600" b="0" baseline="30000" dirty="0" err="1" smtClean="0"/>
              <a:t>a,b</a:t>
            </a:r>
            <a:r>
              <a:rPr lang="en-AU" sz="1600" b="0" dirty="0" smtClean="0"/>
              <a:t>, </a:t>
            </a:r>
            <a:r>
              <a:rPr lang="en-AU" sz="1600" b="0" dirty="0" smtClean="0"/>
              <a:t>Matthias </a:t>
            </a:r>
            <a:r>
              <a:rPr lang="en-AU" sz="1600" b="0" dirty="0" err="1"/>
              <a:t>Brennwald</a:t>
            </a:r>
            <a:r>
              <a:rPr lang="en-AU" sz="1600" b="0" baseline="30000" dirty="0" err="1"/>
              <a:t>a</a:t>
            </a:r>
            <a:r>
              <a:rPr lang="en-AU" sz="1600" b="0" dirty="0"/>
              <a:t>, </a:t>
            </a:r>
            <a:r>
              <a:rPr lang="en-AU" sz="1600" b="0" dirty="0" smtClean="0"/>
              <a:t>Rolf </a:t>
            </a:r>
            <a:r>
              <a:rPr lang="en-AU" sz="1600" b="0" dirty="0" err="1" smtClean="0"/>
              <a:t>Kipfer</a:t>
            </a:r>
            <a:r>
              <a:rPr lang="en-AU" sz="1600" b="0" baseline="30000" dirty="0" err="1" smtClean="0"/>
              <a:t>a,b,c</a:t>
            </a:r>
            <a:r>
              <a:rPr lang="en-AU" sz="1600" b="0" dirty="0" smtClean="0"/>
              <a:t> </a:t>
            </a:r>
            <a:r>
              <a:rPr lang="en-AU" sz="1600" b="0" dirty="0" smtClean="0"/>
              <a:t>Mario </a:t>
            </a:r>
            <a:r>
              <a:rPr lang="en-AU" sz="1600" b="0" dirty="0" err="1" smtClean="0"/>
              <a:t>Schirmer</a:t>
            </a:r>
            <a:r>
              <a:rPr lang="en-AU" sz="1600" b="0" baseline="30000" dirty="0" err="1" smtClean="0"/>
              <a:t>a,d</a:t>
            </a:r>
            <a:r>
              <a:rPr lang="en-AU" sz="1600" b="0" baseline="30000" dirty="0" smtClean="0"/>
              <a:t> </a:t>
            </a:r>
            <a:r>
              <a:rPr lang="en-AU" sz="1600" b="0" baseline="30000" dirty="0"/>
              <a:t/>
            </a:r>
            <a:br>
              <a:rPr lang="en-AU" sz="1600" b="0" baseline="30000" dirty="0"/>
            </a:b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DE" sz="1400" i="1" baseline="30000" dirty="0" smtClean="0">
                <a:solidFill>
                  <a:srgbClr val="737373"/>
                </a:solidFill>
              </a:rPr>
              <a:t>Christian.moeck@eawag.ch</a:t>
            </a:r>
            <a:r>
              <a:rPr lang="de-DE" altLang="de-DE" sz="1000" b="0" dirty="0">
                <a:solidFill>
                  <a:srgbClr val="737373"/>
                </a:solidFill>
              </a:rPr>
              <a:t/>
            </a:r>
            <a:br>
              <a:rPr lang="de-DE" altLang="de-DE" sz="1000" b="0" dirty="0">
                <a:solidFill>
                  <a:srgbClr val="737373"/>
                </a:solidFill>
              </a:rPr>
            </a:br>
            <a:r>
              <a:rPr lang="en-AU" sz="1000" b="0" baseline="30000" dirty="0" smtClean="0"/>
              <a:t>a </a:t>
            </a:r>
            <a:r>
              <a:rPr lang="de-DE" altLang="de-DE" sz="1000" b="0" dirty="0" smtClean="0">
                <a:solidFill>
                  <a:srgbClr val="737373"/>
                </a:solidFill>
              </a:rPr>
              <a:t>Department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Water Resources </a:t>
            </a:r>
            <a:r>
              <a:rPr lang="de-DE" altLang="de-DE" sz="1000" b="0" dirty="0" err="1">
                <a:solidFill>
                  <a:srgbClr val="737373"/>
                </a:solidFill>
              </a:rPr>
              <a:t>and</a:t>
            </a:r>
            <a:r>
              <a:rPr lang="de-DE" altLang="de-DE" sz="1000" b="0" dirty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Drinking</a:t>
            </a:r>
            <a:r>
              <a:rPr lang="de-DE" altLang="de-DE" sz="1000" b="0" dirty="0">
                <a:solidFill>
                  <a:srgbClr val="737373"/>
                </a:solidFill>
              </a:rPr>
              <a:t> Water, Eawag, Swiss Federal Institute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Aquatic</a:t>
            </a:r>
            <a:r>
              <a:rPr lang="de-DE" altLang="de-DE" sz="1000" b="0" dirty="0">
                <a:solidFill>
                  <a:srgbClr val="737373"/>
                </a:solidFill>
              </a:rPr>
              <a:t> Science </a:t>
            </a:r>
            <a:r>
              <a:rPr lang="de-DE" altLang="de-DE" sz="1000" b="0" dirty="0" err="1">
                <a:solidFill>
                  <a:srgbClr val="737373"/>
                </a:solidFill>
              </a:rPr>
              <a:t>and</a:t>
            </a:r>
            <a:r>
              <a:rPr lang="de-DE" altLang="de-DE" sz="1000" b="0" dirty="0">
                <a:solidFill>
                  <a:srgbClr val="737373"/>
                </a:solidFill>
              </a:rPr>
              <a:t> Technology, Dübendorf, </a:t>
            </a:r>
            <a:r>
              <a:rPr lang="de-DE" altLang="de-DE" sz="1000" b="0" dirty="0" err="1">
                <a:solidFill>
                  <a:srgbClr val="737373"/>
                </a:solidFill>
              </a:rPr>
              <a:t>Switzerland</a:t>
            </a:r>
            <a:r>
              <a:rPr lang="de-DE" altLang="de-DE" sz="1000" b="0" dirty="0">
                <a:solidFill>
                  <a:srgbClr val="737373"/>
                </a:solidFill>
              </a:rPr>
              <a:t/>
            </a:r>
            <a:br>
              <a:rPr lang="de-DE" altLang="de-DE" sz="1000" b="0" dirty="0">
                <a:solidFill>
                  <a:srgbClr val="737373"/>
                </a:solidFill>
              </a:rPr>
            </a:br>
            <a:r>
              <a:rPr lang="de-DE" altLang="de-DE" sz="1000" b="0" baseline="30000" dirty="0" smtClean="0">
                <a:solidFill>
                  <a:srgbClr val="737373"/>
                </a:solidFill>
              </a:rPr>
              <a:t>b</a:t>
            </a:r>
            <a:r>
              <a:rPr lang="en-AU" sz="1000" b="0" baseline="30000" dirty="0" smtClean="0"/>
              <a:t> </a:t>
            </a:r>
            <a:r>
              <a:rPr lang="de-DE" altLang="de-DE" sz="1000" b="0" dirty="0" smtClean="0">
                <a:solidFill>
                  <a:srgbClr val="737373"/>
                </a:solidFill>
              </a:rPr>
              <a:t>Department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Environmental Systems Science, ETH </a:t>
            </a:r>
            <a:r>
              <a:rPr lang="de-DE" altLang="de-DE" sz="1000" b="0" dirty="0" err="1">
                <a:solidFill>
                  <a:srgbClr val="737373"/>
                </a:solidFill>
              </a:rPr>
              <a:t>Zurich</a:t>
            </a:r>
            <a:r>
              <a:rPr lang="de-DE" altLang="de-DE" sz="1000" b="0" dirty="0">
                <a:solidFill>
                  <a:srgbClr val="737373"/>
                </a:solidFill>
              </a:rPr>
              <a:t>, </a:t>
            </a:r>
            <a:r>
              <a:rPr lang="de-DE" altLang="de-DE" sz="1000" b="0" dirty="0" err="1">
                <a:solidFill>
                  <a:srgbClr val="737373"/>
                </a:solidFill>
              </a:rPr>
              <a:t>Zurich</a:t>
            </a:r>
            <a:r>
              <a:rPr lang="de-DE" altLang="de-DE" sz="1000" b="0" dirty="0">
                <a:solidFill>
                  <a:srgbClr val="737373"/>
                </a:solidFill>
              </a:rPr>
              <a:t>, </a:t>
            </a:r>
            <a:r>
              <a:rPr lang="de-DE" altLang="de-DE" sz="1000" b="0" dirty="0" err="1">
                <a:solidFill>
                  <a:srgbClr val="737373"/>
                </a:solidFill>
              </a:rPr>
              <a:t>Switzerland</a:t>
            </a:r>
            <a:r>
              <a:rPr lang="de-DE" altLang="de-DE" sz="1000" b="0" dirty="0">
                <a:solidFill>
                  <a:srgbClr val="737373"/>
                </a:solidFill>
              </a:rPr>
              <a:t/>
            </a:r>
            <a:br>
              <a:rPr lang="de-DE" altLang="de-DE" sz="1000" b="0" dirty="0">
                <a:solidFill>
                  <a:srgbClr val="737373"/>
                </a:solidFill>
              </a:rPr>
            </a:br>
            <a:r>
              <a:rPr lang="de-DE" altLang="de-DE" sz="200" b="0" baseline="30000" dirty="0" smtClean="0">
                <a:solidFill>
                  <a:srgbClr val="737373"/>
                </a:solidFill>
              </a:rPr>
              <a:t>c</a:t>
            </a:r>
            <a:r>
              <a:rPr lang="en-AU" altLang="de-DE" sz="1000" b="0" baseline="30000" dirty="0" smtClean="0"/>
              <a:t>c </a:t>
            </a:r>
            <a:r>
              <a:rPr lang="de-DE" altLang="de-DE" sz="1000" b="0" dirty="0" smtClean="0">
                <a:solidFill>
                  <a:srgbClr val="737373"/>
                </a:solidFill>
              </a:rPr>
              <a:t>Department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Earth </a:t>
            </a:r>
            <a:r>
              <a:rPr lang="de-DE" altLang="de-DE" sz="1000" b="0" dirty="0" err="1">
                <a:solidFill>
                  <a:srgbClr val="737373"/>
                </a:solidFill>
              </a:rPr>
              <a:t>Sciences</a:t>
            </a:r>
            <a:r>
              <a:rPr lang="de-DE" altLang="de-DE" sz="1000" b="0" dirty="0">
                <a:solidFill>
                  <a:srgbClr val="737373"/>
                </a:solidFill>
              </a:rPr>
              <a:t>, ETH </a:t>
            </a:r>
            <a:r>
              <a:rPr lang="de-DE" altLang="de-DE" sz="1000" b="0" dirty="0" err="1">
                <a:solidFill>
                  <a:srgbClr val="737373"/>
                </a:solidFill>
              </a:rPr>
              <a:t>Zurich</a:t>
            </a:r>
            <a:r>
              <a:rPr lang="de-DE" altLang="de-DE" sz="1000" b="0" dirty="0">
                <a:solidFill>
                  <a:srgbClr val="737373"/>
                </a:solidFill>
              </a:rPr>
              <a:t>, </a:t>
            </a:r>
            <a:r>
              <a:rPr lang="de-DE" altLang="de-DE" sz="1000" b="0" dirty="0" err="1">
                <a:solidFill>
                  <a:srgbClr val="737373"/>
                </a:solidFill>
              </a:rPr>
              <a:t>Zurich</a:t>
            </a:r>
            <a:r>
              <a:rPr lang="de-DE" altLang="de-DE" sz="1000" b="0" dirty="0">
                <a:solidFill>
                  <a:srgbClr val="737373"/>
                </a:solidFill>
              </a:rPr>
              <a:t>, </a:t>
            </a:r>
            <a:r>
              <a:rPr lang="de-DE" altLang="de-DE" sz="1000" b="0" dirty="0" err="1">
                <a:solidFill>
                  <a:srgbClr val="737373"/>
                </a:solidFill>
              </a:rPr>
              <a:t>Switzerland</a:t>
            </a:r>
            <a:r>
              <a:rPr lang="de-DE" altLang="de-DE" sz="1000" b="0" dirty="0">
                <a:solidFill>
                  <a:srgbClr val="737373"/>
                </a:solidFill>
              </a:rPr>
              <a:t/>
            </a:r>
            <a:br>
              <a:rPr lang="de-DE" altLang="de-DE" sz="1000" b="0" dirty="0">
                <a:solidFill>
                  <a:srgbClr val="737373"/>
                </a:solidFill>
              </a:rPr>
            </a:br>
            <a:r>
              <a:rPr lang="de-DE" altLang="de-DE" sz="200" b="0" baseline="30000" dirty="0" smtClean="0">
                <a:solidFill>
                  <a:srgbClr val="737373"/>
                </a:solidFill>
              </a:rPr>
              <a:t>d</a:t>
            </a:r>
            <a:r>
              <a:rPr lang="en-AU" altLang="de-DE" sz="1000" b="0" baseline="30000" dirty="0" smtClean="0"/>
              <a:t>d</a:t>
            </a:r>
            <a:r>
              <a:rPr lang="en-AU" altLang="de-DE" sz="1000" b="0" dirty="0" smtClean="0"/>
              <a:t> </a:t>
            </a:r>
            <a:r>
              <a:rPr lang="de-DE" altLang="de-DE" sz="1000" b="0" dirty="0" err="1" smtClean="0">
                <a:solidFill>
                  <a:srgbClr val="737373"/>
                </a:solidFill>
              </a:rPr>
              <a:t>Centre</a:t>
            </a:r>
            <a:r>
              <a:rPr lang="de-DE" altLang="de-DE" sz="1000" b="0" dirty="0" smtClean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Hydrogeology</a:t>
            </a:r>
            <a:r>
              <a:rPr lang="de-DE" altLang="de-DE" sz="1000" b="0" dirty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and</a:t>
            </a:r>
            <a:r>
              <a:rPr lang="de-DE" altLang="de-DE" sz="1000" b="0" dirty="0">
                <a:solidFill>
                  <a:srgbClr val="737373"/>
                </a:solidFill>
              </a:rPr>
              <a:t> </a:t>
            </a:r>
            <a:r>
              <a:rPr lang="de-DE" altLang="de-DE" sz="1000" b="0" dirty="0" err="1">
                <a:solidFill>
                  <a:srgbClr val="737373"/>
                </a:solidFill>
              </a:rPr>
              <a:t>Geothermics</a:t>
            </a:r>
            <a:r>
              <a:rPr lang="de-DE" altLang="de-DE" sz="1000" b="0" dirty="0">
                <a:solidFill>
                  <a:srgbClr val="737373"/>
                </a:solidFill>
              </a:rPr>
              <a:t> (CHYN), University </a:t>
            </a:r>
            <a:r>
              <a:rPr lang="de-DE" altLang="de-DE" sz="1000" b="0" dirty="0" err="1">
                <a:solidFill>
                  <a:srgbClr val="737373"/>
                </a:solidFill>
              </a:rPr>
              <a:t>of</a:t>
            </a:r>
            <a:r>
              <a:rPr lang="de-DE" altLang="de-DE" sz="1000" b="0" dirty="0">
                <a:solidFill>
                  <a:srgbClr val="737373"/>
                </a:solidFill>
              </a:rPr>
              <a:t> Neuchâtel, Neuchâtel, </a:t>
            </a:r>
            <a:r>
              <a:rPr lang="de-DE" altLang="de-DE" sz="1000" b="0" dirty="0" err="1">
                <a:solidFill>
                  <a:srgbClr val="737373"/>
                </a:solidFill>
              </a:rPr>
              <a:t>Switzerland</a:t>
            </a:r>
            <a:r>
              <a:rPr lang="de-DE" altLang="de-DE" sz="1000" b="0" dirty="0">
                <a:solidFill>
                  <a:srgbClr val="737373"/>
                </a:solidFill>
              </a:rPr>
              <a:t/>
            </a:r>
            <a:br>
              <a:rPr lang="de-DE" altLang="de-DE" sz="1000" b="0" dirty="0">
                <a:solidFill>
                  <a:srgbClr val="737373"/>
                </a:solidFill>
              </a:rPr>
            </a:br>
            <a:r>
              <a:rPr lang="de-DE" altLang="de-DE" sz="1800" b="0" dirty="0">
                <a:solidFill>
                  <a:schemeClr val="tx1"/>
                </a:solidFill>
              </a:rPr>
              <a:t/>
            </a:r>
            <a:br>
              <a:rPr lang="de-DE" altLang="de-DE" sz="1800" b="0" dirty="0">
                <a:solidFill>
                  <a:schemeClr val="tx1"/>
                </a:solidFill>
              </a:rPr>
            </a:br>
            <a:r>
              <a:rPr lang="en-AU" sz="1800" baseline="30000" dirty="0" smtClean="0"/>
              <a:t/>
            </a:r>
            <a:br>
              <a:rPr lang="en-AU" sz="1800" baseline="30000" dirty="0" smtClean="0"/>
            </a:br>
            <a:r>
              <a:rPr lang="en-AU" sz="1800" baseline="30000" dirty="0" smtClean="0"/>
              <a:t/>
            </a:r>
            <a:br>
              <a:rPr lang="en-AU" sz="1800" baseline="30000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/>
            </a:r>
            <a:br>
              <a:rPr lang="de-CH" dirty="0" smtClean="0"/>
            </a:br>
            <a:r>
              <a:rPr lang="en-US" sz="1800" b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800" b="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b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800" b="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660" y="1412255"/>
            <a:ext cx="9000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  <a:latin typeface="Arial (Headings)"/>
              </a:rPr>
              <a:t>Combined 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  <a:latin typeface="Arial (Headings)"/>
              </a:rPr>
              <a:t>use of multiple tracers to identify water flow dynamics and pollutant transport </a:t>
            </a:r>
            <a:endParaRPr lang="de-CH" sz="3000" b="1" dirty="0">
              <a:solidFill>
                <a:schemeClr val="bg1">
                  <a:lumMod val="50000"/>
                </a:schemeClr>
              </a:solidFill>
              <a:latin typeface="Arial (Headings)"/>
            </a:endParaRPr>
          </a:p>
        </p:txBody>
      </p:sp>
      <p:sp>
        <p:nvSpPr>
          <p:cNvPr id="4" name="AutoShape 2" descr="Logo – Services &amp; Ressourcen | ETH Züri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2082" y="4608561"/>
            <a:ext cx="1521248" cy="426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26" y="4608561"/>
            <a:ext cx="1504286" cy="37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544" y="4450908"/>
            <a:ext cx="949207" cy="604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" y="160338"/>
            <a:ext cx="2020146" cy="932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0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" y="943566"/>
            <a:ext cx="8990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GE‐MIMS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unique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opportunity to measure dissolved gas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concentrations relatively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quickly and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inexpensively.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the simpler GE‑MIMS system are as satisfactory as those of the highly sophisticated lab-based method. </a:t>
            </a: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Combination with stable water isotopes helps to develop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sound site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characterization.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applicability of the method is assured when radiogenic helium is accumulated in the aquifer by radioactive decay of U and </a:t>
            </a:r>
            <a:r>
              <a:rPr lang="en-US" sz="1600" dirty="0" err="1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within the aquifer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matrix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concentration is controlled by the residence time of the groundwater in the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aquifer.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opens up new opportunities in site characterization, even though laboratory data are still required to establish this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relationship. </a:t>
            </a: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40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" t="30077" r="14951"/>
          <a:stretch>
            <a:fillRect/>
          </a:stretch>
        </p:blipFill>
        <p:spPr bwMode="auto">
          <a:xfrm>
            <a:off x="0" y="905702"/>
            <a:ext cx="91440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 descr="D:\Eawag Template\ealogo05-ne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5645"/>
            <a:ext cx="2211817" cy="4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94" y="4390220"/>
            <a:ext cx="1077381" cy="68875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79433" y="1765665"/>
            <a:ext cx="7200000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 for your attention</a:t>
            </a:r>
          </a:p>
          <a:p>
            <a:pPr algn="ctr"/>
            <a:endParaRPr lang="en-GB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GB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GB" sz="3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33" y="366622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authors acknowledge the financial support 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</a:t>
            </a:r>
            <a:endParaRPr lang="en-US" sz="1600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Canton Basel-</a:t>
            </a:r>
            <a:r>
              <a:rPr lang="en-US" sz="16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Landschaft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Switzerland, in the framework of the </a:t>
            </a: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RWBL 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 </a:t>
            </a: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internal </a:t>
            </a:r>
            <a:r>
              <a:rPr lang="en-US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Eawag Discretionary </a:t>
            </a:r>
            <a:r>
              <a:rPr lang="en-US" sz="16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2082" y="4586259"/>
            <a:ext cx="1521248" cy="4269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5926" y="4586259"/>
            <a:ext cx="1504286" cy="374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33180" y="1559623"/>
            <a:ext cx="45108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CH" sz="1600" b="1" dirty="0">
              <a:solidFill>
                <a:schemeClr val="tx1">
                  <a:lumMod val="10000"/>
                  <a:lumOff val="9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084" y="89136"/>
            <a:ext cx="3983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Contact: Christian.moeck@eawag.ch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6209" t="17882" r="22125" b="22118"/>
          <a:stretch/>
        </p:blipFill>
        <p:spPr>
          <a:xfrm>
            <a:off x="2317133" y="1580353"/>
            <a:ext cx="4283965" cy="201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Q:\Querprojekte\Kompetenzzentrum_Trinkwasser_CCDW\Projekt Baselland\Fotos\Kickoff_Meeting_17052013\DSC_0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/>
          <a:stretch/>
        </p:blipFill>
        <p:spPr bwMode="auto">
          <a:xfrm>
            <a:off x="0" y="811392"/>
            <a:ext cx="9144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5104" y="1409975"/>
            <a:ext cx="8532628" cy="9751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 and Study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948264" y="4272366"/>
            <a:ext cx="21336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104" y="907777"/>
            <a:ext cx="8532628" cy="1477328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4</a:t>
            </a:r>
            <a:r>
              <a:rPr lang="en-US" dirty="0"/>
              <a:t>He accumulation rates are often obtained from </a:t>
            </a:r>
            <a:r>
              <a:rPr lang="en-US" baseline="30000" dirty="0"/>
              <a:t>3</a:t>
            </a:r>
            <a:r>
              <a:rPr lang="en-US" dirty="0"/>
              <a:t>H/</a:t>
            </a:r>
            <a:r>
              <a:rPr lang="en-US" baseline="30000" dirty="0"/>
              <a:t>3</a:t>
            </a:r>
            <a:r>
              <a:rPr lang="en-US" dirty="0"/>
              <a:t>He </a:t>
            </a:r>
            <a:r>
              <a:rPr lang="en-US" dirty="0" smtClean="0"/>
              <a:t>ages.</a:t>
            </a:r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We </a:t>
            </a:r>
            <a:r>
              <a:rPr lang="en-US" dirty="0"/>
              <a:t>aimed to determine the relationship between field-measured </a:t>
            </a:r>
            <a:r>
              <a:rPr lang="en-US" baseline="30000" dirty="0"/>
              <a:t>4</a:t>
            </a:r>
            <a:r>
              <a:rPr lang="en-US" dirty="0"/>
              <a:t>He concentrations analyzed with a GE-MIMS system and lab-based apparent </a:t>
            </a:r>
            <a:r>
              <a:rPr lang="en-US" baseline="30000" dirty="0"/>
              <a:t>3</a:t>
            </a:r>
            <a:r>
              <a:rPr lang="en-US" dirty="0"/>
              <a:t>H/</a:t>
            </a:r>
            <a:r>
              <a:rPr lang="en-US" baseline="30000" dirty="0"/>
              <a:t>3</a:t>
            </a:r>
            <a:r>
              <a:rPr lang="en-US" dirty="0"/>
              <a:t>He ages.</a:t>
            </a:r>
            <a:endParaRPr lang="de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10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Why </a:t>
            </a:r>
            <a:r>
              <a:rPr lang="en-US" dirty="0">
                <a:solidFill>
                  <a:schemeClr val="bg1"/>
                </a:solidFill>
              </a:rPr>
              <a:t>both measurements </a:t>
            </a:r>
            <a:r>
              <a:rPr lang="en-US" dirty="0" smtClean="0">
                <a:solidFill>
                  <a:schemeClr val="bg1"/>
                </a:solidFill>
              </a:rPr>
              <a:t>correlate?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" y="943566"/>
            <a:ext cx="47326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Applicability: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Radiogenic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helium is accumulated in the aquifer by radioactive decay of U and </a:t>
            </a:r>
            <a:r>
              <a:rPr lang="en-US" sz="1600" dirty="0" err="1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within the aquifer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matrix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concentration is controlled by the residence time of the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groundwater.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excess air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also explain the relationship.</a:t>
            </a:r>
          </a:p>
          <a:p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Approach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concentration is not affected by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accumulation in the aquifer, but only by excess air processes. </a:t>
            </a: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orrelation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 </a:t>
            </a:r>
            <a:r>
              <a:rPr lang="en-US" sz="1600" dirty="0" err="1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excess air is controlling the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does not vary with the He concentration, then the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accumulation in the aquifer leads to the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H/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He–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relation.</a:t>
            </a:r>
            <a:endParaRPr lang="de-CH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C:\Eawag\JCH_Tritium\figures\HE_AR-01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50" y="685534"/>
            <a:ext cx="4393101" cy="439310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4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7" y="823123"/>
            <a:ext cx="3007184" cy="4320378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Apparent Ages and Hydrochemistry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875112" y="4767422"/>
            <a:ext cx="21336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28" y="921365"/>
            <a:ext cx="48772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rend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 </a:t>
            </a:r>
            <a:r>
              <a:rPr lang="en-US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hydrochemical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and the apparent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Muschelkalk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water has significantly different hydrochemistry than the artificial infiltrated surface water, including an increase in Ca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2+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Na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Cl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SO</a:t>
            </a:r>
            <a:r>
              <a:rPr lang="en-US" sz="1600" baseline="-25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2‑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HCO</a:t>
            </a:r>
            <a:r>
              <a:rPr lang="en-US" sz="1600" baseline="-250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pumping wells where the impact of artificial infiltration is low (e.g. A.7), a higher concentration can be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observed.</a:t>
            </a: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Older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groundwater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higher concentration (~</a:t>
            </a:r>
            <a:r>
              <a:rPr lang="en-US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Muschelkalk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water).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Groundwater Mixing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" y="1025862"/>
            <a:ext cx="25676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of a Bayesian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groundwater-mixing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model (Popp et al., 2019)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End-members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Infiltrated surface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Regional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groundwater</a:t>
            </a: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(Unknown) residual end-member</a:t>
            </a:r>
          </a:p>
        </p:txBody>
      </p:sp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00" y="1126445"/>
            <a:ext cx="6400954" cy="2359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9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Changing pumping rates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3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46016"/>
            <a:ext cx="5349836" cy="419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21383" y="1074012"/>
            <a:ext cx="33432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On-site stand-alone system GE-MIMS.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Change-point analysis.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Detection of three stages related to boundary changes.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7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smtClean="0">
                <a:solidFill>
                  <a:schemeClr val="bg1"/>
                </a:solidFill>
              </a:rPr>
              <a:t>Changing pumping rates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7" y="921968"/>
            <a:ext cx="4149015" cy="422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0344" y="104757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Detection of three stages related to boundary changes.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Constant pumping is leading to concentration decrease.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Concentration increase with increasing fraction of regional groundwater.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Lowest concentration in Infiltrate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n-GB" dirty="0"/>
              <a:t>Lowest concentration in GW in Cluster 1 (close to infiltration system)</a:t>
            </a:r>
          </a:p>
          <a:p>
            <a:pPr marL="265113" indent="-265113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1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387" y="1074134"/>
            <a:ext cx="462121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Majority 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groundwater contamination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occurred in recent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times (&lt;100 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developments in portable field-operated GE-MIMS system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provides a unique opportunity to measure dissolved gas concentrations, such as 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He, in groundwater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Radiogenic </a:t>
            </a:r>
            <a:r>
              <a:rPr lang="en-US" sz="1600" b="1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is a by-product of the </a:t>
            </a:r>
            <a:r>
              <a:rPr lang="en-US" sz="1600" b="1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H/</a:t>
            </a:r>
            <a:r>
              <a:rPr lang="en-US" sz="1600" b="1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method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used as an 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additional indicator for older groundwater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 descr="https://ars.els-cdn.com/content/image/1-s2.0-S0883292714001073-gr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40" y="1139539"/>
            <a:ext cx="4137724" cy="26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4208" y="3836194"/>
            <a:ext cx="417814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Suckow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A. (2014). The age of groundwater–Definitions, models and why we do not need this term. Applied Geochemistry, 50, 222-230.</a:t>
            </a:r>
            <a:endParaRPr lang="de-CH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8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Laboratory &amp; On-site Mass Spectrometer (MS)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252" r="28209"/>
          <a:stretch/>
        </p:blipFill>
        <p:spPr>
          <a:xfrm>
            <a:off x="818983" y="1246481"/>
            <a:ext cx="3627365" cy="29811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16507" y="819562"/>
            <a:ext cx="254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Laboratory-</a:t>
            </a:r>
            <a:r>
              <a:rPr lang="de-CH" sz="1600" b="1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based</a:t>
            </a:r>
            <a:r>
              <a:rPr lang="de-CH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MS</a:t>
            </a:r>
            <a:endParaRPr lang="de-CH" sz="1600" b="1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7817" y="1386853"/>
            <a:ext cx="4578775" cy="4837363"/>
            <a:chOff x="157817" y="1533157"/>
            <a:chExt cx="4578775" cy="4837363"/>
          </a:xfrm>
        </p:grpSpPr>
        <p:grpSp>
          <p:nvGrpSpPr>
            <p:cNvPr id="14" name="Group 13"/>
            <p:cNvGrpSpPr/>
            <p:nvPr/>
          </p:nvGrpSpPr>
          <p:grpSpPr>
            <a:xfrm>
              <a:off x="157817" y="1533157"/>
              <a:ext cx="2599473" cy="4837363"/>
              <a:chOff x="0" y="874426"/>
              <a:chExt cx="2599473" cy="483736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09D86C-AACF-43C4-8D14-A4AE9DBA2E23}"/>
                  </a:ext>
                </a:extLst>
              </p:cNvPr>
              <p:cNvSpPr txBox="1"/>
              <p:nvPr/>
            </p:nvSpPr>
            <p:spPr>
              <a:xfrm>
                <a:off x="0" y="1433695"/>
                <a:ext cx="1854230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Analytical precision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Small amount of water is needed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Capable </a:t>
                </a:r>
                <a:r>
                  <a:rPr lang="en-US" sz="1600" b="1" dirty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of providing an apparent age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de-CH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de-CH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/>
              <a:srcRect l="54162" t="14507" b="17681"/>
              <a:stretch/>
            </p:blipFill>
            <p:spPr>
              <a:xfrm>
                <a:off x="1976362" y="874426"/>
                <a:ext cx="623111" cy="61343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t="17058" r="50729" b="17688"/>
              <a:stretch/>
            </p:blipFill>
            <p:spPr>
              <a:xfrm>
                <a:off x="162650" y="874426"/>
                <a:ext cx="669776" cy="590285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1995761" y="2092426"/>
              <a:ext cx="274083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High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cost</a:t>
              </a: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(</a:t>
              </a:r>
              <a:r>
                <a: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acquisition, operation, and maintenance)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Labor- and time-intensive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80496" y="1350277"/>
            <a:ext cx="4387632" cy="4381497"/>
            <a:chOff x="4756368" y="1496581"/>
            <a:chExt cx="4387632" cy="4381497"/>
          </a:xfrm>
        </p:grpSpPr>
        <p:grpSp>
          <p:nvGrpSpPr>
            <p:cNvPr id="17" name="Group 16"/>
            <p:cNvGrpSpPr/>
            <p:nvPr/>
          </p:nvGrpSpPr>
          <p:grpSpPr>
            <a:xfrm>
              <a:off x="4756368" y="1496581"/>
              <a:ext cx="2567976" cy="4381497"/>
              <a:chOff x="6423810" y="837850"/>
              <a:chExt cx="2567976" cy="4381497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09D86C-AACF-43C4-8D14-A4AE9DBA2E23}"/>
                  </a:ext>
                </a:extLst>
              </p:cNvPr>
              <p:cNvSpPr txBox="1"/>
              <p:nvPr/>
            </p:nvSpPr>
            <p:spPr>
              <a:xfrm>
                <a:off x="6423810" y="1433695"/>
                <a:ext cx="1705143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Comparatively inexpensive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Relatively easy to operate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accent5">
                        <a:lumMod val="25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High-throughput</a:t>
                </a: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71450" indent="-171450" defTabSz="685800"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/>
              <a:srcRect t="17058" r="50729" b="17688"/>
              <a:stretch/>
            </p:blipFill>
            <p:spPr>
              <a:xfrm>
                <a:off x="6531596" y="874426"/>
                <a:ext cx="669776" cy="59028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/>
              <a:srcRect l="54162" t="14507" b="17681"/>
              <a:stretch/>
            </p:blipFill>
            <p:spPr>
              <a:xfrm>
                <a:off x="8368675" y="837850"/>
                <a:ext cx="623111" cy="613433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6392734" y="2080801"/>
              <a:ext cx="2751266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defTabSz="6858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Lower analytical precision</a:t>
              </a: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Impact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of</a:t>
              </a: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environmental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conditions</a:t>
              </a: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(e.g.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temperature</a:t>
              </a: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cycles</a:t>
              </a:r>
              <a:r>
                <a:rPr lang="de-CH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) on </a:t>
              </a:r>
              <a:r>
                <a:rPr lang="de-CH" sz="1600" dirty="0" err="1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performence</a:t>
              </a:r>
              <a:endParaRPr lang="de-CH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endParaRPr lang="de-CH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Relatively large amount of water (stream of water</a:t>
              </a:r>
              <a:r>
                <a:rPr lang="en-US" sz="1600" dirty="0" smtClean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)</a:t>
              </a: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accent5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Not capable of providing an apparent age</a:t>
              </a:r>
            </a:p>
            <a:p>
              <a:pPr marL="171450" indent="-171450" defTabSz="685800"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 rot="5400000">
            <a:off x="2899906" y="2669768"/>
            <a:ext cx="3490100" cy="45719"/>
          </a:xfrm>
          <a:prstGeom prst="rect">
            <a:avLst/>
          </a:prstGeom>
          <a:solidFill>
            <a:srgbClr val="20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83" y="1246482"/>
            <a:ext cx="2384640" cy="2980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67815" y="819562"/>
            <a:ext cx="4500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Portable 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gas equilibrium membrane inlet </a:t>
            </a:r>
            <a:r>
              <a:rPr lang="en-US" sz="1600" b="1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MS (GE-MIMS</a:t>
            </a:r>
            <a:r>
              <a:rPr lang="en-US" sz="1600" b="1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endParaRPr lang="de-CH" sz="1600" b="1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3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Study Area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948264" y="4272366"/>
            <a:ext cx="21336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09D86C-AACF-43C4-8D14-A4AE9DBA2E23}"/>
              </a:ext>
            </a:extLst>
          </p:cNvPr>
          <p:cNvSpPr txBox="1"/>
          <p:nvPr/>
        </p:nvSpPr>
        <p:spPr>
          <a:xfrm>
            <a:off x="-2312276" y="1102537"/>
            <a:ext cx="2411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Regional sampling</a:t>
            </a:r>
          </a:p>
          <a:p>
            <a:pPr defTabSz="685800"/>
            <a:r>
              <a:rPr lang="en-US" sz="12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determine surface-groundwater </a:t>
            </a:r>
            <a:r>
              <a:rPr lang="en-US" sz="12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dynamics using event samples</a:t>
            </a:r>
            <a:endParaRPr lang="en-GB" sz="12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2" descr="Q:\Querprojekte\Kompetenzzentrum_Trinkwasser_CCDW\Projekt Baselland\Fotos\Kickoff_Meeting_17052013\DSC_00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3"/>
          <a:stretch/>
        </p:blipFill>
        <p:spPr bwMode="auto">
          <a:xfrm>
            <a:off x="0" y="811392"/>
            <a:ext cx="91440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27278" y="881144"/>
            <a:ext cx="5353234" cy="4387264"/>
            <a:chOff x="1319421" y="1113183"/>
            <a:chExt cx="6696744" cy="5488343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421" y="1117306"/>
              <a:ext cx="6696744" cy="5484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148064" y="1556792"/>
              <a:ext cx="20162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04048" y="1113183"/>
              <a:ext cx="576063" cy="43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0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3200" y="1113183"/>
              <a:ext cx="1222885" cy="437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1.2 km</a:t>
              </a:r>
              <a:endParaRPr lang="en-US" sz="16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5495" y="884334"/>
            <a:ext cx="3744417" cy="4278094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Important water supply site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1" dirty="0" smtClean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Drinking water supply combined with artificial infiltration</a:t>
            </a:r>
          </a:p>
          <a:p>
            <a:pPr marL="174625"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Artificial Infiltration 95.000 (m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3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-1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174625"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Pumping rates  45.000 (m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3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d</a:t>
            </a:r>
            <a:r>
              <a:rPr lang="en-US" sz="1600" baseline="300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-1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Study Site History</a:t>
            </a:r>
          </a:p>
          <a:p>
            <a:pPr marL="174625"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Contaminated areas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Avoiding regional groundwater water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1600" dirty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Two main </a:t>
            </a:r>
            <a:r>
              <a:rPr lang="en-AU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aquifers:</a:t>
            </a:r>
            <a:endParaRPr lang="en-AU" sz="1600" dirty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  <a:p>
            <a:pPr marL="360363" indent="0">
              <a:buNone/>
            </a:pPr>
            <a:r>
              <a:rPr lang="en-AU" sz="1600" dirty="0" err="1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AU" sz="1600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en-AU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Overlying Sand-Gravel </a:t>
            </a:r>
            <a:r>
              <a:rPr lang="en-AU" sz="1600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aquifer </a:t>
            </a:r>
          </a:p>
          <a:p>
            <a:pPr marL="360363" indent="0">
              <a:buNone/>
            </a:pPr>
            <a:r>
              <a:rPr lang="en-AU" sz="1600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ii) </a:t>
            </a:r>
            <a:r>
              <a:rPr lang="en-AU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Bedrock: </a:t>
            </a:r>
            <a:r>
              <a:rPr lang="en-AU" sz="1600" dirty="0" err="1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Kartisfied</a:t>
            </a:r>
            <a:r>
              <a:rPr lang="en-AU" sz="1600" dirty="0" smtClean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AU" sz="1600" dirty="0">
                <a:solidFill>
                  <a:schemeClr val="accent5">
                    <a:lumMod val="25000"/>
                  </a:schemeClr>
                </a:solidFill>
                <a:sym typeface="Wingdings" panose="05000000000000000000" pitchFamily="2" charset="2"/>
              </a:rPr>
              <a:t>limestone aquifer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TextBox 1"/>
          <p:cNvSpPr txBox="1"/>
          <p:nvPr/>
        </p:nvSpPr>
        <p:spPr>
          <a:xfrm rot="3109003">
            <a:off x="5645153" y="2265865"/>
            <a:ext cx="171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Rhine </a:t>
            </a:r>
            <a:r>
              <a:rPr lang="de-CH" sz="1200" dirty="0" err="1" smtClean="0"/>
              <a:t>river</a:t>
            </a:r>
            <a:endParaRPr lang="de-CH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0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 smtClean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344"/>
            <a:ext cx="9144000" cy="42234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7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Relationship between </a:t>
            </a:r>
            <a:r>
              <a:rPr lang="en-US" sz="240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H/</a:t>
            </a:r>
            <a:r>
              <a:rPr lang="en-US" sz="240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apparent ages and GE-MIMS measurements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9D86C-AACF-43C4-8D14-A4AE9DBA2E23}"/>
              </a:ext>
            </a:extLst>
          </p:cNvPr>
          <p:cNvSpPr txBox="1"/>
          <p:nvPr/>
        </p:nvSpPr>
        <p:spPr>
          <a:xfrm>
            <a:off x="179387" y="988717"/>
            <a:ext cx="4556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de-CH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Linear </a:t>
            </a:r>
            <a:r>
              <a:rPr lang="de-CH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relationship</a:t>
            </a:r>
            <a:r>
              <a:rPr lang="de-CH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CH" sz="1600" dirty="0" err="1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between</a:t>
            </a:r>
            <a:r>
              <a:rPr lang="de-CH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field-measured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concentrations collected with the GE-MIMS system and the estimated laboratory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H/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apparent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ages.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Apparent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ages can be predicted for sampling locations where only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concentration from the GE-MIMS measurements are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available.</a:t>
            </a:r>
            <a:endParaRPr lang="en-GB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26" y="941580"/>
            <a:ext cx="4184676" cy="4197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55926" y="941580"/>
            <a:ext cx="4184676" cy="4197600"/>
            <a:chOff x="4855926" y="941580"/>
            <a:chExt cx="4184676" cy="4197600"/>
          </a:xfrm>
        </p:grpSpPr>
        <p:grpSp>
          <p:nvGrpSpPr>
            <p:cNvPr id="27" name="Group 26"/>
            <p:cNvGrpSpPr/>
            <p:nvPr/>
          </p:nvGrpSpPr>
          <p:grpSpPr>
            <a:xfrm>
              <a:off x="4855926" y="941580"/>
              <a:ext cx="4184676" cy="4197600"/>
              <a:chOff x="4855926" y="941580"/>
              <a:chExt cx="4184676" cy="41976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5926" y="941580"/>
                <a:ext cx="4184676" cy="4197600"/>
              </a:xfrm>
              <a:prstGeom prst="rect">
                <a:avLst/>
              </a:prstGeom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221224" y="3465576"/>
                <a:ext cx="1203600" cy="1284744"/>
                <a:chOff x="5221224" y="3465576"/>
                <a:chExt cx="1203600" cy="1284744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5221224" y="3465576"/>
                  <a:ext cx="1188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rot="5400000">
                  <a:off x="5794824" y="4120320"/>
                  <a:ext cx="1260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5221224" y="4161626"/>
                <a:ext cx="622432" cy="588694"/>
                <a:chOff x="5221224" y="3465576"/>
                <a:chExt cx="1203600" cy="1284744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221224" y="3465576"/>
                  <a:ext cx="1188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5400000">
                  <a:off x="5794824" y="4120320"/>
                  <a:ext cx="1260000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" name="Group 23"/>
            <p:cNvGrpSpPr/>
            <p:nvPr/>
          </p:nvGrpSpPr>
          <p:grpSpPr>
            <a:xfrm>
              <a:off x="5230368" y="4470786"/>
              <a:ext cx="327815" cy="288678"/>
              <a:chOff x="5254797" y="3506271"/>
              <a:chExt cx="1203600" cy="128474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5254797" y="3506271"/>
                <a:ext cx="1187999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5828397" y="4161015"/>
                <a:ext cx="1260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Spatial Distribution Apparent Ages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217" y="997552"/>
            <a:ext cx="6272784" cy="32212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" y="997552"/>
            <a:ext cx="297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Relatively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young water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close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 the artificial infiltration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system. 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Oldest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water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south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and at western edge.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Multilevel wells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i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ncreasing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trend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increasing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depth.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Pumping wells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older ages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wells located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the western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edge. 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de-CH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2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Apparent Ages and Stable Water Isotopes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875112" y="4767422"/>
            <a:ext cx="21336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7" y="1204829"/>
            <a:ext cx="2813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Stable water isotopes (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 and </a:t>
            </a:r>
            <a:r>
              <a:rPr lang="en-US" sz="1600" baseline="300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H) ranged from -11.32 to -8.76‰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&amp;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-82.54 to ‑65.63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Locations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south and at the western edge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enriched isotope composition, indicating different water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origins.</a:t>
            </a:r>
            <a:endParaRPr lang="de-CH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t="6116" r="19841"/>
          <a:stretch/>
        </p:blipFill>
        <p:spPr bwMode="auto">
          <a:xfrm>
            <a:off x="2993003" y="1021949"/>
            <a:ext cx="6085957" cy="3218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601968" y="1307592"/>
            <a:ext cx="2258568" cy="1499616"/>
          </a:xfrm>
          <a:custGeom>
            <a:avLst/>
            <a:gdLst>
              <a:gd name="connsiteX0" fmla="*/ 0 w 2258568"/>
              <a:gd name="connsiteY0" fmla="*/ 27432 h 1499616"/>
              <a:gd name="connsiteX1" fmla="*/ 347472 w 2258568"/>
              <a:gd name="connsiteY1" fmla="*/ 630936 h 1499616"/>
              <a:gd name="connsiteX2" fmla="*/ 1664208 w 2258568"/>
              <a:gd name="connsiteY2" fmla="*/ 1289304 h 1499616"/>
              <a:gd name="connsiteX3" fmla="*/ 2258568 w 2258568"/>
              <a:gd name="connsiteY3" fmla="*/ 1499616 h 1499616"/>
              <a:gd name="connsiteX4" fmla="*/ 2258568 w 2258568"/>
              <a:gd name="connsiteY4" fmla="*/ 996696 h 1499616"/>
              <a:gd name="connsiteX5" fmla="*/ 1161288 w 2258568"/>
              <a:gd name="connsiteY5" fmla="*/ 0 h 1499616"/>
              <a:gd name="connsiteX6" fmla="*/ 0 w 2258568"/>
              <a:gd name="connsiteY6" fmla="*/ 27432 h 149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568" h="1499616">
                <a:moveTo>
                  <a:pt x="0" y="27432"/>
                </a:moveTo>
                <a:lnTo>
                  <a:pt x="347472" y="630936"/>
                </a:lnTo>
                <a:lnTo>
                  <a:pt x="1664208" y="1289304"/>
                </a:lnTo>
                <a:lnTo>
                  <a:pt x="2258568" y="1499616"/>
                </a:lnTo>
                <a:lnTo>
                  <a:pt x="2258568" y="996696"/>
                </a:lnTo>
                <a:lnTo>
                  <a:pt x="1161288" y="0"/>
                </a:lnTo>
                <a:lnTo>
                  <a:pt x="0" y="27432"/>
                </a:lnTo>
                <a:close/>
              </a:path>
            </a:pathLst>
          </a:cu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Box 15"/>
          <p:cNvSpPr txBox="1"/>
          <p:nvPr/>
        </p:nvSpPr>
        <p:spPr>
          <a:xfrm>
            <a:off x="7571232" y="1755648"/>
            <a:ext cx="128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solidFill>
                  <a:srgbClr val="00B050"/>
                </a:solidFill>
              </a:rPr>
              <a:t>South &amp; western </a:t>
            </a:r>
            <a:r>
              <a:rPr lang="de-CH" sz="1200" dirty="0" err="1" smtClean="0">
                <a:solidFill>
                  <a:srgbClr val="00B050"/>
                </a:solidFill>
              </a:rPr>
              <a:t>edge</a:t>
            </a:r>
            <a:endParaRPr lang="de-CH" sz="1200" dirty="0">
              <a:solidFill>
                <a:srgbClr val="00B05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565561" y="1326524"/>
            <a:ext cx="1320084" cy="1120462"/>
          </a:xfrm>
          <a:custGeom>
            <a:avLst/>
            <a:gdLst>
              <a:gd name="connsiteX0" fmla="*/ 0 w 1313645"/>
              <a:gd name="connsiteY0" fmla="*/ 1107583 h 1120462"/>
              <a:gd name="connsiteX1" fmla="*/ 1313645 w 1313645"/>
              <a:gd name="connsiteY1" fmla="*/ 1120462 h 1120462"/>
              <a:gd name="connsiteX2" fmla="*/ 1313645 w 1313645"/>
              <a:gd name="connsiteY2" fmla="*/ 6439 h 1120462"/>
              <a:gd name="connsiteX3" fmla="*/ 901521 w 1313645"/>
              <a:gd name="connsiteY3" fmla="*/ 0 h 1120462"/>
              <a:gd name="connsiteX4" fmla="*/ 57955 w 1313645"/>
              <a:gd name="connsiteY4" fmla="*/ 1101144 h 1120462"/>
              <a:gd name="connsiteX0" fmla="*/ 6439 w 1320084"/>
              <a:gd name="connsiteY0" fmla="*/ 1107583 h 1120462"/>
              <a:gd name="connsiteX1" fmla="*/ 1320084 w 1320084"/>
              <a:gd name="connsiteY1" fmla="*/ 1120462 h 1120462"/>
              <a:gd name="connsiteX2" fmla="*/ 1320084 w 1320084"/>
              <a:gd name="connsiteY2" fmla="*/ 6439 h 1120462"/>
              <a:gd name="connsiteX3" fmla="*/ 907960 w 1320084"/>
              <a:gd name="connsiteY3" fmla="*/ 0 h 1120462"/>
              <a:gd name="connsiteX4" fmla="*/ 0 w 1320084"/>
              <a:gd name="connsiteY4" fmla="*/ 1107584 h 11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084" h="1120462">
                <a:moveTo>
                  <a:pt x="6439" y="1107583"/>
                </a:moveTo>
                <a:lnTo>
                  <a:pt x="1320084" y="1120462"/>
                </a:lnTo>
                <a:lnTo>
                  <a:pt x="1320084" y="6439"/>
                </a:lnTo>
                <a:lnTo>
                  <a:pt x="907960" y="0"/>
                </a:lnTo>
                <a:lnTo>
                  <a:pt x="0" y="1107584"/>
                </a:lnTo>
              </a:path>
            </a:pathLst>
          </a:cu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extBox 9"/>
          <p:cNvSpPr txBox="1"/>
          <p:nvPr/>
        </p:nvSpPr>
        <p:spPr>
          <a:xfrm>
            <a:off x="3905856" y="1492250"/>
            <a:ext cx="128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>
                <a:solidFill>
                  <a:srgbClr val="FFC000"/>
                </a:solidFill>
              </a:rPr>
              <a:t>South &amp; western </a:t>
            </a:r>
            <a:r>
              <a:rPr lang="de-CH" sz="1200" dirty="0" err="1" smtClean="0">
                <a:solidFill>
                  <a:srgbClr val="FFC000"/>
                </a:solidFill>
              </a:rPr>
              <a:t>edge</a:t>
            </a:r>
            <a:endParaRPr lang="de-CH" sz="1200" dirty="0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1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79388" y="235879"/>
            <a:ext cx="72000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Apparent Ages and PCE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381A-80EA-4AF1-9A72-DAE2062904F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23232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23232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2585" y="649933"/>
            <a:ext cx="4463982" cy="44639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79388" y="97099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Highest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concentration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PCE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oldest groundwater. </a:t>
            </a:r>
          </a:p>
          <a:p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PCE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concentration decreases with decreasing age. </a:t>
            </a: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Most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multilevel wells with deeper sampling depths indicate higher concentrations of PCE. </a:t>
            </a:r>
            <a:endParaRPr lang="en-US" sz="1600" dirty="0" smtClean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Pumping </a:t>
            </a:r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wells in the western part of the pumping well gallery (e.g. A.4 and A.7) show higher concentrations of </a:t>
            </a:r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PCE.</a:t>
            </a:r>
          </a:p>
          <a:p>
            <a:endParaRPr lang="en-US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 smtClean="0">
                <a:solidFill>
                  <a:schemeClr val="accent5">
                    <a:lumMod val="2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endParaRPr lang="de-CH" sz="1600" dirty="0">
              <a:solidFill>
                <a:schemeClr val="accent5">
                  <a:lumMod val="2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4515998"/>
            <a:ext cx="1248394" cy="5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4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181216_0939 10 10 48 8 6 10 204;204;204 12;68;92 204;204;204 220;230;242 Calibri Oval 6 1 1 0 1 0 0 0 0 1 1 1 90;200;30 10;255;0 0 0 0 204;204;204 220;230;242 220;230;24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Default Secti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GRESS INDICATOR TITLE" val="Introduction"/>
</p:tagLst>
</file>

<file path=ppt/theme/theme1.xml><?xml version="1.0" encoding="utf-8"?>
<a:theme xmlns:a="http://schemas.openxmlformats.org/drawingml/2006/main" name="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Eawag_Presentation_Size_16to9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Eawag_Presentation_Size_4to3_English">
  <a:themeElements>
    <a:clrScheme name="Eawag_blau">
      <a:dk1>
        <a:srgbClr val="323232"/>
      </a:dk1>
      <a:lt1>
        <a:srgbClr val="FFFFFF"/>
      </a:lt1>
      <a:dk2>
        <a:srgbClr val="323232"/>
      </a:dk2>
      <a:lt2>
        <a:srgbClr val="AEDFF4"/>
      </a:lt2>
      <a:accent1>
        <a:srgbClr val="AEDFF4"/>
      </a:accent1>
      <a:accent2>
        <a:srgbClr val="00ADDD"/>
      </a:accent2>
      <a:accent3>
        <a:srgbClr val="FFFFFF"/>
      </a:accent3>
      <a:accent4>
        <a:srgbClr val="292929"/>
      </a:accent4>
      <a:accent5>
        <a:srgbClr val="D3ECF8"/>
      </a:accent5>
      <a:accent6>
        <a:srgbClr val="009CC8"/>
      </a:accent6>
      <a:hlink>
        <a:srgbClr val="005572"/>
      </a:hlink>
      <a:folHlink>
        <a:srgbClr val="AEDFF4"/>
      </a:folHlink>
    </a:clrScheme>
    <a:fontScheme name="Eawag_bl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572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b="1" i="1">
            <a:solidFill>
              <a:srgbClr val="FF99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Eawag_Presentation_Size_16to9_English</Template>
  <TotalTime>0</TotalTime>
  <Words>1288</Words>
  <Application>Microsoft Office PowerPoint</Application>
  <PresentationFormat>On-screen Show (16:9)</PresentationFormat>
  <Paragraphs>194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Arial (Headings)</vt:lpstr>
      <vt:lpstr>Calibri</vt:lpstr>
      <vt:lpstr>Courier New</vt:lpstr>
      <vt:lpstr>Helvetica</vt:lpstr>
      <vt:lpstr>Wingdings</vt:lpstr>
      <vt:lpstr>Eawag_Presentation_Size_16to9_English</vt:lpstr>
      <vt:lpstr>1_Eawag_Presentation_Size_16to9_English</vt:lpstr>
      <vt:lpstr>2_Eawag_Presentation_Size_16to9_English</vt:lpstr>
      <vt:lpstr>3_Eawag_Presentation_Size_16to9_English</vt:lpstr>
      <vt:lpstr>4_Eawag_Presentation_Size_16to9_English</vt:lpstr>
      <vt:lpstr>5_Eawag_Presentation_Size_16to9_English</vt:lpstr>
      <vt:lpstr>6_Eawag_Presentation_Size_16to9_English</vt:lpstr>
      <vt:lpstr>7_Eawag_Presentation_Size_16to9_English</vt:lpstr>
      <vt:lpstr>Eawag_Presentation_Size_4to3_English</vt:lpstr>
      <vt:lpstr>Christian Moecka,, Andrea Poppa,b, Matthias Brennwalda, Rolf Kipfera,b,c Mario Schirmera,d   Christian.moeck@eawag.ch a Department of Water Resources and Drinking Water, Eawag, Swiss Federal Institute of Aquatic Science and Technology, Dübendorf, Switzerland b Department of Environmental Systems Science, ETH Zurich, Zurich, Switzerland cc Department of Earth Sciences, ETH Zurich, Zurich, Switzerland dd Centre of Hydrogeology and Geothermics (CHYN), University of Neuchâtel, Neuchâtel, Switzerland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Distribution</dc:title>
  <dc:creator>Burri, Nicole</dc:creator>
  <cp:lastModifiedBy>Moeck, Christian</cp:lastModifiedBy>
  <cp:revision>1499</cp:revision>
  <cp:lastPrinted>2019-11-19T12:40:01Z</cp:lastPrinted>
  <dcterms:created xsi:type="dcterms:W3CDTF">2017-09-19T09:39:24Z</dcterms:created>
  <dcterms:modified xsi:type="dcterms:W3CDTF">2023-06-06T19:50:58Z</dcterms:modified>
</cp:coreProperties>
</file>