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20" d="100"/>
          <a:sy n="20" d="100"/>
        </p:scale>
        <p:origin x="2862" y="54"/>
      </p:cViewPr>
      <p:guideLst>
        <p:guide orient="horz" pos="13482"/>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dirty="0" smtClean="0"/>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4C2438-AE07-414C-9DD8-8852C1AC8688}" type="datetimeFigureOut">
              <a:rPr lang="de-CH" smtClean="0"/>
              <a:t>12.06.2023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8BD45B87-1B59-4FFB-AF71-BE7453BFB1A6}" type="slidenum">
              <a:rPr lang="de-CH" smtClean="0"/>
              <a:t>‹#›</a:t>
            </a:fld>
            <a:endParaRPr lang="de-CH"/>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787830" y="148618"/>
            <a:ext cx="5388102" cy="3482916"/>
          </a:xfrm>
          <a:prstGeom prst="rect">
            <a:avLst/>
          </a:prstGeom>
        </p:spPr>
      </p:pic>
    </p:spTree>
    <p:extLst>
      <p:ext uri="{BB962C8B-B14F-4D97-AF65-F5344CB8AC3E}">
        <p14:creationId xmlns:p14="http://schemas.microsoft.com/office/powerpoint/2010/main" val="4989066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1A4C2438-AE07-414C-9DD8-8852C1AC8688}" type="datetimeFigureOut">
              <a:rPr lang="de-CH" smtClean="0"/>
              <a:t>12.06.2023</a:t>
            </a:fld>
            <a:endParaRPr lang="de-CH"/>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8BD45B87-1B59-4FFB-AF71-BE7453BFB1A6}" type="slidenum">
              <a:rPr lang="de-CH" smtClean="0"/>
              <a:t>‹#›</a:t>
            </a:fld>
            <a:endParaRPr lang="de-CH"/>
          </a:p>
        </p:txBody>
      </p:sp>
    </p:spTree>
    <p:extLst>
      <p:ext uri="{BB962C8B-B14F-4D97-AF65-F5344CB8AC3E}">
        <p14:creationId xmlns:p14="http://schemas.microsoft.com/office/powerpoint/2010/main" val="2356072171"/>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hyperlink" Target="http://www.swissgroundwaternetwork.ch/" TargetMode="Externa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9086" y="4332511"/>
            <a:ext cx="28672971" cy="7881259"/>
          </a:xfrm>
          <a:prstGeom prst="rect">
            <a:avLst/>
          </a:prstGeom>
          <a:gradFill flip="none" rotWithShape="1">
            <a:gsLst>
              <a:gs pos="0">
                <a:schemeClr val="accent2">
                  <a:lumMod val="75000"/>
                </a:schemeClr>
              </a:gs>
              <a:gs pos="100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tangle 4"/>
          <p:cNvSpPr/>
          <p:nvPr/>
        </p:nvSpPr>
        <p:spPr>
          <a:xfrm>
            <a:off x="800326" y="653143"/>
            <a:ext cx="23831045" cy="2220686"/>
          </a:xfrm>
          <a:prstGeom prst="rect">
            <a:avLst/>
          </a:prstGeom>
          <a:gradFill flip="none" rotWithShape="1">
            <a:gsLst>
              <a:gs pos="0">
                <a:schemeClr val="accent2">
                  <a:lumMod val="75000"/>
                </a:schemeClr>
              </a:gs>
              <a:gs pos="100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Rectangle 3"/>
          <p:cNvSpPr/>
          <p:nvPr/>
        </p:nvSpPr>
        <p:spPr>
          <a:xfrm>
            <a:off x="2045624" y="1295564"/>
            <a:ext cx="21524162" cy="1015663"/>
          </a:xfrm>
          <a:prstGeom prst="rect">
            <a:avLst/>
          </a:prstGeom>
        </p:spPr>
        <p:txBody>
          <a:bodyPr wrap="none">
            <a:spAutoFit/>
          </a:bodyPr>
          <a:lstStyle/>
          <a:p>
            <a:r>
              <a:rPr lang="en-US" sz="6000" b="1" dirty="0">
                <a:latin typeface="Arial" panose="020B0604020202020204" pitchFamily="34" charset="0"/>
                <a:cs typeface="Arial" panose="020B0604020202020204" pitchFamily="34" charset="0"/>
              </a:rPr>
              <a:t>A Swiss-wide network of hydro(geo)logical observatories  </a:t>
            </a:r>
            <a:endParaRPr lang="de-CH" sz="6000" b="1" dirty="0">
              <a:latin typeface="Arial" panose="020B0604020202020204" pitchFamily="34" charset="0"/>
              <a:cs typeface="Arial" panose="020B0604020202020204" pitchFamily="34" charset="0"/>
            </a:endParaRPr>
          </a:p>
        </p:txBody>
      </p:sp>
      <p:sp>
        <p:nvSpPr>
          <p:cNvPr id="6" name="Rectangle 5"/>
          <p:cNvSpPr/>
          <p:nvPr/>
        </p:nvSpPr>
        <p:spPr>
          <a:xfrm>
            <a:off x="849086" y="3018207"/>
            <a:ext cx="19717257" cy="830997"/>
          </a:xfrm>
          <a:prstGeom prst="rect">
            <a:avLst/>
          </a:prstGeom>
        </p:spPr>
        <p:txBody>
          <a:bodyPr wrap="none">
            <a:spAutoFit/>
          </a:bodyPr>
          <a:lstStyle/>
          <a:p>
            <a:r>
              <a:rPr lang="en-US" sz="4800" i="1" dirty="0" smtClean="0">
                <a:solidFill>
                  <a:schemeClr val="tx2"/>
                </a:solidFill>
                <a:latin typeface="Arial" panose="020B0604020202020204" pitchFamily="34" charset="0"/>
                <a:cs typeface="Arial" panose="020B0604020202020204" pitchFamily="34" charset="0"/>
              </a:rPr>
              <a:t>Christian Moeck [Christian.moeck@Eawag.ch]; </a:t>
            </a:r>
            <a:r>
              <a:rPr lang="en-US" sz="4800" i="1" dirty="0">
                <a:solidFill>
                  <a:schemeClr val="tx2"/>
                </a:solidFill>
                <a:latin typeface="Arial" panose="020B0604020202020204" pitchFamily="34" charset="0"/>
                <a:cs typeface="Arial" panose="020B0604020202020204" pitchFamily="34" charset="0"/>
              </a:rPr>
              <a:t>on behalf of all </a:t>
            </a:r>
            <a:r>
              <a:rPr lang="en-US" sz="4800" i="1" dirty="0" smtClean="0">
                <a:solidFill>
                  <a:schemeClr val="tx2"/>
                </a:solidFill>
                <a:latin typeface="Arial" panose="020B0604020202020204" pitchFamily="34" charset="0"/>
                <a:cs typeface="Arial" panose="020B0604020202020204" pitchFamily="34" charset="0"/>
              </a:rPr>
              <a:t>Partners</a:t>
            </a:r>
            <a:endParaRPr lang="de-CH" sz="4800" i="1" dirty="0">
              <a:solidFill>
                <a:schemeClr val="tx2"/>
              </a:solidFill>
              <a:latin typeface="Arial" panose="020B0604020202020204" pitchFamily="34" charset="0"/>
              <a:cs typeface="Arial" panose="020B0604020202020204" pitchFamily="34" charset="0"/>
            </a:endParaRPr>
          </a:p>
        </p:txBody>
      </p:sp>
      <p:sp>
        <p:nvSpPr>
          <p:cNvPr id="7" name="Rectangle 6"/>
          <p:cNvSpPr/>
          <p:nvPr/>
        </p:nvSpPr>
        <p:spPr>
          <a:xfrm>
            <a:off x="849086" y="4423281"/>
            <a:ext cx="28672971" cy="7571303"/>
          </a:xfrm>
          <a:prstGeom prst="rect">
            <a:avLst/>
          </a:prstGeom>
        </p:spPr>
        <p:txBody>
          <a:bodyPr wrap="square">
            <a:spAutoFit/>
          </a:bodyPr>
          <a:lstStyle/>
          <a:p>
            <a:r>
              <a:rPr lang="en-US" sz="5400" b="1" dirty="0" smtClean="0">
                <a:latin typeface="Arial" panose="020B0604020202020204" pitchFamily="34" charset="0"/>
                <a:cs typeface="Arial" panose="020B0604020202020204" pitchFamily="34" charset="0"/>
              </a:rPr>
              <a:t>Vision and Goals</a:t>
            </a:r>
          </a:p>
          <a:p>
            <a:r>
              <a:rPr lang="en-US" sz="4800" dirty="0" smtClean="0">
                <a:latin typeface="Arial" panose="020B0604020202020204" pitchFamily="34" charset="0"/>
                <a:cs typeface="Arial" panose="020B0604020202020204" pitchFamily="34" charset="0"/>
              </a:rPr>
              <a:t>In </a:t>
            </a:r>
            <a:r>
              <a:rPr lang="en-US" sz="4800" dirty="0">
                <a:latin typeface="Arial" panose="020B0604020202020204" pitchFamily="34" charset="0"/>
                <a:cs typeface="Arial" panose="020B0604020202020204" pitchFamily="34" charset="0"/>
              </a:rPr>
              <a:t>recent years, important water-relevant research results have been achieved and numerous emerging issues have been identified. The posed challenges have to be elaborated, and solutions and measures must be developed. In this context, there is a great need to ensure </a:t>
            </a:r>
            <a:r>
              <a:rPr lang="en-US" sz="4800" dirty="0" smtClean="0">
                <a:latin typeface="Arial" panose="020B0604020202020204" pitchFamily="34" charset="0"/>
                <a:cs typeface="Arial" panose="020B0604020202020204" pitchFamily="34" charset="0"/>
              </a:rPr>
              <a:t>continuous </a:t>
            </a:r>
            <a:r>
              <a:rPr lang="en-US" sz="4800" dirty="0">
                <a:latin typeface="Arial" panose="020B0604020202020204" pitchFamily="34" charset="0"/>
                <a:cs typeface="Arial" panose="020B0604020202020204" pitchFamily="34" charset="0"/>
              </a:rPr>
              <a:t>competence building and to promote an exchange of results, protocols, infrastructure, and equipment as well as hydrological data</a:t>
            </a:r>
            <a:r>
              <a:rPr lang="en-US" sz="4800" dirty="0" smtClean="0">
                <a:latin typeface="Arial" panose="020B0604020202020204" pitchFamily="34" charset="0"/>
                <a:cs typeface="Arial" panose="020B0604020202020204" pitchFamily="34" charset="0"/>
              </a:rPr>
              <a:t>. For </a:t>
            </a:r>
            <a:r>
              <a:rPr lang="en-US" sz="4800" dirty="0">
                <a:latin typeface="Arial" panose="020B0604020202020204" pitchFamily="34" charset="0"/>
                <a:cs typeface="Arial" panose="020B0604020202020204" pitchFamily="34" charset="0"/>
              </a:rPr>
              <a:t>this reason, hydrogeological observatories are more necessary than ever</a:t>
            </a:r>
            <a:r>
              <a:rPr lang="en-US" sz="4800" dirty="0" smtClean="0">
                <a:latin typeface="Arial" panose="020B0604020202020204" pitchFamily="34" charset="0"/>
                <a:cs typeface="Arial" panose="020B0604020202020204" pitchFamily="34" charset="0"/>
              </a:rPr>
              <a:t>.</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Several existing, long-term hydrogeological observatories within Switzerland are currently being organized into a </a:t>
            </a:r>
            <a:r>
              <a:rPr lang="en-US" sz="4800" dirty="0" smtClean="0">
                <a:latin typeface="Arial" panose="020B0604020202020204" pitchFamily="34" charset="0"/>
                <a:cs typeface="Arial" panose="020B0604020202020204" pitchFamily="34" charset="0"/>
              </a:rPr>
              <a:t>long-term hydrogeological </a:t>
            </a:r>
            <a:r>
              <a:rPr lang="en-US" sz="4800" dirty="0">
                <a:latin typeface="Arial" panose="020B0604020202020204" pitchFamily="34" charset="0"/>
                <a:cs typeface="Arial" panose="020B0604020202020204" pitchFamily="34" charset="0"/>
              </a:rPr>
              <a:t>observatory network with the support of the Swiss </a:t>
            </a:r>
            <a:r>
              <a:rPr lang="en-US" sz="4800" dirty="0" smtClean="0">
                <a:latin typeface="Arial" panose="020B0604020202020204" pitchFamily="34" charset="0"/>
                <a:cs typeface="Arial" panose="020B0604020202020204" pitchFamily="34" charset="0"/>
              </a:rPr>
              <a:t>Groundwater Network </a:t>
            </a:r>
            <a:r>
              <a:rPr lang="en-US" sz="4800" dirty="0">
                <a:latin typeface="Arial" panose="020B0604020202020204" pitchFamily="34" charset="0"/>
                <a:cs typeface="Arial" panose="020B0604020202020204" pitchFamily="34" charset="0"/>
              </a:rPr>
              <a:t>(CH-</a:t>
            </a:r>
            <a:r>
              <a:rPr lang="en-US" sz="4800" dirty="0" err="1">
                <a:latin typeface="Arial" panose="020B0604020202020204" pitchFamily="34" charset="0"/>
                <a:cs typeface="Arial" panose="020B0604020202020204" pitchFamily="34" charset="0"/>
              </a:rPr>
              <a:t>GNet</a:t>
            </a:r>
            <a:r>
              <a:rPr lang="en-US" sz="4800" dirty="0">
                <a:latin typeface="Arial" panose="020B0604020202020204" pitchFamily="34" charset="0"/>
                <a:cs typeface="Arial" panose="020B0604020202020204" pitchFamily="34" charset="0"/>
              </a:rPr>
              <a:t>; </a:t>
            </a:r>
            <a:r>
              <a:rPr lang="en-US" sz="4800" dirty="0" smtClean="0">
                <a:latin typeface="Arial" panose="020B0604020202020204" pitchFamily="34" charset="0"/>
                <a:cs typeface="Arial" panose="020B0604020202020204" pitchFamily="34" charset="0"/>
                <a:hlinkClick r:id="rId2"/>
              </a:rPr>
              <a:t>www.swissgroundwaternetwork.ch</a:t>
            </a:r>
            <a:r>
              <a:rPr lang="en-US" sz="4800" dirty="0" smtClean="0">
                <a:latin typeface="Arial" panose="020B0604020202020204" pitchFamily="34" charset="0"/>
                <a:cs typeface="Arial" panose="020B0604020202020204" pitchFamily="34" charset="0"/>
              </a:rPr>
              <a:t>)</a:t>
            </a:r>
          </a:p>
        </p:txBody>
      </p:sp>
      <p:grpSp>
        <p:nvGrpSpPr>
          <p:cNvPr id="11" name="Group 10"/>
          <p:cNvGrpSpPr/>
          <p:nvPr/>
        </p:nvGrpSpPr>
        <p:grpSpPr>
          <a:xfrm>
            <a:off x="800326" y="30386382"/>
            <a:ext cx="28672971" cy="5594801"/>
            <a:chOff x="800326" y="30538782"/>
            <a:chExt cx="28672971" cy="5594801"/>
          </a:xfrm>
        </p:grpSpPr>
        <p:sp>
          <p:nvSpPr>
            <p:cNvPr id="10" name="Rectangle 9"/>
            <p:cNvSpPr/>
            <p:nvPr/>
          </p:nvSpPr>
          <p:spPr>
            <a:xfrm>
              <a:off x="800326" y="30538782"/>
              <a:ext cx="28672971" cy="5594801"/>
            </a:xfrm>
            <a:prstGeom prst="rect">
              <a:avLst/>
            </a:prstGeom>
            <a:gradFill flip="none" rotWithShape="1">
              <a:gsLst>
                <a:gs pos="0">
                  <a:schemeClr val="accent2">
                    <a:lumMod val="75000"/>
                  </a:schemeClr>
                </a:gs>
                <a:gs pos="100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a:t>
              </a:r>
              <a:endParaRPr lang="de-CH" dirty="0"/>
            </a:p>
          </p:txBody>
        </p:sp>
        <p:sp>
          <p:nvSpPr>
            <p:cNvPr id="9" name="Rectangle 8"/>
            <p:cNvSpPr/>
            <p:nvPr/>
          </p:nvSpPr>
          <p:spPr>
            <a:xfrm>
              <a:off x="800326" y="30709878"/>
              <a:ext cx="28624211" cy="5355312"/>
            </a:xfrm>
            <a:prstGeom prst="rect">
              <a:avLst/>
            </a:prstGeom>
          </p:spPr>
          <p:txBody>
            <a:bodyPr wrap="square">
              <a:spAutoFit/>
            </a:bodyPr>
            <a:lstStyle/>
            <a:p>
              <a:r>
                <a:rPr lang="en-US" sz="5400" b="1" dirty="0">
                  <a:latin typeface="Arial" panose="020B0604020202020204" pitchFamily="34" charset="0"/>
                  <a:cs typeface="Arial" panose="020B0604020202020204" pitchFamily="34" charset="0"/>
                </a:rPr>
                <a:t>Observatories</a:t>
              </a:r>
            </a:p>
            <a:p>
              <a:r>
                <a:rPr lang="en-US" sz="4800" dirty="0">
                  <a:latin typeface="Arial" panose="020B0604020202020204" pitchFamily="34" charset="0"/>
                  <a:cs typeface="Arial" panose="020B0604020202020204" pitchFamily="34" charset="0"/>
                </a:rPr>
                <a:t>The current </a:t>
              </a:r>
              <a:r>
                <a:rPr lang="en-US" sz="4800" dirty="0" err="1">
                  <a:latin typeface="Arial" panose="020B0604020202020204" pitchFamily="34" charset="0"/>
                  <a:cs typeface="Arial" panose="020B0604020202020204" pitchFamily="34" charset="0"/>
                </a:rPr>
                <a:t>hydrogeologic</a:t>
              </a:r>
              <a:r>
                <a:rPr lang="en-US" sz="4800" dirty="0">
                  <a:latin typeface="Arial" panose="020B0604020202020204" pitchFamily="34" charset="0"/>
                  <a:cs typeface="Arial" panose="020B0604020202020204" pitchFamily="34" charset="0"/>
                </a:rPr>
                <a:t> observatories are complementary in terms of elevation, geology, use, and scientific as well as practical objectives. These observatories are managed by research groups or practice partners to ensure long-term operability. </a:t>
              </a:r>
            </a:p>
            <a:p>
              <a:endParaRPr lang="en-AU" sz="4800" dirty="0" smtClean="0">
                <a:latin typeface="Arial" panose="020B0604020202020204" pitchFamily="34" charset="0"/>
                <a:cs typeface="Arial" panose="020B0604020202020204" pitchFamily="34" charset="0"/>
              </a:endParaRPr>
            </a:p>
            <a:p>
              <a:r>
                <a:rPr lang="en-AU" sz="4800" dirty="0" smtClean="0">
                  <a:latin typeface="Arial" panose="020B0604020202020204" pitchFamily="34" charset="0"/>
                  <a:cs typeface="Arial" panose="020B0604020202020204" pitchFamily="34" charset="0"/>
                </a:rPr>
                <a:t>The observatories are heavily instrumented for long-term hydraulic and chemical water monitoring and are supplemented by field experiments and investigations, as well as their use for teaching activities. </a:t>
              </a:r>
              <a:endParaRPr lang="en-AU" sz="4800" dirty="0">
                <a:latin typeface="Arial" panose="020B0604020202020204" pitchFamily="34" charset="0"/>
                <a:cs typeface="Arial" panose="020B0604020202020204" pitchFamily="34" charset="0"/>
              </a:endParaRPr>
            </a:p>
          </p:txBody>
        </p:sp>
      </p:grpSp>
      <p:grpSp>
        <p:nvGrpSpPr>
          <p:cNvPr id="13" name="Group 12"/>
          <p:cNvGrpSpPr/>
          <p:nvPr/>
        </p:nvGrpSpPr>
        <p:grpSpPr>
          <a:xfrm>
            <a:off x="-72475" y="12074533"/>
            <a:ext cx="29497012" cy="18289707"/>
            <a:chOff x="-1664379" y="-2287234"/>
            <a:chExt cx="15194558" cy="9421422"/>
          </a:xfrm>
        </p:grpSpPr>
        <p:pic>
          <p:nvPicPr>
            <p:cNvPr id="44" name="Picture 14" descr="https://www.swissgroundwaternetwork.ch/fileadmin/_processed_/8/0/csm_RHB_b770a842d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7650" y="-1922043"/>
              <a:ext cx="2616104" cy="1944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468" y="879066"/>
              <a:ext cx="9557714" cy="5934200"/>
            </a:xfrm>
            <a:prstGeom prst="rect">
              <a:avLst/>
            </a:prstGeom>
          </p:spPr>
        </p:pic>
        <p:grpSp>
          <p:nvGrpSpPr>
            <p:cNvPr id="15" name="Group 14"/>
            <p:cNvGrpSpPr/>
            <p:nvPr/>
          </p:nvGrpSpPr>
          <p:grpSpPr>
            <a:xfrm>
              <a:off x="10317898" y="4356332"/>
              <a:ext cx="3212281" cy="2742044"/>
              <a:chOff x="1308791" y="69491"/>
              <a:chExt cx="3212281" cy="2742044"/>
            </a:xfrm>
          </p:grpSpPr>
          <p:pic>
            <p:nvPicPr>
              <p:cNvPr id="16" name="Picture 2" descr="https://www.swissgroundwaternetwork.ch/fileadmin/_processed_/1/b/csm_Chriesbach_edd2465e66.png"/>
              <p:cNvPicPr>
                <a:picLocks noChangeAspect="1" noChangeArrowheads="1"/>
              </p:cNvPicPr>
              <p:nvPr/>
            </p:nvPicPr>
            <p:blipFill rotWithShape="1">
              <a:blip r:embed="rId5">
                <a:extLst>
                  <a:ext uri="{28A0092B-C50C-407E-A947-70E740481C1C}">
                    <a14:useLocalDpi xmlns:a14="http://schemas.microsoft.com/office/drawing/2010/main" val="0"/>
                  </a:ext>
                </a:extLst>
              </a:blip>
              <a:srcRect l="11200"/>
              <a:stretch/>
            </p:blipFill>
            <p:spPr bwMode="auto">
              <a:xfrm>
                <a:off x="1635075" y="377839"/>
                <a:ext cx="2587042" cy="194221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607751" y="2320054"/>
                <a:ext cx="2913321" cy="491481"/>
              </a:xfrm>
              <a:prstGeom prst="rect">
                <a:avLst/>
              </a:prstGeom>
            </p:spPr>
            <p:txBody>
              <a:bodyPr wrap="square">
                <a:spAutoFit/>
              </a:bodyPr>
              <a:lstStyle/>
              <a:p>
                <a:pPr algn="just"/>
                <a:r>
                  <a:rPr lang="en-US" sz="2800" b="0" i="0" dirty="0" smtClean="0">
                    <a:solidFill>
                      <a:srgbClr val="000000"/>
                    </a:solidFill>
                    <a:effectLst/>
                    <a:latin typeface="Arial" panose="020B0604020202020204" pitchFamily="34" charset="0"/>
                    <a:cs typeface="Arial" panose="020B0604020202020204" pitchFamily="34" charset="0"/>
                  </a:rPr>
                  <a:t>Urban water management, river restoration and water protection.</a:t>
                </a:r>
              </a:p>
            </p:txBody>
          </p:sp>
          <p:sp>
            <p:nvSpPr>
              <p:cNvPr id="18" name="Rectangle 17"/>
              <p:cNvSpPr/>
              <p:nvPr/>
            </p:nvSpPr>
            <p:spPr>
              <a:xfrm>
                <a:off x="1308791" y="69491"/>
                <a:ext cx="2913321" cy="269522"/>
              </a:xfrm>
              <a:prstGeom prst="rect">
                <a:avLst/>
              </a:prstGeom>
            </p:spPr>
            <p:txBody>
              <a:bodyPr wrap="square">
                <a:spAutoFit/>
              </a:bodyPr>
              <a:lstStyle/>
              <a:p>
                <a:pPr algn="ctr"/>
                <a:r>
                  <a:rPr lang="en-US" sz="2800" b="1" i="0" dirty="0" smtClean="0">
                    <a:effectLst/>
                    <a:latin typeface="Arial" panose="020B0604020202020204" pitchFamily="34" charset="0"/>
                    <a:cs typeface="Arial" panose="020B0604020202020204" pitchFamily="34" charset="0"/>
                  </a:rPr>
                  <a:t>CHB</a:t>
                </a:r>
              </a:p>
            </p:txBody>
          </p:sp>
        </p:grpSp>
        <p:grpSp>
          <p:nvGrpSpPr>
            <p:cNvPr id="19" name="Group 18"/>
            <p:cNvGrpSpPr/>
            <p:nvPr/>
          </p:nvGrpSpPr>
          <p:grpSpPr>
            <a:xfrm>
              <a:off x="-1083069" y="4088321"/>
              <a:ext cx="3381253" cy="3045867"/>
              <a:chOff x="-987375" y="3343133"/>
              <a:chExt cx="3381253" cy="3045867"/>
            </a:xfrm>
          </p:grpSpPr>
          <p:pic>
            <p:nvPicPr>
              <p:cNvPr id="20" name="Picture 4" descr="https://www.swissgroundwaternetwork.ch/fileadmin/_processed_/7/7/csm_Aeschau_d916957636.jpg"/>
              <p:cNvPicPr>
                <a:picLocks noChangeAspect="1" noChangeArrowheads="1"/>
              </p:cNvPicPr>
              <p:nvPr/>
            </p:nvPicPr>
            <p:blipFill rotWithShape="1">
              <a:blip r:embed="rId6">
                <a:extLst>
                  <a:ext uri="{28A0092B-C50C-407E-A947-70E740481C1C}">
                    <a14:useLocalDpi xmlns:a14="http://schemas.microsoft.com/office/drawing/2010/main" val="0"/>
                  </a:ext>
                </a:extLst>
              </a:blip>
              <a:srcRect l="13000" r="3239"/>
              <a:stretch/>
            </p:blipFill>
            <p:spPr bwMode="auto">
              <a:xfrm>
                <a:off x="-987375" y="3657274"/>
                <a:ext cx="2902688" cy="19440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987374" y="3343133"/>
                <a:ext cx="2913321" cy="269522"/>
              </a:xfrm>
              <a:prstGeom prst="rect">
                <a:avLst/>
              </a:prstGeom>
            </p:spPr>
            <p:txBody>
              <a:bodyPr wrap="square">
                <a:spAutoFit/>
              </a:bodyPr>
              <a:lstStyle/>
              <a:p>
                <a:pPr algn="ctr"/>
                <a:r>
                  <a:rPr lang="en-US" sz="2800" b="1" i="0" dirty="0" smtClean="0">
                    <a:effectLst/>
                    <a:latin typeface="Arial" panose="020B0604020202020204" pitchFamily="34" charset="0"/>
                    <a:cs typeface="Arial" panose="020B0604020202020204" pitchFamily="34" charset="0"/>
                  </a:rPr>
                  <a:t>EMB</a:t>
                </a:r>
              </a:p>
            </p:txBody>
          </p:sp>
          <p:sp>
            <p:nvSpPr>
              <p:cNvPr id="22" name="Rectangle 21"/>
              <p:cNvSpPr/>
              <p:nvPr/>
            </p:nvSpPr>
            <p:spPr>
              <a:xfrm>
                <a:off x="-987374" y="5675559"/>
                <a:ext cx="3381252" cy="713441"/>
              </a:xfrm>
              <a:prstGeom prst="rect">
                <a:avLst/>
              </a:prstGeom>
            </p:spPr>
            <p:txBody>
              <a:bodyPr wrap="square">
                <a:spAutoFit/>
              </a:bodyPr>
              <a:lstStyle/>
              <a:p>
                <a:pPr algn="just"/>
                <a:r>
                  <a:rPr lang="en-US" sz="2800" b="0" i="0" dirty="0" smtClean="0">
                    <a:solidFill>
                      <a:srgbClr val="000000"/>
                    </a:solidFill>
                    <a:effectLst/>
                    <a:latin typeface="Arial" panose="020B0604020202020204" pitchFamily="34" charset="0"/>
                    <a:cs typeface="Arial" panose="020B0604020202020204" pitchFamily="34" charset="0"/>
                  </a:rPr>
                  <a:t>Groundwater – surface water interaction and tracer development used in fully integrated models.</a:t>
                </a:r>
              </a:p>
            </p:txBody>
          </p:sp>
        </p:grpSp>
        <p:grpSp>
          <p:nvGrpSpPr>
            <p:cNvPr id="23" name="Group 22"/>
            <p:cNvGrpSpPr/>
            <p:nvPr/>
          </p:nvGrpSpPr>
          <p:grpSpPr>
            <a:xfrm>
              <a:off x="-1664379" y="1044684"/>
              <a:ext cx="3468446" cy="2999213"/>
              <a:chOff x="-1531872" y="-346307"/>
              <a:chExt cx="3468446" cy="2999213"/>
            </a:xfrm>
          </p:grpSpPr>
          <p:grpSp>
            <p:nvGrpSpPr>
              <p:cNvPr id="24" name="Group 23"/>
              <p:cNvGrpSpPr/>
              <p:nvPr/>
            </p:nvGrpSpPr>
            <p:grpSpPr>
              <a:xfrm>
                <a:off x="-1531872" y="-346307"/>
                <a:ext cx="3468446" cy="2999213"/>
                <a:chOff x="-1542500" y="3187301"/>
                <a:chExt cx="3468446" cy="2999213"/>
              </a:xfrm>
            </p:grpSpPr>
            <p:sp>
              <p:nvSpPr>
                <p:cNvPr id="26" name="Rectangle 25"/>
                <p:cNvSpPr/>
                <p:nvPr/>
              </p:nvSpPr>
              <p:spPr>
                <a:xfrm>
                  <a:off x="-1542500" y="3187301"/>
                  <a:ext cx="2913321" cy="269522"/>
                </a:xfrm>
                <a:prstGeom prst="rect">
                  <a:avLst/>
                </a:prstGeom>
              </p:spPr>
              <p:txBody>
                <a:bodyPr wrap="square">
                  <a:spAutoFit/>
                </a:bodyPr>
                <a:lstStyle/>
                <a:p>
                  <a:pPr algn="ctr"/>
                  <a:r>
                    <a:rPr lang="en-US" sz="2800" b="1" i="0" dirty="0" smtClean="0">
                      <a:effectLst/>
                      <a:latin typeface="Arial" panose="020B0604020202020204" pitchFamily="34" charset="0"/>
                      <a:cs typeface="Arial" panose="020B0604020202020204" pitchFamily="34" charset="0"/>
                    </a:rPr>
                    <a:t>KPL</a:t>
                  </a:r>
                </a:p>
              </p:txBody>
            </p:sp>
            <p:sp>
              <p:nvSpPr>
                <p:cNvPr id="27" name="Rectangle 26"/>
                <p:cNvSpPr/>
                <p:nvPr/>
              </p:nvSpPr>
              <p:spPr>
                <a:xfrm>
                  <a:off x="-987375" y="5473073"/>
                  <a:ext cx="2913321" cy="713441"/>
                </a:xfrm>
                <a:prstGeom prst="rect">
                  <a:avLst/>
                </a:prstGeom>
              </p:spPr>
              <p:txBody>
                <a:bodyPr wrap="square">
                  <a:spAutoFit/>
                </a:bodyPr>
                <a:lstStyle/>
                <a:p>
                  <a:pPr algn="just"/>
                  <a:r>
                    <a:rPr lang="en-US" sz="2800" dirty="0">
                      <a:latin typeface="Arial" panose="020B0604020202020204" pitchFamily="34" charset="0"/>
                      <a:cs typeface="Arial" panose="020B0604020202020204" pitchFamily="34" charset="0"/>
                    </a:rPr>
                    <a:t>Groundwater flow and transport, including microbial transport, in multilayered porous aquifers</a:t>
                  </a:r>
                  <a:endParaRPr lang="en-US" sz="2800" b="0" i="0" dirty="0" smtClean="0">
                    <a:solidFill>
                      <a:srgbClr val="000000"/>
                    </a:solidFill>
                    <a:effectLst/>
                    <a:latin typeface="Arial" panose="020B0604020202020204" pitchFamily="34" charset="0"/>
                    <a:cs typeface="Arial" panose="020B0604020202020204" pitchFamily="34" charset="0"/>
                  </a:endParaRPr>
                </a:p>
              </p:txBody>
            </p:sp>
          </p:grpSp>
          <p:pic>
            <p:nvPicPr>
              <p:cNvPr id="25" name="Picture 6" descr="https://www.swissgroundwaternetwork.ch/fileadmin/_processed_/5/d/csm_Kappelen_827512954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239" y="-23562"/>
                <a:ext cx="1587729" cy="194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1109253" y="-2275653"/>
              <a:ext cx="2939506" cy="3344441"/>
              <a:chOff x="1217145" y="-776538"/>
              <a:chExt cx="2939506" cy="3344441"/>
            </a:xfrm>
          </p:grpSpPr>
          <p:sp>
            <p:nvSpPr>
              <p:cNvPr id="29" name="Rectangle 28"/>
              <p:cNvSpPr/>
              <p:nvPr/>
            </p:nvSpPr>
            <p:spPr>
              <a:xfrm>
                <a:off x="1217146" y="-776538"/>
                <a:ext cx="2913321" cy="269522"/>
              </a:xfrm>
              <a:prstGeom prst="rect">
                <a:avLst/>
              </a:prstGeom>
            </p:spPr>
            <p:txBody>
              <a:bodyPr wrap="square">
                <a:spAutoFit/>
              </a:bodyPr>
              <a:lstStyle/>
              <a:p>
                <a:pPr algn="ctr"/>
                <a:r>
                  <a:rPr lang="en-US" sz="2800" b="1" i="0" dirty="0" smtClean="0">
                    <a:effectLst/>
                    <a:latin typeface="Arial" panose="020B0604020202020204" pitchFamily="34" charset="0"/>
                    <a:cs typeface="Arial" panose="020B0604020202020204" pitchFamily="34" charset="0"/>
                  </a:rPr>
                  <a:t>HWD</a:t>
                </a:r>
              </a:p>
            </p:txBody>
          </p:sp>
          <p:sp>
            <p:nvSpPr>
              <p:cNvPr id="30" name="Rectangle 29"/>
              <p:cNvSpPr/>
              <p:nvPr/>
            </p:nvSpPr>
            <p:spPr>
              <a:xfrm>
                <a:off x="1217145" y="1410544"/>
                <a:ext cx="2913321" cy="1157359"/>
              </a:xfrm>
              <a:prstGeom prst="rect">
                <a:avLst/>
              </a:prstGeom>
            </p:spPr>
            <p:txBody>
              <a:bodyPr wrap="square">
                <a:spAutoFit/>
              </a:bodyPr>
              <a:lstStyle/>
              <a:p>
                <a:pPr algn="just"/>
                <a:r>
                  <a:rPr lang="en-US" sz="2800" dirty="0" smtClean="0">
                    <a:latin typeface="Arial" panose="020B0604020202020204" pitchFamily="34" charset="0"/>
                    <a:cs typeface="Arial" panose="020B0604020202020204" pitchFamily="34" charset="0"/>
                  </a:rPr>
                  <a:t>Urban contamination and managed </a:t>
                </a:r>
                <a:r>
                  <a:rPr lang="en-US" sz="2800" dirty="0">
                    <a:latin typeface="Arial" panose="020B0604020202020204" pitchFamily="34" charset="0"/>
                    <a:cs typeface="Arial" panose="020B0604020202020204" pitchFamily="34" charset="0"/>
                  </a:rPr>
                  <a:t>a</a:t>
                </a:r>
                <a:r>
                  <a:rPr lang="en-US" sz="2800" dirty="0" smtClean="0">
                    <a:latin typeface="Arial" panose="020B0604020202020204" pitchFamily="34" charset="0"/>
                    <a:cs typeface="Arial" panose="020B0604020202020204" pitchFamily="34" charset="0"/>
                  </a:rPr>
                  <a:t>quifer recharge (MAR). Developing of </a:t>
                </a:r>
                <a:r>
                  <a:rPr lang="en-US" sz="2800" dirty="0">
                    <a:latin typeface="Arial" panose="020B0604020202020204" pitchFamily="34" charset="0"/>
                    <a:cs typeface="Arial" panose="020B0604020202020204" pitchFamily="34" charset="0"/>
                  </a:rPr>
                  <a:t>field methods and numerical modeling approaches.</a:t>
                </a:r>
              </a:p>
              <a:p>
                <a:pPr algn="just"/>
                <a:r>
                  <a:rPr lang="en-US" sz="2800" dirty="0" smtClean="0">
                    <a:latin typeface="Arial" panose="020B0604020202020204" pitchFamily="34" charset="0"/>
                    <a:cs typeface="Arial" panose="020B0604020202020204" pitchFamily="34" charset="0"/>
                  </a:rPr>
                  <a:t> .</a:t>
                </a:r>
                <a:endParaRPr lang="en-US" sz="2800" b="0" i="0" dirty="0" smtClean="0">
                  <a:solidFill>
                    <a:srgbClr val="000000"/>
                  </a:solidFill>
                  <a:effectLst/>
                  <a:latin typeface="Arial" panose="020B0604020202020204" pitchFamily="34" charset="0"/>
                  <a:cs typeface="Arial" panose="020B0604020202020204" pitchFamily="34" charset="0"/>
                </a:endParaRPr>
              </a:p>
            </p:txBody>
          </p:sp>
          <p:pic>
            <p:nvPicPr>
              <p:cNvPr id="31" name="Picture 8" descr="https://www.swissgroundwaternetwork.ch/fileadmin/_processed_/7/b/csm_Hardwasser_056f59667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0652" y="-564347"/>
                <a:ext cx="2915999" cy="194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3520617" y="-2287234"/>
              <a:ext cx="5517748" cy="3648349"/>
              <a:chOff x="3520617" y="-1586890"/>
              <a:chExt cx="5517748" cy="3648349"/>
            </a:xfrm>
          </p:grpSpPr>
          <p:pic>
            <p:nvPicPr>
              <p:cNvPr id="33" name="Picture 10" descr="https://www.swissgroundwaternetwork.ch/fileadmin/_processed_/3/5/csm_thur_catchment_33a021c66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4161" y="-1221699"/>
                <a:ext cx="1458000" cy="194400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4738714" y="-1586890"/>
                <a:ext cx="2913321" cy="269522"/>
              </a:xfrm>
              <a:prstGeom prst="rect">
                <a:avLst/>
              </a:prstGeom>
            </p:spPr>
            <p:txBody>
              <a:bodyPr wrap="square">
                <a:spAutoFit/>
              </a:bodyPr>
              <a:lstStyle/>
              <a:p>
                <a:pPr algn="ctr"/>
                <a:r>
                  <a:rPr lang="en-US" sz="2800" b="1" dirty="0" smtClean="0">
                    <a:latin typeface="Arial" panose="020B0604020202020204" pitchFamily="34" charset="0"/>
                    <a:cs typeface="Arial" panose="020B0604020202020204" pitchFamily="34" charset="0"/>
                  </a:rPr>
                  <a:t>TCA</a:t>
                </a:r>
                <a:endParaRPr lang="en-US" sz="2800" b="1" i="0" dirty="0" smtClean="0">
                  <a:effectLst/>
                  <a:latin typeface="Arial" panose="020B0604020202020204" pitchFamily="34" charset="0"/>
                  <a:cs typeface="Arial" panose="020B0604020202020204" pitchFamily="34" charset="0"/>
                </a:endParaRPr>
              </a:p>
            </p:txBody>
          </p:sp>
          <p:sp>
            <p:nvSpPr>
              <p:cNvPr id="35" name="Rectangle 34"/>
              <p:cNvSpPr/>
              <p:nvPr/>
            </p:nvSpPr>
            <p:spPr>
              <a:xfrm>
                <a:off x="3520617" y="904100"/>
                <a:ext cx="5517748" cy="1157359"/>
              </a:xfrm>
              <a:prstGeom prst="rect">
                <a:avLst/>
              </a:prstGeom>
            </p:spPr>
            <p:txBody>
              <a:bodyPr wrap="square">
                <a:spAutoFit/>
              </a:bodyPr>
              <a:lstStyle/>
              <a:p>
                <a:r>
                  <a:rPr lang="de-CH" sz="2800" dirty="0" err="1">
                    <a:latin typeface="Arial" panose="020B0604020202020204" pitchFamily="34" charset="0"/>
                    <a:cs typeface="Arial" panose="020B0604020202020204" pitchFamily="34" charset="0"/>
                  </a:rPr>
                  <a:t>Groundwater</a:t>
                </a:r>
                <a:r>
                  <a:rPr lang="de-CH" sz="2800" dirty="0">
                    <a:latin typeface="Arial" panose="020B0604020202020204" pitchFamily="34" charset="0"/>
                    <a:cs typeface="Arial" panose="020B0604020202020204" pitchFamily="34" charset="0"/>
                  </a:rPr>
                  <a:t> - </a:t>
                </a:r>
                <a:r>
                  <a:rPr lang="de-CH" sz="2800" dirty="0" err="1">
                    <a:latin typeface="Arial" panose="020B0604020202020204" pitchFamily="34" charset="0"/>
                    <a:cs typeface="Arial" panose="020B0604020202020204" pitchFamily="34" charset="0"/>
                  </a:rPr>
                  <a:t>surface</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water</a:t>
                </a:r>
                <a:r>
                  <a:rPr lang="de-CH" sz="2800" dirty="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interaction</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and</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climate</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change</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impact</a:t>
                </a:r>
                <a:r>
                  <a:rPr lang="de-CH" sz="2800" dirty="0" smtClean="0">
                    <a:latin typeface="Arial" panose="020B0604020202020204" pitchFamily="34" charset="0"/>
                    <a:cs typeface="Arial" panose="020B0604020202020204" pitchFamily="34" charset="0"/>
                  </a:rPr>
                  <a:t> </a:t>
                </a:r>
                <a:r>
                  <a:rPr lang="de-CH" sz="2800" dirty="0" err="1" smtClean="0">
                    <a:latin typeface="Arial" panose="020B0604020202020204" pitchFamily="34" charset="0"/>
                    <a:cs typeface="Arial" panose="020B0604020202020204" pitchFamily="34" charset="0"/>
                  </a:rPr>
                  <a:t>studies</a:t>
                </a:r>
                <a:r>
                  <a:rPr lang="de-CH" sz="2800" dirty="0" smtClean="0">
                    <a:latin typeface="Arial" panose="020B0604020202020204" pitchFamily="34" charset="0"/>
                    <a:cs typeface="Arial" panose="020B0604020202020204" pitchFamily="34" charset="0"/>
                  </a:rPr>
                  <a:t>, d</a:t>
                </a:r>
                <a:r>
                  <a:rPr lang="en-US" sz="2800" dirty="0" err="1" smtClean="0">
                    <a:latin typeface="Arial" panose="020B0604020202020204" pitchFamily="34" charset="0"/>
                    <a:cs typeface="Arial" panose="020B0604020202020204" pitchFamily="34" charset="0"/>
                  </a:rPr>
                  <a:t>evelopment</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of tracer and monitoring </a:t>
                </a:r>
                <a:r>
                  <a:rPr lang="en-US" sz="2800" dirty="0" smtClean="0">
                    <a:latin typeface="Arial" panose="020B0604020202020204" pitchFamily="34" charset="0"/>
                    <a:cs typeface="Arial" panose="020B0604020202020204" pitchFamily="34" charset="0"/>
                  </a:rPr>
                  <a:t>methods, revitalization </a:t>
                </a:r>
                <a:r>
                  <a:rPr lang="en-US" sz="2800" dirty="0">
                    <a:latin typeface="Arial" panose="020B0604020202020204" pitchFamily="34" charset="0"/>
                    <a:cs typeface="Arial" panose="020B0604020202020204" pitchFamily="34" charset="0"/>
                  </a:rPr>
                  <a:t>and influence on habitat water, sediment dynamics and water </a:t>
                </a:r>
                <a:r>
                  <a:rPr lang="en-US" sz="2800" dirty="0" smtClean="0">
                    <a:latin typeface="Arial" panose="020B0604020202020204" pitchFamily="34" charset="0"/>
                    <a:cs typeface="Arial" panose="020B0604020202020204" pitchFamily="34" charset="0"/>
                  </a:rPr>
                  <a:t>quality.</a:t>
                </a:r>
                <a:endParaRPr lang="en-US" sz="2800" dirty="0">
                  <a:latin typeface="Arial" panose="020B0604020202020204" pitchFamily="34" charset="0"/>
                  <a:cs typeface="Arial" panose="020B0604020202020204" pitchFamily="34" charset="0"/>
                </a:endParaRPr>
              </a:p>
              <a:p>
                <a:endParaRPr lang="de-CH" sz="2800" dirty="0">
                  <a:latin typeface="Arial" panose="020B0604020202020204" pitchFamily="34" charset="0"/>
                  <a:cs typeface="Arial" panose="020B0604020202020204" pitchFamily="34" charset="0"/>
                </a:endParaRPr>
              </a:p>
            </p:txBody>
          </p:sp>
        </p:grpSp>
        <p:grpSp>
          <p:nvGrpSpPr>
            <p:cNvPr id="36" name="Group 35"/>
            <p:cNvGrpSpPr/>
            <p:nvPr/>
          </p:nvGrpSpPr>
          <p:grpSpPr>
            <a:xfrm>
              <a:off x="10471242" y="1317917"/>
              <a:ext cx="3009729" cy="2973371"/>
              <a:chOff x="10318842" y="1317917"/>
              <a:chExt cx="3009729" cy="2973371"/>
            </a:xfrm>
          </p:grpSpPr>
          <p:grpSp>
            <p:nvGrpSpPr>
              <p:cNvPr id="37" name="Group 36"/>
              <p:cNvGrpSpPr/>
              <p:nvPr/>
            </p:nvGrpSpPr>
            <p:grpSpPr>
              <a:xfrm>
                <a:off x="10318842" y="1317917"/>
                <a:ext cx="3009729" cy="2973371"/>
                <a:chOff x="1308791" y="-87519"/>
                <a:chExt cx="3009729" cy="2973371"/>
              </a:xfrm>
            </p:grpSpPr>
            <p:sp>
              <p:nvSpPr>
                <p:cNvPr id="39" name="Rectangle 38"/>
                <p:cNvSpPr/>
                <p:nvPr/>
              </p:nvSpPr>
              <p:spPr>
                <a:xfrm>
                  <a:off x="1405199" y="2172411"/>
                  <a:ext cx="2913321" cy="713441"/>
                </a:xfrm>
                <a:prstGeom prst="rect">
                  <a:avLst/>
                </a:prstGeom>
              </p:spPr>
              <p:txBody>
                <a:bodyPr wrap="square">
                  <a:spAutoFit/>
                </a:bodyPr>
                <a:lstStyle/>
                <a:p>
                  <a:pPr algn="just"/>
                  <a:r>
                    <a:rPr lang="en-US" sz="2800" dirty="0" smtClean="0">
                      <a:latin typeface="Arial" panose="020B0604020202020204" pitchFamily="34" charset="0"/>
                      <a:cs typeface="Arial" panose="020B0604020202020204" pitchFamily="34" charset="0"/>
                    </a:rPr>
                    <a:t>(Urban) water management, </a:t>
                  </a:r>
                  <a:r>
                    <a:rPr lang="en-US" sz="2800" dirty="0">
                      <a:latin typeface="Arial" panose="020B0604020202020204" pitchFamily="34" charset="0"/>
                      <a:cs typeface="Arial" panose="020B0604020202020204" pitchFamily="34" charset="0"/>
                    </a:rPr>
                    <a:t>measurement network (real-time </a:t>
                  </a:r>
                  <a:r>
                    <a:rPr lang="en-US" sz="2800" dirty="0" smtClean="0">
                      <a:latin typeface="Arial" panose="020B0604020202020204" pitchFamily="34" charset="0"/>
                      <a:cs typeface="Arial" panose="020B0604020202020204" pitchFamily="34" charset="0"/>
                    </a:rPr>
                    <a:t>measurements).</a:t>
                  </a:r>
                  <a:endParaRPr lang="en-US" sz="2800" b="0" i="0" dirty="0" smtClean="0">
                    <a:solidFill>
                      <a:srgbClr val="000000"/>
                    </a:solidFill>
                    <a:effectLst/>
                    <a:latin typeface="Arial" panose="020B0604020202020204" pitchFamily="34" charset="0"/>
                    <a:cs typeface="Arial" panose="020B0604020202020204" pitchFamily="34" charset="0"/>
                  </a:endParaRPr>
                </a:p>
              </p:txBody>
            </p:sp>
            <p:sp>
              <p:nvSpPr>
                <p:cNvPr id="40" name="Rectangle 39"/>
                <p:cNvSpPr/>
                <p:nvPr/>
              </p:nvSpPr>
              <p:spPr>
                <a:xfrm>
                  <a:off x="1308791" y="-87519"/>
                  <a:ext cx="2913321" cy="269522"/>
                </a:xfrm>
                <a:prstGeom prst="rect">
                  <a:avLst/>
                </a:prstGeom>
              </p:spPr>
              <p:txBody>
                <a:bodyPr wrap="square">
                  <a:spAutoFit/>
                </a:bodyPr>
                <a:lstStyle/>
                <a:p>
                  <a:pPr algn="ctr"/>
                  <a:r>
                    <a:rPr lang="en-US" sz="2800" b="1" i="0" dirty="0" smtClean="0">
                      <a:effectLst/>
                      <a:latin typeface="Arial" panose="020B0604020202020204" pitchFamily="34" charset="0"/>
                      <a:cs typeface="Arial" panose="020B0604020202020204" pitchFamily="34" charset="0"/>
                    </a:rPr>
                    <a:t>FAT</a:t>
                  </a:r>
                </a:p>
              </p:txBody>
            </p:sp>
          </p:grpSp>
          <p:pic>
            <p:nvPicPr>
              <p:cNvPr id="38" name="Picture 12" descr="https://www.swissgroundwaternetwork.ch/fileadmin/_processed_/0/7/csm_Fehraltdorf_9f6cdbd43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60756" y="1621887"/>
                <a:ext cx="2627604" cy="194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10468439" y="-2275381"/>
              <a:ext cx="3012532" cy="3636496"/>
              <a:chOff x="1308796" y="-132375"/>
              <a:chExt cx="3012532" cy="3636496"/>
            </a:xfrm>
          </p:grpSpPr>
          <p:sp>
            <p:nvSpPr>
              <p:cNvPr id="42" name="Rectangle 41"/>
              <p:cNvSpPr/>
              <p:nvPr/>
            </p:nvSpPr>
            <p:spPr>
              <a:xfrm>
                <a:off x="1408007" y="2346762"/>
                <a:ext cx="2913321" cy="1157359"/>
              </a:xfrm>
              <a:prstGeom prst="rect">
                <a:avLst/>
              </a:prstGeom>
            </p:spPr>
            <p:txBody>
              <a:bodyPr wrap="square">
                <a:spAutoFit/>
              </a:bodyPr>
              <a:lstStyle/>
              <a:p>
                <a:pPr algn="just"/>
                <a:r>
                  <a:rPr lang="en-US" sz="2800" dirty="0" err="1" smtClean="0">
                    <a:latin typeface="Arial" panose="020B0604020202020204" pitchFamily="34" charset="0"/>
                    <a:cs typeface="Arial" panose="020B0604020202020204" pitchFamily="34" charset="0"/>
                  </a:rPr>
                  <a:t>Hydrogeologic</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process understanding for a pre-alpine natural </a:t>
                </a:r>
                <a:r>
                  <a:rPr lang="en-US" sz="2800" dirty="0" smtClean="0">
                    <a:latin typeface="Arial" panose="020B0604020202020204" pitchFamily="34" charset="0"/>
                    <a:cs typeface="Arial" panose="020B0604020202020204" pitchFamily="34" charset="0"/>
                  </a:rPr>
                  <a:t>system and process </a:t>
                </a:r>
                <a:r>
                  <a:rPr lang="en-US" sz="2800" dirty="0">
                    <a:latin typeface="Arial" panose="020B0604020202020204" pitchFamily="34" charset="0"/>
                    <a:cs typeface="Arial" panose="020B0604020202020204" pitchFamily="34" charset="0"/>
                  </a:rPr>
                  <a:t>studies of energy and water exchange at the land </a:t>
                </a:r>
                <a:r>
                  <a:rPr lang="en-US" sz="2800" dirty="0" smtClean="0">
                    <a:latin typeface="Arial" panose="020B0604020202020204" pitchFamily="34" charset="0"/>
                    <a:cs typeface="Arial" panose="020B0604020202020204" pitchFamily="34" charset="0"/>
                  </a:rPr>
                  <a:t>surface.</a:t>
                </a:r>
                <a:endParaRPr lang="en-US" sz="2800" b="0" i="0" dirty="0" smtClean="0">
                  <a:solidFill>
                    <a:srgbClr val="000000"/>
                  </a:solidFill>
                  <a:effectLst/>
                  <a:latin typeface="Arial" panose="020B0604020202020204" pitchFamily="34" charset="0"/>
                  <a:cs typeface="Arial" panose="020B0604020202020204" pitchFamily="34" charset="0"/>
                </a:endParaRPr>
              </a:p>
            </p:txBody>
          </p:sp>
          <p:sp>
            <p:nvSpPr>
              <p:cNvPr id="43" name="Rectangle 42"/>
              <p:cNvSpPr/>
              <p:nvPr/>
            </p:nvSpPr>
            <p:spPr>
              <a:xfrm>
                <a:off x="1308796" y="-132375"/>
                <a:ext cx="2913321" cy="269522"/>
              </a:xfrm>
              <a:prstGeom prst="rect">
                <a:avLst/>
              </a:prstGeom>
            </p:spPr>
            <p:txBody>
              <a:bodyPr wrap="square">
                <a:spAutoFit/>
              </a:bodyPr>
              <a:lstStyle/>
              <a:p>
                <a:pPr algn="ctr"/>
                <a:r>
                  <a:rPr lang="en-US" sz="2800" b="1" dirty="0" smtClean="0">
                    <a:latin typeface="Arial" panose="020B0604020202020204" pitchFamily="34" charset="0"/>
                    <a:cs typeface="Arial" panose="020B0604020202020204" pitchFamily="34" charset="0"/>
                  </a:rPr>
                  <a:t>RHB</a:t>
                </a:r>
                <a:endParaRPr lang="en-US" sz="2800" b="1" i="0" dirty="0" smtClean="0">
                  <a:effectLst/>
                  <a:latin typeface="Arial" panose="020B0604020202020204" pitchFamily="34" charset="0"/>
                  <a:cs typeface="Arial" panose="020B0604020202020204" pitchFamily="34" charset="0"/>
                </a:endParaRPr>
              </a:p>
            </p:txBody>
          </p:sp>
        </p:grpSp>
      </p:grpSp>
      <p:grpSp>
        <p:nvGrpSpPr>
          <p:cNvPr id="56" name="Group 55"/>
          <p:cNvGrpSpPr/>
          <p:nvPr/>
        </p:nvGrpSpPr>
        <p:grpSpPr>
          <a:xfrm>
            <a:off x="800326" y="36397847"/>
            <a:ext cx="28672971" cy="1371160"/>
            <a:chOff x="-33575171" y="42488889"/>
            <a:chExt cx="28672971" cy="1122471"/>
          </a:xfrm>
        </p:grpSpPr>
        <p:sp>
          <p:nvSpPr>
            <p:cNvPr id="57" name="Rectangle 56"/>
            <p:cNvSpPr/>
            <p:nvPr/>
          </p:nvSpPr>
          <p:spPr>
            <a:xfrm>
              <a:off x="-33575171" y="42488889"/>
              <a:ext cx="28672971" cy="1122471"/>
            </a:xfrm>
            <a:prstGeom prst="rect">
              <a:avLst/>
            </a:prstGeom>
            <a:gradFill flip="none" rotWithShape="1">
              <a:gsLst>
                <a:gs pos="0">
                  <a:schemeClr val="accent2">
                    <a:lumMod val="75000"/>
                  </a:schemeClr>
                </a:gs>
                <a:gs pos="100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a:t>
              </a:r>
              <a:endParaRPr lang="de-CH" dirty="0"/>
            </a:p>
          </p:txBody>
        </p:sp>
        <p:sp>
          <p:nvSpPr>
            <p:cNvPr id="58" name="Rectangle 57"/>
            <p:cNvSpPr/>
            <p:nvPr/>
          </p:nvSpPr>
          <p:spPr>
            <a:xfrm>
              <a:off x="-33575171" y="42530141"/>
              <a:ext cx="28624211" cy="923330"/>
            </a:xfrm>
            <a:prstGeom prst="rect">
              <a:avLst/>
            </a:prstGeom>
          </p:spPr>
          <p:txBody>
            <a:bodyPr wrap="square">
              <a:spAutoFit/>
            </a:bodyPr>
            <a:lstStyle/>
            <a:p>
              <a:r>
                <a:rPr lang="en-US" sz="5400" b="1" dirty="0" smtClean="0">
                  <a:latin typeface="Arial" panose="020B0604020202020204" pitchFamily="34" charset="0"/>
                  <a:cs typeface="Arial" panose="020B0604020202020204" pitchFamily="34" charset="0"/>
                </a:rPr>
                <a:t>Partners</a:t>
              </a:r>
              <a:endParaRPr lang="en-US" sz="5400" b="1" dirty="0">
                <a:latin typeface="Arial" panose="020B0604020202020204" pitchFamily="34" charset="0"/>
                <a:cs typeface="Arial" panose="020B0604020202020204" pitchFamily="34" charset="0"/>
              </a:endParaRPr>
            </a:p>
          </p:txBody>
        </p:sp>
      </p:grpSp>
      <p:pic>
        <p:nvPicPr>
          <p:cNvPr id="46" name="Picture 45"/>
          <p:cNvPicPr>
            <a:picLocks noChangeAspect="1"/>
          </p:cNvPicPr>
          <p:nvPr/>
        </p:nvPicPr>
        <p:blipFill>
          <a:blip r:embed="rId11">
            <a:clrChange>
              <a:clrFrom>
                <a:srgbClr val="FFFFFF"/>
              </a:clrFrom>
              <a:clrTo>
                <a:srgbClr val="FFFFFF">
                  <a:alpha val="0"/>
                </a:srgbClr>
              </a:clrTo>
            </a:clrChange>
          </a:blip>
          <a:stretch>
            <a:fillRect/>
          </a:stretch>
        </p:blipFill>
        <p:spPr>
          <a:xfrm>
            <a:off x="1557941" y="40497391"/>
            <a:ext cx="6413446" cy="1800000"/>
          </a:xfrm>
          <a:prstGeom prst="rect">
            <a:avLst/>
          </a:prstGeom>
        </p:spPr>
      </p:pic>
      <p:pic>
        <p:nvPicPr>
          <p:cNvPr id="47" name="Picture 46"/>
          <p:cNvPicPr>
            <a:picLocks noChangeAspect="1"/>
          </p:cNvPicPr>
          <p:nvPr/>
        </p:nvPicPr>
        <p:blipFill>
          <a:blip r:embed="rId12">
            <a:clrChange>
              <a:clrFrom>
                <a:srgbClr val="FFFFFF"/>
              </a:clrFrom>
              <a:clrTo>
                <a:srgbClr val="FFFFFF">
                  <a:alpha val="0"/>
                </a:srgbClr>
              </a:clrTo>
            </a:clrChange>
          </a:blip>
          <a:stretch>
            <a:fillRect/>
          </a:stretch>
        </p:blipFill>
        <p:spPr>
          <a:xfrm>
            <a:off x="10886860" y="40497391"/>
            <a:ext cx="7232145" cy="1800000"/>
          </a:xfrm>
          <a:prstGeom prst="rect">
            <a:avLst/>
          </a:prstGeom>
        </p:spPr>
      </p:pic>
      <p:pic>
        <p:nvPicPr>
          <p:cNvPr id="51" name="Picture 50"/>
          <p:cNvPicPr>
            <a:picLocks noChangeAspect="1"/>
          </p:cNvPicPr>
          <p:nvPr/>
        </p:nvPicPr>
        <p:blipFill>
          <a:blip r:embed="rId13"/>
          <a:stretch>
            <a:fillRect/>
          </a:stretch>
        </p:blipFill>
        <p:spPr>
          <a:xfrm>
            <a:off x="21071759" y="40497391"/>
            <a:ext cx="7199998" cy="1800000"/>
          </a:xfrm>
          <a:prstGeom prst="rect">
            <a:avLst/>
          </a:prstGeom>
        </p:spPr>
      </p:pic>
      <p:pic>
        <p:nvPicPr>
          <p:cNvPr id="54" name="Picture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427275" y="37544894"/>
            <a:ext cx="3829180" cy="2475215"/>
          </a:xfrm>
          <a:prstGeom prst="rect">
            <a:avLst/>
          </a:prstGeom>
        </p:spPr>
      </p:pic>
      <p:pic>
        <p:nvPicPr>
          <p:cNvPr id="49" name="Picture 48"/>
          <p:cNvPicPr>
            <a:picLocks noChangeAspect="1"/>
          </p:cNvPicPr>
          <p:nvPr/>
        </p:nvPicPr>
        <p:blipFill>
          <a:blip r:embed="rId15"/>
          <a:stretch>
            <a:fillRect/>
          </a:stretch>
        </p:blipFill>
        <p:spPr>
          <a:xfrm>
            <a:off x="22005846" y="37882501"/>
            <a:ext cx="5441861" cy="1800000"/>
          </a:xfrm>
          <a:prstGeom prst="rect">
            <a:avLst/>
          </a:prstGeom>
        </p:spPr>
      </p:pic>
      <p:pic>
        <p:nvPicPr>
          <p:cNvPr id="2" name="Picture 1"/>
          <p:cNvPicPr>
            <a:picLocks noChangeAspect="1"/>
          </p:cNvPicPr>
          <p:nvPr/>
        </p:nvPicPr>
        <p:blipFill>
          <a:blip r:embed="rId16"/>
          <a:stretch>
            <a:fillRect/>
          </a:stretch>
        </p:blipFill>
        <p:spPr>
          <a:xfrm>
            <a:off x="2847135" y="38156649"/>
            <a:ext cx="3751764" cy="1863460"/>
          </a:xfrm>
          <a:prstGeom prst="rect">
            <a:avLst/>
          </a:prstGeom>
        </p:spPr>
      </p:pic>
    </p:spTree>
    <p:extLst>
      <p:ext uri="{BB962C8B-B14F-4D97-AF65-F5344CB8AC3E}">
        <p14:creationId xmlns:p14="http://schemas.microsoft.com/office/powerpoint/2010/main" val="3065368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334</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ETH Zuerich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Moeck, Christian</dc:creator>
  <cp:lastModifiedBy>Moeck, Christian</cp:lastModifiedBy>
  <cp:revision>16</cp:revision>
  <dcterms:created xsi:type="dcterms:W3CDTF">2023-06-06T12:40:01Z</dcterms:created>
  <dcterms:modified xsi:type="dcterms:W3CDTF">2023-06-12T06:44:23Z</dcterms:modified>
</cp:coreProperties>
</file>