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6" r:id="rId4"/>
    <p:sldId id="260" r:id="rId5"/>
    <p:sldId id="261" r:id="rId6"/>
    <p:sldId id="262" r:id="rId7"/>
    <p:sldId id="267" r:id="rId8"/>
    <p:sldId id="270" r:id="rId9"/>
    <p:sldId id="26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CF173E"/>
    <a:srgbClr val="94B695"/>
    <a:srgbClr val="7C7D00"/>
    <a:srgbClr val="FB5F43"/>
    <a:srgbClr val="759ACE"/>
    <a:srgbClr val="00396C"/>
    <a:srgbClr val="AFD9FF"/>
    <a:srgbClr val="EDF1F9"/>
    <a:srgbClr val="FA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3BCD5-292F-416C-8253-0345FCBD461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3D5BA-8BD8-4A96-AFF0-A870F19F58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5804F-DD72-4342-C69D-2EE3A64F4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1A87F6-23D8-81E4-D0F9-13FC33D5E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764266-322A-123A-B1CD-CB9B4973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96AF-50E1-45D5-93E8-762D5F3081A4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E52236-6D68-A424-5DE9-38679EFA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5BEA7-0ECF-2E05-F0FA-44C2501A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3AC5-6943-4D33-336A-2369232A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F48DFD-6699-DF60-B6F3-65CF6E47B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D2B690-4CB5-13A4-F5B1-C29C8659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B74-A6B4-44BE-8715-5BCAC3280BDA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EB41AF-7DC1-EAC7-5645-E4FF30B0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792734-C4F3-CCBB-18FE-7F8E61F3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7FA8088-47CA-8885-B0A8-6EE87A736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494971-32BB-BA8D-A463-0CD6526BD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A21E16-EBAE-C504-AF9B-54A47F01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9B70-E845-4923-83FE-3449AA93E9B8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FC7F1-8AB2-A210-5248-AC143CDC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E5A63C-3BCB-A8BA-783F-55A5EBED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83A7A-665F-80E2-98AD-19DFA42F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0E5DDE-8421-99B9-935D-61428E08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9DAA60-6628-54CE-F9A2-91715674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3940-DC4E-4BEB-BDB1-5D14404F98E3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83DBC9-9FE5-B2B5-E92D-88F27A83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4E8D2-451C-2D85-BB3E-0B143878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7CDA-3BA3-22FF-1B36-C49126BC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7C3984-628F-EF21-4C4E-BA73D9BEB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466E36-2AB7-A8FB-4983-39B17E8D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B872-D4C0-4712-BE16-7E3BE505F27D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8A33D9-E4F3-EB46-29A0-9ECA5BA9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D4FCC-45F0-6338-CE01-37C8DC63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0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AA9F6-F42D-3F63-1A39-9633A839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8C1530-24DE-A552-9D51-108825862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5CCD47-41F3-51D8-77D6-9BBFFAECE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5BB0D9-D19C-52B7-DB62-B4067E0A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5BE0-0E51-40AE-97AE-02800064FFE0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63499D-CFA8-BA2D-7810-EE929B5D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6ADE64-17A9-CA22-8F03-D2ED7927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9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82FC2-6533-DF1F-E13D-BF8D40F3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F8F5FE-B077-9696-159B-42817831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97D80E-31DC-8A2C-AF34-56623D0BC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AE1250-3ED0-3D8E-1501-018A4CCC8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99B366-1EF7-B3B9-43F0-E88AB82C7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862FF7-1DE2-674A-5D52-723F222A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E20D-5ED8-4DDE-871A-27B929F1B36B}" type="datetime1">
              <a:rPr lang="en-US" smtClean="0"/>
              <a:t>6/11/2023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CF638A-1C00-F4EE-2C39-9BF36844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223D4D-59F9-A4E0-9E15-F2ABD35E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5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6CBCA-ED0A-C75F-FAB7-6B758304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E512B1-E60F-CB27-CD8D-53776D65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8928-198D-487A-BAEE-41F80464EBA0}" type="datetime1">
              <a:rPr lang="en-US" smtClean="0"/>
              <a:t>6/11/2023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9436C7-5132-219D-3336-C8324F4E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C175C2-61AD-FD5B-EEAB-51B8631F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8C5AA7-EF0B-C183-3F3B-4B32C9E7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088-23AE-4F69-BCEF-7874248F940B}" type="datetime1">
              <a:rPr lang="en-US" smtClean="0"/>
              <a:t>6/11/2023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49B0F3B-E3D8-04E0-12D0-B029B2C9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9AC78E-438B-B19D-5567-3F01EB86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DCB87-191E-448E-E76A-123BD611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94149C-3D3F-D92C-1851-51538188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1691B-3B88-3DC9-E4DE-9C85F0F17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B4E5DB-9AD9-58F5-67B5-A9BA2EB9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908F-09BF-4C95-A783-433A03A06DAC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C61B2B-0802-EF33-1E8B-7A64C62F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B6E0F0-31FC-2B0A-953E-86216BC1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ED263-880A-A430-978D-7F3C1BAA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0E37C1-BC08-279A-A351-DC6F0AC29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9A4F1D-5861-115C-9F89-BCAF12116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2832DF-12BC-CFAC-B354-F3F930DE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6639-C6C3-463E-9DBB-D4D70E98C250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F59F68-6DCF-503B-CAC0-929E0693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E6E4E-6B30-A780-39BB-F0E867F4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73665D-88B7-EC55-5CC7-CAD87354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8B2BC5-949F-3684-EB19-B5D30DECD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74AD56-74E5-DB24-113A-2C60EEF58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6756-0665-4925-AAEE-45980A277C9A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2E57CE-0151-657E-ADBF-06EFD905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E378F5-0CB5-3226-59D5-A76A7B795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1243-58DC-42D8-8734-6D30C7DA67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gmd-14-7309-202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rse.2023.11362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F3D5FA8-6BC2-1A74-5D71-3F5578635C2A}"/>
              </a:ext>
            </a:extLst>
          </p:cNvPr>
          <p:cNvSpPr txBox="1"/>
          <p:nvPr/>
        </p:nvSpPr>
        <p:spPr>
          <a:xfrm>
            <a:off x="239698" y="5058393"/>
            <a:ext cx="11265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Authors: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Shannon de Roos*, Michel Bechtold, Louise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Busschaert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Zdenko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Heyvaert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Sujay Kumar, Hans Lievens, Jonas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Mortelmans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Dirk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Raes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Samuel Scherrer, Maxime Van den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Bossche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Elias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Fereres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Margarita Garcia-Vila, Pasquale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Steduto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Theodore Hsiao, Lee Heng, Maher Salman, Gabrielle De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Lannoy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2B6D823A-AF60-7AAF-281E-413CF8262A0C}"/>
              </a:ext>
            </a:extLst>
          </p:cNvPr>
          <p:cNvGrpSpPr/>
          <p:nvPr/>
        </p:nvGrpSpPr>
        <p:grpSpPr>
          <a:xfrm>
            <a:off x="0" y="1085652"/>
            <a:ext cx="12192001" cy="2438783"/>
            <a:chOff x="0" y="260029"/>
            <a:chExt cx="12192001" cy="2438783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39F31E6-EB90-E6AA-533B-352E18A53D40}"/>
                </a:ext>
              </a:extLst>
            </p:cNvPr>
            <p:cNvSpPr/>
            <p:nvPr/>
          </p:nvSpPr>
          <p:spPr>
            <a:xfrm>
              <a:off x="0" y="671119"/>
              <a:ext cx="12192001" cy="2027693"/>
            </a:xfrm>
            <a:prstGeom prst="rect">
              <a:avLst/>
            </a:prstGeom>
            <a:solidFill>
              <a:srgbClr val="FCFDFE"/>
            </a:solidFill>
            <a:ln>
              <a:solidFill>
                <a:srgbClr val="D0DB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A2227CC-C2D1-AB6E-4818-2DE5D013113D}"/>
                </a:ext>
              </a:extLst>
            </p:cNvPr>
            <p:cNvSpPr txBox="1"/>
            <p:nvPr/>
          </p:nvSpPr>
          <p:spPr>
            <a:xfrm>
              <a:off x="239698" y="1367161"/>
              <a:ext cx="1106157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dirty="0">
                  <a:solidFill>
                    <a:srgbClr val="002546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Assimilation of Sentinel-1 backscatter data into AquaCrop v7 </a:t>
              </a:r>
            </a:p>
            <a:p>
              <a:r>
                <a:rPr lang="en-GB" sz="3200" dirty="0">
                  <a:solidFill>
                    <a:srgbClr val="002546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for soil moisture and biomass updating over Europe</a:t>
              </a:r>
              <a:endParaRPr lang="en-GB" sz="3200" dirty="0">
                <a:solidFill>
                  <a:srgbClr val="002546"/>
                </a:solidFill>
              </a:endParaRPr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E662325E-CB02-7A0F-09BB-0AA429131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34" y="260029"/>
              <a:ext cx="2278559" cy="822180"/>
            </a:xfrm>
            <a:prstGeom prst="rect">
              <a:avLst/>
            </a:prstGeom>
          </p:spPr>
        </p:pic>
      </p:grpSp>
      <p:pic>
        <p:nvPicPr>
          <p:cNvPr id="8" name="Picture 2" descr="Department of Earth and Environmental Sciences">
            <a:extLst>
              <a:ext uri="{FF2B5EF4-FFF2-40B4-BE49-F238E27FC236}">
                <a16:creationId xmlns:a16="http://schemas.microsoft.com/office/drawing/2014/main" id="{7AF44C33-0DD4-01C8-1C7C-F18AC73D9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7134" b="15615"/>
          <a:stretch/>
        </p:blipFill>
        <p:spPr bwMode="auto">
          <a:xfrm>
            <a:off x="239698" y="6102109"/>
            <a:ext cx="2278652" cy="6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fbeelding 25" descr="Afbeelding met Lettertype, Graphics, logo, symbool&#10;&#10;Automatisch gegenereerde beschrijving">
            <a:extLst>
              <a:ext uri="{FF2B5EF4-FFF2-40B4-BE49-F238E27FC236}">
                <a16:creationId xmlns:a16="http://schemas.microsoft.com/office/drawing/2014/main" id="{AC258568-0475-3543-0ABC-2C83B53F4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107" y="34255"/>
            <a:ext cx="1478132" cy="682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D486A-706D-D536-733F-AB922315399A}"/>
              </a:ext>
            </a:extLst>
          </p:cNvPr>
          <p:cNvSpPr txBox="1"/>
          <p:nvPr/>
        </p:nvSpPr>
        <p:spPr>
          <a:xfrm>
            <a:off x="6977788" y="6270617"/>
            <a:ext cx="514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rgbClr val="777777"/>
                </a:solidFill>
                <a:latin typeface="+mj-lt"/>
              </a:rPr>
              <a:t>* contact: </a:t>
            </a:r>
            <a:r>
              <a:rPr lang="en-GB" sz="1600" i="1" dirty="0" err="1">
                <a:solidFill>
                  <a:srgbClr val="777777"/>
                </a:solidFill>
                <a:latin typeface="+mj-lt"/>
              </a:rPr>
              <a:t>Shannon.deroos</a:t>
            </a:r>
            <a:r>
              <a:rPr lang="en-GB" sz="1600" i="1" dirty="0">
                <a:solidFill>
                  <a:srgbClr val="777777"/>
                </a:solidFill>
                <a:latin typeface="+mj-lt"/>
              </a:rPr>
              <a:t>[at]kuleuven.be</a:t>
            </a:r>
          </a:p>
        </p:txBody>
      </p:sp>
    </p:spTree>
    <p:extLst>
      <p:ext uri="{BB962C8B-B14F-4D97-AF65-F5344CB8AC3E}">
        <p14:creationId xmlns:p14="http://schemas.microsoft.com/office/powerpoint/2010/main" val="23730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776F79-11DF-7DBA-9D0D-BC803567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10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4AE29F-5962-1DA5-7D26-FC43E47399A9}"/>
              </a:ext>
            </a:extLst>
          </p:cNvPr>
          <p:cNvSpPr txBox="1"/>
          <p:nvPr/>
        </p:nvSpPr>
        <p:spPr>
          <a:xfrm>
            <a:off x="451209" y="1161669"/>
            <a:ext cx="11560278" cy="623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rgbClr val="002546"/>
                </a:solidFill>
                <a:effectLst/>
                <a:latin typeface="+mj-lt"/>
              </a:rPr>
              <a:t>Publications:</a:t>
            </a:r>
          </a:p>
          <a:p>
            <a:pPr lvl="1" algn="just">
              <a:lnSpc>
                <a:spcPct val="150000"/>
              </a:lnSpc>
            </a:pPr>
            <a:r>
              <a:rPr lang="en-GB" sz="1600" b="0" i="0" dirty="0">
                <a:solidFill>
                  <a:srgbClr val="002546"/>
                </a:solidFill>
                <a:effectLst/>
                <a:latin typeface="+mj-lt"/>
              </a:rPr>
              <a:t>de Roos, S. and De Lannoy, G. J. M. and </a:t>
            </a:r>
            <a:r>
              <a:rPr lang="en-GB" sz="1600" b="0" i="0" dirty="0" err="1">
                <a:solidFill>
                  <a:srgbClr val="002546"/>
                </a:solidFill>
                <a:effectLst/>
                <a:latin typeface="+mj-lt"/>
              </a:rPr>
              <a:t>Raes</a:t>
            </a:r>
            <a:r>
              <a:rPr lang="en-GB" sz="1600" b="0" i="0" dirty="0">
                <a:solidFill>
                  <a:srgbClr val="002546"/>
                </a:solidFill>
                <a:effectLst/>
                <a:latin typeface="+mj-lt"/>
              </a:rPr>
              <a:t>, D.(2021). Performance analysis of regional AquaCrop (v6.1) biomass and surface soil moisture simulations using satellite and in situ observations, </a:t>
            </a:r>
            <a:r>
              <a:rPr lang="en-GB" sz="1600" b="0" i="1" dirty="0">
                <a:solidFill>
                  <a:srgbClr val="002546"/>
                </a:solidFill>
                <a:effectLst/>
                <a:latin typeface="+mj-lt"/>
              </a:rPr>
              <a:t>Geoscientific Model Development</a:t>
            </a:r>
            <a:r>
              <a:rPr lang="en-GB" sz="1600" b="0" i="0" dirty="0">
                <a:solidFill>
                  <a:srgbClr val="002546"/>
                </a:solidFill>
                <a:effectLst/>
                <a:latin typeface="+mj-lt"/>
              </a:rPr>
              <a:t> 14 (12), doi:10.5194/gmd-14-7309-2021</a:t>
            </a:r>
            <a:endParaRPr lang="en-GB" sz="1400" b="0" i="0" dirty="0">
              <a:solidFill>
                <a:srgbClr val="002546"/>
              </a:solidFill>
              <a:effectLst/>
              <a:latin typeface="+mj-lt"/>
            </a:endParaRPr>
          </a:p>
          <a:p>
            <a:pPr lvl="1" algn="just">
              <a:lnSpc>
                <a:spcPct val="150000"/>
              </a:lnSpc>
            </a:pPr>
            <a:r>
              <a:rPr lang="en-GB" sz="1600" b="0" i="0" dirty="0">
                <a:solidFill>
                  <a:srgbClr val="002546"/>
                </a:solidFill>
                <a:effectLst/>
                <a:latin typeface="+mj-lt"/>
              </a:rPr>
              <a:t>de Roos, S., </a:t>
            </a:r>
            <a:r>
              <a:rPr lang="en-GB" sz="1600" b="0" i="0" dirty="0" err="1">
                <a:solidFill>
                  <a:srgbClr val="002546"/>
                </a:solidFill>
                <a:effectLst/>
                <a:latin typeface="+mj-lt"/>
              </a:rPr>
              <a:t>Busschaert</a:t>
            </a:r>
            <a:r>
              <a:rPr lang="en-GB" sz="1600" b="0" i="0" dirty="0">
                <a:solidFill>
                  <a:srgbClr val="002546"/>
                </a:solidFill>
                <a:effectLst/>
                <a:latin typeface="+mj-lt"/>
              </a:rPr>
              <a:t>, L., </a:t>
            </a:r>
            <a:r>
              <a:rPr lang="en-GB" sz="1600" b="0" i="0" dirty="0" err="1">
                <a:solidFill>
                  <a:srgbClr val="002546"/>
                </a:solidFill>
                <a:effectLst/>
                <a:latin typeface="+mj-lt"/>
              </a:rPr>
              <a:t>Lievens</a:t>
            </a:r>
            <a:r>
              <a:rPr lang="en-GB" sz="1600" b="0" i="0" dirty="0">
                <a:solidFill>
                  <a:srgbClr val="002546"/>
                </a:solidFill>
                <a:effectLst/>
                <a:latin typeface="+mj-lt"/>
              </a:rPr>
              <a:t>, H., Bechtold, M., and De Lannoy, G. J. M.(2023). Optimisation of AquaCrop backscatter simulations using Sentinel-1 observations, </a:t>
            </a:r>
            <a:r>
              <a:rPr lang="en-GB" sz="1600" b="0" i="1" dirty="0">
                <a:solidFill>
                  <a:srgbClr val="002546"/>
                </a:solidFill>
                <a:effectLst/>
                <a:latin typeface="+mj-lt"/>
              </a:rPr>
              <a:t>Remote Sensing of Environment</a:t>
            </a:r>
            <a:r>
              <a:rPr lang="en-GB" sz="1600" b="0" i="0" dirty="0">
                <a:solidFill>
                  <a:srgbClr val="002546"/>
                </a:solidFill>
                <a:effectLst/>
                <a:latin typeface="+mj-lt"/>
              </a:rPr>
              <a:t>, 294, </a:t>
            </a:r>
            <a:r>
              <a:rPr lang="en-GB" sz="1600" b="0" i="0" dirty="0" err="1">
                <a:solidFill>
                  <a:srgbClr val="002546"/>
                </a:solidFill>
                <a:effectLst/>
                <a:latin typeface="+mj-lt"/>
              </a:rPr>
              <a:t>doi</a:t>
            </a:r>
            <a:r>
              <a:rPr lang="en-GB" sz="1600" b="0" i="0" dirty="0">
                <a:solidFill>
                  <a:srgbClr val="002546"/>
                </a:solidFill>
                <a:effectLst/>
                <a:latin typeface="+mj-lt"/>
              </a:rPr>
              <a:t>: 10.1016/j.rse.2023.113621</a:t>
            </a:r>
            <a:endParaRPr lang="en-GB" sz="2000" dirty="0">
              <a:solidFill>
                <a:srgbClr val="002546"/>
              </a:solidFill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546"/>
                </a:solidFill>
                <a:latin typeface="+mj-lt"/>
              </a:rPr>
              <a:t>Evaluation datasets:</a:t>
            </a:r>
          </a:p>
          <a:p>
            <a:pPr lvl="1" algn="just">
              <a:lnSpc>
                <a:spcPct val="150000"/>
              </a:lnSpc>
            </a:pPr>
            <a:r>
              <a:rPr lang="en-GB" sz="1600" u="sng" dirty="0">
                <a:solidFill>
                  <a:srgbClr val="002546"/>
                </a:solidFill>
                <a:latin typeface="+mj-lt"/>
              </a:rPr>
              <a:t>SMAP 1-km: 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Fang, B., Lakshmi, V., Cosh, M., Liu, P.-W.,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Bindlish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R., and Jackson, T. J.(2022). A global 1-km downscaled SMAP soil moisture product based on thermal inertia theory. </a:t>
            </a:r>
            <a:r>
              <a:rPr lang="en-GB" sz="1600" i="1" dirty="0">
                <a:solidFill>
                  <a:srgbClr val="002546"/>
                </a:solidFill>
                <a:latin typeface="+mj-lt"/>
              </a:rPr>
              <a:t>Vadose Zone Journal, 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doi:10.1002/vzj2.20182. </a:t>
            </a:r>
          </a:p>
          <a:p>
            <a:pPr lvl="1" algn="just">
              <a:lnSpc>
                <a:spcPct val="150000"/>
              </a:lnSpc>
            </a:pPr>
            <a:r>
              <a:rPr lang="en-GB" sz="1600" u="sng" dirty="0">
                <a:solidFill>
                  <a:srgbClr val="002546"/>
                </a:solidFill>
                <a:latin typeface="+mj-lt"/>
              </a:rPr>
              <a:t>DMP: 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Wolfs, D.,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Swinnen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E., Van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Hoolst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R., and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Toté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C.(2022). Copernicus global land operations “vegetation and energy”“cglops-1” product user manual: Dry matter productivity (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dmp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)–gross dry matter productivity (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gdmp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)–collection 300m–version 1.1.</a:t>
            </a:r>
          </a:p>
          <a:p>
            <a:pPr lvl="1" algn="just">
              <a:lnSpc>
                <a:spcPct val="150000"/>
              </a:lnSpc>
            </a:pPr>
            <a:r>
              <a:rPr lang="en-GB" sz="1600" u="sng" dirty="0">
                <a:solidFill>
                  <a:srgbClr val="002546"/>
                </a:solidFill>
                <a:latin typeface="+mj-lt"/>
              </a:rPr>
              <a:t>ISMN: 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Dorigo, W. A., Wagner, W.,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Hohensinn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R., Hahn, S.,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Paulik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C.,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Xaver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A., Gruber, A.,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Drusch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M., Mecklenburg, S., van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Oevelen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P., Robock, A., and Jackson, T.(2011) The international soil moisture network: a data hosting facility for global in situ soil moisture measurements. </a:t>
            </a:r>
            <a:r>
              <a:rPr lang="en-GB" sz="1600" i="1" dirty="0">
                <a:solidFill>
                  <a:srgbClr val="002546"/>
                </a:solidFill>
                <a:latin typeface="+mj-lt"/>
              </a:rPr>
              <a:t>Hydrology and Earth System Sciences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, </a:t>
            </a:r>
            <a:r>
              <a:rPr lang="en-GB" sz="1600" dirty="0" err="1">
                <a:solidFill>
                  <a:srgbClr val="002546"/>
                </a:solidFill>
                <a:latin typeface="+mj-lt"/>
              </a:rPr>
              <a:t>doi</a:t>
            </a:r>
            <a:r>
              <a:rPr lang="en-GB" sz="1600" dirty="0">
                <a:solidFill>
                  <a:srgbClr val="002546"/>
                </a:solidFill>
                <a:latin typeface="+mj-lt"/>
              </a:rPr>
              <a:t>: 10.5194/hess-15-1675-2011</a:t>
            </a:r>
          </a:p>
          <a:p>
            <a:pPr lvl="1" algn="just">
              <a:lnSpc>
                <a:spcPct val="150000"/>
              </a:lnSpc>
            </a:pPr>
            <a:endParaRPr lang="en-US" sz="1600" dirty="0">
              <a:solidFill>
                <a:srgbClr val="002546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546"/>
              </a:solidFill>
              <a:latin typeface="+mj-lt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B72A2E-FEBD-8419-6F22-5559A21E15DC}"/>
              </a:ext>
            </a:extLst>
          </p:cNvPr>
          <p:cNvSpPr/>
          <p:nvPr/>
        </p:nvSpPr>
        <p:spPr>
          <a:xfrm>
            <a:off x="0" y="200098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2A1C641-D3F8-588E-F91F-82FC8A66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5" y="-65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54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05A869B-DC29-9ACB-4AD5-6911F4E181C8}"/>
              </a:ext>
            </a:extLst>
          </p:cNvPr>
          <p:cNvSpPr/>
          <p:nvPr/>
        </p:nvSpPr>
        <p:spPr>
          <a:xfrm>
            <a:off x="0" y="197802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9555B9-63C9-BCA8-0DCD-AE56D1A2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6" y="14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monitoring of agricultural production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DEC763-A86E-D758-1873-8964C28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3BCA7256-2888-0263-0069-66ADDBACA9C6}"/>
              </a:ext>
            </a:extLst>
          </p:cNvPr>
          <p:cNvGrpSpPr/>
          <p:nvPr/>
        </p:nvGrpSpPr>
        <p:grpSpPr>
          <a:xfrm>
            <a:off x="6569477" y="1339642"/>
            <a:ext cx="5424256" cy="5039152"/>
            <a:chOff x="6972148" y="971169"/>
            <a:chExt cx="5424256" cy="5039152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BE1FC5C6-99D0-487F-D18B-D8DD15EBF5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" t="2630" b="-2291"/>
            <a:stretch/>
          </p:blipFill>
          <p:spPr>
            <a:xfrm>
              <a:off x="7313775" y="971169"/>
              <a:ext cx="4864169" cy="4871157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51AD36A3-1EB8-06D5-4597-A66AFA0F1B49}"/>
                </a:ext>
              </a:extLst>
            </p:cNvPr>
            <p:cNvSpPr txBox="1"/>
            <p:nvPr/>
          </p:nvSpPr>
          <p:spPr>
            <a:xfrm>
              <a:off x="6972148" y="5548656"/>
              <a:ext cx="542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 Roos et al. (2021), </a:t>
              </a:r>
              <a:r>
                <a:rPr lang="en-US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Geosci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Model Dev., </a:t>
              </a:r>
              <a:r>
                <a:rPr lang="en-US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doi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</a:t>
              </a:r>
              <a:r>
                <a:rPr lang="en-GB" sz="1200" b="0" i="0" dirty="0">
                  <a:solidFill>
                    <a:srgbClr val="464646"/>
                  </a:solidFill>
                  <a:effectLst/>
                  <a:latin typeface="Open Sans" panose="020B0606030504020204" pitchFamily="34" charset="0"/>
                  <a:hlinkClick r:id="rId3"/>
                </a:rPr>
                <a:t>10.5194/gmd-14-7309-2021</a:t>
              </a:r>
              <a:endParaRPr lang="en-GB" sz="12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endParaRPr>
            </a:p>
            <a:p>
              <a:pPr algn="r"/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15232FA0-AE03-3352-DE59-D6070453981D}"/>
              </a:ext>
            </a:extLst>
          </p:cNvPr>
          <p:cNvSpPr txBox="1"/>
          <p:nvPr/>
        </p:nvSpPr>
        <p:spPr>
          <a:xfrm>
            <a:off x="284979" y="1523365"/>
            <a:ext cx="604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546"/>
                </a:solidFill>
              </a:rPr>
              <a:t>seasonal and inter-annual changes in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soil moisture </a:t>
            </a:r>
            <a:r>
              <a:rPr lang="en-US" sz="2400" dirty="0">
                <a:solidFill>
                  <a:srgbClr val="002546"/>
                </a:solidFill>
              </a:rPr>
              <a:t>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crop biomass production</a:t>
            </a:r>
          </a:p>
          <a:p>
            <a:endParaRPr lang="en-US" sz="2400" dirty="0">
              <a:solidFill>
                <a:srgbClr val="002546"/>
              </a:solidFill>
            </a:endParaRPr>
          </a:p>
          <a:p>
            <a:r>
              <a:rPr lang="en-US" sz="2400" dirty="0">
                <a:solidFill>
                  <a:srgbClr val="002546"/>
                </a:solidFill>
              </a:rPr>
              <a:t>Large scale applications </a:t>
            </a:r>
            <a:r>
              <a:rPr lang="en-US" sz="2400" dirty="0">
                <a:solidFill>
                  <a:srgbClr val="002546"/>
                </a:solidFill>
                <a:sym typeface="Wingdings" panose="05000000000000000000" pitchFamily="2" charset="2"/>
              </a:rPr>
              <a:t> European continent </a:t>
            </a:r>
          </a:p>
          <a:p>
            <a:pPr lvl="1"/>
            <a:r>
              <a:rPr lang="en-US" sz="2000" dirty="0">
                <a:solidFill>
                  <a:srgbClr val="00396C"/>
                </a:solidFill>
                <a:sym typeface="Wingdings" panose="05000000000000000000" pitchFamily="2" charset="2"/>
              </a:rPr>
              <a:t>Spatial resolution: 1-km </a:t>
            </a:r>
          </a:p>
          <a:p>
            <a:pPr lvl="1"/>
            <a:r>
              <a:rPr lang="en-US" sz="2000" dirty="0">
                <a:solidFill>
                  <a:srgbClr val="00396C"/>
                </a:solidFill>
                <a:sym typeface="Wingdings" panose="05000000000000000000" pitchFamily="2" charset="2"/>
              </a:rPr>
              <a:t>Temporal resolution: daily</a:t>
            </a:r>
          </a:p>
          <a:p>
            <a:pPr lvl="1"/>
            <a:endParaRPr lang="en-US" sz="2000" dirty="0">
              <a:solidFill>
                <a:srgbClr val="002546"/>
              </a:solidFill>
              <a:sym typeface="Wingdings" panose="05000000000000000000" pitchFamily="2" charset="2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7900587-BAED-214B-DC0A-561F40DED464}"/>
              </a:ext>
            </a:extLst>
          </p:cNvPr>
          <p:cNvGrpSpPr/>
          <p:nvPr/>
        </p:nvGrpSpPr>
        <p:grpSpPr>
          <a:xfrm>
            <a:off x="284979" y="2558080"/>
            <a:ext cx="6048585" cy="2573111"/>
            <a:chOff x="284979" y="2558080"/>
            <a:chExt cx="6048585" cy="2573111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5657646C-E3FA-8F05-EA9D-4D530AE21B85}"/>
                </a:ext>
              </a:extLst>
            </p:cNvPr>
            <p:cNvGrpSpPr/>
            <p:nvPr/>
          </p:nvGrpSpPr>
          <p:grpSpPr>
            <a:xfrm>
              <a:off x="284979" y="2558080"/>
              <a:ext cx="6040320" cy="1803237"/>
              <a:chOff x="284979" y="2684477"/>
              <a:chExt cx="6040320" cy="1803237"/>
            </a:xfrm>
          </p:grpSpPr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7526AABF-1480-0C47-B137-80FFA990ACD2}"/>
                  </a:ext>
                </a:extLst>
              </p:cNvPr>
              <p:cNvSpPr/>
              <p:nvPr/>
            </p:nvSpPr>
            <p:spPr>
              <a:xfrm>
                <a:off x="284979" y="2684477"/>
                <a:ext cx="6040320" cy="1191237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Rechte verbindingslijn met pijl 14">
                <a:extLst>
                  <a:ext uri="{FF2B5EF4-FFF2-40B4-BE49-F238E27FC236}">
                    <a16:creationId xmlns:a16="http://schemas.microsoft.com/office/drawing/2014/main" id="{D57EA44A-2E3F-5C36-B1EE-AA9C94166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3405" y="3875714"/>
                <a:ext cx="0" cy="61200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65B2B56A-F0A8-A66B-5B08-27FD8B76EFAB}"/>
                </a:ext>
              </a:extLst>
            </p:cNvPr>
            <p:cNvSpPr txBox="1"/>
            <p:nvPr/>
          </p:nvSpPr>
          <p:spPr>
            <a:xfrm>
              <a:off x="293245" y="4423305"/>
              <a:ext cx="60403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Introduction of errors by</a:t>
              </a:r>
            </a:p>
            <a:p>
              <a:pPr algn="ctr"/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general input and model assumptions</a:t>
              </a: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289D7160-414B-04FD-3DC9-A345FBC49D77}"/>
              </a:ext>
            </a:extLst>
          </p:cNvPr>
          <p:cNvGrpSpPr/>
          <p:nvPr/>
        </p:nvGrpSpPr>
        <p:grpSpPr>
          <a:xfrm>
            <a:off x="284979" y="5167058"/>
            <a:ext cx="6040319" cy="1397684"/>
            <a:chOff x="284979" y="5167058"/>
            <a:chExt cx="6040319" cy="1397684"/>
          </a:xfrm>
        </p:grpSpPr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70FFDC4E-F062-7AE0-03A1-1EC265D8CF2D}"/>
                </a:ext>
              </a:extLst>
            </p:cNvPr>
            <p:cNvCxnSpPr>
              <a:cxnSpLocks/>
            </p:cNvCxnSpPr>
            <p:nvPr/>
          </p:nvCxnSpPr>
          <p:spPr>
            <a:xfrm>
              <a:off x="3313405" y="5167058"/>
              <a:ext cx="0" cy="720000"/>
            </a:xfrm>
            <a:prstGeom prst="straightConnector1">
              <a:avLst/>
            </a:prstGeom>
            <a:ln w="38100">
              <a:solidFill>
                <a:srgbClr val="002546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058D5BDA-0DCC-AA74-42CB-4883F5FFD020}"/>
                </a:ext>
              </a:extLst>
            </p:cNvPr>
            <p:cNvSpPr txBox="1"/>
            <p:nvPr/>
          </p:nvSpPr>
          <p:spPr>
            <a:xfrm>
              <a:off x="284979" y="5856856"/>
              <a:ext cx="60403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396C"/>
                  </a:solidFill>
                </a:rPr>
                <a:t>Use of independent observations to update model simulations via </a:t>
              </a:r>
              <a:r>
                <a:rPr lang="en-US" sz="2000" b="1" dirty="0">
                  <a:solidFill>
                    <a:srgbClr val="00396C"/>
                  </a:solidFill>
                </a:rPr>
                <a:t>data assimilation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D80A533-5B81-FC09-76F8-FE2945AA44DB}"/>
              </a:ext>
            </a:extLst>
          </p:cNvPr>
          <p:cNvSpPr/>
          <p:nvPr/>
        </p:nvSpPr>
        <p:spPr>
          <a:xfrm>
            <a:off x="0" y="197802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B0353-F105-6EA5-87BD-3AF29C97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6" y="29958"/>
            <a:ext cx="449175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543EA-25F0-D302-B094-93B60E23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7EC85-AB86-3471-9D8E-2163B5A1A5B7}"/>
              </a:ext>
            </a:extLst>
          </p:cNvPr>
          <p:cNvSpPr/>
          <p:nvPr/>
        </p:nvSpPr>
        <p:spPr>
          <a:xfrm>
            <a:off x="826138" y="1150298"/>
            <a:ext cx="4491750" cy="5333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0C0B2-E6AC-4B30-5BF5-879A94AB0A81}"/>
              </a:ext>
            </a:extLst>
          </p:cNvPr>
          <p:cNvSpPr/>
          <p:nvPr/>
        </p:nvSpPr>
        <p:spPr>
          <a:xfrm>
            <a:off x="6371267" y="1140376"/>
            <a:ext cx="4491750" cy="53435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52694A-701D-09D4-CFEB-B4E9E9C6449F}"/>
              </a:ext>
            </a:extLst>
          </p:cNvPr>
          <p:cNvSpPr txBox="1">
            <a:spLocks/>
          </p:cNvSpPr>
          <p:nvPr/>
        </p:nvSpPr>
        <p:spPr>
          <a:xfrm>
            <a:off x="6371266" y="27468"/>
            <a:ext cx="44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observations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69D964-8AE8-7C9C-0DF4-4D196DA0C00C}"/>
              </a:ext>
            </a:extLst>
          </p:cNvPr>
          <p:cNvGrpSpPr/>
          <p:nvPr/>
        </p:nvGrpSpPr>
        <p:grpSpPr>
          <a:xfrm>
            <a:off x="7290386" y="2959639"/>
            <a:ext cx="2054950" cy="2929434"/>
            <a:chOff x="6049159" y="3433618"/>
            <a:chExt cx="2163664" cy="30465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E93DF3-7595-131A-E045-F4BF2E525725}"/>
                </a:ext>
              </a:extLst>
            </p:cNvPr>
            <p:cNvSpPr/>
            <p:nvPr/>
          </p:nvSpPr>
          <p:spPr>
            <a:xfrm>
              <a:off x="6096001" y="3556932"/>
              <a:ext cx="2116822" cy="288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Afbeelding 5">
              <a:extLst>
                <a:ext uri="{FF2B5EF4-FFF2-40B4-BE49-F238E27FC236}">
                  <a16:creationId xmlns:a16="http://schemas.microsoft.com/office/drawing/2014/main" id="{37FCD38B-1226-CB77-3DE1-F6FAC07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049159" y="3433618"/>
              <a:ext cx="2067924" cy="3046571"/>
            </a:xfrm>
            <a:prstGeom prst="rect">
              <a:avLst/>
            </a:prstGeom>
          </p:spPr>
        </p:pic>
      </p:grpSp>
      <p:pic>
        <p:nvPicPr>
          <p:cNvPr id="11" name="Afbeelding 17" descr="Afbeelding met plant, ontwerp, kunst&#10;&#10;Automatisch gegenereerde beschrijving">
            <a:extLst>
              <a:ext uri="{FF2B5EF4-FFF2-40B4-BE49-F238E27FC236}">
                <a16:creationId xmlns:a16="http://schemas.microsoft.com/office/drawing/2014/main" id="{A48072BC-10FA-C0BA-83CA-80AB73717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7" y="3158872"/>
            <a:ext cx="4446896" cy="2017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A1BAC4-7E71-8D9F-3E96-100E8BCBEABE}"/>
              </a:ext>
            </a:extLst>
          </p:cNvPr>
          <p:cNvSpPr txBox="1"/>
          <p:nvPr/>
        </p:nvSpPr>
        <p:spPr>
          <a:xfrm>
            <a:off x="838898" y="1277422"/>
            <a:ext cx="4462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96C"/>
                </a:solidFill>
                <a:latin typeface="+mj-lt"/>
              </a:rPr>
              <a:t>Regionally gridded AquaCrop v7</a:t>
            </a:r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latin typeface="+mj-lt"/>
              </a:rPr>
              <a:t>MERRA-2 re-analysis </a:t>
            </a:r>
            <a:r>
              <a:rPr lang="nl-BE" sz="1600" dirty="0" err="1">
                <a:latin typeface="+mj-lt"/>
              </a:rPr>
              <a:t>forcings</a:t>
            </a:r>
            <a:r>
              <a:rPr lang="nl-BE" sz="1600" dirty="0">
                <a:latin typeface="+mj-lt"/>
              </a:rPr>
              <a:t> [50km </a:t>
            </a:r>
            <a:r>
              <a:rPr lang="nl-BE" sz="16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nl-BE" sz="1600" dirty="0">
                <a:latin typeface="+mj-lt"/>
              </a:rPr>
              <a:t> 1km]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latin typeface="+mj-lt"/>
              </a:rPr>
              <a:t>STATSGO/FAO </a:t>
            </a:r>
            <a:r>
              <a:rPr lang="nl-BE" sz="1600" dirty="0" err="1">
                <a:latin typeface="+mj-lt"/>
              </a:rPr>
              <a:t>soil</a:t>
            </a:r>
            <a:r>
              <a:rPr lang="nl-BE" sz="1600" dirty="0">
                <a:latin typeface="+mj-lt"/>
              </a:rPr>
              <a:t> </a:t>
            </a:r>
            <a:r>
              <a:rPr lang="nl-BE" sz="1600" dirty="0" err="1">
                <a:latin typeface="+mj-lt"/>
              </a:rPr>
              <a:t>textural</a:t>
            </a:r>
            <a:r>
              <a:rPr lang="nl-BE" sz="1600" dirty="0">
                <a:latin typeface="+mj-lt"/>
              </a:rPr>
              <a:t> classes [1 km]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 err="1">
                <a:latin typeface="+mj-lt"/>
              </a:rPr>
              <a:t>Generic</a:t>
            </a:r>
            <a:r>
              <a:rPr lang="nl-BE" sz="1600" dirty="0">
                <a:latin typeface="+mj-lt"/>
              </a:rPr>
              <a:t> C</a:t>
            </a:r>
            <a:r>
              <a:rPr lang="nl-BE" sz="1600" baseline="-25000" dirty="0">
                <a:latin typeface="+mj-lt"/>
              </a:rPr>
              <a:t>3</a:t>
            </a:r>
            <a:r>
              <a:rPr lang="nl-BE" sz="1600" dirty="0">
                <a:latin typeface="+mj-lt"/>
              </a:rPr>
              <a:t> </a:t>
            </a:r>
            <a:r>
              <a:rPr lang="nl-BE" sz="1600" dirty="0" err="1">
                <a:latin typeface="+mj-lt"/>
              </a:rPr>
              <a:t>crop</a:t>
            </a:r>
            <a:r>
              <a:rPr lang="nl-BE" sz="1600" dirty="0">
                <a:latin typeface="+mj-lt"/>
              </a:rPr>
              <a:t> w/ </a:t>
            </a:r>
            <a:r>
              <a:rPr lang="nl-BE" sz="1600" dirty="0" err="1">
                <a:latin typeface="+mj-lt"/>
              </a:rPr>
              <a:t>annual</a:t>
            </a:r>
            <a:r>
              <a:rPr lang="nl-BE" sz="1600" dirty="0">
                <a:latin typeface="+mj-lt"/>
              </a:rPr>
              <a:t> </a:t>
            </a:r>
            <a:r>
              <a:rPr lang="nl-BE" sz="1600" dirty="0" err="1">
                <a:latin typeface="+mj-lt"/>
              </a:rPr>
              <a:t>growth</a:t>
            </a:r>
            <a:r>
              <a:rPr lang="nl-BE" sz="1600" dirty="0">
                <a:latin typeface="+mj-lt"/>
              </a:rPr>
              <a:t> </a:t>
            </a:r>
            <a:r>
              <a:rPr lang="nl-BE" sz="1600" dirty="0" err="1">
                <a:latin typeface="+mj-lt"/>
              </a:rPr>
              <a:t>cycle</a:t>
            </a:r>
            <a:endParaRPr lang="nl-BE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 err="1">
                <a:latin typeface="+mj-lt"/>
              </a:rPr>
              <a:t>Rainfed</a:t>
            </a:r>
            <a:r>
              <a:rPr lang="nl-BE" sz="1600" dirty="0">
                <a:latin typeface="+mj-lt"/>
              </a:rPr>
              <a:t> </a:t>
            </a:r>
            <a:r>
              <a:rPr lang="nl-BE" sz="1600" dirty="0" err="1">
                <a:latin typeface="+mj-lt"/>
              </a:rPr>
              <a:t>agriculture</a:t>
            </a:r>
            <a:r>
              <a:rPr lang="nl-BE" sz="1600" dirty="0">
                <a:latin typeface="+mj-lt"/>
              </a:rPr>
              <a:t> (no </a:t>
            </a:r>
            <a:r>
              <a:rPr lang="nl-BE" sz="1600" dirty="0" err="1">
                <a:latin typeface="+mj-lt"/>
              </a:rPr>
              <a:t>irrigation</a:t>
            </a:r>
            <a:r>
              <a:rPr lang="nl-BE" sz="1600" dirty="0">
                <a:latin typeface="+mj-lt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FD4B14-C1D5-57F1-2503-C051668FEC4B}"/>
              </a:ext>
            </a:extLst>
          </p:cNvPr>
          <p:cNvSpPr txBox="1"/>
          <p:nvPr/>
        </p:nvSpPr>
        <p:spPr>
          <a:xfrm>
            <a:off x="6371266" y="1279824"/>
            <a:ext cx="4491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96C"/>
                </a:solidFill>
                <a:latin typeface="+mj-lt"/>
              </a:rPr>
              <a:t>Sentinel-1 (S1)</a:t>
            </a:r>
            <a:r>
              <a:rPr lang="en-US" sz="2000" dirty="0">
                <a:solidFill>
                  <a:srgbClr val="00396C"/>
                </a:solidFill>
              </a:rPr>
              <a:t> </a:t>
            </a:r>
          </a:p>
          <a:p>
            <a:pPr algn="ctr"/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latin typeface="+mj-lt"/>
              </a:rPr>
              <a:t>CSAR (5.4 GHz)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latin typeface="+mj-lt"/>
              </a:rPr>
              <a:t>Co-</a:t>
            </a:r>
            <a:r>
              <a:rPr lang="nl-BE" sz="1600" dirty="0" err="1">
                <a:latin typeface="+mj-lt"/>
              </a:rPr>
              <a:t>polarisation</a:t>
            </a:r>
            <a:r>
              <a:rPr lang="nl-BE" sz="1600" dirty="0">
                <a:latin typeface="+mj-lt"/>
              </a:rPr>
              <a:t>; VV  &amp; cross-</a:t>
            </a:r>
            <a:r>
              <a:rPr lang="nl-BE" sz="1600" dirty="0" err="1">
                <a:latin typeface="+mj-lt"/>
              </a:rPr>
              <a:t>polarisation</a:t>
            </a:r>
            <a:r>
              <a:rPr lang="nl-BE" sz="1600" dirty="0">
                <a:latin typeface="+mj-lt"/>
              </a:rPr>
              <a:t>; VH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latin typeface="+mj-lt"/>
              </a:rPr>
              <a:t>1 km </a:t>
            </a:r>
            <a:r>
              <a:rPr lang="nl-BE" sz="1600" dirty="0" err="1">
                <a:latin typeface="+mj-lt"/>
              </a:rPr>
              <a:t>spatial</a:t>
            </a:r>
            <a:r>
              <a:rPr lang="nl-BE" sz="1600" dirty="0">
                <a:latin typeface="+mj-lt"/>
              </a:rPr>
              <a:t> </a:t>
            </a:r>
            <a:r>
              <a:rPr lang="nl-BE" sz="1600" dirty="0" err="1">
                <a:latin typeface="+mj-lt"/>
              </a:rPr>
              <a:t>resolution</a:t>
            </a:r>
            <a:endParaRPr lang="nl-BE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 err="1">
                <a:latin typeface="+mj-lt"/>
              </a:rPr>
              <a:t>Temporal</a:t>
            </a:r>
            <a:r>
              <a:rPr lang="nl-BE" sz="1600" dirty="0">
                <a:latin typeface="+mj-lt"/>
              </a:rPr>
              <a:t> </a:t>
            </a:r>
            <a:r>
              <a:rPr lang="nl-BE" sz="1600" dirty="0" err="1">
                <a:latin typeface="+mj-lt"/>
              </a:rPr>
              <a:t>resolution</a:t>
            </a:r>
            <a:r>
              <a:rPr lang="nl-BE" sz="1600" dirty="0">
                <a:latin typeface="+mj-lt"/>
              </a:rPr>
              <a:t>: ~3 </a:t>
            </a:r>
            <a:r>
              <a:rPr lang="nl-BE" sz="1600" dirty="0" err="1">
                <a:latin typeface="+mj-lt"/>
              </a:rPr>
              <a:t>days</a:t>
            </a:r>
            <a:endParaRPr lang="nl-BE" sz="1600" dirty="0">
              <a:latin typeface="+mj-lt"/>
            </a:endParaRPr>
          </a:p>
          <a:p>
            <a:endParaRPr lang="nl-BE" sz="1600" dirty="0">
              <a:latin typeface="+mj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DD82DF-FDD9-2E8D-BC39-018F8BAAD06D}"/>
              </a:ext>
            </a:extLst>
          </p:cNvPr>
          <p:cNvSpPr txBox="1"/>
          <p:nvPr/>
        </p:nvSpPr>
        <p:spPr>
          <a:xfrm>
            <a:off x="6616091" y="5889749"/>
            <a:ext cx="4246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i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nl-BE" sz="1400" b="1" i="1" dirty="0">
                <a:latin typeface="+mj-lt"/>
              </a:rPr>
              <a:t>Total </a:t>
            </a:r>
            <a:r>
              <a:rPr lang="nl-BE" sz="1400" b="1" i="1" dirty="0" err="1">
                <a:latin typeface="+mj-lt"/>
              </a:rPr>
              <a:t>backscatter</a:t>
            </a:r>
            <a:r>
              <a:rPr lang="nl-BE" sz="1400" b="1" i="1" dirty="0">
                <a:latin typeface="+mj-lt"/>
              </a:rPr>
              <a:t> </a:t>
            </a:r>
            <a:r>
              <a:rPr lang="nl-BE" sz="1400" b="1" i="1" dirty="0" err="1">
                <a:latin typeface="+mj-lt"/>
              </a:rPr>
              <a:t>signal</a:t>
            </a:r>
            <a:r>
              <a:rPr lang="nl-BE" sz="1400" b="1" i="1" dirty="0">
                <a:latin typeface="+mj-lt"/>
              </a:rPr>
              <a:t> (</a:t>
            </a:r>
            <a:r>
              <a:rPr lang="el-GR" sz="1400" b="1" i="1" dirty="0">
                <a:latin typeface="+mj-lt"/>
              </a:rPr>
              <a:t>ϒ°</a:t>
            </a:r>
            <a:r>
              <a:rPr lang="nl-NL" sz="1400" b="1" i="1" dirty="0">
                <a:latin typeface="+mj-lt"/>
              </a:rPr>
              <a:t>; dB) </a:t>
            </a:r>
            <a:r>
              <a:rPr lang="nl-NL" sz="1400" b="1" i="1" dirty="0" err="1">
                <a:latin typeface="+mj-lt"/>
              </a:rPr>
              <a:t>contains</a:t>
            </a:r>
            <a:r>
              <a:rPr lang="nl-NL" sz="1400" b="1" i="1" dirty="0">
                <a:latin typeface="+mj-lt"/>
              </a:rPr>
              <a:t> information on </a:t>
            </a:r>
            <a:r>
              <a:rPr lang="nl-NL" sz="1400" b="1" i="1" dirty="0" err="1">
                <a:latin typeface="+mj-lt"/>
              </a:rPr>
              <a:t>soil</a:t>
            </a:r>
            <a:r>
              <a:rPr lang="nl-NL" sz="1400" b="1" i="1" dirty="0">
                <a:latin typeface="+mj-lt"/>
              </a:rPr>
              <a:t> </a:t>
            </a:r>
            <a:r>
              <a:rPr lang="nl-NL" sz="1400" b="1" i="1" dirty="0" err="1">
                <a:latin typeface="+mj-lt"/>
              </a:rPr>
              <a:t>moisture</a:t>
            </a:r>
            <a:r>
              <a:rPr lang="nl-NL" sz="1400" b="1" i="1" dirty="0">
                <a:latin typeface="+mj-lt"/>
              </a:rPr>
              <a:t> </a:t>
            </a:r>
            <a:r>
              <a:rPr lang="nl-NL" sz="1400" b="1" i="1" dirty="0" err="1">
                <a:latin typeface="+mj-lt"/>
              </a:rPr>
              <a:t>and</a:t>
            </a:r>
            <a:r>
              <a:rPr lang="nl-NL" sz="1400" b="1" i="1" dirty="0">
                <a:latin typeface="+mj-lt"/>
              </a:rPr>
              <a:t> </a:t>
            </a:r>
            <a:r>
              <a:rPr lang="nl-NL" sz="1400" b="1" i="1" dirty="0" err="1">
                <a:latin typeface="+mj-lt"/>
              </a:rPr>
              <a:t>vegetation</a:t>
            </a:r>
            <a:endParaRPr lang="nl-BE" sz="1400" b="1" i="1" dirty="0">
              <a:latin typeface="+mj-lt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E05B3A5-4DB6-F8B1-7922-691D88AC6B51}"/>
              </a:ext>
            </a:extLst>
          </p:cNvPr>
          <p:cNvSpPr txBox="1"/>
          <p:nvPr/>
        </p:nvSpPr>
        <p:spPr>
          <a:xfrm>
            <a:off x="946542" y="5863906"/>
            <a:ext cx="4246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i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nl-BE" sz="1400" b="1" i="1" dirty="0" err="1">
                <a:latin typeface="+mj-lt"/>
                <a:sym typeface="Wingdings" panose="05000000000000000000" pitchFamily="2" charset="2"/>
              </a:rPr>
              <a:t>Simulations</a:t>
            </a:r>
            <a:r>
              <a:rPr lang="nl-BE" sz="1400" b="1" i="1" dirty="0">
                <a:latin typeface="+mj-lt"/>
                <a:sym typeface="Wingdings" panose="05000000000000000000" pitchFamily="2" charset="2"/>
              </a:rPr>
              <a:t> of </a:t>
            </a:r>
            <a:r>
              <a:rPr lang="nl-NL" sz="14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soil</a:t>
            </a:r>
            <a:r>
              <a:rPr lang="nl-NL" sz="1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14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moisture</a:t>
            </a:r>
            <a:r>
              <a:rPr lang="nl-NL" sz="1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(m</a:t>
            </a:r>
            <a:r>
              <a:rPr lang="nl-NL" sz="1400" b="1" i="1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  <a:r>
              <a:rPr lang="nl-NL" sz="1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/m</a:t>
            </a:r>
            <a:r>
              <a:rPr lang="nl-NL" sz="1400" b="1" i="1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  <a:r>
              <a:rPr lang="nl-NL" sz="1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  </a:t>
            </a:r>
            <a:r>
              <a:rPr lang="nl-NL" sz="1400" b="1" i="1" dirty="0">
                <a:latin typeface="+mj-lt"/>
              </a:rPr>
              <a:t>&amp; </a:t>
            </a:r>
            <a:r>
              <a:rPr lang="nl-NL" sz="1400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crop</a:t>
            </a:r>
            <a:r>
              <a:rPr lang="nl-NL" sz="14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dry </a:t>
            </a:r>
            <a:r>
              <a:rPr lang="nl-NL" sz="1400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biomass</a:t>
            </a:r>
            <a:r>
              <a:rPr lang="nl-NL" sz="14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(ton/ha)</a:t>
            </a:r>
            <a:endParaRPr lang="nl-BE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82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hoek 65">
            <a:extLst>
              <a:ext uri="{FF2B5EF4-FFF2-40B4-BE49-F238E27FC236}">
                <a16:creationId xmlns:a16="http://schemas.microsoft.com/office/drawing/2014/main" id="{C23AC95C-DAE5-B084-464B-AE8094B87E48}"/>
              </a:ext>
            </a:extLst>
          </p:cNvPr>
          <p:cNvSpPr/>
          <p:nvPr/>
        </p:nvSpPr>
        <p:spPr>
          <a:xfrm>
            <a:off x="6229350" y="5153025"/>
            <a:ext cx="1800226" cy="11997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Verbindingslijn: gebogen 61">
            <a:extLst>
              <a:ext uri="{FF2B5EF4-FFF2-40B4-BE49-F238E27FC236}">
                <a16:creationId xmlns:a16="http://schemas.microsoft.com/office/drawing/2014/main" id="{43C4F764-AF82-F952-000F-495C2629A97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893563" y="3160646"/>
            <a:ext cx="1311987" cy="738124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3667A3C8-3230-C25F-9136-E7F0362F541C}"/>
              </a:ext>
            </a:extLst>
          </p:cNvPr>
          <p:cNvSpPr/>
          <p:nvPr/>
        </p:nvSpPr>
        <p:spPr>
          <a:xfrm>
            <a:off x="0" y="197802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DEC763-A86E-D758-1873-8964C28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4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DA6560-E1B8-5442-F05C-70A520CB5916}"/>
              </a:ext>
            </a:extLst>
          </p:cNvPr>
          <p:cNvSpPr txBox="1"/>
          <p:nvPr/>
        </p:nvSpPr>
        <p:spPr>
          <a:xfrm>
            <a:off x="282430" y="1430833"/>
            <a:ext cx="11151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546"/>
                </a:solidFill>
              </a:rPr>
              <a:t>Step 1: AquaCrop biomass &amp; soil moisture to backscatter signal (dB)</a:t>
            </a:r>
          </a:p>
        </p:txBody>
      </p:sp>
      <p:pic>
        <p:nvPicPr>
          <p:cNvPr id="8" name="Afbeelding 7" descr="Afbeelding met tekst, diagram, schermopname, kaart&#10;&#10;Automatisch gegenereerde beschrijving">
            <a:extLst>
              <a:ext uri="{FF2B5EF4-FFF2-40B4-BE49-F238E27FC236}">
                <a16:creationId xmlns:a16="http://schemas.microsoft.com/office/drawing/2014/main" id="{34AB4DDE-0D14-0AC8-7A74-771C97932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r="17841" b="50697"/>
          <a:stretch/>
        </p:blipFill>
        <p:spPr>
          <a:xfrm>
            <a:off x="1230992" y="4301349"/>
            <a:ext cx="1922936" cy="205500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FB8F226-BD3B-115A-8D01-B87C7E32EADD}"/>
              </a:ext>
            </a:extLst>
          </p:cNvPr>
          <p:cNvSpPr txBox="1"/>
          <p:nvPr/>
        </p:nvSpPr>
        <p:spPr>
          <a:xfrm>
            <a:off x="185004" y="6490921"/>
            <a:ext cx="68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Roos et al.(2023), Remote Sens Environ.,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doi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sz="1200" b="0" i="0" u="none" strike="noStrike" dirty="0">
                <a:solidFill>
                  <a:srgbClr val="007398"/>
                </a:solidFill>
                <a:effectLst/>
                <a:latin typeface="NexusSans"/>
                <a:hlinkClick r:id="rId3" tooltip="Persistent link using digital object identifier"/>
              </a:rPr>
              <a:t>10.1016/j.rse.2023.113621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0E35C6E-C13E-767C-7DBE-F482B898B69C}"/>
              </a:ext>
            </a:extLst>
          </p:cNvPr>
          <p:cNvSpPr txBox="1">
            <a:spLocks/>
          </p:cNvSpPr>
          <p:nvPr/>
        </p:nvSpPr>
        <p:spPr>
          <a:xfrm>
            <a:off x="73276" y="140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data assimilation (DA) set-up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D6ED6196-02AE-32D6-954A-182FC0472B37}"/>
              </a:ext>
            </a:extLst>
          </p:cNvPr>
          <p:cNvCxnSpPr>
            <a:cxnSpLocks/>
          </p:cNvCxnSpPr>
          <p:nvPr/>
        </p:nvCxnSpPr>
        <p:spPr>
          <a:xfrm>
            <a:off x="3596081" y="6185531"/>
            <a:ext cx="2789442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ep 45">
            <a:extLst>
              <a:ext uri="{FF2B5EF4-FFF2-40B4-BE49-F238E27FC236}">
                <a16:creationId xmlns:a16="http://schemas.microsoft.com/office/drawing/2014/main" id="{849EA151-821E-7E3A-5743-41F3CDB0C8EB}"/>
              </a:ext>
            </a:extLst>
          </p:cNvPr>
          <p:cNvGrpSpPr/>
          <p:nvPr/>
        </p:nvGrpSpPr>
        <p:grpSpPr>
          <a:xfrm>
            <a:off x="385840" y="2004359"/>
            <a:ext cx="8001964" cy="3324490"/>
            <a:chOff x="385840" y="1722179"/>
            <a:chExt cx="8001964" cy="3324490"/>
          </a:xfrm>
        </p:grpSpPr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9A9582AF-09C5-37A4-3246-516B9E34A5EE}"/>
                </a:ext>
              </a:extLst>
            </p:cNvPr>
            <p:cNvSpPr txBox="1"/>
            <p:nvPr/>
          </p:nvSpPr>
          <p:spPr>
            <a:xfrm>
              <a:off x="6023295" y="3616590"/>
              <a:ext cx="2364509" cy="805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WATER CLOUD MODEL</a:t>
              </a:r>
            </a:p>
            <a:p>
              <a:pPr>
                <a:lnSpc>
                  <a:spcPct val="200000"/>
                </a:lnSpc>
              </a:pPr>
              <a:endParaRPr lang="en-US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Verbindingslijn: gebogen 29">
              <a:extLst>
                <a:ext uri="{FF2B5EF4-FFF2-40B4-BE49-F238E27FC236}">
                  <a16:creationId xmlns:a16="http://schemas.microsoft.com/office/drawing/2014/main" id="{A4B311FF-3496-2373-F234-67632587A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0685" y="2339500"/>
              <a:ext cx="1328148" cy="690076"/>
            </a:xfrm>
            <a:prstGeom prst="bentConnector4">
              <a:avLst>
                <a:gd name="adj1" fmla="val 20366"/>
                <a:gd name="adj2" fmla="val 150455"/>
              </a:avLst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6" name="Afbeelding 15" descr="Afbeelding met tekst, diagram, schermopname, kaart&#10;&#10;Automatisch gegenereerde beschrijving">
              <a:extLst>
                <a:ext uri="{FF2B5EF4-FFF2-40B4-BE49-F238E27FC236}">
                  <a16:creationId xmlns:a16="http://schemas.microsoft.com/office/drawing/2014/main" id="{CD129010-4F99-D92F-20C4-6DB614C8B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" t="1477" r="48870" b="59674"/>
            <a:stretch/>
          </p:blipFill>
          <p:spPr>
            <a:xfrm>
              <a:off x="385840" y="2219924"/>
              <a:ext cx="3615710" cy="1619304"/>
            </a:xfrm>
            <a:prstGeom prst="rect">
              <a:avLst/>
            </a:prstGeom>
          </p:spPr>
        </p:pic>
        <p:cxnSp>
          <p:nvCxnSpPr>
            <p:cNvPr id="39" name="Rechte verbindingslijn met pijl 38">
              <a:extLst>
                <a:ext uri="{FF2B5EF4-FFF2-40B4-BE49-F238E27FC236}">
                  <a16:creationId xmlns:a16="http://schemas.microsoft.com/office/drawing/2014/main" id="{C0158CF9-40EF-0A7D-CE3A-09FF44F3A7A6}"/>
                </a:ext>
              </a:extLst>
            </p:cNvPr>
            <p:cNvCxnSpPr>
              <a:cxnSpLocks/>
            </p:cNvCxnSpPr>
            <p:nvPr/>
          </p:nvCxnSpPr>
          <p:spPr>
            <a:xfrm>
              <a:off x="7171991" y="4421747"/>
              <a:ext cx="0" cy="624922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E85FBF6C-CF32-AF43-AEAB-0206D79D90C0}"/>
                </a:ext>
              </a:extLst>
            </p:cNvPr>
            <p:cNvSpPr txBox="1"/>
            <p:nvPr/>
          </p:nvSpPr>
          <p:spPr>
            <a:xfrm>
              <a:off x="4081116" y="3264091"/>
              <a:ext cx="2499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soil moisture (m</a:t>
              </a:r>
              <a:r>
                <a:rPr lang="en-US" sz="1400" b="1" baseline="300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3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</a:t>
              </a:r>
              <a:r>
                <a:rPr lang="en-US" sz="1400" b="1" baseline="300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-3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)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806DA683-58E7-99C6-2C1C-08A91C5043BF}"/>
                </a:ext>
              </a:extLst>
            </p:cNvPr>
            <p:cNvSpPr txBox="1"/>
            <p:nvPr/>
          </p:nvSpPr>
          <p:spPr>
            <a:xfrm>
              <a:off x="4049636" y="1722179"/>
              <a:ext cx="2499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dry biomass (ton ha</a:t>
              </a:r>
              <a:r>
                <a:rPr lang="en-US" sz="1400" b="1" baseline="300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-1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)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54B17717-6573-2860-84DF-9FA1E9891C13}"/>
                </a:ext>
              </a:extLst>
            </p:cNvPr>
            <p:cNvSpPr txBox="1"/>
            <p:nvPr/>
          </p:nvSpPr>
          <p:spPr>
            <a:xfrm>
              <a:off x="5922109" y="2574386"/>
              <a:ext cx="1545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wet biomass (-)</a:t>
              </a:r>
            </a:p>
          </p:txBody>
        </p:sp>
        <p:pic>
          <p:nvPicPr>
            <p:cNvPr id="31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D5E3FF27-343C-5535-6EBF-39293727A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" t="70035" r="77500" b="10636"/>
            <a:stretch/>
          </p:blipFill>
          <p:spPr>
            <a:xfrm>
              <a:off x="4521666" y="2287266"/>
              <a:ext cx="1574334" cy="831638"/>
            </a:xfrm>
            <a:prstGeom prst="rect">
              <a:avLst/>
            </a:prstGeom>
          </p:spPr>
        </p:pic>
      </p:grpSp>
      <p:sp>
        <p:nvSpPr>
          <p:cNvPr id="56" name="Tekstvak 55">
            <a:extLst>
              <a:ext uri="{FF2B5EF4-FFF2-40B4-BE49-F238E27FC236}">
                <a16:creationId xmlns:a16="http://schemas.microsoft.com/office/drawing/2014/main" id="{10587A31-044A-A0F6-2E43-46DB636C27CE}"/>
              </a:ext>
            </a:extLst>
          </p:cNvPr>
          <p:cNvSpPr txBox="1"/>
          <p:nvPr/>
        </p:nvSpPr>
        <p:spPr>
          <a:xfrm>
            <a:off x="6330513" y="5212379"/>
            <a:ext cx="157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ϒ°</a:t>
            </a:r>
            <a:r>
              <a:rPr lang="nl-NL" sz="2000" baseline="-25000" dirty="0"/>
              <a:t>AquaCrop</a:t>
            </a:r>
            <a:r>
              <a:rPr lang="nl-NL" sz="2000" dirty="0"/>
              <a:t> (dB)</a:t>
            </a:r>
            <a:endParaRPr lang="nl-NL" sz="2000" baseline="-25000" dirty="0"/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8E51C2ED-A376-2651-FC46-05B72F90AEAC}"/>
              </a:ext>
            </a:extLst>
          </p:cNvPr>
          <p:cNvSpPr txBox="1"/>
          <p:nvPr/>
        </p:nvSpPr>
        <p:spPr>
          <a:xfrm>
            <a:off x="6330513" y="5952714"/>
            <a:ext cx="157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ϒ°</a:t>
            </a:r>
            <a:r>
              <a:rPr lang="nl-NL" sz="2000" baseline="-25000" dirty="0"/>
              <a:t>S1</a:t>
            </a:r>
            <a:r>
              <a:rPr lang="nl-NL" sz="2000" dirty="0"/>
              <a:t> (dB)</a:t>
            </a:r>
            <a:endParaRPr lang="nl-NL" sz="2000" baseline="-25000" dirty="0"/>
          </a:p>
        </p:txBody>
      </p:sp>
      <p:cxnSp>
        <p:nvCxnSpPr>
          <p:cNvPr id="61" name="Verbindingslijn: gebogen 60">
            <a:extLst>
              <a:ext uri="{FF2B5EF4-FFF2-40B4-BE49-F238E27FC236}">
                <a16:creationId xmlns:a16="http://schemas.microsoft.com/office/drawing/2014/main" id="{C7CD28BC-8FA5-0CD8-4E42-162FA0B9F332}"/>
              </a:ext>
            </a:extLst>
          </p:cNvPr>
          <p:cNvCxnSpPr>
            <a:cxnSpLocks/>
          </p:cNvCxnSpPr>
          <p:nvPr/>
        </p:nvCxnSpPr>
        <p:spPr>
          <a:xfrm>
            <a:off x="3942823" y="3587458"/>
            <a:ext cx="3229168" cy="311312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D3864F6-EB3A-8C72-84A5-2E9D53CE2EF9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>
            <a:off x="7116981" y="5612489"/>
            <a:ext cx="0" cy="34022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6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50EE1C3-D136-CF47-DEC3-1A9F39388BAE}"/>
              </a:ext>
            </a:extLst>
          </p:cNvPr>
          <p:cNvSpPr/>
          <p:nvPr/>
        </p:nvSpPr>
        <p:spPr>
          <a:xfrm>
            <a:off x="0" y="197802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DEC763-A86E-D758-1873-8964C28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5</a:t>
            </a:fld>
            <a:endParaRPr lang="en-US"/>
          </a:p>
        </p:txBody>
      </p:sp>
      <p:pic>
        <p:nvPicPr>
          <p:cNvPr id="3" name="Afbeelding 2" descr="Afbeelding met tekst, diagram, schermopname, lijn&#10;&#10;Automatisch gegenereerde beschrijving">
            <a:extLst>
              <a:ext uri="{FF2B5EF4-FFF2-40B4-BE49-F238E27FC236}">
                <a16:creationId xmlns:a16="http://schemas.microsoft.com/office/drawing/2014/main" id="{CB91B64E-15E4-5855-524D-5F9AF303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47" y="2305162"/>
            <a:ext cx="7822306" cy="294816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B8E9753-4760-6E54-7492-238413653A44}"/>
              </a:ext>
            </a:extLst>
          </p:cNvPr>
          <p:cNvSpPr txBox="1">
            <a:spLocks/>
          </p:cNvSpPr>
          <p:nvPr/>
        </p:nvSpPr>
        <p:spPr>
          <a:xfrm>
            <a:off x="73276" y="140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data assimilation (DA) set-up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BBA6D9-5212-28F9-283B-BA16D6C7ADE7}"/>
              </a:ext>
            </a:extLst>
          </p:cNvPr>
          <p:cNvSpPr txBox="1"/>
          <p:nvPr/>
        </p:nvSpPr>
        <p:spPr>
          <a:xfrm>
            <a:off x="282430" y="1432902"/>
            <a:ext cx="10723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2546"/>
                </a:solidFill>
              </a:rPr>
              <a:t>Step 2: backscatter data assimilation for AquaCrop soil moisture and biomass updating</a:t>
            </a:r>
            <a:endParaRPr lang="en-US" sz="2200" dirty="0">
              <a:solidFill>
                <a:srgbClr val="002546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A9D9C38-F886-CFFC-27D7-A25FD0F9324F}"/>
              </a:ext>
            </a:extLst>
          </p:cNvPr>
          <p:cNvSpPr txBox="1"/>
          <p:nvPr/>
        </p:nvSpPr>
        <p:spPr>
          <a:xfrm>
            <a:off x="7608164" y="5435508"/>
            <a:ext cx="69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j-lt"/>
              </a:rPr>
              <a:t>EnKF</a:t>
            </a:r>
            <a:endParaRPr lang="en-US" dirty="0">
              <a:latin typeface="+mj-lt"/>
            </a:endParaRPr>
          </a:p>
        </p:txBody>
      </p:sp>
      <p:cxnSp>
        <p:nvCxnSpPr>
          <p:cNvPr id="9" name="Verbindingslijn: gebogen 8">
            <a:extLst>
              <a:ext uri="{FF2B5EF4-FFF2-40B4-BE49-F238E27FC236}">
                <a16:creationId xmlns:a16="http://schemas.microsoft.com/office/drawing/2014/main" id="{6B4D8316-D2E5-56B5-FC6A-51FC5B20C16B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6524784" y="4536793"/>
            <a:ext cx="1616345" cy="550416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raccolade 10">
            <a:extLst>
              <a:ext uri="{FF2B5EF4-FFF2-40B4-BE49-F238E27FC236}">
                <a16:creationId xmlns:a16="http://schemas.microsoft.com/office/drawing/2014/main" id="{00BE83B1-F4E4-60C5-624B-A5E2E91AD0DF}"/>
              </a:ext>
            </a:extLst>
          </p:cNvPr>
          <p:cNvSpPr/>
          <p:nvPr/>
        </p:nvSpPr>
        <p:spPr>
          <a:xfrm>
            <a:off x="8371642" y="4119239"/>
            <a:ext cx="238957" cy="2929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D77E4FF-6417-296F-5F99-6E75B147D87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8610599" y="4265721"/>
            <a:ext cx="1978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B6B6392A-8602-EB0A-9D57-D9A9FB6230B5}"/>
              </a:ext>
            </a:extLst>
          </p:cNvPr>
          <p:cNvSpPr txBox="1"/>
          <p:nvPr/>
        </p:nvSpPr>
        <p:spPr>
          <a:xfrm>
            <a:off x="9854214" y="4089036"/>
            <a:ext cx="246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+mj-lt"/>
              </a:rPr>
              <a:t>24 </a:t>
            </a:r>
          </a:p>
          <a:p>
            <a:pPr algn="ctr"/>
            <a:r>
              <a:rPr lang="en-US" i="1" dirty="0">
                <a:latin typeface="+mj-lt"/>
              </a:rPr>
              <a:t>ensemble members</a:t>
            </a:r>
          </a:p>
        </p:txBody>
      </p:sp>
    </p:spTree>
    <p:extLst>
      <p:ext uri="{BB962C8B-B14F-4D97-AF65-F5344CB8AC3E}">
        <p14:creationId xmlns:p14="http://schemas.microsoft.com/office/powerpoint/2010/main" val="355247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693A56-926E-D5F6-8D56-9D1AA053BDD7}"/>
              </a:ext>
            </a:extLst>
          </p:cNvPr>
          <p:cNvSpPr/>
          <p:nvPr/>
        </p:nvSpPr>
        <p:spPr>
          <a:xfrm>
            <a:off x="0" y="197802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DEC763-A86E-D758-1873-8964C28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6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3B90B9D-5820-E33B-1894-4AF3F1DD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6" y="14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Experiments data assimilation (DA)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6B05EC1-ACB5-BC74-3068-3D4D21FE188C}"/>
              </a:ext>
            </a:extLst>
          </p:cNvPr>
          <p:cNvSpPr txBox="1"/>
          <p:nvPr/>
        </p:nvSpPr>
        <p:spPr>
          <a:xfrm>
            <a:off x="170831" y="1669409"/>
            <a:ext cx="692930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Experiment 1 </a:t>
            </a:r>
            <a:r>
              <a:rPr lang="el-GR" sz="2000" b="1" i="1" dirty="0">
                <a:latin typeface="+mj-lt"/>
              </a:rPr>
              <a:t>ϒ° </a:t>
            </a:r>
            <a:r>
              <a:rPr lang="nl-NL" sz="2000" b="1" i="1" baseline="-25000" dirty="0">
                <a:latin typeface="+mj-lt"/>
              </a:rPr>
              <a:t>VV</a:t>
            </a:r>
            <a:r>
              <a:rPr lang="en-US" sz="2000" dirty="0"/>
              <a:t>  to update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soil moisture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perturb meteorological input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(rainfall, temperature,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en-US" baseline="-2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perturb soil moisture</a:t>
            </a:r>
          </a:p>
          <a:p>
            <a:endParaRPr lang="en-US" sz="1100" dirty="0"/>
          </a:p>
          <a:p>
            <a:r>
              <a:rPr lang="en-US" sz="2000" b="1" dirty="0"/>
              <a:t>Experiment 2 </a:t>
            </a:r>
            <a:r>
              <a:rPr lang="el-GR" sz="2000" b="1" i="1" dirty="0">
                <a:latin typeface="+mj-lt"/>
              </a:rPr>
              <a:t>ϒ° </a:t>
            </a:r>
            <a:r>
              <a:rPr lang="nl-NL" sz="2000" b="1" i="1" baseline="-25000" dirty="0">
                <a:latin typeface="+mj-lt"/>
              </a:rPr>
              <a:t>VV</a:t>
            </a:r>
            <a:r>
              <a:rPr lang="en-US" sz="2000" dirty="0"/>
              <a:t> + </a:t>
            </a:r>
            <a:r>
              <a:rPr lang="el-GR" sz="2000" b="1" i="1" dirty="0">
                <a:latin typeface="+mj-lt"/>
              </a:rPr>
              <a:t>ϒ° </a:t>
            </a:r>
            <a:r>
              <a:rPr lang="nl-NL" sz="2000" b="1" i="1" baseline="-25000" dirty="0">
                <a:latin typeface="+mj-lt"/>
              </a:rPr>
              <a:t>VH</a:t>
            </a:r>
            <a:r>
              <a:rPr lang="en-US" sz="2000" dirty="0"/>
              <a:t> to update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soil moisture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biomass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perturb meteorological input (rainfall, temperature,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en-US" baseline="-2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perturb soil moisture &amp; biomass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/>
              <a:t>	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8AC29ED3-3DDD-77F1-2833-E5F9C5311404}"/>
              </a:ext>
            </a:extLst>
          </p:cNvPr>
          <p:cNvGrpSpPr/>
          <p:nvPr/>
        </p:nvGrpSpPr>
        <p:grpSpPr>
          <a:xfrm>
            <a:off x="6995362" y="1334021"/>
            <a:ext cx="5025807" cy="3315496"/>
            <a:chOff x="6995362" y="1334021"/>
            <a:chExt cx="5025807" cy="3315496"/>
          </a:xfrm>
        </p:grpSpPr>
        <p:pic>
          <p:nvPicPr>
            <p:cNvPr id="10" name="Afbeelding 9" descr="Afbeelding met tekst, kaart, diagram&#10;&#10;Automatisch gegenereerde beschrijving">
              <a:extLst>
                <a:ext uri="{FF2B5EF4-FFF2-40B4-BE49-F238E27FC236}">
                  <a16:creationId xmlns:a16="http://schemas.microsoft.com/office/drawing/2014/main" id="{5BFD9DF5-49FD-E537-D357-A255BF5EB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034" y="1334021"/>
              <a:ext cx="4580135" cy="3315496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675CE70F-9EE3-DEA9-63E5-2023E2524CAA}"/>
                </a:ext>
              </a:extLst>
            </p:cNvPr>
            <p:cNvSpPr txBox="1"/>
            <p:nvPr/>
          </p:nvSpPr>
          <p:spPr>
            <a:xfrm>
              <a:off x="6995362" y="1345396"/>
              <a:ext cx="21846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Site 1: West Germany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A9F1AD9-C40E-D752-042E-71FA00884A66}"/>
                </a:ext>
              </a:extLst>
            </p:cNvPr>
            <p:cNvSpPr txBox="1"/>
            <p:nvPr/>
          </p:nvSpPr>
          <p:spPr>
            <a:xfrm>
              <a:off x="8913626" y="1388526"/>
              <a:ext cx="21846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Site 2 : South France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A8CDDB50-0786-3B34-0D48-06771327061B}"/>
                </a:ext>
              </a:extLst>
            </p:cNvPr>
            <p:cNvSpPr txBox="1"/>
            <p:nvPr/>
          </p:nvSpPr>
          <p:spPr>
            <a:xfrm>
              <a:off x="9344025" y="2663504"/>
              <a:ext cx="17352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Site 3 : NW Spain</a:t>
              </a:r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C710ED51-AF14-D682-39F5-495C099561BF}"/>
              </a:ext>
            </a:extLst>
          </p:cNvPr>
          <p:cNvSpPr txBox="1"/>
          <p:nvPr/>
        </p:nvSpPr>
        <p:spPr>
          <a:xfrm>
            <a:off x="9010836" y="4357730"/>
            <a:ext cx="318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F173E"/>
                </a:solidFill>
                <a:latin typeface="+mj-lt"/>
              </a:rPr>
              <a:t>ISMN soil moisture in situ points</a:t>
            </a:r>
          </a:p>
        </p:txBody>
      </p:sp>
    </p:spTree>
    <p:extLst>
      <p:ext uri="{BB962C8B-B14F-4D97-AF65-F5344CB8AC3E}">
        <p14:creationId xmlns:p14="http://schemas.microsoft.com/office/powerpoint/2010/main" val="228830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68F486A-D87A-3F84-7403-BE02279A0A7D}"/>
              </a:ext>
            </a:extLst>
          </p:cNvPr>
          <p:cNvSpPr>
            <a:spLocks/>
          </p:cNvSpPr>
          <p:nvPr/>
        </p:nvSpPr>
        <p:spPr>
          <a:xfrm>
            <a:off x="73276" y="1285681"/>
            <a:ext cx="11956537" cy="245336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F607851-455B-3A82-9F40-CAE3F5D23B24}"/>
              </a:ext>
            </a:extLst>
          </p:cNvPr>
          <p:cNvSpPr/>
          <p:nvPr/>
        </p:nvSpPr>
        <p:spPr>
          <a:xfrm>
            <a:off x="0" y="132877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DEC763-A86E-D758-1873-8964C28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7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F3637A0-9AFE-EE6E-02AD-23DB1675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6" y="14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Results: DA impact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48385C42-39A7-539B-D9B0-0CA15B7D0D28}"/>
              </a:ext>
            </a:extLst>
          </p:cNvPr>
          <p:cNvGrpSpPr/>
          <p:nvPr/>
        </p:nvGrpSpPr>
        <p:grpSpPr>
          <a:xfrm>
            <a:off x="8404053" y="1763930"/>
            <a:ext cx="3468281" cy="1810421"/>
            <a:chOff x="8404053" y="1763930"/>
            <a:chExt cx="3468281" cy="1810421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1DC13412-4EF5-5040-E8BB-5BD701B16234}"/>
                </a:ext>
              </a:extLst>
            </p:cNvPr>
            <p:cNvGrpSpPr/>
            <p:nvPr/>
          </p:nvGrpSpPr>
          <p:grpSpPr>
            <a:xfrm>
              <a:off x="8404053" y="1763930"/>
              <a:ext cx="3468281" cy="1189719"/>
              <a:chOff x="7587142" y="1909835"/>
              <a:chExt cx="3468281" cy="1189719"/>
            </a:xfrm>
          </p:grpSpPr>
          <p:pic>
            <p:nvPicPr>
              <p:cNvPr id="7" name="Afbeelding 6" descr="Afbeelding met tekst, schermopname&#10;&#10;Automatisch gegenereerde beschrijving">
                <a:extLst>
                  <a:ext uri="{FF2B5EF4-FFF2-40B4-BE49-F238E27FC236}">
                    <a16:creationId xmlns:a16="http://schemas.microsoft.com/office/drawing/2014/main" id="{37F44CE8-C9B9-B735-7E5C-F2B649886C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31" r="48907" b="11780"/>
              <a:stretch/>
            </p:blipFill>
            <p:spPr>
              <a:xfrm>
                <a:off x="7587142" y="1909835"/>
                <a:ext cx="3412793" cy="1189719"/>
              </a:xfrm>
              <a:prstGeom prst="rect">
                <a:avLst/>
              </a:prstGeom>
            </p:spPr>
          </p:pic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8CA488BE-0CE1-0EEB-4589-D0601723FC74}"/>
                  </a:ext>
                </a:extLst>
              </p:cNvPr>
              <p:cNvSpPr/>
              <p:nvPr/>
            </p:nvSpPr>
            <p:spPr>
              <a:xfrm>
                <a:off x="10914210" y="2024159"/>
                <a:ext cx="141213" cy="22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Afbeelding 11" descr="Afbeelding met tekst, schermopname&#10;&#10;Automatisch gegenereerde beschrijving">
              <a:extLst>
                <a:ext uri="{FF2B5EF4-FFF2-40B4-BE49-F238E27FC236}">
                  <a16:creationId xmlns:a16="http://schemas.microsoft.com/office/drawing/2014/main" id="{BBDBEADB-5C6F-EBC1-1B0E-0818C218C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6" t="88370" r="12937"/>
            <a:stretch/>
          </p:blipFill>
          <p:spPr>
            <a:xfrm>
              <a:off x="8560266" y="3157867"/>
              <a:ext cx="3277051" cy="416484"/>
            </a:xfrm>
            <a:prstGeom prst="rect">
              <a:avLst/>
            </a:prstGeom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5C53891B-743E-009E-41CC-3EE886D301C8}"/>
              </a:ext>
            </a:extLst>
          </p:cNvPr>
          <p:cNvSpPr txBox="1"/>
          <p:nvPr/>
        </p:nvSpPr>
        <p:spPr>
          <a:xfrm>
            <a:off x="5536" y="1214042"/>
            <a:ext cx="36408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546"/>
                </a:solidFill>
                <a:latin typeface="+mj-lt"/>
              </a:rPr>
              <a:t>Experiment 1 – </a:t>
            </a:r>
            <a:r>
              <a:rPr lang="el-GR" sz="1800" i="1" dirty="0">
                <a:latin typeface="+mj-lt"/>
              </a:rPr>
              <a:t>ϒ° </a:t>
            </a:r>
            <a:r>
              <a:rPr lang="nl-NL" sz="1800" i="1" baseline="-25000" dirty="0">
                <a:latin typeface="+mj-lt"/>
              </a:rPr>
              <a:t>VV</a:t>
            </a:r>
            <a:r>
              <a:rPr lang="nl-NL" sz="1600" i="1" dirty="0">
                <a:latin typeface="+mj-lt"/>
              </a:rPr>
              <a:t> </a:t>
            </a:r>
          </a:p>
          <a:p>
            <a:r>
              <a:rPr lang="nl-NL" sz="1600" i="1" dirty="0" err="1">
                <a:latin typeface="+mj-lt"/>
              </a:rPr>
              <a:t>to</a:t>
            </a:r>
            <a:r>
              <a:rPr lang="nl-NL" sz="1600" i="1" dirty="0">
                <a:latin typeface="+mj-lt"/>
              </a:rPr>
              <a:t> update </a:t>
            </a:r>
            <a:r>
              <a:rPr lang="nl-NL" sz="1600" i="1" dirty="0" err="1">
                <a:latin typeface="+mj-lt"/>
              </a:rPr>
              <a:t>surface</a:t>
            </a:r>
            <a:r>
              <a:rPr lang="nl-NL" sz="1600" i="1" dirty="0">
                <a:latin typeface="+mj-lt"/>
              </a:rPr>
              <a:t> </a:t>
            </a:r>
            <a:r>
              <a:rPr lang="nl-NL" sz="1600" i="1" dirty="0" err="1">
                <a:latin typeface="+mj-lt"/>
              </a:rPr>
              <a:t>soil</a:t>
            </a:r>
            <a:r>
              <a:rPr lang="nl-NL" sz="1600" i="1" dirty="0">
                <a:latin typeface="+mj-lt"/>
              </a:rPr>
              <a:t> </a:t>
            </a:r>
          </a:p>
          <a:p>
            <a:r>
              <a:rPr lang="nl-NL" sz="1600" i="1" dirty="0" err="1">
                <a:latin typeface="+mj-lt"/>
              </a:rPr>
              <a:t>moisture</a:t>
            </a:r>
            <a:r>
              <a:rPr lang="nl-NL" sz="1600" i="1" dirty="0">
                <a:latin typeface="+mj-lt"/>
              </a:rPr>
              <a:t> (SSM</a:t>
            </a:r>
            <a:r>
              <a:rPr lang="nl-NL" sz="1400" i="1" dirty="0">
                <a:latin typeface="+mj-lt"/>
              </a:rPr>
              <a:t>)</a:t>
            </a:r>
            <a:endParaRPr lang="en-US" sz="1600" i="1" dirty="0">
              <a:solidFill>
                <a:srgbClr val="002546"/>
              </a:solidFill>
              <a:latin typeface="+mj-lt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F30337F-4BB0-8B7A-9A97-89D4381D833D}"/>
              </a:ext>
            </a:extLst>
          </p:cNvPr>
          <p:cNvGrpSpPr/>
          <p:nvPr/>
        </p:nvGrpSpPr>
        <p:grpSpPr>
          <a:xfrm>
            <a:off x="8450522" y="4306923"/>
            <a:ext cx="3430681" cy="1757704"/>
            <a:chOff x="8449493" y="4007832"/>
            <a:chExt cx="3430681" cy="1757704"/>
          </a:xfrm>
        </p:grpSpPr>
        <p:pic>
          <p:nvPicPr>
            <p:cNvPr id="5" name="Afbeelding 4" descr="Afbeelding met tekst, schermopname&#10;&#10;Automatisch gegenereerde beschrijving">
              <a:extLst>
                <a:ext uri="{FF2B5EF4-FFF2-40B4-BE49-F238E27FC236}">
                  <a16:creationId xmlns:a16="http://schemas.microsoft.com/office/drawing/2014/main" id="{4E84A8BF-7688-84CD-2686-9F586FB5F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6" t="64831" b="11455"/>
            <a:stretch/>
          </p:blipFill>
          <p:spPr>
            <a:xfrm>
              <a:off x="8449493" y="4007832"/>
              <a:ext cx="3430681" cy="1234527"/>
            </a:xfrm>
            <a:prstGeom prst="rect">
              <a:avLst/>
            </a:prstGeom>
          </p:spPr>
        </p:pic>
        <p:pic>
          <p:nvPicPr>
            <p:cNvPr id="16" name="Afbeelding 15" descr="Afbeelding met tekst, schermopname&#10;&#10;Automatisch gegenereerde beschrijving">
              <a:extLst>
                <a:ext uri="{FF2B5EF4-FFF2-40B4-BE49-F238E27FC236}">
                  <a16:creationId xmlns:a16="http://schemas.microsoft.com/office/drawing/2014/main" id="{07261A94-6A15-1C03-6460-F4F18B6EF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6" t="88370" r="12937"/>
            <a:stretch/>
          </p:blipFill>
          <p:spPr>
            <a:xfrm>
              <a:off x="8538766" y="5349052"/>
              <a:ext cx="3277051" cy="416484"/>
            </a:xfrm>
            <a:prstGeom prst="rect">
              <a:avLst/>
            </a:prstGeom>
          </p:spPr>
        </p:pic>
      </p:grpSp>
      <p:sp>
        <p:nvSpPr>
          <p:cNvPr id="19" name="Rechthoek 18">
            <a:extLst>
              <a:ext uri="{FF2B5EF4-FFF2-40B4-BE49-F238E27FC236}">
                <a16:creationId xmlns:a16="http://schemas.microsoft.com/office/drawing/2014/main" id="{87F3B468-4C14-D8BC-D157-2B59E9525462}"/>
              </a:ext>
            </a:extLst>
          </p:cNvPr>
          <p:cNvSpPr>
            <a:spLocks/>
          </p:cNvSpPr>
          <p:nvPr/>
        </p:nvSpPr>
        <p:spPr>
          <a:xfrm>
            <a:off x="73276" y="3845877"/>
            <a:ext cx="11956537" cy="245336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E9D68E2-D2BA-005F-183A-3D0AE97AB046}"/>
              </a:ext>
            </a:extLst>
          </p:cNvPr>
          <p:cNvSpPr txBox="1"/>
          <p:nvPr/>
        </p:nvSpPr>
        <p:spPr>
          <a:xfrm>
            <a:off x="7191" y="3763166"/>
            <a:ext cx="36408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546"/>
                </a:solidFill>
                <a:latin typeface="+mj-lt"/>
              </a:rPr>
              <a:t>Experiment 2 – </a:t>
            </a:r>
            <a:r>
              <a:rPr lang="el-GR" sz="1800" b="1" i="1" dirty="0">
                <a:latin typeface="+mj-lt"/>
              </a:rPr>
              <a:t>ϒ° </a:t>
            </a:r>
            <a:r>
              <a:rPr lang="nl-NL" sz="1800" b="1" i="1" baseline="-25000" dirty="0">
                <a:latin typeface="+mj-lt"/>
              </a:rPr>
              <a:t>VV</a:t>
            </a:r>
            <a:r>
              <a:rPr lang="en-US" sz="1800" dirty="0"/>
              <a:t> + </a:t>
            </a:r>
            <a:r>
              <a:rPr lang="el-GR" sz="1800" b="1" i="1" dirty="0">
                <a:latin typeface="+mj-lt"/>
              </a:rPr>
              <a:t>ϒ° </a:t>
            </a:r>
            <a:r>
              <a:rPr lang="nl-NL" sz="1800" b="1" i="1" baseline="-25000" dirty="0">
                <a:latin typeface="+mj-lt"/>
              </a:rPr>
              <a:t>VH</a:t>
            </a:r>
            <a:r>
              <a:rPr lang="nl-NL" sz="1800" b="1" i="1" dirty="0">
                <a:latin typeface="+mj-lt"/>
              </a:rPr>
              <a:t> </a:t>
            </a:r>
          </a:p>
          <a:p>
            <a:r>
              <a:rPr lang="nl-NL" sz="1600" i="1" dirty="0" err="1">
                <a:latin typeface="+mj-lt"/>
              </a:rPr>
              <a:t>to</a:t>
            </a:r>
            <a:r>
              <a:rPr lang="nl-NL" sz="1600" i="1" dirty="0">
                <a:latin typeface="+mj-lt"/>
              </a:rPr>
              <a:t> update SSM &amp; </a:t>
            </a:r>
            <a:r>
              <a:rPr lang="nl-NL" sz="1600" i="1" dirty="0" err="1">
                <a:latin typeface="+mj-lt"/>
              </a:rPr>
              <a:t>Biomass</a:t>
            </a:r>
            <a:r>
              <a:rPr lang="nl-NL" sz="1600" i="1" dirty="0">
                <a:latin typeface="+mj-lt"/>
              </a:rPr>
              <a:t> (B)</a:t>
            </a:r>
            <a:r>
              <a:rPr lang="en-US" sz="1600" dirty="0"/>
              <a:t> </a:t>
            </a:r>
            <a:endParaRPr lang="en-US" dirty="0">
              <a:solidFill>
                <a:srgbClr val="002546"/>
              </a:solidFill>
              <a:latin typeface="+mj-lt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4CB597BD-6EE9-1EDC-8BEA-F0302AAF48DD}"/>
              </a:ext>
            </a:extLst>
          </p:cNvPr>
          <p:cNvSpPr txBox="1"/>
          <p:nvPr/>
        </p:nvSpPr>
        <p:spPr>
          <a:xfrm>
            <a:off x="9363849" y="1338699"/>
            <a:ext cx="2075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546"/>
                </a:solidFill>
                <a:latin typeface="+mj-lt"/>
              </a:rPr>
              <a:t>Site 3 (NW-Spain)</a:t>
            </a:r>
            <a:endParaRPr lang="en-US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1D0DC409-9795-1CC3-55E0-5864DA9CBF47}"/>
              </a:ext>
            </a:extLst>
          </p:cNvPr>
          <p:cNvSpPr txBox="1"/>
          <p:nvPr/>
        </p:nvSpPr>
        <p:spPr>
          <a:xfrm>
            <a:off x="9363849" y="3840960"/>
            <a:ext cx="2075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546"/>
                </a:solidFill>
                <a:latin typeface="+mj-lt"/>
              </a:rPr>
              <a:t>Site 3 (NW-Spain)</a:t>
            </a:r>
            <a:endParaRPr lang="en-US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1934FE78-57B9-54B7-D6E4-E467F73EDB88}"/>
              </a:ext>
            </a:extLst>
          </p:cNvPr>
          <p:cNvSpPr txBox="1"/>
          <p:nvPr/>
        </p:nvSpPr>
        <p:spPr>
          <a:xfrm>
            <a:off x="2535486" y="5971872"/>
            <a:ext cx="137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2015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969C82A7-146F-4C4E-1FC3-9ABD140AB982}"/>
              </a:ext>
            </a:extLst>
          </p:cNvPr>
          <p:cNvSpPr txBox="1"/>
          <p:nvPr/>
        </p:nvSpPr>
        <p:spPr>
          <a:xfrm>
            <a:off x="3201398" y="5971875"/>
            <a:ext cx="137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2016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B8A2C8EF-5398-DAE6-4020-D2302B6C18D9}"/>
              </a:ext>
            </a:extLst>
          </p:cNvPr>
          <p:cNvSpPr txBox="1"/>
          <p:nvPr/>
        </p:nvSpPr>
        <p:spPr>
          <a:xfrm>
            <a:off x="3819466" y="5971870"/>
            <a:ext cx="137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2017</a:t>
            </a:r>
          </a:p>
        </p:txBody>
      </p:sp>
      <p:grpSp>
        <p:nvGrpSpPr>
          <p:cNvPr id="96" name="Groep 95">
            <a:extLst>
              <a:ext uri="{FF2B5EF4-FFF2-40B4-BE49-F238E27FC236}">
                <a16:creationId xmlns:a16="http://schemas.microsoft.com/office/drawing/2014/main" id="{09679C4C-EA05-8B5D-F6C1-74C4D50FA698}"/>
              </a:ext>
            </a:extLst>
          </p:cNvPr>
          <p:cNvGrpSpPr/>
          <p:nvPr/>
        </p:nvGrpSpPr>
        <p:grpSpPr>
          <a:xfrm>
            <a:off x="2028626" y="1420761"/>
            <a:ext cx="5757634" cy="2292489"/>
            <a:chOff x="2495352" y="1418686"/>
            <a:chExt cx="5757634" cy="2292489"/>
          </a:xfrm>
        </p:grpSpPr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C7DAF000-B999-E13D-4650-CFEF87407C6A}"/>
                </a:ext>
              </a:extLst>
            </p:cNvPr>
            <p:cNvGrpSpPr/>
            <p:nvPr/>
          </p:nvGrpSpPr>
          <p:grpSpPr>
            <a:xfrm>
              <a:off x="2495352" y="1418686"/>
              <a:ext cx="5757634" cy="2131516"/>
              <a:chOff x="2495352" y="1418686"/>
              <a:chExt cx="5757634" cy="2131516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43124F9D-9292-6BB5-51ED-9ACF2CECE5B8}"/>
                  </a:ext>
                </a:extLst>
              </p:cNvPr>
              <p:cNvGrpSpPr/>
              <p:nvPr/>
            </p:nvGrpSpPr>
            <p:grpSpPr>
              <a:xfrm>
                <a:off x="3701494" y="1466215"/>
                <a:ext cx="4551492" cy="2027275"/>
                <a:chOff x="3701494" y="1523365"/>
                <a:chExt cx="4551492" cy="2027275"/>
              </a:xfrm>
            </p:grpSpPr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55B20278-53CB-B0CA-71EA-46DEBF9740B1}"/>
                    </a:ext>
                  </a:extLst>
                </p:cNvPr>
                <p:cNvGrpSpPr/>
                <p:nvPr/>
              </p:nvGrpSpPr>
              <p:grpSpPr>
                <a:xfrm>
                  <a:off x="3701494" y="1523365"/>
                  <a:ext cx="4551492" cy="2027275"/>
                  <a:chOff x="3701494" y="1523365"/>
                  <a:chExt cx="4551492" cy="2027275"/>
                </a:xfrm>
              </p:grpSpPr>
              <p:pic>
                <p:nvPicPr>
                  <p:cNvPr id="10" name="Afbeelding 9" descr="Afbeelding met tekst, Lettertype, ontwerp, typografie&#10;&#10;Automatisch gegenereerde beschrijving">
                    <a:extLst>
                      <a:ext uri="{FF2B5EF4-FFF2-40B4-BE49-F238E27FC236}">
                        <a16:creationId xmlns:a16="http://schemas.microsoft.com/office/drawing/2014/main" id="{3BB4448E-4442-5EFA-539F-B4C114C78A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361" t="10169" r="8839" b="18865"/>
                  <a:stretch/>
                </p:blipFill>
                <p:spPr>
                  <a:xfrm>
                    <a:off x="3701494" y="1523365"/>
                    <a:ext cx="4551492" cy="2027275"/>
                  </a:xfrm>
                  <a:prstGeom prst="rect">
                    <a:avLst/>
                  </a:prstGeom>
                </p:spPr>
              </p:pic>
              <p:sp>
                <p:nvSpPr>
                  <p:cNvPr id="21" name="Rechthoek 20">
                    <a:extLst>
                      <a:ext uri="{FF2B5EF4-FFF2-40B4-BE49-F238E27FC236}">
                        <a16:creationId xmlns:a16="http://schemas.microsoft.com/office/drawing/2014/main" id="{6A5777DE-CE23-1C39-28D0-4560A04818EF}"/>
                      </a:ext>
                    </a:extLst>
                  </p:cNvPr>
                  <p:cNvSpPr/>
                  <p:nvPr/>
                </p:nvSpPr>
                <p:spPr>
                  <a:xfrm>
                    <a:off x="3968896" y="2993447"/>
                    <a:ext cx="361804" cy="502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hthoek 21">
                    <a:extLst>
                      <a:ext uri="{FF2B5EF4-FFF2-40B4-BE49-F238E27FC236}">
                        <a16:creationId xmlns:a16="http://schemas.microsoft.com/office/drawing/2014/main" id="{4B49A6CC-9469-62F1-B188-C87D96A85119}"/>
                      </a:ext>
                    </a:extLst>
                  </p:cNvPr>
                  <p:cNvSpPr/>
                  <p:nvPr/>
                </p:nvSpPr>
                <p:spPr>
                  <a:xfrm>
                    <a:off x="4612580" y="2993447"/>
                    <a:ext cx="342000" cy="502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hthoek 22">
                    <a:extLst>
                      <a:ext uri="{FF2B5EF4-FFF2-40B4-BE49-F238E27FC236}">
                        <a16:creationId xmlns:a16="http://schemas.microsoft.com/office/drawing/2014/main" id="{B19D9622-8361-5141-D631-7BDD23E97ABE}"/>
                      </a:ext>
                    </a:extLst>
                  </p:cNvPr>
                  <p:cNvSpPr/>
                  <p:nvPr/>
                </p:nvSpPr>
                <p:spPr>
                  <a:xfrm>
                    <a:off x="5194300" y="2993447"/>
                    <a:ext cx="412749" cy="502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hthoek 23">
                    <a:extLst>
                      <a:ext uri="{FF2B5EF4-FFF2-40B4-BE49-F238E27FC236}">
                        <a16:creationId xmlns:a16="http://schemas.microsoft.com/office/drawing/2014/main" id="{482D308D-D655-AEF5-567B-8B93EAAAC2C5}"/>
                      </a:ext>
                    </a:extLst>
                  </p:cNvPr>
                  <p:cNvSpPr/>
                  <p:nvPr/>
                </p:nvSpPr>
                <p:spPr>
                  <a:xfrm>
                    <a:off x="5889625" y="2996755"/>
                    <a:ext cx="361805" cy="502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hthoek 24">
                    <a:extLst>
                      <a:ext uri="{FF2B5EF4-FFF2-40B4-BE49-F238E27FC236}">
                        <a16:creationId xmlns:a16="http://schemas.microsoft.com/office/drawing/2014/main" id="{A4B67EAE-A727-52F4-B1F5-5A92EA760C2F}"/>
                      </a:ext>
                    </a:extLst>
                  </p:cNvPr>
                  <p:cNvSpPr/>
                  <p:nvPr/>
                </p:nvSpPr>
                <p:spPr>
                  <a:xfrm>
                    <a:off x="6513505" y="2989190"/>
                    <a:ext cx="369895" cy="502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hthoek 25">
                    <a:extLst>
                      <a:ext uri="{FF2B5EF4-FFF2-40B4-BE49-F238E27FC236}">
                        <a16:creationId xmlns:a16="http://schemas.microsoft.com/office/drawing/2014/main" id="{23C19CD3-23DF-7966-FA14-CF644D5E876C}"/>
                      </a:ext>
                    </a:extLst>
                  </p:cNvPr>
                  <p:cNvSpPr/>
                  <p:nvPr/>
                </p:nvSpPr>
                <p:spPr>
                  <a:xfrm>
                    <a:off x="7157886" y="2970140"/>
                    <a:ext cx="369895" cy="502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hthoek 26">
                    <a:extLst>
                      <a:ext uri="{FF2B5EF4-FFF2-40B4-BE49-F238E27FC236}">
                        <a16:creationId xmlns:a16="http://schemas.microsoft.com/office/drawing/2014/main" id="{086EBAE7-8630-8D18-D1C2-607E11531D2D}"/>
                      </a:ext>
                    </a:extLst>
                  </p:cNvPr>
                  <p:cNvSpPr/>
                  <p:nvPr/>
                </p:nvSpPr>
                <p:spPr>
                  <a:xfrm>
                    <a:off x="7858125" y="2970139"/>
                    <a:ext cx="314325" cy="5288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707460B0-83AD-DF1F-C7C5-98257B682DE2}"/>
                    </a:ext>
                  </a:extLst>
                </p:cNvPr>
                <p:cNvSpPr/>
                <p:nvPr/>
              </p:nvSpPr>
              <p:spPr>
                <a:xfrm>
                  <a:off x="7841506" y="2991993"/>
                  <a:ext cx="161925" cy="1731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2AF9A7B2-44CE-17D0-C347-C629D73E7F1B}"/>
                  </a:ext>
                </a:extLst>
              </p:cNvPr>
              <p:cNvSpPr txBox="1"/>
              <p:nvPr/>
            </p:nvSpPr>
            <p:spPr>
              <a:xfrm>
                <a:off x="2495352" y="2976276"/>
                <a:ext cx="1206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j-lt"/>
                  </a:rPr>
                  <a:t>DMP</a:t>
                </a:r>
              </a:p>
              <a:p>
                <a:pPr algn="ctr"/>
                <a:r>
                  <a:rPr lang="en-US" sz="1200" dirty="0">
                    <a:latin typeface="+mj-lt"/>
                  </a:rPr>
                  <a:t>[ton ha</a:t>
                </a:r>
                <a:r>
                  <a:rPr lang="en-US" sz="1200" baseline="30000" dirty="0">
                    <a:latin typeface="+mj-lt"/>
                  </a:rPr>
                  <a:t>-1</a:t>
                </a:r>
                <a:r>
                  <a:rPr lang="en-US" sz="1200" baseline="-25000" dirty="0">
                    <a:latin typeface="+mj-lt"/>
                  </a:rPr>
                  <a:t> </a:t>
                </a:r>
                <a:r>
                  <a:rPr lang="en-US" sz="1200" dirty="0">
                    <a:latin typeface="+mj-lt"/>
                  </a:rPr>
                  <a:t>day</a:t>
                </a:r>
                <a:r>
                  <a:rPr lang="en-US" sz="1200" baseline="30000" dirty="0">
                    <a:latin typeface="+mj-lt"/>
                  </a:rPr>
                  <a:t>-1</a:t>
                </a:r>
                <a:r>
                  <a:rPr lang="en-US" sz="1200" dirty="0">
                    <a:latin typeface="+mj-lt"/>
                  </a:rPr>
                  <a:t>]</a:t>
                </a:r>
                <a:r>
                  <a:rPr lang="en-US" sz="1200" baseline="30000" dirty="0">
                    <a:latin typeface="+mj-lt"/>
                  </a:rPr>
                  <a:t> 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50743BA9-CB26-E5E8-DAA6-E25EC01BB6A6}"/>
                  </a:ext>
                </a:extLst>
              </p:cNvPr>
              <p:cNvSpPr txBox="1"/>
              <p:nvPr/>
            </p:nvSpPr>
            <p:spPr>
              <a:xfrm>
                <a:off x="2597751" y="2287479"/>
                <a:ext cx="1112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j-lt"/>
                  </a:rPr>
                  <a:t>Biomass</a:t>
                </a:r>
              </a:p>
              <a:p>
                <a:pPr algn="ctr"/>
                <a:r>
                  <a:rPr lang="en-US" sz="1200" dirty="0">
                    <a:latin typeface="+mj-lt"/>
                  </a:rPr>
                  <a:t>[ton ha</a:t>
                </a:r>
                <a:r>
                  <a:rPr lang="en-US" sz="1200" baseline="30000" dirty="0">
                    <a:latin typeface="+mj-lt"/>
                  </a:rPr>
                  <a:t>-1</a:t>
                </a:r>
                <a:r>
                  <a:rPr lang="en-US" sz="1200" dirty="0">
                    <a:latin typeface="+mj-lt"/>
                  </a:rPr>
                  <a:t>]</a:t>
                </a:r>
                <a:r>
                  <a:rPr lang="en-US" sz="1200" baseline="30000" dirty="0">
                    <a:latin typeface="+mj-lt"/>
                  </a:rPr>
                  <a:t> 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D0FA7BCE-1190-ED4D-D70E-1996C00710F5}"/>
                  </a:ext>
                </a:extLst>
              </p:cNvPr>
              <p:cNvSpPr txBox="1"/>
              <p:nvPr/>
            </p:nvSpPr>
            <p:spPr>
              <a:xfrm>
                <a:off x="2597751" y="1595405"/>
                <a:ext cx="1112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j-lt"/>
                  </a:rPr>
                  <a:t>SSM</a:t>
                </a:r>
              </a:p>
              <a:p>
                <a:pPr algn="ctr"/>
                <a:r>
                  <a:rPr lang="en-US" sz="1200" dirty="0">
                    <a:latin typeface="+mj-lt"/>
                  </a:rPr>
                  <a:t>[m</a:t>
                </a:r>
                <a:r>
                  <a:rPr lang="en-US" sz="1200" baseline="30000" dirty="0">
                    <a:latin typeface="+mj-lt"/>
                  </a:rPr>
                  <a:t>3</a:t>
                </a:r>
                <a:r>
                  <a:rPr lang="en-US" sz="1200" dirty="0">
                    <a:latin typeface="+mj-lt"/>
                  </a:rPr>
                  <a:t> m</a:t>
                </a:r>
                <a:r>
                  <a:rPr lang="en-US" sz="1200" baseline="30000" dirty="0">
                    <a:latin typeface="+mj-lt"/>
                  </a:rPr>
                  <a:t>-3</a:t>
                </a:r>
                <a:r>
                  <a:rPr lang="en-US" sz="1200" dirty="0">
                    <a:latin typeface="+mj-lt"/>
                  </a:rPr>
                  <a:t>]</a:t>
                </a:r>
                <a:r>
                  <a:rPr lang="en-US" sz="1200" baseline="30000" dirty="0">
                    <a:latin typeface="+mj-lt"/>
                  </a:rPr>
                  <a:t> 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DFCB1708-DD26-E518-5AA4-F35CEF919839}"/>
                  </a:ext>
                </a:extLst>
              </p:cNvPr>
              <p:cNvSpPr txBox="1"/>
              <p:nvPr/>
            </p:nvSpPr>
            <p:spPr>
              <a:xfrm>
                <a:off x="3205505" y="3303981"/>
                <a:ext cx="5337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D0B0C556-CB32-F2E7-2A07-E9F87BF8EDA5}"/>
                  </a:ext>
                </a:extLst>
              </p:cNvPr>
              <p:cNvSpPr txBox="1"/>
              <p:nvPr/>
            </p:nvSpPr>
            <p:spPr>
              <a:xfrm>
                <a:off x="3209590" y="2904848"/>
                <a:ext cx="5337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0.10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C27F3C5F-FA4A-2A8A-BB7B-81773E61FB3F}"/>
                  </a:ext>
                </a:extLst>
              </p:cNvPr>
              <p:cNvSpPr txBox="1"/>
              <p:nvPr/>
            </p:nvSpPr>
            <p:spPr>
              <a:xfrm>
                <a:off x="3227045" y="2620368"/>
                <a:ext cx="5337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53A4C888-0CF5-0195-47D0-E155A12B9991}"/>
                  </a:ext>
                </a:extLst>
              </p:cNvPr>
              <p:cNvSpPr txBox="1"/>
              <p:nvPr/>
            </p:nvSpPr>
            <p:spPr>
              <a:xfrm>
                <a:off x="3224963" y="2224884"/>
                <a:ext cx="5337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10</a:t>
                </a: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780886EE-3E7B-BEBA-889E-88FC3151D4A9}"/>
                  </a:ext>
                </a:extLst>
              </p:cNvPr>
              <p:cNvSpPr txBox="1"/>
              <p:nvPr/>
            </p:nvSpPr>
            <p:spPr>
              <a:xfrm>
                <a:off x="3225883" y="1418686"/>
                <a:ext cx="5337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0.5</a:t>
                </a: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6226D89A-E40D-699D-9A4B-64EA1CE67606}"/>
                  </a:ext>
                </a:extLst>
              </p:cNvPr>
              <p:cNvSpPr txBox="1"/>
              <p:nvPr/>
            </p:nvSpPr>
            <p:spPr>
              <a:xfrm>
                <a:off x="3225883" y="1956872"/>
                <a:ext cx="5337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0</a:t>
                </a:r>
              </a:p>
            </p:txBody>
          </p:sp>
        </p:grpSp>
        <p:sp>
          <p:nvSpPr>
            <p:cNvPr id="89" name="Tekstvak 88">
              <a:extLst>
                <a:ext uri="{FF2B5EF4-FFF2-40B4-BE49-F238E27FC236}">
                  <a16:creationId xmlns:a16="http://schemas.microsoft.com/office/drawing/2014/main" id="{0E0E7EA4-0533-6AED-8961-C122862437DA}"/>
                </a:ext>
              </a:extLst>
            </p:cNvPr>
            <p:cNvSpPr txBox="1"/>
            <p:nvPr/>
          </p:nvSpPr>
          <p:spPr>
            <a:xfrm>
              <a:off x="3067258" y="3434176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2015</a:t>
              </a:r>
            </a:p>
          </p:txBody>
        </p: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F2CB9112-11EF-A28A-FE85-B8F8312E76C7}"/>
                </a:ext>
              </a:extLst>
            </p:cNvPr>
            <p:cNvSpPr txBox="1"/>
            <p:nvPr/>
          </p:nvSpPr>
          <p:spPr>
            <a:xfrm>
              <a:off x="3677221" y="3434175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2016</a:t>
              </a:r>
            </a:p>
          </p:txBody>
        </p:sp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F250AC17-C5F6-2A1C-02D3-1CBEEEF9C2E2}"/>
                </a:ext>
              </a:extLst>
            </p:cNvPr>
            <p:cNvSpPr txBox="1"/>
            <p:nvPr/>
          </p:nvSpPr>
          <p:spPr>
            <a:xfrm>
              <a:off x="4294804" y="3434175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2017</a:t>
              </a:r>
            </a:p>
          </p:txBody>
        </p: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849DE6EE-1167-4981-F682-E2BCC57B4F76}"/>
                </a:ext>
              </a:extLst>
            </p:cNvPr>
            <p:cNvSpPr txBox="1"/>
            <p:nvPr/>
          </p:nvSpPr>
          <p:spPr>
            <a:xfrm>
              <a:off x="6839884" y="3434175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2021</a:t>
              </a:r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4BBB94E6-4023-6B32-CBB6-F6932C909387}"/>
                </a:ext>
              </a:extLst>
            </p:cNvPr>
            <p:cNvSpPr txBox="1"/>
            <p:nvPr/>
          </p:nvSpPr>
          <p:spPr>
            <a:xfrm>
              <a:off x="6209760" y="3434175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2020</a:t>
              </a:r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5C6DFDC9-E804-87C3-76BA-0EE53BA2AC0A}"/>
                </a:ext>
              </a:extLst>
            </p:cNvPr>
            <p:cNvSpPr txBox="1"/>
            <p:nvPr/>
          </p:nvSpPr>
          <p:spPr>
            <a:xfrm>
              <a:off x="5571261" y="3434174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2019</a:t>
              </a: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14A6CFF3-666D-7CF2-8CA3-74A000FA4876}"/>
                </a:ext>
              </a:extLst>
            </p:cNvPr>
            <p:cNvSpPr txBox="1"/>
            <p:nvPr/>
          </p:nvSpPr>
          <p:spPr>
            <a:xfrm>
              <a:off x="4945247" y="3434174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2018</a:t>
              </a:r>
            </a:p>
          </p:txBody>
        </p:sp>
      </p:grpSp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7EB1C2FA-69A2-963F-B972-DFFE4D425A50}"/>
              </a:ext>
            </a:extLst>
          </p:cNvPr>
          <p:cNvSpPr/>
          <p:nvPr/>
        </p:nvSpPr>
        <p:spPr>
          <a:xfrm>
            <a:off x="4026716" y="5176007"/>
            <a:ext cx="192978" cy="453006"/>
          </a:xfrm>
          <a:custGeom>
            <a:avLst/>
            <a:gdLst>
              <a:gd name="connsiteX0" fmla="*/ 0 w 192978"/>
              <a:gd name="connsiteY0" fmla="*/ 0 h 453006"/>
              <a:gd name="connsiteX1" fmla="*/ 192946 w 192978"/>
              <a:gd name="connsiteY1" fmla="*/ 260059 h 453006"/>
              <a:gd name="connsiteX2" fmla="*/ 16778 w 192978"/>
              <a:gd name="connsiteY2" fmla="*/ 453006 h 453006"/>
              <a:gd name="connsiteX3" fmla="*/ 16778 w 192978"/>
              <a:gd name="connsiteY3" fmla="*/ 453006 h 45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78" h="453006">
                <a:moveTo>
                  <a:pt x="0" y="0"/>
                </a:moveTo>
                <a:cubicBezTo>
                  <a:pt x="95075" y="92279"/>
                  <a:pt x="190150" y="184558"/>
                  <a:pt x="192946" y="260059"/>
                </a:cubicBezTo>
                <a:cubicBezTo>
                  <a:pt x="195742" y="335560"/>
                  <a:pt x="16778" y="453006"/>
                  <a:pt x="16778" y="453006"/>
                </a:cubicBezTo>
                <a:lnTo>
                  <a:pt x="16778" y="453006"/>
                </a:ln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4203B334-5313-8ABF-7060-F0ADDD1F7BF4}"/>
              </a:ext>
            </a:extLst>
          </p:cNvPr>
          <p:cNvSpPr/>
          <p:nvPr/>
        </p:nvSpPr>
        <p:spPr>
          <a:xfrm flipH="1">
            <a:off x="2091699" y="2578240"/>
            <a:ext cx="268397" cy="453006"/>
          </a:xfrm>
          <a:custGeom>
            <a:avLst/>
            <a:gdLst>
              <a:gd name="connsiteX0" fmla="*/ 0 w 192978"/>
              <a:gd name="connsiteY0" fmla="*/ 0 h 453006"/>
              <a:gd name="connsiteX1" fmla="*/ 192946 w 192978"/>
              <a:gd name="connsiteY1" fmla="*/ 260059 h 453006"/>
              <a:gd name="connsiteX2" fmla="*/ 16778 w 192978"/>
              <a:gd name="connsiteY2" fmla="*/ 453006 h 453006"/>
              <a:gd name="connsiteX3" fmla="*/ 16778 w 192978"/>
              <a:gd name="connsiteY3" fmla="*/ 453006 h 45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78" h="453006">
                <a:moveTo>
                  <a:pt x="0" y="0"/>
                </a:moveTo>
                <a:cubicBezTo>
                  <a:pt x="95075" y="92279"/>
                  <a:pt x="190150" y="184558"/>
                  <a:pt x="192946" y="260059"/>
                </a:cubicBezTo>
                <a:cubicBezTo>
                  <a:pt x="195742" y="335560"/>
                  <a:pt x="16778" y="453006"/>
                  <a:pt x="16778" y="453006"/>
                </a:cubicBezTo>
                <a:lnTo>
                  <a:pt x="16778" y="453006"/>
                </a:ln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kstvak 99">
            <a:extLst>
              <a:ext uri="{FF2B5EF4-FFF2-40B4-BE49-F238E27FC236}">
                <a16:creationId xmlns:a16="http://schemas.microsoft.com/office/drawing/2014/main" id="{7DA4282F-92F1-0E8B-3B6A-1C87C5CFB34F}"/>
              </a:ext>
            </a:extLst>
          </p:cNvPr>
          <p:cNvSpPr txBox="1"/>
          <p:nvPr/>
        </p:nvSpPr>
        <p:spPr>
          <a:xfrm>
            <a:off x="56824" y="2652203"/>
            <a:ext cx="2265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Cumulative B</a:t>
            </a:r>
            <a:r>
              <a:rPr lang="en-US" sz="1600" i="1" dirty="0">
                <a:solidFill>
                  <a:srgbClr val="C00000"/>
                </a:solidFill>
                <a:sym typeface="Wingdings" panose="05000000000000000000" pitchFamily="2" charset="2"/>
              </a:rPr>
              <a:t> daily B</a:t>
            </a:r>
            <a:endParaRPr lang="en-US" sz="1600" i="1" dirty="0">
              <a:solidFill>
                <a:srgbClr val="C00000"/>
              </a:solidFill>
            </a:endParaRPr>
          </a:p>
        </p:txBody>
      </p:sp>
      <p:grpSp>
        <p:nvGrpSpPr>
          <p:cNvPr id="106" name="Groep 105">
            <a:extLst>
              <a:ext uri="{FF2B5EF4-FFF2-40B4-BE49-F238E27FC236}">
                <a16:creationId xmlns:a16="http://schemas.microsoft.com/office/drawing/2014/main" id="{639AE45E-7763-4B98-05D4-50EB594AC958}"/>
              </a:ext>
            </a:extLst>
          </p:cNvPr>
          <p:cNvGrpSpPr/>
          <p:nvPr/>
        </p:nvGrpSpPr>
        <p:grpSpPr>
          <a:xfrm>
            <a:off x="7705722" y="1468289"/>
            <a:ext cx="673352" cy="646331"/>
            <a:chOff x="4247483" y="4256765"/>
            <a:chExt cx="879404" cy="656134"/>
          </a:xfrm>
        </p:grpSpPr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8CAA9860-C153-263A-11E4-692655ADBA37}"/>
                </a:ext>
              </a:extLst>
            </p:cNvPr>
            <p:cNvSpPr/>
            <p:nvPr/>
          </p:nvSpPr>
          <p:spPr>
            <a:xfrm>
              <a:off x="4294471" y="4311022"/>
              <a:ext cx="623684" cy="5820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108" name="Tekstvak 107">
              <a:extLst>
                <a:ext uri="{FF2B5EF4-FFF2-40B4-BE49-F238E27FC236}">
                  <a16:creationId xmlns:a16="http://schemas.microsoft.com/office/drawing/2014/main" id="{9A9B4B8F-DDDA-E772-A35D-A3E5DADF5017}"/>
                </a:ext>
              </a:extLst>
            </p:cNvPr>
            <p:cNvSpPr txBox="1"/>
            <p:nvPr/>
          </p:nvSpPr>
          <p:spPr>
            <a:xfrm>
              <a:off x="4247483" y="4256765"/>
              <a:ext cx="879404" cy="6561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OL</a:t>
              </a:r>
              <a:r>
                <a:rPr lang="en-US" sz="1200" dirty="0"/>
                <a:t> </a:t>
              </a:r>
              <a:r>
                <a:rPr lang="en-US" sz="1200" dirty="0">
                  <a:solidFill>
                    <a:schemeClr val="accent2"/>
                  </a:solidFill>
                </a:rPr>
                <a:t>DA</a:t>
              </a:r>
              <a:r>
                <a:rPr lang="en-US" sz="1200" dirty="0"/>
                <a:t> </a:t>
              </a:r>
            </a:p>
            <a:p>
              <a:r>
                <a:rPr lang="en-US" sz="1200" dirty="0"/>
                <a:t>in situ </a:t>
              </a:r>
            </a:p>
            <a:p>
              <a:r>
                <a:rPr lang="en-US" sz="1200" dirty="0">
                  <a:solidFill>
                    <a:srgbClr val="FB5F43"/>
                  </a:solidFill>
                </a:rPr>
                <a:t>SMAP</a:t>
              </a:r>
            </a:p>
          </p:txBody>
        </p:sp>
      </p:grpSp>
      <p:grpSp>
        <p:nvGrpSpPr>
          <p:cNvPr id="109" name="Groep 108">
            <a:extLst>
              <a:ext uri="{FF2B5EF4-FFF2-40B4-BE49-F238E27FC236}">
                <a16:creationId xmlns:a16="http://schemas.microsoft.com/office/drawing/2014/main" id="{804C4784-1474-A394-894F-562BAB53AEFD}"/>
              </a:ext>
            </a:extLst>
          </p:cNvPr>
          <p:cNvGrpSpPr/>
          <p:nvPr/>
        </p:nvGrpSpPr>
        <p:grpSpPr>
          <a:xfrm>
            <a:off x="7683379" y="2205183"/>
            <a:ext cx="596908" cy="571794"/>
            <a:chOff x="4247483" y="4256764"/>
            <a:chExt cx="1593002" cy="600782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E29CA317-B6CD-519C-91D6-352A9377439C}"/>
                </a:ext>
              </a:extLst>
            </p:cNvPr>
            <p:cNvSpPr/>
            <p:nvPr/>
          </p:nvSpPr>
          <p:spPr>
            <a:xfrm>
              <a:off x="4400066" y="4256843"/>
              <a:ext cx="1277531" cy="6007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sp>
          <p:nvSpPr>
            <p:cNvPr id="111" name="Tekstvak 110">
              <a:extLst>
                <a:ext uri="{FF2B5EF4-FFF2-40B4-BE49-F238E27FC236}">
                  <a16:creationId xmlns:a16="http://schemas.microsoft.com/office/drawing/2014/main" id="{18823750-1485-2050-7729-D05EFA2DF5D0}"/>
                </a:ext>
              </a:extLst>
            </p:cNvPr>
            <p:cNvSpPr txBox="1"/>
            <p:nvPr/>
          </p:nvSpPr>
          <p:spPr>
            <a:xfrm>
              <a:off x="4247483" y="4256764"/>
              <a:ext cx="1593002" cy="485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OL</a:t>
              </a:r>
            </a:p>
            <a:p>
              <a:r>
                <a:rPr lang="en-US" sz="1200" dirty="0">
                  <a:solidFill>
                    <a:srgbClr val="7C7D00"/>
                  </a:solidFill>
                </a:rPr>
                <a:t>DA</a:t>
              </a:r>
            </a:p>
          </p:txBody>
        </p:sp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442797F3-2BDA-A821-691D-94C42C662537}"/>
              </a:ext>
            </a:extLst>
          </p:cNvPr>
          <p:cNvGrpSpPr/>
          <p:nvPr/>
        </p:nvGrpSpPr>
        <p:grpSpPr>
          <a:xfrm>
            <a:off x="7699220" y="2841905"/>
            <a:ext cx="533705" cy="646331"/>
            <a:chOff x="4247484" y="4256764"/>
            <a:chExt cx="533705" cy="606999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6BC19433-E209-80AD-3868-D5053EBF95E6}"/>
                </a:ext>
              </a:extLst>
            </p:cNvPr>
            <p:cNvSpPr/>
            <p:nvPr/>
          </p:nvSpPr>
          <p:spPr>
            <a:xfrm>
              <a:off x="4294469" y="4301950"/>
              <a:ext cx="478699" cy="5410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114" name="Tekstvak 113">
              <a:extLst>
                <a:ext uri="{FF2B5EF4-FFF2-40B4-BE49-F238E27FC236}">
                  <a16:creationId xmlns:a16="http://schemas.microsoft.com/office/drawing/2014/main" id="{3CF95D94-BE6B-DFAC-B408-011895261BED}"/>
                </a:ext>
              </a:extLst>
            </p:cNvPr>
            <p:cNvSpPr txBox="1"/>
            <p:nvPr/>
          </p:nvSpPr>
          <p:spPr>
            <a:xfrm>
              <a:off x="4247484" y="4256764"/>
              <a:ext cx="533705" cy="60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OL</a:t>
              </a:r>
            </a:p>
            <a:p>
              <a:r>
                <a:rPr lang="en-US" sz="1200" dirty="0">
                  <a:solidFill>
                    <a:srgbClr val="7C7D00"/>
                  </a:solidFill>
                </a:rPr>
                <a:t>DA </a:t>
              </a:r>
            </a:p>
            <a:p>
              <a:r>
                <a:rPr lang="en-US" sz="1200" dirty="0">
                  <a:solidFill>
                    <a:srgbClr val="FB5F43"/>
                  </a:solidFill>
                </a:rPr>
                <a:t>DMP</a:t>
              </a:r>
            </a:p>
          </p:txBody>
        </p:sp>
      </p:grp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682A5F8B-879F-7B68-4F34-A3846C5359FF}"/>
              </a:ext>
            </a:extLst>
          </p:cNvPr>
          <p:cNvGrpSpPr/>
          <p:nvPr/>
        </p:nvGrpSpPr>
        <p:grpSpPr>
          <a:xfrm>
            <a:off x="2025271" y="3949174"/>
            <a:ext cx="5757832" cy="2299697"/>
            <a:chOff x="2492206" y="3949177"/>
            <a:chExt cx="5757832" cy="2299697"/>
          </a:xfrm>
        </p:grpSpPr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F2814D8D-B235-D62B-DC65-64491B117F77}"/>
                </a:ext>
              </a:extLst>
            </p:cNvPr>
            <p:cNvSpPr txBox="1"/>
            <p:nvPr/>
          </p:nvSpPr>
          <p:spPr>
            <a:xfrm>
              <a:off x="6843458" y="5971875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2021</a:t>
              </a:r>
            </a:p>
          </p:txBody>
        </p:sp>
        <p:sp>
          <p:nvSpPr>
            <p:cNvPr id="88" name="Tekstvak 87">
              <a:extLst>
                <a:ext uri="{FF2B5EF4-FFF2-40B4-BE49-F238E27FC236}">
                  <a16:creationId xmlns:a16="http://schemas.microsoft.com/office/drawing/2014/main" id="{70E9D380-8432-A3D4-092C-55DE3C12906E}"/>
                </a:ext>
              </a:extLst>
            </p:cNvPr>
            <p:cNvSpPr txBox="1"/>
            <p:nvPr/>
          </p:nvSpPr>
          <p:spPr>
            <a:xfrm>
              <a:off x="4967168" y="5971874"/>
              <a:ext cx="137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2018</a:t>
              </a: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A2089396-9C2D-A787-707A-A8E7A4AB791A}"/>
                </a:ext>
              </a:extLst>
            </p:cNvPr>
            <p:cNvGrpSpPr/>
            <p:nvPr/>
          </p:nvGrpSpPr>
          <p:grpSpPr>
            <a:xfrm>
              <a:off x="2492206" y="3949177"/>
              <a:ext cx="5757832" cy="2299696"/>
              <a:chOff x="2494872" y="3949178"/>
              <a:chExt cx="5757832" cy="2299696"/>
            </a:xfrm>
          </p:grpSpPr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D82BCE95-1508-5EFC-40E4-A6CD226AA0D0}"/>
                  </a:ext>
                </a:extLst>
              </p:cNvPr>
              <p:cNvSpPr txBox="1"/>
              <p:nvPr/>
            </p:nvSpPr>
            <p:spPr>
              <a:xfrm>
                <a:off x="6213334" y="5971875"/>
                <a:ext cx="13757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j-lt"/>
                  </a:rPr>
                  <a:t>2020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2578E433-16CC-D051-16EE-4FE77A24FAFA}"/>
                  </a:ext>
                </a:extLst>
              </p:cNvPr>
              <p:cNvSpPr txBox="1"/>
              <p:nvPr/>
            </p:nvSpPr>
            <p:spPr>
              <a:xfrm>
                <a:off x="5574835" y="5971874"/>
                <a:ext cx="13757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j-lt"/>
                  </a:rPr>
                  <a:t>2019</a:t>
                </a:r>
              </a:p>
            </p:txBody>
          </p: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A594502B-584A-470E-DE09-5C717734B62C}"/>
                  </a:ext>
                </a:extLst>
              </p:cNvPr>
              <p:cNvGrpSpPr/>
              <p:nvPr/>
            </p:nvGrpSpPr>
            <p:grpSpPr>
              <a:xfrm>
                <a:off x="2494872" y="3949178"/>
                <a:ext cx="5757832" cy="2106134"/>
                <a:chOff x="2494872" y="3949178"/>
                <a:chExt cx="5757832" cy="2106134"/>
              </a:xfrm>
            </p:grpSpPr>
            <p:sp>
              <p:nvSpPr>
                <p:cNvPr id="43" name="Tekstvak 42">
                  <a:extLst>
                    <a:ext uri="{FF2B5EF4-FFF2-40B4-BE49-F238E27FC236}">
                      <a16:creationId xmlns:a16="http://schemas.microsoft.com/office/drawing/2014/main" id="{96CA6106-5E98-50D7-3D9A-16B8CF94E054}"/>
                    </a:ext>
                  </a:extLst>
                </p:cNvPr>
                <p:cNvSpPr txBox="1"/>
                <p:nvPr/>
              </p:nvSpPr>
              <p:spPr>
                <a:xfrm>
                  <a:off x="2601136" y="4822534"/>
                  <a:ext cx="111247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+mj-lt"/>
                    </a:rPr>
                    <a:t>Biomass</a:t>
                  </a:r>
                </a:p>
                <a:p>
                  <a:pPr algn="ctr"/>
                  <a:r>
                    <a:rPr lang="en-US" sz="1100" dirty="0">
                      <a:latin typeface="+mj-lt"/>
                    </a:rPr>
                    <a:t>[ton ha</a:t>
                  </a:r>
                  <a:r>
                    <a:rPr lang="en-US" sz="1100" baseline="30000" dirty="0">
                      <a:latin typeface="+mj-lt"/>
                    </a:rPr>
                    <a:t>-1</a:t>
                  </a:r>
                  <a:r>
                    <a:rPr lang="en-US" sz="1100" dirty="0">
                      <a:latin typeface="+mj-lt"/>
                    </a:rPr>
                    <a:t>]</a:t>
                  </a:r>
                  <a:r>
                    <a:rPr lang="en-US" sz="1100" baseline="30000" dirty="0">
                      <a:latin typeface="+mj-lt"/>
                    </a:rPr>
                    <a:t> 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44" name="Tekstvak 43">
                  <a:extLst>
                    <a:ext uri="{FF2B5EF4-FFF2-40B4-BE49-F238E27FC236}">
                      <a16:creationId xmlns:a16="http://schemas.microsoft.com/office/drawing/2014/main" id="{6AD2C467-C606-6C62-759B-D0DACA185845}"/>
                    </a:ext>
                  </a:extLst>
                </p:cNvPr>
                <p:cNvSpPr txBox="1"/>
                <p:nvPr/>
              </p:nvSpPr>
              <p:spPr>
                <a:xfrm>
                  <a:off x="2601136" y="4130160"/>
                  <a:ext cx="111247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+mj-lt"/>
                    </a:rPr>
                    <a:t>SSM</a:t>
                  </a:r>
                </a:p>
                <a:p>
                  <a:pPr algn="ctr"/>
                  <a:r>
                    <a:rPr lang="en-US" sz="1100" dirty="0">
                      <a:latin typeface="+mj-lt"/>
                    </a:rPr>
                    <a:t>[m</a:t>
                  </a:r>
                  <a:r>
                    <a:rPr lang="en-US" sz="1100" baseline="30000" dirty="0">
                      <a:latin typeface="+mj-lt"/>
                    </a:rPr>
                    <a:t>3</a:t>
                  </a:r>
                  <a:r>
                    <a:rPr lang="en-US" sz="1100" dirty="0">
                      <a:latin typeface="+mj-lt"/>
                    </a:rPr>
                    <a:t> m</a:t>
                  </a:r>
                  <a:r>
                    <a:rPr lang="en-US" sz="1100" baseline="30000" dirty="0">
                      <a:latin typeface="+mj-lt"/>
                    </a:rPr>
                    <a:t>-3</a:t>
                  </a:r>
                  <a:r>
                    <a:rPr lang="en-US" sz="1100" dirty="0">
                      <a:latin typeface="+mj-lt"/>
                    </a:rPr>
                    <a:t>]</a:t>
                  </a:r>
                  <a:r>
                    <a:rPr lang="en-US" sz="1100" baseline="30000" dirty="0">
                      <a:latin typeface="+mj-lt"/>
                    </a:rPr>
                    <a:t> </a:t>
                  </a:r>
                  <a:endParaRPr lang="en-US" sz="1100" dirty="0">
                    <a:latin typeface="+mj-lt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83EBA7F0-21E5-8951-96AF-781BFF2A5BC2}"/>
                    </a:ext>
                  </a:extLst>
                </p:cNvPr>
                <p:cNvGrpSpPr/>
                <p:nvPr/>
              </p:nvGrpSpPr>
              <p:grpSpPr>
                <a:xfrm>
                  <a:off x="2494872" y="3949178"/>
                  <a:ext cx="5757832" cy="2106134"/>
                  <a:chOff x="2494872" y="3949178"/>
                  <a:chExt cx="5757832" cy="2106134"/>
                </a:xfrm>
              </p:grpSpPr>
              <p:sp>
                <p:nvSpPr>
                  <p:cNvPr id="42" name="Tekstvak 41">
                    <a:extLst>
                      <a:ext uri="{FF2B5EF4-FFF2-40B4-BE49-F238E27FC236}">
                        <a16:creationId xmlns:a16="http://schemas.microsoft.com/office/drawing/2014/main" id="{7CB733A7-61D2-5CD9-AB9C-A7E2DD3084AB}"/>
                      </a:ext>
                    </a:extLst>
                  </p:cNvPr>
                  <p:cNvSpPr txBox="1"/>
                  <p:nvPr/>
                </p:nvSpPr>
                <p:spPr>
                  <a:xfrm>
                    <a:off x="2494872" y="5510997"/>
                    <a:ext cx="1206142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+mj-lt"/>
                      </a:rPr>
                      <a:t>DMP</a:t>
                    </a:r>
                  </a:p>
                  <a:p>
                    <a:pPr algn="ctr"/>
                    <a:r>
                      <a:rPr lang="en-US" sz="1100" dirty="0">
                        <a:latin typeface="+mj-lt"/>
                      </a:rPr>
                      <a:t>[ton ha</a:t>
                    </a:r>
                    <a:r>
                      <a:rPr lang="en-US" sz="1100" baseline="30000" dirty="0">
                        <a:latin typeface="+mj-lt"/>
                      </a:rPr>
                      <a:t>-1</a:t>
                    </a:r>
                    <a:r>
                      <a:rPr lang="en-US" sz="1100" baseline="-25000" dirty="0">
                        <a:latin typeface="+mj-lt"/>
                      </a:rPr>
                      <a:t> </a:t>
                    </a:r>
                    <a:r>
                      <a:rPr lang="en-US" sz="1100" dirty="0">
                        <a:latin typeface="+mj-lt"/>
                      </a:rPr>
                      <a:t>day</a:t>
                    </a:r>
                    <a:r>
                      <a:rPr lang="en-US" sz="1100" baseline="30000" dirty="0">
                        <a:latin typeface="+mj-lt"/>
                      </a:rPr>
                      <a:t>-1</a:t>
                    </a:r>
                    <a:r>
                      <a:rPr lang="en-US" sz="1100" dirty="0">
                        <a:latin typeface="+mj-lt"/>
                      </a:rPr>
                      <a:t>]</a:t>
                    </a:r>
                    <a:r>
                      <a:rPr lang="en-US" sz="1100" baseline="30000" dirty="0">
                        <a:latin typeface="+mj-lt"/>
                      </a:rPr>
                      <a:t> </a:t>
                    </a:r>
                    <a:endParaRPr lang="en-US" sz="1100" dirty="0">
                      <a:latin typeface="+mj-lt"/>
                    </a:endParaRPr>
                  </a:p>
                </p:txBody>
              </p:sp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B8FA2B36-AFC8-5B4E-F908-1CA3DAC6F0FA}"/>
                      </a:ext>
                    </a:extLst>
                  </p:cNvPr>
                  <p:cNvGrpSpPr/>
                  <p:nvPr/>
                </p:nvGrpSpPr>
                <p:grpSpPr>
                  <a:xfrm>
                    <a:off x="3701213" y="4012761"/>
                    <a:ext cx="4551491" cy="2002278"/>
                    <a:chOff x="3701494" y="4012761"/>
                    <a:chExt cx="4551491" cy="2002278"/>
                  </a:xfrm>
                </p:grpSpPr>
                <p:pic>
                  <p:nvPicPr>
                    <p:cNvPr id="11" name="Afbeelding 10" descr="Afbeelding met tekst, Lettertype, handschrift, ontwerp&#10;&#10;Automatisch gegenereerde beschrijving">
                      <a:extLst>
                        <a:ext uri="{FF2B5EF4-FFF2-40B4-BE49-F238E27FC236}">
                          <a16:creationId xmlns:a16="http://schemas.microsoft.com/office/drawing/2014/main" id="{A9342066-1EA6-A5AB-21C9-C93EE56472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247" t="10574" r="8952" b="19336"/>
                    <a:stretch/>
                  </p:blipFill>
                  <p:spPr>
                    <a:xfrm>
                      <a:off x="3701494" y="4012761"/>
                      <a:ext cx="4551491" cy="200227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E85FCE26-B5C9-F0B4-24B9-6ACB41611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0329" y="5463222"/>
                      <a:ext cx="369895" cy="5022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hthoek 31">
                      <a:extLst>
                        <a:ext uri="{FF2B5EF4-FFF2-40B4-BE49-F238E27FC236}">
                          <a16:creationId xmlns:a16="http://schemas.microsoft.com/office/drawing/2014/main" id="{8532CFC1-2418-87A5-C65F-CA2FFB48E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14961" y="5463222"/>
                      <a:ext cx="363600" cy="5022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5" name="Groep 34">
                      <a:extLst>
                        <a:ext uri="{FF2B5EF4-FFF2-40B4-BE49-F238E27FC236}">
                          <a16:creationId xmlns:a16="http://schemas.microsoft.com/office/drawing/2014/main" id="{E00A035B-F66E-0FC3-903F-B3A7B12F30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01443" y="5573677"/>
                      <a:ext cx="415455" cy="391771"/>
                      <a:chOff x="5201443" y="5573677"/>
                      <a:chExt cx="415455" cy="391771"/>
                    </a:xfrm>
                  </p:grpSpPr>
                  <p:sp>
                    <p:nvSpPr>
                      <p:cNvPr id="33" name="Rechthoek 32">
                        <a:extLst>
                          <a:ext uri="{FF2B5EF4-FFF2-40B4-BE49-F238E27FC236}">
                            <a16:creationId xmlns:a16="http://schemas.microsoft.com/office/drawing/2014/main" id="{D7E9491B-AB88-3CB6-985E-AC9D110E5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17319" y="5573677"/>
                        <a:ext cx="399579" cy="3917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" name="Rechthoek 33">
                        <a:extLst>
                          <a:ext uri="{FF2B5EF4-FFF2-40B4-BE49-F238E27FC236}">
                            <a16:creationId xmlns:a16="http://schemas.microsoft.com/office/drawing/2014/main" id="{6E51EED3-3EF7-3D15-A52A-5E1099A8C8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1443" y="5607241"/>
                        <a:ext cx="142875" cy="129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ep 44">
                      <a:extLst>
                        <a:ext uri="{FF2B5EF4-FFF2-40B4-BE49-F238E27FC236}">
                          <a16:creationId xmlns:a16="http://schemas.microsoft.com/office/drawing/2014/main" id="{397012C2-0685-3502-CA17-FD90B660A9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94654" y="5518449"/>
                      <a:ext cx="358510" cy="446999"/>
                      <a:chOff x="5239498" y="5573677"/>
                      <a:chExt cx="371771" cy="391771"/>
                    </a:xfrm>
                  </p:grpSpPr>
                  <p:sp>
                    <p:nvSpPr>
                      <p:cNvPr id="46" name="Rechthoek 45">
                        <a:extLst>
                          <a:ext uri="{FF2B5EF4-FFF2-40B4-BE49-F238E27FC236}">
                            <a16:creationId xmlns:a16="http://schemas.microsoft.com/office/drawing/2014/main" id="{4F6430F9-6538-FBA7-87E9-2387FF43AB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1575" y="5573677"/>
                        <a:ext cx="369694" cy="3917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Rechthoek 46">
                        <a:extLst>
                          <a:ext uri="{FF2B5EF4-FFF2-40B4-BE49-F238E27FC236}">
                            <a16:creationId xmlns:a16="http://schemas.microsoft.com/office/drawing/2014/main" id="{051B70C7-E094-3C17-29FC-76E6952B5D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9498" y="5619293"/>
                        <a:ext cx="142875" cy="129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ep 47">
                      <a:extLst>
                        <a:ext uri="{FF2B5EF4-FFF2-40B4-BE49-F238E27FC236}">
                          <a16:creationId xmlns:a16="http://schemas.microsoft.com/office/drawing/2014/main" id="{98CCF4A1-75B9-0A2C-A63D-D4D48E2353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7181" y="5556783"/>
                      <a:ext cx="379425" cy="391771"/>
                      <a:chOff x="5199638" y="5578439"/>
                      <a:chExt cx="425266" cy="391771"/>
                    </a:xfrm>
                  </p:grpSpPr>
                  <p:sp>
                    <p:nvSpPr>
                      <p:cNvPr id="49" name="Rechthoek 48">
                        <a:extLst>
                          <a:ext uri="{FF2B5EF4-FFF2-40B4-BE49-F238E27FC236}">
                            <a16:creationId xmlns:a16="http://schemas.microsoft.com/office/drawing/2014/main" id="{75FB9E4C-874D-CC94-670A-E1F44686C4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25325" y="5578439"/>
                        <a:ext cx="399579" cy="3917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hthoek 49">
                        <a:extLst>
                          <a:ext uri="{FF2B5EF4-FFF2-40B4-BE49-F238E27FC236}">
                            <a16:creationId xmlns:a16="http://schemas.microsoft.com/office/drawing/2014/main" id="{6F7D88FE-7C7F-0016-BAA6-D37C8401C0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9638" y="5621527"/>
                        <a:ext cx="142875" cy="129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" name="Groep 50">
                      <a:extLst>
                        <a:ext uri="{FF2B5EF4-FFF2-40B4-BE49-F238E27FC236}">
                          <a16:creationId xmlns:a16="http://schemas.microsoft.com/office/drawing/2014/main" id="{0B229A13-17A4-8586-DE66-4E90D4B823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55195" y="5544363"/>
                      <a:ext cx="384496" cy="395866"/>
                      <a:chOff x="5175219" y="5569582"/>
                      <a:chExt cx="441679" cy="395866"/>
                    </a:xfrm>
                  </p:grpSpPr>
                  <p:sp>
                    <p:nvSpPr>
                      <p:cNvPr id="52" name="Rechthoek 51">
                        <a:extLst>
                          <a:ext uri="{FF2B5EF4-FFF2-40B4-BE49-F238E27FC236}">
                            <a16:creationId xmlns:a16="http://schemas.microsoft.com/office/drawing/2014/main" id="{6B44FA95-6DFA-FE38-8BB3-D19DBE897E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17319" y="5573677"/>
                        <a:ext cx="399579" cy="3917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hthoek 52">
                        <a:extLst>
                          <a:ext uri="{FF2B5EF4-FFF2-40B4-BE49-F238E27FC236}">
                            <a16:creationId xmlns:a16="http://schemas.microsoft.com/office/drawing/2014/main" id="{B6E3BA56-B054-3F87-3C25-46F862A6A5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75219" y="5569582"/>
                        <a:ext cx="142875" cy="129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" name="Groep 53">
                      <a:extLst>
                        <a:ext uri="{FF2B5EF4-FFF2-40B4-BE49-F238E27FC236}">
                          <a16:creationId xmlns:a16="http://schemas.microsoft.com/office/drawing/2014/main" id="{3B662603-780E-89AE-E065-26AC7BA65E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48663" y="5463222"/>
                      <a:ext cx="337705" cy="490351"/>
                      <a:chOff x="5188283" y="5573677"/>
                      <a:chExt cx="426303" cy="391771"/>
                    </a:xfrm>
                  </p:grpSpPr>
                  <p:sp>
                    <p:nvSpPr>
                      <p:cNvPr id="55" name="Rechthoek 54">
                        <a:extLst>
                          <a:ext uri="{FF2B5EF4-FFF2-40B4-BE49-F238E27FC236}">
                            <a16:creationId xmlns:a16="http://schemas.microsoft.com/office/drawing/2014/main" id="{B220D6C6-A591-5B56-D826-29A5A94AC7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1829" y="5573677"/>
                        <a:ext cx="382757" cy="3917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hthoek 55">
                        <a:extLst>
                          <a:ext uri="{FF2B5EF4-FFF2-40B4-BE49-F238E27FC236}">
                            <a16:creationId xmlns:a16="http://schemas.microsoft.com/office/drawing/2014/main" id="{FB3EA5AF-CFF7-2EAA-551A-53875F6099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8283" y="5617529"/>
                        <a:ext cx="142875" cy="1033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69" name="Tekstvak 68">
                    <a:extLst>
                      <a:ext uri="{FF2B5EF4-FFF2-40B4-BE49-F238E27FC236}">
                        <a16:creationId xmlns:a16="http://schemas.microsoft.com/office/drawing/2014/main" id="{70D537AF-D42B-0A56-6201-E0B1C1D8057D}"/>
                      </a:ext>
                    </a:extLst>
                  </p:cNvPr>
                  <p:cNvSpPr txBox="1"/>
                  <p:nvPr/>
                </p:nvSpPr>
                <p:spPr>
                  <a:xfrm>
                    <a:off x="3227628" y="3949178"/>
                    <a:ext cx="53370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rPr>
                      <a:t>0.5</a:t>
                    </a:r>
                  </a:p>
                </p:txBody>
              </p:sp>
              <p:sp>
                <p:nvSpPr>
                  <p:cNvPr id="70" name="Tekstvak 69">
                    <a:extLst>
                      <a:ext uri="{FF2B5EF4-FFF2-40B4-BE49-F238E27FC236}">
                        <a16:creationId xmlns:a16="http://schemas.microsoft.com/office/drawing/2014/main" id="{90D28D47-3914-1F1A-856B-836C47FFEDE3}"/>
                      </a:ext>
                    </a:extLst>
                  </p:cNvPr>
                  <p:cNvSpPr txBox="1"/>
                  <p:nvPr/>
                </p:nvSpPr>
                <p:spPr>
                  <a:xfrm>
                    <a:off x="3227628" y="4487364"/>
                    <a:ext cx="53370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rPr>
                      <a:t>0</a:t>
                    </a:r>
                  </a:p>
                </p:txBody>
              </p:sp>
              <p:sp>
                <p:nvSpPr>
                  <p:cNvPr id="71" name="Tekstvak 70">
                    <a:extLst>
                      <a:ext uri="{FF2B5EF4-FFF2-40B4-BE49-F238E27FC236}">
                        <a16:creationId xmlns:a16="http://schemas.microsoft.com/office/drawing/2014/main" id="{63C697D2-F4D6-28E5-126F-C164D0E1972D}"/>
                      </a:ext>
                    </a:extLst>
                  </p:cNvPr>
                  <p:cNvSpPr txBox="1"/>
                  <p:nvPr/>
                </p:nvSpPr>
                <p:spPr>
                  <a:xfrm>
                    <a:off x="3229342" y="5143489"/>
                    <a:ext cx="53370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rPr>
                      <a:t>0</a:t>
                    </a:r>
                  </a:p>
                </p:txBody>
              </p:sp>
              <p:sp>
                <p:nvSpPr>
                  <p:cNvPr id="72" name="Tekstvak 71">
                    <a:extLst>
                      <a:ext uri="{FF2B5EF4-FFF2-40B4-BE49-F238E27FC236}">
                        <a16:creationId xmlns:a16="http://schemas.microsoft.com/office/drawing/2014/main" id="{350A58F7-C302-76FC-28B9-8672FFC6BA84}"/>
                      </a:ext>
                    </a:extLst>
                  </p:cNvPr>
                  <p:cNvSpPr txBox="1"/>
                  <p:nvPr/>
                </p:nvSpPr>
                <p:spPr>
                  <a:xfrm>
                    <a:off x="3225555" y="5809091"/>
                    <a:ext cx="53370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rPr>
                      <a:t>0</a:t>
                    </a:r>
                  </a:p>
                </p:txBody>
              </p: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C9650276-49CF-76BF-2143-86640A5AAC4A}"/>
                      </a:ext>
                    </a:extLst>
                  </p:cNvPr>
                  <p:cNvSpPr txBox="1"/>
                  <p:nvPr/>
                </p:nvSpPr>
                <p:spPr>
                  <a:xfrm>
                    <a:off x="3227260" y="4702285"/>
                    <a:ext cx="53370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rPr>
                      <a:t>15</a:t>
                    </a:r>
                  </a:p>
                </p:txBody>
              </p: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614F0EB0-C18E-13F2-B2BC-F12E0E457491}"/>
                      </a:ext>
                    </a:extLst>
                  </p:cNvPr>
                  <p:cNvSpPr txBox="1"/>
                  <p:nvPr/>
                </p:nvSpPr>
                <p:spPr>
                  <a:xfrm>
                    <a:off x="3229640" y="5409958"/>
                    <a:ext cx="53370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rPr>
                      <a:t>0.15</a:t>
                    </a:r>
                  </a:p>
                </p:txBody>
              </p:sp>
            </p:grpSp>
          </p:grpSp>
        </p:grpSp>
      </p:grpSp>
      <p:grpSp>
        <p:nvGrpSpPr>
          <p:cNvPr id="131" name="Groep 130">
            <a:extLst>
              <a:ext uri="{FF2B5EF4-FFF2-40B4-BE49-F238E27FC236}">
                <a16:creationId xmlns:a16="http://schemas.microsoft.com/office/drawing/2014/main" id="{7BF45100-5BB0-6CC6-C044-604B2BB92CCE}"/>
              </a:ext>
            </a:extLst>
          </p:cNvPr>
          <p:cNvGrpSpPr/>
          <p:nvPr/>
        </p:nvGrpSpPr>
        <p:grpSpPr>
          <a:xfrm>
            <a:off x="7710639" y="3995184"/>
            <a:ext cx="673352" cy="646331"/>
            <a:chOff x="4247483" y="4256765"/>
            <a:chExt cx="879404" cy="656134"/>
          </a:xfrm>
        </p:grpSpPr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A5CC72B4-F874-CFD7-0CFE-E5F1AA0815EC}"/>
                </a:ext>
              </a:extLst>
            </p:cNvPr>
            <p:cNvSpPr/>
            <p:nvPr/>
          </p:nvSpPr>
          <p:spPr>
            <a:xfrm>
              <a:off x="4294471" y="4311022"/>
              <a:ext cx="623684" cy="5820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133" name="Tekstvak 132">
              <a:extLst>
                <a:ext uri="{FF2B5EF4-FFF2-40B4-BE49-F238E27FC236}">
                  <a16:creationId xmlns:a16="http://schemas.microsoft.com/office/drawing/2014/main" id="{F4DAB689-97C6-93E5-0761-47B34FB199E8}"/>
                </a:ext>
              </a:extLst>
            </p:cNvPr>
            <p:cNvSpPr txBox="1"/>
            <p:nvPr/>
          </p:nvSpPr>
          <p:spPr>
            <a:xfrm>
              <a:off x="4247483" y="4256765"/>
              <a:ext cx="879404" cy="6561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OL</a:t>
              </a:r>
              <a:r>
                <a:rPr lang="en-US" sz="1200" dirty="0"/>
                <a:t> </a:t>
              </a:r>
              <a:r>
                <a:rPr lang="en-US" sz="1200" dirty="0">
                  <a:solidFill>
                    <a:schemeClr val="accent2"/>
                  </a:solidFill>
                </a:rPr>
                <a:t>DA</a:t>
              </a:r>
              <a:r>
                <a:rPr lang="en-US" sz="1200" dirty="0"/>
                <a:t> </a:t>
              </a:r>
            </a:p>
            <a:p>
              <a:r>
                <a:rPr lang="en-US" sz="1200" dirty="0"/>
                <a:t>in situ </a:t>
              </a:r>
            </a:p>
            <a:p>
              <a:r>
                <a:rPr lang="en-US" sz="1200" dirty="0">
                  <a:solidFill>
                    <a:srgbClr val="FB5F43"/>
                  </a:solidFill>
                </a:rPr>
                <a:t>SMAP</a:t>
              </a:r>
            </a:p>
          </p:txBody>
        </p:sp>
      </p:grpSp>
      <p:grpSp>
        <p:nvGrpSpPr>
          <p:cNvPr id="134" name="Groep 133">
            <a:extLst>
              <a:ext uri="{FF2B5EF4-FFF2-40B4-BE49-F238E27FC236}">
                <a16:creationId xmlns:a16="http://schemas.microsoft.com/office/drawing/2014/main" id="{58F15BAB-0BED-DD09-AE25-4B665966F132}"/>
              </a:ext>
            </a:extLst>
          </p:cNvPr>
          <p:cNvGrpSpPr/>
          <p:nvPr/>
        </p:nvGrpSpPr>
        <p:grpSpPr>
          <a:xfrm>
            <a:off x="7688296" y="4732078"/>
            <a:ext cx="596908" cy="571794"/>
            <a:chOff x="4247483" y="4256764"/>
            <a:chExt cx="1593002" cy="600782"/>
          </a:xfrm>
        </p:grpSpPr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8E8F361E-A1BE-88E2-9EBD-B1BABBEE662D}"/>
                </a:ext>
              </a:extLst>
            </p:cNvPr>
            <p:cNvSpPr/>
            <p:nvPr/>
          </p:nvSpPr>
          <p:spPr>
            <a:xfrm>
              <a:off x="4400066" y="4256843"/>
              <a:ext cx="1277531" cy="6007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sp>
          <p:nvSpPr>
            <p:cNvPr id="136" name="Tekstvak 135">
              <a:extLst>
                <a:ext uri="{FF2B5EF4-FFF2-40B4-BE49-F238E27FC236}">
                  <a16:creationId xmlns:a16="http://schemas.microsoft.com/office/drawing/2014/main" id="{A1167CCB-6CAC-2E77-0356-3C842261C964}"/>
                </a:ext>
              </a:extLst>
            </p:cNvPr>
            <p:cNvSpPr txBox="1"/>
            <p:nvPr/>
          </p:nvSpPr>
          <p:spPr>
            <a:xfrm>
              <a:off x="4247483" y="4256764"/>
              <a:ext cx="1593002" cy="485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OL</a:t>
              </a:r>
            </a:p>
            <a:p>
              <a:r>
                <a:rPr lang="en-US" sz="1200" dirty="0">
                  <a:solidFill>
                    <a:srgbClr val="7C7D00"/>
                  </a:solidFill>
                </a:rPr>
                <a:t>DA</a:t>
              </a:r>
            </a:p>
          </p:txBody>
        </p:sp>
      </p:grpSp>
      <p:grpSp>
        <p:nvGrpSpPr>
          <p:cNvPr id="137" name="Groep 136">
            <a:extLst>
              <a:ext uri="{FF2B5EF4-FFF2-40B4-BE49-F238E27FC236}">
                <a16:creationId xmlns:a16="http://schemas.microsoft.com/office/drawing/2014/main" id="{153CB99C-C868-0EA8-8D36-144806EC4DEE}"/>
              </a:ext>
            </a:extLst>
          </p:cNvPr>
          <p:cNvGrpSpPr/>
          <p:nvPr/>
        </p:nvGrpSpPr>
        <p:grpSpPr>
          <a:xfrm>
            <a:off x="7704137" y="5368800"/>
            <a:ext cx="533705" cy="646331"/>
            <a:chOff x="4247484" y="4256764"/>
            <a:chExt cx="533705" cy="606999"/>
          </a:xfrm>
        </p:grpSpPr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A7CBC474-4A4E-CFCC-5DD0-5C9A3B744C82}"/>
                </a:ext>
              </a:extLst>
            </p:cNvPr>
            <p:cNvSpPr/>
            <p:nvPr/>
          </p:nvSpPr>
          <p:spPr>
            <a:xfrm>
              <a:off x="4294469" y="4301950"/>
              <a:ext cx="478699" cy="5410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139" name="Tekstvak 138">
              <a:extLst>
                <a:ext uri="{FF2B5EF4-FFF2-40B4-BE49-F238E27FC236}">
                  <a16:creationId xmlns:a16="http://schemas.microsoft.com/office/drawing/2014/main" id="{02F52E8C-9604-AEA9-2A56-7721E6213A79}"/>
                </a:ext>
              </a:extLst>
            </p:cNvPr>
            <p:cNvSpPr txBox="1"/>
            <p:nvPr/>
          </p:nvSpPr>
          <p:spPr>
            <a:xfrm>
              <a:off x="4247484" y="4256764"/>
              <a:ext cx="533705" cy="60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OL</a:t>
              </a:r>
            </a:p>
            <a:p>
              <a:r>
                <a:rPr lang="en-US" sz="1200" dirty="0">
                  <a:solidFill>
                    <a:srgbClr val="7C7D00"/>
                  </a:solidFill>
                </a:rPr>
                <a:t>DA </a:t>
              </a:r>
            </a:p>
            <a:p>
              <a:r>
                <a:rPr lang="en-US" sz="1200" dirty="0">
                  <a:solidFill>
                    <a:srgbClr val="FB5F43"/>
                  </a:solidFill>
                </a:rPr>
                <a:t>DMP</a:t>
              </a:r>
            </a:p>
          </p:txBody>
        </p:sp>
      </p:grpSp>
      <p:sp>
        <p:nvSpPr>
          <p:cNvPr id="140" name="Tekstvak 139">
            <a:extLst>
              <a:ext uri="{FF2B5EF4-FFF2-40B4-BE49-F238E27FC236}">
                <a16:creationId xmlns:a16="http://schemas.microsoft.com/office/drawing/2014/main" id="{4DB28FF5-EEB2-7D0E-FB8F-60F2131E6088}"/>
              </a:ext>
            </a:extLst>
          </p:cNvPr>
          <p:cNvSpPr txBox="1"/>
          <p:nvPr/>
        </p:nvSpPr>
        <p:spPr>
          <a:xfrm>
            <a:off x="10646932" y="2911780"/>
            <a:ext cx="137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2018-07-30</a:t>
            </a:r>
          </a:p>
        </p:txBody>
      </p:sp>
      <p:sp>
        <p:nvSpPr>
          <p:cNvPr id="141" name="Tekstvak 140">
            <a:extLst>
              <a:ext uri="{FF2B5EF4-FFF2-40B4-BE49-F238E27FC236}">
                <a16:creationId xmlns:a16="http://schemas.microsoft.com/office/drawing/2014/main" id="{D808476C-79A3-E49C-E44D-30A62A215915}"/>
              </a:ext>
            </a:extLst>
          </p:cNvPr>
          <p:cNvSpPr txBox="1"/>
          <p:nvPr/>
        </p:nvSpPr>
        <p:spPr>
          <a:xfrm>
            <a:off x="10637488" y="5461768"/>
            <a:ext cx="137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2018-07-30</a:t>
            </a:r>
          </a:p>
        </p:txBody>
      </p:sp>
    </p:spTree>
    <p:extLst>
      <p:ext uri="{BB962C8B-B14F-4D97-AF65-F5344CB8AC3E}">
        <p14:creationId xmlns:p14="http://schemas.microsoft.com/office/powerpoint/2010/main" val="321358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615D0EC-3A00-C5D3-A282-73F6D4CAC117}"/>
              </a:ext>
            </a:extLst>
          </p:cNvPr>
          <p:cNvSpPr/>
          <p:nvPr/>
        </p:nvSpPr>
        <p:spPr>
          <a:xfrm>
            <a:off x="0" y="200098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C7EBD83-D3C2-9874-57A0-F8567CAC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5" y="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Results: soil moisture  and vegetation updating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F88ADB-8ACA-9E2A-3CE3-9473FBB3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8</a:t>
            </a:fld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7337988-1AFB-7D37-433F-6CD58FD640E5}"/>
              </a:ext>
            </a:extLst>
          </p:cNvPr>
          <p:cNvSpPr txBox="1">
            <a:spLocks/>
          </p:cNvSpPr>
          <p:nvPr/>
        </p:nvSpPr>
        <p:spPr>
          <a:xfrm>
            <a:off x="130335" y="356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957920-66B3-BE3F-7BC8-65ECAA1ED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6" b="9994"/>
          <a:stretch/>
        </p:blipFill>
        <p:spPr>
          <a:xfrm>
            <a:off x="1728132" y="2860179"/>
            <a:ext cx="8096054" cy="349617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12947E1-48E4-DB2E-AAD0-E65659BFF9EA}"/>
              </a:ext>
            </a:extLst>
          </p:cNvPr>
          <p:cNvSpPr txBox="1"/>
          <p:nvPr/>
        </p:nvSpPr>
        <p:spPr>
          <a:xfrm>
            <a:off x="792573" y="3804168"/>
            <a:ext cx="868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</a:rPr>
              <a:t>R  [-]</a:t>
            </a:r>
            <a:r>
              <a:rPr lang="en-US" sz="1600" b="1" baseline="30000" dirty="0">
                <a:latin typeface="+mj-lt"/>
              </a:rPr>
              <a:t> </a:t>
            </a:r>
            <a:endParaRPr lang="en-US" sz="1600" b="1" dirty="0"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7268C25-8018-B932-5099-26D5C31810C8}"/>
              </a:ext>
            </a:extLst>
          </p:cNvPr>
          <p:cNvSpPr txBox="1"/>
          <p:nvPr/>
        </p:nvSpPr>
        <p:spPr>
          <a:xfrm>
            <a:off x="192947" y="5343070"/>
            <a:ext cx="146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</a:rPr>
              <a:t>Anomaly R  [-]</a:t>
            </a:r>
            <a:r>
              <a:rPr lang="en-US" sz="1600" b="1" baseline="30000" dirty="0">
                <a:latin typeface="+mj-lt"/>
              </a:rPr>
              <a:t> </a:t>
            </a:r>
            <a:endParaRPr lang="en-US" sz="1600" b="1" dirty="0">
              <a:latin typeface="+mj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A98B90C-EB0A-CA6A-BFB4-0826A1021941}"/>
              </a:ext>
            </a:extLst>
          </p:cNvPr>
          <p:cNvSpPr txBox="1"/>
          <p:nvPr/>
        </p:nvSpPr>
        <p:spPr>
          <a:xfrm>
            <a:off x="411059" y="1362030"/>
            <a:ext cx="11156545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46"/>
                </a:solidFill>
                <a:latin typeface="+mj-lt"/>
              </a:rPr>
              <a:t>Small improvements in correlations for SSM with SMAP 1km for both experiments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46"/>
                </a:solidFill>
                <a:latin typeface="+mj-lt"/>
              </a:rPr>
              <a:t>Updating of biomass does not improve daily biomass production compared to Dry Matter Productivity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2000" dirty="0">
              <a:solidFill>
                <a:srgbClr val="002546"/>
              </a:solidFill>
              <a:latin typeface="+mj-lt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D679275-F321-D4F6-D605-B6D46E8FA0A8}"/>
              </a:ext>
            </a:extLst>
          </p:cNvPr>
          <p:cNvSpPr txBox="1"/>
          <p:nvPr/>
        </p:nvSpPr>
        <p:spPr>
          <a:xfrm>
            <a:off x="3066039" y="6400677"/>
            <a:ext cx="1155015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1FDF1"/>
                </a:solidFill>
                <a:latin typeface="+mj-lt"/>
              </a:rPr>
              <a:t>OL  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>
                <a:solidFill>
                  <a:srgbClr val="759ACE"/>
                </a:solidFill>
                <a:latin typeface="+mj-lt"/>
              </a:rPr>
              <a:t>DA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A69A1D59-CD24-0629-C55F-BF2D55AE0C0F}"/>
              </a:ext>
            </a:extLst>
          </p:cNvPr>
          <p:cNvSpPr txBox="1"/>
          <p:nvPr/>
        </p:nvSpPr>
        <p:spPr>
          <a:xfrm>
            <a:off x="7479735" y="6402156"/>
            <a:ext cx="1155015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1FDF1"/>
                </a:solidFill>
                <a:latin typeface="+mj-lt"/>
              </a:rPr>
              <a:t>OL  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>
                <a:solidFill>
                  <a:srgbClr val="94B695"/>
                </a:solidFill>
                <a:latin typeface="+mj-lt"/>
              </a:rPr>
              <a:t>DA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11A007AC-DA12-1B67-E61D-A1B7050A6A16}"/>
              </a:ext>
            </a:extLst>
          </p:cNvPr>
          <p:cNvSpPr txBox="1"/>
          <p:nvPr/>
        </p:nvSpPr>
        <p:spPr>
          <a:xfrm>
            <a:off x="1988598" y="2610032"/>
            <a:ext cx="324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546"/>
                </a:solidFill>
              </a:rPr>
              <a:t>SSM: AquaCrop vs. SMAP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3AB486BE-E7B2-52F7-40C5-57721403E65F}"/>
              </a:ext>
            </a:extLst>
          </p:cNvPr>
          <p:cNvSpPr txBox="1"/>
          <p:nvPr/>
        </p:nvSpPr>
        <p:spPr>
          <a:xfrm>
            <a:off x="6446680" y="2611510"/>
            <a:ext cx="351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546"/>
                </a:solidFill>
              </a:rPr>
              <a:t>Biomass: AquaCrop vs. DMP</a:t>
            </a:r>
          </a:p>
        </p:txBody>
      </p:sp>
    </p:spTree>
    <p:extLst>
      <p:ext uri="{BB962C8B-B14F-4D97-AF65-F5344CB8AC3E}">
        <p14:creationId xmlns:p14="http://schemas.microsoft.com/office/powerpoint/2010/main" val="356199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776F79-11DF-7DBA-9D0D-BC803567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243-58DC-42D8-8734-6D30C7DA67B7}" type="slidenum">
              <a:rPr lang="en-US" smtClean="0"/>
              <a:t>9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4AE29F-5962-1DA5-7D26-FC43E47399A9}"/>
              </a:ext>
            </a:extLst>
          </p:cNvPr>
          <p:cNvSpPr txBox="1"/>
          <p:nvPr/>
        </p:nvSpPr>
        <p:spPr>
          <a:xfrm>
            <a:off x="557740" y="1714449"/>
            <a:ext cx="11222928" cy="309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546"/>
                </a:solidFill>
                <a:latin typeface="+mj-lt"/>
              </a:rPr>
              <a:t>SAR assimilation to update AquaCrop variables holds potential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546"/>
                </a:solidFill>
                <a:latin typeface="+mj-lt"/>
              </a:rPr>
              <a:t>Further research needed for biomass updating: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2546"/>
                </a:solidFill>
                <a:latin typeface="+mj-lt"/>
              </a:rPr>
              <a:t>Compare updates to other vegetation products to explore full potential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546"/>
                </a:solidFill>
                <a:latin typeface="+mj-lt"/>
              </a:rPr>
              <a:t>Model framework needs improvements: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2546"/>
                </a:solidFill>
                <a:latin typeface="+mj-lt"/>
              </a:rPr>
              <a:t>Better representation of soil properties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2546"/>
                </a:solidFill>
                <a:latin typeface="+mj-lt"/>
              </a:rPr>
              <a:t>Need for more detailed crop information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B72A2E-FEBD-8419-6F22-5559A21E15DC}"/>
              </a:ext>
            </a:extLst>
          </p:cNvPr>
          <p:cNvSpPr/>
          <p:nvPr/>
        </p:nvSpPr>
        <p:spPr>
          <a:xfrm>
            <a:off x="0" y="200098"/>
            <a:ext cx="12192001" cy="952496"/>
          </a:xfrm>
          <a:prstGeom prst="rect">
            <a:avLst/>
          </a:prstGeom>
          <a:solidFill>
            <a:srgbClr val="FCFDFE"/>
          </a:solidFill>
          <a:ln>
            <a:solidFill>
              <a:srgbClr val="D0D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2A1C641-D3F8-588E-F91F-82FC8A66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5" y="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4949300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986</Words>
  <Application>Microsoft Office PowerPoint</Application>
  <PresentationFormat>Breedbeeld</PresentationFormat>
  <Paragraphs>157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NexusSans</vt:lpstr>
      <vt:lpstr>Open Sans</vt:lpstr>
      <vt:lpstr>Wingdings</vt:lpstr>
      <vt:lpstr>Kantoorthema</vt:lpstr>
      <vt:lpstr>PowerPoint-presentatie</vt:lpstr>
      <vt:lpstr>Regional monitoring of agricultural production</vt:lpstr>
      <vt:lpstr>model</vt:lpstr>
      <vt:lpstr>PowerPoint-presentatie</vt:lpstr>
      <vt:lpstr>PowerPoint-presentatie</vt:lpstr>
      <vt:lpstr>Experiments data assimilation (DA)</vt:lpstr>
      <vt:lpstr>Results: DA impact</vt:lpstr>
      <vt:lpstr>Results: soil moisture  and vegetation updating</vt:lpstr>
      <vt:lpstr>Summary and outlook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Shannon de Roos</dc:creator>
  <cp:lastModifiedBy>Shannon De Roos</cp:lastModifiedBy>
  <cp:revision>24</cp:revision>
  <dcterms:created xsi:type="dcterms:W3CDTF">2023-06-02T10:41:19Z</dcterms:created>
  <dcterms:modified xsi:type="dcterms:W3CDTF">2023-06-12T13:17:03Z</dcterms:modified>
</cp:coreProperties>
</file>