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80" r:id="rId3"/>
    <p:sldId id="284" r:id="rId4"/>
    <p:sldId id="285" r:id="rId5"/>
    <p:sldId id="268" r:id="rId6"/>
    <p:sldId id="271" r:id="rId7"/>
    <p:sldId id="288" r:id="rId8"/>
    <p:sldId id="279" r:id="rId9"/>
    <p:sldId id="29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17" userDrawn="1">
          <p15:clr>
            <a:srgbClr val="A4A3A4"/>
          </p15:clr>
        </p15:guide>
        <p15:guide id="2" pos="3795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ra.modanesi" initials="s" lastIdx="2" clrIdx="0">
    <p:extLst>
      <p:ext uri="{19B8F6BF-5375-455C-9EA6-DF929625EA0E}">
        <p15:presenceInfo xmlns:p15="http://schemas.microsoft.com/office/powerpoint/2012/main" userId="S-1-5-21-466617401-1412340177-1963898806-10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77" d="100"/>
          <a:sy n="77" d="100"/>
        </p:scale>
        <p:origin x="806" y="62"/>
      </p:cViewPr>
      <p:guideLst>
        <p:guide orient="horz" pos="3317"/>
        <p:guide pos="379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24049E-D79B-496F-8D5E-5678598BE144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E675C-319F-42A2-8180-261C67BAD2DA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45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E675C-319F-42A2-8180-261C67BAD2D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955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7D8CD2-B4F2-4AD7-AEBE-E7CA565BF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4A0299A-DD78-49F4-8949-8B915A724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F6CD696-DC18-488C-A5D9-0CCB2CF95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F0AF62-52E7-4E88-B1CF-FEDFF13DD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40825DF-43BE-4667-9CF2-52CE36997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297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F73454-68E4-4788-8D29-EE7A66D44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30A4525-7374-4CE5-9C5A-C4E2DA0B89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67DD735-49A5-4049-97E2-C3E6A5AE0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8AB6D03-1C90-45C2-9867-D7C8BD6E1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F354B7B-9F4F-4F93-9FAC-92BD9A42B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6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74C5B75D-CC7A-4969-A443-5B408620CDC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AE0F301-3298-4E3B-80BA-8296A6B043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E6BAA3C-73A4-4811-93E2-918D0AE2C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E4B379-D1A5-466E-BFC5-09BB80697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FC04877-C484-4C22-9C60-C055AE2EB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2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66BE5E-DCEA-454E-9B56-8E390798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BA4E3D4-A6AE-4FC3-B442-592C6635D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7CE48B8-D0AF-43C5-A981-07AC1C641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DE8DF89-8B38-42FD-99F8-51925D202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93CE19-910B-40EE-93D8-8863BFB1B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24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53B874-C427-456A-B910-0AA5BBE6A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AC095A8-9545-4875-B289-8B723234F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29F2C13-AC48-49E4-98E1-6CB49B2A0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0D09E9D-3D01-4454-A3C4-C0CE7BBF86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2DD8B81-0D37-4B65-83D8-B89033DE0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C42DDD-D21D-4A3D-B884-A9BD5D623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8339A1-B187-414F-AEC1-FD86EDC46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690DD74-00BF-4567-9A75-4C596EED13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47650B6-BF98-4546-9AF4-3B96DBCBD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17CA854-883D-4142-BF86-659B7729A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AA3FEE-9A02-40DC-B4B4-5578B75BE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580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87F70FC-F559-4BEB-9D8C-647E89CA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7EB0B2-2045-4C17-B04B-E0418280F9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6EC4C5F-7125-4F11-A88D-CD1D4364DC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09EDA20F-A39D-4748-8751-A2766375BE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931BA85-7F4A-42FD-B025-F346124633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0B25A8E-5298-4E83-8468-E3C2B6907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4AD26FE-AC1E-4D69-AE4A-AF64A65E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A8403CB-A806-45C9-BFED-EFF5D9ABA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733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FD901E7-8B94-44F9-9759-B7D7BFFA1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178FAE2E-16CC-4999-9FAD-8670EC331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0456A58-5827-404A-8793-D1CFEF6BF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00CCA22-FE80-4136-9F6C-C3F9454CB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767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952448D-7D90-46DE-A9AC-31329340C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F9B38D4-AAB8-4FE0-8DEC-5F3849F27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61B5973-2308-45AA-9ECD-823FB3898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094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6C2C0F2-62A0-46E1-803F-E666700D7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CA1FA58-83DE-47C7-B016-5A55E90E7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A5DE901-B2D2-415D-B151-83E6793455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0DE2241-786A-4E7D-A448-A309EC770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044719-3A63-4D8B-9677-2AB5ED35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0AF2845-8605-4102-AEC2-42C32DA84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629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96CADDF-0760-4560-9662-3C2959177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FB73640-4F34-4D33-A8E7-6A9BDAF9D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7B8766E-B3BB-4CA0-9EB8-9080853F9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DEA8797-DACC-434D-B183-4CBC9BAB8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73120F-D327-4475-AEE6-449CC1881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426DD1C-616B-4874-9994-5CE60169E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21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99F86A8-CFAF-48DC-A68C-E37E2C3A5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E5BC59-BD3A-46AA-A3DC-75C39031A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D0479CC-180D-40AA-9218-73AA8E81E1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99059D-0E8E-4AF4-A703-4C14CC7AA579}" type="datetimeFigureOut">
              <a:rPr lang="en-US" smtClean="0"/>
              <a:t>6/12/2023</a:t>
            </a:fld>
            <a:endParaRPr lang="en-US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6DEEDB1-FC83-4643-984F-8DD0F1A3B8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FE07AFD-935B-41D9-A160-AD30E2D737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C1C0B-02A5-40F4-87BE-146D4A421131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95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3" Type="http://schemas.openxmlformats.org/officeDocument/2006/relationships/image" Target="../media/image3.png"/><Relationship Id="rId7" Type="http://schemas.openxmlformats.org/officeDocument/2006/relationships/hyperlink" Target="http://dx.doi.org/10.1175/2009JHM1116.1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2.png"/><Relationship Id="rId5" Type="http://schemas.microsoft.com/office/2007/relationships/hdphoto" Target="../media/hdphoto1.wdp"/><Relationship Id="rId10" Type="http://schemas.openxmlformats.org/officeDocument/2006/relationships/image" Target="../media/image10.png"/><Relationship Id="rId4" Type="http://schemas.openxmlformats.org/officeDocument/2006/relationships/image" Target="../media/image8.png"/><Relationship Id="rId9" Type="http://schemas.openxmlformats.org/officeDocument/2006/relationships/image" Target="../media/image11.png"/><Relationship Id="rId1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12" Type="http://schemas.openxmlformats.org/officeDocument/2006/relationships/image" Target="../media/image19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8.png"/><Relationship Id="rId15" Type="http://schemas.openxmlformats.org/officeDocument/2006/relationships/image" Target="../media/image9.jpe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6.png"/><Relationship Id="rId1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3" Type="http://schemas.microsoft.com/office/2007/relationships/hdphoto" Target="../media/hdphoto1.wdp"/><Relationship Id="rId3" Type="http://schemas.openxmlformats.org/officeDocument/2006/relationships/image" Target="../media/image20.png"/><Relationship Id="rId12" Type="http://schemas.openxmlformats.org/officeDocument/2006/relationships/image" Target="../media/image8.png"/><Relationship Id="rId17" Type="http://schemas.openxmlformats.org/officeDocument/2006/relationships/image" Target="../media/image6.png"/><Relationship Id="rId2" Type="http://schemas.openxmlformats.org/officeDocument/2006/relationships/image" Target="../media/image22.png"/><Relationship Id="rId16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310.png"/><Relationship Id="rId15" Type="http://schemas.openxmlformats.org/officeDocument/2006/relationships/image" Target="../media/image3.png"/><Relationship Id="rId10" Type="http://schemas.openxmlformats.org/officeDocument/2006/relationships/image" Target="../media/image300.png"/><Relationship Id="rId4" Type="http://schemas.openxmlformats.org/officeDocument/2006/relationships/hyperlink" Target="https://doi.org/10.1029/RS013i002p00357" TargetMode="External"/><Relationship Id="rId9" Type="http://schemas.openxmlformats.org/officeDocument/2006/relationships/image" Target="../media/image290.png"/><Relationship Id="rId1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23.png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microsoft.com/office/2007/relationships/hdphoto" Target="../media/hdphoto1.wdp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openxmlformats.org/officeDocument/2006/relationships/image" Target="../media/image24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1.png"/><Relationship Id="rId9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microsoft.com/office/2007/relationships/hdphoto" Target="../media/hdphoto1.wdp"/><Relationship Id="rId7" Type="http://schemas.openxmlformats.org/officeDocument/2006/relationships/image" Target="../media/image25.png"/><Relationship Id="rId12" Type="http://schemas.openxmlformats.org/officeDocument/2006/relationships/image" Target="../media/image3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30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6" descr="Istituto di Ricerca per la Protezione Idrogeologica">
            <a:extLst>
              <a:ext uri="{FF2B5EF4-FFF2-40B4-BE49-F238E27FC236}">
                <a16:creationId xmlns:a16="http://schemas.microsoft.com/office/drawing/2014/main" id="{2C7FFDE5-7E10-4200-A13F-2311855EAB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48829" b="18003"/>
          <a:stretch>
            <a:fillRect/>
          </a:stretch>
        </p:blipFill>
        <p:spPr bwMode="auto">
          <a:xfrm>
            <a:off x="1221998" y="1041115"/>
            <a:ext cx="1399134" cy="678705"/>
          </a:xfrm>
          <a:prstGeom prst="rect">
            <a:avLst/>
          </a:prstGeom>
          <a:noFill/>
        </p:spPr>
      </p:pic>
      <p:pic>
        <p:nvPicPr>
          <p:cNvPr id="10" name="Picture 2" descr="File:CNR Consiglio Nazionale delle Ricerche logo.png - Wikimedia Commons">
            <a:extLst>
              <a:ext uri="{FF2B5EF4-FFF2-40B4-BE49-F238E27FC236}">
                <a16:creationId xmlns:a16="http://schemas.microsoft.com/office/drawing/2014/main" id="{8F916ECB-ACE8-4492-A3BC-915A5C5A2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28" y="975487"/>
            <a:ext cx="794107" cy="744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Risultato immagini per ku leuven logo">
            <a:extLst>
              <a:ext uri="{FF2B5EF4-FFF2-40B4-BE49-F238E27FC236}">
                <a16:creationId xmlns:a16="http://schemas.microsoft.com/office/drawing/2014/main" id="{8460DD1B-328D-4AC0-8136-8F8B95234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98725" y="1166880"/>
            <a:ext cx="1350516" cy="487312"/>
          </a:xfrm>
          <a:prstGeom prst="rect">
            <a:avLst/>
          </a:prstGeom>
          <a:noFill/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5F60BABC-6D06-49A9-A022-0D85B51AAF2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093" b="43674"/>
          <a:stretch/>
        </p:blipFill>
        <p:spPr>
          <a:xfrm>
            <a:off x="0" y="-16202"/>
            <a:ext cx="12195784" cy="717383"/>
          </a:xfrm>
          <a:prstGeom prst="rect">
            <a:avLst/>
          </a:prstGeom>
        </p:spPr>
      </p:pic>
      <p:pic>
        <p:nvPicPr>
          <p:cNvPr id="1026" name="Picture 2" descr="EGU logo">
            <a:extLst>
              <a:ext uri="{FF2B5EF4-FFF2-40B4-BE49-F238E27FC236}">
                <a16:creationId xmlns:a16="http://schemas.microsoft.com/office/drawing/2014/main" id="{D0B26305-7AF5-4149-B02E-EF3F18749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7938" y="926239"/>
            <a:ext cx="2173357" cy="950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13">
            <a:extLst>
              <a:ext uri="{FF2B5EF4-FFF2-40B4-BE49-F238E27FC236}">
                <a16:creationId xmlns:a16="http://schemas.microsoft.com/office/drawing/2014/main" id="{4256A237-661D-4FD9-B124-4D9B45E624C6}"/>
              </a:ext>
            </a:extLst>
          </p:cNvPr>
          <p:cNvSpPr txBox="1"/>
          <p:nvPr/>
        </p:nvSpPr>
        <p:spPr>
          <a:xfrm>
            <a:off x="377687" y="2199308"/>
            <a:ext cx="11556406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Optimizing irrigation parameters to improve land surface model irrigation simulations: an example over the Po Valley, Italy</a:t>
            </a:r>
            <a:endParaRPr lang="en-GB" sz="3400" b="1" dirty="0">
              <a:latin typeface="Arial" panose="020B0604020202020204" pitchFamily="34" charset="0"/>
              <a:ea typeface="Verdana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">
            <a:extLst>
              <a:ext uri="{FF2B5EF4-FFF2-40B4-BE49-F238E27FC236}">
                <a16:creationId xmlns:a16="http://schemas.microsoft.com/office/drawing/2014/main" id="{3388E79B-8822-4AF6-84BE-F4D0185920BE}"/>
              </a:ext>
            </a:extLst>
          </p:cNvPr>
          <p:cNvSpPr/>
          <p:nvPr/>
        </p:nvSpPr>
        <p:spPr>
          <a:xfrm>
            <a:off x="1570384" y="3781146"/>
            <a:ext cx="106996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sz="1400" b="1" u="sng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Sara Modanesi</a:t>
            </a:r>
            <a:r>
              <a:rPr lang="en-GB" sz="1400" b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GB" sz="1400" b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</a:t>
            </a:r>
            <a:r>
              <a:rPr lang="en-GB" sz="1400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Gabriëlle</a:t>
            </a:r>
            <a:r>
              <a:rPr lang="en-GB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J. M. De Lannoy</a:t>
            </a:r>
            <a:r>
              <a:rPr lang="en-GB" sz="14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Michel Bechtold</a:t>
            </a:r>
            <a:r>
              <a:rPr lang="en-GB" sz="14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Louise Busschaert</a:t>
            </a:r>
            <a:r>
              <a:rPr lang="en-GB" sz="14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 </a:t>
            </a:r>
            <a:r>
              <a:rPr lang="en-GB" sz="14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and Christian Massari</a:t>
            </a:r>
            <a:r>
              <a:rPr lang="en-GB" sz="1400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4" name="Rectangle 2">
            <a:extLst>
              <a:ext uri="{FF2B5EF4-FFF2-40B4-BE49-F238E27FC236}">
                <a16:creationId xmlns:a16="http://schemas.microsoft.com/office/drawing/2014/main" id="{E22957FD-EDFE-4F7A-9AE2-A97A250C2964}"/>
              </a:ext>
            </a:extLst>
          </p:cNvPr>
          <p:cNvSpPr/>
          <p:nvPr/>
        </p:nvSpPr>
        <p:spPr>
          <a:xfrm>
            <a:off x="526302" y="4535779"/>
            <a:ext cx="9412401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sz="1050" i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1</a:t>
            </a:r>
            <a:r>
              <a:rPr lang="en-GB" sz="105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Research Institute for Geo-hydrological Protection, National Research Council, Via Madonna Alta 126, 06128 Perugia, Italy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sz="1050" i="1" baseline="30000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2</a:t>
            </a:r>
            <a:r>
              <a:rPr lang="en-GB" sz="105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Department of Earth and Environmental Sciences, KU Leuven, </a:t>
            </a:r>
            <a:r>
              <a:rPr lang="en-GB" sz="1050" i="1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Heverlee</a:t>
            </a:r>
            <a:r>
              <a:rPr lang="en-GB" sz="105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, Belgium.</a:t>
            </a:r>
          </a:p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sz="1600" b="1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sara.modanesi@irpi.cnr.it</a:t>
            </a: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AA7F921C-A499-40E8-84F3-57B750980747}"/>
              </a:ext>
            </a:extLst>
          </p:cNvPr>
          <p:cNvSpPr txBox="1"/>
          <p:nvPr/>
        </p:nvSpPr>
        <p:spPr>
          <a:xfrm>
            <a:off x="3054626" y="5921822"/>
            <a:ext cx="90384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0D72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GC8-Hydro</a:t>
            </a:r>
          </a:p>
          <a:p>
            <a:pPr algn="r"/>
            <a:r>
              <a:rPr lang="it-IT" b="1" dirty="0">
                <a:solidFill>
                  <a:srgbClr val="0D72B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Session 3 </a:t>
            </a:r>
          </a:p>
          <a:p>
            <a:pPr algn="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Data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assimilation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artificial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intelligence, and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hydrological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observations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4" descr="Creative Commons Attribution 4.0 International">
            <a:extLst>
              <a:ext uri="{FF2B5EF4-FFF2-40B4-BE49-F238E27FC236}">
                <a16:creationId xmlns:a16="http://schemas.microsoft.com/office/drawing/2014/main" id="{137B61A7-DD47-408A-A8F1-B0C7B82227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98" y="6059853"/>
            <a:ext cx="1132215" cy="39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CD6196BF-65EE-4BAC-AF20-149FAFCF2C07}"/>
              </a:ext>
            </a:extLst>
          </p:cNvPr>
          <p:cNvSpPr/>
          <p:nvPr/>
        </p:nvSpPr>
        <p:spPr>
          <a:xfrm>
            <a:off x="23191" y="6611779"/>
            <a:ext cx="307808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ts val="600"/>
              </a:spcAft>
            </a:pPr>
            <a:r>
              <a:rPr lang="en-GB" sz="1000" i="1" dirty="0" err="1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Backgroung</a:t>
            </a:r>
            <a:r>
              <a:rPr lang="en-GB" sz="1000" i="1" dirty="0">
                <a:latin typeface="Arial" panose="020B0604020202020204" pitchFamily="34" charset="0"/>
                <a:ea typeface="Verdana" pitchFamily="34" charset="0"/>
                <a:cs typeface="Arial" panose="020B0604020202020204" pitchFamily="34" charset="0"/>
              </a:rPr>
              <a:t> image: Sentinel-2 from © Sentinel Hub</a:t>
            </a:r>
          </a:p>
        </p:txBody>
      </p:sp>
    </p:spTree>
    <p:extLst>
      <p:ext uri="{BB962C8B-B14F-4D97-AF65-F5344CB8AC3E}">
        <p14:creationId xmlns:p14="http://schemas.microsoft.com/office/powerpoint/2010/main" val="202422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EF8CA1A-21B7-46DE-9EDB-4D848B3EEF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9842" y="890078"/>
            <a:ext cx="9331524" cy="5588370"/>
          </a:xfrm>
          <a:prstGeom prst="rect">
            <a:avLst/>
          </a:prstGeom>
        </p:spPr>
      </p:pic>
      <p:pic>
        <p:nvPicPr>
          <p:cNvPr id="8" name="Picture 16" descr="Istituto di Ricerca per la Protezione Idrogeologica">
            <a:extLst>
              <a:ext uri="{FF2B5EF4-FFF2-40B4-BE49-F238E27FC236}">
                <a16:creationId xmlns:a16="http://schemas.microsoft.com/office/drawing/2014/main" id="{F11C71D3-BB82-4C9A-A504-0D30E3C9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9" name="Picture 10" descr="Risultato immagini per ku leuven logo">
            <a:extLst>
              <a:ext uri="{FF2B5EF4-FFF2-40B4-BE49-F238E27FC236}">
                <a16:creationId xmlns:a16="http://schemas.microsoft.com/office/drawing/2014/main" id="{F879AE8B-98EB-4517-81F3-7C3991C3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pic>
        <p:nvPicPr>
          <p:cNvPr id="11" name="Picture 4" descr="Creative Commons Attribution 4.0 International">
            <a:extLst>
              <a:ext uri="{FF2B5EF4-FFF2-40B4-BE49-F238E27FC236}">
                <a16:creationId xmlns:a16="http://schemas.microsoft.com/office/drawing/2014/main" id="{F9EDB1F1-0FD5-438A-B3C2-14C16E9DD3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2158639D-328C-4BC3-8B64-14B59461782C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2E9C95D-A74F-446A-BF86-FCD4380CD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D79D931-F08D-486A-8DA3-AC31376E19F6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108">
            <a:extLst>
              <a:ext uri="{FF2B5EF4-FFF2-40B4-BE49-F238E27FC236}">
                <a16:creationId xmlns:a16="http://schemas.microsoft.com/office/drawing/2014/main" id="{216CE3AF-DBA2-4B6C-ADE0-0D0BB8510CBF}"/>
              </a:ext>
            </a:extLst>
          </p:cNvPr>
          <p:cNvSpPr/>
          <p:nvPr/>
        </p:nvSpPr>
        <p:spPr>
          <a:xfrm>
            <a:off x="-52859" y="-35107"/>
            <a:ext cx="94107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2075" lvl="1"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HE “NEW” WATER CYCLE IN THE ANTHROPOCENE</a:t>
            </a:r>
          </a:p>
        </p:txBody>
      </p:sp>
      <p:pic>
        <p:nvPicPr>
          <p:cNvPr id="5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42DC2ACC-9C8D-4888-913D-B9233FDF2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9" name="Rettangolo 108">
            <a:extLst>
              <a:ext uri="{FF2B5EF4-FFF2-40B4-BE49-F238E27FC236}">
                <a16:creationId xmlns:a16="http://schemas.microsoft.com/office/drawing/2014/main" id="{F5B839C7-85A2-46E4-907D-1314DD4F3AA2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1</a:t>
            </a:r>
            <a:endParaRPr lang="en-GB" dirty="0"/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ED9A0880-6BD0-4219-9954-5BF700C4CD5F}"/>
              </a:ext>
            </a:extLst>
          </p:cNvPr>
          <p:cNvSpPr/>
          <p:nvPr/>
        </p:nvSpPr>
        <p:spPr>
          <a:xfrm>
            <a:off x="4053948" y="6097966"/>
            <a:ext cx="815009" cy="2720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849C16AE-BE40-4DFF-8E62-03A7F9EBD041}"/>
              </a:ext>
            </a:extLst>
          </p:cNvPr>
          <p:cNvSpPr/>
          <p:nvPr/>
        </p:nvSpPr>
        <p:spPr>
          <a:xfrm>
            <a:off x="9357841" y="4889861"/>
            <a:ext cx="815009" cy="27207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400" dirty="0">
                <a:latin typeface="Arial" panose="020B0604020202020204" pitchFamily="34" charset="0"/>
                <a:cs typeface="Arial" panose="020B0604020202020204" pitchFamily="34" charset="0"/>
              </a:rPr>
              <a:t>STEP 2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Rettangolo 104">
            <a:extLst>
              <a:ext uri="{FF2B5EF4-FFF2-40B4-BE49-F238E27FC236}">
                <a16:creationId xmlns:a16="http://schemas.microsoft.com/office/drawing/2014/main" id="{9B9A9BF2-48C0-4004-83AF-6EE5CFB754FE}"/>
              </a:ext>
            </a:extLst>
          </p:cNvPr>
          <p:cNvSpPr/>
          <p:nvPr/>
        </p:nvSpPr>
        <p:spPr>
          <a:xfrm>
            <a:off x="1179491" y="3064913"/>
            <a:ext cx="3983526" cy="338554"/>
          </a:xfrm>
          <a:prstGeom prst="rect">
            <a:avLst/>
          </a:prstGeom>
          <a:noFill/>
          <a:ln w="28575">
            <a:noFill/>
          </a:ln>
        </p:spPr>
        <p:txBody>
          <a:bodyPr wrap="square">
            <a:spAutoFit/>
          </a:bodyPr>
          <a:lstStyle/>
          <a:p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Importance</a:t>
            </a:r>
            <a:r>
              <a:rPr lang="it-IT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estimate human water </a:t>
            </a:r>
            <a:r>
              <a:rPr lang="it-IT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uses</a:t>
            </a:r>
            <a:endParaRPr lang="it-IT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70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6" descr="Istituto di Ricerca per la Protezione Idrogeologica">
            <a:extLst>
              <a:ext uri="{FF2B5EF4-FFF2-40B4-BE49-F238E27FC236}">
                <a16:creationId xmlns:a16="http://schemas.microsoft.com/office/drawing/2014/main" id="{F11C71D3-BB82-4C9A-A504-0D30E3C9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9" name="Picture 10" descr="Risultato immagini per ku leuven logo">
            <a:extLst>
              <a:ext uri="{FF2B5EF4-FFF2-40B4-BE49-F238E27FC236}">
                <a16:creationId xmlns:a16="http://schemas.microsoft.com/office/drawing/2014/main" id="{F879AE8B-98EB-4517-81F3-7C3991C30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05EB03CF-76EC-45DC-84D1-52840502B55B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2</a:t>
            </a:r>
            <a:endParaRPr lang="en-GB" dirty="0"/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2158639D-328C-4BC3-8B64-14B59461782C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2E9C95D-A74F-446A-BF86-FCD4380CD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D79D931-F08D-486A-8DA3-AC31376E19F6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108">
            <a:extLst>
              <a:ext uri="{FF2B5EF4-FFF2-40B4-BE49-F238E27FC236}">
                <a16:creationId xmlns:a16="http://schemas.microsoft.com/office/drawing/2014/main" id="{216CE3AF-DBA2-4B6C-ADE0-0D0BB8510CBF}"/>
              </a:ext>
            </a:extLst>
          </p:cNvPr>
          <p:cNvSpPr/>
          <p:nvPr/>
        </p:nvSpPr>
        <p:spPr>
          <a:xfrm>
            <a:off x="-52859" y="-35107"/>
            <a:ext cx="94107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COMBINING LSM AND IRRIGATION</a:t>
            </a:r>
          </a:p>
          <a:p>
            <a:pPr marL="92075" lvl="1"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CAN WE PROVIDE A BETTER CLOSURE OF THE WATER CYCLE?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42DC2ACC-9C8D-4888-913D-B9233FDF29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310;p10">
            <a:extLst>
              <a:ext uri="{FF2B5EF4-FFF2-40B4-BE49-F238E27FC236}">
                <a16:creationId xmlns:a16="http://schemas.microsoft.com/office/drawing/2014/main" id="{666CD9FF-1EBD-486A-A76D-C88385869321}"/>
              </a:ext>
            </a:extLst>
          </p:cNvPr>
          <p:cNvSpPr/>
          <p:nvPr/>
        </p:nvSpPr>
        <p:spPr>
          <a:xfrm rot="16200000">
            <a:off x="9879905" y="3428978"/>
            <a:ext cx="4104456" cy="519734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Modanesi</a:t>
            </a:r>
            <a:r>
              <a:rPr lang="it-IT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 al. 2021</a:t>
            </a:r>
            <a:endParaRPr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https://doi.org/10.5194/hess-25-6283-2021</a:t>
            </a:r>
            <a:endParaRPr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9" name="Rettangolo 3">
            <a:extLst>
              <a:ext uri="{FF2B5EF4-FFF2-40B4-BE49-F238E27FC236}">
                <a16:creationId xmlns:a16="http://schemas.microsoft.com/office/drawing/2014/main" id="{AD1619FB-D4C8-43FB-B609-D86E80BEB908}"/>
              </a:ext>
            </a:extLst>
          </p:cNvPr>
          <p:cNvSpPr/>
          <p:nvPr/>
        </p:nvSpPr>
        <p:spPr>
          <a:xfrm>
            <a:off x="6024563" y="996920"/>
            <a:ext cx="4801882" cy="181588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1 km spatial resolution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sz="1600" dirty="0" err="1">
                <a:latin typeface="Arial" panose="020B0604020202020204" pitchFamily="34" charset="0"/>
                <a:cs typeface="Arial" panose="020B0604020202020204" pitchFamily="34" charset="0"/>
              </a:rPr>
              <a:t>spinup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 1982-2015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Model run: 2015-2020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MERRA-2 reanalysis meteorological forcing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PROBA-V land cover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Sprinkler irrigation</a:t>
            </a:r>
          </a:p>
        </p:txBody>
      </p:sp>
      <p:sp>
        <p:nvSpPr>
          <p:cNvPr id="20" name="Rectangle 29">
            <a:extLst>
              <a:ext uri="{FF2B5EF4-FFF2-40B4-BE49-F238E27FC236}">
                <a16:creationId xmlns:a16="http://schemas.microsoft.com/office/drawing/2014/main" id="{A75AAA6A-F016-42D3-839F-ECB36BB09F6C}"/>
              </a:ext>
            </a:extLst>
          </p:cNvPr>
          <p:cNvSpPr/>
          <p:nvPr/>
        </p:nvSpPr>
        <p:spPr>
          <a:xfrm>
            <a:off x="774559" y="3064201"/>
            <a:ext cx="5502543" cy="2015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Sprinkler irrigation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Ozdogan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et al. 2010; </a:t>
            </a:r>
            <a:r>
              <a:rPr lang="en-US" sz="1200" u="sng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10.1175/2009JHM1116.1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needs 3 conditions: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Where irrigated croplands are located (GRIPC)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rowing season, defined at each grid cell</a:t>
            </a:r>
          </a:p>
          <a:p>
            <a:pPr marL="342900" indent="-342900">
              <a:spcAft>
                <a:spcPts val="1200"/>
              </a:spcAft>
              <a:buAutoNum type="arabicPeriod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oot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zone soil moisture availability (MA&lt;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en-US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31">
                <a:extLst>
                  <a:ext uri="{FF2B5EF4-FFF2-40B4-BE49-F238E27FC236}">
                    <a16:creationId xmlns:a16="http://schemas.microsoft.com/office/drawing/2014/main" id="{2D94A5A7-92E4-45EB-BAC8-B990F15D9D3C}"/>
                  </a:ext>
                </a:extLst>
              </p:cNvPr>
              <p:cNvSpPr txBox="1"/>
              <p:nvPr/>
            </p:nvSpPr>
            <p:spPr>
              <a:xfrm>
                <a:off x="1192648" y="5099507"/>
                <a:ext cx="2026902" cy="519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𝑊𝑃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𝑊𝑃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31">
                <a:extLst>
                  <a:ext uri="{FF2B5EF4-FFF2-40B4-BE49-F238E27FC236}">
                    <a16:creationId xmlns:a16="http://schemas.microsoft.com/office/drawing/2014/main" id="{2D94A5A7-92E4-45EB-BAC8-B990F15D9D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48" y="5099507"/>
                <a:ext cx="2026902" cy="5197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32">
            <a:extLst>
              <a:ext uri="{FF2B5EF4-FFF2-40B4-BE49-F238E27FC236}">
                <a16:creationId xmlns:a16="http://schemas.microsoft.com/office/drawing/2014/main" id="{66DF1011-CAC3-49D9-8E90-8D3C0840FC9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418" y="2943042"/>
            <a:ext cx="4531816" cy="3576130"/>
          </a:xfrm>
          <a:prstGeom prst="rect">
            <a:avLst/>
          </a:prstGeom>
        </p:spPr>
      </p:pic>
      <p:pic>
        <p:nvPicPr>
          <p:cNvPr id="24" name="Picture 33">
            <a:extLst>
              <a:ext uri="{FF2B5EF4-FFF2-40B4-BE49-F238E27FC236}">
                <a16:creationId xmlns:a16="http://schemas.microsoft.com/office/drawing/2014/main" id="{DF71EA6B-8767-4EFE-B082-66D15759D626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4559" y="1012211"/>
            <a:ext cx="1491621" cy="1968791"/>
          </a:xfrm>
          <a:prstGeom prst="rect">
            <a:avLst/>
          </a:prstGeom>
          <a:ln w="38100">
            <a:noFill/>
          </a:ln>
        </p:spPr>
      </p:pic>
      <p:pic>
        <p:nvPicPr>
          <p:cNvPr id="25" name="Immagine 33">
            <a:extLst>
              <a:ext uri="{FF2B5EF4-FFF2-40B4-BE49-F238E27FC236}">
                <a16:creationId xmlns:a16="http://schemas.microsoft.com/office/drawing/2014/main" id="{CB4928DA-3CB0-48FA-840A-335272620383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64" y="1038791"/>
            <a:ext cx="1691373" cy="1809149"/>
          </a:xfrm>
          <a:prstGeom prst="rect">
            <a:avLst/>
          </a:prstGeom>
        </p:spPr>
      </p:pic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0D804A20-34EE-4DE0-A5DC-2CA0F97C63AC}"/>
              </a:ext>
            </a:extLst>
          </p:cNvPr>
          <p:cNvSpPr txBox="1"/>
          <p:nvPr/>
        </p:nvSpPr>
        <p:spPr>
          <a:xfrm rot="16200000">
            <a:off x="-215284" y="185011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NOAH-MP LSM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DA9B660D-AABD-4270-9FB2-1594F47FA2B7}"/>
              </a:ext>
            </a:extLst>
          </p:cNvPr>
          <p:cNvSpPr/>
          <p:nvPr/>
        </p:nvSpPr>
        <p:spPr>
          <a:xfrm>
            <a:off x="7050550" y="6506320"/>
            <a:ext cx="30588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u="sng" dirty="0">
                <a:latin typeface="Arial" panose="020B0604020202020204" pitchFamily="34" charset="0"/>
                <a:cs typeface="Arial" panose="020B0604020202020204" pitchFamily="34" charset="0"/>
              </a:rPr>
              <a:t>http://dx.doi.org/10.1016/j.jag.2015.01.014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6D3BC42-04D9-4316-B235-E8D0817198CB}"/>
                  </a:ext>
                </a:extLst>
              </p:cNvPr>
              <p:cNvSpPr txBox="1"/>
              <p:nvPr/>
            </p:nvSpPr>
            <p:spPr>
              <a:xfrm>
                <a:off x="1192648" y="5823382"/>
                <a:ext cx="19016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∗0.5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asellaDiTesto 2">
                <a:extLst>
                  <a:ext uri="{FF2B5EF4-FFF2-40B4-BE49-F238E27FC236}">
                    <a16:creationId xmlns:a16="http://schemas.microsoft.com/office/drawing/2014/main" id="{76D3BC42-04D9-4316-B235-E8D0817198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648" y="5823382"/>
                <a:ext cx="1901674" cy="276999"/>
              </a:xfrm>
              <a:prstGeom prst="rect">
                <a:avLst/>
              </a:prstGeom>
              <a:blipFill>
                <a:blip r:embed="rId13"/>
                <a:stretch>
                  <a:fillRect l="-2564" r="-2885" b="-15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e 6">
            <a:extLst>
              <a:ext uri="{FF2B5EF4-FFF2-40B4-BE49-F238E27FC236}">
                <a16:creationId xmlns:a16="http://schemas.microsoft.com/office/drawing/2014/main" id="{25A974D7-C257-41D7-AD9E-BF265E262DD0}"/>
              </a:ext>
            </a:extLst>
          </p:cNvPr>
          <p:cNvSpPr/>
          <p:nvPr/>
        </p:nvSpPr>
        <p:spPr>
          <a:xfrm>
            <a:off x="2735093" y="5771730"/>
            <a:ext cx="359229" cy="3975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Connettore 2 26">
            <a:extLst>
              <a:ext uri="{FF2B5EF4-FFF2-40B4-BE49-F238E27FC236}">
                <a16:creationId xmlns:a16="http://schemas.microsoft.com/office/drawing/2014/main" id="{19977AC8-738E-434B-AC61-40700AE912D1}"/>
              </a:ext>
            </a:extLst>
          </p:cNvPr>
          <p:cNvCxnSpPr>
            <a:cxnSpLocks/>
          </p:cNvCxnSpPr>
          <p:nvPr/>
        </p:nvCxnSpPr>
        <p:spPr>
          <a:xfrm>
            <a:off x="3148752" y="5970490"/>
            <a:ext cx="367335" cy="166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ttangolo 27">
            <a:extLst>
              <a:ext uri="{FF2B5EF4-FFF2-40B4-BE49-F238E27FC236}">
                <a16:creationId xmlns:a16="http://schemas.microsoft.com/office/drawing/2014/main" id="{CD33D829-4C02-427E-ADB9-E93978172074}"/>
              </a:ext>
            </a:extLst>
          </p:cNvPr>
          <p:cNvSpPr/>
          <p:nvPr/>
        </p:nvSpPr>
        <p:spPr>
          <a:xfrm>
            <a:off x="3503058" y="5794148"/>
            <a:ext cx="2267418" cy="369332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User-set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parameter</a:t>
            </a:r>
            <a:endParaRPr lang="en-US" dirty="0"/>
          </a:p>
        </p:txBody>
      </p:sp>
      <p:pic>
        <p:nvPicPr>
          <p:cNvPr id="30" name="Picture 4" descr="Creative Commons Attribution 4.0 International">
            <a:extLst>
              <a:ext uri="{FF2B5EF4-FFF2-40B4-BE49-F238E27FC236}">
                <a16:creationId xmlns:a16="http://schemas.microsoft.com/office/drawing/2014/main" id="{12B0B969-39C8-410F-8338-D142E3A63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122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NOAHMP_IRR_POvalley">
            <a:hlinkClick r:id="" action="ppaction://media"/>
            <a:extLst>
              <a:ext uri="{FF2B5EF4-FFF2-40B4-BE49-F238E27FC236}">
                <a16:creationId xmlns:a16="http://schemas.microsoft.com/office/drawing/2014/main" id="{8831A68F-9E3C-4758-AC58-029A947FEFD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59150" y="3427100"/>
            <a:ext cx="3157792" cy="3157792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2158639D-328C-4BC3-8B64-14B59461782C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4" name="Immagine 3">
              <a:extLst>
                <a:ext uri="{FF2B5EF4-FFF2-40B4-BE49-F238E27FC236}">
                  <a16:creationId xmlns:a16="http://schemas.microsoft.com/office/drawing/2014/main" id="{A2E9C95D-A74F-446A-BF86-FCD4380CD6C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12" name="Rettangolo 11">
              <a:extLst>
                <a:ext uri="{FF2B5EF4-FFF2-40B4-BE49-F238E27FC236}">
                  <a16:creationId xmlns:a16="http://schemas.microsoft.com/office/drawing/2014/main" id="{2D79D931-F08D-486A-8DA3-AC31376E19F6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108">
            <a:extLst>
              <a:ext uri="{FF2B5EF4-FFF2-40B4-BE49-F238E27FC236}">
                <a16:creationId xmlns:a16="http://schemas.microsoft.com/office/drawing/2014/main" id="{216CE3AF-DBA2-4B6C-ADE0-0D0BB8510CBF}"/>
              </a:ext>
            </a:extLst>
          </p:cNvPr>
          <p:cNvSpPr/>
          <p:nvPr/>
        </p:nvSpPr>
        <p:spPr>
          <a:xfrm>
            <a:off x="-52859" y="-35107"/>
            <a:ext cx="94107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COMBINING LSM AND IRRIGATION</a:t>
            </a:r>
          </a:p>
          <a:p>
            <a:pPr marL="92075" lvl="1"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42.jpg">
            <a:extLst>
              <a:ext uri="{FF2B5EF4-FFF2-40B4-BE49-F238E27FC236}">
                <a16:creationId xmlns:a16="http://schemas.microsoft.com/office/drawing/2014/main" id="{8117A619-BF33-4646-BBB7-AEAD3ADE0C81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33147"/>
          <a:stretch/>
        </p:blipFill>
        <p:spPr>
          <a:xfrm>
            <a:off x="257499" y="1067743"/>
            <a:ext cx="3389343" cy="2383275"/>
          </a:xfrm>
          <a:prstGeom prst="rect">
            <a:avLst/>
          </a:prstGeom>
          <a:ln/>
        </p:spPr>
      </p:pic>
      <p:sp>
        <p:nvSpPr>
          <p:cNvPr id="30" name="Rectangle 36">
            <a:extLst>
              <a:ext uri="{FF2B5EF4-FFF2-40B4-BE49-F238E27FC236}">
                <a16:creationId xmlns:a16="http://schemas.microsoft.com/office/drawing/2014/main" id="{C246FD63-A25F-43B9-BF99-981BE31325FE}"/>
              </a:ext>
            </a:extLst>
          </p:cNvPr>
          <p:cNvSpPr/>
          <p:nvPr/>
        </p:nvSpPr>
        <p:spPr>
          <a:xfrm>
            <a:off x="5677182" y="1133926"/>
            <a:ext cx="5784471" cy="1708160"/>
          </a:xfrm>
          <a:prstGeom prst="rect">
            <a:avLst/>
          </a:prstGeom>
          <a:ln w="12700">
            <a:noFill/>
          </a:ln>
        </p:spPr>
        <p:txBody>
          <a:bodyPr wrap="square">
            <a:spAutoFit/>
          </a:bodyPr>
          <a:lstStyle/>
          <a:p>
            <a:pPr algn="just">
              <a:spcAft>
                <a:spcPts val="1800"/>
              </a:spcAft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study area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is located in the Po river valley, an intensively irrigated area. Irrigation data are available at two test sites:</a:t>
            </a:r>
          </a:p>
          <a:p>
            <a:pPr marL="342900" indent="-342900" algn="just">
              <a:spcAft>
                <a:spcPts val="1200"/>
              </a:spcAft>
              <a:buFont typeface="+mj-lt"/>
              <a:buAutoNum type="alphaLcParenR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Budrio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farm (less than 1 ha);</a:t>
            </a:r>
          </a:p>
          <a:p>
            <a:pPr marL="342900" indent="-342900" algn="just">
              <a:spcAft>
                <a:spcPts val="1200"/>
              </a:spcAft>
              <a:buAutoNum type="alphaLcParenR"/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Two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districts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to Faenza (Faenza test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sites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; ~300 ha and ~700 ha).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11A2A44E-C75C-4808-87D3-37B1CD0DF5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4966" y="1088963"/>
            <a:ext cx="1387967" cy="2361257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02F6837E-8747-4EFE-A099-6E6BF56F0417}"/>
              </a:ext>
            </a:extLst>
          </p:cNvPr>
          <p:cNvGrpSpPr/>
          <p:nvPr/>
        </p:nvGrpSpPr>
        <p:grpSpPr>
          <a:xfrm>
            <a:off x="5816942" y="2981866"/>
            <a:ext cx="5572046" cy="3456754"/>
            <a:chOff x="5898240" y="3390369"/>
            <a:chExt cx="5572046" cy="3456754"/>
          </a:xfrm>
        </p:grpSpPr>
        <p:pic>
          <p:nvPicPr>
            <p:cNvPr id="11" name="Picture 4" descr="Creative Commons Attribution 4.0 International">
              <a:extLst>
                <a:ext uri="{FF2B5EF4-FFF2-40B4-BE49-F238E27FC236}">
                  <a16:creationId xmlns:a16="http://schemas.microsoft.com/office/drawing/2014/main" id="{F9EDB1F1-0FD5-438A-B3C2-14C16E9DD3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57467" y="6539334"/>
              <a:ext cx="804187" cy="2814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85ADA5B4-59DB-439D-9611-AB88A927CB97}"/>
                </a:ext>
              </a:extLst>
            </p:cNvPr>
            <p:cNvGrpSpPr/>
            <p:nvPr/>
          </p:nvGrpSpPr>
          <p:grpSpPr>
            <a:xfrm>
              <a:off x="5898240" y="5104839"/>
              <a:ext cx="5570941" cy="1742284"/>
              <a:chOff x="6072748" y="2463123"/>
              <a:chExt cx="7217381" cy="2257200"/>
            </a:xfrm>
          </p:grpSpPr>
          <p:pic>
            <p:nvPicPr>
              <p:cNvPr id="44" name="Immagine 43">
                <a:extLst>
                  <a:ext uri="{FF2B5EF4-FFF2-40B4-BE49-F238E27FC236}">
                    <a16:creationId xmlns:a16="http://schemas.microsoft.com/office/drawing/2014/main" id="{373361E3-B30A-48C5-9C83-BDC163F53B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72748" y="2463123"/>
                <a:ext cx="7217381" cy="2257200"/>
              </a:xfrm>
              <a:prstGeom prst="rect">
                <a:avLst/>
              </a:prstGeom>
            </p:spPr>
          </p:pic>
          <p:sp>
            <p:nvSpPr>
              <p:cNvPr id="45" name="Rettangolo 12">
                <a:extLst>
                  <a:ext uri="{FF2B5EF4-FFF2-40B4-BE49-F238E27FC236}">
                    <a16:creationId xmlns:a16="http://schemas.microsoft.com/office/drawing/2014/main" id="{059BD594-E822-401D-80B6-8A1F62FA7FFD}"/>
                  </a:ext>
                </a:extLst>
              </p:cNvPr>
              <p:cNvSpPr/>
              <p:nvPr/>
            </p:nvSpPr>
            <p:spPr>
              <a:xfrm>
                <a:off x="8811586" y="3749323"/>
                <a:ext cx="1873980" cy="598106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GB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Large Overestimations</a:t>
                </a:r>
              </a:p>
            </p:txBody>
          </p:sp>
        </p:grp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4CFE4D4C-A9A0-4BCF-8192-4649A96E66F3}"/>
                </a:ext>
              </a:extLst>
            </p:cNvPr>
            <p:cNvGrpSpPr/>
            <p:nvPr/>
          </p:nvGrpSpPr>
          <p:grpSpPr>
            <a:xfrm>
              <a:off x="5902156" y="3390369"/>
              <a:ext cx="5568130" cy="1741405"/>
              <a:chOff x="84526" y="2463122"/>
              <a:chExt cx="7213739" cy="2256061"/>
            </a:xfrm>
          </p:grpSpPr>
          <p:pic>
            <p:nvPicPr>
              <p:cNvPr id="41" name="Immagine 40">
                <a:extLst>
                  <a:ext uri="{FF2B5EF4-FFF2-40B4-BE49-F238E27FC236}">
                    <a16:creationId xmlns:a16="http://schemas.microsoft.com/office/drawing/2014/main" id="{DB1039B1-565C-4EE2-B0B7-2EDED10442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26" y="2463122"/>
                <a:ext cx="7213739" cy="2256061"/>
              </a:xfrm>
              <a:prstGeom prst="rect">
                <a:avLst/>
              </a:prstGeom>
            </p:spPr>
          </p:pic>
          <p:sp>
            <p:nvSpPr>
              <p:cNvPr id="43" name="Rettangolo 42">
                <a:extLst>
                  <a:ext uri="{FF2B5EF4-FFF2-40B4-BE49-F238E27FC236}">
                    <a16:creationId xmlns:a16="http://schemas.microsoft.com/office/drawing/2014/main" id="{24F429A9-F7A5-48C5-B433-F7BBEA77473F}"/>
                  </a:ext>
                </a:extLst>
              </p:cNvPr>
              <p:cNvSpPr/>
              <p:nvPr/>
            </p:nvSpPr>
            <p:spPr>
              <a:xfrm>
                <a:off x="3574926" y="2463123"/>
                <a:ext cx="72008" cy="17378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9" name="Rettangolo 38">
              <a:extLst>
                <a:ext uri="{FF2B5EF4-FFF2-40B4-BE49-F238E27FC236}">
                  <a16:creationId xmlns:a16="http://schemas.microsoft.com/office/drawing/2014/main" id="{41A3A2BD-4C92-40C1-A4EB-8D99DE7503E6}"/>
                </a:ext>
              </a:extLst>
            </p:cNvPr>
            <p:cNvSpPr/>
            <p:nvPr/>
          </p:nvSpPr>
          <p:spPr>
            <a:xfrm>
              <a:off x="7954089" y="3427100"/>
              <a:ext cx="1449970" cy="7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ttangolo 39">
              <a:extLst>
                <a:ext uri="{FF2B5EF4-FFF2-40B4-BE49-F238E27FC236}">
                  <a16:creationId xmlns:a16="http://schemas.microsoft.com/office/drawing/2014/main" id="{EB0FCD8A-AFC5-4CDA-924C-0BB06D05D9BE}"/>
                </a:ext>
              </a:extLst>
            </p:cNvPr>
            <p:cNvSpPr/>
            <p:nvPr/>
          </p:nvSpPr>
          <p:spPr>
            <a:xfrm>
              <a:off x="7960132" y="5133500"/>
              <a:ext cx="1449970" cy="701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20577110-6263-4310-9669-741AC0BB9045}"/>
                </a:ext>
              </a:extLst>
            </p:cNvPr>
            <p:cNvSpPr/>
            <p:nvPr/>
          </p:nvSpPr>
          <p:spPr>
            <a:xfrm>
              <a:off x="6238644" y="3438925"/>
              <a:ext cx="5120254" cy="27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BUDRIO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RMSE [mm/15 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]=31.10; R=0.74; 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bias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[mm/15 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]=11.15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Rettangolo 35">
              <a:extLst>
                <a:ext uri="{FF2B5EF4-FFF2-40B4-BE49-F238E27FC236}">
                  <a16:creationId xmlns:a16="http://schemas.microsoft.com/office/drawing/2014/main" id="{F5787EA8-DC8C-4D00-9511-65609457AFF7}"/>
                </a:ext>
              </a:extLst>
            </p:cNvPr>
            <p:cNvSpPr/>
            <p:nvPr/>
          </p:nvSpPr>
          <p:spPr>
            <a:xfrm>
              <a:off x="6175406" y="5177896"/>
              <a:ext cx="5120254" cy="274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FAENZA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RMSE [mm/15 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]=40.98; R=0.78; 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bias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[mm/15 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days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]=18.08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7" name="Immagine 46">
            <a:extLst>
              <a:ext uri="{FF2B5EF4-FFF2-40B4-BE49-F238E27FC236}">
                <a16:creationId xmlns:a16="http://schemas.microsoft.com/office/drawing/2014/main" id="{2761D69B-7537-4BC5-986A-728AB7A82EA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42" y="3674654"/>
            <a:ext cx="2434009" cy="2739265"/>
          </a:xfrm>
          <a:prstGeom prst="rect">
            <a:avLst/>
          </a:prstGeom>
        </p:spPr>
      </p:pic>
      <p:sp>
        <p:nvSpPr>
          <p:cNvPr id="48" name="Google Shape;310;p10">
            <a:extLst>
              <a:ext uri="{FF2B5EF4-FFF2-40B4-BE49-F238E27FC236}">
                <a16:creationId xmlns:a16="http://schemas.microsoft.com/office/drawing/2014/main" id="{28AD2540-8E86-40E0-B7B5-6098C15C6C78}"/>
              </a:ext>
            </a:extLst>
          </p:cNvPr>
          <p:cNvSpPr/>
          <p:nvPr/>
        </p:nvSpPr>
        <p:spPr>
          <a:xfrm rot="16200000">
            <a:off x="9879905" y="3428978"/>
            <a:ext cx="4104456" cy="519734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Modanesi</a:t>
            </a:r>
            <a:r>
              <a:rPr lang="it-IT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 al. 2021</a:t>
            </a:r>
            <a:endParaRPr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https://doi.org/10.5194/hess-25-6283-2021</a:t>
            </a:r>
            <a:endParaRPr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9" name="Picture 16" descr="Istituto di Ricerca per la Protezione Idrogeologica">
            <a:extLst>
              <a:ext uri="{FF2B5EF4-FFF2-40B4-BE49-F238E27FC236}">
                <a16:creationId xmlns:a16="http://schemas.microsoft.com/office/drawing/2014/main" id="{C6C8CCFB-911C-4EA8-BC76-C211DB3018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50" name="Picture 10" descr="Risultato immagini per ku leuven logo">
            <a:extLst>
              <a:ext uri="{FF2B5EF4-FFF2-40B4-BE49-F238E27FC236}">
                <a16:creationId xmlns:a16="http://schemas.microsoft.com/office/drawing/2014/main" id="{AD9BE0BB-8E31-40BB-8189-7D374E4031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sp>
        <p:nvSpPr>
          <p:cNvPr id="51" name="Rettangolo 50">
            <a:extLst>
              <a:ext uri="{FF2B5EF4-FFF2-40B4-BE49-F238E27FC236}">
                <a16:creationId xmlns:a16="http://schemas.microsoft.com/office/drawing/2014/main" id="{DE547CD2-5BE1-42ED-8DD3-13C5FCAE99E5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3</a:t>
            </a:r>
            <a:endParaRPr lang="en-GB" dirty="0"/>
          </a:p>
        </p:txBody>
      </p:sp>
      <p:pic>
        <p:nvPicPr>
          <p:cNvPr id="53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815EBC39-F7C6-4B65-9F60-AF85AD300B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reative Commons Attribution 4.0 International">
            <a:extLst>
              <a:ext uri="{FF2B5EF4-FFF2-40B4-BE49-F238E27FC236}">
                <a16:creationId xmlns:a16="http://schemas.microsoft.com/office/drawing/2014/main" id="{0F097BC5-F093-46A4-B549-C13B482401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975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00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6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D06AC863-129F-411D-9605-549A47B11125}"/>
                  </a:ext>
                </a:extLst>
              </p:cNvPr>
              <p:cNvSpPr/>
              <p:nvPr/>
            </p:nvSpPr>
            <p:spPr>
              <a:xfrm>
                <a:off x="6854687" y="4962910"/>
                <a:ext cx="4801314" cy="5429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+</m:t>
                            </m:r>
                          </m:sup>
                        </m:sSubSup>
                      </m:e>
                    </m:acc>
                    <m:r>
                      <a:rPr lang="en-US" sz="2400" b="0" i="1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accPr>
                      <m:e>
                        <m:sSubSup>
                          <m:sSubSup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−</m:t>
                            </m:r>
                          </m:sup>
                        </m:sSubSup>
                      </m:e>
                    </m:acc>
                    <m:r>
                      <a:rPr lang="en-US" sz="2400" b="0" i="1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400" b="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begChr m:val="["/>
                        <m:endChr m:val="]"/>
                        <m:ctrlPr>
                          <a:rPr lang="en-US" sz="2400" i="1">
                            <a:solidFill>
                              <a:srgbClr val="000000"/>
                            </a:solidFill>
                            <a:effectLst/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𝑜𝑏𝑠</m:t>
                            </m:r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2400" b="0" i="1">
                            <a:solidFill>
                              <a:srgbClr val="000000"/>
                            </a:solidFill>
                            <a:highlight>
                              <a:srgbClr val="FFFFFF"/>
                            </a:highligh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400" b="0" i="1">
                                <a:solidFill>
                                  <a:srgbClr val="000000"/>
                                </a:solidFill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400" i="1">
                                <a:solidFill>
                                  <a:srgbClr val="000000"/>
                                </a:solidFill>
                                <a:effectLst/>
                                <a:highlight>
                                  <a:srgbClr val="FFFFFF"/>
                                </a:highligh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sz="2400" i="1">
                                    <a:solidFill>
                                      <a:srgbClr val="000000"/>
                                    </a:solidFill>
                                    <a:effectLst/>
                                    <a:highlight>
                                      <a:srgbClr val="FFFFFF"/>
                                    </a:highligh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sSubSup>
                                  <m:sSubSup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2400" b="0" i="1">
                                        <a:solidFill>
                                          <a:srgbClr val="000000"/>
                                        </a:solidFill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b>
                                    <m:r>
                                      <a:rPr lang="en-US" sz="2400" b="0" i="1">
                                        <a:solidFill>
                                          <a:srgbClr val="000000"/>
                                        </a:solidFill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  <m:sup>
                                    <m:r>
                                      <a:rPr lang="en-US" sz="2400" b="0" i="1">
                                        <a:solidFill>
                                          <a:srgbClr val="000000"/>
                                        </a:solidFill>
                                        <a:highlight>
                                          <a:srgbClr val="FFFFFF"/>
                                        </a:highlight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Cambria Math" panose="02040503050406030204" pitchFamily="18" charset="0"/>
                                      </a:rPr>
                                      <m:t>−</m:t>
                                    </m:r>
                                  </m:sup>
                                </m:sSubSup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000000"/>
                    </a:solidFill>
                    <a:highlight>
                      <a:srgbClr val="FFFFFF"/>
                    </a:highlight>
                    <a:latin typeface="Palatino Linotype" panose="02040502050505030304" pitchFamily="18" charset="0"/>
                    <a:ea typeface="Palatino Linotype" panose="02040502050505030304" pitchFamily="18" charset="0"/>
                    <a:cs typeface="Palatino Linotype" panose="02040502050505030304" pitchFamily="18" charset="0"/>
                  </a:rPr>
                  <a:t> 	</a:t>
                </a:r>
                <a:endParaRPr lang="en-US" sz="2400" dirty="0"/>
              </a:p>
            </p:txBody>
          </p:sp>
        </mc:Choice>
        <mc:Fallback xmlns="">
          <p:sp>
            <p:nvSpPr>
              <p:cNvPr id="25" name="Rettangolo 24">
                <a:extLst>
                  <a:ext uri="{FF2B5EF4-FFF2-40B4-BE49-F238E27FC236}">
                    <a16:creationId xmlns:a16="http://schemas.microsoft.com/office/drawing/2014/main" id="{D06AC863-129F-411D-9605-549A47B111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4687" y="4962910"/>
                <a:ext cx="4801314" cy="54296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ttangolo 26">
            <a:extLst>
              <a:ext uri="{FF2B5EF4-FFF2-40B4-BE49-F238E27FC236}">
                <a16:creationId xmlns:a16="http://schemas.microsoft.com/office/drawing/2014/main" id="{080BCF6F-5AF6-456F-B609-6C30DE7C29E6}"/>
              </a:ext>
            </a:extLst>
          </p:cNvPr>
          <p:cNvSpPr/>
          <p:nvPr/>
        </p:nvSpPr>
        <p:spPr>
          <a:xfrm>
            <a:off x="6216437" y="5760057"/>
            <a:ext cx="55130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Sentinel-1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VV and </a:t>
            </a: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γ</a:t>
            </a:r>
            <a:r>
              <a:rPr 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VH DA to update SM and LAI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3D52BD33-5F3A-437C-862D-7B5826E5AC1C}"/>
              </a:ext>
            </a:extLst>
          </p:cNvPr>
          <p:cNvSpPr/>
          <p:nvPr/>
        </p:nvSpPr>
        <p:spPr>
          <a:xfrm>
            <a:off x="7247517" y="4555478"/>
            <a:ext cx="3198311" cy="369332"/>
          </a:xfrm>
          <a:prstGeom prst="rect">
            <a:avLst/>
          </a:prstGeom>
          <a:noFill/>
          <a:ln w="12700">
            <a:noFill/>
          </a:ln>
        </p:spPr>
        <p:txBody>
          <a:bodyPr wrap="none">
            <a:spAutoFit/>
          </a:bodyPr>
          <a:lstStyle/>
          <a:p>
            <a:r>
              <a:rPr lang="it-IT" b="1" dirty="0">
                <a:ln w="0"/>
                <a:solidFill>
                  <a:srgbClr val="0070C0"/>
                </a:solidFill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Ensemble </a:t>
            </a:r>
            <a:r>
              <a:rPr lang="it-IT" b="1" dirty="0" err="1">
                <a:ln w="0"/>
                <a:solidFill>
                  <a:srgbClr val="0070C0"/>
                </a:solidFill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Kalman</a:t>
            </a:r>
            <a:r>
              <a:rPr lang="it-IT" b="1" dirty="0">
                <a:ln w="0"/>
                <a:solidFill>
                  <a:srgbClr val="0070C0"/>
                </a:solidFill>
                <a:latin typeface="Arial" panose="020B0604020202020204" pitchFamily="34" charset="0"/>
                <a:ea typeface="Palatino Linotype" panose="02040502050505030304" pitchFamily="18" charset="0"/>
                <a:cs typeface="Arial" panose="020B0604020202020204" pitchFamily="34" charset="0"/>
              </a:rPr>
              <a:t> Filter DA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1" name="Immagine 30">
            <a:extLst>
              <a:ext uri="{FF2B5EF4-FFF2-40B4-BE49-F238E27FC236}">
                <a16:creationId xmlns:a16="http://schemas.microsoft.com/office/drawing/2014/main" id="{9E97BF04-2BFE-4BB6-AC56-D97E5A3BDC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5775" y="928907"/>
            <a:ext cx="6152791" cy="4500358"/>
          </a:xfrm>
          <a:prstGeom prst="rect">
            <a:avLst/>
          </a:prstGeom>
        </p:spPr>
      </p:pic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F203FC4C-BAD5-49FC-9899-FEB6A10BFDE0}"/>
              </a:ext>
            </a:extLst>
          </p:cNvPr>
          <p:cNvSpPr txBox="1"/>
          <p:nvPr/>
        </p:nvSpPr>
        <p:spPr>
          <a:xfrm>
            <a:off x="6613449" y="1516193"/>
            <a:ext cx="4540770" cy="1384995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solidFill>
              <a:srgbClr val="E7E8E3">
                <a:lumMod val="7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r>
              <a:rPr lang="it-IT" sz="1800" dirty="0">
                <a:solidFill>
                  <a:srgbClr val="0070C0"/>
                </a:solidFill>
              </a:rPr>
              <a:t>Added </a:t>
            </a:r>
            <a:r>
              <a:rPr lang="it-IT" sz="1800" dirty="0" err="1">
                <a:solidFill>
                  <a:srgbClr val="0070C0"/>
                </a:solidFill>
              </a:rPr>
              <a:t>components</a:t>
            </a:r>
            <a:r>
              <a:rPr lang="it-IT" sz="1800" dirty="0">
                <a:solidFill>
                  <a:srgbClr val="0070C0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endParaRPr lang="it-IT" sz="1200" b="0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b="0" dirty="0">
                <a:solidFill>
                  <a:schemeClr val="tx1"/>
                </a:solidFill>
              </a:rPr>
              <a:t>Sprinkler </a:t>
            </a:r>
            <a:r>
              <a:rPr lang="it-IT" sz="1600" b="0" dirty="0" err="1">
                <a:solidFill>
                  <a:schemeClr val="tx1"/>
                </a:solidFill>
              </a:rPr>
              <a:t>irrigation</a:t>
            </a:r>
            <a:endParaRPr lang="it-IT" sz="1600" b="0" dirty="0">
              <a:solidFill>
                <a:schemeClr val="tx1"/>
              </a:solidFill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sz="1600" dirty="0" err="1">
                <a:solidFill>
                  <a:schemeClr val="tx1"/>
                </a:solidFill>
              </a:rPr>
              <a:t>Calibrated</a:t>
            </a:r>
            <a:r>
              <a:rPr lang="it-IT" sz="1600" dirty="0">
                <a:solidFill>
                  <a:schemeClr val="tx1"/>
                </a:solidFill>
              </a:rPr>
              <a:t> Water Cloud Model (WCM, </a:t>
            </a:r>
            <a:r>
              <a:rPr lang="en-US" sz="1200" b="0" i="1" dirty="0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https://doi.org/10.1029/RS013i002p00357</a:t>
            </a:r>
            <a:r>
              <a:rPr lang="en-US" sz="1200" b="0" dirty="0">
                <a:solidFill>
                  <a:schemeClr val="tx1"/>
                </a:solidFill>
              </a:rPr>
              <a:t>)</a:t>
            </a:r>
            <a:r>
              <a:rPr lang="it-IT" sz="1200" b="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4" name="Google Shape;272;p9">
            <a:extLst>
              <a:ext uri="{FF2B5EF4-FFF2-40B4-BE49-F238E27FC236}">
                <a16:creationId xmlns:a16="http://schemas.microsoft.com/office/drawing/2014/main" id="{964D0BFF-7681-44A0-87B7-8C4AA5432C01}"/>
              </a:ext>
            </a:extLst>
          </p:cNvPr>
          <p:cNvSpPr/>
          <p:nvPr/>
        </p:nvSpPr>
        <p:spPr>
          <a:xfrm>
            <a:off x="11114620" y="3135615"/>
            <a:ext cx="152399" cy="680466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35" name="Google Shape;281;p9">
            <a:extLst>
              <a:ext uri="{FF2B5EF4-FFF2-40B4-BE49-F238E27FC236}">
                <a16:creationId xmlns:a16="http://schemas.microsoft.com/office/drawing/2014/main" id="{969969E3-C678-4B9C-A3FF-991491D3F3E8}"/>
              </a:ext>
            </a:extLst>
          </p:cNvPr>
          <p:cNvGrpSpPr/>
          <p:nvPr/>
        </p:nvGrpSpPr>
        <p:grpSpPr>
          <a:xfrm>
            <a:off x="7479093" y="3530374"/>
            <a:ext cx="3870246" cy="626113"/>
            <a:chOff x="6574300" y="2177889"/>
            <a:chExt cx="3077937" cy="62611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Google Shape;282;p9">
                  <a:extLst>
                    <a:ext uri="{FF2B5EF4-FFF2-40B4-BE49-F238E27FC236}">
                      <a16:creationId xmlns:a16="http://schemas.microsoft.com/office/drawing/2014/main" id="{61911D25-8D17-42CA-92AD-81FA2F06569A}"/>
                    </a:ext>
                  </a:extLst>
                </p:cNvPr>
                <p:cNvSpPr/>
                <p:nvPr/>
              </p:nvSpPr>
              <p:spPr>
                <a:xfrm>
                  <a:off x="6777501" y="2403933"/>
                  <a:ext cx="1048444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l-GR" sz="2000" baseline="30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entury Gothic"/>
                      <a:cs typeface="Times New Roman" panose="02020603050405020304" pitchFamily="18" charset="0"/>
                      <a:sym typeface="Century Gothic"/>
                    </a:rPr>
                    <a:t>0</a:t>
                  </a:r>
                  <a:r>
                    <a:rPr lang="en-US" sz="20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entury Gothic"/>
                      <a:cs typeface="Times New Roman" panose="02020603050405020304" pitchFamily="18" charset="0"/>
                      <a:sym typeface="Century Gothic"/>
                    </a:rPr>
                    <a:t>veg</a:t>
                  </a:r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entury Gothic"/>
                    <a:cs typeface="Times New Roman" panose="02020603050405020304" pitchFamily="18" charset="0"/>
                    <a:sym typeface="Century Gothic"/>
                  </a:endParaRPr>
                </a:p>
              </p:txBody>
            </p:sp>
          </mc:Choice>
          <mc:Fallback xmlns="">
            <p:sp>
              <p:nvSpPr>
                <p:cNvPr id="36" name="Google Shape;282;p9">
                  <a:extLst>
                    <a:ext uri="{FF2B5EF4-FFF2-40B4-BE49-F238E27FC236}">
                      <a16:creationId xmlns:a16="http://schemas.microsoft.com/office/drawing/2014/main" id="{61911D25-8D17-42CA-92AD-81FA2F06569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77501" y="2403933"/>
                  <a:ext cx="1048444" cy="400069"/>
                </a:xfrm>
                <a:prstGeom prst="rect">
                  <a:avLst/>
                </a:prstGeom>
                <a:blipFill>
                  <a:blip r:embed="rId9"/>
                  <a:stretch>
                    <a:fillRect t="-1515" b="-2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Google Shape;283;p9">
                  <a:extLst>
                    <a:ext uri="{FF2B5EF4-FFF2-40B4-BE49-F238E27FC236}">
                      <a16:creationId xmlns:a16="http://schemas.microsoft.com/office/drawing/2014/main" id="{C0008460-752E-4E54-9BE6-286B1DF4087C}"/>
                    </a:ext>
                  </a:extLst>
                </p:cNvPr>
                <p:cNvSpPr/>
                <p:nvPr/>
              </p:nvSpPr>
              <p:spPr>
                <a:xfrm>
                  <a:off x="8716143" y="2403933"/>
                  <a:ext cx="936094" cy="40006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lvl="0"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σ</m:t>
                      </m:r>
                    </m:oMath>
                  </a14:m>
                  <a:r>
                    <a:rPr lang="el-GR" sz="2000" baseline="30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entury Gothic"/>
                      <a:cs typeface="Times New Roman" panose="02020603050405020304" pitchFamily="18" charset="0"/>
                      <a:sym typeface="Century Gothic"/>
                    </a:rPr>
                    <a:t>0</a:t>
                  </a:r>
                  <a:r>
                    <a:rPr lang="en-US" sz="2000" baseline="-250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Century Gothic"/>
                      <a:cs typeface="Times New Roman" panose="02020603050405020304" pitchFamily="18" charset="0"/>
                      <a:sym typeface="Century Gothic"/>
                    </a:rPr>
                    <a:t>soil</a:t>
                  </a:r>
                  <a:endPara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entury Gothic"/>
                    <a:cs typeface="Times New Roman" panose="02020603050405020304" pitchFamily="18" charset="0"/>
                    <a:sym typeface="Century Gothic"/>
                  </a:endParaRPr>
                </a:p>
              </p:txBody>
            </p:sp>
          </mc:Choice>
          <mc:Fallback xmlns="">
            <p:sp>
              <p:nvSpPr>
                <p:cNvPr id="37" name="Google Shape;283;p9">
                  <a:extLst>
                    <a:ext uri="{FF2B5EF4-FFF2-40B4-BE49-F238E27FC236}">
                      <a16:creationId xmlns:a16="http://schemas.microsoft.com/office/drawing/2014/main" id="{C0008460-752E-4E54-9BE6-286B1DF408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16143" y="2403933"/>
                  <a:ext cx="936094" cy="400069"/>
                </a:xfrm>
                <a:prstGeom prst="rect">
                  <a:avLst/>
                </a:prstGeom>
                <a:blipFill>
                  <a:blip r:embed="rId10"/>
                  <a:stretch>
                    <a:fillRect t="-1515" b="-22727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Google Shape;284;p9">
              <a:extLst>
                <a:ext uri="{FF2B5EF4-FFF2-40B4-BE49-F238E27FC236}">
                  <a16:creationId xmlns:a16="http://schemas.microsoft.com/office/drawing/2014/main" id="{01E1BBC3-ACEA-4D83-914D-4813EE393996}"/>
                </a:ext>
              </a:extLst>
            </p:cNvPr>
            <p:cNvSpPr/>
            <p:nvPr/>
          </p:nvSpPr>
          <p:spPr>
            <a:xfrm rot="16200000">
              <a:off x="7044288" y="1707901"/>
              <a:ext cx="321585" cy="1261562"/>
            </a:xfrm>
            <a:prstGeom prst="leftBrace">
              <a:avLst>
                <a:gd name="adj1" fmla="val 8333"/>
                <a:gd name="adj2" fmla="val 50376"/>
              </a:avLst>
            </a:prstGeom>
            <a:noFill/>
            <a:ln w="38100" cap="flat" cmpd="sng">
              <a:solidFill>
                <a:srgbClr val="34AC0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  <p:sp>
          <p:nvSpPr>
            <p:cNvPr id="48" name="Google Shape;285;p9">
              <a:extLst>
                <a:ext uri="{FF2B5EF4-FFF2-40B4-BE49-F238E27FC236}">
                  <a16:creationId xmlns:a16="http://schemas.microsoft.com/office/drawing/2014/main" id="{EDD62871-D053-4357-99F8-7996224CFF1A}"/>
                </a:ext>
              </a:extLst>
            </p:cNvPr>
            <p:cNvSpPr/>
            <p:nvPr/>
          </p:nvSpPr>
          <p:spPr>
            <a:xfrm rot="16200000">
              <a:off x="8757151" y="1795098"/>
              <a:ext cx="282859" cy="1048445"/>
            </a:xfrm>
            <a:prstGeom prst="leftBrace">
              <a:avLst>
                <a:gd name="adj1" fmla="val 8333"/>
                <a:gd name="adj2" fmla="val 50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000">
                <a:solidFill>
                  <a:schemeClr val="dk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B5D7175B-FC5A-444C-B187-2E9DBCE5C16F}"/>
                  </a:ext>
                </a:extLst>
              </p:cNvPr>
              <p:cNvSpPr txBox="1"/>
              <p:nvPr/>
            </p:nvSpPr>
            <p:spPr>
              <a:xfrm>
                <a:off x="6726084" y="3186589"/>
                <a:ext cx="4428135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p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it-IT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it-IT" sz="2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θ</m:t>
                        </m:r>
                      </m:e>
                    </m:func>
                    <m:d>
                      <m:dPr>
                        <m:ctrlP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sSup>
                          <m:sSupPr>
                            <m:ctrlP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it-IT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+</a:t>
                </a:r>
                <a:r>
                  <a:rPr lang="it-IT" sz="20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it-IT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it-IT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it-IT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𝑫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it-IT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𝑆𝑀</m:t>
                        </m:r>
                      </m:e>
                    </m:d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9" name="CasellaDiTesto 48">
                <a:extLst>
                  <a:ext uri="{FF2B5EF4-FFF2-40B4-BE49-F238E27FC236}">
                    <a16:creationId xmlns:a16="http://schemas.microsoft.com/office/drawing/2014/main" id="{B5D7175B-FC5A-444C-B187-2E9DBCE5C1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084" y="3186589"/>
                <a:ext cx="4428135" cy="307777"/>
              </a:xfrm>
              <a:prstGeom prst="rect">
                <a:avLst/>
              </a:prstGeom>
              <a:blipFill>
                <a:blip r:embed="rId11"/>
                <a:stretch>
                  <a:fillRect l="-1376" t="-26000" b="-5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Rettangolo 39">
            <a:extLst>
              <a:ext uri="{FF2B5EF4-FFF2-40B4-BE49-F238E27FC236}">
                <a16:creationId xmlns:a16="http://schemas.microsoft.com/office/drawing/2014/main" id="{E43BFBDF-4647-4030-B94C-EBC8AB1BE422}"/>
              </a:ext>
            </a:extLst>
          </p:cNvPr>
          <p:cNvSpPr/>
          <p:nvPr/>
        </p:nvSpPr>
        <p:spPr>
          <a:xfrm>
            <a:off x="2292937" y="5495700"/>
            <a:ext cx="3039207" cy="584775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Double interaction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r>
              <a:rPr lang="it-IT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sz="1600" dirty="0" err="1"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CED4E1AA-F172-4303-BDAF-3B83EB014259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5863A36D-CB08-4BAD-B8B7-56C344BF7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A37E5360-6907-425E-911C-A69F6EBF1704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08">
            <a:extLst>
              <a:ext uri="{FF2B5EF4-FFF2-40B4-BE49-F238E27FC236}">
                <a16:creationId xmlns:a16="http://schemas.microsoft.com/office/drawing/2014/main" id="{32CDC20F-8D2D-4C6F-AD40-089AF66E7320}"/>
              </a:ext>
            </a:extLst>
          </p:cNvPr>
          <p:cNvSpPr/>
          <p:nvPr/>
        </p:nvSpPr>
        <p:spPr>
          <a:xfrm>
            <a:off x="-52860" y="-35107"/>
            <a:ext cx="1067795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SENTINEL-1 BACKSCATTER DATA ASSIMILATION</a:t>
            </a:r>
          </a:p>
          <a:p>
            <a:pPr marL="92075" lvl="1"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NEW DEVELOPMENTS TO IMPROVE AGRICULTURAL WATER USES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Google Shape;310;p10">
            <a:extLst>
              <a:ext uri="{FF2B5EF4-FFF2-40B4-BE49-F238E27FC236}">
                <a16:creationId xmlns:a16="http://schemas.microsoft.com/office/drawing/2014/main" id="{ACE3C514-C2BD-44C7-965F-47351FB4B242}"/>
              </a:ext>
            </a:extLst>
          </p:cNvPr>
          <p:cNvSpPr/>
          <p:nvPr/>
        </p:nvSpPr>
        <p:spPr>
          <a:xfrm rot="16200000">
            <a:off x="9677284" y="3226354"/>
            <a:ext cx="4104456" cy="924982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  <a:effectLst>
            <a:outerShdw blurRad="50800" dist="5080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200" i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Modanesi</a:t>
            </a:r>
            <a:r>
              <a:rPr lang="it-IT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 al. 2021</a:t>
            </a:r>
            <a:endParaRPr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https://doi.org/10.5194/hess-25-6283-2021</a:t>
            </a:r>
          </a:p>
          <a:p>
            <a:pPr lvl="0" algn="ctr"/>
            <a:r>
              <a:rPr lang="it-IT" sz="1200" i="1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Modanesi</a:t>
            </a:r>
            <a:r>
              <a:rPr lang="it-IT" sz="1200" i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 al. 2022</a:t>
            </a:r>
            <a:endParaRPr lang="it-IT" sz="12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it-IT" sz="12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https://doi.org/10.5194/hess-26-4685-2022</a:t>
            </a:r>
            <a:endParaRPr lang="it-IT" sz="12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pic>
        <p:nvPicPr>
          <p:cNvPr id="44" name="Picture 16" descr="Istituto di Ricerca per la Protezione Idrogeologica">
            <a:extLst>
              <a:ext uri="{FF2B5EF4-FFF2-40B4-BE49-F238E27FC236}">
                <a16:creationId xmlns:a16="http://schemas.microsoft.com/office/drawing/2014/main" id="{D2E7E070-6735-4D79-A9EB-29096863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45" name="Picture 10" descr="Risultato immagini per ku leuven logo">
            <a:extLst>
              <a:ext uri="{FF2B5EF4-FFF2-40B4-BE49-F238E27FC236}">
                <a16:creationId xmlns:a16="http://schemas.microsoft.com/office/drawing/2014/main" id="{DC06514D-8E61-4492-8024-77BBAFC7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F44E56CC-D87C-4E98-828A-36D35300BA4C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4</a:t>
            </a:r>
            <a:endParaRPr lang="en-GB" dirty="0"/>
          </a:p>
        </p:txBody>
      </p:sp>
      <p:pic>
        <p:nvPicPr>
          <p:cNvPr id="50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6AB671E0-AC44-4627-A567-2B4CFA127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reative Commons Attribution 4.0 International">
            <a:extLst>
              <a:ext uri="{FF2B5EF4-FFF2-40B4-BE49-F238E27FC236}">
                <a16:creationId xmlns:a16="http://schemas.microsoft.com/office/drawing/2014/main" id="{4AC85AB0-118F-4AA6-99B6-B22C574D1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60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o 38">
            <a:extLst>
              <a:ext uri="{FF2B5EF4-FFF2-40B4-BE49-F238E27FC236}">
                <a16:creationId xmlns:a16="http://schemas.microsoft.com/office/drawing/2014/main" id="{B36EF9D7-E1CA-48F1-A90D-28FEC6ED4202}"/>
              </a:ext>
            </a:extLst>
          </p:cNvPr>
          <p:cNvGrpSpPr/>
          <p:nvPr/>
        </p:nvGrpSpPr>
        <p:grpSpPr>
          <a:xfrm>
            <a:off x="9455916" y="1108397"/>
            <a:ext cx="1924040" cy="1637793"/>
            <a:chOff x="4648275" y="927111"/>
            <a:chExt cx="1924040" cy="1637793"/>
          </a:xfrm>
        </p:grpSpPr>
        <p:sp>
          <p:nvSpPr>
            <p:cNvPr id="40" name="CasellaDiTesto 39">
              <a:extLst>
                <a:ext uri="{FF2B5EF4-FFF2-40B4-BE49-F238E27FC236}">
                  <a16:creationId xmlns:a16="http://schemas.microsoft.com/office/drawing/2014/main" id="{840D74FA-B556-469C-AC4D-3F92A2FF9B7F}"/>
                </a:ext>
              </a:extLst>
            </p:cNvPr>
            <p:cNvSpPr txBox="1"/>
            <p:nvPr/>
          </p:nvSpPr>
          <p:spPr>
            <a:xfrm>
              <a:off x="5203029" y="1263777"/>
              <a:ext cx="136928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it-IT" sz="14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Budrio test site</a:t>
              </a:r>
              <a:endPara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1" name="Picture 24">
              <a:extLst>
                <a:ext uri="{FF2B5EF4-FFF2-40B4-BE49-F238E27FC236}">
                  <a16:creationId xmlns:a16="http://schemas.microsoft.com/office/drawing/2014/main" id="{691CDC58-B7DB-4ED9-A6F1-BA7E0BF9B1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39" t="17555" r="41044" b="32040"/>
            <a:stretch/>
          </p:blipFill>
          <p:spPr>
            <a:xfrm>
              <a:off x="4672397" y="1241521"/>
              <a:ext cx="1879289" cy="1323383"/>
            </a:xfrm>
            <a:prstGeom prst="rect">
              <a:avLst/>
            </a:prstGeom>
          </p:spPr>
        </p:pic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06CE031E-B247-48B1-AAB9-61DF026EF1EA}"/>
                </a:ext>
              </a:extLst>
            </p:cNvPr>
            <p:cNvSpPr txBox="1"/>
            <p:nvPr/>
          </p:nvSpPr>
          <p:spPr>
            <a:xfrm>
              <a:off x="4648275" y="927111"/>
              <a:ext cx="1910464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BUDRIO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3" name="Parallelogramma 42">
              <a:extLst>
                <a:ext uri="{FF2B5EF4-FFF2-40B4-BE49-F238E27FC236}">
                  <a16:creationId xmlns:a16="http://schemas.microsoft.com/office/drawing/2014/main" id="{EEFE3C12-1444-46DE-BFB3-4A1E2658F43B}"/>
                </a:ext>
              </a:extLst>
            </p:cNvPr>
            <p:cNvSpPr/>
            <p:nvPr/>
          </p:nvSpPr>
          <p:spPr>
            <a:xfrm rot="1859737">
              <a:off x="5749880" y="2170721"/>
              <a:ext cx="92537" cy="188975"/>
            </a:xfrm>
            <a:prstGeom prst="parallelogram">
              <a:avLst/>
            </a:prstGeom>
            <a:noFill/>
            <a:ln w="127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4" name="TextBox 7">
            <a:extLst>
              <a:ext uri="{FF2B5EF4-FFF2-40B4-BE49-F238E27FC236}">
                <a16:creationId xmlns:a16="http://schemas.microsoft.com/office/drawing/2014/main" id="{4DAD0B9C-D517-4F15-A86C-6F8C9695FEC7}"/>
              </a:ext>
            </a:extLst>
          </p:cNvPr>
          <p:cNvSpPr txBox="1"/>
          <p:nvPr/>
        </p:nvSpPr>
        <p:spPr>
          <a:xfrm>
            <a:off x="9317811" y="2920568"/>
            <a:ext cx="216840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it-I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averaged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over </a:t>
            </a:r>
            <a:r>
              <a:rPr lang="it-I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 fields (0.4 ha </a:t>
            </a:r>
            <a:r>
              <a:rPr lang="it-IT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it-IT" sz="1600" i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363FECA-157A-401C-950A-03BEEC6A9CD8}"/>
              </a:ext>
            </a:extLst>
          </p:cNvPr>
          <p:cNvSpPr txBox="1"/>
          <p:nvPr/>
        </p:nvSpPr>
        <p:spPr>
          <a:xfrm>
            <a:off x="9622554" y="3789815"/>
            <a:ext cx="1628207" cy="1169551"/>
          </a:xfrm>
          <a:prstGeom prst="rect">
            <a:avLst/>
          </a:prstGeom>
          <a:solidFill>
            <a:schemeClr val="bg1">
              <a:alpha val="50196"/>
            </a:schemeClr>
          </a:solidFill>
          <a:ln>
            <a:solidFill>
              <a:srgbClr val="E7E8E3">
                <a:lumMod val="75000"/>
              </a:srgb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ctr">
              <a:defRPr sz="2000" b="1">
                <a:solidFill>
                  <a:srgbClr val="000000"/>
                </a:solidFill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defRPr>
            </a:lvl1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Trebuchet MS"/>
              </a:rPr>
              <a:t>AMOUNT OF IRRIGATION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 err="1">
                <a:sym typeface="Trebuchet MS"/>
              </a:rPr>
              <a:t>Obs</a:t>
            </a:r>
            <a:r>
              <a:rPr lang="it-IT" sz="1400" kern="0" dirty="0">
                <a:sym typeface="Trebuchet MS"/>
              </a:rPr>
              <a:t>=917.2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  <a:sym typeface="Trebuchet MS"/>
              </a:rPr>
              <a:t>OL= 1220.1 mm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ym typeface="Trebuchet MS"/>
              </a:rPr>
              <a:t>DA=842.5 mm</a:t>
            </a:r>
            <a:endParaRPr kumimoji="0" lang="it-IT" sz="14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  <a:sym typeface="Trebuchet MS"/>
            </a:endParaRPr>
          </a:p>
        </p:txBody>
      </p:sp>
      <p:pic>
        <p:nvPicPr>
          <p:cNvPr id="47" name="Immagine 46">
            <a:extLst>
              <a:ext uri="{FF2B5EF4-FFF2-40B4-BE49-F238E27FC236}">
                <a16:creationId xmlns:a16="http://schemas.microsoft.com/office/drawing/2014/main" id="{33239335-37C4-4DCB-AD87-7DBB240C69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2"/>
          <a:stretch/>
        </p:blipFill>
        <p:spPr>
          <a:xfrm>
            <a:off x="332564" y="1108397"/>
            <a:ext cx="8827122" cy="3955431"/>
          </a:xfrm>
          <a:prstGeom prst="rect">
            <a:avLst/>
          </a:prstGeom>
        </p:spPr>
      </p:pic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68BA5164-69F3-4DF4-8B7D-561360E00225}"/>
              </a:ext>
            </a:extLst>
          </p:cNvPr>
          <p:cNvSpPr txBox="1"/>
          <p:nvPr/>
        </p:nvSpPr>
        <p:spPr>
          <a:xfrm rot="16200000">
            <a:off x="-112026" y="1308733"/>
            <a:ext cx="987771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Soil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Moisture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</a:t>
            </a:r>
            <a:r>
              <a:rPr lang="it-IT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/m</a:t>
            </a:r>
            <a:r>
              <a:rPr lang="it-IT" sz="11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21C59AF5-4026-4369-A297-0370CF9ED1F8}"/>
              </a:ext>
            </a:extLst>
          </p:cNvPr>
          <p:cNvSpPr txBox="1"/>
          <p:nvPr/>
        </p:nvSpPr>
        <p:spPr>
          <a:xfrm rot="16200000">
            <a:off x="-119753" y="4360273"/>
            <a:ext cx="968535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Irrigation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[mm/15 </a:t>
            </a:r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days</a:t>
            </a:r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CasellaDiTesto 51">
            <a:extLst>
              <a:ext uri="{FF2B5EF4-FFF2-40B4-BE49-F238E27FC236}">
                <a16:creationId xmlns:a16="http://schemas.microsoft.com/office/drawing/2014/main" id="{5439F13C-800E-4AEB-9D8A-A0D385475F2C}"/>
              </a:ext>
            </a:extLst>
          </p:cNvPr>
          <p:cNvSpPr txBox="1"/>
          <p:nvPr/>
        </p:nvSpPr>
        <p:spPr>
          <a:xfrm rot="16200000">
            <a:off x="8749064" y="4371143"/>
            <a:ext cx="7377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Rainfall</a:t>
            </a:r>
            <a:endParaRPr lang="it-IT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[mm/day]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Rettangolo 52">
            <a:extLst>
              <a:ext uri="{FF2B5EF4-FFF2-40B4-BE49-F238E27FC236}">
                <a16:creationId xmlns:a16="http://schemas.microsoft.com/office/drawing/2014/main" id="{66E85742-7A2A-4D06-86C7-1710638A7C6D}"/>
              </a:ext>
            </a:extLst>
          </p:cNvPr>
          <p:cNvSpPr/>
          <p:nvPr/>
        </p:nvSpPr>
        <p:spPr>
          <a:xfrm>
            <a:off x="153716" y="2046558"/>
            <a:ext cx="369333" cy="667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asellaDiTesto 53">
            <a:extLst>
              <a:ext uri="{FF2B5EF4-FFF2-40B4-BE49-F238E27FC236}">
                <a16:creationId xmlns:a16="http://schemas.microsoft.com/office/drawing/2014/main" id="{8581706B-F425-40C0-800D-360F0F50A446}"/>
              </a:ext>
            </a:extLst>
          </p:cNvPr>
          <p:cNvSpPr txBox="1"/>
          <p:nvPr/>
        </p:nvSpPr>
        <p:spPr>
          <a:xfrm rot="16200000">
            <a:off x="217342" y="2438521"/>
            <a:ext cx="528126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</a:p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[-]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Rettangolo 54">
            <a:extLst>
              <a:ext uri="{FF2B5EF4-FFF2-40B4-BE49-F238E27FC236}">
                <a16:creationId xmlns:a16="http://schemas.microsoft.com/office/drawing/2014/main" id="{34AAEEE6-1B9A-446F-841B-316DB6FAA146}"/>
              </a:ext>
            </a:extLst>
          </p:cNvPr>
          <p:cNvSpPr/>
          <p:nvPr/>
        </p:nvSpPr>
        <p:spPr>
          <a:xfrm>
            <a:off x="296738" y="3267579"/>
            <a:ext cx="369333" cy="6670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FEFDC531-0BC1-40A8-AFBA-1173BDD71BB4}"/>
              </a:ext>
            </a:extLst>
          </p:cNvPr>
          <p:cNvSpPr txBox="1"/>
          <p:nvPr/>
        </p:nvSpPr>
        <p:spPr>
          <a:xfrm rot="16200000">
            <a:off x="101353" y="3363995"/>
            <a:ext cx="737702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</a:t>
            </a:r>
          </a:p>
          <a:p>
            <a:pPr algn="ctr"/>
            <a:r>
              <a:rPr lang="it-IT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[mm/day]</a:t>
            </a: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D5923206-D0A6-4C68-9DE7-1A0D786F974F}"/>
              </a:ext>
            </a:extLst>
          </p:cNvPr>
          <p:cNvSpPr txBox="1"/>
          <p:nvPr/>
        </p:nvSpPr>
        <p:spPr>
          <a:xfrm>
            <a:off x="762918" y="1105158"/>
            <a:ext cx="38411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-R: </a:t>
            </a:r>
            <a:r>
              <a:rPr lang="it-IT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SSM OL vs ASCAT= 0.74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SSM DA vs ASCAT=0.78</a:t>
            </a:r>
            <a:endParaRPr lang="en-US" sz="1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9F4B9C96-21F0-4FF0-A9C2-A90946D9DA0A}"/>
              </a:ext>
            </a:extLst>
          </p:cNvPr>
          <p:cNvSpPr txBox="1"/>
          <p:nvPr/>
        </p:nvSpPr>
        <p:spPr>
          <a:xfrm>
            <a:off x="733423" y="3070675"/>
            <a:ext cx="355898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-R: </a:t>
            </a:r>
            <a:r>
              <a:rPr lang="it-IT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 OL vs MODIS=0.7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it-IT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DA vs MODIS=0.72</a:t>
            </a:r>
            <a:endParaRPr lang="en-US" sz="1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4AC3A613-08F8-4356-8922-8B035CEB1F47}"/>
              </a:ext>
            </a:extLst>
          </p:cNvPr>
          <p:cNvSpPr txBox="1"/>
          <p:nvPr/>
        </p:nvSpPr>
        <p:spPr>
          <a:xfrm>
            <a:off x="5907671" y="4345178"/>
            <a:ext cx="1410964" cy="5539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it-IT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-R: </a:t>
            </a:r>
          </a:p>
          <a:p>
            <a:r>
              <a:rPr lang="it-IT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 OL vs OBS=0.78</a:t>
            </a:r>
            <a:endParaRPr lang="it-IT" sz="1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it-IT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IRR DA vs OBS=0.65</a:t>
            </a:r>
            <a:endParaRPr lang="en-US" sz="1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ttangolo 60">
            <a:extLst>
              <a:ext uri="{FF2B5EF4-FFF2-40B4-BE49-F238E27FC236}">
                <a16:creationId xmlns:a16="http://schemas.microsoft.com/office/drawing/2014/main" id="{AE4034EC-A205-4891-8FF9-CF9BFB0D6944}"/>
              </a:ext>
            </a:extLst>
          </p:cNvPr>
          <p:cNvSpPr/>
          <p:nvPr/>
        </p:nvSpPr>
        <p:spPr>
          <a:xfrm>
            <a:off x="1387496" y="2307333"/>
            <a:ext cx="1941579" cy="641056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BBE73531-80B1-469B-9F03-00FDD7E2D02E}"/>
              </a:ext>
            </a:extLst>
          </p:cNvPr>
          <p:cNvSpPr/>
          <p:nvPr/>
        </p:nvSpPr>
        <p:spPr>
          <a:xfrm>
            <a:off x="198223" y="5323082"/>
            <a:ext cx="9316141" cy="907941"/>
          </a:xfrm>
          <a:prstGeom prst="rect">
            <a:avLst/>
          </a:prstGeom>
          <a:solidFill>
            <a:schemeClr val="bg1">
              <a:alpha val="20000"/>
            </a:schemeClr>
          </a:solidFill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285750" lvl="0" indent="-285750" algn="just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improves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model state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simulations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but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it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b="1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deteriorates</a:t>
            </a:r>
            <a:r>
              <a:rPr lang="it-IT" sz="1600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b="1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Pearson</a:t>
            </a:r>
            <a:r>
              <a:rPr lang="it-IT" sz="1600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-R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when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irrigation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is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simulated</a:t>
            </a:r>
            <a:endParaRPr lang="it-IT" sz="1600" kern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it-IT" sz="1600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DA </a:t>
            </a:r>
            <a:r>
              <a:rPr lang="it-IT" sz="1600" b="1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improves</a:t>
            </a:r>
            <a:r>
              <a:rPr lang="it-IT" sz="1600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b="1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irrigation</a:t>
            </a:r>
            <a:r>
              <a:rPr lang="it-IT" sz="1600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 </a:t>
            </a:r>
            <a:r>
              <a:rPr lang="it-IT" sz="1600" b="1" kern="0" dirty="0" err="1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bias</a:t>
            </a:r>
            <a:endParaRPr lang="it-IT" sz="1600" b="1" kern="0" dirty="0"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  <a:p>
            <a:pPr marL="285750" lvl="0" indent="-285750" algn="just" fontAlgn="base">
              <a:spcBef>
                <a:spcPct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/>
            </a:pPr>
            <a:r>
              <a:rPr lang="en-US" sz="1600" b="1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Method’s improvement</a:t>
            </a:r>
            <a:r>
              <a:rPr lang="en-US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: </a:t>
            </a:r>
            <a:r>
              <a:rPr lang="en-US" sz="1600" dirty="0" err="1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Busschaert</a:t>
            </a:r>
            <a:r>
              <a:rPr lang="en-US" sz="1600" dirty="0"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 al. 2023 (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https://doi.org/10.22541/essoar.167590826.62059121/v1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600" dirty="0"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58" name="CasellaDiTesto 57">
            <a:extLst>
              <a:ext uri="{FF2B5EF4-FFF2-40B4-BE49-F238E27FC236}">
                <a16:creationId xmlns:a16="http://schemas.microsoft.com/office/drawing/2014/main" id="{ED7BEB1E-516C-41E0-B280-6DD74DE50BC6}"/>
              </a:ext>
            </a:extLst>
          </p:cNvPr>
          <p:cNvSpPr txBox="1"/>
          <p:nvPr/>
        </p:nvSpPr>
        <p:spPr>
          <a:xfrm>
            <a:off x="733423" y="2094449"/>
            <a:ext cx="40591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Pearson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-R: </a:t>
            </a:r>
            <a:r>
              <a:rPr lang="it-IT" sz="1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OL vs PROBA-V= 0.69</a:t>
            </a:r>
            <a:r>
              <a:rPr lang="it-IT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it-IT" sz="10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 DA vs PROBA-V=0.71</a:t>
            </a:r>
            <a:endParaRPr lang="en-US" sz="10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Google Shape;310;p10">
            <a:extLst>
              <a:ext uri="{FF2B5EF4-FFF2-40B4-BE49-F238E27FC236}">
                <a16:creationId xmlns:a16="http://schemas.microsoft.com/office/drawing/2014/main" id="{4EC8F42F-3DC7-4290-858B-C297DEA9BF2C}"/>
              </a:ext>
            </a:extLst>
          </p:cNvPr>
          <p:cNvSpPr/>
          <p:nvPr/>
        </p:nvSpPr>
        <p:spPr>
          <a:xfrm rot="16200000">
            <a:off x="9819167" y="3179552"/>
            <a:ext cx="4104456" cy="707886"/>
          </a:xfrm>
          <a:prstGeom prst="rect">
            <a:avLst/>
          </a:prstGeom>
          <a:noFill/>
          <a:ln w="2540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400" i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Modanesi</a:t>
            </a:r>
            <a:r>
              <a:rPr lang="it-IT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 et al. 2022</a:t>
            </a:r>
            <a:endParaRPr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https://doi.org/10.5194/hess-26-4685-2022</a:t>
            </a:r>
            <a:endParaRPr sz="14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32" name="Gruppo 31">
            <a:extLst>
              <a:ext uri="{FF2B5EF4-FFF2-40B4-BE49-F238E27FC236}">
                <a16:creationId xmlns:a16="http://schemas.microsoft.com/office/drawing/2014/main" id="{8A11B68F-2731-414C-86FF-F1B24435EF63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AE5A9684-6501-4B5F-8A19-43ECE53A9A5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37" name="Rettangolo 36">
              <a:extLst>
                <a:ext uri="{FF2B5EF4-FFF2-40B4-BE49-F238E27FC236}">
                  <a16:creationId xmlns:a16="http://schemas.microsoft.com/office/drawing/2014/main" id="{7BA60DEC-F5CE-498E-8690-A43D4681F261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6" name="Picture 16" descr="Istituto di Ricerca per la Protezione Idrogeologica">
            <a:extLst>
              <a:ext uri="{FF2B5EF4-FFF2-40B4-BE49-F238E27FC236}">
                <a16:creationId xmlns:a16="http://schemas.microsoft.com/office/drawing/2014/main" id="{CAF8F68F-02AA-4237-9D4D-29E19B563A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48" name="Picture 10" descr="Risultato immagini per ku leuven logo">
            <a:extLst>
              <a:ext uri="{FF2B5EF4-FFF2-40B4-BE49-F238E27FC236}">
                <a16:creationId xmlns:a16="http://schemas.microsoft.com/office/drawing/2014/main" id="{BC93B829-4388-4D6A-A042-B06E710C2B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sp>
        <p:nvSpPr>
          <p:cNvPr id="49" name="Rettangolo 48">
            <a:extLst>
              <a:ext uri="{FF2B5EF4-FFF2-40B4-BE49-F238E27FC236}">
                <a16:creationId xmlns:a16="http://schemas.microsoft.com/office/drawing/2014/main" id="{5B837029-2695-4298-B642-7C05E4E0DC60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5</a:t>
            </a:r>
            <a:endParaRPr lang="en-GB" dirty="0"/>
          </a:p>
        </p:txBody>
      </p:sp>
      <p:pic>
        <p:nvPicPr>
          <p:cNvPr id="63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5C5F199F-AEE2-4D6A-8780-276F655402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Rectangle 108">
            <a:extLst>
              <a:ext uri="{FF2B5EF4-FFF2-40B4-BE49-F238E27FC236}">
                <a16:creationId xmlns:a16="http://schemas.microsoft.com/office/drawing/2014/main" id="{A3FBFAF8-1888-4999-9D20-846F779EFC46}"/>
              </a:ext>
            </a:extLst>
          </p:cNvPr>
          <p:cNvSpPr/>
          <p:nvPr/>
        </p:nvSpPr>
        <p:spPr>
          <a:xfrm>
            <a:off x="-52860" y="-35107"/>
            <a:ext cx="1067795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SENTINEL-1 BACKSCATTER DATA ASSIMILATION</a:t>
            </a:r>
          </a:p>
          <a:p>
            <a:pPr marL="92075" lvl="1"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4" descr="Creative Commons Attribution 4.0 International">
            <a:extLst>
              <a:ext uri="{FF2B5EF4-FFF2-40B4-BE49-F238E27FC236}">
                <a16:creationId xmlns:a16="http://schemas.microsoft.com/office/drawing/2014/main" id="{87B64A2E-4172-44AC-A112-606C9583F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60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CED4E1AA-F172-4303-BDAF-3B83EB014259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5863A36D-CB08-4BAD-B8B7-56C344BF79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23" name="Rettangolo 22">
              <a:extLst>
                <a:ext uri="{FF2B5EF4-FFF2-40B4-BE49-F238E27FC236}">
                  <a16:creationId xmlns:a16="http://schemas.microsoft.com/office/drawing/2014/main" id="{A37E5360-6907-425E-911C-A69F6EBF1704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" name="Rectangle 108">
            <a:extLst>
              <a:ext uri="{FF2B5EF4-FFF2-40B4-BE49-F238E27FC236}">
                <a16:creationId xmlns:a16="http://schemas.microsoft.com/office/drawing/2014/main" id="{32CDC20F-8D2D-4C6F-AD40-089AF66E7320}"/>
              </a:ext>
            </a:extLst>
          </p:cNvPr>
          <p:cNvSpPr/>
          <p:nvPr/>
        </p:nvSpPr>
        <p:spPr>
          <a:xfrm>
            <a:off x="-52860" y="-35107"/>
            <a:ext cx="1067795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OPTIMIZATION OF IRRIGATION PARAMETERS</a:t>
            </a:r>
          </a:p>
          <a:p>
            <a:pPr marL="92075" lvl="1"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TOWARDS A BETTER CLOSURE OF THE WATER CYCLE?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Picture 16" descr="Istituto di Ricerca per la Protezione Idrogeologica">
            <a:extLst>
              <a:ext uri="{FF2B5EF4-FFF2-40B4-BE49-F238E27FC236}">
                <a16:creationId xmlns:a16="http://schemas.microsoft.com/office/drawing/2014/main" id="{D2E7E070-6735-4D79-A9EB-290968635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45" name="Picture 10" descr="Risultato immagini per ku leuven logo">
            <a:extLst>
              <a:ext uri="{FF2B5EF4-FFF2-40B4-BE49-F238E27FC236}">
                <a16:creationId xmlns:a16="http://schemas.microsoft.com/office/drawing/2014/main" id="{DC06514D-8E61-4492-8024-77BBAFC78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sp>
        <p:nvSpPr>
          <p:cNvPr id="46" name="Rettangolo 45">
            <a:extLst>
              <a:ext uri="{FF2B5EF4-FFF2-40B4-BE49-F238E27FC236}">
                <a16:creationId xmlns:a16="http://schemas.microsoft.com/office/drawing/2014/main" id="{F44E56CC-D87C-4E98-828A-36D35300BA4C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6</a:t>
            </a:r>
            <a:endParaRPr lang="en-GB" dirty="0"/>
          </a:p>
        </p:txBody>
      </p:sp>
      <p:pic>
        <p:nvPicPr>
          <p:cNvPr id="50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6AB671E0-AC44-4627-A567-2B4CFA127D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33">
            <a:extLst>
              <a:ext uri="{FF2B5EF4-FFF2-40B4-BE49-F238E27FC236}">
                <a16:creationId xmlns:a16="http://schemas.microsoft.com/office/drawing/2014/main" id="{369FBB55-3168-44B2-BAD3-16F7B2A1870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257" y="1016330"/>
            <a:ext cx="1286307" cy="1697797"/>
          </a:xfrm>
          <a:prstGeom prst="rect">
            <a:avLst/>
          </a:prstGeom>
          <a:ln w="38100">
            <a:noFill/>
          </a:ln>
        </p:spPr>
      </p:pic>
      <p:sp>
        <p:nvSpPr>
          <p:cNvPr id="28" name="CasellaDiTesto 6">
            <a:extLst>
              <a:ext uri="{FF2B5EF4-FFF2-40B4-BE49-F238E27FC236}">
                <a16:creationId xmlns:a16="http://schemas.microsoft.com/office/drawing/2014/main" id="{F6E6A848-9624-4170-88C0-71D1240C4B72}"/>
              </a:ext>
            </a:extLst>
          </p:cNvPr>
          <p:cNvSpPr txBox="1"/>
          <p:nvPr/>
        </p:nvSpPr>
        <p:spPr>
          <a:xfrm>
            <a:off x="247924" y="907674"/>
            <a:ext cx="41545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Sprinkler irrigation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Ozdogan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et al., 2010)</a:t>
            </a:r>
            <a:endParaRPr lang="it-IT" sz="1600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F44CA37B-9BFA-48B5-ACE9-EB385B015492}"/>
                  </a:ext>
                </a:extLst>
              </p:cNvPr>
              <p:cNvSpPr txBox="1"/>
              <p:nvPr/>
            </p:nvSpPr>
            <p:spPr>
              <a:xfrm>
                <a:off x="352250" y="1449659"/>
                <a:ext cx="2026902" cy="51975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𝑀𝐴</m:t>
                      </m:r>
                      <m:r>
                        <a:rPr lang="en-US" sz="1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𝑆𝑀</m:t>
                              </m:r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𝑊𝑃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𝐹𝐶</m:t>
                                  </m:r>
                                </m:sub>
                              </m:sSub>
                              <m:r>
                                <a:rPr lang="en-US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𝑆𝑀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𝑊𝑃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sz="1600" baseline="-25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9" name="TextBox 31">
                <a:extLst>
                  <a:ext uri="{FF2B5EF4-FFF2-40B4-BE49-F238E27FC236}">
                    <a16:creationId xmlns:a16="http://schemas.microsoft.com/office/drawing/2014/main" id="{F44CA37B-9BFA-48B5-ACE9-EB385B0154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0" y="1449659"/>
                <a:ext cx="2026902" cy="51975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8A98181F-91A3-460E-A9A3-8B29A7E19DDE}"/>
                  </a:ext>
                </a:extLst>
              </p:cNvPr>
              <p:cNvSpPr txBox="1"/>
              <p:nvPr/>
            </p:nvSpPr>
            <p:spPr>
              <a:xfrm>
                <a:off x="352250" y="2173534"/>
                <a:ext cx="186717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𝑡h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𝑆𝑀</m:t>
                          </m:r>
                        </m:e>
                        <m:sub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𝐹𝐶</m:t>
                          </m:r>
                        </m:sub>
                      </m:sSub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∗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𝑇h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2" name="CasellaDiTesto 31">
                <a:extLst>
                  <a:ext uri="{FF2B5EF4-FFF2-40B4-BE49-F238E27FC236}">
                    <a16:creationId xmlns:a16="http://schemas.microsoft.com/office/drawing/2014/main" id="{8A98181F-91A3-460E-A9A3-8B29A7E19D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50" y="2173534"/>
                <a:ext cx="1867178" cy="276999"/>
              </a:xfrm>
              <a:prstGeom prst="rect">
                <a:avLst/>
              </a:prstGeom>
              <a:blipFill>
                <a:blip r:embed="rId9"/>
                <a:stretch>
                  <a:fillRect l="-2614" r="-2941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e 40">
            <a:extLst>
              <a:ext uri="{FF2B5EF4-FFF2-40B4-BE49-F238E27FC236}">
                <a16:creationId xmlns:a16="http://schemas.microsoft.com/office/drawing/2014/main" id="{83F244B6-9E1E-4CEE-AB8E-EF2E6EBAB5DF}"/>
              </a:ext>
            </a:extLst>
          </p:cNvPr>
          <p:cNvSpPr/>
          <p:nvPr/>
        </p:nvSpPr>
        <p:spPr>
          <a:xfrm>
            <a:off x="1870844" y="2087084"/>
            <a:ext cx="417040" cy="43207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Connettore 2 41">
            <a:extLst>
              <a:ext uri="{FF2B5EF4-FFF2-40B4-BE49-F238E27FC236}">
                <a16:creationId xmlns:a16="http://schemas.microsoft.com/office/drawing/2014/main" id="{24DA270E-D4F2-4EA7-AEC0-C7A9B34FA3C2}"/>
              </a:ext>
            </a:extLst>
          </p:cNvPr>
          <p:cNvCxnSpPr>
            <a:cxnSpLocks/>
            <a:endCxn id="43" idx="1"/>
          </p:cNvCxnSpPr>
          <p:nvPr/>
        </p:nvCxnSpPr>
        <p:spPr>
          <a:xfrm>
            <a:off x="2490817" y="2334499"/>
            <a:ext cx="342389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ttangolo 42">
            <a:extLst>
              <a:ext uri="{FF2B5EF4-FFF2-40B4-BE49-F238E27FC236}">
                <a16:creationId xmlns:a16="http://schemas.microsoft.com/office/drawing/2014/main" id="{1421B75E-494B-4FD6-89A4-7E5D83E2646B}"/>
              </a:ext>
            </a:extLst>
          </p:cNvPr>
          <p:cNvSpPr/>
          <p:nvPr/>
        </p:nvSpPr>
        <p:spPr>
          <a:xfrm>
            <a:off x="2833206" y="2149833"/>
            <a:ext cx="1806158" cy="369332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</a:p>
        </p:txBody>
      </p:sp>
      <p:sp>
        <p:nvSpPr>
          <p:cNvPr id="51" name="CasellaDiTesto 50">
            <a:extLst>
              <a:ext uri="{FF2B5EF4-FFF2-40B4-BE49-F238E27FC236}">
                <a16:creationId xmlns:a16="http://schemas.microsoft.com/office/drawing/2014/main" id="{97F0814B-0F4F-4C5E-92C1-AABBFF44A452}"/>
              </a:ext>
            </a:extLst>
          </p:cNvPr>
          <p:cNvSpPr txBox="1"/>
          <p:nvPr/>
        </p:nvSpPr>
        <p:spPr>
          <a:xfrm rot="5400000">
            <a:off x="5429831" y="1648768"/>
            <a:ext cx="183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NOAH-MP LSM</a:t>
            </a:r>
            <a:endParaRPr lang="en-US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Immagine 33">
            <a:extLst>
              <a:ext uri="{FF2B5EF4-FFF2-40B4-BE49-F238E27FC236}">
                <a16:creationId xmlns:a16="http://schemas.microsoft.com/office/drawing/2014/main" id="{51C5710C-D354-4C76-916D-25A7C2ED645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15" y="819865"/>
            <a:ext cx="699393" cy="748094"/>
          </a:xfrm>
          <a:prstGeom prst="rect">
            <a:avLst/>
          </a:prstGeom>
        </p:spPr>
      </p:pic>
      <p:sp>
        <p:nvSpPr>
          <p:cNvPr id="55" name="CasellaDiTesto 54">
            <a:extLst>
              <a:ext uri="{FF2B5EF4-FFF2-40B4-BE49-F238E27FC236}">
                <a16:creationId xmlns:a16="http://schemas.microsoft.com/office/drawing/2014/main" id="{22E60F6A-1753-455F-A72A-D87103CB20B3}"/>
              </a:ext>
            </a:extLst>
          </p:cNvPr>
          <p:cNvSpPr txBox="1"/>
          <p:nvPr/>
        </p:nvSpPr>
        <p:spPr>
          <a:xfrm>
            <a:off x="7448872" y="1041837"/>
            <a:ext cx="4536300" cy="27699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CALIBRATION SETUP: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Genetic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(GA)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square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(LS)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objective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fuction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First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synthetic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simulated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set to 0.45) 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Jan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. 2015 – Nov. 2015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Initial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set</a:t>
            </a:r>
            <a:r>
              <a:rPr lang="en-US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0.35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range: 0.25-0.60</a:t>
            </a:r>
          </a:p>
        </p:txBody>
      </p:sp>
      <p:sp>
        <p:nvSpPr>
          <p:cNvPr id="15" name="Freccia in giù 14">
            <a:extLst>
              <a:ext uri="{FF2B5EF4-FFF2-40B4-BE49-F238E27FC236}">
                <a16:creationId xmlns:a16="http://schemas.microsoft.com/office/drawing/2014/main" id="{258DAA1B-B545-4EFB-9E5A-4F016B5919FB}"/>
              </a:ext>
            </a:extLst>
          </p:cNvPr>
          <p:cNvSpPr/>
          <p:nvPr/>
        </p:nvSpPr>
        <p:spPr>
          <a:xfrm>
            <a:off x="3447393" y="2714127"/>
            <a:ext cx="651641" cy="22045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4" descr="Creative Commons Attribution 4.0 International">
            <a:extLst>
              <a:ext uri="{FF2B5EF4-FFF2-40B4-BE49-F238E27FC236}">
                <a16:creationId xmlns:a16="http://schemas.microsoft.com/office/drawing/2014/main" id="{6E88B883-F04E-4B46-83A5-7DE1D55712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919E9CF2-A7CC-4236-8A8C-7A82F04951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0104" y="3133651"/>
            <a:ext cx="8828710" cy="334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57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63507848-A323-4316-87C2-C41B0449EEE4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BF35A6A1-A9AE-493A-8CB6-283990194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42C6EB43-1B6E-4EE4-B957-E71924377E1E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08">
            <a:extLst>
              <a:ext uri="{FF2B5EF4-FFF2-40B4-BE49-F238E27FC236}">
                <a16:creationId xmlns:a16="http://schemas.microsoft.com/office/drawing/2014/main" id="{69EAEACD-63BA-4794-BC7F-43DD170AF2F0}"/>
              </a:ext>
            </a:extLst>
          </p:cNvPr>
          <p:cNvSpPr/>
          <p:nvPr/>
        </p:nvSpPr>
        <p:spPr>
          <a:xfrm>
            <a:off x="-52860" y="-35107"/>
            <a:ext cx="10677953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OPTIMIZATION OF IRRIGATION PARAMETERS</a:t>
            </a:r>
          </a:p>
          <a:p>
            <a:pPr marL="92075" lvl="1">
              <a:spcAft>
                <a:spcPts val="600"/>
              </a:spcAft>
            </a:pPr>
            <a:r>
              <a:rPr lang="it-IT" sz="1600" b="1" dirty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7" name="Picture 16" descr="Istituto di Ricerca per la Protezione Idrogeologica">
            <a:extLst>
              <a:ext uri="{FF2B5EF4-FFF2-40B4-BE49-F238E27FC236}">
                <a16:creationId xmlns:a16="http://schemas.microsoft.com/office/drawing/2014/main" id="{1272F267-D70E-41D7-80E3-C3D2F8BB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48" name="Picture 10" descr="Risultato immagini per ku leuven logo">
            <a:extLst>
              <a:ext uri="{FF2B5EF4-FFF2-40B4-BE49-F238E27FC236}">
                <a16:creationId xmlns:a16="http://schemas.microsoft.com/office/drawing/2014/main" id="{6B4D1011-F7A1-4D29-AA35-34B59A9A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sp>
        <p:nvSpPr>
          <p:cNvPr id="49" name="Rettangolo 48">
            <a:extLst>
              <a:ext uri="{FF2B5EF4-FFF2-40B4-BE49-F238E27FC236}">
                <a16:creationId xmlns:a16="http://schemas.microsoft.com/office/drawing/2014/main" id="{FE6D9CC2-C15A-490A-9899-C0C820F2E19A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7</a:t>
            </a:r>
            <a:endParaRPr lang="en-GB" dirty="0"/>
          </a:p>
        </p:txBody>
      </p:sp>
      <p:pic>
        <p:nvPicPr>
          <p:cNvPr id="51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39E12A75-8DAE-48F0-87B9-6D200AA63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E4373DCF-CE33-4EE1-AD83-6A82D8000491}"/>
              </a:ext>
            </a:extLst>
          </p:cNvPr>
          <p:cNvSpPr txBox="1"/>
          <p:nvPr/>
        </p:nvSpPr>
        <p:spPr>
          <a:xfrm>
            <a:off x="5448104" y="865194"/>
            <a:ext cx="5863830" cy="26930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Soil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moisture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irrigation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reproduced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Some small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peaks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meaning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calibration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options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need to be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optimized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tuned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SM</a:t>
            </a:r>
            <a:r>
              <a:rPr lang="it-IT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close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the best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convergence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(i.e., </a:t>
            </a:r>
            <a:r>
              <a:rPr lang="it-IT" i="1" dirty="0" err="1"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=0.45)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progress!</a:t>
            </a:r>
            <a:endParaRPr lang="it-I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3" name="Gruppo 62">
            <a:extLst>
              <a:ext uri="{FF2B5EF4-FFF2-40B4-BE49-F238E27FC236}">
                <a16:creationId xmlns:a16="http://schemas.microsoft.com/office/drawing/2014/main" id="{CF950504-4B15-4F7E-978B-C991E6B5065C}"/>
              </a:ext>
            </a:extLst>
          </p:cNvPr>
          <p:cNvGrpSpPr/>
          <p:nvPr/>
        </p:nvGrpSpPr>
        <p:grpSpPr>
          <a:xfrm>
            <a:off x="647434" y="3940096"/>
            <a:ext cx="10754258" cy="2750139"/>
            <a:chOff x="477469" y="3979024"/>
            <a:chExt cx="10754258" cy="2750139"/>
          </a:xfrm>
        </p:grpSpPr>
        <p:pic>
          <p:nvPicPr>
            <p:cNvPr id="20" name="Immagine 19">
              <a:extLst>
                <a:ext uri="{FF2B5EF4-FFF2-40B4-BE49-F238E27FC236}">
                  <a16:creationId xmlns:a16="http://schemas.microsoft.com/office/drawing/2014/main" id="{3A92FFA4-888C-4B3C-9838-A0DAF8256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7469" y="4442049"/>
              <a:ext cx="2698596" cy="1856777"/>
            </a:xfrm>
            <a:prstGeom prst="rect">
              <a:avLst/>
            </a:prstGeom>
          </p:spPr>
        </p:pic>
        <p:pic>
          <p:nvPicPr>
            <p:cNvPr id="23" name="Immagine 22">
              <a:extLst>
                <a:ext uri="{FF2B5EF4-FFF2-40B4-BE49-F238E27FC236}">
                  <a16:creationId xmlns:a16="http://schemas.microsoft.com/office/drawing/2014/main" id="{F0FC089D-BBB5-4513-83FE-8490073438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308" y="4459798"/>
              <a:ext cx="2674659" cy="1840308"/>
            </a:xfrm>
            <a:prstGeom prst="rect">
              <a:avLst/>
            </a:prstGeom>
          </p:spPr>
        </p:pic>
        <p:cxnSp>
          <p:nvCxnSpPr>
            <p:cNvPr id="53" name="Connettore 2 52">
              <a:extLst>
                <a:ext uri="{FF2B5EF4-FFF2-40B4-BE49-F238E27FC236}">
                  <a16:creationId xmlns:a16="http://schemas.microsoft.com/office/drawing/2014/main" id="{48753582-54B2-457A-84C1-220B9563ABB2}"/>
                </a:ext>
              </a:extLst>
            </p:cNvPr>
            <p:cNvCxnSpPr>
              <a:cxnSpLocks/>
            </p:cNvCxnSpPr>
            <p:nvPr/>
          </p:nvCxnSpPr>
          <p:spPr>
            <a:xfrm>
              <a:off x="3547271" y="5370437"/>
              <a:ext cx="646144" cy="95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ttangolo 53">
              <a:extLst>
                <a:ext uri="{FF2B5EF4-FFF2-40B4-BE49-F238E27FC236}">
                  <a16:creationId xmlns:a16="http://schemas.microsoft.com/office/drawing/2014/main" id="{4AE1E044-EFBB-4E9E-B2DF-845C7DFF5C3D}"/>
                </a:ext>
              </a:extLst>
            </p:cNvPr>
            <p:cNvSpPr/>
            <p:nvPr/>
          </p:nvSpPr>
          <p:spPr>
            <a:xfrm>
              <a:off x="647337" y="4040656"/>
              <a:ext cx="2334666" cy="43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CALIBRATED PARAMETER First generation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ttangolo 54">
              <a:extLst>
                <a:ext uri="{FF2B5EF4-FFF2-40B4-BE49-F238E27FC236}">
                  <a16:creationId xmlns:a16="http://schemas.microsoft.com/office/drawing/2014/main" id="{38998593-1E5D-4A05-A5A1-2CDCF356C6E0}"/>
                </a:ext>
              </a:extLst>
            </p:cNvPr>
            <p:cNvSpPr/>
            <p:nvPr/>
          </p:nvSpPr>
          <p:spPr>
            <a:xfrm>
              <a:off x="8585440" y="4038080"/>
              <a:ext cx="2334666" cy="43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CALIBRATED PARAMETER Last generation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7" name="Rettangolo 56">
              <a:extLst>
                <a:ext uri="{FF2B5EF4-FFF2-40B4-BE49-F238E27FC236}">
                  <a16:creationId xmlns:a16="http://schemas.microsoft.com/office/drawing/2014/main" id="{1C97689A-A42E-4BBF-82DC-76C6BC8D85AE}"/>
                </a:ext>
              </a:extLst>
            </p:cNvPr>
            <p:cNvSpPr/>
            <p:nvPr/>
          </p:nvSpPr>
          <p:spPr>
            <a:xfrm rot="16200000">
              <a:off x="2501158" y="5236554"/>
              <a:ext cx="1551521" cy="172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[-]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Stella a 6 punte 40">
              <a:extLst>
                <a:ext uri="{FF2B5EF4-FFF2-40B4-BE49-F238E27FC236}">
                  <a16:creationId xmlns:a16="http://schemas.microsoft.com/office/drawing/2014/main" id="{941200AA-2FCD-4E80-AF49-1E0BAEEF2B71}"/>
                </a:ext>
              </a:extLst>
            </p:cNvPr>
            <p:cNvSpPr/>
            <p:nvPr/>
          </p:nvSpPr>
          <p:spPr>
            <a:xfrm>
              <a:off x="1734745" y="5333916"/>
              <a:ext cx="125862" cy="153389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tella a 6 punte 58">
              <a:extLst>
                <a:ext uri="{FF2B5EF4-FFF2-40B4-BE49-F238E27FC236}">
                  <a16:creationId xmlns:a16="http://schemas.microsoft.com/office/drawing/2014/main" id="{D0A34571-BB62-44B5-AA9C-1A833A2A8045}"/>
                </a:ext>
              </a:extLst>
            </p:cNvPr>
            <p:cNvSpPr/>
            <p:nvPr/>
          </p:nvSpPr>
          <p:spPr>
            <a:xfrm>
              <a:off x="9655706" y="5353999"/>
              <a:ext cx="125862" cy="153389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3" name="Gruppo 42">
              <a:extLst>
                <a:ext uri="{FF2B5EF4-FFF2-40B4-BE49-F238E27FC236}">
                  <a16:creationId xmlns:a16="http://schemas.microsoft.com/office/drawing/2014/main" id="{2191CBF1-B4B1-4798-B422-F296A21BA34B}"/>
                </a:ext>
              </a:extLst>
            </p:cNvPr>
            <p:cNvGrpSpPr/>
            <p:nvPr/>
          </p:nvGrpSpPr>
          <p:grpSpPr>
            <a:xfrm>
              <a:off x="8657940" y="6390609"/>
              <a:ext cx="1767490" cy="338554"/>
              <a:chOff x="7512322" y="4342067"/>
              <a:chExt cx="1767490" cy="338554"/>
            </a:xfrm>
          </p:grpSpPr>
          <p:sp>
            <p:nvSpPr>
              <p:cNvPr id="56" name="TextBox 7">
                <a:extLst>
                  <a:ext uri="{FF2B5EF4-FFF2-40B4-BE49-F238E27FC236}">
                    <a16:creationId xmlns:a16="http://schemas.microsoft.com/office/drawing/2014/main" id="{932B79DF-5F73-452D-89A7-4066304E2BE6}"/>
                  </a:ext>
                </a:extLst>
              </p:cNvPr>
              <p:cNvSpPr txBox="1"/>
              <p:nvPr/>
            </p:nvSpPr>
            <p:spPr>
              <a:xfrm>
                <a:off x="7722934" y="4342067"/>
                <a:ext cx="155687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it-IT" sz="1600" dirty="0">
                    <a:latin typeface="Arial" panose="020B0604020202020204" pitchFamily="34" charset="0"/>
                    <a:cs typeface="Arial" panose="020B0604020202020204" pitchFamily="34" charset="0"/>
                  </a:rPr>
                  <a:t>Budrio fields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0" name="Stella a 6 punte 59">
                <a:extLst>
                  <a:ext uri="{FF2B5EF4-FFF2-40B4-BE49-F238E27FC236}">
                    <a16:creationId xmlns:a16="http://schemas.microsoft.com/office/drawing/2014/main" id="{50CB2C8C-18CE-41A7-95C3-1BC4DE03C017}"/>
                  </a:ext>
                </a:extLst>
              </p:cNvPr>
              <p:cNvSpPr/>
              <p:nvPr/>
            </p:nvSpPr>
            <p:spPr>
              <a:xfrm>
                <a:off x="7628134" y="4386504"/>
                <a:ext cx="198673" cy="233204"/>
              </a:xfrm>
              <a:prstGeom prst="star6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ttangolo 41">
                <a:extLst>
                  <a:ext uri="{FF2B5EF4-FFF2-40B4-BE49-F238E27FC236}">
                    <a16:creationId xmlns:a16="http://schemas.microsoft.com/office/drawing/2014/main" id="{07810347-775C-40B6-82BB-D265D77059C8}"/>
                  </a:ext>
                </a:extLst>
              </p:cNvPr>
              <p:cNvSpPr/>
              <p:nvPr/>
            </p:nvSpPr>
            <p:spPr>
              <a:xfrm>
                <a:off x="7512322" y="4342067"/>
                <a:ext cx="1693625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n>
                    <a:solidFill>
                      <a:schemeClr val="tx1"/>
                    </a:solidFill>
                  </a:ln>
                  <a:noFill/>
                </a:endParaRPr>
              </a:p>
            </p:txBody>
          </p:sp>
        </p:grpSp>
        <p:pic>
          <p:nvPicPr>
            <p:cNvPr id="62" name="Immagine 61">
              <a:extLst>
                <a:ext uri="{FF2B5EF4-FFF2-40B4-BE49-F238E27FC236}">
                  <a16:creationId xmlns:a16="http://schemas.microsoft.com/office/drawing/2014/main" id="{04987020-954B-4C8E-B4F3-165C542FF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54644" y="4405011"/>
              <a:ext cx="2839839" cy="1953961"/>
            </a:xfrm>
            <a:prstGeom prst="rect">
              <a:avLst/>
            </a:prstGeom>
          </p:spPr>
        </p:pic>
        <p:cxnSp>
          <p:nvCxnSpPr>
            <p:cNvPr id="65" name="Connettore 2 64">
              <a:extLst>
                <a:ext uri="{FF2B5EF4-FFF2-40B4-BE49-F238E27FC236}">
                  <a16:creationId xmlns:a16="http://schemas.microsoft.com/office/drawing/2014/main" id="{4002842C-17E8-455A-A3A0-0AC4A1A92F12}"/>
                </a:ext>
              </a:extLst>
            </p:cNvPr>
            <p:cNvCxnSpPr>
              <a:cxnSpLocks/>
            </p:cNvCxnSpPr>
            <p:nvPr/>
          </p:nvCxnSpPr>
          <p:spPr>
            <a:xfrm>
              <a:off x="7572692" y="5313493"/>
              <a:ext cx="646144" cy="95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Rettangolo 66">
              <a:extLst>
                <a:ext uri="{FF2B5EF4-FFF2-40B4-BE49-F238E27FC236}">
                  <a16:creationId xmlns:a16="http://schemas.microsoft.com/office/drawing/2014/main" id="{499EB43D-6A41-49A2-A049-6FD604286634}"/>
                </a:ext>
              </a:extLst>
            </p:cNvPr>
            <p:cNvSpPr/>
            <p:nvPr/>
          </p:nvSpPr>
          <p:spPr>
            <a:xfrm>
              <a:off x="4616388" y="3979024"/>
              <a:ext cx="2334666" cy="43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CALIBRATED PARAMETER Second generation</a:t>
              </a:r>
              <a:endParaRPr lang="en-US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8" name="Rettangolo 67">
              <a:extLst>
                <a:ext uri="{FF2B5EF4-FFF2-40B4-BE49-F238E27FC236}">
                  <a16:creationId xmlns:a16="http://schemas.microsoft.com/office/drawing/2014/main" id="{C3924DC6-E8D0-4243-A08C-53A7972EE2A0}"/>
                </a:ext>
              </a:extLst>
            </p:cNvPr>
            <p:cNvSpPr/>
            <p:nvPr/>
          </p:nvSpPr>
          <p:spPr>
            <a:xfrm rot="16200000">
              <a:off x="6454452" y="5170755"/>
              <a:ext cx="1551521" cy="172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[-]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9" name="Rettangolo 68">
              <a:extLst>
                <a:ext uri="{FF2B5EF4-FFF2-40B4-BE49-F238E27FC236}">
                  <a16:creationId xmlns:a16="http://schemas.microsoft.com/office/drawing/2014/main" id="{D567A170-1791-49FA-9678-EC0EC661185A}"/>
                </a:ext>
              </a:extLst>
            </p:cNvPr>
            <p:cNvSpPr/>
            <p:nvPr/>
          </p:nvSpPr>
          <p:spPr>
            <a:xfrm rot="16200000">
              <a:off x="10369480" y="5170755"/>
              <a:ext cx="1551521" cy="1729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i="1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[-]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0" name="Stella a 6 punte 69">
              <a:extLst>
                <a:ext uri="{FF2B5EF4-FFF2-40B4-BE49-F238E27FC236}">
                  <a16:creationId xmlns:a16="http://schemas.microsoft.com/office/drawing/2014/main" id="{DC463E6C-BDD4-4619-8DF9-390F325F31E0}"/>
                </a:ext>
              </a:extLst>
            </p:cNvPr>
            <p:cNvSpPr/>
            <p:nvPr/>
          </p:nvSpPr>
          <p:spPr>
            <a:xfrm>
              <a:off x="5589028" y="5343855"/>
              <a:ext cx="125862" cy="153389"/>
            </a:xfrm>
            <a:prstGeom prst="star6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2" name="Picture 4" descr="Creative Commons Attribution 4.0 International">
            <a:extLst>
              <a:ext uri="{FF2B5EF4-FFF2-40B4-BE49-F238E27FC236}">
                <a16:creationId xmlns:a16="http://schemas.microsoft.com/office/drawing/2014/main" id="{FAFAAD09-3F0C-4444-BF92-D959359F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CAA1D5F1-4B2E-4B06-AB30-CE39DE91761C}"/>
              </a:ext>
            </a:extLst>
          </p:cNvPr>
          <p:cNvGrpSpPr/>
          <p:nvPr/>
        </p:nvGrpSpPr>
        <p:grpSpPr>
          <a:xfrm>
            <a:off x="79140" y="882882"/>
            <a:ext cx="5193656" cy="2740749"/>
            <a:chOff x="79140" y="882882"/>
            <a:chExt cx="5193656" cy="2740749"/>
          </a:xfrm>
        </p:grpSpPr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2B682876-EAE1-49AF-8400-840BEAE181C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4448" y="882882"/>
              <a:ext cx="5018348" cy="1327214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4204138-E228-40FD-8371-FD8C3552D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0061" y="2331366"/>
              <a:ext cx="4952734" cy="1292265"/>
            </a:xfrm>
            <a:prstGeom prst="rect">
              <a:avLst/>
            </a:prstGeom>
          </p:spPr>
        </p:pic>
        <p:sp>
          <p:nvSpPr>
            <p:cNvPr id="18" name="Rettangolo 17">
              <a:extLst>
                <a:ext uri="{FF2B5EF4-FFF2-40B4-BE49-F238E27FC236}">
                  <a16:creationId xmlns:a16="http://schemas.microsoft.com/office/drawing/2014/main" id="{5D301B79-A8B2-4876-A002-9C3DF013C892}"/>
                </a:ext>
              </a:extLst>
            </p:cNvPr>
            <p:cNvSpPr/>
            <p:nvPr/>
          </p:nvSpPr>
          <p:spPr>
            <a:xfrm rot="16200000">
              <a:off x="-272476" y="1248063"/>
              <a:ext cx="1135142" cy="43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Soil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Moisture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[m</a:t>
              </a:r>
              <a:r>
                <a:rPr lang="it-IT" sz="12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/m</a:t>
              </a:r>
              <a:r>
                <a:rPr lang="it-IT" sz="1200" baseline="300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Rettangolo 43">
              <a:extLst>
                <a:ext uri="{FF2B5EF4-FFF2-40B4-BE49-F238E27FC236}">
                  <a16:creationId xmlns:a16="http://schemas.microsoft.com/office/drawing/2014/main" id="{49AE35AC-4625-4B87-AF06-4CD08444E2A3}"/>
                </a:ext>
              </a:extLst>
            </p:cNvPr>
            <p:cNvSpPr/>
            <p:nvPr/>
          </p:nvSpPr>
          <p:spPr>
            <a:xfrm rot="16200000">
              <a:off x="-175495" y="2700417"/>
              <a:ext cx="1025261" cy="43190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Irrigation</a:t>
              </a:r>
              <a:endParaRPr lang="it-IT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[mm/</a:t>
              </a:r>
              <a:r>
                <a:rPr lang="it-IT" sz="1200" dirty="0" err="1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hr</a:t>
              </a:r>
              <a:r>
                <a:rPr lang="it-IT" sz="12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]</a:t>
              </a:r>
              <a:endParaRPr lang="en-US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CasellaDiTesto 34">
              <a:extLst>
                <a:ext uri="{FF2B5EF4-FFF2-40B4-BE49-F238E27FC236}">
                  <a16:creationId xmlns:a16="http://schemas.microsoft.com/office/drawing/2014/main" id="{76CA7EFD-3C86-4A4E-BDC3-CF02FD07F1F4}"/>
                </a:ext>
              </a:extLst>
            </p:cNvPr>
            <p:cNvSpPr txBox="1"/>
            <p:nvPr/>
          </p:nvSpPr>
          <p:spPr>
            <a:xfrm>
              <a:off x="254448" y="913056"/>
              <a:ext cx="1910464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400" b="1" dirty="0">
                  <a:latin typeface="Arial" panose="020B0604020202020204" pitchFamily="34" charset="0"/>
                  <a:cs typeface="Arial" panose="020B0604020202020204" pitchFamily="34" charset="0"/>
                </a:rPr>
                <a:t>BUDRIO</a:t>
              </a:r>
              <a:endParaRPr lang="en-US" sz="14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02034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63507848-A323-4316-87C2-C41B0449EEE4}"/>
              </a:ext>
            </a:extLst>
          </p:cNvPr>
          <p:cNvGrpSpPr/>
          <p:nvPr/>
        </p:nvGrpSpPr>
        <p:grpSpPr>
          <a:xfrm>
            <a:off x="-3784" y="-39756"/>
            <a:ext cx="12195784" cy="723719"/>
            <a:chOff x="-3784" y="0"/>
            <a:chExt cx="12195784" cy="723719"/>
          </a:xfrm>
        </p:grpSpPr>
        <p:pic>
          <p:nvPicPr>
            <p:cNvPr id="25" name="Immagine 24">
              <a:extLst>
                <a:ext uri="{FF2B5EF4-FFF2-40B4-BE49-F238E27FC236}">
                  <a16:creationId xmlns:a16="http://schemas.microsoft.com/office/drawing/2014/main" id="{BF35A6A1-A9AE-493A-8CB6-2839901947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700"/>
                      </a14:imgEffect>
                      <a14:imgEffect>
                        <a14:saturation sat="98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1093" b="43674"/>
            <a:stretch/>
          </p:blipFill>
          <p:spPr>
            <a:xfrm>
              <a:off x="-3784" y="3169"/>
              <a:ext cx="12195784" cy="717383"/>
            </a:xfrm>
            <a:prstGeom prst="rect">
              <a:avLst/>
            </a:prstGeom>
            <a:noFill/>
          </p:spPr>
        </p:pic>
        <p:sp>
          <p:nvSpPr>
            <p:cNvPr id="26" name="Rettangolo 25">
              <a:extLst>
                <a:ext uri="{FF2B5EF4-FFF2-40B4-BE49-F238E27FC236}">
                  <a16:creationId xmlns:a16="http://schemas.microsoft.com/office/drawing/2014/main" id="{42C6EB43-1B6E-4EE4-B957-E71924377E1E}"/>
                </a:ext>
              </a:extLst>
            </p:cNvPr>
            <p:cNvSpPr/>
            <p:nvPr/>
          </p:nvSpPr>
          <p:spPr>
            <a:xfrm>
              <a:off x="0" y="0"/>
              <a:ext cx="12192000" cy="723719"/>
            </a:xfrm>
            <a:prstGeom prst="rect">
              <a:avLst/>
            </a:prstGeom>
            <a:solidFill>
              <a:schemeClr val="bg1">
                <a:alpha val="67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108">
            <a:extLst>
              <a:ext uri="{FF2B5EF4-FFF2-40B4-BE49-F238E27FC236}">
                <a16:creationId xmlns:a16="http://schemas.microsoft.com/office/drawing/2014/main" id="{69EAEACD-63BA-4794-BC7F-43DD170AF2F0}"/>
              </a:ext>
            </a:extLst>
          </p:cNvPr>
          <p:cNvSpPr/>
          <p:nvPr/>
        </p:nvSpPr>
        <p:spPr>
          <a:xfrm>
            <a:off x="-52860" y="-35107"/>
            <a:ext cx="10677953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92075" lvl="1"/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TAKE HOME MESSAGES</a:t>
            </a:r>
          </a:p>
        </p:txBody>
      </p:sp>
      <p:pic>
        <p:nvPicPr>
          <p:cNvPr id="47" name="Picture 16" descr="Istituto di Ricerca per la Protezione Idrogeologica">
            <a:extLst>
              <a:ext uri="{FF2B5EF4-FFF2-40B4-BE49-F238E27FC236}">
                <a16:creationId xmlns:a16="http://schemas.microsoft.com/office/drawing/2014/main" id="{1272F267-D70E-41D7-80E3-C3D2F8BBA3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 r="48829" b="18003"/>
          <a:stretch>
            <a:fillRect/>
          </a:stretch>
        </p:blipFill>
        <p:spPr bwMode="auto">
          <a:xfrm>
            <a:off x="694528" y="6404355"/>
            <a:ext cx="842027" cy="408458"/>
          </a:xfrm>
          <a:prstGeom prst="rect">
            <a:avLst/>
          </a:prstGeom>
          <a:noFill/>
        </p:spPr>
      </p:pic>
      <p:pic>
        <p:nvPicPr>
          <p:cNvPr id="48" name="Picture 10" descr="Risultato immagini per ku leuven logo">
            <a:extLst>
              <a:ext uri="{FF2B5EF4-FFF2-40B4-BE49-F238E27FC236}">
                <a16:creationId xmlns:a16="http://schemas.microsoft.com/office/drawing/2014/main" id="{6B4D1011-F7A1-4D29-AA35-34B59A9A6B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0717" y="6438620"/>
            <a:ext cx="955285" cy="344699"/>
          </a:xfrm>
          <a:prstGeom prst="rect">
            <a:avLst/>
          </a:prstGeom>
          <a:noFill/>
        </p:spPr>
      </p:pic>
      <p:sp>
        <p:nvSpPr>
          <p:cNvPr id="49" name="Rettangolo 48">
            <a:extLst>
              <a:ext uri="{FF2B5EF4-FFF2-40B4-BE49-F238E27FC236}">
                <a16:creationId xmlns:a16="http://schemas.microsoft.com/office/drawing/2014/main" id="{FE6D9CC2-C15A-490A-9899-C0C820F2E19A}"/>
              </a:ext>
            </a:extLst>
          </p:cNvPr>
          <p:cNvSpPr/>
          <p:nvPr/>
        </p:nvSpPr>
        <p:spPr>
          <a:xfrm>
            <a:off x="11672266" y="647844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kern="0" dirty="0"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rPr>
              <a:t>8</a:t>
            </a:r>
            <a:endParaRPr lang="en-GB" dirty="0"/>
          </a:p>
        </p:txBody>
      </p:sp>
      <p:pic>
        <p:nvPicPr>
          <p:cNvPr id="51" name="Picture 4" descr="EGU 2022 - European Geosciences Union General Assembly | Copernicus">
            <a:extLst>
              <a:ext uri="{FF2B5EF4-FFF2-40B4-BE49-F238E27FC236}">
                <a16:creationId xmlns:a16="http://schemas.microsoft.com/office/drawing/2014/main" id="{39E12A75-8DAE-48F0-87B9-6D200AA63F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75"/>
          <a:stretch/>
        </p:blipFill>
        <p:spPr bwMode="auto">
          <a:xfrm>
            <a:off x="32168" y="6370045"/>
            <a:ext cx="578532" cy="4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4" descr="Creative Commons Attribution 4.0 International">
            <a:extLst>
              <a:ext uri="{FF2B5EF4-FFF2-40B4-BE49-F238E27FC236}">
                <a16:creationId xmlns:a16="http://schemas.microsoft.com/office/drawing/2014/main" id="{FAFAAD09-3F0C-4444-BF92-D959359F8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8079" y="6531348"/>
            <a:ext cx="804187" cy="28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ttangolo 34">
            <a:extLst>
              <a:ext uri="{FF2B5EF4-FFF2-40B4-BE49-F238E27FC236}">
                <a16:creationId xmlns:a16="http://schemas.microsoft.com/office/drawing/2014/main" id="{44A094AF-C427-478D-957D-E3F0016C7822}"/>
              </a:ext>
            </a:extLst>
          </p:cNvPr>
          <p:cNvSpPr/>
          <p:nvPr/>
        </p:nvSpPr>
        <p:spPr>
          <a:xfrm>
            <a:off x="210031" y="911957"/>
            <a:ext cx="7041613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Simulating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irrigation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</a:t>
            </a: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models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crucial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improve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estimates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agricultural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water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Models have limitations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satellite observations can provide useful information about the true state of the Earth surface</a:t>
            </a: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Combining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LSM and Sentinel-1 SAR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observations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partly improves the water cycle description but the </a:t>
            </a:r>
            <a:r>
              <a:rPr lang="it-IT" b="1" dirty="0" err="1">
                <a:latin typeface="Arial" panose="020B0604020202020204" pitchFamily="34" charset="0"/>
                <a:cs typeface="Arial" panose="020B0604020202020204" pitchFamily="34" charset="0"/>
              </a:rPr>
              <a:t>limitation</a:t>
            </a:r>
            <a:r>
              <a:rPr lang="it-IT" b="1" dirty="0">
                <a:latin typeface="Arial" panose="020B0604020202020204" pitchFamily="34" charset="0"/>
                <a:cs typeface="Arial" panose="020B0604020202020204" pitchFamily="34" charset="0"/>
              </a:rPr>
              <a:t> of the WCM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reproduce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vegetation-related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features can </a:t>
            </a:r>
            <a:r>
              <a:rPr lang="it-IT" dirty="0" err="1">
                <a:latin typeface="Arial" panose="020B0604020202020204" pitchFamily="34" charset="0"/>
                <a:cs typeface="Arial" panose="020B0604020202020204" pitchFamily="34" charset="0"/>
              </a:rPr>
              <a:t>affect</a:t>
            </a: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 DA performances</a:t>
            </a: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Model </a:t>
            </a: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calibration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to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optimize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irrigation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parameters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seems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worth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to be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explored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for a better estimate of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agricultural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water </a:t>
            </a:r>
            <a:r>
              <a:rPr lang="it-IT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uses</a:t>
            </a:r>
            <a:endParaRPr lang="en-U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800"/>
              </a:spcAft>
              <a:buFont typeface="Wingdings" panose="05000000000000000000" pitchFamily="2" charset="2"/>
              <a:buChar char="Ø"/>
            </a:pPr>
            <a:r>
              <a:rPr lang="it-IT" b="1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Combining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LSM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it-IT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multiple RS products 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(i.e., thermal, optical and MW observations) through DA and/or calibration can be advantageous to build a digital replica of the our planet</a:t>
            </a:r>
            <a:endParaRPr lang="it-IT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Immagine 35">
            <a:extLst>
              <a:ext uri="{FF2B5EF4-FFF2-40B4-BE49-F238E27FC236}">
                <a16:creationId xmlns:a16="http://schemas.microsoft.com/office/drawing/2014/main" id="{5F4C1E7A-5CA3-4CD0-921E-FD035AB048C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39661" y="798233"/>
            <a:ext cx="4852339" cy="5251552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4FD63E4C-7D2A-42C3-82D1-0B6CAA1001BE}"/>
              </a:ext>
            </a:extLst>
          </p:cNvPr>
          <p:cNvSpPr/>
          <p:nvPr/>
        </p:nvSpPr>
        <p:spPr>
          <a:xfrm>
            <a:off x="498382" y="5722002"/>
            <a:ext cx="51796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 </a:t>
            </a:r>
            <a:r>
              <a:rPr lang="it-IT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it-IT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8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r>
              <a:rPr lang="it-IT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it-I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0871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2324</TotalTime>
  <Words>942</Words>
  <Application>Microsoft Office PowerPoint</Application>
  <PresentationFormat>Widescreen</PresentationFormat>
  <Paragraphs>141</Paragraphs>
  <Slides>9</Slides>
  <Notes>1</Notes>
  <HiddenSlides>0</HiddenSlides>
  <MMClips>1</MMClips>
  <ScaleCrop>false</ScaleCrop>
  <HeadingPairs>
    <vt:vector size="6" baseType="variant">
      <vt:variant>
        <vt:lpstr>Caratteri utilizzati</vt:lpstr>
      </vt:variant>
      <vt:variant>
        <vt:i4>11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Cambria Math</vt:lpstr>
      <vt:lpstr>Century Gothic</vt:lpstr>
      <vt:lpstr>Palatino Linotype</vt:lpstr>
      <vt:lpstr>Times New Roman</vt:lpstr>
      <vt:lpstr>Trebuchet MS</vt:lpstr>
      <vt:lpstr>Verdana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sara.modanesi</dc:creator>
  <cp:lastModifiedBy>sara.modanesi</cp:lastModifiedBy>
  <cp:revision>207</cp:revision>
  <dcterms:created xsi:type="dcterms:W3CDTF">2023-04-11T14:55:58Z</dcterms:created>
  <dcterms:modified xsi:type="dcterms:W3CDTF">2023-06-12T17:31:29Z</dcterms:modified>
</cp:coreProperties>
</file>