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20" r:id="rId2"/>
    <p:sldId id="283" r:id="rId3"/>
    <p:sldId id="319" r:id="rId4"/>
    <p:sldId id="305" r:id="rId5"/>
    <p:sldId id="315" r:id="rId6"/>
    <p:sldId id="310" r:id="rId7"/>
    <p:sldId id="285" r:id="rId8"/>
    <p:sldId id="321" r:id="rId9"/>
    <p:sldId id="318" r:id="rId10"/>
    <p:sldId id="312" r:id="rId11"/>
    <p:sldId id="313" r:id="rId12"/>
    <p:sldId id="277" r:id="rId13"/>
    <p:sldId id="31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ie-Jan Hendricks-Franssen" initials="HH" lastIdx="13" clrIdx="0">
    <p:extLst>
      <p:ext uri="{19B8F6BF-5375-455C-9EA6-DF929625EA0E}">
        <p15:presenceInfo xmlns:p15="http://schemas.microsoft.com/office/powerpoint/2012/main" userId="Harrie-Jan Hendricks-Franssen" providerId="None"/>
      </p:ext>
    </p:extLst>
  </p:cmAuthor>
  <p:cmAuthor id="2" name="Hoffmann, Richard" initials="HR" lastIdx="1" clrIdx="1">
    <p:extLst>
      <p:ext uri="{19B8F6BF-5375-455C-9EA6-DF929625EA0E}">
        <p15:presenceInfo xmlns:p15="http://schemas.microsoft.com/office/powerpoint/2012/main" userId="S::r.hoffmann@fz-juelich.de::e8f72315-de02-4e97-9b59-5af0c9270e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7461" autoAdjust="0"/>
  </p:normalViewPr>
  <p:slideViewPr>
    <p:cSldViewPr showGuides="1">
      <p:cViewPr varScale="1">
        <p:scale>
          <a:sx n="107" d="100"/>
          <a:sy n="107" d="100"/>
        </p:scale>
        <p:origin x="612" y="102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12/06/2023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12/06/2023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noProof="0"/>
              <a:t>14 June 2023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AndPreF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14 June 2023</a:t>
            </a:r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14 June 2023</a:t>
            </a:r>
            <a:endParaRPr lang="en-US" noProof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14 June 2023</a:t>
            </a:r>
            <a:endParaRPr lang="en-US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14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3" r:id="rId6"/>
    <p:sldLayoutId id="2147483666" r:id="rId7"/>
    <p:sldLayoutId id="2147483667" r:id="rId8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E97F7-B5CC-4481-7195-3A0E2FB07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537344"/>
            <a:ext cx="10728323" cy="1739528"/>
          </a:xfrm>
        </p:spPr>
        <p:txBody>
          <a:bodyPr/>
          <a:lstStyle/>
          <a:p>
            <a:pPr algn="ctr"/>
            <a:r>
              <a:rPr lang="en-US" dirty="0"/>
              <a:t>From observations towards operational site-specific soil moisture ensemble forecasting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4C36CBD-4DE0-6304-642B-41874AA5B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363" y="3717032"/>
            <a:ext cx="11521280" cy="1944216"/>
          </a:xfrm>
        </p:spPr>
        <p:txBody>
          <a:bodyPr/>
          <a:lstStyle/>
          <a:p>
            <a:pPr algn="ctr"/>
            <a:r>
              <a:rPr lang="en-US" b="1" i="1" u="sng" noProof="0" dirty="0"/>
              <a:t>R. Hoffmann</a:t>
            </a:r>
            <a:r>
              <a:rPr lang="en-US" b="1" i="1" baseline="30000" noProof="0" dirty="0"/>
              <a:t>1,2</a:t>
            </a:r>
            <a:r>
              <a:rPr lang="en-US" noProof="0" dirty="0"/>
              <a:t>, K. Görgen</a:t>
            </a:r>
            <a:r>
              <a:rPr lang="en-US" baseline="30000" noProof="0" dirty="0"/>
              <a:t>1,2</a:t>
            </a:r>
            <a:r>
              <a:rPr lang="en-US" noProof="0" dirty="0"/>
              <a:t>, H. Bogena</a:t>
            </a:r>
            <a:r>
              <a:rPr lang="en-US" baseline="30000" noProof="0" dirty="0"/>
              <a:t>1</a:t>
            </a:r>
            <a:r>
              <a:rPr lang="en-US" noProof="0" dirty="0"/>
              <a:t> and H.-J. </a:t>
            </a:r>
            <a:r>
              <a:rPr lang="en-US" dirty="0"/>
              <a:t>Hendricks-Franssen</a:t>
            </a:r>
            <a:r>
              <a:rPr lang="en-US" baseline="30000" noProof="0" dirty="0"/>
              <a:t>1,2</a:t>
            </a:r>
            <a:r>
              <a:rPr lang="en-US" cap="none" noProof="0" dirty="0"/>
              <a:t> </a:t>
            </a:r>
          </a:p>
          <a:p>
            <a:pPr algn="ctr"/>
            <a:endParaRPr lang="en-US" cap="none" baseline="30000" dirty="0"/>
          </a:p>
          <a:p>
            <a:r>
              <a:rPr lang="en-US" cap="none" baseline="30000" noProof="0" dirty="0"/>
              <a:t>1</a:t>
            </a:r>
            <a:r>
              <a:rPr lang="en-US" cap="none" noProof="0" dirty="0"/>
              <a:t>Institute of Bio- and Geosciences: Agrosphere (IBG-3), Forschungszentrum Jülich GmbH, Germany</a:t>
            </a:r>
          </a:p>
          <a:p>
            <a:pPr>
              <a:spcAft>
                <a:spcPts val="0"/>
              </a:spcAft>
            </a:pPr>
            <a:r>
              <a:rPr lang="en-US" cap="none" baseline="30000" dirty="0"/>
              <a:t>2</a:t>
            </a:r>
            <a:r>
              <a:rPr lang="en-US" cap="none" dirty="0"/>
              <a:t>Centre for High-Performance Scientific Computing in Terrestrial Systems (HPSC </a:t>
            </a:r>
            <a:r>
              <a:rPr lang="en-US" cap="none" dirty="0" err="1"/>
              <a:t>TerrSys</a:t>
            </a:r>
            <a:r>
              <a:rPr lang="en-US" cap="none" dirty="0"/>
              <a:t>), Forschungszentrum Jülich  </a:t>
            </a:r>
          </a:p>
          <a:p>
            <a:pPr>
              <a:spcAft>
                <a:spcPts val="0"/>
              </a:spcAft>
            </a:pPr>
            <a:r>
              <a:rPr lang="en-US" cap="none" dirty="0"/>
              <a:t> GmbH, Germany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83AE10-633D-EBF6-5F38-32F60473E4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9" y="2420888"/>
            <a:ext cx="10728325" cy="1224136"/>
          </a:xfrm>
        </p:spPr>
        <p:txBody>
          <a:bodyPr/>
          <a:lstStyle/>
          <a:p>
            <a:pPr algn="ctr"/>
            <a:r>
              <a:rPr lang="en-US" sz="2400" dirty="0"/>
              <a:t>8</a:t>
            </a:r>
            <a:r>
              <a:rPr lang="en-US" sz="2400" cap="none" baseline="30000" dirty="0"/>
              <a:t>th</a:t>
            </a:r>
            <a:r>
              <a:rPr lang="en-US" sz="2400" dirty="0"/>
              <a:t> Galileo conference | session 3</a:t>
            </a:r>
          </a:p>
          <a:p>
            <a:pPr algn="ctr"/>
            <a:endParaRPr lang="en-US" sz="2000" dirty="0"/>
          </a:p>
          <a:p>
            <a:pPr algn="ctr"/>
            <a:r>
              <a:rPr lang="en-US" sz="1800" dirty="0"/>
              <a:t>14/06/2023</a:t>
            </a:r>
            <a:endParaRPr lang="en-US" sz="36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4097A2-DE7C-809E-F4EF-470E7FAD8A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7D2E05-351D-2680-F0A2-F03D1875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7" name="Grafik 6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60239819-9A88-C637-48B3-DEC7C9D80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3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8EF9F-37EA-B90E-11EF-7001D4AA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moisture forecast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4FBE36-A63F-445F-BCBB-FD732DEA0C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F9704C-9AEF-ABFF-9D12-FA95BFE859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Grafik 4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6CAFE570-888A-4442-B64A-EDAB619F3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8871"/>
          <a:stretch/>
        </p:blipFill>
        <p:spPr>
          <a:xfrm>
            <a:off x="404124" y="1643201"/>
            <a:ext cx="7488832" cy="3571597"/>
          </a:xfrm>
          <a:prstGeom prst="rect">
            <a:avLst/>
          </a:prstGeom>
        </p:spPr>
      </p:pic>
      <p:sp>
        <p:nvSpPr>
          <p:cNvPr id="10" name="Träne 9">
            <a:extLst>
              <a:ext uri="{FF2B5EF4-FFF2-40B4-BE49-F238E27FC236}">
                <a16:creationId xmlns:a16="http://schemas.microsoft.com/office/drawing/2014/main" id="{76063651-668E-22C3-5BEE-D4F15B07B365}"/>
              </a:ext>
            </a:extLst>
          </p:cNvPr>
          <p:cNvSpPr/>
          <p:nvPr/>
        </p:nvSpPr>
        <p:spPr>
          <a:xfrm rot="18855666">
            <a:off x="8645224" y="2456978"/>
            <a:ext cx="2739997" cy="2443087"/>
          </a:xfrm>
          <a:prstGeom prst="teardrop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43770FB-478B-9AAD-5019-20944440E910}"/>
              </a:ext>
            </a:extLst>
          </p:cNvPr>
          <p:cNvSpPr txBox="1"/>
          <p:nvPr/>
        </p:nvSpPr>
        <p:spPr>
          <a:xfrm>
            <a:off x="8683074" y="2662858"/>
            <a:ext cx="2664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Potential use: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 Optimizing irrigation systems and minimizing costs by using predictions produced with physically based models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6522DAD-AFE7-B32D-4C50-2C43DDFF2292}"/>
              </a:ext>
            </a:extLst>
          </p:cNvPr>
          <p:cNvSpPr txBox="1"/>
          <p:nvPr/>
        </p:nvSpPr>
        <p:spPr>
          <a:xfrm>
            <a:off x="839416" y="1388320"/>
            <a:ext cx="506645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Atmospheric forcings: official weather prediction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35C922-4B2B-16C4-8161-559AD243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7" name="Grafik 6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1AF939D2-E287-30B3-971A-C8B84C385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6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1FBD8-888A-BBD5-8850-C33F2F1D4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BF0AEE-C6EB-31C7-3647-CE1349EF7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56792"/>
            <a:ext cx="11568648" cy="3744416"/>
          </a:xfrm>
        </p:spPr>
        <p:txBody>
          <a:bodyPr/>
          <a:lstStyle/>
          <a:p>
            <a:pPr marL="0" lvl="1" indent="215900"/>
            <a:r>
              <a:rPr lang="en-US" sz="1800" dirty="0"/>
              <a:t>Toolbox (Jupyter Notebooks) for coupling observations and models (soil moisture assimilation) in near-real time</a:t>
            </a:r>
          </a:p>
          <a:p>
            <a:pPr marL="0" lvl="1" indent="0">
              <a:buNone/>
            </a:pPr>
            <a:endParaRPr lang="en-US" sz="1800" dirty="0"/>
          </a:p>
          <a:p>
            <a:pPr marL="0" lvl="1" indent="215900"/>
            <a:r>
              <a:rPr lang="en-US" sz="1800" dirty="0"/>
              <a:t>CRNS measurements are used to have soil moisture simulations closer to reality</a:t>
            </a:r>
          </a:p>
          <a:p>
            <a:pPr marL="0" lvl="1" indent="0">
              <a:buNone/>
            </a:pPr>
            <a:endParaRPr lang="en-US" sz="1800" dirty="0"/>
          </a:p>
          <a:p>
            <a:pPr marL="0" lvl="1" indent="215900"/>
            <a:r>
              <a:rPr lang="en-US" sz="1800" dirty="0"/>
              <a:t>Site-specific ensemble weather forecasts improve simulations of soil moisture dynamics and other variables  </a:t>
            </a:r>
          </a:p>
          <a:p>
            <a:pPr marL="0" lvl="1" indent="0">
              <a:buNone/>
            </a:pPr>
            <a:r>
              <a:rPr lang="en-US" sz="1800" dirty="0"/>
              <a:t>   (e.g., crop states) at sites.</a:t>
            </a:r>
          </a:p>
          <a:p>
            <a:pPr marL="0" lvl="1" indent="215900"/>
            <a:endParaRPr lang="en-US" sz="1800" dirty="0"/>
          </a:p>
          <a:p>
            <a:pPr marL="0" lvl="1" indent="215900"/>
            <a:r>
              <a:rPr lang="en-US" sz="1800" dirty="0"/>
              <a:t>These site-specific forecasts can contribute to quantitative, long-term water resource management in near real-</a:t>
            </a:r>
          </a:p>
          <a:p>
            <a:pPr marL="0" lvl="1" indent="0">
              <a:buNone/>
            </a:pPr>
            <a:r>
              <a:rPr lang="en-US" sz="1800" dirty="0"/>
              <a:t>    time, e.g., support management operations like irrigation scheduling (as on-demand service).</a:t>
            </a:r>
          </a:p>
          <a:p>
            <a:pPr marL="0" lvl="1" indent="0">
              <a:buNone/>
            </a:pPr>
            <a:endParaRPr lang="en-US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517D53-CA53-EA8D-DFFD-1CBEB230F1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90D952-8D50-DC2E-6552-27371B5069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C5B5FC-4AFA-7138-6EEA-BBDD957ED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7" name="Grafik 6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7BB442F3-7E04-2B4F-7711-9C334DDFD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9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7">
            <a:extLst>
              <a:ext uri="{FF2B5EF4-FFF2-40B4-BE49-F238E27FC236}">
                <a16:creationId xmlns:a16="http://schemas.microsoft.com/office/drawing/2014/main" id="{1F1F54F7-F7F8-4C35-8F9D-AEEDE89CD3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very much for your Attention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4221088"/>
            <a:ext cx="10728325" cy="720080"/>
          </a:xfrm>
        </p:spPr>
        <p:txBody>
          <a:bodyPr/>
          <a:lstStyle/>
          <a:p>
            <a:r>
              <a:rPr lang="en-US" dirty="0"/>
              <a:t>Contact: Dr. Richard Hoffmann ∙ Institute of Bio- and Geosciences | </a:t>
            </a:r>
            <a:r>
              <a:rPr lang="en-US" b="1" dirty="0"/>
              <a:t>Agrosphere (IBG-3)</a:t>
            </a:r>
          </a:p>
          <a:p>
            <a:r>
              <a:rPr lang="en-US" b="1" dirty="0"/>
              <a:t>	 Forschungszentrum Jülich GmbH </a:t>
            </a:r>
            <a:r>
              <a:rPr lang="en-US" dirty="0"/>
              <a:t>∙ 52425 Jülich | Germany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C60B9D-2C22-425B-12F1-E6760FE05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5" name="Grafik 4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DAE5B661-549B-AAFB-7908-708AAF57C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682805-A04C-72AE-31DE-13C17B7C229C}"/>
              </a:ext>
            </a:extLst>
          </p:cNvPr>
          <p:cNvSpPr txBox="1"/>
          <p:nvPr/>
        </p:nvSpPr>
        <p:spPr>
          <a:xfrm>
            <a:off x="2940784" y="5533029"/>
            <a:ext cx="3768865" cy="12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2020 research and innovation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Grant Agreement No 858375.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6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C8AC39-62C4-B4A9-A03E-6A273FD6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pipeline | Toolbox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98D895-BB70-68A1-465C-74FC8064566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53ACD6-2F17-B9FD-0895-C814B3CC4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C55A62-4A9B-1C54-C398-CC3216BF8625}"/>
              </a:ext>
            </a:extLst>
          </p:cNvPr>
          <p:cNvSpPr txBox="1"/>
          <p:nvPr/>
        </p:nvSpPr>
        <p:spPr>
          <a:xfrm>
            <a:off x="7320136" y="5726391"/>
            <a:ext cx="268054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i="1" dirty="0"/>
              <a:t>(Hoffmann et al, in prep., GMD)</a:t>
            </a:r>
          </a:p>
        </p:txBody>
      </p:sp>
      <p:pic>
        <p:nvPicPr>
          <p:cNvPr id="14" name="Grafik 13" descr="Ein Bild, das Text, Screensho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73F8130A-397C-F921-DCF3-BE6E62631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" r="39994" b="46850"/>
          <a:stretch/>
        </p:blipFill>
        <p:spPr>
          <a:xfrm>
            <a:off x="326789" y="905439"/>
            <a:ext cx="9552424" cy="47600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D326D2-71F5-98C8-EEA5-4F5440CE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8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C7E79-F5DB-DE3B-71F3-A838A147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A7A74-45C9-7DEC-7EE6-3FFAA0F1776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3C7F00-26CC-268D-4D17-D3BBDBB253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E437707D-EEF3-4123-865C-85E62EB50AF8}"/>
              </a:ext>
            </a:extLst>
          </p:cNvPr>
          <p:cNvSpPr/>
          <p:nvPr/>
        </p:nvSpPr>
        <p:spPr>
          <a:xfrm rot="16200000" flipH="1">
            <a:off x="3854912" y="2412992"/>
            <a:ext cx="432048" cy="4536504"/>
          </a:xfrm>
          <a:prstGeom prst="triangle">
            <a:avLst>
              <a:gd name="adj" fmla="val 10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5" name="Träne 4">
            <a:extLst>
              <a:ext uri="{FF2B5EF4-FFF2-40B4-BE49-F238E27FC236}">
                <a16:creationId xmlns:a16="http://schemas.microsoft.com/office/drawing/2014/main" id="{F85C7900-9496-23DB-D760-70A739FE14F2}"/>
              </a:ext>
            </a:extLst>
          </p:cNvPr>
          <p:cNvSpPr/>
          <p:nvPr/>
        </p:nvSpPr>
        <p:spPr>
          <a:xfrm rot="18855666">
            <a:off x="8683917" y="2642626"/>
            <a:ext cx="2739997" cy="2443087"/>
          </a:xfrm>
          <a:prstGeom prst="teardrop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95A063D1-18C5-325A-8E45-106E48473CA7}"/>
              </a:ext>
            </a:extLst>
          </p:cNvPr>
          <p:cNvSpPr/>
          <p:nvPr/>
        </p:nvSpPr>
        <p:spPr>
          <a:xfrm rot="16200000" flipH="1">
            <a:off x="3854912" y="1735612"/>
            <a:ext cx="432048" cy="4536504"/>
          </a:xfrm>
          <a:prstGeom prst="triangle">
            <a:avLst>
              <a:gd name="adj" fmla="val 10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1D56A44-9046-2469-BC5A-C351E36F8BB2}"/>
              </a:ext>
            </a:extLst>
          </p:cNvPr>
          <p:cNvSpPr/>
          <p:nvPr/>
        </p:nvSpPr>
        <p:spPr>
          <a:xfrm rot="5400000">
            <a:off x="3899756" y="-63286"/>
            <a:ext cx="432048" cy="4536504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D4810E70-AC5F-D6A0-2A64-FA97B5D2FCFB}"/>
              </a:ext>
            </a:extLst>
          </p:cNvPr>
          <p:cNvSpPr/>
          <p:nvPr/>
        </p:nvSpPr>
        <p:spPr>
          <a:xfrm rot="16200000" flipH="1">
            <a:off x="3854912" y="460726"/>
            <a:ext cx="432048" cy="4536504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54146C-3E97-6E68-AB6B-EAEE8731C1BC}"/>
              </a:ext>
            </a:extLst>
          </p:cNvPr>
          <p:cNvSpPr txBox="1"/>
          <p:nvPr/>
        </p:nvSpPr>
        <p:spPr>
          <a:xfrm>
            <a:off x="123840" y="1303300"/>
            <a:ext cx="1887847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Annual </a:t>
            </a:r>
          </a:p>
          <a:p>
            <a:pPr algn="ctr">
              <a:lnSpc>
                <a:spcPct val="95000"/>
              </a:lnSpc>
            </a:pPr>
            <a:r>
              <a:rPr lang="en-US" dirty="0"/>
              <a:t>precipitation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5337565-DDA9-6E63-A040-3CB0C47E0A07}"/>
              </a:ext>
            </a:extLst>
          </p:cNvPr>
          <p:cNvSpPr txBox="1"/>
          <p:nvPr/>
        </p:nvSpPr>
        <p:spPr>
          <a:xfrm>
            <a:off x="6518648" y="2403646"/>
            <a:ext cx="1704276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800" dirty="0"/>
              <a:t>Need for </a:t>
            </a:r>
          </a:p>
          <a:p>
            <a:pPr algn="ctr">
              <a:lnSpc>
                <a:spcPct val="95000"/>
              </a:lnSpc>
            </a:pPr>
            <a:r>
              <a:rPr lang="en-US" sz="1800" dirty="0"/>
              <a:t>irrigation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6C8DB0-10E5-E511-169D-9830BB455598}"/>
              </a:ext>
            </a:extLst>
          </p:cNvPr>
          <p:cNvSpPr txBox="1"/>
          <p:nvPr/>
        </p:nvSpPr>
        <p:spPr>
          <a:xfrm>
            <a:off x="4013565" y="949392"/>
            <a:ext cx="180472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Trend in future?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D59C627-B2D6-67BE-3230-30A2DD3E534F}"/>
              </a:ext>
            </a:extLst>
          </p:cNvPr>
          <p:cNvCxnSpPr>
            <a:cxnSpLocks/>
          </p:cNvCxnSpPr>
          <p:nvPr/>
        </p:nvCxnSpPr>
        <p:spPr>
          <a:xfrm>
            <a:off x="4098145" y="1300817"/>
            <a:ext cx="1997855" cy="405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FC1B66E0-504E-2EFC-67E6-BDA619E52CBC}"/>
              </a:ext>
            </a:extLst>
          </p:cNvPr>
          <p:cNvSpPr/>
          <p:nvPr/>
        </p:nvSpPr>
        <p:spPr>
          <a:xfrm rot="16200000" flipH="1">
            <a:off x="3854912" y="1073349"/>
            <a:ext cx="432048" cy="4536504"/>
          </a:xfrm>
          <a:prstGeom prst="triangle">
            <a:avLst>
              <a:gd name="adj" fmla="val 10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6C79D8B-3AD5-CF7E-1D7B-A686563B046E}"/>
              </a:ext>
            </a:extLst>
          </p:cNvPr>
          <p:cNvSpPr txBox="1"/>
          <p:nvPr/>
        </p:nvSpPr>
        <p:spPr>
          <a:xfrm>
            <a:off x="6621922" y="3164024"/>
            <a:ext cx="1536343" cy="3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Yield loss</a:t>
            </a:r>
            <a:endParaRPr lang="en-US" sz="1800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4411137-7C98-22D0-AE92-9258172CAB01}"/>
              </a:ext>
            </a:extLst>
          </p:cNvPr>
          <p:cNvCxnSpPr>
            <a:cxnSpLocks/>
          </p:cNvCxnSpPr>
          <p:nvPr/>
        </p:nvCxnSpPr>
        <p:spPr>
          <a:xfrm flipH="1">
            <a:off x="2064781" y="5116450"/>
            <a:ext cx="2052227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3523889-FC59-0D06-4772-E972921B9097}"/>
              </a:ext>
            </a:extLst>
          </p:cNvPr>
          <p:cNvCxnSpPr>
            <a:cxnSpLocks/>
          </p:cNvCxnSpPr>
          <p:nvPr/>
        </p:nvCxnSpPr>
        <p:spPr>
          <a:xfrm flipH="1">
            <a:off x="4115779" y="3259610"/>
            <a:ext cx="1" cy="1704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189CCB3B-07B0-FF75-38E0-13BD87423C74}"/>
              </a:ext>
            </a:extLst>
          </p:cNvPr>
          <p:cNvSpPr txBox="1"/>
          <p:nvPr/>
        </p:nvSpPr>
        <p:spPr>
          <a:xfrm>
            <a:off x="2162627" y="5216573"/>
            <a:ext cx="195438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How can models </a:t>
            </a:r>
          </a:p>
          <a:p>
            <a:pPr algn="ctr">
              <a:lnSpc>
                <a:spcPct val="95000"/>
              </a:lnSpc>
            </a:pPr>
            <a:r>
              <a:rPr lang="en-US" dirty="0"/>
              <a:t>help?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4635BF1-D2D3-5481-7F1C-24D50FC04E6E}"/>
              </a:ext>
            </a:extLst>
          </p:cNvPr>
          <p:cNvSpPr txBox="1"/>
          <p:nvPr/>
        </p:nvSpPr>
        <p:spPr>
          <a:xfrm>
            <a:off x="6668825" y="4371927"/>
            <a:ext cx="1521770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Water demand</a:t>
            </a:r>
            <a:endParaRPr lang="en-US" sz="18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3532381-687A-1783-77A5-3C5A081AE183}"/>
              </a:ext>
            </a:extLst>
          </p:cNvPr>
          <p:cNvSpPr txBox="1"/>
          <p:nvPr/>
        </p:nvSpPr>
        <p:spPr>
          <a:xfrm>
            <a:off x="8721767" y="2750243"/>
            <a:ext cx="2664296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b="1" i="1" dirty="0">
                <a:solidFill>
                  <a:schemeClr val="bg1"/>
                </a:solidFill>
              </a:rPr>
              <a:t>Objective:</a:t>
            </a:r>
          </a:p>
          <a:p>
            <a:pPr algn="ctr">
              <a:lnSpc>
                <a:spcPct val="95000"/>
              </a:lnSpc>
            </a:pPr>
            <a:r>
              <a:rPr lang="en-US" i="1" dirty="0">
                <a:solidFill>
                  <a:schemeClr val="bg1"/>
                </a:solidFill>
              </a:rPr>
              <a:t>Development of protocols to couple observations and models to improve real-time management of water resources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FE957DB-D20D-42DE-36C8-6362AD42A59A}"/>
              </a:ext>
            </a:extLst>
          </p:cNvPr>
          <p:cNvSpPr txBox="1"/>
          <p:nvPr/>
        </p:nvSpPr>
        <p:spPr>
          <a:xfrm>
            <a:off x="6262092" y="3682028"/>
            <a:ext cx="2256001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Costs for </a:t>
            </a:r>
          </a:p>
          <a:p>
            <a:pPr algn="ctr">
              <a:lnSpc>
                <a:spcPct val="95000"/>
              </a:lnSpc>
            </a:pPr>
            <a:r>
              <a:rPr lang="en-US" dirty="0"/>
              <a:t>irrigation systems</a:t>
            </a:r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42E14CAE-D3A7-AB47-F79E-C0B491F0A736}"/>
              </a:ext>
            </a:extLst>
          </p:cNvPr>
          <p:cNvSpPr/>
          <p:nvPr/>
        </p:nvSpPr>
        <p:spPr>
          <a:xfrm rot="5400000">
            <a:off x="3899755" y="-669093"/>
            <a:ext cx="432048" cy="4536504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B4BE48F-349D-F39E-DA31-66AD45BC8C5B}"/>
              </a:ext>
            </a:extLst>
          </p:cNvPr>
          <p:cNvSpPr txBox="1"/>
          <p:nvPr/>
        </p:nvSpPr>
        <p:spPr>
          <a:xfrm>
            <a:off x="134081" y="1895650"/>
            <a:ext cx="1887847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Water</a:t>
            </a:r>
          </a:p>
          <a:p>
            <a:pPr algn="ctr">
              <a:lnSpc>
                <a:spcPct val="95000"/>
              </a:lnSpc>
            </a:pPr>
            <a:r>
              <a:rPr lang="en-US" dirty="0"/>
              <a:t>availability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D9517A2-250F-5181-69D1-4CFDE93F5ECC}"/>
              </a:ext>
            </a:extLst>
          </p:cNvPr>
          <p:cNvCxnSpPr>
            <a:cxnSpLocks/>
          </p:cNvCxnSpPr>
          <p:nvPr/>
        </p:nvCxnSpPr>
        <p:spPr>
          <a:xfrm>
            <a:off x="4115779" y="1448780"/>
            <a:ext cx="0" cy="161134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AC544B8C-840C-1E8D-6B50-FCA7CD16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25" name="Grafik 24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653A39F3-0E0B-4C0F-97F2-55EF0DCD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85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C7E79-F5DB-DE3B-71F3-A838A147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Agricultural research station Selhausen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A7A74-45C9-7DEC-7EE6-3FFAA0F1776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1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3C7F00-26CC-268D-4D17-D3BBDBB253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noProof="1"/>
              <a:t>Page </a:t>
            </a:r>
            <a:fld id="{A52F4D17-1AD6-42D9-B93A-EB002C62F438}" type="slidenum">
              <a:rPr lang="en-US" noProof="1" dirty="0" smtClean="0"/>
              <a:pPr/>
              <a:t>3</a:t>
            </a:fld>
            <a:endParaRPr lang="en-US" noProof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642DA2-632C-A744-3514-6521DA3E71C1}"/>
              </a:ext>
            </a:extLst>
          </p:cNvPr>
          <p:cNvSpPr txBox="1"/>
          <p:nvPr/>
        </p:nvSpPr>
        <p:spPr>
          <a:xfrm>
            <a:off x="360000" y="1862417"/>
            <a:ext cx="3928727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600" i="1" u="sng" noProof="1"/>
              <a:t>Framework idea:</a:t>
            </a:r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 noProof="1"/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noProof="1"/>
              <a:t>Assimilation of soil moisture using measurements from a Cosmic Ray Neutron Sensor (CRNS) and a site-specific model developed using the Community Land Model (CLM v.5, Lawrence et al. 2019).</a:t>
            </a:r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 noProof="1"/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 noProof="1"/>
          </a:p>
          <a:p>
            <a:pPr algn="just">
              <a:lnSpc>
                <a:spcPct val="95000"/>
              </a:lnSpc>
            </a:pPr>
            <a:r>
              <a:rPr lang="en-US" sz="1600" noProof="1"/>
              <a:t>=&gt;	Operational site-specific soil 	moisture forecasts for the next 10 	days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3296C7-E779-E3F5-36A3-2EF593CF8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554E80A4-913D-A95A-D7C2-5B879D780C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8"/>
          <a:stretch/>
        </p:blipFill>
        <p:spPr>
          <a:xfrm>
            <a:off x="7352966" y="1196752"/>
            <a:ext cx="4839034" cy="4532072"/>
          </a:xfrm>
          <a:prstGeom prst="rect">
            <a:avLst/>
          </a:prstGeom>
        </p:spPr>
      </p:pic>
      <p:pic>
        <p:nvPicPr>
          <p:cNvPr id="11" name="Grafik 1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0A26D65F-7D0B-CC45-DC42-64A6F522A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2"/>
          <a:stretch/>
        </p:blipFill>
        <p:spPr>
          <a:xfrm>
            <a:off x="4752724" y="1631352"/>
            <a:ext cx="2686552" cy="3595296"/>
          </a:xfrm>
          <a:prstGeom prst="rect">
            <a:avLst/>
          </a:prstGeom>
        </p:spPr>
      </p:pic>
      <p:pic>
        <p:nvPicPr>
          <p:cNvPr id="12" name="Grafik 11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28C87ACB-01FB-F812-EFA8-7E75481D8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5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4A786-8617-47CD-EBF3-2155B23A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measurements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98556D-376A-AF4A-31B0-0B9D17326D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06ADD9-BA88-F898-5E82-77756DA1F5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67C63C3-2113-2C42-8A42-2699A33E5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" t="21618" r="9030" b="31452"/>
          <a:stretch/>
        </p:blipFill>
        <p:spPr>
          <a:xfrm>
            <a:off x="6600056" y="376121"/>
            <a:ext cx="5378610" cy="25001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164982-9C2E-DD98-8F2F-BFA481F35AF2}"/>
              </a:ext>
            </a:extLst>
          </p:cNvPr>
          <p:cNvSpPr txBox="1"/>
          <p:nvPr/>
        </p:nvSpPr>
        <p:spPr>
          <a:xfrm>
            <a:off x="663637" y="1448780"/>
            <a:ext cx="5482832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Eddy covariance (EC) station</a:t>
            </a:r>
          </a:p>
          <a:p>
            <a:pPr algn="l">
              <a:lnSpc>
                <a:spcPct val="95000"/>
              </a:lnSpc>
            </a:pPr>
            <a:endParaRPr lang="en-US" dirty="0"/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All-in-one weather station (ATMOS-41)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Cosmic Ray Neutron Sensor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Soil moisture and temperature sensors</a:t>
            </a:r>
          </a:p>
          <a:p>
            <a:pPr>
              <a:lnSpc>
                <a:spcPct val="95000"/>
              </a:lnSpc>
            </a:pPr>
            <a:r>
              <a:rPr lang="en-US" b="0" i="0" u="none" strike="noStrike" dirty="0">
                <a:effectLst/>
              </a:rPr>
              <a:t> 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5000"/>
              </a:lnSpc>
            </a:pPr>
            <a:endParaRPr lang="en-US" dirty="0"/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Sensors </a:t>
            </a:r>
            <a:r>
              <a:rPr lang="en-US" b="0" i="0" u="none" strike="noStrike" dirty="0">
                <a:effectLst/>
              </a:rPr>
              <a:t>host Narrow band IoT modems (Wireless sensor network) that allow </a:t>
            </a:r>
            <a:r>
              <a:rPr lang="en-US" dirty="0"/>
              <a:t>n</a:t>
            </a:r>
            <a:r>
              <a:rPr lang="en-US" b="0" i="0" u="none" strike="noStrike" dirty="0">
                <a:effectLst/>
              </a:rPr>
              <a:t>ear real-time data access.</a:t>
            </a:r>
            <a:endParaRPr lang="en-US" dirty="0"/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b="0" i="0" u="none" strike="noStrike" dirty="0">
              <a:effectLst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BAE45A5-09FE-BB6B-0990-C04D8F1B3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10212"/>
          <a:stretch/>
        </p:blipFill>
        <p:spPr bwMode="auto">
          <a:xfrm>
            <a:off x="6600056" y="2995900"/>
            <a:ext cx="4752528" cy="281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1E854F-DADC-770E-49F2-FDCAED5AB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5" name="Grafik 4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B46A0162-6F17-7537-D481-B6EE62B0B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059086-391B-107A-A3F9-EB157D76972C}"/>
              </a:ext>
            </a:extLst>
          </p:cNvPr>
          <p:cNvSpPr txBox="1"/>
          <p:nvPr/>
        </p:nvSpPr>
        <p:spPr>
          <a:xfrm>
            <a:off x="8003810" y="3207401"/>
            <a:ext cx="105830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CRNS</a:t>
            </a:r>
          </a:p>
        </p:txBody>
      </p:sp>
    </p:spTree>
    <p:extLst>
      <p:ext uri="{BB962C8B-B14F-4D97-AF65-F5344CB8AC3E}">
        <p14:creationId xmlns:p14="http://schemas.microsoft.com/office/powerpoint/2010/main" val="8267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4A786-8617-47CD-EBF3-2155B23A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neutron Sensor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98556D-376A-AF4A-31B0-0B9D17326D9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06ADD9-BA88-F898-5E82-77756DA1F5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11" name="Grafik 1110">
            <a:extLst>
              <a:ext uri="{FF2B5EF4-FFF2-40B4-BE49-F238E27FC236}">
                <a16:creationId xmlns:a16="http://schemas.microsoft.com/office/drawing/2014/main" id="{1A8A7BEE-2162-54D9-0335-3CCA84C24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35" y="1448780"/>
            <a:ext cx="7897718" cy="427092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D4AE31-1905-1946-79EB-CC3571C07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grpSp>
        <p:nvGrpSpPr>
          <p:cNvPr id="1089" name="Gruppieren 1088">
            <a:extLst>
              <a:ext uri="{FF2B5EF4-FFF2-40B4-BE49-F238E27FC236}">
                <a16:creationId xmlns:a16="http://schemas.microsoft.com/office/drawing/2014/main" id="{DE1C5962-74D1-F791-3C50-B8711C15F4E4}"/>
              </a:ext>
            </a:extLst>
          </p:cNvPr>
          <p:cNvGrpSpPr/>
          <p:nvPr/>
        </p:nvGrpSpPr>
        <p:grpSpPr>
          <a:xfrm>
            <a:off x="8541774" y="620688"/>
            <a:ext cx="3290227" cy="3440796"/>
            <a:chOff x="8134040" y="1073660"/>
            <a:chExt cx="3146536" cy="3276636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A3C6FCB-A0B3-A9B2-E58D-F5F9536B5817}"/>
                </a:ext>
              </a:extLst>
            </p:cNvPr>
            <p:cNvSpPr txBox="1"/>
            <p:nvPr/>
          </p:nvSpPr>
          <p:spPr>
            <a:xfrm>
              <a:off x="9007942" y="4039618"/>
              <a:ext cx="1576072" cy="31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/>
                <a:t>Neutron counts</a:t>
              </a:r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64E217A8-0D2E-9892-CA33-1C673DB0A9A7}"/>
                </a:ext>
              </a:extLst>
            </p:cNvPr>
            <p:cNvCxnSpPr>
              <a:cxnSpLocks/>
            </p:cNvCxnSpPr>
            <p:nvPr/>
          </p:nvCxnSpPr>
          <p:spPr>
            <a:xfrm>
              <a:off x="8264624" y="3732524"/>
              <a:ext cx="30159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C5AAFBED-F255-3ACC-A173-008DC4E4DC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036296" y="2581636"/>
              <a:ext cx="30159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3A70CFF-7F8D-4AC3-653A-B04BA5341EAC}"/>
                </a:ext>
              </a:extLst>
            </p:cNvPr>
            <p:cNvSpPr txBox="1"/>
            <p:nvPr/>
          </p:nvSpPr>
          <p:spPr>
            <a:xfrm rot="16200000">
              <a:off x="7427462" y="2356863"/>
              <a:ext cx="1725152" cy="31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/>
                <a:t>Soil moisture [%]</a:t>
              </a: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05E43CBA-0F3C-9BFF-682B-9968C80470CD}"/>
                </a:ext>
              </a:extLst>
            </p:cNvPr>
            <p:cNvSpPr/>
            <p:nvPr/>
          </p:nvSpPr>
          <p:spPr>
            <a:xfrm>
              <a:off x="8688288" y="1916832"/>
              <a:ext cx="2320343" cy="1593427"/>
            </a:xfrm>
            <a:custGeom>
              <a:avLst/>
              <a:gdLst>
                <a:gd name="connsiteX0" fmla="*/ 0 w 3544479"/>
                <a:gd name="connsiteY0" fmla="*/ 0 h 3186260"/>
                <a:gd name="connsiteX1" fmla="*/ 226244 w 3544479"/>
                <a:gd name="connsiteY1" fmla="*/ 820132 h 3186260"/>
                <a:gd name="connsiteX2" fmla="*/ 518474 w 3544479"/>
                <a:gd name="connsiteY2" fmla="*/ 1555423 h 3186260"/>
                <a:gd name="connsiteX3" fmla="*/ 1027522 w 3544479"/>
                <a:gd name="connsiteY3" fmla="*/ 2224726 h 3186260"/>
                <a:gd name="connsiteX4" fmla="*/ 1951349 w 3544479"/>
                <a:gd name="connsiteY4" fmla="*/ 2762054 h 3186260"/>
                <a:gd name="connsiteX5" fmla="*/ 3544479 w 3544479"/>
                <a:gd name="connsiteY5" fmla="*/ 3186260 h 3186260"/>
                <a:gd name="connsiteX6" fmla="*/ 3544479 w 3544479"/>
                <a:gd name="connsiteY6" fmla="*/ 3186260 h 318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4479" h="3186260">
                  <a:moveTo>
                    <a:pt x="0" y="0"/>
                  </a:moveTo>
                  <a:cubicBezTo>
                    <a:pt x="69916" y="280447"/>
                    <a:pt x="139832" y="560895"/>
                    <a:pt x="226244" y="820132"/>
                  </a:cubicBezTo>
                  <a:cubicBezTo>
                    <a:pt x="312656" y="1079369"/>
                    <a:pt x="384928" y="1321324"/>
                    <a:pt x="518474" y="1555423"/>
                  </a:cubicBezTo>
                  <a:cubicBezTo>
                    <a:pt x="652020" y="1789522"/>
                    <a:pt x="788710" y="2023621"/>
                    <a:pt x="1027522" y="2224726"/>
                  </a:cubicBezTo>
                  <a:cubicBezTo>
                    <a:pt x="1266334" y="2425831"/>
                    <a:pt x="1531856" y="2601798"/>
                    <a:pt x="1951349" y="2762054"/>
                  </a:cubicBezTo>
                  <a:cubicBezTo>
                    <a:pt x="2370842" y="2922310"/>
                    <a:pt x="3544479" y="3186260"/>
                    <a:pt x="3544479" y="3186260"/>
                  </a:cubicBezTo>
                  <a:lnTo>
                    <a:pt x="3544479" y="318626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AE5842E-4929-E8E0-C649-208E8965C19B}"/>
                </a:ext>
              </a:extLst>
            </p:cNvPr>
            <p:cNvSpPr txBox="1"/>
            <p:nvPr/>
          </p:nvSpPr>
          <p:spPr>
            <a:xfrm>
              <a:off x="9049485" y="3777272"/>
              <a:ext cx="1446230" cy="31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/>
                <a:t>~ 500 – 2500 </a:t>
              </a:r>
            </a:p>
          </p:txBody>
        </p:sp>
      </p:grpSp>
      <p:pic>
        <p:nvPicPr>
          <p:cNvPr id="5" name="Grafik 4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A9449884-4D46-DB7D-EEFE-752BC6E6B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0A002B5-D554-34E4-BEF5-FF3436D41AAE}"/>
              </a:ext>
            </a:extLst>
          </p:cNvPr>
          <p:cNvSpPr txBox="1"/>
          <p:nvPr/>
        </p:nvSpPr>
        <p:spPr>
          <a:xfrm>
            <a:off x="8282462" y="4552381"/>
            <a:ext cx="367240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measuring a soil moisture</a:t>
            </a:r>
            <a:r>
              <a:rPr lang="en-US" dirty="0"/>
              <a:t> a</a:t>
            </a:r>
            <a:r>
              <a:rPr lang="en-US" b="0" i="0" u="none" strike="noStrike" dirty="0">
                <a:effectLst/>
              </a:rPr>
              <a:t>rea with a radius of ~250 m</a:t>
            </a:r>
          </a:p>
        </p:txBody>
      </p:sp>
    </p:spTree>
    <p:extLst>
      <p:ext uri="{BB962C8B-B14F-4D97-AF65-F5344CB8AC3E}">
        <p14:creationId xmlns:p14="http://schemas.microsoft.com/office/powerpoint/2010/main" val="252469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3CD7D-8DBD-E080-4EEC-EE14958F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CLM5 and in-situ measurements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32061D-60DA-5D12-295C-36EE8E53367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7898D2-0E9E-752A-C107-A5B8C819A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Grafik 10" descr="Ein Bild, das Diagramm, Plan enthält.&#10;&#10;Automatisch generierte Beschreibung">
            <a:extLst>
              <a:ext uri="{FF2B5EF4-FFF2-40B4-BE49-F238E27FC236}">
                <a16:creationId xmlns:a16="http://schemas.microsoft.com/office/drawing/2014/main" id="{17411202-5960-44FD-AE27-6EAAAB580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23"/>
          <a:stretch/>
        </p:blipFill>
        <p:spPr>
          <a:xfrm>
            <a:off x="660089" y="1052736"/>
            <a:ext cx="9433048" cy="46111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924535C-C586-C2ED-2955-FA9A0C00C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5" name="Grafik 4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21285D10-1389-1E13-AF3B-7B1334D64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13903-EB3C-54E5-B186-B08E891F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framework using CLM5pdaf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882326-A593-259E-B49A-2E681686FE0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ABD5A5-DA66-A6A4-9DD5-7F3927EE33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9683C61-B266-2AA2-83BD-0AB40D28818B}"/>
              </a:ext>
            </a:extLst>
          </p:cNvPr>
          <p:cNvSpPr txBox="1"/>
          <p:nvPr/>
        </p:nvSpPr>
        <p:spPr>
          <a:xfrm>
            <a:off x="361416" y="1181836"/>
            <a:ext cx="8077852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50 ensemble members by perturbing meteorological on-site measurements</a:t>
            </a:r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4D8BD277-2322-0AEA-08D7-C6174B40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591361"/>
              </p:ext>
            </p:extLst>
          </p:nvPr>
        </p:nvGraphicFramePr>
        <p:xfrm>
          <a:off x="1371567" y="1800467"/>
          <a:ext cx="6120680" cy="239039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344539886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57689467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906074037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8854995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Atmospheric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Forcings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Perturbation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Mean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Standard 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deviation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474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Precipitation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Multiplicative 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normal distribution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1.0</a:t>
                      </a:r>
                      <a:endParaRPr lang="de-DE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0.5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8708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Global Radiation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Multiplicative 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normal distribution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1.0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0.3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5878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Air Temperature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Additive 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normal distribution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0.0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1.0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8166770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ADEF2D97-060A-CE68-A9E7-C7518E2B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1D8BD59-6277-430B-BBEC-AEB8E1FAFC81}"/>
              </a:ext>
            </a:extLst>
          </p:cNvPr>
          <p:cNvSpPr txBox="1"/>
          <p:nvPr/>
        </p:nvSpPr>
        <p:spPr>
          <a:xfrm>
            <a:off x="469360" y="4794384"/>
            <a:ext cx="7772478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800" noProof="1"/>
              <a:t>CLM5-PDAF (“Parallel Data Assimilation Framework</a:t>
            </a:r>
            <a:r>
              <a:rPr lang="en-US" noProof="1"/>
              <a:t>) uses a </a:t>
            </a:r>
            <a:r>
              <a:rPr lang="en-US" sz="1800" dirty="0">
                <a:effectLst/>
              </a:rPr>
              <a:t>specific measurement operator to link CRNS measurements to several soil layers and thei</a:t>
            </a:r>
            <a:r>
              <a:rPr lang="en-US" dirty="0"/>
              <a:t>r soil moisture content (Ref. to Strebel et al. 2022)</a:t>
            </a:r>
            <a:r>
              <a:rPr lang="en-US" sz="1800" dirty="0">
                <a:effectLst/>
              </a:rPr>
              <a:t>.</a:t>
            </a:r>
            <a:endParaRPr lang="en-US" noProof="1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7428C12-A586-3CF2-FFB8-61DE13117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398" y="886390"/>
            <a:ext cx="2886075" cy="481012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5430DF98-B560-4D87-0E41-32E945F32E2E}"/>
              </a:ext>
            </a:extLst>
          </p:cNvPr>
          <p:cNvSpPr txBox="1"/>
          <p:nvPr/>
        </p:nvSpPr>
        <p:spPr>
          <a:xfrm>
            <a:off x="8344698" y="5676164"/>
            <a:ext cx="3048000" cy="326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600" i="1" noProof="1"/>
              <a:t>CLM5PDAF: Strebel et al. 2022</a:t>
            </a:r>
          </a:p>
        </p:txBody>
      </p:sp>
      <p:pic>
        <p:nvPicPr>
          <p:cNvPr id="24" name="Grafik 23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F08E17BF-C14A-C7B6-DAD9-DD2AA419D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13903-EB3C-54E5-B186-B08E891F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framework using CLM5pdaf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882326-A593-259E-B49A-2E681686FE0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ABD5A5-DA66-A6A4-9DD5-7F3927EE33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B2F2DDC-7642-28C7-DAFB-FF6FF37FC0B6}"/>
              </a:ext>
            </a:extLst>
          </p:cNvPr>
          <p:cNvSpPr txBox="1"/>
          <p:nvPr/>
        </p:nvSpPr>
        <p:spPr>
          <a:xfrm>
            <a:off x="8405074" y="5635536"/>
            <a:ext cx="3052439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i="1" dirty="0"/>
              <a:t>(Hoffmann et al, in prep., GMD)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A0BF677-E951-D96F-7432-058721A74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8" r="741" b="-4492"/>
          <a:stretch/>
        </p:blipFill>
        <p:spPr>
          <a:xfrm>
            <a:off x="532941" y="968546"/>
            <a:ext cx="10924572" cy="51959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9BECED-B057-2E26-D9A8-5422B2DA4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8A22A70-13F2-1CBD-7FD7-2BBFCCB0FE24}"/>
              </a:ext>
            </a:extLst>
          </p:cNvPr>
          <p:cNvSpPr txBox="1"/>
          <p:nvPr/>
        </p:nvSpPr>
        <p:spPr>
          <a:xfrm>
            <a:off x="623392" y="4725144"/>
            <a:ext cx="201622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600" noProof="1"/>
              <a:t>IC: Initial Condition</a:t>
            </a:r>
          </a:p>
        </p:txBody>
      </p:sp>
    </p:spTree>
    <p:extLst>
      <p:ext uri="{BB962C8B-B14F-4D97-AF65-F5344CB8AC3E}">
        <p14:creationId xmlns:p14="http://schemas.microsoft.com/office/powerpoint/2010/main" val="248823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68CAA8-C6A7-8083-C888-322C436CE92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14 June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51BF26-FC7E-ED41-8154-D78C68C74D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B68776-54B9-5C60-5A23-17BAD8FB3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moisture assimilation: 50 Ensemble </a:t>
            </a:r>
            <a:r>
              <a:rPr lang="en-US" dirty="0" err="1"/>
              <a:t>MemberS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825BFE1-6E39-85C3-5BD7-327EDA767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9315" r="7933"/>
          <a:stretch/>
        </p:blipFill>
        <p:spPr bwMode="auto">
          <a:xfrm>
            <a:off x="1203980" y="1462804"/>
            <a:ext cx="9228619" cy="3942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DD77E49-72FC-A2E2-9812-D6EA2E44C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925231"/>
            <a:ext cx="1467730" cy="677206"/>
          </a:xfrm>
          <a:prstGeom prst="rect">
            <a:avLst/>
          </a:prstGeom>
        </p:spPr>
      </p:pic>
      <p:pic>
        <p:nvPicPr>
          <p:cNvPr id="2" name="Grafik 1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F0F49D78-AB0B-60A9-1C0A-32A066CD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925231"/>
            <a:ext cx="1247004" cy="69505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CB964F-B3D6-2326-48CC-D5D25DFAFCA6}"/>
              </a:ext>
            </a:extLst>
          </p:cNvPr>
          <p:cNvSpPr txBox="1"/>
          <p:nvPr/>
        </p:nvSpPr>
        <p:spPr>
          <a:xfrm>
            <a:off x="1591573" y="5715457"/>
            <a:ext cx="522450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Open Loop: Simulations without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1081179748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ZJFormat_16_9_Personalized_EN" id="{FBDF8068-BAD8-4AF8-AC55-CB72A5789ECB}" vid="{4EEECBA4-5E6F-4BFD-9176-6B2EB9FB3CEA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FZJFormat_EN_16_9_Personalized</Template>
  <TotalTime>0</TotalTime>
  <Words>591</Words>
  <Application>Microsoft Office PowerPoint</Application>
  <PresentationFormat>Breitbild</PresentationFormat>
  <Paragraphs>123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Jülich</vt:lpstr>
      <vt:lpstr>From observations towards operational site-specific soil moisture ensemble forecasting</vt:lpstr>
      <vt:lpstr>Motivation</vt:lpstr>
      <vt:lpstr>Agricultural research station Selhausen</vt:lpstr>
      <vt:lpstr>In-situ measurements</vt:lpstr>
      <vt:lpstr>Cosmic Ray neutron Sensor</vt:lpstr>
      <vt:lpstr>coupling CLM5 and in-situ measurements</vt:lpstr>
      <vt:lpstr>Modeling framework using CLM5pdaf</vt:lpstr>
      <vt:lpstr>Modeling framework using CLM5pdaf</vt:lpstr>
      <vt:lpstr>Soil moisture assimilation: 50 Ensemble MemberS</vt:lpstr>
      <vt:lpstr>soil moisture forecast</vt:lpstr>
      <vt:lpstr>Conclusion</vt:lpstr>
      <vt:lpstr>Thank you very much for your Attention</vt:lpstr>
      <vt:lpstr>Automated pipeline | Toolbox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Operational Data assimilation system</dc:title>
  <dc:creator>Hoffmann, Richard</dc:creator>
  <cp:lastModifiedBy>Hoffmann, Richard</cp:lastModifiedBy>
  <cp:revision>101</cp:revision>
  <dcterms:created xsi:type="dcterms:W3CDTF">2022-10-24T08:31:01Z</dcterms:created>
  <dcterms:modified xsi:type="dcterms:W3CDTF">2023-06-12T14:24:21Z</dcterms:modified>
</cp:coreProperties>
</file>