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265" r:id="rId2"/>
    <p:sldId id="322" r:id="rId3"/>
    <p:sldId id="321" r:id="rId4"/>
    <p:sldId id="325" r:id="rId5"/>
    <p:sldId id="287" r:id="rId6"/>
    <p:sldId id="312" r:id="rId7"/>
    <p:sldId id="279" r:id="rId8"/>
    <p:sldId id="310" r:id="rId9"/>
    <p:sldId id="332" r:id="rId10"/>
    <p:sldId id="333" r:id="rId11"/>
    <p:sldId id="334" r:id="rId12"/>
    <p:sldId id="324" r:id="rId13"/>
    <p:sldId id="278" r:id="rId14"/>
    <p:sldId id="320" r:id="rId15"/>
    <p:sldId id="326" r:id="rId16"/>
  </p:sldIdLst>
  <p:sldSz cx="12192000" cy="6858000"/>
  <p:notesSz cx="6400800" cy="8686800"/>
  <p:defaultTextStyle>
    <a:defPPr>
      <a:defRPr lang="de-CH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sz="17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orient="horz" pos="1389" userDrawn="1">
          <p15:clr>
            <a:srgbClr val="A4A3A4"/>
          </p15:clr>
        </p15:guide>
        <p15:guide id="3" orient="horz" pos="3838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3727" userDrawn="1">
          <p15:clr>
            <a:srgbClr val="A4A3A4"/>
          </p15:clr>
        </p15:guide>
        <p15:guide id="7" pos="3953" userDrawn="1">
          <p15:clr>
            <a:srgbClr val="A4A3A4"/>
          </p15:clr>
        </p15:guide>
        <p15:guide id="8" pos="4861" userDrawn="1">
          <p15:clr>
            <a:srgbClr val="A4A3A4"/>
          </p15:clr>
        </p15:guide>
        <p15:guide id="9" pos="5065" userDrawn="1">
          <p15:clr>
            <a:srgbClr val="A4A3A4"/>
          </p15:clr>
        </p15:guide>
        <p15:guide id="10" pos="7106" userDrawn="1">
          <p15:clr>
            <a:srgbClr val="A4A3A4"/>
          </p15:clr>
        </p15:guide>
        <p15:guide id="11" pos="2819" userDrawn="1">
          <p15:clr>
            <a:srgbClr val="A4A3A4"/>
          </p15:clr>
        </p15:guide>
        <p15:guide id="12" pos="2615" userDrawn="1">
          <p15:clr>
            <a:srgbClr val="A4A3A4"/>
          </p15:clr>
        </p15:guide>
        <p15:guide id="13" pos="574" userDrawn="1">
          <p15:clr>
            <a:srgbClr val="A4A3A4"/>
          </p15:clr>
        </p15:guide>
        <p15:guide id="14" orient="horz" pos="799" userDrawn="1">
          <p15:clr>
            <a:srgbClr val="A4A3A4"/>
          </p15:clr>
        </p15:guide>
        <p15:guide id="15" orient="horz" pos="411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Leuteritz" initials="AL" lastIdx="14" clrIdx="0">
    <p:extLst>
      <p:ext uri="{19B8F6BF-5375-455C-9EA6-DF929625EA0E}">
        <p15:presenceInfo xmlns:p15="http://schemas.microsoft.com/office/powerpoint/2012/main" userId="S-1-5-21-2071658477-3705979583-981728245-100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A97F"/>
    <a:srgbClr val="E6D7D4"/>
    <a:srgbClr val="4F4F4F"/>
    <a:srgbClr val="00F1B1"/>
    <a:srgbClr val="0070FF"/>
    <a:srgbClr val="0071FF"/>
    <a:srgbClr val="0773FC"/>
    <a:srgbClr val="5BA97C"/>
    <a:srgbClr val="F7BA3E"/>
    <a:srgbClr val="FA85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2" autoAdjust="0"/>
    <p:restoredTop sz="89889" autoAdjust="0"/>
  </p:normalViewPr>
  <p:slideViewPr>
    <p:cSldViewPr snapToObjects="1">
      <p:cViewPr varScale="1">
        <p:scale>
          <a:sx n="61" d="100"/>
          <a:sy n="61" d="100"/>
        </p:scale>
        <p:origin x="604" y="48"/>
      </p:cViewPr>
      <p:guideLst>
        <p:guide orient="horz" pos="709"/>
        <p:guide orient="horz" pos="1389"/>
        <p:guide orient="horz" pos="3838"/>
        <p:guide pos="3840"/>
        <p:guide pos="3727"/>
        <p:guide pos="3953"/>
        <p:guide pos="4861"/>
        <p:guide pos="5065"/>
        <p:guide pos="7106"/>
        <p:guide pos="2819"/>
        <p:guide pos="2615"/>
        <p:guide pos="574"/>
        <p:guide orient="horz" pos="799"/>
        <p:guide orient="horz" pos="4110"/>
      </p:guideLst>
    </p:cSldViewPr>
  </p:slideViewPr>
  <p:outlineViewPr>
    <p:cViewPr>
      <p:scale>
        <a:sx n="33" d="100"/>
        <a:sy n="33" d="100"/>
      </p:scale>
      <p:origin x="0" y="-4620"/>
    </p:cViewPr>
  </p:outlineViewPr>
  <p:notesTextViewPr>
    <p:cViewPr>
      <p:scale>
        <a:sx n="125" d="100"/>
        <a:sy n="12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625850" y="0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endParaRPr lang="de-CH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07975" y="652463"/>
            <a:ext cx="5786438" cy="32559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39763" y="4125913"/>
            <a:ext cx="5121275" cy="39084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Textmasterformate durch Klicken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defTabSz="862013">
              <a:defRPr sz="1100"/>
            </a:lvl1pPr>
          </a:lstStyle>
          <a:p>
            <a:endParaRPr lang="de-CH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625850" y="8251825"/>
            <a:ext cx="2773363" cy="4333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86211" tIns="43106" rIns="86211" bIns="43106" numCol="1" anchor="b" anchorCtr="0" compatLnSpc="1">
            <a:prstTxWarp prst="textNoShape">
              <a:avLst/>
            </a:prstTxWarp>
          </a:bodyPr>
          <a:lstStyle>
            <a:lvl1pPr algn="r" defTabSz="862013">
              <a:defRPr sz="1100"/>
            </a:lvl1pPr>
          </a:lstStyle>
          <a:p>
            <a:fld id="{54E7F490-E965-9B42-AE49-DA4BC6E663B1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98438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62214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11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212069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All «invalid» </a:t>
            </a:r>
            <a:r>
              <a:rPr lang="de-CH" dirty="0" err="1"/>
              <a:t>event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allowed</a:t>
            </a:r>
            <a:r>
              <a:rPr lang="de-CH" dirty="0"/>
              <a:t>:</a:t>
            </a:r>
          </a:p>
          <a:p>
            <a:endParaRPr lang="de-CH" dirty="0"/>
          </a:p>
          <a:p>
            <a:r>
              <a:rPr lang="de-CH" dirty="0"/>
              <a:t>EF &gt; 1 </a:t>
            </a:r>
            <a:r>
              <a:rPr lang="de-CH" dirty="0">
                <a:sym typeface="Wingdings" panose="05000000000000000000" pitchFamily="2" charset="2"/>
              </a:rPr>
              <a:t> 1</a:t>
            </a:r>
          </a:p>
          <a:p>
            <a:r>
              <a:rPr lang="de-CH" dirty="0">
                <a:sym typeface="Wingdings" panose="05000000000000000000" pitchFamily="2" charset="2"/>
              </a:rPr>
              <a:t>EF &lt; 0  0</a:t>
            </a: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dirty="0" err="1"/>
              <a:t>Pre</a:t>
            </a:r>
            <a:r>
              <a:rPr lang="de-CH" dirty="0"/>
              <a:t>-event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signal</a:t>
            </a:r>
            <a:r>
              <a:rPr lang="de-CH" dirty="0"/>
              <a:t>: </a:t>
            </a: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(</a:t>
            </a:r>
            <a:r>
              <a:rPr lang="de-CH" dirty="0" err="1"/>
              <a:t>mean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subcatchment</a:t>
            </a:r>
            <a:r>
              <a:rPr lang="de-CH" dirty="0"/>
              <a:t>)</a:t>
            </a:r>
          </a:p>
          <a:p>
            <a:endParaRPr lang="de-CH" dirty="0"/>
          </a:p>
          <a:p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E7F490-E965-9B42-AE49-DA4BC6E663B1}" type="slidenum">
              <a:rPr lang="de-CH" smtClean="0"/>
              <a:pPr/>
              <a:t>15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95254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1225" y="1989138"/>
            <a:ext cx="10369550" cy="1295400"/>
          </a:xfrm>
        </p:spPr>
        <p:txBody>
          <a:bodyPr/>
          <a:lstStyle>
            <a:lvl1pPr>
              <a:defRPr sz="3900"/>
            </a:lvl1pPr>
          </a:lstStyle>
          <a:p>
            <a:pPr lvl="0"/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1225" y="3429000"/>
            <a:ext cx="10369550" cy="17526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B00D-2B0B-4FA2-A258-E1F4E7D9041F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Anna Leuteritz						GC8-Hydro, Naples, Italy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E903D4-9AB8-498A-9F9F-4C7412CEE9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253" userDrawn="1">
          <p15:clr>
            <a:srgbClr val="9FCC3B"/>
          </p15:clr>
        </p15:guide>
        <p15:guide id="2" orient="horz" pos="2160" userDrawn="1">
          <p15:clr>
            <a:srgbClr val="9FCC3B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 userDrawn="1"/>
        </p:nvSpPr>
        <p:spPr bwMode="white">
          <a:xfrm>
            <a:off x="0" y="1125538"/>
            <a:ext cx="12192000" cy="5732462"/>
          </a:xfrm>
          <a:prstGeom prst="rect">
            <a:avLst/>
          </a:prstGeom>
          <a:solidFill>
            <a:srgbClr val="A3AD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C32032-DF58-4CA0-A36C-CEF6D40AB0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417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Anna Leuteritz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29354C-2743-43AB-B4FB-4A61412B4B1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943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11225" y="2205039"/>
            <a:ext cx="5005388" cy="388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Inhaltsplatzhalter 2"/>
          <p:cNvSpPr>
            <a:spLocks noGrp="1"/>
          </p:cNvSpPr>
          <p:nvPr>
            <p:ph idx="13"/>
          </p:nvPr>
        </p:nvSpPr>
        <p:spPr>
          <a:xfrm>
            <a:off x="6291040" y="2205039"/>
            <a:ext cx="5005388" cy="38877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umsplatzhalt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06E3A2-04B2-4DD3-AAA1-A42AE5838B7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Anna Leuteritz</a:t>
            </a:r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BD58EC-2BF2-46EA-95D2-08A7A2E9B1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25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2A807-0C67-4BAF-BFE8-143988B7864A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Anna Leuteritz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5E4A26-FCE9-4AC3-B9D6-0C987238B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641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0"/>
          </p:nvPr>
        </p:nvSpPr>
        <p:spPr>
          <a:xfrm>
            <a:off x="192089" y="188912"/>
            <a:ext cx="11807824" cy="648017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2821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121" userDrawn="1">
          <p15:clr>
            <a:srgbClr val="9FCC3B"/>
          </p15:clr>
        </p15:guide>
        <p15:guide id="2" pos="7559" userDrawn="1">
          <p15:clr>
            <a:srgbClr val="9FCC3B"/>
          </p15:clr>
        </p15:guide>
        <p15:guide id="3" orient="horz" pos="119" userDrawn="1">
          <p15:clr>
            <a:srgbClr val="9FCC3B"/>
          </p15:clr>
        </p15:guide>
        <p15:guide id="4" orient="horz" pos="4201" userDrawn="1">
          <p15:clr>
            <a:srgbClr val="9FCC3B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EF9531-9C51-4B7E-993F-41DB8F023600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of the presentation, Author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8EF6F6-1152-45EA-8A67-71EEF6A0B9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29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ti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3" descr="uzh_logo_e_pos_grau_1mm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44" y="142875"/>
            <a:ext cx="2027238" cy="68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1225" y="1268414"/>
            <a:ext cx="10369550" cy="792434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36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Mastertitelformat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1225" y="2205039"/>
            <a:ext cx="10369550" cy="38877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err="1"/>
              <a:t>Mastertextformat</a:t>
            </a:r>
            <a:r>
              <a:rPr lang="en-US" dirty="0"/>
              <a:t> </a:t>
            </a:r>
            <a:r>
              <a:rPr lang="en-US" dirty="0" err="1"/>
              <a:t>bearbeiten</a:t>
            </a:r>
            <a:endParaRPr lang="en-US" dirty="0"/>
          </a:p>
          <a:p>
            <a:pPr lvl="1"/>
            <a:r>
              <a:rPr lang="en-US" dirty="0" err="1"/>
              <a:t>Zweite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2"/>
            <a:r>
              <a:rPr lang="en-US" dirty="0" err="1"/>
              <a:t>Dritte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3"/>
            <a:r>
              <a:rPr lang="en-US" dirty="0" err="1"/>
              <a:t>Vierte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  <a:p>
            <a:pPr lvl="4"/>
            <a:r>
              <a:rPr lang="en-US" dirty="0" err="1"/>
              <a:t>Fünfte</a:t>
            </a:r>
            <a:r>
              <a:rPr lang="en-US" dirty="0"/>
              <a:t> </a:t>
            </a:r>
            <a:r>
              <a:rPr lang="en-US" dirty="0" err="1"/>
              <a:t>Ebene</a:t>
            </a:r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1225" y="6524625"/>
            <a:ext cx="1246716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fld id="{A456F339-3D89-431B-B52C-DECFFB55CC5F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5308" y="6524625"/>
            <a:ext cx="7008284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r>
              <a:rPr lang="en-US" dirty="0"/>
              <a:t>Anna Leuteritz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452484" y="6524625"/>
            <a:ext cx="828291" cy="2159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/>
            </a:lvl1pPr>
          </a:lstStyle>
          <a:p>
            <a:r>
              <a:rPr lang="en-US" dirty="0"/>
              <a:t>Page </a:t>
            </a:r>
            <a:fld id="{9D46F3A4-F478-9440-BC8E-B732027F4C8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34" name="Line 10"/>
          <p:cNvSpPr>
            <a:spLocks noChangeShapeType="1"/>
          </p:cNvSpPr>
          <p:nvPr/>
        </p:nvSpPr>
        <p:spPr bwMode="auto">
          <a:xfrm>
            <a:off x="0" y="1125538"/>
            <a:ext cx="12192000" cy="0"/>
          </a:xfrm>
          <a:prstGeom prst="line">
            <a:avLst/>
          </a:prstGeom>
          <a:noFill/>
          <a:ln w="15875">
            <a:solidFill>
              <a:srgbClr val="A3ADB7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1700" dirty="0"/>
          </a:p>
        </p:txBody>
      </p:sp>
      <p:sp>
        <p:nvSpPr>
          <p:cNvPr id="11" name="Text Box 9"/>
          <p:cNvSpPr txBox="1">
            <a:spLocks noChangeArrowheads="1"/>
          </p:cNvSpPr>
          <p:nvPr userDrawn="1"/>
        </p:nvSpPr>
        <p:spPr bwMode="auto">
          <a:xfrm>
            <a:off x="911225" y="852488"/>
            <a:ext cx="7332663" cy="22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36000" rIns="0" bIns="0"/>
          <a:lstStyle/>
          <a:p>
            <a:pPr>
              <a:spcBef>
                <a:spcPct val="50000"/>
              </a:spcBef>
            </a:pPr>
            <a:r>
              <a:rPr lang="en-US" sz="1400" b="1" dirty="0"/>
              <a:t>Hydrology &amp; Climate     Department of Geography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D4257C-F1BB-46EE-B28F-5A9E68E6F34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344472" y="185226"/>
            <a:ext cx="1656185" cy="76415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0" r:id="rId3"/>
    <p:sldLayoutId id="2147483657" r:id="rId4"/>
    <p:sldLayoutId id="2147483654" r:id="rId5"/>
    <p:sldLayoutId id="2147483658" r:id="rId6"/>
    <p:sldLayoutId id="2147483655" r:id="rId7"/>
  </p:sldLayoutIdLst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A5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2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342000" indent="-342000" algn="l" rtl="0" eaLnBrk="1" fontAlgn="base" hangingPunct="1">
        <a:spcBef>
          <a:spcPct val="40000"/>
        </a:spcBef>
        <a:spcAft>
          <a:spcPct val="0"/>
        </a:spcAft>
        <a:buFont typeface="Arial" panose="020B0604020202020204" pitchFamily="34" charset="0"/>
        <a:buChar char="–"/>
        <a:defRPr sz="1700">
          <a:solidFill>
            <a:schemeClr val="tx1"/>
          </a:solidFill>
          <a:latin typeface="+mn-lt"/>
          <a:ea typeface="+mn-ea"/>
          <a:cs typeface="+mn-cs"/>
        </a:defRPr>
      </a:lvl1pPr>
      <a:lvl2pPr marL="684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2pPr>
      <a:lvl3pPr marL="1026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3pPr>
      <a:lvl4pPr marL="1368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4pPr>
      <a:lvl5pPr marL="1710000" indent="-342000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5pPr>
      <a:lvl6pPr marL="18954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6pPr>
      <a:lvl7pPr marL="23526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7pPr>
      <a:lvl8pPr marL="28098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8pPr>
      <a:lvl9pPr marL="3267075" indent="-366713" algn="l" rtl="0" eaLnBrk="1" fontAlgn="base" hangingPunct="1">
        <a:spcBef>
          <a:spcPct val="40000"/>
        </a:spcBef>
        <a:spcAft>
          <a:spcPct val="0"/>
        </a:spcAft>
        <a:buFont typeface="Arial" charset="0"/>
        <a:buChar char="–"/>
        <a:defRPr sz="17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74" userDrawn="1">
          <p15:clr>
            <a:srgbClr val="F26B43"/>
          </p15:clr>
        </p15:guide>
        <p15:guide id="2" pos="7106" userDrawn="1">
          <p15:clr>
            <a:srgbClr val="F26B43"/>
          </p15:clr>
        </p15:guide>
        <p15:guide id="3" orient="horz" pos="1389" userDrawn="1">
          <p15:clr>
            <a:srgbClr val="F26B43"/>
          </p15:clr>
        </p15:guide>
        <p15:guide id="4" orient="horz" pos="799" userDrawn="1">
          <p15:clr>
            <a:srgbClr val="F26B43"/>
          </p15:clr>
        </p15:guide>
        <p15:guide id="5" orient="horz" pos="4110" userDrawn="1">
          <p15:clr>
            <a:srgbClr val="F26B43"/>
          </p15:clr>
        </p15:guide>
        <p15:guide id="6" pos="3840" userDrawn="1">
          <p15:clr>
            <a:srgbClr val="F26B43"/>
          </p15:clr>
        </p15:guide>
        <p15:guide id="7" pos="3953" userDrawn="1">
          <p15:clr>
            <a:srgbClr val="5ACBF0"/>
          </p15:clr>
        </p15:guide>
        <p15:guide id="8" pos="3727" userDrawn="1">
          <p15:clr>
            <a:srgbClr val="5ACBF0"/>
          </p15:clr>
        </p15:guide>
        <p15:guide id="9" pos="2615" userDrawn="1">
          <p15:clr>
            <a:srgbClr val="5ACBF0"/>
          </p15:clr>
        </p15:guide>
        <p15:guide id="10" pos="2819" userDrawn="1">
          <p15:clr>
            <a:srgbClr val="5ACBF0"/>
          </p15:clr>
        </p15:guide>
        <p15:guide id="11" pos="4861" userDrawn="1">
          <p15:clr>
            <a:srgbClr val="5ACBF0"/>
          </p15:clr>
        </p15:guide>
        <p15:guide id="12" pos="5065" userDrawn="1">
          <p15:clr>
            <a:srgbClr val="5ACBF0"/>
          </p15:clr>
        </p15:guide>
        <p15:guide id="13" orient="horz" pos="709" userDrawn="1">
          <p15:clr>
            <a:srgbClr val="F26B43"/>
          </p15:clr>
        </p15:guide>
        <p15:guide id="14" orient="horz" pos="38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18.svg"/><Relationship Id="rId4" Type="http://schemas.openxmlformats.org/officeDocument/2006/relationships/image" Target="../media/image20.sv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3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7D32C23-8A8E-4FED-94CD-B34E48DD57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30" t="61" b="49735"/>
          <a:stretch/>
        </p:blipFill>
        <p:spPr>
          <a:xfrm>
            <a:off x="0" y="1149356"/>
            <a:ext cx="12192000" cy="515996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F871872-5874-41AE-91C8-91B42DC9E972}"/>
              </a:ext>
            </a:extLst>
          </p:cNvPr>
          <p:cNvSpPr/>
          <p:nvPr/>
        </p:nvSpPr>
        <p:spPr bwMode="auto">
          <a:xfrm>
            <a:off x="695399" y="4076843"/>
            <a:ext cx="3168353" cy="2016453"/>
          </a:xfrm>
          <a:prstGeom prst="rect">
            <a:avLst/>
          </a:prstGeom>
          <a:solidFill>
            <a:srgbClr val="FFFFFF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F71FFD-A7EB-42D7-9DDD-2C8CB8394F6C}"/>
              </a:ext>
            </a:extLst>
          </p:cNvPr>
          <p:cNvSpPr/>
          <p:nvPr/>
        </p:nvSpPr>
        <p:spPr bwMode="auto">
          <a:xfrm>
            <a:off x="695399" y="1844823"/>
            <a:ext cx="10729193" cy="2160961"/>
          </a:xfrm>
          <a:prstGeom prst="rect">
            <a:avLst/>
          </a:prstGeom>
          <a:solidFill>
            <a:srgbClr val="FFFFFF">
              <a:alpha val="57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604871-FA54-4BB3-B55D-F1D657FA49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225" y="4221088"/>
            <a:ext cx="10369550" cy="1584176"/>
          </a:xfrm>
        </p:spPr>
        <p:txBody>
          <a:bodyPr/>
          <a:lstStyle/>
          <a:p>
            <a:r>
              <a:rPr lang="en-US" b="1" dirty="0">
                <a:solidFill>
                  <a:srgbClr val="363C36"/>
                </a:solidFill>
              </a:rPr>
              <a:t>Anna Leuteritz</a:t>
            </a:r>
          </a:p>
          <a:p>
            <a:r>
              <a:rPr lang="en-US" b="1" dirty="0">
                <a:solidFill>
                  <a:srgbClr val="363C36"/>
                </a:solidFill>
              </a:rPr>
              <a:t>Hydrology </a:t>
            </a:r>
            <a:r>
              <a:rPr lang="de-CH" b="1" dirty="0">
                <a:solidFill>
                  <a:srgbClr val="363C36"/>
                </a:solidFill>
              </a:rPr>
              <a:t>&amp; Climate</a:t>
            </a:r>
          </a:p>
          <a:p>
            <a:r>
              <a:rPr lang="de-CH" b="1" dirty="0">
                <a:solidFill>
                  <a:srgbClr val="363C36"/>
                </a:solidFill>
              </a:rPr>
              <a:t>University </a:t>
            </a:r>
            <a:r>
              <a:rPr lang="de-CH" b="1" dirty="0" err="1">
                <a:solidFill>
                  <a:srgbClr val="363C36"/>
                </a:solidFill>
              </a:rPr>
              <a:t>of</a:t>
            </a:r>
            <a:r>
              <a:rPr lang="de-CH" b="1" dirty="0">
                <a:solidFill>
                  <a:srgbClr val="363C36"/>
                </a:solidFill>
              </a:rPr>
              <a:t> </a:t>
            </a:r>
            <a:r>
              <a:rPr lang="de-CH" b="1" dirty="0" err="1">
                <a:solidFill>
                  <a:srgbClr val="363C36"/>
                </a:solidFill>
              </a:rPr>
              <a:t>Zurich</a:t>
            </a:r>
            <a:endParaRPr lang="de-CH" b="1" dirty="0">
              <a:solidFill>
                <a:srgbClr val="363C36"/>
              </a:solidFill>
            </a:endParaRPr>
          </a:p>
          <a:p>
            <a:endParaRPr lang="de-CH" b="1" dirty="0">
              <a:solidFill>
                <a:srgbClr val="363C36"/>
              </a:solidFill>
            </a:endParaRPr>
          </a:p>
          <a:p>
            <a:r>
              <a:rPr lang="de-CH" b="1" dirty="0">
                <a:solidFill>
                  <a:srgbClr val="363C36"/>
                </a:solidFill>
              </a:rPr>
              <a:t>anna.leuteritz@geo.uzh.ch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5664A6-D8A6-4B07-85DE-830185E98C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DB00D-2B0B-4FA2-A258-E1F4E7D9041F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CBED59-1DC3-4B4F-BF6E-17D1B4A8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89BF1-52CB-4ABB-A6E8-A97A664970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225" y="1989138"/>
            <a:ext cx="10369550" cy="1943918"/>
          </a:xfrm>
        </p:spPr>
        <p:txBody>
          <a:bodyPr/>
          <a:lstStyle/>
          <a:p>
            <a:r>
              <a:rPr lang="en-US" dirty="0">
                <a:ln w="3175">
                  <a:noFill/>
                </a:ln>
                <a:solidFill>
                  <a:srgbClr val="363C36"/>
                </a:solidFill>
              </a:rPr>
              <a:t>Event water fractions in overland flow and shallow subsurface flow in a pre-Alpine headwater catchment in Switzerland</a:t>
            </a:r>
            <a:endParaRPr lang="de-CH" dirty="0">
              <a:ln w="3175">
                <a:noFill/>
              </a:ln>
              <a:solidFill>
                <a:srgbClr val="363C3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4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19118C-0AD3-4C11-A242-3D9AD9BA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4"/>
          <a:stretch/>
        </p:blipFill>
        <p:spPr>
          <a:xfrm>
            <a:off x="4799856" y="2172653"/>
            <a:ext cx="4451607" cy="42244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2D1F49F-76D1-44B3-84D5-CFBD0C856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6733"/>
          <a:stretch/>
        </p:blipFill>
        <p:spPr>
          <a:xfrm>
            <a:off x="767408" y="2172652"/>
            <a:ext cx="4397013" cy="422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6DB1B-234E-4724-A1FA-B80910AD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in OF &amp; SSF - temporal and </a:t>
            </a:r>
            <a:r>
              <a:rPr lang="de-CH" dirty="0" err="1"/>
              <a:t>spatial</a:t>
            </a:r>
            <a:r>
              <a:rPr lang="de-CH" dirty="0"/>
              <a:t> </a:t>
            </a:r>
            <a:r>
              <a:rPr lang="de-CH" dirty="0" err="1"/>
              <a:t>variability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2B47-7CDA-4591-A655-3CDAF3C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409C-0464-4931-9052-43ED1001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64B5-86D7-49F6-AA2E-43A49214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D6EE7-F4AF-4E07-BAE8-3BBDC5C7F798}"/>
              </a:ext>
            </a:extLst>
          </p:cNvPr>
          <p:cNvSpPr txBox="1"/>
          <p:nvPr/>
        </p:nvSpPr>
        <p:spPr>
          <a:xfrm>
            <a:off x="1127448" y="1870889"/>
            <a:ext cx="15199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Overland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A723E-FEC0-4952-B8C6-F755B17905AE}"/>
              </a:ext>
            </a:extLst>
          </p:cNvPr>
          <p:cNvSpPr txBox="1"/>
          <p:nvPr/>
        </p:nvSpPr>
        <p:spPr>
          <a:xfrm>
            <a:off x="5087888" y="1870890"/>
            <a:ext cx="18004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Subsurface</a:t>
            </a:r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9507C4-F8B2-4726-9CA0-A78D79A64A04}"/>
              </a:ext>
            </a:extLst>
          </p:cNvPr>
          <p:cNvSpPr/>
          <p:nvPr/>
        </p:nvSpPr>
        <p:spPr bwMode="auto">
          <a:xfrm>
            <a:off x="9573298" y="4992467"/>
            <a:ext cx="299668" cy="320898"/>
          </a:xfrm>
          <a:prstGeom prst="rect">
            <a:avLst/>
          </a:prstGeom>
          <a:solidFill>
            <a:srgbClr val="7F7F7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0789BF-60C8-4AF2-A715-BFA114E8A18D}"/>
              </a:ext>
            </a:extLst>
          </p:cNvPr>
          <p:cNvSpPr/>
          <p:nvPr/>
        </p:nvSpPr>
        <p:spPr bwMode="auto">
          <a:xfrm>
            <a:off x="9573298" y="5525515"/>
            <a:ext cx="299668" cy="3208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5EC72-B367-4F36-B28B-849BE4257A15}"/>
              </a:ext>
            </a:extLst>
          </p:cNvPr>
          <p:cNvSpPr txBox="1"/>
          <p:nvPr/>
        </p:nvSpPr>
        <p:spPr>
          <a:xfrm>
            <a:off x="10265946" y="4959422"/>
            <a:ext cx="10789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valid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9C5C27-9E4E-48C2-B6EC-5A03FF4D4B16}"/>
              </a:ext>
            </a:extLst>
          </p:cNvPr>
          <p:cNvSpPr txBox="1"/>
          <p:nvPr/>
        </p:nvSpPr>
        <p:spPr>
          <a:xfrm>
            <a:off x="10262593" y="5504765"/>
            <a:ext cx="1879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</a:t>
            </a:r>
            <a:r>
              <a:rPr lang="de-CH" dirty="0" err="1"/>
              <a:t>sampled</a:t>
            </a:r>
            <a:endParaRPr lang="de-CH" dirty="0"/>
          </a:p>
        </p:txBody>
      </p:sp>
      <p:pic>
        <p:nvPicPr>
          <p:cNvPr id="22" name="Content Placeholder 7">
            <a:extLst>
              <a:ext uri="{FF2B5EF4-FFF2-40B4-BE49-F238E27FC236}">
                <a16:creationId xmlns:a16="http://schemas.microsoft.com/office/drawing/2014/main" id="{E59D3EB1-B1AF-4479-B1EE-BC9F182D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4176" t="40671" r="7758" b="42123"/>
          <a:stretch/>
        </p:blipFill>
        <p:spPr>
          <a:xfrm>
            <a:off x="9446114" y="2904414"/>
            <a:ext cx="1162457" cy="198402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51128D-889C-4B7B-A435-E41BA69C60E4}"/>
              </a:ext>
            </a:extLst>
          </p:cNvPr>
          <p:cNvSpPr txBox="1"/>
          <p:nvPr/>
        </p:nvSpPr>
        <p:spPr>
          <a:xfrm>
            <a:off x="9408368" y="2409499"/>
            <a:ext cx="21645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</a:t>
            </a:r>
            <a:endParaRPr lang="de-C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4A222-0BDB-44B9-B2D0-BD67206203DC}"/>
              </a:ext>
            </a:extLst>
          </p:cNvPr>
          <p:cNvSpPr txBox="1"/>
          <p:nvPr/>
        </p:nvSpPr>
        <p:spPr>
          <a:xfrm rot="16200000">
            <a:off x="411602" y="4018095"/>
            <a:ext cx="63350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 err="1"/>
              <a:t>sites</a:t>
            </a:r>
            <a:endParaRPr lang="de-CH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C8FAA4B-4753-4366-A961-0EE8753AE88D}"/>
              </a:ext>
            </a:extLst>
          </p:cNvPr>
          <p:cNvSpPr/>
          <p:nvPr/>
        </p:nvSpPr>
        <p:spPr bwMode="auto">
          <a:xfrm>
            <a:off x="5216014" y="4167112"/>
            <a:ext cx="3904322" cy="288000"/>
          </a:xfrm>
          <a:prstGeom prst="rect">
            <a:avLst/>
          </a:prstGeom>
          <a:noFill/>
          <a:ln w="571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4042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DB1B-234E-4724-A1FA-B80910AD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in SSF - temporal </a:t>
            </a:r>
            <a:r>
              <a:rPr lang="de-CH" dirty="0" err="1"/>
              <a:t>variability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2B47-7CDA-4591-A655-3CDAF3C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409C-0464-4931-9052-43ED1001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Leuteritz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64B5-86D7-49F6-AA2E-43A49214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9A8D3-9174-460A-B221-23C7B8F3A434}"/>
              </a:ext>
            </a:extLst>
          </p:cNvPr>
          <p:cNvGrpSpPr/>
          <p:nvPr/>
        </p:nvGrpSpPr>
        <p:grpSpPr>
          <a:xfrm>
            <a:off x="1089287" y="5180581"/>
            <a:ext cx="8138864" cy="1048786"/>
            <a:chOff x="177748" y="4985894"/>
            <a:chExt cx="9251284" cy="1171758"/>
          </a:xfrm>
        </p:grpSpPr>
        <p:pic>
          <p:nvPicPr>
            <p:cNvPr id="13" name="Graphic 12">
              <a:extLst>
                <a:ext uri="{FF2B5EF4-FFF2-40B4-BE49-F238E27FC236}">
                  <a16:creationId xmlns:a16="http://schemas.microsoft.com/office/drawing/2014/main" id="{D4BCAEB0-CD86-4611-8299-B30B831F58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062" t="47900" r="18247" b="45800"/>
            <a:stretch/>
          </p:blipFill>
          <p:spPr>
            <a:xfrm>
              <a:off x="177748" y="4985894"/>
              <a:ext cx="9251284" cy="600142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8FBAC6D5-77E8-4A67-9E58-6888F65BAC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4665" t="94267" r="18107" b="9"/>
            <a:stretch/>
          </p:blipFill>
          <p:spPr>
            <a:xfrm>
              <a:off x="232923" y="5612310"/>
              <a:ext cx="9196109" cy="54534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F5BEED8-4FF6-4924-B44C-73E1D7475107}"/>
              </a:ext>
            </a:extLst>
          </p:cNvPr>
          <p:cNvGrpSpPr/>
          <p:nvPr/>
        </p:nvGrpSpPr>
        <p:grpSpPr>
          <a:xfrm>
            <a:off x="762204" y="3582417"/>
            <a:ext cx="8502148" cy="1474918"/>
            <a:chOff x="961798" y="3541882"/>
            <a:chExt cx="8502148" cy="1474918"/>
          </a:xfrm>
        </p:grpSpPr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B06FC5B4-CFD1-460C-ADB6-3D72687C80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 l="16104" r="1335" b="35111"/>
            <a:stretch/>
          </p:blipFill>
          <p:spPr>
            <a:xfrm>
              <a:off x="1687080" y="3811505"/>
              <a:ext cx="7776866" cy="1205295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34B6BCE-33F3-4BDD-8B40-F2F16409E53E}"/>
                </a:ext>
              </a:extLst>
            </p:cNvPr>
            <p:cNvSpPr txBox="1"/>
            <p:nvPr/>
          </p:nvSpPr>
          <p:spPr>
            <a:xfrm>
              <a:off x="1061184" y="3541882"/>
              <a:ext cx="3471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 err="1"/>
                <a:t>Antecedent</a:t>
              </a:r>
              <a:r>
                <a:rPr lang="de-CH" sz="1400" dirty="0"/>
                <a:t> </a:t>
              </a:r>
              <a:r>
                <a:rPr lang="de-CH" sz="1400" dirty="0" err="1"/>
                <a:t>soil</a:t>
              </a:r>
              <a:r>
                <a:rPr lang="de-CH" sz="1400" dirty="0"/>
                <a:t> </a:t>
              </a:r>
              <a:r>
                <a:rPr lang="de-CH" sz="1400" dirty="0" err="1"/>
                <a:t>moisture</a:t>
              </a:r>
              <a:r>
                <a:rPr lang="de-CH" sz="1400" dirty="0"/>
                <a:t> </a:t>
              </a:r>
              <a:r>
                <a:rPr lang="de-CH" sz="1400" dirty="0" err="1"/>
                <a:t>content</a:t>
              </a:r>
              <a:r>
                <a:rPr lang="de-CH" sz="1400" dirty="0"/>
                <a:t> (m</a:t>
              </a:r>
              <a:r>
                <a:rPr lang="de-CH" sz="1400" baseline="30000" dirty="0"/>
                <a:t>3</a:t>
              </a:r>
              <a:r>
                <a:rPr lang="de-CH" sz="1400" dirty="0"/>
                <a:t>/m</a:t>
              </a:r>
              <a:r>
                <a:rPr lang="de-CH" sz="1400" baseline="30000" dirty="0"/>
                <a:t>3</a:t>
              </a:r>
              <a:r>
                <a:rPr lang="de-CH" sz="1400" dirty="0"/>
                <a:t>) 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DACDBA8-B447-46DD-87F4-AEE943CB4564}"/>
                </a:ext>
              </a:extLst>
            </p:cNvPr>
            <p:cNvGrpSpPr/>
            <p:nvPr/>
          </p:nvGrpSpPr>
          <p:grpSpPr>
            <a:xfrm>
              <a:off x="961798" y="3810640"/>
              <a:ext cx="731290" cy="1184421"/>
              <a:chOff x="888669" y="3823284"/>
              <a:chExt cx="731290" cy="1184421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26640E6-48A7-4431-B252-D27203AED4F2}"/>
                  </a:ext>
                </a:extLst>
              </p:cNvPr>
              <p:cNvSpPr txBox="1"/>
              <p:nvPr/>
            </p:nvSpPr>
            <p:spPr>
              <a:xfrm>
                <a:off x="988055" y="3823284"/>
                <a:ext cx="63190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0.500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D3C5295-A451-4A8B-BF66-B0B6324621DC}"/>
                  </a:ext>
                </a:extLst>
              </p:cNvPr>
              <p:cNvSpPr txBox="1"/>
              <p:nvPr/>
            </p:nvSpPr>
            <p:spPr>
              <a:xfrm>
                <a:off x="888669" y="4699928"/>
                <a:ext cx="73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  0.425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AC9FB16-0BE0-4C07-8586-138EF2C774D4}"/>
                  </a:ext>
                </a:extLst>
              </p:cNvPr>
              <p:cNvSpPr txBox="1"/>
              <p:nvPr/>
            </p:nvSpPr>
            <p:spPr>
              <a:xfrm>
                <a:off x="888669" y="4407714"/>
                <a:ext cx="73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  0.450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BCF2674-E26E-480A-96AB-6CC1853DDD66}"/>
                  </a:ext>
                </a:extLst>
              </p:cNvPr>
              <p:cNvSpPr txBox="1"/>
              <p:nvPr/>
            </p:nvSpPr>
            <p:spPr>
              <a:xfrm>
                <a:off x="888669" y="4115499"/>
                <a:ext cx="73129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1400" dirty="0"/>
                  <a:t>  0.475</a:t>
                </a: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289AB52-CE1D-4457-98B2-04F574B4EA5E}"/>
              </a:ext>
            </a:extLst>
          </p:cNvPr>
          <p:cNvGrpSpPr/>
          <p:nvPr/>
        </p:nvGrpSpPr>
        <p:grpSpPr>
          <a:xfrm>
            <a:off x="753796" y="1968387"/>
            <a:ext cx="3033505" cy="1461537"/>
            <a:chOff x="972222" y="2119835"/>
            <a:chExt cx="3033505" cy="1461537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8D5781-2479-4E5A-8FF1-EFC73778C97D}"/>
                </a:ext>
              </a:extLst>
            </p:cNvPr>
            <p:cNvSpPr txBox="1"/>
            <p:nvPr/>
          </p:nvSpPr>
          <p:spPr>
            <a:xfrm>
              <a:off x="1060972" y="2119835"/>
              <a:ext cx="294475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400" dirty="0"/>
                <a:t>Maximum </a:t>
              </a:r>
              <a:r>
                <a:rPr lang="de-CH" sz="1400" dirty="0" err="1"/>
                <a:t>rainfall</a:t>
              </a:r>
              <a:r>
                <a:rPr lang="de-CH" sz="1400" dirty="0"/>
                <a:t> </a:t>
              </a:r>
              <a:r>
                <a:rPr lang="de-CH" sz="1400" dirty="0" err="1"/>
                <a:t>intensity</a:t>
              </a:r>
              <a:r>
                <a:rPr lang="de-CH" sz="1400" dirty="0"/>
                <a:t> (mm/h)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5615DF2-DC8A-42AE-BF5E-5B8BC9F8A55D}"/>
                </a:ext>
              </a:extLst>
            </p:cNvPr>
            <p:cNvGrpSpPr/>
            <p:nvPr/>
          </p:nvGrpSpPr>
          <p:grpSpPr>
            <a:xfrm>
              <a:off x="972222" y="2409499"/>
              <a:ext cx="731290" cy="1171873"/>
              <a:chOff x="972222" y="2409499"/>
              <a:chExt cx="731290" cy="1171873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CE8D2F2-19DD-4E5C-BBB8-921BF5850B98}"/>
                  </a:ext>
                </a:extLst>
              </p:cNvPr>
              <p:cNvSpPr txBox="1"/>
              <p:nvPr/>
            </p:nvSpPr>
            <p:spPr>
              <a:xfrm>
                <a:off x="1071608" y="2409499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400" dirty="0"/>
                  <a:t>15.00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42D18F0-9E66-40BF-8EFE-EAEEA5BF97F1}"/>
                  </a:ext>
                </a:extLst>
              </p:cNvPr>
              <p:cNvSpPr txBox="1"/>
              <p:nvPr/>
            </p:nvSpPr>
            <p:spPr>
              <a:xfrm>
                <a:off x="1071608" y="3273595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400" dirty="0"/>
                  <a:t>  0.00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FC598D3A-0C84-4A51-BD2B-8E53AFF47B84}"/>
                  </a:ext>
                </a:extLst>
              </p:cNvPr>
              <p:cNvSpPr txBox="1"/>
              <p:nvPr/>
            </p:nvSpPr>
            <p:spPr>
              <a:xfrm>
                <a:off x="1071608" y="2985563"/>
                <a:ext cx="63190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400" dirty="0"/>
                  <a:t>  5.00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530687AD-03B2-4332-B9EF-2E9150985621}"/>
                  </a:ext>
                </a:extLst>
              </p:cNvPr>
              <p:cNvSpPr txBox="1"/>
              <p:nvPr/>
            </p:nvSpPr>
            <p:spPr>
              <a:xfrm>
                <a:off x="972222" y="2697531"/>
                <a:ext cx="73129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de-CH" sz="1400" dirty="0"/>
                  <a:t>  10.00</a:t>
                </a:r>
              </a:p>
            </p:txBody>
          </p:sp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3673071-D349-4108-B862-DA919AF61E0D}"/>
              </a:ext>
            </a:extLst>
          </p:cNvPr>
          <p:cNvGrpSpPr/>
          <p:nvPr/>
        </p:nvGrpSpPr>
        <p:grpSpPr>
          <a:xfrm>
            <a:off x="1432073" y="2420888"/>
            <a:ext cx="72585" cy="864096"/>
            <a:chOff x="1432073" y="2420888"/>
            <a:chExt cx="72585" cy="864096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11E92F0F-3ACD-4107-A717-13F5E41E85BB}"/>
                </a:ext>
              </a:extLst>
            </p:cNvPr>
            <p:cNvCxnSpPr/>
            <p:nvPr/>
          </p:nvCxnSpPr>
          <p:spPr bwMode="auto">
            <a:xfrm>
              <a:off x="1432650" y="2420888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FD858A-D93A-403F-B644-DB438449FA3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32650" y="2708920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5194ED8-8B6E-4C5E-9219-8F2FED5BF287}"/>
                </a:ext>
              </a:extLst>
            </p:cNvPr>
            <p:cNvCxnSpPr/>
            <p:nvPr/>
          </p:nvCxnSpPr>
          <p:spPr bwMode="auto">
            <a:xfrm>
              <a:off x="1432073" y="2996952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04E5B2-C4D7-43F7-9454-20BDE1179E0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32073" y="3284984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8D4D68-79BC-47A6-A72A-9785BDCB5280}"/>
              </a:ext>
            </a:extLst>
          </p:cNvPr>
          <p:cNvGrpSpPr/>
          <p:nvPr/>
        </p:nvGrpSpPr>
        <p:grpSpPr>
          <a:xfrm>
            <a:off x="1451482" y="4005064"/>
            <a:ext cx="72008" cy="864096"/>
            <a:chOff x="1451482" y="4005064"/>
            <a:chExt cx="72008" cy="864096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DC280141-66DF-493D-81F5-3AF8CC98FBF5}"/>
                </a:ext>
              </a:extLst>
            </p:cNvPr>
            <p:cNvCxnSpPr/>
            <p:nvPr/>
          </p:nvCxnSpPr>
          <p:spPr bwMode="auto">
            <a:xfrm>
              <a:off x="1451482" y="4005064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ED674E6-0873-459F-92A1-385881EA45C7}"/>
                </a:ext>
              </a:extLst>
            </p:cNvPr>
            <p:cNvCxnSpPr/>
            <p:nvPr/>
          </p:nvCxnSpPr>
          <p:spPr bwMode="auto">
            <a:xfrm>
              <a:off x="1451482" y="4293096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C5B53B4-9D64-4C08-B3A3-1F5734938D21}"/>
                </a:ext>
              </a:extLst>
            </p:cNvPr>
            <p:cNvCxnSpPr/>
            <p:nvPr/>
          </p:nvCxnSpPr>
          <p:spPr bwMode="auto">
            <a:xfrm>
              <a:off x="1451482" y="4581128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4B359B00-4E9A-43EC-82F2-5416F04CFC82}"/>
                </a:ext>
              </a:extLst>
            </p:cNvPr>
            <p:cNvCxnSpPr/>
            <p:nvPr/>
          </p:nvCxnSpPr>
          <p:spPr bwMode="auto">
            <a:xfrm>
              <a:off x="1451482" y="4869160"/>
              <a:ext cx="72008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B9FDEB2-027C-4AF3-9C92-A7F136C06095}"/>
              </a:ext>
            </a:extLst>
          </p:cNvPr>
          <p:cNvSpPr/>
          <p:nvPr/>
        </p:nvSpPr>
        <p:spPr bwMode="auto">
          <a:xfrm>
            <a:off x="1340788" y="5987773"/>
            <a:ext cx="7923564" cy="23988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4F7D1F6-C421-4698-93FE-F5E5C2966AEE}"/>
              </a:ext>
            </a:extLst>
          </p:cNvPr>
          <p:cNvCxnSpPr>
            <a:cxnSpLocks/>
            <a:endCxn id="3" idx="3"/>
          </p:cNvCxnSpPr>
          <p:nvPr/>
        </p:nvCxnSpPr>
        <p:spPr bwMode="auto">
          <a:xfrm flipV="1">
            <a:off x="4115977" y="6107716"/>
            <a:ext cx="5148375" cy="32364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6FAAA481-AF98-409B-9C2F-0D6B230096EE}"/>
              </a:ext>
            </a:extLst>
          </p:cNvPr>
          <p:cNvSpPr txBox="1"/>
          <p:nvPr/>
        </p:nvSpPr>
        <p:spPr>
          <a:xfrm>
            <a:off x="4206386" y="6168846"/>
            <a:ext cx="6719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2022</a:t>
            </a:r>
          </a:p>
        </p:txBody>
      </p:sp>
      <p:pic>
        <p:nvPicPr>
          <p:cNvPr id="46" name="Graphic 45">
            <a:extLst>
              <a:ext uri="{FF2B5EF4-FFF2-40B4-BE49-F238E27FC236}">
                <a16:creationId xmlns:a16="http://schemas.microsoft.com/office/drawing/2014/main" id="{C65533F8-BB74-42DA-B5F9-47BA41F066E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1170" r="1027" b="36899"/>
          <a:stretch/>
        </p:blipFill>
        <p:spPr>
          <a:xfrm>
            <a:off x="1486727" y="2276872"/>
            <a:ext cx="7776865" cy="1117783"/>
          </a:xfrm>
          <a:prstGeom prst="rect">
            <a:avLst/>
          </a:prstGeom>
        </p:spPr>
      </p:pic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B2545E8-AF09-422D-B418-2F048E5A2246}"/>
              </a:ext>
            </a:extLst>
          </p:cNvPr>
          <p:cNvCxnSpPr>
            <a:cxnSpLocks/>
          </p:cNvCxnSpPr>
          <p:nvPr/>
        </p:nvCxnSpPr>
        <p:spPr bwMode="auto">
          <a:xfrm>
            <a:off x="1534583" y="6140080"/>
            <a:ext cx="24731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AFCBCB4-0126-4E5A-BB0A-56B8A8F59563}"/>
              </a:ext>
            </a:extLst>
          </p:cNvPr>
          <p:cNvSpPr txBox="1"/>
          <p:nvPr/>
        </p:nvSpPr>
        <p:spPr>
          <a:xfrm>
            <a:off x="3115322" y="6158639"/>
            <a:ext cx="67197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1">
                    <a:lumMod val="65000"/>
                    <a:lumOff val="35000"/>
                  </a:schemeClr>
                </a:solidFill>
              </a:rPr>
              <a:t>2021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A99A3D-6142-4E7F-A8D0-4AAD3823E525}"/>
              </a:ext>
            </a:extLst>
          </p:cNvPr>
          <p:cNvSpPr txBox="1"/>
          <p:nvPr/>
        </p:nvSpPr>
        <p:spPr>
          <a:xfrm>
            <a:off x="743888" y="5281809"/>
            <a:ext cx="64448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de-CH" sz="1400" dirty="0"/>
              <a:t>C3.8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C7769FB3-237B-4EFF-96EE-B6B9CEE3D5BA}"/>
              </a:ext>
            </a:extLst>
          </p:cNvPr>
          <p:cNvSpPr/>
          <p:nvPr/>
        </p:nvSpPr>
        <p:spPr bwMode="auto">
          <a:xfrm>
            <a:off x="9573298" y="4992467"/>
            <a:ext cx="299668" cy="320898"/>
          </a:xfrm>
          <a:prstGeom prst="rect">
            <a:avLst/>
          </a:prstGeom>
          <a:solidFill>
            <a:srgbClr val="7F7F7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D0E839D-76A2-4714-9D78-9D296113CDDA}"/>
              </a:ext>
            </a:extLst>
          </p:cNvPr>
          <p:cNvSpPr/>
          <p:nvPr/>
        </p:nvSpPr>
        <p:spPr bwMode="auto">
          <a:xfrm>
            <a:off x="9573298" y="5525515"/>
            <a:ext cx="299668" cy="3208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5E0230F-101D-4A7B-AA5E-3D200855454E}"/>
              </a:ext>
            </a:extLst>
          </p:cNvPr>
          <p:cNvSpPr txBox="1"/>
          <p:nvPr/>
        </p:nvSpPr>
        <p:spPr>
          <a:xfrm>
            <a:off x="10265946" y="4959422"/>
            <a:ext cx="10789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valid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1F32116-7D00-498C-B6BA-0A3F90A2E578}"/>
              </a:ext>
            </a:extLst>
          </p:cNvPr>
          <p:cNvSpPr txBox="1"/>
          <p:nvPr/>
        </p:nvSpPr>
        <p:spPr>
          <a:xfrm>
            <a:off x="10262593" y="5504765"/>
            <a:ext cx="1879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</a:t>
            </a:r>
            <a:r>
              <a:rPr lang="de-CH" dirty="0" err="1"/>
              <a:t>sampled</a:t>
            </a:r>
            <a:endParaRPr lang="de-CH" dirty="0"/>
          </a:p>
        </p:txBody>
      </p:sp>
      <p:pic>
        <p:nvPicPr>
          <p:cNvPr id="58" name="Content Placeholder 7">
            <a:extLst>
              <a:ext uri="{FF2B5EF4-FFF2-40B4-BE49-F238E27FC236}">
                <a16:creationId xmlns:a16="http://schemas.microsoft.com/office/drawing/2014/main" id="{F64D2583-30B9-4C7A-A140-2116767B5FD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84176" t="40671" r="7758" b="42123"/>
          <a:stretch/>
        </p:blipFill>
        <p:spPr bwMode="auto">
          <a:xfrm>
            <a:off x="9446114" y="2904414"/>
            <a:ext cx="1162457" cy="198402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EB4FE3B3-C818-4517-A255-AF33083CE4BE}"/>
              </a:ext>
            </a:extLst>
          </p:cNvPr>
          <p:cNvSpPr txBox="1"/>
          <p:nvPr/>
        </p:nvSpPr>
        <p:spPr>
          <a:xfrm>
            <a:off x="9408368" y="2409499"/>
            <a:ext cx="21645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15540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5AE2B37D-5694-494C-BEDE-8B8A05A4D2DE}"/>
              </a:ext>
            </a:extLst>
          </p:cNvPr>
          <p:cNvSpPr/>
          <p:nvPr/>
        </p:nvSpPr>
        <p:spPr bwMode="auto">
          <a:xfrm>
            <a:off x="4308652" y="4952444"/>
            <a:ext cx="3252192" cy="342066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B70F67D-7C7A-4B45-9F0B-94901E243ABA}"/>
              </a:ext>
            </a:extLst>
          </p:cNvPr>
          <p:cNvSpPr/>
          <p:nvPr/>
        </p:nvSpPr>
        <p:spPr bwMode="auto">
          <a:xfrm>
            <a:off x="4308652" y="3706560"/>
            <a:ext cx="3252192" cy="615525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2D713F-D85B-4AC2-A407-ECFA53D4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888208" cy="792434"/>
          </a:xfrm>
        </p:spPr>
        <p:txBody>
          <a:bodyPr/>
          <a:lstStyle/>
          <a:p>
            <a:r>
              <a:rPr lang="de-CH" dirty="0" err="1"/>
              <a:t>Spatial</a:t>
            </a:r>
            <a:r>
              <a:rPr lang="de-CH" dirty="0"/>
              <a:t> &amp; temporal </a:t>
            </a:r>
            <a:r>
              <a:rPr lang="de-CH" dirty="0" err="1"/>
              <a:t>variability</a:t>
            </a:r>
            <a:r>
              <a:rPr lang="de-CH" dirty="0"/>
              <a:t> in </a:t>
            </a:r>
            <a:r>
              <a:rPr lang="de-CH" dirty="0" err="1"/>
              <a:t>event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- </a:t>
            </a:r>
            <a:r>
              <a:rPr lang="de-CH" dirty="0" err="1"/>
              <a:t>Correlations</a:t>
            </a:r>
            <a:endParaRPr lang="de-CH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46BF79-6125-408F-B3AE-8B03B85F1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2173100"/>
            <a:ext cx="10369550" cy="3887787"/>
          </a:xfrm>
        </p:spPr>
        <p:txBody>
          <a:bodyPr/>
          <a:lstStyle/>
          <a:p>
            <a:r>
              <a:rPr lang="de-CH" b="1" dirty="0" err="1"/>
              <a:t>Spatial</a:t>
            </a:r>
            <a:r>
              <a:rPr lang="de-CH" b="1" dirty="0"/>
              <a:t> </a:t>
            </a:r>
            <a:r>
              <a:rPr lang="de-CH" b="1" dirty="0" err="1"/>
              <a:t>parameters</a:t>
            </a:r>
            <a:r>
              <a:rPr lang="de-CH" b="1" dirty="0"/>
              <a:t>: </a:t>
            </a:r>
            <a:r>
              <a:rPr lang="de-CH" dirty="0"/>
              <a:t>TWI, </a:t>
            </a:r>
            <a:r>
              <a:rPr lang="de-CH" dirty="0" err="1"/>
              <a:t>local</a:t>
            </a:r>
            <a:r>
              <a:rPr lang="de-CH" dirty="0"/>
              <a:t> </a:t>
            </a:r>
            <a:r>
              <a:rPr lang="de-CH" dirty="0" err="1"/>
              <a:t>slope</a:t>
            </a:r>
            <a:r>
              <a:rPr lang="de-CH" dirty="0"/>
              <a:t>, </a:t>
            </a:r>
            <a:r>
              <a:rPr lang="de-CH" dirty="0" err="1"/>
              <a:t>profile</a:t>
            </a:r>
            <a:r>
              <a:rPr lang="de-CH" dirty="0"/>
              <a:t> &amp; plan </a:t>
            </a:r>
            <a:r>
              <a:rPr lang="de-CH" dirty="0" err="1"/>
              <a:t>curvature</a:t>
            </a:r>
            <a:r>
              <a:rPr lang="de-CH" dirty="0"/>
              <a:t>, </a:t>
            </a: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depth</a:t>
            </a:r>
            <a:r>
              <a:rPr lang="de-CH" dirty="0"/>
              <a:t> </a:t>
            </a:r>
            <a:r>
              <a:rPr lang="de-CH" dirty="0">
                <a:sym typeface="Wingdings" panose="05000000000000000000" pitchFamily="2" charset="2"/>
              </a:rPr>
              <a:t> </a:t>
            </a:r>
            <a:r>
              <a:rPr lang="de-CH" dirty="0" err="1">
                <a:sym typeface="Wingdings" panose="05000000000000000000" pitchFamily="2" charset="2"/>
              </a:rPr>
              <a:t>no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clear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relationship</a:t>
            </a:r>
            <a:endParaRPr lang="de-CH" dirty="0">
              <a:sym typeface="Wingdings" panose="05000000000000000000" pitchFamily="2" charset="2"/>
            </a:endParaRPr>
          </a:p>
          <a:p>
            <a:endParaRPr lang="de-CH" dirty="0">
              <a:sym typeface="Wingdings" panose="05000000000000000000" pitchFamily="2" charset="2"/>
            </a:endParaRPr>
          </a:p>
          <a:p>
            <a:r>
              <a:rPr lang="de-CH" b="1" dirty="0">
                <a:sym typeface="Wingdings" panose="05000000000000000000" pitchFamily="2" charset="2"/>
              </a:rPr>
              <a:t>Temporal </a:t>
            </a:r>
            <a:r>
              <a:rPr lang="de-CH" b="1" dirty="0" err="1">
                <a:sym typeface="Wingdings" panose="05000000000000000000" pitchFamily="2" charset="2"/>
              </a:rPr>
              <a:t>parameters</a:t>
            </a:r>
            <a:r>
              <a:rPr lang="de-CH" b="1" dirty="0">
                <a:sym typeface="Wingdings" panose="05000000000000000000" pitchFamily="2" charset="2"/>
              </a:rPr>
              <a:t>: </a:t>
            </a:r>
          </a:p>
          <a:p>
            <a:pPr lvl="1"/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FADCE-5E87-4CFB-B6D9-3BDBF5908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9A723F-A161-49A2-9750-B2D6FE59D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Leuteritz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2927D9-AE80-4112-BF14-67DFB49ED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CD1EE6-BFF6-42CF-80E8-8F53B9ABCBB3}"/>
              </a:ext>
            </a:extLst>
          </p:cNvPr>
          <p:cNvSpPr txBox="1"/>
          <p:nvPr/>
        </p:nvSpPr>
        <p:spPr>
          <a:xfrm>
            <a:off x="1834554" y="3717927"/>
            <a:ext cx="20920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Rainfall</a:t>
            </a:r>
            <a:r>
              <a:rPr lang="de-CH" dirty="0"/>
              <a:t> </a:t>
            </a:r>
            <a:r>
              <a:rPr lang="de-CH" dirty="0" err="1"/>
              <a:t>event</a:t>
            </a:r>
            <a:r>
              <a:rPr lang="de-CH" dirty="0"/>
              <a:t> </a:t>
            </a:r>
            <a:r>
              <a:rPr lang="de-CH" dirty="0" err="1"/>
              <a:t>characteristics</a:t>
            </a:r>
            <a:endParaRPr lang="de-CH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6EBF0A-F0E5-4ABE-B83C-3CBDC18EBE81}"/>
              </a:ext>
            </a:extLst>
          </p:cNvPr>
          <p:cNvSpPr txBox="1"/>
          <p:nvPr/>
        </p:nvSpPr>
        <p:spPr>
          <a:xfrm>
            <a:off x="1831131" y="4911638"/>
            <a:ext cx="209204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 err="1"/>
              <a:t>Antecedent</a:t>
            </a:r>
            <a:r>
              <a:rPr lang="de-CH" dirty="0"/>
              <a:t> </a:t>
            </a:r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moisture</a:t>
            </a:r>
            <a:r>
              <a:rPr lang="de-CH" dirty="0"/>
              <a:t> </a:t>
            </a:r>
            <a:r>
              <a:rPr lang="de-CH" dirty="0" err="1"/>
              <a:t>conditions</a:t>
            </a:r>
            <a:endParaRPr lang="de-CH" dirty="0"/>
          </a:p>
        </p:txBody>
      </p:sp>
      <p:sp>
        <p:nvSpPr>
          <p:cNvPr id="15" name="Left Brace 14">
            <a:extLst>
              <a:ext uri="{FF2B5EF4-FFF2-40B4-BE49-F238E27FC236}">
                <a16:creationId xmlns:a16="http://schemas.microsoft.com/office/drawing/2014/main" id="{7D68890F-6BA2-4F9B-A28A-11ACD410D344}"/>
              </a:ext>
            </a:extLst>
          </p:cNvPr>
          <p:cNvSpPr/>
          <p:nvPr/>
        </p:nvSpPr>
        <p:spPr bwMode="auto">
          <a:xfrm>
            <a:off x="3910972" y="3450477"/>
            <a:ext cx="264368" cy="1152377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6" name="Left Brace 15">
            <a:extLst>
              <a:ext uri="{FF2B5EF4-FFF2-40B4-BE49-F238E27FC236}">
                <a16:creationId xmlns:a16="http://schemas.microsoft.com/office/drawing/2014/main" id="{BCF81508-3893-494C-A8CF-B8D1BB1903F0}"/>
              </a:ext>
            </a:extLst>
          </p:cNvPr>
          <p:cNvSpPr/>
          <p:nvPr/>
        </p:nvSpPr>
        <p:spPr bwMode="auto">
          <a:xfrm>
            <a:off x="3910972" y="4950122"/>
            <a:ext cx="264368" cy="632823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8BC4D-6215-4A64-960A-6BBE8C64E68D}"/>
                  </a:ext>
                </a:extLst>
              </p:cNvPr>
              <p:cNvSpPr txBox="1"/>
              <p:nvPr/>
            </p:nvSpPr>
            <p:spPr>
              <a:xfrm>
                <a:off x="8788053" y="3822904"/>
                <a:ext cx="3024232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Positive </a:t>
                </a:r>
                <a:r>
                  <a:rPr lang="de-CH" dirty="0" err="1"/>
                  <a:t>for</a:t>
                </a:r>
                <a:r>
                  <a:rPr lang="de-CH" dirty="0"/>
                  <a:t> SSF</a:t>
                </a:r>
              </a:p>
              <a:p>
                <a:r>
                  <a:rPr lang="de-CH" dirty="0"/>
                  <a:t>(</a:t>
                </a:r>
                <a:r>
                  <a:rPr lang="de-CH" dirty="0" err="1"/>
                  <a:t>sites</a:t>
                </a:r>
                <a:r>
                  <a:rPr lang="de-CH" dirty="0"/>
                  <a:t> = 6,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CH" dirty="0"/>
                  <a:t>= 0.67)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A58BC4D-6215-4A64-960A-6BBE8C64E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053" y="3822904"/>
                <a:ext cx="3024232" cy="615553"/>
              </a:xfrm>
              <a:prstGeom prst="rect">
                <a:avLst/>
              </a:prstGeom>
              <a:blipFill>
                <a:blip r:embed="rId2"/>
                <a:stretch>
                  <a:fillRect l="-1411" t="-2970" b="-1287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2CB5F93-2C07-47D2-88F5-6DF84D956A0B}"/>
              </a:ext>
            </a:extLst>
          </p:cNvPr>
          <p:cNvCxnSpPr/>
          <p:nvPr/>
        </p:nvCxnSpPr>
        <p:spPr bwMode="auto">
          <a:xfrm>
            <a:off x="7693028" y="4130681"/>
            <a:ext cx="93610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5AA75DF-D8FD-49BB-82A2-78E22674DDF9}"/>
              </a:ext>
            </a:extLst>
          </p:cNvPr>
          <p:cNvCxnSpPr>
            <a:cxnSpLocks/>
          </p:cNvCxnSpPr>
          <p:nvPr/>
        </p:nvCxnSpPr>
        <p:spPr bwMode="auto">
          <a:xfrm flipV="1">
            <a:off x="7700140" y="4858663"/>
            <a:ext cx="933152" cy="264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6B2398D-DAD0-40F1-9A9A-1D0769A4189C}"/>
              </a:ext>
            </a:extLst>
          </p:cNvPr>
          <p:cNvCxnSpPr>
            <a:cxnSpLocks/>
          </p:cNvCxnSpPr>
          <p:nvPr/>
        </p:nvCxnSpPr>
        <p:spPr bwMode="auto">
          <a:xfrm>
            <a:off x="7687288" y="5123477"/>
            <a:ext cx="946004" cy="37848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CE1705B-E57E-4E31-84A6-E27985B9F2AF}"/>
                  </a:ext>
                </a:extLst>
              </p:cNvPr>
              <p:cNvSpPr/>
              <p:nvPr/>
            </p:nvSpPr>
            <p:spPr>
              <a:xfrm>
                <a:off x="8788053" y="4581128"/>
                <a:ext cx="2827796" cy="6155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de-CH" dirty="0"/>
                  <a:t>Negative </a:t>
                </a:r>
                <a:r>
                  <a:rPr lang="de-CH" dirty="0" err="1"/>
                  <a:t>for</a:t>
                </a:r>
                <a:r>
                  <a:rPr lang="de-CH" dirty="0"/>
                  <a:t> SSF </a:t>
                </a:r>
              </a:p>
              <a:p>
                <a:r>
                  <a:rPr lang="de-CH" dirty="0"/>
                  <a:t>(</a:t>
                </a:r>
                <a:r>
                  <a:rPr lang="de-CH" dirty="0" err="1"/>
                  <a:t>sites</a:t>
                </a:r>
                <a:r>
                  <a:rPr lang="de-CH" dirty="0"/>
                  <a:t> = 6,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CH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CH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CH" dirty="0"/>
                  <a:t>= -0.32)</a:t>
                </a: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ECE1705B-E57E-4E31-84A6-E27985B9F2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88053" y="4581128"/>
                <a:ext cx="2827796" cy="615553"/>
              </a:xfrm>
              <a:prstGeom prst="rect">
                <a:avLst/>
              </a:prstGeom>
              <a:blipFill>
                <a:blip r:embed="rId3"/>
                <a:stretch>
                  <a:fillRect l="-1512" t="-2970" b="-1287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Rectangle 35">
            <a:extLst>
              <a:ext uri="{FF2B5EF4-FFF2-40B4-BE49-F238E27FC236}">
                <a16:creationId xmlns:a16="http://schemas.microsoft.com/office/drawing/2014/main" id="{8EA5FE0E-975F-47F0-80BC-0252F6E8EC97}"/>
              </a:ext>
            </a:extLst>
          </p:cNvPr>
          <p:cNvSpPr/>
          <p:nvPr/>
        </p:nvSpPr>
        <p:spPr>
          <a:xfrm>
            <a:off x="3775133" y="4956241"/>
            <a:ext cx="38986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de-CH" dirty="0">
                <a:sym typeface="Wingdings" panose="05000000000000000000" pitchFamily="2" charset="2"/>
              </a:rPr>
              <a:t>Mean </a:t>
            </a:r>
            <a:r>
              <a:rPr lang="de-CH" dirty="0" err="1">
                <a:sym typeface="Wingdings" panose="05000000000000000000" pitchFamily="2" charset="2"/>
              </a:rPr>
              <a:t>soil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water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content</a:t>
            </a:r>
            <a:endParaRPr lang="de-CH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de-CH" dirty="0" err="1">
                <a:sym typeface="Wingdings" panose="05000000000000000000" pitchFamily="2" charset="2"/>
              </a:rPr>
              <a:t>Antecedent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precipitation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dirty="0" err="1">
                <a:sym typeface="Wingdings" panose="05000000000000000000" pitchFamily="2" charset="2"/>
              </a:rPr>
              <a:t>index</a:t>
            </a:r>
            <a:endParaRPr lang="de-CH" dirty="0">
              <a:sym typeface="Wingdings" panose="05000000000000000000" pitchFamily="2" charset="2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3DCD28B-E79C-452F-B5DC-62731BABF83F}"/>
              </a:ext>
            </a:extLst>
          </p:cNvPr>
          <p:cNvSpPr/>
          <p:nvPr/>
        </p:nvSpPr>
        <p:spPr>
          <a:xfrm>
            <a:off x="3789994" y="3429000"/>
            <a:ext cx="3574827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Tx/>
              <a:buChar char="-"/>
            </a:pPr>
            <a:r>
              <a:rPr lang="de-CH" dirty="0">
                <a:sym typeface="Wingdings" panose="05000000000000000000" pitchFamily="2" charset="2"/>
              </a:rPr>
              <a:t>Event </a:t>
            </a:r>
            <a:r>
              <a:rPr lang="de-CH" dirty="0" err="1">
                <a:sym typeface="Wingdings" panose="05000000000000000000" pitchFamily="2" charset="2"/>
              </a:rPr>
              <a:t>size</a:t>
            </a:r>
            <a:endParaRPr lang="de-CH" dirty="0">
              <a:sym typeface="Wingdings" panose="05000000000000000000" pitchFamily="2" charset="2"/>
            </a:endParaRPr>
          </a:p>
          <a:p>
            <a:pPr marL="742950" lvl="1" indent="-285750">
              <a:buFontTx/>
              <a:buChar char="-"/>
            </a:pPr>
            <a:r>
              <a:rPr lang="de-CH" dirty="0">
                <a:sym typeface="Wingdings" panose="05000000000000000000" pitchFamily="2" charset="2"/>
              </a:rPr>
              <a:t>Maximum </a:t>
            </a:r>
            <a:r>
              <a:rPr lang="de-CH" dirty="0" err="1">
                <a:sym typeface="Wingdings" panose="05000000000000000000" pitchFamily="2" charset="2"/>
              </a:rPr>
              <a:t>intensity</a:t>
            </a:r>
            <a:r>
              <a:rPr lang="de-CH" dirty="0">
                <a:sym typeface="Wingdings" panose="05000000000000000000" pitchFamily="2" charset="2"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de-CH" dirty="0">
                <a:sym typeface="Wingdings" panose="05000000000000000000" pitchFamily="2" charset="2"/>
              </a:rPr>
              <a:t>Mean </a:t>
            </a:r>
            <a:r>
              <a:rPr lang="de-CH" dirty="0" err="1">
                <a:sym typeface="Wingdings" panose="05000000000000000000" pitchFamily="2" charset="2"/>
              </a:rPr>
              <a:t>intensity</a:t>
            </a:r>
            <a:r>
              <a:rPr lang="de-CH" dirty="0">
                <a:sym typeface="Wingdings" panose="05000000000000000000" pitchFamily="2" charset="2"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de-CH" dirty="0">
                <a:sym typeface="Wingdings" panose="05000000000000000000" pitchFamily="2" charset="2"/>
              </a:rPr>
              <a:t>Duration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550722-2611-4D09-A022-4D6F60AED5C3}"/>
                  </a:ext>
                </a:extLst>
              </p:cNvPr>
              <p:cNvSpPr txBox="1"/>
              <p:nvPr/>
            </p:nvSpPr>
            <p:spPr>
              <a:xfrm>
                <a:off x="8763617" y="5301208"/>
                <a:ext cx="2833088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dirty="0"/>
                  <a:t>Positive </a:t>
                </a:r>
                <a:r>
                  <a:rPr lang="de-CH" dirty="0" err="1"/>
                  <a:t>for</a:t>
                </a:r>
                <a:r>
                  <a:rPr lang="de-CH" dirty="0"/>
                  <a:t> OF </a:t>
                </a:r>
              </a:p>
              <a:p>
                <a:r>
                  <a:rPr lang="de-CH" dirty="0"/>
                  <a:t>(</a:t>
                </a:r>
                <a:r>
                  <a:rPr lang="de-CH" dirty="0" err="1"/>
                  <a:t>sites</a:t>
                </a:r>
                <a:r>
                  <a:rPr lang="de-CH" dirty="0"/>
                  <a:t> = 3,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CH" i="1">
                            <a:latin typeface="Cambria Math" panose="02040503050406030204" pitchFamily="18" charset="0"/>
                          </a:rPr>
                          <m:t>𝑟</m:t>
                        </m:r>
                        <m:r>
                          <a:rPr lang="de-CH" i="1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de-CH" dirty="0"/>
                  <a:t>= 0.78)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9550722-2611-4D09-A022-4D6F60AED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3617" y="5301208"/>
                <a:ext cx="2833088" cy="615553"/>
              </a:xfrm>
              <a:prstGeom prst="rect">
                <a:avLst/>
              </a:prstGeom>
              <a:blipFill>
                <a:blip r:embed="rId4"/>
                <a:stretch>
                  <a:fillRect l="-1509" t="-3960" b="-12871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91381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5" grpId="0" animBg="1"/>
      <p:bldP spid="12" grpId="0"/>
      <p:bldP spid="13" grpId="0"/>
      <p:bldP spid="15" grpId="0" animBg="1"/>
      <p:bldP spid="16" grpId="0" animBg="1"/>
      <p:bldP spid="18" grpId="0"/>
      <p:bldP spid="28" grpId="0"/>
      <p:bldP spid="36" grpId="0"/>
      <p:bldP spid="37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C2EC-96D6-4AA9-8BCA-54B41FD5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Take Home Messages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CACA2D-92FF-4E9C-A042-7BE03FE1D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E6F16-0DC1-4656-ACE1-30422A479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4A445-0DF3-42EC-83A8-13AA0E156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6A42F7-162D-4C84-A15A-A2A3AC382E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384" b="4865"/>
          <a:stretch/>
        </p:blipFill>
        <p:spPr>
          <a:xfrm>
            <a:off x="0" y="1797546"/>
            <a:ext cx="12192000" cy="460851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6D1594F-E5A2-48C0-9484-EEEAD030B95E}"/>
              </a:ext>
            </a:extLst>
          </p:cNvPr>
          <p:cNvSpPr/>
          <p:nvPr/>
        </p:nvSpPr>
        <p:spPr bwMode="auto">
          <a:xfrm>
            <a:off x="6232238" y="2276872"/>
            <a:ext cx="5348534" cy="3492210"/>
          </a:xfrm>
          <a:prstGeom prst="rect">
            <a:avLst/>
          </a:prstGeom>
          <a:solidFill>
            <a:srgbClr val="FFFFFF">
              <a:alpha val="88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A20BCC-B8EE-4798-95BD-AA5F5C349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4128" y="2583379"/>
            <a:ext cx="4850650" cy="3371981"/>
          </a:xfrm>
          <a:noFill/>
        </p:spPr>
        <p:txBody>
          <a:bodyPr/>
          <a:lstStyle/>
          <a:p>
            <a:r>
              <a:rPr lang="de-CH" dirty="0"/>
              <a:t>OF &amp; SSF </a:t>
            </a:r>
            <a:r>
              <a:rPr lang="de-CH" dirty="0" err="1"/>
              <a:t>can</a:t>
            </a:r>
            <a:r>
              <a:rPr lang="de-CH" dirty="0"/>
              <a:t> </a:t>
            </a:r>
            <a:r>
              <a:rPr lang="de-CH" dirty="0" err="1"/>
              <a:t>be</a:t>
            </a:r>
            <a:r>
              <a:rPr lang="de-CH" dirty="0"/>
              <a:t> </a:t>
            </a:r>
            <a:r>
              <a:rPr lang="de-CH" dirty="0" err="1"/>
              <a:t>observed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a </a:t>
            </a:r>
            <a:r>
              <a:rPr lang="de-CH" dirty="0" err="1"/>
              <a:t>wide</a:t>
            </a:r>
            <a:r>
              <a:rPr lang="de-CH" dirty="0"/>
              <a:t> </a:t>
            </a:r>
            <a:r>
              <a:rPr lang="de-CH" dirty="0" err="1"/>
              <a:t>range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rainfall</a:t>
            </a:r>
            <a:r>
              <a:rPr lang="de-CH" dirty="0"/>
              <a:t> </a:t>
            </a:r>
            <a:r>
              <a:rPr lang="de-CH" dirty="0" err="1"/>
              <a:t>events</a:t>
            </a:r>
            <a:r>
              <a:rPr lang="de-CH" dirty="0"/>
              <a:t> and </a:t>
            </a:r>
            <a:r>
              <a:rPr lang="de-CH" dirty="0" err="1"/>
              <a:t>are</a:t>
            </a:r>
            <a:r>
              <a:rPr lang="de-CH" dirty="0"/>
              <a:t> </a:t>
            </a:r>
            <a:r>
              <a:rPr lang="de-CH" dirty="0" err="1"/>
              <a:t>very</a:t>
            </a:r>
            <a:r>
              <a:rPr lang="de-CH" dirty="0"/>
              <a:t> variable </a:t>
            </a:r>
            <a:r>
              <a:rPr lang="de-CH" dirty="0" err="1"/>
              <a:t>across</a:t>
            </a:r>
            <a:r>
              <a:rPr lang="de-CH" dirty="0"/>
              <a:t> </a:t>
            </a:r>
            <a:r>
              <a:rPr lang="de-CH" dirty="0" err="1"/>
              <a:t>space</a:t>
            </a:r>
            <a:endParaRPr lang="de-CH" dirty="0"/>
          </a:p>
          <a:p>
            <a:endParaRPr lang="de-CH" dirty="0"/>
          </a:p>
          <a:p>
            <a:r>
              <a:rPr lang="de-CH" dirty="0" err="1"/>
              <a:t>event</a:t>
            </a:r>
            <a:r>
              <a:rPr lang="de-CH" dirty="0"/>
              <a:t>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in OF &amp; SSF at a </a:t>
            </a:r>
            <a:r>
              <a:rPr lang="de-CH" dirty="0" err="1"/>
              <a:t>plot</a:t>
            </a:r>
            <a:r>
              <a:rPr lang="de-CH" dirty="0"/>
              <a:t> </a:t>
            </a:r>
            <a:r>
              <a:rPr lang="de-CH" dirty="0" err="1"/>
              <a:t>vary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endParaRPr lang="de-CH" b="1" dirty="0"/>
          </a:p>
          <a:p>
            <a:endParaRPr lang="de-CH" b="1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E53C636-AD1D-4F62-8D21-0504E7FF74A3}"/>
              </a:ext>
            </a:extLst>
          </p:cNvPr>
          <p:cNvSpPr/>
          <p:nvPr/>
        </p:nvSpPr>
        <p:spPr>
          <a:xfrm>
            <a:off x="6720368" y="4491598"/>
            <a:ext cx="4850276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de-CH" b="1" dirty="0" err="1"/>
              <a:t>Antecedent</a:t>
            </a:r>
            <a:r>
              <a:rPr lang="de-CH" b="1" dirty="0"/>
              <a:t> </a:t>
            </a:r>
            <a:r>
              <a:rPr lang="de-CH" b="1" dirty="0" err="1"/>
              <a:t>soil</a:t>
            </a:r>
            <a:r>
              <a:rPr lang="de-CH" b="1" dirty="0"/>
              <a:t> </a:t>
            </a:r>
            <a:r>
              <a:rPr lang="de-CH" b="1" dirty="0" err="1"/>
              <a:t>moisture</a:t>
            </a:r>
            <a:r>
              <a:rPr lang="de-CH" dirty="0"/>
              <a:t>:</a:t>
            </a:r>
            <a:r>
              <a:rPr lang="de-CH" dirty="0">
                <a:sym typeface="Wingdings" panose="05000000000000000000" pitchFamily="2" charset="2"/>
              </a:rPr>
              <a:t> </a:t>
            </a:r>
            <a:r>
              <a:rPr lang="de-CH" b="1" dirty="0"/>
              <a:t>OF (+) </a:t>
            </a:r>
            <a:r>
              <a:rPr lang="de-CH" dirty="0"/>
              <a:t>&amp; in SSF (-)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 err="1"/>
              <a:t>Rainfall</a:t>
            </a:r>
            <a:r>
              <a:rPr lang="de-CH" b="1" dirty="0"/>
              <a:t> </a:t>
            </a:r>
            <a:r>
              <a:rPr lang="de-CH" b="1" dirty="0" err="1"/>
              <a:t>intensity</a:t>
            </a:r>
            <a:r>
              <a:rPr lang="de-CH" dirty="0"/>
              <a:t>: </a:t>
            </a:r>
            <a:r>
              <a:rPr lang="de-CH" b="1" dirty="0">
                <a:sym typeface="Wingdings" panose="05000000000000000000" pitchFamily="2" charset="2"/>
              </a:rPr>
              <a:t>SSF (+)</a:t>
            </a:r>
            <a:endParaRPr lang="de-CH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79DD9B-749D-4244-94A8-E7CDA0C43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1916832"/>
            <a:ext cx="1698780" cy="1698780"/>
          </a:xfrm>
          <a:prstGeom prst="rect">
            <a:avLst/>
          </a:prstGeom>
        </p:spPr>
      </p:pic>
      <p:pic>
        <p:nvPicPr>
          <p:cNvPr id="8" name="Graphic 7" descr="Arrow Rotate left">
            <a:extLst>
              <a:ext uri="{FF2B5EF4-FFF2-40B4-BE49-F238E27FC236}">
                <a16:creationId xmlns:a16="http://schemas.microsoft.com/office/drawing/2014/main" id="{54DC5D75-E05C-4A9B-ACD3-0FFAE95221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908346">
            <a:off x="1798108" y="299887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EB7C5CE-C447-4AC2-B2B2-35644C2F72E7}"/>
              </a:ext>
            </a:extLst>
          </p:cNvPr>
          <p:cNvSpPr txBox="1"/>
          <p:nvPr/>
        </p:nvSpPr>
        <p:spPr>
          <a:xfrm>
            <a:off x="611228" y="3913773"/>
            <a:ext cx="27956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000" b="1" dirty="0">
                <a:solidFill>
                  <a:schemeClr val="bg1"/>
                </a:solidFill>
                <a:latin typeface="+mn-lt"/>
              </a:rPr>
              <a:t>More </a:t>
            </a:r>
            <a:r>
              <a:rPr lang="de-CH" sz="2000" b="1" dirty="0" err="1">
                <a:solidFill>
                  <a:schemeClr val="bg1"/>
                </a:solidFill>
                <a:latin typeface="+mn-lt"/>
              </a:rPr>
              <a:t>information</a:t>
            </a:r>
            <a:r>
              <a:rPr lang="de-CH" sz="2000" b="1" dirty="0">
                <a:solidFill>
                  <a:schemeClr val="bg1"/>
                </a:solidFill>
                <a:latin typeface="+mn-lt"/>
              </a:rPr>
              <a:t> on </a:t>
            </a:r>
            <a:r>
              <a:rPr lang="de-CH" sz="2000" b="1" dirty="0" err="1">
                <a:solidFill>
                  <a:schemeClr val="bg1"/>
                </a:solidFill>
                <a:latin typeface="+mn-lt"/>
              </a:rPr>
              <a:t>our</a:t>
            </a:r>
            <a:r>
              <a:rPr lang="de-CH" sz="20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de-CH" sz="2000" b="1" dirty="0" err="1">
                <a:solidFill>
                  <a:schemeClr val="bg1"/>
                </a:solidFill>
                <a:latin typeface="+mn-lt"/>
              </a:rPr>
              <a:t>project</a:t>
            </a:r>
            <a:r>
              <a:rPr lang="de-CH" sz="2000" b="1" dirty="0">
                <a:solidFill>
                  <a:schemeClr val="bg1"/>
                </a:solidFill>
                <a:latin typeface="+mn-lt"/>
              </a:rPr>
              <a:t> &amp; </a:t>
            </a:r>
            <a:r>
              <a:rPr lang="de-CH" sz="2000" b="1" dirty="0" err="1">
                <a:solidFill>
                  <a:schemeClr val="bg1"/>
                </a:solidFill>
                <a:latin typeface="+mn-lt"/>
              </a:rPr>
              <a:t>contact</a:t>
            </a:r>
            <a:endParaRPr lang="de-CH" sz="2000" b="1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2708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6DB1B-234E-4724-A1FA-B80910AD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in OF &amp; SSF - intra-event </a:t>
            </a:r>
            <a:r>
              <a:rPr lang="de-CH" dirty="0" err="1"/>
              <a:t>variability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2B47-7CDA-4591-A655-3CDAF3C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409C-0464-4931-9052-43ED1001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64B5-86D7-49F6-AA2E-43A49214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C7AEFED7-1CC6-4858-8495-C3FF0CDAC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7313"/>
          <a:stretch/>
        </p:blipFill>
        <p:spPr>
          <a:xfrm>
            <a:off x="2371826" y="2060848"/>
            <a:ext cx="6477000" cy="446563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4824CFE-4242-45C9-AF4B-3037F6D35AA4}"/>
              </a:ext>
            </a:extLst>
          </p:cNvPr>
          <p:cNvGrpSpPr/>
          <p:nvPr/>
        </p:nvGrpSpPr>
        <p:grpSpPr>
          <a:xfrm>
            <a:off x="9090218" y="3134730"/>
            <a:ext cx="2281951" cy="353943"/>
            <a:chOff x="2192860" y="2354161"/>
            <a:chExt cx="2281951" cy="35394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6958228-1D89-4943-8DAE-741A10DF017F}"/>
                </a:ext>
              </a:extLst>
            </p:cNvPr>
            <p:cNvSpPr txBox="1"/>
            <p:nvPr/>
          </p:nvSpPr>
          <p:spPr>
            <a:xfrm>
              <a:off x="2192860" y="2354161"/>
              <a:ext cx="1545616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SSF in </a:t>
              </a:r>
              <a:r>
                <a:rPr lang="de-DE" dirty="0" err="1"/>
                <a:t>site</a:t>
              </a:r>
              <a:r>
                <a:rPr lang="de-DE" dirty="0"/>
                <a:t> 21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1A8D39A-9121-4AC3-ACC9-2901DA6223F3}"/>
                </a:ext>
              </a:extLst>
            </p:cNvPr>
            <p:cNvCxnSpPr/>
            <p:nvPr/>
          </p:nvCxnSpPr>
          <p:spPr bwMode="auto">
            <a:xfrm>
              <a:off x="4006676" y="2564904"/>
              <a:ext cx="46813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F8766D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09AD437-AA75-4BAF-899C-D1BE1541C460}"/>
              </a:ext>
            </a:extLst>
          </p:cNvPr>
          <p:cNvGrpSpPr/>
          <p:nvPr/>
        </p:nvGrpSpPr>
        <p:grpSpPr>
          <a:xfrm>
            <a:off x="9090218" y="3497688"/>
            <a:ext cx="2281951" cy="353943"/>
            <a:chOff x="2192860" y="2708104"/>
            <a:chExt cx="2281951" cy="35394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BF86CB-A1B9-4BD0-9775-21CE21AECC03}"/>
                </a:ext>
              </a:extLst>
            </p:cNvPr>
            <p:cNvSpPr txBox="1"/>
            <p:nvPr/>
          </p:nvSpPr>
          <p:spPr>
            <a:xfrm>
              <a:off x="2192860" y="2708104"/>
              <a:ext cx="1606530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SSF in </a:t>
              </a:r>
              <a:r>
                <a:rPr lang="de-DE" dirty="0" err="1"/>
                <a:t>site</a:t>
              </a:r>
              <a:r>
                <a:rPr lang="de-DE" dirty="0"/>
                <a:t> 32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F9818BD-F450-438B-BA88-0C5EB56F174A}"/>
                </a:ext>
              </a:extLst>
            </p:cNvPr>
            <p:cNvCxnSpPr/>
            <p:nvPr/>
          </p:nvCxnSpPr>
          <p:spPr bwMode="auto">
            <a:xfrm>
              <a:off x="4006676" y="2918847"/>
              <a:ext cx="46813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B7D27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F2F9A0-E196-4299-8997-8314201BFBF5}"/>
              </a:ext>
            </a:extLst>
          </p:cNvPr>
          <p:cNvGrpSpPr/>
          <p:nvPr/>
        </p:nvGrpSpPr>
        <p:grpSpPr>
          <a:xfrm>
            <a:off x="9090218" y="3860646"/>
            <a:ext cx="2281951" cy="353943"/>
            <a:chOff x="2192860" y="3070728"/>
            <a:chExt cx="2281951" cy="35394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2F655AE-6DD3-431D-857D-6D9C8B510C24}"/>
                </a:ext>
              </a:extLst>
            </p:cNvPr>
            <p:cNvSpPr txBox="1"/>
            <p:nvPr/>
          </p:nvSpPr>
          <p:spPr>
            <a:xfrm>
              <a:off x="2192860" y="3070728"/>
              <a:ext cx="177484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Rain </a:t>
              </a:r>
              <a:r>
                <a:rPr lang="de-DE" dirty="0" err="1"/>
                <a:t>sampler</a:t>
              </a:r>
              <a:r>
                <a:rPr lang="de-DE" dirty="0"/>
                <a:t> 21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D8F17B5-C057-4A5A-BE79-1649E4049AA7}"/>
                </a:ext>
              </a:extLst>
            </p:cNvPr>
            <p:cNvCxnSpPr/>
            <p:nvPr/>
          </p:nvCxnSpPr>
          <p:spPr bwMode="auto">
            <a:xfrm>
              <a:off x="4006676" y="3281471"/>
              <a:ext cx="46813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00BFC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1CD9D9-3F95-450D-AA9C-FA8D1EC27EE5}"/>
              </a:ext>
            </a:extLst>
          </p:cNvPr>
          <p:cNvGrpSpPr/>
          <p:nvPr/>
        </p:nvGrpSpPr>
        <p:grpSpPr>
          <a:xfrm>
            <a:off x="9090218" y="4223605"/>
            <a:ext cx="2281951" cy="353943"/>
            <a:chOff x="2192860" y="3443036"/>
            <a:chExt cx="2281951" cy="35394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C67FDF1-290A-4CF9-BC53-8DBFDF54FC5A}"/>
                </a:ext>
              </a:extLst>
            </p:cNvPr>
            <p:cNvSpPr txBox="1"/>
            <p:nvPr/>
          </p:nvSpPr>
          <p:spPr>
            <a:xfrm>
              <a:off x="2192860" y="3443036"/>
              <a:ext cx="177484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Rain </a:t>
              </a:r>
              <a:r>
                <a:rPr lang="de-DE" dirty="0" err="1"/>
                <a:t>sampler</a:t>
              </a:r>
              <a:r>
                <a:rPr lang="de-DE" dirty="0"/>
                <a:t> 32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D690E5-E070-4990-A780-D909341E24E3}"/>
                </a:ext>
              </a:extLst>
            </p:cNvPr>
            <p:cNvCxnSpPr/>
            <p:nvPr/>
          </p:nvCxnSpPr>
          <p:spPr bwMode="auto">
            <a:xfrm>
              <a:off x="4006676" y="3653779"/>
              <a:ext cx="468135" cy="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rgbClr val="C77C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230E5A-3877-4D3C-B788-3D96A2F67DDA}"/>
              </a:ext>
            </a:extLst>
          </p:cNvPr>
          <p:cNvCxnSpPr>
            <a:cxnSpLocks/>
          </p:cNvCxnSpPr>
          <p:nvPr/>
        </p:nvCxnSpPr>
        <p:spPr bwMode="auto">
          <a:xfrm>
            <a:off x="3457911" y="2132112"/>
            <a:ext cx="530238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A28529B-E355-44A6-B6E7-6054BEE69564}"/>
              </a:ext>
            </a:extLst>
          </p:cNvPr>
          <p:cNvSpPr txBox="1"/>
          <p:nvPr/>
        </p:nvSpPr>
        <p:spPr>
          <a:xfrm>
            <a:off x="3629594" y="5243176"/>
            <a:ext cx="2134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Soil</a:t>
            </a:r>
            <a:r>
              <a:rPr lang="de-DE" sz="1200" dirty="0"/>
              <a:t> </a:t>
            </a:r>
            <a:r>
              <a:rPr lang="de-DE" sz="1200" dirty="0" err="1"/>
              <a:t>water</a:t>
            </a:r>
            <a:r>
              <a:rPr lang="de-DE" sz="1200" dirty="0"/>
              <a:t> in 21</a:t>
            </a:r>
            <a:endParaRPr lang="de-CH" sz="1200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F4E5E4D4-C3F5-4433-ADF4-CA08FF78EB16}"/>
              </a:ext>
            </a:extLst>
          </p:cNvPr>
          <p:cNvSpPr/>
          <p:nvPr/>
        </p:nvSpPr>
        <p:spPr>
          <a:xfrm>
            <a:off x="3472202" y="2125596"/>
            <a:ext cx="5308600" cy="3596198"/>
          </a:xfrm>
          <a:custGeom>
            <a:avLst/>
            <a:gdLst>
              <a:gd name="connsiteX0" fmla="*/ 10192 w 5308600"/>
              <a:gd name="connsiteY0" fmla="*/ 10198 h 3596197"/>
              <a:gd name="connsiteX1" fmla="*/ 5308251 w 5308600"/>
              <a:gd name="connsiteY1" fmla="*/ 10198 h 3596197"/>
              <a:gd name="connsiteX2" fmla="*/ 5308251 w 5308600"/>
              <a:gd name="connsiteY2" fmla="*/ 3594451 h 3596197"/>
              <a:gd name="connsiteX3" fmla="*/ 10192 w 5308600"/>
              <a:gd name="connsiteY3" fmla="*/ 3594451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3596197">
                <a:moveTo>
                  <a:pt x="10192" y="10198"/>
                </a:moveTo>
                <a:lnTo>
                  <a:pt x="5308251" y="10198"/>
                </a:lnTo>
                <a:lnTo>
                  <a:pt x="5308251" y="3594451"/>
                </a:lnTo>
                <a:lnTo>
                  <a:pt x="10192" y="3594451"/>
                </a:lnTo>
                <a:close/>
              </a:path>
            </a:pathLst>
          </a:custGeom>
          <a:solidFill>
            <a:srgbClr val="FFFFFF"/>
          </a:solidFill>
          <a:ln w="10192" cap="rnd">
            <a:solidFill>
              <a:srgbClr val="0000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C0DE3A71-2764-4E13-B7C9-37BCF4479F8A}"/>
              </a:ext>
            </a:extLst>
          </p:cNvPr>
          <p:cNvSpPr/>
          <p:nvPr/>
        </p:nvSpPr>
        <p:spPr>
          <a:xfrm>
            <a:off x="3477346" y="5311789"/>
            <a:ext cx="5295900" cy="12707"/>
          </a:xfrm>
          <a:custGeom>
            <a:avLst/>
            <a:gdLst>
              <a:gd name="connsiteX0" fmla="*/ 5048 w 5295900"/>
              <a:gd name="connsiteY0" fmla="*/ 5051 h 0"/>
              <a:gd name="connsiteX1" fmla="*/ 5303235 w 5295900"/>
              <a:gd name="connsiteY1" fmla="*/ 505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5900">
                <a:moveTo>
                  <a:pt x="5048" y="5051"/>
                </a:moveTo>
                <a:lnTo>
                  <a:pt x="5303235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6404A3F-71C1-4BCA-B78D-A1294394DE64}"/>
              </a:ext>
            </a:extLst>
          </p:cNvPr>
          <p:cNvSpPr/>
          <p:nvPr/>
        </p:nvSpPr>
        <p:spPr>
          <a:xfrm>
            <a:off x="3477346" y="4605003"/>
            <a:ext cx="5295900" cy="12707"/>
          </a:xfrm>
          <a:custGeom>
            <a:avLst/>
            <a:gdLst>
              <a:gd name="connsiteX0" fmla="*/ 5048 w 5295900"/>
              <a:gd name="connsiteY0" fmla="*/ 5051 h 0"/>
              <a:gd name="connsiteX1" fmla="*/ 5303235 w 5295900"/>
              <a:gd name="connsiteY1" fmla="*/ 505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5900">
                <a:moveTo>
                  <a:pt x="5048" y="5051"/>
                </a:moveTo>
                <a:lnTo>
                  <a:pt x="5303235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9D1224E-4410-43C4-B162-42A92A455B83}"/>
              </a:ext>
            </a:extLst>
          </p:cNvPr>
          <p:cNvSpPr/>
          <p:nvPr/>
        </p:nvSpPr>
        <p:spPr>
          <a:xfrm>
            <a:off x="3477346" y="3898089"/>
            <a:ext cx="5295900" cy="12707"/>
          </a:xfrm>
          <a:custGeom>
            <a:avLst/>
            <a:gdLst>
              <a:gd name="connsiteX0" fmla="*/ 5048 w 5295900"/>
              <a:gd name="connsiteY0" fmla="*/ 5051 h 0"/>
              <a:gd name="connsiteX1" fmla="*/ 5303235 w 5295900"/>
              <a:gd name="connsiteY1" fmla="*/ 505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5900">
                <a:moveTo>
                  <a:pt x="5048" y="5051"/>
                </a:moveTo>
                <a:lnTo>
                  <a:pt x="5303235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D743A94D-9FBE-4F4D-8E4F-C8332FAEB60F}"/>
              </a:ext>
            </a:extLst>
          </p:cNvPr>
          <p:cNvSpPr/>
          <p:nvPr/>
        </p:nvSpPr>
        <p:spPr>
          <a:xfrm>
            <a:off x="3477346" y="3191303"/>
            <a:ext cx="5295900" cy="12707"/>
          </a:xfrm>
          <a:custGeom>
            <a:avLst/>
            <a:gdLst>
              <a:gd name="connsiteX0" fmla="*/ 5048 w 5295900"/>
              <a:gd name="connsiteY0" fmla="*/ 5051 h 0"/>
              <a:gd name="connsiteX1" fmla="*/ 5303235 w 5295900"/>
              <a:gd name="connsiteY1" fmla="*/ 505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5900">
                <a:moveTo>
                  <a:pt x="5048" y="5051"/>
                </a:moveTo>
                <a:lnTo>
                  <a:pt x="5303235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F2A2ACD7-3AF5-4A26-AD2F-334E50018A96}"/>
              </a:ext>
            </a:extLst>
          </p:cNvPr>
          <p:cNvSpPr/>
          <p:nvPr/>
        </p:nvSpPr>
        <p:spPr>
          <a:xfrm>
            <a:off x="3477346" y="2484517"/>
            <a:ext cx="5295900" cy="12707"/>
          </a:xfrm>
          <a:custGeom>
            <a:avLst/>
            <a:gdLst>
              <a:gd name="connsiteX0" fmla="*/ 5048 w 5295900"/>
              <a:gd name="connsiteY0" fmla="*/ 5051 h 0"/>
              <a:gd name="connsiteX1" fmla="*/ 5303235 w 5295900"/>
              <a:gd name="connsiteY1" fmla="*/ 5051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95900">
                <a:moveTo>
                  <a:pt x="5048" y="5051"/>
                </a:moveTo>
                <a:lnTo>
                  <a:pt x="5303235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646B2B-B95A-4DB8-9C26-F643C30509DC}"/>
              </a:ext>
            </a:extLst>
          </p:cNvPr>
          <p:cNvSpPr/>
          <p:nvPr/>
        </p:nvSpPr>
        <p:spPr>
          <a:xfrm>
            <a:off x="3718265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317B340B-DB0A-4CD2-A1E4-C0E1EF1AB093}"/>
              </a:ext>
            </a:extLst>
          </p:cNvPr>
          <p:cNvSpPr/>
          <p:nvPr/>
        </p:nvSpPr>
        <p:spPr>
          <a:xfrm>
            <a:off x="4284812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51DE8F12-58BB-4CD8-9D06-6980CD12450D}"/>
              </a:ext>
            </a:extLst>
          </p:cNvPr>
          <p:cNvSpPr/>
          <p:nvPr/>
        </p:nvSpPr>
        <p:spPr>
          <a:xfrm>
            <a:off x="4851486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361F0235-780F-4334-BF53-A98DFEBDBEB2}"/>
              </a:ext>
            </a:extLst>
          </p:cNvPr>
          <p:cNvSpPr/>
          <p:nvPr/>
        </p:nvSpPr>
        <p:spPr>
          <a:xfrm>
            <a:off x="5418160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21ACD9CF-D052-492E-A198-36A11B661073}"/>
              </a:ext>
            </a:extLst>
          </p:cNvPr>
          <p:cNvSpPr/>
          <p:nvPr/>
        </p:nvSpPr>
        <p:spPr>
          <a:xfrm>
            <a:off x="5984834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A8051CF5-C514-43E9-A7F8-DF7AC469BE83}"/>
              </a:ext>
            </a:extLst>
          </p:cNvPr>
          <p:cNvSpPr/>
          <p:nvPr/>
        </p:nvSpPr>
        <p:spPr>
          <a:xfrm>
            <a:off x="6551381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9560B58E-8CE8-43C3-BDA1-37D62DCC63CE}"/>
              </a:ext>
            </a:extLst>
          </p:cNvPr>
          <p:cNvSpPr/>
          <p:nvPr/>
        </p:nvSpPr>
        <p:spPr>
          <a:xfrm>
            <a:off x="7118055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0A899A84-F707-4558-A15E-10A3A6077223}"/>
              </a:ext>
            </a:extLst>
          </p:cNvPr>
          <p:cNvSpPr/>
          <p:nvPr/>
        </p:nvSpPr>
        <p:spPr>
          <a:xfrm>
            <a:off x="7684729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AE2D00B-CD62-4F3F-BCB4-4AC1DC75E356}"/>
              </a:ext>
            </a:extLst>
          </p:cNvPr>
          <p:cNvSpPr/>
          <p:nvPr/>
        </p:nvSpPr>
        <p:spPr>
          <a:xfrm>
            <a:off x="8251403" y="2130742"/>
            <a:ext cx="12700" cy="3583491"/>
          </a:xfrm>
          <a:custGeom>
            <a:avLst/>
            <a:gdLst>
              <a:gd name="connsiteX0" fmla="*/ 5048 w 0"/>
              <a:gd name="connsiteY0" fmla="*/ 3589304 h 3583490"/>
              <a:gd name="connsiteX1" fmla="*/ 5048 w 0"/>
              <a:gd name="connsiteY1" fmla="*/ 5051 h 3583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3583490">
                <a:moveTo>
                  <a:pt x="5048" y="3589304"/>
                </a:moveTo>
                <a:lnTo>
                  <a:pt x="5048" y="5051"/>
                </a:lnTo>
              </a:path>
            </a:pathLst>
          </a:custGeom>
          <a:noFill/>
          <a:ln w="5048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1" name="Freeform: Shape 50">
            <a:extLst>
              <a:ext uri="{FF2B5EF4-FFF2-40B4-BE49-F238E27FC236}">
                <a16:creationId xmlns:a16="http://schemas.microsoft.com/office/drawing/2014/main" id="{BBE93F43-7F9F-429C-AC2D-D9E8CF0C4FAF}"/>
              </a:ext>
            </a:extLst>
          </p:cNvPr>
          <p:cNvSpPr/>
          <p:nvPr/>
        </p:nvSpPr>
        <p:spPr>
          <a:xfrm>
            <a:off x="3472202" y="5660036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A570489-D667-4AAA-A3B0-F1350010ACCD}"/>
              </a:ext>
            </a:extLst>
          </p:cNvPr>
          <p:cNvSpPr/>
          <p:nvPr/>
        </p:nvSpPr>
        <p:spPr>
          <a:xfrm>
            <a:off x="3472202" y="4953250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0B104B4-8811-45AA-8555-6DD26E9F96F4}"/>
              </a:ext>
            </a:extLst>
          </p:cNvPr>
          <p:cNvSpPr/>
          <p:nvPr/>
        </p:nvSpPr>
        <p:spPr>
          <a:xfrm>
            <a:off x="3472202" y="4246463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B73626DF-1F2B-4396-B8BF-D928CBBA823C}"/>
              </a:ext>
            </a:extLst>
          </p:cNvPr>
          <p:cNvSpPr/>
          <p:nvPr/>
        </p:nvSpPr>
        <p:spPr>
          <a:xfrm>
            <a:off x="3472202" y="3539550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5" name="Freeform: Shape 54">
            <a:extLst>
              <a:ext uri="{FF2B5EF4-FFF2-40B4-BE49-F238E27FC236}">
                <a16:creationId xmlns:a16="http://schemas.microsoft.com/office/drawing/2014/main" id="{72E4748C-7242-4C6A-867C-DB77C09AEA5B}"/>
              </a:ext>
            </a:extLst>
          </p:cNvPr>
          <p:cNvSpPr/>
          <p:nvPr/>
        </p:nvSpPr>
        <p:spPr>
          <a:xfrm>
            <a:off x="3472202" y="2832763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9EE9FF41-976C-4FE0-B1B5-C43CFA7CED2E}"/>
              </a:ext>
            </a:extLst>
          </p:cNvPr>
          <p:cNvSpPr/>
          <p:nvPr/>
        </p:nvSpPr>
        <p:spPr>
          <a:xfrm>
            <a:off x="3472202" y="2125977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A0C1AEC5-895F-4395-9874-D9868E132B1B}"/>
              </a:ext>
            </a:extLst>
          </p:cNvPr>
          <p:cNvSpPr/>
          <p:nvPr/>
        </p:nvSpPr>
        <p:spPr>
          <a:xfrm>
            <a:off x="3996331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FDF29A82-8550-4B0B-8EA1-551022366B27}"/>
              </a:ext>
            </a:extLst>
          </p:cNvPr>
          <p:cNvSpPr/>
          <p:nvPr/>
        </p:nvSpPr>
        <p:spPr>
          <a:xfrm>
            <a:off x="4563005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59" name="Freeform: Shape 58">
            <a:extLst>
              <a:ext uri="{FF2B5EF4-FFF2-40B4-BE49-F238E27FC236}">
                <a16:creationId xmlns:a16="http://schemas.microsoft.com/office/drawing/2014/main" id="{5760BD0F-D005-4479-98A7-1ED643282ADA}"/>
              </a:ext>
            </a:extLst>
          </p:cNvPr>
          <p:cNvSpPr/>
          <p:nvPr/>
        </p:nvSpPr>
        <p:spPr>
          <a:xfrm>
            <a:off x="5129679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2142B718-AD96-48E9-BDD7-9D0980E57162}"/>
              </a:ext>
            </a:extLst>
          </p:cNvPr>
          <p:cNvSpPr/>
          <p:nvPr/>
        </p:nvSpPr>
        <p:spPr>
          <a:xfrm>
            <a:off x="5696353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0E1E31C9-49A2-460E-9C6B-F08A7CFF3992}"/>
              </a:ext>
            </a:extLst>
          </p:cNvPr>
          <p:cNvSpPr/>
          <p:nvPr/>
        </p:nvSpPr>
        <p:spPr>
          <a:xfrm>
            <a:off x="6262900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1A3E7489-6FC9-45AD-A36F-03A7029A79CF}"/>
              </a:ext>
            </a:extLst>
          </p:cNvPr>
          <p:cNvSpPr/>
          <p:nvPr/>
        </p:nvSpPr>
        <p:spPr>
          <a:xfrm>
            <a:off x="6829574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3" name="Freeform: Shape 62">
            <a:extLst>
              <a:ext uri="{FF2B5EF4-FFF2-40B4-BE49-F238E27FC236}">
                <a16:creationId xmlns:a16="http://schemas.microsoft.com/office/drawing/2014/main" id="{7B60B65D-56AB-4EAD-80B6-B783DFE50150}"/>
              </a:ext>
            </a:extLst>
          </p:cNvPr>
          <p:cNvSpPr/>
          <p:nvPr/>
        </p:nvSpPr>
        <p:spPr>
          <a:xfrm>
            <a:off x="7396248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4" name="Freeform: Shape 63">
            <a:extLst>
              <a:ext uri="{FF2B5EF4-FFF2-40B4-BE49-F238E27FC236}">
                <a16:creationId xmlns:a16="http://schemas.microsoft.com/office/drawing/2014/main" id="{69D7B8CD-EBC9-4392-864F-A38718557DE1}"/>
              </a:ext>
            </a:extLst>
          </p:cNvPr>
          <p:cNvSpPr/>
          <p:nvPr/>
        </p:nvSpPr>
        <p:spPr>
          <a:xfrm>
            <a:off x="7962922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5" name="Freeform: Shape 64">
            <a:extLst>
              <a:ext uri="{FF2B5EF4-FFF2-40B4-BE49-F238E27FC236}">
                <a16:creationId xmlns:a16="http://schemas.microsoft.com/office/drawing/2014/main" id="{3823FAC7-2F00-478B-8F13-045DF309BC0C}"/>
              </a:ext>
            </a:extLst>
          </p:cNvPr>
          <p:cNvSpPr/>
          <p:nvPr/>
        </p:nvSpPr>
        <p:spPr>
          <a:xfrm>
            <a:off x="8529469" y="2125596"/>
            <a:ext cx="12700" cy="3596198"/>
          </a:xfrm>
          <a:custGeom>
            <a:avLst/>
            <a:gdLst>
              <a:gd name="connsiteX0" fmla="*/ 10192 w 12700"/>
              <a:gd name="connsiteY0" fmla="*/ 3594451 h 3596197"/>
              <a:gd name="connsiteX1" fmla="*/ 10192 w 12700"/>
              <a:gd name="connsiteY1" fmla="*/ 10198 h 3596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3596197">
                <a:moveTo>
                  <a:pt x="10192" y="3594451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FFFFFF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6" name="Freeform: Shape 65">
            <a:extLst>
              <a:ext uri="{FF2B5EF4-FFF2-40B4-BE49-F238E27FC236}">
                <a16:creationId xmlns:a16="http://schemas.microsoft.com/office/drawing/2014/main" id="{16C0AD2A-FD0F-406A-B9E7-657611E9F506}"/>
              </a:ext>
            </a:extLst>
          </p:cNvPr>
          <p:cNvSpPr/>
          <p:nvPr/>
        </p:nvSpPr>
        <p:spPr>
          <a:xfrm>
            <a:off x="4449721" y="3228599"/>
            <a:ext cx="2616200" cy="597248"/>
          </a:xfrm>
          <a:custGeom>
            <a:avLst/>
            <a:gdLst>
              <a:gd name="connsiteX0" fmla="*/ 10192 w 2616200"/>
              <a:gd name="connsiteY0" fmla="*/ 589783 h 597248"/>
              <a:gd name="connsiteX1" fmla="*/ 803434 w 2616200"/>
              <a:gd name="connsiteY1" fmla="*/ 589783 h 597248"/>
              <a:gd name="connsiteX2" fmla="*/ 916845 w 2616200"/>
              <a:gd name="connsiteY2" fmla="*/ 497908 h 597248"/>
              <a:gd name="connsiteX3" fmla="*/ 1030129 w 2616200"/>
              <a:gd name="connsiteY3" fmla="*/ 215168 h 597248"/>
              <a:gd name="connsiteX4" fmla="*/ 1143413 w 2616200"/>
              <a:gd name="connsiteY4" fmla="*/ 24303 h 597248"/>
              <a:gd name="connsiteX5" fmla="*/ 1256824 w 2616200"/>
              <a:gd name="connsiteY5" fmla="*/ 31419 h 597248"/>
              <a:gd name="connsiteX6" fmla="*/ 1370108 w 2616200"/>
              <a:gd name="connsiteY6" fmla="*/ 10198 h 597248"/>
              <a:gd name="connsiteX7" fmla="*/ 1483392 w 2616200"/>
              <a:gd name="connsiteY7" fmla="*/ 73862 h 597248"/>
              <a:gd name="connsiteX8" fmla="*/ 1596803 w 2616200"/>
              <a:gd name="connsiteY8" fmla="*/ 257611 h 597248"/>
              <a:gd name="connsiteX9" fmla="*/ 1710087 w 2616200"/>
              <a:gd name="connsiteY9" fmla="*/ 384812 h 597248"/>
              <a:gd name="connsiteX10" fmla="*/ 1823371 w 2616200"/>
              <a:gd name="connsiteY10" fmla="*/ 434244 h 597248"/>
              <a:gd name="connsiteX11" fmla="*/ 1936782 w 2616200"/>
              <a:gd name="connsiteY11" fmla="*/ 476687 h 597248"/>
              <a:gd name="connsiteX12" fmla="*/ 2050066 w 2616200"/>
              <a:gd name="connsiteY12" fmla="*/ 490792 h 597248"/>
              <a:gd name="connsiteX13" fmla="*/ 2163350 w 2616200"/>
              <a:gd name="connsiteY13" fmla="*/ 490792 h 597248"/>
              <a:gd name="connsiteX14" fmla="*/ 2276761 w 2616200"/>
              <a:gd name="connsiteY14" fmla="*/ 540351 h 597248"/>
              <a:gd name="connsiteX15" fmla="*/ 2390045 w 2616200"/>
              <a:gd name="connsiteY15" fmla="*/ 519130 h 597248"/>
              <a:gd name="connsiteX16" fmla="*/ 2503456 w 2616200"/>
              <a:gd name="connsiteY16" fmla="*/ 490792 h 597248"/>
              <a:gd name="connsiteX17" fmla="*/ 2616740 w 2616200"/>
              <a:gd name="connsiteY17" fmla="*/ 519130 h 59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616200" h="597248">
                <a:moveTo>
                  <a:pt x="10192" y="589783"/>
                </a:moveTo>
                <a:lnTo>
                  <a:pt x="803434" y="589783"/>
                </a:lnTo>
                <a:lnTo>
                  <a:pt x="916845" y="497908"/>
                </a:lnTo>
                <a:lnTo>
                  <a:pt x="1030129" y="215168"/>
                </a:lnTo>
                <a:lnTo>
                  <a:pt x="1143413" y="24303"/>
                </a:lnTo>
                <a:lnTo>
                  <a:pt x="1256824" y="31419"/>
                </a:lnTo>
                <a:lnTo>
                  <a:pt x="1370108" y="10198"/>
                </a:lnTo>
                <a:lnTo>
                  <a:pt x="1483392" y="73862"/>
                </a:lnTo>
                <a:lnTo>
                  <a:pt x="1596803" y="257611"/>
                </a:lnTo>
                <a:lnTo>
                  <a:pt x="1710087" y="384812"/>
                </a:lnTo>
                <a:lnTo>
                  <a:pt x="1823371" y="434244"/>
                </a:lnTo>
                <a:lnTo>
                  <a:pt x="1936782" y="476687"/>
                </a:lnTo>
                <a:lnTo>
                  <a:pt x="2050066" y="490792"/>
                </a:lnTo>
                <a:lnTo>
                  <a:pt x="2163350" y="490792"/>
                </a:lnTo>
                <a:lnTo>
                  <a:pt x="2276761" y="540351"/>
                </a:lnTo>
                <a:lnTo>
                  <a:pt x="2390045" y="519130"/>
                </a:lnTo>
                <a:lnTo>
                  <a:pt x="2503456" y="490792"/>
                </a:lnTo>
                <a:lnTo>
                  <a:pt x="2616740" y="519130"/>
                </a:lnTo>
              </a:path>
            </a:pathLst>
          </a:custGeom>
          <a:noFill/>
          <a:ln w="10192" cap="flat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7" name="Freeform: Shape 66">
            <a:extLst>
              <a:ext uri="{FF2B5EF4-FFF2-40B4-BE49-F238E27FC236}">
                <a16:creationId xmlns:a16="http://schemas.microsoft.com/office/drawing/2014/main" id="{D123E53B-A1D4-4ADF-98B2-170D3DE7728C}"/>
              </a:ext>
            </a:extLst>
          </p:cNvPr>
          <p:cNvSpPr/>
          <p:nvPr/>
        </p:nvSpPr>
        <p:spPr>
          <a:xfrm>
            <a:off x="4449721" y="2458149"/>
            <a:ext cx="2616200" cy="1334278"/>
          </a:xfrm>
          <a:custGeom>
            <a:avLst/>
            <a:gdLst>
              <a:gd name="connsiteX0" fmla="*/ 10192 w 2616200"/>
              <a:gd name="connsiteY0" fmla="*/ 10198 h 1334278"/>
              <a:gd name="connsiteX1" fmla="*/ 123476 w 2616200"/>
              <a:gd name="connsiteY1" fmla="*/ 38535 h 1334278"/>
              <a:gd name="connsiteX2" fmla="*/ 236887 w 2616200"/>
              <a:gd name="connsiteY2" fmla="*/ 52640 h 1334278"/>
              <a:gd name="connsiteX3" fmla="*/ 350171 w 2616200"/>
              <a:gd name="connsiteY3" fmla="*/ 66746 h 1334278"/>
              <a:gd name="connsiteX4" fmla="*/ 463455 w 2616200"/>
              <a:gd name="connsiteY4" fmla="*/ 66746 h 1334278"/>
              <a:gd name="connsiteX5" fmla="*/ 576866 w 2616200"/>
              <a:gd name="connsiteY5" fmla="*/ 59630 h 1334278"/>
              <a:gd name="connsiteX6" fmla="*/ 690150 w 2616200"/>
              <a:gd name="connsiteY6" fmla="*/ 66746 h 1334278"/>
              <a:gd name="connsiteX7" fmla="*/ 803434 w 2616200"/>
              <a:gd name="connsiteY7" fmla="*/ 80851 h 1334278"/>
              <a:gd name="connsiteX8" fmla="*/ 916845 w 2616200"/>
              <a:gd name="connsiteY8" fmla="*/ 179842 h 1334278"/>
              <a:gd name="connsiteX9" fmla="*/ 1030129 w 2616200"/>
              <a:gd name="connsiteY9" fmla="*/ 603888 h 1334278"/>
              <a:gd name="connsiteX10" fmla="*/ 1143413 w 2616200"/>
              <a:gd name="connsiteY10" fmla="*/ 808859 h 1334278"/>
              <a:gd name="connsiteX11" fmla="*/ 1256824 w 2616200"/>
              <a:gd name="connsiteY11" fmla="*/ 978503 h 1334278"/>
              <a:gd name="connsiteX12" fmla="*/ 1370108 w 2616200"/>
              <a:gd name="connsiteY12" fmla="*/ 992735 h 1334278"/>
              <a:gd name="connsiteX13" fmla="*/ 1483392 w 2616200"/>
              <a:gd name="connsiteY13" fmla="*/ 978503 h 1334278"/>
              <a:gd name="connsiteX14" fmla="*/ 1596803 w 2616200"/>
              <a:gd name="connsiteY14" fmla="*/ 1247137 h 1334278"/>
              <a:gd name="connsiteX15" fmla="*/ 1710087 w 2616200"/>
              <a:gd name="connsiteY15" fmla="*/ 1332023 h 1334278"/>
              <a:gd name="connsiteX16" fmla="*/ 1823371 w 2616200"/>
              <a:gd name="connsiteY16" fmla="*/ 1240021 h 1334278"/>
              <a:gd name="connsiteX17" fmla="*/ 1936782 w 2616200"/>
              <a:gd name="connsiteY17" fmla="*/ 1240021 h 1334278"/>
              <a:gd name="connsiteX18" fmla="*/ 2050066 w 2616200"/>
              <a:gd name="connsiteY18" fmla="*/ 1183473 h 1334278"/>
              <a:gd name="connsiteX19" fmla="*/ 2163350 w 2616200"/>
              <a:gd name="connsiteY19" fmla="*/ 1162379 h 1334278"/>
              <a:gd name="connsiteX20" fmla="*/ 2276761 w 2616200"/>
              <a:gd name="connsiteY20" fmla="*/ 1119936 h 1334278"/>
              <a:gd name="connsiteX21" fmla="*/ 2390045 w 2616200"/>
              <a:gd name="connsiteY21" fmla="*/ 1112820 h 1334278"/>
              <a:gd name="connsiteX22" fmla="*/ 2503456 w 2616200"/>
              <a:gd name="connsiteY22" fmla="*/ 1119936 h 1334278"/>
              <a:gd name="connsiteX23" fmla="*/ 2616740 w 2616200"/>
              <a:gd name="connsiteY23" fmla="*/ 1091599 h 1334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16200" h="1334278">
                <a:moveTo>
                  <a:pt x="10192" y="10198"/>
                </a:moveTo>
                <a:lnTo>
                  <a:pt x="123476" y="38535"/>
                </a:lnTo>
                <a:lnTo>
                  <a:pt x="236887" y="52640"/>
                </a:lnTo>
                <a:lnTo>
                  <a:pt x="350171" y="66746"/>
                </a:lnTo>
                <a:lnTo>
                  <a:pt x="463455" y="66746"/>
                </a:lnTo>
                <a:lnTo>
                  <a:pt x="576866" y="59630"/>
                </a:lnTo>
                <a:lnTo>
                  <a:pt x="690150" y="66746"/>
                </a:lnTo>
                <a:lnTo>
                  <a:pt x="803434" y="80851"/>
                </a:lnTo>
                <a:lnTo>
                  <a:pt x="916845" y="179842"/>
                </a:lnTo>
                <a:lnTo>
                  <a:pt x="1030129" y="603888"/>
                </a:lnTo>
                <a:lnTo>
                  <a:pt x="1143413" y="808859"/>
                </a:lnTo>
                <a:lnTo>
                  <a:pt x="1256824" y="978503"/>
                </a:lnTo>
                <a:lnTo>
                  <a:pt x="1370108" y="992735"/>
                </a:lnTo>
                <a:lnTo>
                  <a:pt x="1483392" y="978503"/>
                </a:lnTo>
                <a:lnTo>
                  <a:pt x="1596803" y="1247137"/>
                </a:lnTo>
                <a:lnTo>
                  <a:pt x="1710087" y="1332023"/>
                </a:lnTo>
                <a:lnTo>
                  <a:pt x="1823371" y="1240021"/>
                </a:lnTo>
                <a:lnTo>
                  <a:pt x="1936782" y="1240021"/>
                </a:lnTo>
                <a:lnTo>
                  <a:pt x="2050066" y="1183473"/>
                </a:lnTo>
                <a:lnTo>
                  <a:pt x="2163350" y="1162379"/>
                </a:lnTo>
                <a:lnTo>
                  <a:pt x="2276761" y="1119936"/>
                </a:lnTo>
                <a:lnTo>
                  <a:pt x="2390045" y="1112820"/>
                </a:lnTo>
                <a:lnTo>
                  <a:pt x="2503456" y="1119936"/>
                </a:lnTo>
                <a:lnTo>
                  <a:pt x="2616740" y="1091599"/>
                </a:lnTo>
              </a:path>
            </a:pathLst>
          </a:custGeom>
          <a:noFill/>
          <a:ln w="10192" cap="flat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FD026C75-A431-4DD8-9F0E-8D5F48415C2B}"/>
              </a:ext>
            </a:extLst>
          </p:cNvPr>
          <p:cNvSpPr/>
          <p:nvPr/>
        </p:nvSpPr>
        <p:spPr>
          <a:xfrm>
            <a:off x="4428385" y="3786836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143A84CE-3D71-4DBF-A613-01F53818D410}"/>
              </a:ext>
            </a:extLst>
          </p:cNvPr>
          <p:cNvSpPr/>
          <p:nvPr/>
        </p:nvSpPr>
        <p:spPr>
          <a:xfrm>
            <a:off x="5221627" y="3786836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96740C77-3615-40DF-BFAF-8A70E2F6EBC1}"/>
              </a:ext>
            </a:extLst>
          </p:cNvPr>
          <p:cNvSpPr/>
          <p:nvPr/>
        </p:nvSpPr>
        <p:spPr>
          <a:xfrm>
            <a:off x="5335038" y="3694961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AF157337-A9AA-47E9-BEA4-1E40D5C34786}"/>
              </a:ext>
            </a:extLst>
          </p:cNvPr>
          <p:cNvSpPr/>
          <p:nvPr/>
        </p:nvSpPr>
        <p:spPr>
          <a:xfrm>
            <a:off x="5448322" y="3412222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670337BF-4AB6-4817-A651-0E17E913AEEA}"/>
              </a:ext>
            </a:extLst>
          </p:cNvPr>
          <p:cNvSpPr/>
          <p:nvPr/>
        </p:nvSpPr>
        <p:spPr>
          <a:xfrm>
            <a:off x="5561606" y="3221356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05FE7295-D224-45FB-A5D9-31A2FC3D0905}"/>
              </a:ext>
            </a:extLst>
          </p:cNvPr>
          <p:cNvSpPr/>
          <p:nvPr/>
        </p:nvSpPr>
        <p:spPr>
          <a:xfrm>
            <a:off x="5675017" y="3228472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A745E243-2ED9-47D9-AE27-A3C5F0D2C616}"/>
              </a:ext>
            </a:extLst>
          </p:cNvPr>
          <p:cNvSpPr/>
          <p:nvPr/>
        </p:nvSpPr>
        <p:spPr>
          <a:xfrm>
            <a:off x="5788301" y="3207251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6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7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3DCFEB29-C79B-4654-9A4A-092AB8754743}"/>
              </a:ext>
            </a:extLst>
          </p:cNvPr>
          <p:cNvSpPr/>
          <p:nvPr/>
        </p:nvSpPr>
        <p:spPr>
          <a:xfrm>
            <a:off x="5901585" y="327091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A3EBDCB9-1DDC-498E-A9EF-C68DA0181554}"/>
              </a:ext>
            </a:extLst>
          </p:cNvPr>
          <p:cNvSpPr/>
          <p:nvPr/>
        </p:nvSpPr>
        <p:spPr>
          <a:xfrm>
            <a:off x="6014996" y="345466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467F6460-C4B7-45C9-ADA1-DA94282A8875}"/>
              </a:ext>
            </a:extLst>
          </p:cNvPr>
          <p:cNvSpPr/>
          <p:nvPr/>
        </p:nvSpPr>
        <p:spPr>
          <a:xfrm>
            <a:off x="6128280" y="358186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75565F0F-376D-4F6A-B5F2-60A86D10A317}"/>
              </a:ext>
            </a:extLst>
          </p:cNvPr>
          <p:cNvSpPr/>
          <p:nvPr/>
        </p:nvSpPr>
        <p:spPr>
          <a:xfrm>
            <a:off x="6241564" y="3631297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6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7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1BC116A-CA09-494F-9F6E-8B7287FCF360}"/>
              </a:ext>
            </a:extLst>
          </p:cNvPr>
          <p:cNvSpPr/>
          <p:nvPr/>
        </p:nvSpPr>
        <p:spPr>
          <a:xfrm>
            <a:off x="6354975" y="3673740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F082871D-C759-45D8-A27A-CA0D8B3C6D2F}"/>
              </a:ext>
            </a:extLst>
          </p:cNvPr>
          <p:cNvSpPr/>
          <p:nvPr/>
        </p:nvSpPr>
        <p:spPr>
          <a:xfrm>
            <a:off x="6468259" y="368784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5A025363-1A59-46BC-9E67-5DDA3ABCD725}"/>
              </a:ext>
            </a:extLst>
          </p:cNvPr>
          <p:cNvSpPr/>
          <p:nvPr/>
        </p:nvSpPr>
        <p:spPr>
          <a:xfrm>
            <a:off x="6581543" y="368784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2" name="Freeform: Shape 81">
            <a:extLst>
              <a:ext uri="{FF2B5EF4-FFF2-40B4-BE49-F238E27FC236}">
                <a16:creationId xmlns:a16="http://schemas.microsoft.com/office/drawing/2014/main" id="{3EB4BDC2-F30B-4F53-BD99-7B63F2DEB3EF}"/>
              </a:ext>
            </a:extLst>
          </p:cNvPr>
          <p:cNvSpPr/>
          <p:nvPr/>
        </p:nvSpPr>
        <p:spPr>
          <a:xfrm>
            <a:off x="6694954" y="373740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DA96F2FD-3B63-45AD-AC48-A0B6A333D376}"/>
              </a:ext>
            </a:extLst>
          </p:cNvPr>
          <p:cNvSpPr/>
          <p:nvPr/>
        </p:nvSpPr>
        <p:spPr>
          <a:xfrm>
            <a:off x="6808238" y="3716183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4551537D-00E1-423C-BD20-28FD1AA2A304}"/>
              </a:ext>
            </a:extLst>
          </p:cNvPr>
          <p:cNvSpPr/>
          <p:nvPr/>
        </p:nvSpPr>
        <p:spPr>
          <a:xfrm>
            <a:off x="6921649" y="368784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16C6E5A6-DF77-4C8B-86AB-5C6A39A5DB2F}"/>
              </a:ext>
            </a:extLst>
          </p:cNvPr>
          <p:cNvSpPr/>
          <p:nvPr/>
        </p:nvSpPr>
        <p:spPr>
          <a:xfrm>
            <a:off x="7034933" y="3716183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6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7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F8766D"/>
          </a:solidFill>
          <a:ln w="6763" cap="rnd">
            <a:solidFill>
              <a:srgbClr val="F8766D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20AD16D9-5937-41D3-A9D9-D087209930C7}"/>
              </a:ext>
            </a:extLst>
          </p:cNvPr>
          <p:cNvSpPr/>
          <p:nvPr/>
        </p:nvSpPr>
        <p:spPr>
          <a:xfrm>
            <a:off x="4428385" y="2436800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87C34AB-EC9D-4169-B9CE-FAC7691317EC}"/>
              </a:ext>
            </a:extLst>
          </p:cNvPr>
          <p:cNvSpPr/>
          <p:nvPr/>
        </p:nvSpPr>
        <p:spPr>
          <a:xfrm>
            <a:off x="4541669" y="2465138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2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F4F42C13-4F60-4526-87C8-C5E444B52D41}"/>
              </a:ext>
            </a:extLst>
          </p:cNvPr>
          <p:cNvSpPr/>
          <p:nvPr/>
        </p:nvSpPr>
        <p:spPr>
          <a:xfrm>
            <a:off x="4655080" y="2479243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2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D1CD8B5-073B-43CA-89F2-3313F40F5CC3}"/>
              </a:ext>
            </a:extLst>
          </p:cNvPr>
          <p:cNvSpPr/>
          <p:nvPr/>
        </p:nvSpPr>
        <p:spPr>
          <a:xfrm>
            <a:off x="4768364" y="2493348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3034072A-4F83-401F-8D53-5239824ED717}"/>
              </a:ext>
            </a:extLst>
          </p:cNvPr>
          <p:cNvSpPr/>
          <p:nvPr/>
        </p:nvSpPr>
        <p:spPr>
          <a:xfrm>
            <a:off x="4881648" y="2493348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1" name="Freeform: Shape 90">
            <a:extLst>
              <a:ext uri="{FF2B5EF4-FFF2-40B4-BE49-F238E27FC236}">
                <a16:creationId xmlns:a16="http://schemas.microsoft.com/office/drawing/2014/main" id="{66E15C67-CB94-4035-A7E2-9A2CE9FE7EB5}"/>
              </a:ext>
            </a:extLst>
          </p:cNvPr>
          <p:cNvSpPr/>
          <p:nvPr/>
        </p:nvSpPr>
        <p:spPr>
          <a:xfrm>
            <a:off x="4995059" y="2486232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2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2" name="Freeform: Shape 91">
            <a:extLst>
              <a:ext uri="{FF2B5EF4-FFF2-40B4-BE49-F238E27FC236}">
                <a16:creationId xmlns:a16="http://schemas.microsoft.com/office/drawing/2014/main" id="{CAB82742-F1F8-4CCE-8AA4-6F2F21844067}"/>
              </a:ext>
            </a:extLst>
          </p:cNvPr>
          <p:cNvSpPr/>
          <p:nvPr/>
        </p:nvSpPr>
        <p:spPr>
          <a:xfrm>
            <a:off x="5108343" y="2493348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40DEEF9F-1B73-4A8B-916D-924C07AFA629}"/>
              </a:ext>
            </a:extLst>
          </p:cNvPr>
          <p:cNvSpPr/>
          <p:nvPr/>
        </p:nvSpPr>
        <p:spPr>
          <a:xfrm>
            <a:off x="5221627" y="250745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1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FDD89BFD-184F-45B0-A86A-7BC4FB5183D0}"/>
              </a:ext>
            </a:extLst>
          </p:cNvPr>
          <p:cNvSpPr/>
          <p:nvPr/>
        </p:nvSpPr>
        <p:spPr>
          <a:xfrm>
            <a:off x="5335038" y="260644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1" y="56326"/>
                  <a:pt x="6763" y="45232"/>
                  <a:pt x="6763" y="31546"/>
                </a:cubicBezTo>
                <a:cubicBezTo>
                  <a:pt x="6763" y="17861"/>
                  <a:pt x="17851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5" name="Freeform: Shape 94">
            <a:extLst>
              <a:ext uri="{FF2B5EF4-FFF2-40B4-BE49-F238E27FC236}">
                <a16:creationId xmlns:a16="http://schemas.microsoft.com/office/drawing/2014/main" id="{32547553-9501-420E-B39E-733E6571554F}"/>
              </a:ext>
            </a:extLst>
          </p:cNvPr>
          <p:cNvSpPr/>
          <p:nvPr/>
        </p:nvSpPr>
        <p:spPr>
          <a:xfrm>
            <a:off x="5448322" y="3030491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63CD5AF7-90AB-4284-95D2-6EF03A7EB58B}"/>
              </a:ext>
            </a:extLst>
          </p:cNvPr>
          <p:cNvSpPr/>
          <p:nvPr/>
        </p:nvSpPr>
        <p:spPr>
          <a:xfrm>
            <a:off x="5561606" y="3235461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128F0394-DC4D-4BC8-A1F4-2C5C58903E0D}"/>
              </a:ext>
            </a:extLst>
          </p:cNvPr>
          <p:cNvSpPr/>
          <p:nvPr/>
        </p:nvSpPr>
        <p:spPr>
          <a:xfrm>
            <a:off x="5675017" y="340510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8" name="Freeform: Shape 97">
            <a:extLst>
              <a:ext uri="{FF2B5EF4-FFF2-40B4-BE49-F238E27FC236}">
                <a16:creationId xmlns:a16="http://schemas.microsoft.com/office/drawing/2014/main" id="{B97B86A7-4E39-47F5-963B-6946BD78C0D8}"/>
              </a:ext>
            </a:extLst>
          </p:cNvPr>
          <p:cNvSpPr/>
          <p:nvPr/>
        </p:nvSpPr>
        <p:spPr>
          <a:xfrm>
            <a:off x="5788301" y="3419338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6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7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99" name="Freeform: Shape 98">
            <a:extLst>
              <a:ext uri="{FF2B5EF4-FFF2-40B4-BE49-F238E27FC236}">
                <a16:creationId xmlns:a16="http://schemas.microsoft.com/office/drawing/2014/main" id="{6A7BC790-82F6-4E31-9673-BED760E1DB0F}"/>
              </a:ext>
            </a:extLst>
          </p:cNvPr>
          <p:cNvSpPr/>
          <p:nvPr/>
        </p:nvSpPr>
        <p:spPr>
          <a:xfrm>
            <a:off x="5901585" y="3405105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39C5DD85-5CFC-4EED-B258-BC71D8C3A5B3}"/>
              </a:ext>
            </a:extLst>
          </p:cNvPr>
          <p:cNvSpPr/>
          <p:nvPr/>
        </p:nvSpPr>
        <p:spPr>
          <a:xfrm>
            <a:off x="6014996" y="3673740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11923AB8-9F32-4866-8218-A3AC0D308CE3}"/>
              </a:ext>
            </a:extLst>
          </p:cNvPr>
          <p:cNvSpPr/>
          <p:nvPr/>
        </p:nvSpPr>
        <p:spPr>
          <a:xfrm>
            <a:off x="6128280" y="3758626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2" name="Freeform: Shape 101">
            <a:extLst>
              <a:ext uri="{FF2B5EF4-FFF2-40B4-BE49-F238E27FC236}">
                <a16:creationId xmlns:a16="http://schemas.microsoft.com/office/drawing/2014/main" id="{C14D32DD-3947-4EE4-AF67-E3BC3964E81B}"/>
              </a:ext>
            </a:extLst>
          </p:cNvPr>
          <p:cNvSpPr/>
          <p:nvPr/>
        </p:nvSpPr>
        <p:spPr>
          <a:xfrm>
            <a:off x="6241564" y="366662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5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5"/>
                  <a:pt x="31527" y="56325"/>
                </a:cubicBezTo>
                <a:cubicBezTo>
                  <a:pt x="17850" y="56325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D46A05D-6DED-4902-86EF-E0DD529D6CC2}"/>
              </a:ext>
            </a:extLst>
          </p:cNvPr>
          <p:cNvSpPr/>
          <p:nvPr/>
        </p:nvSpPr>
        <p:spPr>
          <a:xfrm>
            <a:off x="6354975" y="3666624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5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5"/>
                  <a:pt x="31528" y="56325"/>
                </a:cubicBezTo>
                <a:cubicBezTo>
                  <a:pt x="17850" y="56325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4" name="Freeform: Shape 103">
            <a:extLst>
              <a:ext uri="{FF2B5EF4-FFF2-40B4-BE49-F238E27FC236}">
                <a16:creationId xmlns:a16="http://schemas.microsoft.com/office/drawing/2014/main" id="{6A09FEC1-3F85-4E2D-991A-394F9F12A48D}"/>
              </a:ext>
            </a:extLst>
          </p:cNvPr>
          <p:cNvSpPr/>
          <p:nvPr/>
        </p:nvSpPr>
        <p:spPr>
          <a:xfrm>
            <a:off x="6468259" y="3610076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5" name="Freeform: Shape 104">
            <a:extLst>
              <a:ext uri="{FF2B5EF4-FFF2-40B4-BE49-F238E27FC236}">
                <a16:creationId xmlns:a16="http://schemas.microsoft.com/office/drawing/2014/main" id="{E6BE5C59-2EE5-46DF-854A-40035985B74D}"/>
              </a:ext>
            </a:extLst>
          </p:cNvPr>
          <p:cNvSpPr/>
          <p:nvPr/>
        </p:nvSpPr>
        <p:spPr>
          <a:xfrm>
            <a:off x="6581543" y="3588982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6" name="Freeform: Shape 105">
            <a:extLst>
              <a:ext uri="{FF2B5EF4-FFF2-40B4-BE49-F238E27FC236}">
                <a16:creationId xmlns:a16="http://schemas.microsoft.com/office/drawing/2014/main" id="{100E353F-D81A-40F4-B61E-66C05541954A}"/>
              </a:ext>
            </a:extLst>
          </p:cNvPr>
          <p:cNvSpPr/>
          <p:nvPr/>
        </p:nvSpPr>
        <p:spPr>
          <a:xfrm>
            <a:off x="6694954" y="3546539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2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7" name="Freeform: Shape 106">
            <a:extLst>
              <a:ext uri="{FF2B5EF4-FFF2-40B4-BE49-F238E27FC236}">
                <a16:creationId xmlns:a16="http://schemas.microsoft.com/office/drawing/2014/main" id="{ED350B39-E98B-49F2-9656-4183CE7BB67A}"/>
              </a:ext>
            </a:extLst>
          </p:cNvPr>
          <p:cNvSpPr/>
          <p:nvPr/>
        </p:nvSpPr>
        <p:spPr>
          <a:xfrm>
            <a:off x="6808238" y="3539423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1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D4445FBB-6A57-48F5-BA61-19E7632232B7}"/>
              </a:ext>
            </a:extLst>
          </p:cNvPr>
          <p:cNvSpPr/>
          <p:nvPr/>
        </p:nvSpPr>
        <p:spPr>
          <a:xfrm>
            <a:off x="6921649" y="3546539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8 w 50800"/>
              <a:gd name="connsiteY1" fmla="*/ 56326 h 50829"/>
              <a:gd name="connsiteX2" fmla="*/ 6763 w 50800"/>
              <a:gd name="connsiteY2" fmla="*/ 31546 h 50829"/>
              <a:gd name="connsiteX3" fmla="*/ 31528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8" y="56326"/>
                </a:cubicBezTo>
                <a:cubicBezTo>
                  <a:pt x="17850" y="56326"/>
                  <a:pt x="6763" y="45231"/>
                  <a:pt x="6763" y="31546"/>
                </a:cubicBezTo>
                <a:cubicBezTo>
                  <a:pt x="6763" y="17861"/>
                  <a:pt x="17850" y="6767"/>
                  <a:pt x="31528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09" name="Freeform: Shape 108">
            <a:extLst>
              <a:ext uri="{FF2B5EF4-FFF2-40B4-BE49-F238E27FC236}">
                <a16:creationId xmlns:a16="http://schemas.microsoft.com/office/drawing/2014/main" id="{9EDBA27A-8475-4972-B87E-A24B3576A786}"/>
              </a:ext>
            </a:extLst>
          </p:cNvPr>
          <p:cNvSpPr/>
          <p:nvPr/>
        </p:nvSpPr>
        <p:spPr>
          <a:xfrm>
            <a:off x="7034933" y="3518201"/>
            <a:ext cx="50800" cy="50830"/>
          </a:xfrm>
          <a:custGeom>
            <a:avLst/>
            <a:gdLst>
              <a:gd name="connsiteX0" fmla="*/ 56293 w 50800"/>
              <a:gd name="connsiteY0" fmla="*/ 31546 h 50829"/>
              <a:gd name="connsiteX1" fmla="*/ 31527 w 50800"/>
              <a:gd name="connsiteY1" fmla="*/ 56326 h 50829"/>
              <a:gd name="connsiteX2" fmla="*/ 6762 w 50800"/>
              <a:gd name="connsiteY2" fmla="*/ 31546 h 50829"/>
              <a:gd name="connsiteX3" fmla="*/ 31527 w 50800"/>
              <a:gd name="connsiteY3" fmla="*/ 6767 h 50829"/>
              <a:gd name="connsiteX4" fmla="*/ 56293 w 50800"/>
              <a:gd name="connsiteY4" fmla="*/ 31546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00" h="50829">
                <a:moveTo>
                  <a:pt x="56293" y="31546"/>
                </a:moveTo>
                <a:cubicBezTo>
                  <a:pt x="56293" y="45232"/>
                  <a:pt x="45205" y="56326"/>
                  <a:pt x="31527" y="56326"/>
                </a:cubicBezTo>
                <a:cubicBezTo>
                  <a:pt x="17850" y="56326"/>
                  <a:pt x="6762" y="45231"/>
                  <a:pt x="6762" y="31546"/>
                </a:cubicBezTo>
                <a:cubicBezTo>
                  <a:pt x="6762" y="17861"/>
                  <a:pt x="17850" y="6767"/>
                  <a:pt x="31527" y="6767"/>
                </a:cubicBezTo>
                <a:cubicBezTo>
                  <a:pt x="45205" y="6767"/>
                  <a:pt x="56293" y="17861"/>
                  <a:pt x="56293" y="31546"/>
                </a:cubicBezTo>
                <a:close/>
              </a:path>
            </a:pathLst>
          </a:custGeom>
          <a:solidFill>
            <a:srgbClr val="7CAE00"/>
          </a:solidFill>
          <a:ln w="6763" cap="rnd">
            <a:solidFill>
              <a:srgbClr val="7CAE00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B50E3B-28BC-48E5-92A9-3C0D21897439}"/>
              </a:ext>
            </a:extLst>
          </p:cNvPr>
          <p:cNvGrpSpPr/>
          <p:nvPr/>
        </p:nvGrpSpPr>
        <p:grpSpPr>
          <a:xfrm>
            <a:off x="3691785" y="2267157"/>
            <a:ext cx="4867148" cy="1578515"/>
            <a:chOff x="3691785" y="2267157"/>
            <a:chExt cx="4867148" cy="1578515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0EA5D1B-B8E4-4B1B-B290-7DFC8755CA93}"/>
                </a:ext>
              </a:extLst>
            </p:cNvPr>
            <p:cNvGrpSpPr/>
            <p:nvPr/>
          </p:nvGrpSpPr>
          <p:grpSpPr>
            <a:xfrm>
              <a:off x="3691785" y="2267157"/>
              <a:ext cx="4867148" cy="1578515"/>
              <a:chOff x="3691785" y="2267157"/>
              <a:chExt cx="4867148" cy="1578515"/>
            </a:xfrm>
          </p:grpSpPr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66D5B87B-70DC-41FD-97ED-E58E9C41D3D0}"/>
                  </a:ext>
                </a:extLst>
              </p:cNvPr>
              <p:cNvSpPr/>
              <p:nvPr/>
            </p:nvSpPr>
            <p:spPr>
              <a:xfrm>
                <a:off x="3691785" y="2267157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0" y="56326"/>
                      <a:pt x="6763" y="45231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C94B5B9-D8EE-46B7-95EB-6DEAD123F9F4}"/>
                  </a:ext>
                </a:extLst>
              </p:cNvPr>
              <p:cNvSpPr/>
              <p:nvPr/>
            </p:nvSpPr>
            <p:spPr>
              <a:xfrm>
                <a:off x="5127266" y="2814973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1" y="56326"/>
                      <a:pt x="6763" y="45232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5BAA7D97-0642-430E-B065-3934F0EE9082}"/>
                  </a:ext>
                </a:extLst>
              </p:cNvPr>
              <p:cNvSpPr/>
              <p:nvPr/>
            </p:nvSpPr>
            <p:spPr>
              <a:xfrm>
                <a:off x="5297192" y="2785492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1" y="56326"/>
                      <a:pt x="6763" y="45232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21AF5C16-AB74-410D-B240-99C2B085ED2B}"/>
                  </a:ext>
                </a:extLst>
              </p:cNvPr>
              <p:cNvSpPr/>
              <p:nvPr/>
            </p:nvSpPr>
            <p:spPr>
              <a:xfrm>
                <a:off x="5429399" y="3122365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1" y="56326"/>
                      <a:pt x="6763" y="45231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D06FF239-7CAB-48C3-B41A-1D90E3824ADA}"/>
                  </a:ext>
                </a:extLst>
              </p:cNvPr>
              <p:cNvSpPr/>
              <p:nvPr/>
            </p:nvSpPr>
            <p:spPr>
              <a:xfrm>
                <a:off x="5561606" y="3382486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0" y="56326"/>
                      <a:pt x="6763" y="45231"/>
                      <a:pt x="6763" y="31546"/>
                    </a:cubicBezTo>
                    <a:cubicBezTo>
                      <a:pt x="6763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4142F43-9622-4458-B5F9-63B7BE900D5C}"/>
                  </a:ext>
                </a:extLst>
              </p:cNvPr>
              <p:cNvSpPr/>
              <p:nvPr/>
            </p:nvSpPr>
            <p:spPr>
              <a:xfrm>
                <a:off x="5675017" y="3526461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2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2"/>
                      <a:pt x="45205" y="56326"/>
                      <a:pt x="31528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8A766A3-8A67-4B19-AE1F-AFE7279E1481}"/>
                  </a:ext>
                </a:extLst>
              </p:cNvPr>
              <p:cNvSpPr/>
              <p:nvPr/>
            </p:nvSpPr>
            <p:spPr>
              <a:xfrm>
                <a:off x="5750582" y="3703984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50B9F523-14BF-4DAD-AA86-FBEECCF14759}"/>
                  </a:ext>
                </a:extLst>
              </p:cNvPr>
              <p:cNvSpPr/>
              <p:nvPr/>
            </p:nvSpPr>
            <p:spPr>
              <a:xfrm>
                <a:off x="5826020" y="3794842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85288BD2-E7B3-451C-B0A1-3BC99A877990}"/>
                  </a:ext>
                </a:extLst>
              </p:cNvPr>
              <p:cNvSpPr/>
              <p:nvPr/>
            </p:nvSpPr>
            <p:spPr>
              <a:xfrm>
                <a:off x="5901585" y="3787599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2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202F7C2A-07A0-40FF-ABD8-8D113B6FD0B8}"/>
                  </a:ext>
                </a:extLst>
              </p:cNvPr>
              <p:cNvSpPr/>
              <p:nvPr/>
            </p:nvSpPr>
            <p:spPr>
              <a:xfrm>
                <a:off x="6109357" y="3779085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E989CC-BAEB-4688-AA69-D0E89B83B3C7}"/>
                  </a:ext>
                </a:extLst>
              </p:cNvPr>
              <p:cNvSpPr/>
              <p:nvPr/>
            </p:nvSpPr>
            <p:spPr>
              <a:xfrm>
                <a:off x="8168154" y="3739946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2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6107D2C-C94F-42FE-A868-ED02BA256162}"/>
                  </a:ext>
                </a:extLst>
              </p:cNvPr>
              <p:cNvSpPr/>
              <p:nvPr/>
            </p:nvSpPr>
            <p:spPr>
              <a:xfrm>
                <a:off x="8508133" y="3732702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00BFC4"/>
              </a:solidFill>
              <a:ln w="6763" cap="rnd">
                <a:solidFill>
                  <a:srgbClr val="00BFC4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</p:grp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1430B69C-4EAC-4DEF-880B-872705D6143E}"/>
                </a:ext>
              </a:extLst>
            </p:cNvPr>
            <p:cNvSpPr/>
            <p:nvPr/>
          </p:nvSpPr>
          <p:spPr>
            <a:xfrm>
              <a:off x="3719947" y="2297157"/>
              <a:ext cx="4826000" cy="1537597"/>
            </a:xfrm>
            <a:custGeom>
              <a:avLst/>
              <a:gdLst>
                <a:gd name="connsiteX0" fmla="*/ 10192 w 4826000"/>
                <a:gd name="connsiteY0" fmla="*/ 10198 h 1537597"/>
                <a:gd name="connsiteX1" fmla="*/ 1445673 w 4826000"/>
                <a:gd name="connsiteY1" fmla="*/ 558014 h 1537597"/>
                <a:gd name="connsiteX2" fmla="*/ 1615599 w 4826000"/>
                <a:gd name="connsiteY2" fmla="*/ 528533 h 1537597"/>
                <a:gd name="connsiteX3" fmla="*/ 1747806 w 4826000"/>
                <a:gd name="connsiteY3" fmla="*/ 865407 h 1537597"/>
                <a:gd name="connsiteX4" fmla="*/ 1880013 w 4826000"/>
                <a:gd name="connsiteY4" fmla="*/ 1125527 h 1537597"/>
                <a:gd name="connsiteX5" fmla="*/ 1993424 w 4826000"/>
                <a:gd name="connsiteY5" fmla="*/ 1269502 h 1537597"/>
                <a:gd name="connsiteX6" fmla="*/ 2068989 w 4826000"/>
                <a:gd name="connsiteY6" fmla="*/ 1447025 h 1537597"/>
                <a:gd name="connsiteX7" fmla="*/ 2144427 w 4826000"/>
                <a:gd name="connsiteY7" fmla="*/ 1537883 h 1537597"/>
                <a:gd name="connsiteX8" fmla="*/ 2219992 w 4826000"/>
                <a:gd name="connsiteY8" fmla="*/ 1530640 h 1537597"/>
                <a:gd name="connsiteX9" fmla="*/ 2427764 w 4826000"/>
                <a:gd name="connsiteY9" fmla="*/ 1522126 h 1537597"/>
                <a:gd name="connsiteX10" fmla="*/ 4486561 w 4826000"/>
                <a:gd name="connsiteY10" fmla="*/ 1482987 h 1537597"/>
                <a:gd name="connsiteX11" fmla="*/ 4826540 w 4826000"/>
                <a:gd name="connsiteY11" fmla="*/ 1475744 h 1537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826000" h="1537597">
                  <a:moveTo>
                    <a:pt x="10192" y="10198"/>
                  </a:moveTo>
                  <a:lnTo>
                    <a:pt x="1445673" y="558014"/>
                  </a:lnTo>
                  <a:lnTo>
                    <a:pt x="1615599" y="528533"/>
                  </a:lnTo>
                  <a:lnTo>
                    <a:pt x="1747806" y="865407"/>
                  </a:lnTo>
                  <a:lnTo>
                    <a:pt x="1880013" y="1125527"/>
                  </a:lnTo>
                  <a:lnTo>
                    <a:pt x="1993424" y="1269502"/>
                  </a:lnTo>
                  <a:lnTo>
                    <a:pt x="2068989" y="1447025"/>
                  </a:lnTo>
                  <a:lnTo>
                    <a:pt x="2144427" y="1537883"/>
                  </a:lnTo>
                  <a:lnTo>
                    <a:pt x="2219992" y="1530640"/>
                  </a:lnTo>
                  <a:lnTo>
                    <a:pt x="2427764" y="1522126"/>
                  </a:lnTo>
                  <a:lnTo>
                    <a:pt x="4486561" y="1482987"/>
                  </a:lnTo>
                  <a:lnTo>
                    <a:pt x="4826540" y="1475744"/>
                  </a:lnTo>
                </a:path>
              </a:pathLst>
            </a:custGeom>
            <a:noFill/>
            <a:ln w="10192" cap="flat">
              <a:solidFill>
                <a:srgbClr val="00BFC4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/>
            </a:p>
          </p:txBody>
        </p:sp>
      </p:grpSp>
      <p:sp>
        <p:nvSpPr>
          <p:cNvPr id="131" name="Freeform: Shape 130">
            <a:extLst>
              <a:ext uri="{FF2B5EF4-FFF2-40B4-BE49-F238E27FC236}">
                <a16:creationId xmlns:a16="http://schemas.microsoft.com/office/drawing/2014/main" id="{FA29B6EA-4B73-4876-A4A7-AC26C50A5A79}"/>
              </a:ext>
            </a:extLst>
          </p:cNvPr>
          <p:cNvSpPr/>
          <p:nvPr/>
        </p:nvSpPr>
        <p:spPr>
          <a:xfrm>
            <a:off x="3472202" y="5546940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ln w="10192" cap="flat">
            <a:solidFill>
              <a:srgbClr val="138D75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2" name="Freeform: Shape 131">
            <a:extLst>
              <a:ext uri="{FF2B5EF4-FFF2-40B4-BE49-F238E27FC236}">
                <a16:creationId xmlns:a16="http://schemas.microsoft.com/office/drawing/2014/main" id="{3D9AAFF1-9358-418D-8957-ECBAECDBD184}"/>
              </a:ext>
            </a:extLst>
          </p:cNvPr>
          <p:cNvSpPr/>
          <p:nvPr/>
        </p:nvSpPr>
        <p:spPr>
          <a:xfrm>
            <a:off x="3472202" y="4635183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ln w="10192" cap="flat">
            <a:solidFill>
              <a:srgbClr val="138D75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3" name="Freeform: Shape 132">
            <a:extLst>
              <a:ext uri="{FF2B5EF4-FFF2-40B4-BE49-F238E27FC236}">
                <a16:creationId xmlns:a16="http://schemas.microsoft.com/office/drawing/2014/main" id="{1D7F0803-5F78-41D5-A49D-A39351E17A5C}"/>
              </a:ext>
            </a:extLst>
          </p:cNvPr>
          <p:cNvSpPr/>
          <p:nvPr/>
        </p:nvSpPr>
        <p:spPr>
          <a:xfrm>
            <a:off x="3472202" y="3843511"/>
            <a:ext cx="5308600" cy="12707"/>
          </a:xfrm>
          <a:custGeom>
            <a:avLst/>
            <a:gdLst>
              <a:gd name="connsiteX0" fmla="*/ 10192 w 5308600"/>
              <a:gd name="connsiteY0" fmla="*/ 10198 h 12707"/>
              <a:gd name="connsiteX1" fmla="*/ 5308378 w 53086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308600" h="12707">
                <a:moveTo>
                  <a:pt x="10192" y="10198"/>
                </a:moveTo>
                <a:lnTo>
                  <a:pt x="5308378" y="10198"/>
                </a:lnTo>
              </a:path>
            </a:pathLst>
          </a:custGeom>
          <a:ln w="10192" cap="flat">
            <a:solidFill>
              <a:srgbClr val="1ABC9C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4" name="Freeform: Shape 133">
            <a:extLst>
              <a:ext uri="{FF2B5EF4-FFF2-40B4-BE49-F238E27FC236}">
                <a16:creationId xmlns:a16="http://schemas.microsoft.com/office/drawing/2014/main" id="{7405E518-4F09-4F63-BEAE-EA04D5B9A726}"/>
              </a:ext>
            </a:extLst>
          </p:cNvPr>
          <p:cNvSpPr/>
          <p:nvPr/>
        </p:nvSpPr>
        <p:spPr>
          <a:xfrm>
            <a:off x="3437404" y="5660036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2748BF69-B5FD-4954-BF76-1C7EADF5BD45}"/>
              </a:ext>
            </a:extLst>
          </p:cNvPr>
          <p:cNvSpPr/>
          <p:nvPr/>
        </p:nvSpPr>
        <p:spPr>
          <a:xfrm>
            <a:off x="3437404" y="4953250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6" name="Freeform: Shape 135">
            <a:extLst>
              <a:ext uri="{FF2B5EF4-FFF2-40B4-BE49-F238E27FC236}">
                <a16:creationId xmlns:a16="http://schemas.microsoft.com/office/drawing/2014/main" id="{91502F8B-C809-42B9-996B-825AE4E07218}"/>
              </a:ext>
            </a:extLst>
          </p:cNvPr>
          <p:cNvSpPr/>
          <p:nvPr/>
        </p:nvSpPr>
        <p:spPr>
          <a:xfrm>
            <a:off x="3437404" y="4246463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C3597E3F-EB52-45F6-A1B0-56A014465E20}"/>
              </a:ext>
            </a:extLst>
          </p:cNvPr>
          <p:cNvSpPr/>
          <p:nvPr/>
        </p:nvSpPr>
        <p:spPr>
          <a:xfrm>
            <a:off x="3437404" y="3539550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8" name="Freeform: Shape 137">
            <a:extLst>
              <a:ext uri="{FF2B5EF4-FFF2-40B4-BE49-F238E27FC236}">
                <a16:creationId xmlns:a16="http://schemas.microsoft.com/office/drawing/2014/main" id="{C9CE6CF0-294A-4D09-8166-D4ACF9494CF5}"/>
              </a:ext>
            </a:extLst>
          </p:cNvPr>
          <p:cNvSpPr/>
          <p:nvPr/>
        </p:nvSpPr>
        <p:spPr>
          <a:xfrm>
            <a:off x="3437404" y="2832763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AE70FBC3-1EF9-4530-8B72-4EB1BE1326D3}"/>
              </a:ext>
            </a:extLst>
          </p:cNvPr>
          <p:cNvSpPr/>
          <p:nvPr/>
        </p:nvSpPr>
        <p:spPr>
          <a:xfrm>
            <a:off x="3437404" y="2125977"/>
            <a:ext cx="50800" cy="12707"/>
          </a:xfrm>
          <a:custGeom>
            <a:avLst/>
            <a:gdLst>
              <a:gd name="connsiteX0" fmla="*/ 10192 w 50800"/>
              <a:gd name="connsiteY0" fmla="*/ 10198 h 12707"/>
              <a:gd name="connsiteX1" fmla="*/ 44990 w 50800"/>
              <a:gd name="connsiteY1" fmla="*/ 10198 h 12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800" h="12707">
                <a:moveTo>
                  <a:pt x="10192" y="10198"/>
                </a:moveTo>
                <a:lnTo>
                  <a:pt x="44990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0" name="Freeform: Shape 139">
            <a:extLst>
              <a:ext uri="{FF2B5EF4-FFF2-40B4-BE49-F238E27FC236}">
                <a16:creationId xmlns:a16="http://schemas.microsoft.com/office/drawing/2014/main" id="{EA383053-9F2B-496D-A5FA-95029E7B6BC5}"/>
              </a:ext>
            </a:extLst>
          </p:cNvPr>
          <p:cNvSpPr/>
          <p:nvPr/>
        </p:nvSpPr>
        <p:spPr>
          <a:xfrm>
            <a:off x="3996331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0CA56495-3472-45F9-B252-1ADC31A42AD1}"/>
              </a:ext>
            </a:extLst>
          </p:cNvPr>
          <p:cNvSpPr/>
          <p:nvPr/>
        </p:nvSpPr>
        <p:spPr>
          <a:xfrm>
            <a:off x="4563005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2" name="Freeform: Shape 141">
            <a:extLst>
              <a:ext uri="{FF2B5EF4-FFF2-40B4-BE49-F238E27FC236}">
                <a16:creationId xmlns:a16="http://schemas.microsoft.com/office/drawing/2014/main" id="{8ABBF885-F368-4AB6-A635-A24A79F98C70}"/>
              </a:ext>
            </a:extLst>
          </p:cNvPr>
          <p:cNvSpPr/>
          <p:nvPr/>
        </p:nvSpPr>
        <p:spPr>
          <a:xfrm>
            <a:off x="5129679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86DAA2CE-6F01-45FD-A7F5-AABEE4FB43EE}"/>
              </a:ext>
            </a:extLst>
          </p:cNvPr>
          <p:cNvSpPr/>
          <p:nvPr/>
        </p:nvSpPr>
        <p:spPr>
          <a:xfrm>
            <a:off x="5696353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4" name="Freeform: Shape 143">
            <a:extLst>
              <a:ext uri="{FF2B5EF4-FFF2-40B4-BE49-F238E27FC236}">
                <a16:creationId xmlns:a16="http://schemas.microsoft.com/office/drawing/2014/main" id="{D43A64D0-3A88-4368-8FD0-3F5824D35366}"/>
              </a:ext>
            </a:extLst>
          </p:cNvPr>
          <p:cNvSpPr/>
          <p:nvPr/>
        </p:nvSpPr>
        <p:spPr>
          <a:xfrm>
            <a:off x="6262900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26392016-AC89-4241-9F35-EA5B27CD9396}"/>
              </a:ext>
            </a:extLst>
          </p:cNvPr>
          <p:cNvSpPr/>
          <p:nvPr/>
        </p:nvSpPr>
        <p:spPr>
          <a:xfrm>
            <a:off x="6829574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6" name="Freeform: Shape 145">
            <a:extLst>
              <a:ext uri="{FF2B5EF4-FFF2-40B4-BE49-F238E27FC236}">
                <a16:creationId xmlns:a16="http://schemas.microsoft.com/office/drawing/2014/main" id="{CC7C66FD-AB65-423A-8245-7984BBF8F7D7}"/>
              </a:ext>
            </a:extLst>
          </p:cNvPr>
          <p:cNvSpPr/>
          <p:nvPr/>
        </p:nvSpPr>
        <p:spPr>
          <a:xfrm>
            <a:off x="7396248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B6A95AD9-83C3-4F8B-98F7-113045F4D72D}"/>
              </a:ext>
            </a:extLst>
          </p:cNvPr>
          <p:cNvSpPr/>
          <p:nvPr/>
        </p:nvSpPr>
        <p:spPr>
          <a:xfrm>
            <a:off x="7962922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148" name="Freeform: Shape 147">
            <a:extLst>
              <a:ext uri="{FF2B5EF4-FFF2-40B4-BE49-F238E27FC236}">
                <a16:creationId xmlns:a16="http://schemas.microsoft.com/office/drawing/2014/main" id="{969E8A90-E69A-40DE-BC09-0A65F385E18E}"/>
              </a:ext>
            </a:extLst>
          </p:cNvPr>
          <p:cNvSpPr/>
          <p:nvPr/>
        </p:nvSpPr>
        <p:spPr>
          <a:xfrm>
            <a:off x="8529469" y="5709849"/>
            <a:ext cx="12700" cy="50830"/>
          </a:xfrm>
          <a:custGeom>
            <a:avLst/>
            <a:gdLst>
              <a:gd name="connsiteX0" fmla="*/ 10192 w 12700"/>
              <a:gd name="connsiteY0" fmla="*/ 45016 h 50829"/>
              <a:gd name="connsiteX1" fmla="*/ 10192 w 12700"/>
              <a:gd name="connsiteY1" fmla="*/ 10198 h 50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700" h="50829">
                <a:moveTo>
                  <a:pt x="10192" y="45016"/>
                </a:moveTo>
                <a:lnTo>
                  <a:pt x="10192" y="10198"/>
                </a:lnTo>
              </a:path>
            </a:pathLst>
          </a:custGeom>
          <a:noFill/>
          <a:ln w="10192" cap="flat">
            <a:solidFill>
              <a:srgbClr val="333333"/>
            </a:solidFill>
            <a:prstDash val="solid"/>
            <a:round/>
          </a:ln>
        </p:spPr>
        <p:txBody>
          <a:bodyPr rtlCol="0" anchor="ctr"/>
          <a:lstStyle/>
          <a:p>
            <a:endParaRPr lang="de-CH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17FF17-DE88-4108-B392-0EBAF478A5D3}"/>
              </a:ext>
            </a:extLst>
          </p:cNvPr>
          <p:cNvSpPr txBox="1"/>
          <p:nvPr/>
        </p:nvSpPr>
        <p:spPr>
          <a:xfrm>
            <a:off x="3457911" y="3843584"/>
            <a:ext cx="21340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Soil</a:t>
            </a:r>
            <a:r>
              <a:rPr lang="de-DE" sz="1200" dirty="0"/>
              <a:t> </a:t>
            </a:r>
            <a:r>
              <a:rPr lang="de-DE" sz="1200" dirty="0" err="1"/>
              <a:t>water</a:t>
            </a:r>
            <a:r>
              <a:rPr lang="de-DE" sz="1200" dirty="0"/>
              <a:t> in 21</a:t>
            </a:r>
            <a:endParaRPr lang="de-CH" sz="12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81D89DF-2678-42ED-BBB8-DE5E984A039B}"/>
              </a:ext>
            </a:extLst>
          </p:cNvPr>
          <p:cNvSpPr txBox="1"/>
          <p:nvPr/>
        </p:nvSpPr>
        <p:spPr>
          <a:xfrm>
            <a:off x="3443059" y="4622943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Groundwater</a:t>
            </a:r>
            <a:r>
              <a:rPr lang="de-DE" sz="1200" dirty="0"/>
              <a:t> in 32</a:t>
            </a:r>
            <a:endParaRPr lang="de-CH" sz="12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94FE4B-0125-47C1-A792-BB205B536E0D}"/>
              </a:ext>
            </a:extLst>
          </p:cNvPr>
          <p:cNvSpPr txBox="1"/>
          <p:nvPr/>
        </p:nvSpPr>
        <p:spPr>
          <a:xfrm>
            <a:off x="3450055" y="5282648"/>
            <a:ext cx="1446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Groundwater</a:t>
            </a:r>
            <a:r>
              <a:rPr lang="de-DE" sz="1200" dirty="0"/>
              <a:t> in 21</a:t>
            </a:r>
            <a:endParaRPr lang="de-CH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C0FACB-CF79-4694-B74A-34C21C0D733D}"/>
              </a:ext>
            </a:extLst>
          </p:cNvPr>
          <p:cNvGrpSpPr/>
          <p:nvPr/>
        </p:nvGrpSpPr>
        <p:grpSpPr>
          <a:xfrm>
            <a:off x="4995059" y="2514570"/>
            <a:ext cx="3393948" cy="921161"/>
            <a:chOff x="4995059" y="2514570"/>
            <a:chExt cx="3393948" cy="92116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53C9AAA-B34A-4C85-9631-D03C9C5B6D02}"/>
                </a:ext>
              </a:extLst>
            </p:cNvPr>
            <p:cNvGrpSpPr/>
            <p:nvPr/>
          </p:nvGrpSpPr>
          <p:grpSpPr>
            <a:xfrm>
              <a:off x="4995059" y="2514570"/>
              <a:ext cx="3393948" cy="921161"/>
              <a:chOff x="4995059" y="2514570"/>
              <a:chExt cx="3393948" cy="921161"/>
            </a:xfrm>
          </p:grpSpPr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8FC5424C-77C7-45DD-8852-2511786286D9}"/>
                  </a:ext>
                </a:extLst>
              </p:cNvPr>
              <p:cNvSpPr/>
              <p:nvPr/>
            </p:nvSpPr>
            <p:spPr>
              <a:xfrm>
                <a:off x="4995059" y="2514570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0" y="56326"/>
                      <a:pt x="6763" y="45232"/>
                      <a:pt x="6763" y="31546"/>
                    </a:cubicBezTo>
                    <a:cubicBezTo>
                      <a:pt x="6763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C049E3C1-05FE-4F3C-9450-093938CFFA50}"/>
                  </a:ext>
                </a:extLst>
              </p:cNvPr>
              <p:cNvSpPr/>
              <p:nvPr/>
            </p:nvSpPr>
            <p:spPr>
              <a:xfrm>
                <a:off x="5335038" y="2719540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1" y="56326"/>
                      <a:pt x="6763" y="45232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93DDB69-843D-4732-992E-8849E51713A0}"/>
                  </a:ext>
                </a:extLst>
              </p:cNvPr>
              <p:cNvSpPr/>
              <p:nvPr/>
            </p:nvSpPr>
            <p:spPr>
              <a:xfrm>
                <a:off x="5580529" y="2959838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3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8" y="56326"/>
                    </a:cubicBezTo>
                    <a:cubicBezTo>
                      <a:pt x="17851" y="56326"/>
                      <a:pt x="6763" y="45231"/>
                      <a:pt x="6763" y="31546"/>
                    </a:cubicBezTo>
                    <a:cubicBezTo>
                      <a:pt x="6763" y="17861"/>
                      <a:pt x="17851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3DF91B35-EDD6-4DD9-ACEF-99A6A5CF5B17}"/>
                  </a:ext>
                </a:extLst>
              </p:cNvPr>
              <p:cNvSpPr/>
              <p:nvPr/>
            </p:nvSpPr>
            <p:spPr>
              <a:xfrm>
                <a:off x="5731659" y="2873300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2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2"/>
                      <a:pt x="45205" y="56326"/>
                      <a:pt x="31528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1FC5251-D8F0-4932-BA19-D939131D467B}"/>
                  </a:ext>
                </a:extLst>
              </p:cNvPr>
              <p:cNvSpPr/>
              <p:nvPr/>
            </p:nvSpPr>
            <p:spPr>
              <a:xfrm>
                <a:off x="5863866" y="3019181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8 w 50800"/>
                  <a:gd name="connsiteY1" fmla="*/ 56326 h 50829"/>
                  <a:gd name="connsiteX2" fmla="*/ 6762 w 50800"/>
                  <a:gd name="connsiteY2" fmla="*/ 31546 h 50829"/>
                  <a:gd name="connsiteX3" fmla="*/ 31528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2"/>
                      <a:pt x="45205" y="56326"/>
                      <a:pt x="31528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8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F6FE4F20-5958-4C60-B4A7-4665165821A0}"/>
                  </a:ext>
                </a:extLst>
              </p:cNvPr>
              <p:cNvSpPr/>
              <p:nvPr/>
            </p:nvSpPr>
            <p:spPr>
              <a:xfrm>
                <a:off x="6203845" y="3297982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1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3A194B64-C480-4B7B-8614-6A8CB5C894F8}"/>
                  </a:ext>
                </a:extLst>
              </p:cNvPr>
              <p:cNvSpPr/>
              <p:nvPr/>
            </p:nvSpPr>
            <p:spPr>
              <a:xfrm>
                <a:off x="8338207" y="3384901"/>
                <a:ext cx="50800" cy="50830"/>
              </a:xfrm>
              <a:custGeom>
                <a:avLst/>
                <a:gdLst>
                  <a:gd name="connsiteX0" fmla="*/ 56293 w 50800"/>
                  <a:gd name="connsiteY0" fmla="*/ 31546 h 50829"/>
                  <a:gd name="connsiteX1" fmla="*/ 31527 w 50800"/>
                  <a:gd name="connsiteY1" fmla="*/ 56326 h 50829"/>
                  <a:gd name="connsiteX2" fmla="*/ 6762 w 50800"/>
                  <a:gd name="connsiteY2" fmla="*/ 31546 h 50829"/>
                  <a:gd name="connsiteX3" fmla="*/ 31527 w 50800"/>
                  <a:gd name="connsiteY3" fmla="*/ 6767 h 50829"/>
                  <a:gd name="connsiteX4" fmla="*/ 56293 w 50800"/>
                  <a:gd name="connsiteY4" fmla="*/ 31546 h 50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800" h="50829">
                    <a:moveTo>
                      <a:pt x="56293" y="31546"/>
                    </a:moveTo>
                    <a:cubicBezTo>
                      <a:pt x="56293" y="45232"/>
                      <a:pt x="45205" y="56326"/>
                      <a:pt x="31527" y="56326"/>
                    </a:cubicBezTo>
                    <a:cubicBezTo>
                      <a:pt x="17850" y="56326"/>
                      <a:pt x="6762" y="45231"/>
                      <a:pt x="6762" y="31546"/>
                    </a:cubicBezTo>
                    <a:cubicBezTo>
                      <a:pt x="6762" y="17861"/>
                      <a:pt x="17850" y="6767"/>
                      <a:pt x="31527" y="6767"/>
                    </a:cubicBezTo>
                    <a:cubicBezTo>
                      <a:pt x="45205" y="6767"/>
                      <a:pt x="56293" y="17861"/>
                      <a:pt x="56293" y="31546"/>
                    </a:cubicBezTo>
                    <a:close/>
                  </a:path>
                </a:pathLst>
              </a:custGeom>
              <a:solidFill>
                <a:srgbClr val="C77CFF"/>
              </a:solidFill>
              <a:ln w="6763" cap="rnd">
                <a:solidFill>
                  <a:srgbClr val="C77CFF"/>
                </a:solidFill>
                <a:prstDash val="solid"/>
                <a:round/>
              </a:ln>
            </p:spPr>
            <p:txBody>
              <a:bodyPr rtlCol="0" anchor="ctr"/>
              <a:lstStyle/>
              <a:p>
                <a:endParaRPr lang="de-CH"/>
              </a:p>
            </p:txBody>
          </p:sp>
        </p:grp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307A6C6E-ED5F-4279-A9DD-0FF708CF6B6D}"/>
                </a:ext>
              </a:extLst>
            </p:cNvPr>
            <p:cNvSpPr/>
            <p:nvPr/>
          </p:nvSpPr>
          <p:spPr>
            <a:xfrm>
              <a:off x="5022763" y="2540811"/>
              <a:ext cx="3352800" cy="889519"/>
            </a:xfrm>
            <a:custGeom>
              <a:avLst/>
              <a:gdLst>
                <a:gd name="connsiteX0" fmla="*/ 10192 w 3352800"/>
                <a:gd name="connsiteY0" fmla="*/ 10198 h 889518"/>
                <a:gd name="connsiteX1" fmla="*/ 350171 w 3352800"/>
                <a:gd name="connsiteY1" fmla="*/ 215168 h 889518"/>
                <a:gd name="connsiteX2" fmla="*/ 595662 w 3352800"/>
                <a:gd name="connsiteY2" fmla="*/ 455465 h 889518"/>
                <a:gd name="connsiteX3" fmla="*/ 746792 w 3352800"/>
                <a:gd name="connsiteY3" fmla="*/ 368928 h 889518"/>
                <a:gd name="connsiteX4" fmla="*/ 878999 w 3352800"/>
                <a:gd name="connsiteY4" fmla="*/ 514809 h 889518"/>
                <a:gd name="connsiteX5" fmla="*/ 1218978 w 3352800"/>
                <a:gd name="connsiteY5" fmla="*/ 793610 h 889518"/>
                <a:gd name="connsiteX6" fmla="*/ 3353340 w 3352800"/>
                <a:gd name="connsiteY6" fmla="*/ 880528 h 8895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2800" h="889518">
                  <a:moveTo>
                    <a:pt x="10192" y="10198"/>
                  </a:moveTo>
                  <a:lnTo>
                    <a:pt x="350171" y="215168"/>
                  </a:lnTo>
                  <a:lnTo>
                    <a:pt x="595662" y="455465"/>
                  </a:lnTo>
                  <a:lnTo>
                    <a:pt x="746792" y="368928"/>
                  </a:lnTo>
                  <a:lnTo>
                    <a:pt x="878999" y="514809"/>
                  </a:lnTo>
                  <a:lnTo>
                    <a:pt x="1218978" y="793610"/>
                  </a:lnTo>
                  <a:lnTo>
                    <a:pt x="3353340" y="880528"/>
                  </a:lnTo>
                </a:path>
              </a:pathLst>
            </a:custGeom>
            <a:noFill/>
            <a:ln w="10192" cap="flat">
              <a:solidFill>
                <a:srgbClr val="C77CFF"/>
              </a:solidFill>
              <a:prstDash val="solid"/>
              <a:round/>
            </a:ln>
          </p:spPr>
          <p:txBody>
            <a:bodyPr rtlCol="0" anchor="ctr"/>
            <a:lstStyle/>
            <a:p>
              <a:endParaRPr lang="de-CH"/>
            </a:p>
          </p:txBody>
        </p:sp>
      </p:grpSp>
    </p:spTree>
    <p:extLst>
      <p:ext uri="{BB962C8B-B14F-4D97-AF65-F5344CB8AC3E}">
        <p14:creationId xmlns:p14="http://schemas.microsoft.com/office/powerpoint/2010/main" val="363885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8DD96-9AF3-424D-93A4-6BBA32C08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5D86B-BF18-46CD-ABA7-5BB39FC19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C2839-B5F7-460D-918D-58BF56A4F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887FE354-7EAA-4C06-A0CA-F3BB455C55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6427" r="16559"/>
          <a:stretch/>
        </p:blipFill>
        <p:spPr>
          <a:xfrm>
            <a:off x="5442934" y="1700808"/>
            <a:ext cx="4896544" cy="46787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449DD5D-59D3-48F4-9852-E1BD34CFA68F}"/>
              </a:ext>
            </a:extLst>
          </p:cNvPr>
          <p:cNvSpPr/>
          <p:nvPr/>
        </p:nvSpPr>
        <p:spPr bwMode="auto">
          <a:xfrm>
            <a:off x="10511700" y="4895950"/>
            <a:ext cx="299668" cy="3208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2E522D-A710-4A64-8040-48AB05BD2ADE}"/>
              </a:ext>
            </a:extLst>
          </p:cNvPr>
          <p:cNvSpPr txBox="1"/>
          <p:nvPr/>
        </p:nvSpPr>
        <p:spPr>
          <a:xfrm>
            <a:off x="10781528" y="4862905"/>
            <a:ext cx="1879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</a:t>
            </a:r>
            <a:r>
              <a:rPr lang="de-CH" dirty="0" err="1"/>
              <a:t>sampled</a:t>
            </a:r>
            <a:endParaRPr lang="de-CH" dirty="0"/>
          </a:p>
        </p:txBody>
      </p:sp>
      <p:pic>
        <p:nvPicPr>
          <p:cNvPr id="13" name="Content Placeholder 7">
            <a:extLst>
              <a:ext uri="{FF2B5EF4-FFF2-40B4-BE49-F238E27FC236}">
                <a16:creationId xmlns:a16="http://schemas.microsoft.com/office/drawing/2014/main" id="{9561BA73-854A-4378-A2BD-D59D0B93207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4176" t="40671" r="7758" b="42123"/>
          <a:stretch/>
        </p:blipFill>
        <p:spPr bwMode="auto">
          <a:xfrm>
            <a:off x="10364376" y="2698954"/>
            <a:ext cx="1162457" cy="1984029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9F5DE8A-CD41-4B5D-8704-53DF52044187}"/>
              </a:ext>
            </a:extLst>
          </p:cNvPr>
          <p:cNvSpPr txBox="1"/>
          <p:nvPr/>
        </p:nvSpPr>
        <p:spPr>
          <a:xfrm>
            <a:off x="10346771" y="1878484"/>
            <a:ext cx="16495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</a:t>
            </a:r>
            <a:endParaRPr lang="de-CH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B91C698-DFB3-4550-9CD0-E38C62CF0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r="17391"/>
          <a:stretch/>
        </p:blipFill>
        <p:spPr>
          <a:xfrm>
            <a:off x="195653" y="1702610"/>
            <a:ext cx="5252275" cy="4678718"/>
          </a:xfr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5C7A1D-397C-4349-9417-850BC34DFA68}"/>
              </a:ext>
            </a:extLst>
          </p:cNvPr>
          <p:cNvSpPr txBox="1"/>
          <p:nvPr/>
        </p:nvSpPr>
        <p:spPr>
          <a:xfrm>
            <a:off x="551384" y="1343610"/>
            <a:ext cx="15199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Overland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83A85-A98B-4125-9DB3-9CA58FACF8A9}"/>
              </a:ext>
            </a:extLst>
          </p:cNvPr>
          <p:cNvSpPr txBox="1"/>
          <p:nvPr/>
        </p:nvSpPr>
        <p:spPr>
          <a:xfrm>
            <a:off x="5435641" y="1343609"/>
            <a:ext cx="18004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Subsurface</a:t>
            </a:r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833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2731-BEC0-46DD-9B49-A39DBBCC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DBA7-2324-4E39-AE20-A697CDD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907F-D060-4411-9383-4D06B7D0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2A6E-E50C-4013-A2D2-8E0FD429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1EB4C5-A015-488D-948D-C322CCCDC9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9" t="16935" r="11405" b="17573"/>
          <a:stretch/>
        </p:blipFill>
        <p:spPr>
          <a:xfrm>
            <a:off x="6335483" y="1124744"/>
            <a:ext cx="5856517" cy="573325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EFB026-6974-49F0-BB83-995D751FC7EC}"/>
              </a:ext>
            </a:extLst>
          </p:cNvPr>
          <p:cNvSpPr txBox="1"/>
          <p:nvPr/>
        </p:nvSpPr>
        <p:spPr>
          <a:xfrm>
            <a:off x="6458661" y="1196752"/>
            <a:ext cx="1657826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August, 4 2022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C5EC74B-35AA-4C62-9758-1B9669437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2205038"/>
            <a:ext cx="5112767" cy="3887787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Headwater</a:t>
            </a:r>
            <a:r>
              <a:rPr lang="de-CH" dirty="0"/>
              <a:t> </a:t>
            </a:r>
            <a:r>
              <a:rPr lang="de-CH" dirty="0" err="1"/>
              <a:t>streams</a:t>
            </a:r>
            <a:r>
              <a:rPr lang="de-CH" dirty="0"/>
              <a:t> (</a:t>
            </a:r>
            <a:r>
              <a:rPr lang="de-CH" dirty="0" err="1"/>
              <a:t>first</a:t>
            </a:r>
            <a:r>
              <a:rPr lang="de-CH" dirty="0"/>
              <a:t> and </a:t>
            </a:r>
            <a:r>
              <a:rPr lang="de-CH" dirty="0" err="1"/>
              <a:t>second</a:t>
            </a:r>
            <a:r>
              <a:rPr lang="de-CH" dirty="0"/>
              <a:t> </a:t>
            </a:r>
            <a:r>
              <a:rPr lang="de-CH" dirty="0" err="1"/>
              <a:t>order</a:t>
            </a:r>
            <a:r>
              <a:rPr lang="de-CH" dirty="0"/>
              <a:t>) 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 err="1"/>
              <a:t>make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 70% - 80%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total </a:t>
            </a:r>
            <a:r>
              <a:rPr lang="de-CH" dirty="0" err="1"/>
              <a:t>channel</a:t>
            </a:r>
            <a:r>
              <a:rPr lang="de-CH" dirty="0"/>
              <a:t> </a:t>
            </a:r>
            <a:r>
              <a:rPr lang="de-CH" dirty="0" err="1"/>
              <a:t>length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river</a:t>
            </a:r>
            <a:r>
              <a:rPr lang="de-CH" dirty="0"/>
              <a:t> network </a:t>
            </a:r>
            <a:r>
              <a:rPr lang="de-CH" dirty="0" err="1"/>
              <a:t>worldwide</a:t>
            </a:r>
            <a:r>
              <a:rPr lang="de-CH" dirty="0"/>
              <a:t> </a:t>
            </a:r>
            <a:r>
              <a:rPr lang="de-CH" sz="1200" dirty="0">
                <a:solidFill>
                  <a:schemeClr val="tx2">
                    <a:lumMod val="75000"/>
                  </a:schemeClr>
                </a:solidFill>
              </a:rPr>
              <a:t>(Downing et al., 2012) </a:t>
            </a:r>
            <a:endParaRPr lang="de-CH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CH" dirty="0" err="1"/>
              <a:t>spatially</a:t>
            </a:r>
            <a:r>
              <a:rPr lang="de-CH" dirty="0"/>
              <a:t> and </a:t>
            </a:r>
            <a:r>
              <a:rPr lang="de-CH" dirty="0" err="1"/>
              <a:t>temporally</a:t>
            </a:r>
            <a:r>
              <a:rPr lang="de-CH" dirty="0"/>
              <a:t> variable 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short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paths</a:t>
            </a:r>
            <a:r>
              <a:rPr lang="de-CH" dirty="0"/>
              <a:t> &amp; </a:t>
            </a:r>
            <a:r>
              <a:rPr lang="de-CH" dirty="0" err="1"/>
              <a:t>small</a:t>
            </a:r>
            <a:r>
              <a:rPr lang="de-CH" dirty="0"/>
              <a:t> </a:t>
            </a:r>
            <a:r>
              <a:rPr lang="de-CH" dirty="0" err="1"/>
              <a:t>contribution</a:t>
            </a:r>
            <a:r>
              <a:rPr lang="de-CH" dirty="0"/>
              <a:t> </a:t>
            </a:r>
            <a:r>
              <a:rPr lang="de-CH" dirty="0" err="1"/>
              <a:t>areas</a:t>
            </a:r>
            <a:r>
              <a:rPr lang="de-CH" dirty="0"/>
              <a:t> </a:t>
            </a:r>
            <a:r>
              <a:rPr lang="de-CH" sz="1200" dirty="0">
                <a:solidFill>
                  <a:schemeClr val="tx2">
                    <a:lumMod val="75000"/>
                  </a:schemeClr>
                </a:solidFill>
              </a:rPr>
              <a:t>(Wohl, 2017)</a:t>
            </a:r>
          </a:p>
          <a:p>
            <a:r>
              <a:rPr lang="de-CH" dirty="0" err="1"/>
              <a:t>more</a:t>
            </a:r>
            <a:r>
              <a:rPr lang="de-CH" dirty="0"/>
              <a:t> responsive</a:t>
            </a:r>
          </a:p>
        </p:txBody>
      </p:sp>
    </p:spTree>
    <p:extLst>
      <p:ext uri="{BB962C8B-B14F-4D97-AF65-F5344CB8AC3E}">
        <p14:creationId xmlns:p14="http://schemas.microsoft.com/office/powerpoint/2010/main" val="30985868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2731-BEC0-46DD-9B49-A39DBBCC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DBA7-2324-4E39-AE20-A697CDD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907F-D060-4411-9383-4D06B7D0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Leuteritz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2A6E-E50C-4013-A2D2-8E0FD429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E235-9678-49F9-98F5-D11827AE2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2882" r="10867" b="16290"/>
          <a:stretch/>
        </p:blipFill>
        <p:spPr>
          <a:xfrm>
            <a:off x="6335483" y="1124744"/>
            <a:ext cx="5856517" cy="5733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FFAB00-3338-4257-9AFD-B1CD8BF12173}"/>
              </a:ext>
            </a:extLst>
          </p:cNvPr>
          <p:cNvSpPr txBox="1"/>
          <p:nvPr/>
        </p:nvSpPr>
        <p:spPr>
          <a:xfrm>
            <a:off x="6458661" y="1213422"/>
            <a:ext cx="17796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August, 20 2022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68EC8-29FE-41CD-BE55-760002C7FA0A}"/>
              </a:ext>
            </a:extLst>
          </p:cNvPr>
          <p:cNvSpPr/>
          <p:nvPr/>
        </p:nvSpPr>
        <p:spPr>
          <a:xfrm>
            <a:off x="174822" y="5111777"/>
            <a:ext cx="616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800" b="1" kern="0" dirty="0">
                <a:sym typeface="Wingdings" panose="05000000000000000000" pitchFamily="2" charset="2"/>
              </a:rPr>
              <a:t> </a:t>
            </a:r>
            <a:r>
              <a:rPr lang="de-CH" sz="1800" b="1" kern="0" dirty="0"/>
              <a:t>Overland </a:t>
            </a:r>
            <a:r>
              <a:rPr lang="de-CH" sz="1800" b="1" kern="0" dirty="0" err="1"/>
              <a:t>flow</a:t>
            </a:r>
            <a:r>
              <a:rPr lang="de-CH" sz="1800" b="1" kern="0" dirty="0"/>
              <a:t> (OF) &amp; </a:t>
            </a:r>
            <a:r>
              <a:rPr lang="de-CH" sz="1800" b="1" kern="0" dirty="0" err="1"/>
              <a:t>shallow</a:t>
            </a:r>
            <a:r>
              <a:rPr lang="de-CH" sz="1800" b="1" kern="0" dirty="0"/>
              <a:t> </a:t>
            </a:r>
            <a:r>
              <a:rPr lang="de-CH" sz="1800" b="1" kern="0" dirty="0" err="1"/>
              <a:t>subsurface</a:t>
            </a:r>
            <a:r>
              <a:rPr lang="de-CH" sz="1800" b="1" kern="0" dirty="0"/>
              <a:t> </a:t>
            </a:r>
            <a:r>
              <a:rPr lang="de-CH" sz="1800" b="1" kern="0" dirty="0" err="1"/>
              <a:t>flow</a:t>
            </a:r>
            <a:r>
              <a:rPr lang="de-CH" sz="1800" b="1" kern="0" dirty="0"/>
              <a:t> (SSF</a:t>
            </a:r>
            <a:r>
              <a:rPr lang="de-CH" sz="1600" b="1" kern="0" dirty="0"/>
              <a:t>)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1E9130E9-13E5-42F4-92C2-9BA5801B5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225" y="2205038"/>
            <a:ext cx="5112767" cy="3887787"/>
          </a:xfrm>
        </p:spPr>
        <p:txBody>
          <a:bodyPr/>
          <a:lstStyle/>
          <a:p>
            <a:pPr marL="0" indent="0">
              <a:buNone/>
            </a:pPr>
            <a:r>
              <a:rPr lang="de-CH" dirty="0" err="1"/>
              <a:t>Headwater</a:t>
            </a:r>
            <a:r>
              <a:rPr lang="de-CH" dirty="0"/>
              <a:t> </a:t>
            </a:r>
            <a:r>
              <a:rPr lang="de-CH" dirty="0" err="1"/>
              <a:t>streams</a:t>
            </a:r>
            <a:r>
              <a:rPr lang="de-CH" dirty="0"/>
              <a:t> (</a:t>
            </a:r>
            <a:r>
              <a:rPr lang="de-CH" dirty="0" err="1"/>
              <a:t>first</a:t>
            </a:r>
            <a:r>
              <a:rPr lang="de-CH" dirty="0"/>
              <a:t> and </a:t>
            </a:r>
            <a:r>
              <a:rPr lang="de-CH" dirty="0" err="1"/>
              <a:t>second</a:t>
            </a:r>
            <a:r>
              <a:rPr lang="de-CH" dirty="0"/>
              <a:t> </a:t>
            </a:r>
            <a:r>
              <a:rPr lang="de-CH" dirty="0" err="1"/>
              <a:t>order</a:t>
            </a:r>
            <a:r>
              <a:rPr lang="de-CH" dirty="0"/>
              <a:t>) </a:t>
            </a:r>
          </a:p>
          <a:p>
            <a:pPr marL="0" indent="0">
              <a:buNone/>
            </a:pPr>
            <a:endParaRPr lang="de-CH" dirty="0"/>
          </a:p>
          <a:p>
            <a:r>
              <a:rPr lang="de-CH" dirty="0" err="1"/>
              <a:t>make</a:t>
            </a:r>
            <a:r>
              <a:rPr lang="de-CH" dirty="0"/>
              <a:t> </a:t>
            </a:r>
            <a:r>
              <a:rPr lang="de-CH" dirty="0" err="1"/>
              <a:t>up</a:t>
            </a:r>
            <a:r>
              <a:rPr lang="de-CH" dirty="0"/>
              <a:t> 70% - 80%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total </a:t>
            </a:r>
            <a:r>
              <a:rPr lang="de-CH" dirty="0" err="1"/>
              <a:t>channel</a:t>
            </a:r>
            <a:r>
              <a:rPr lang="de-CH" dirty="0"/>
              <a:t> </a:t>
            </a:r>
            <a:r>
              <a:rPr lang="de-CH" dirty="0" err="1"/>
              <a:t>length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the</a:t>
            </a:r>
            <a:r>
              <a:rPr lang="de-CH" dirty="0"/>
              <a:t> </a:t>
            </a:r>
            <a:r>
              <a:rPr lang="de-CH" dirty="0" err="1"/>
              <a:t>river</a:t>
            </a:r>
            <a:r>
              <a:rPr lang="de-CH" dirty="0"/>
              <a:t> network </a:t>
            </a:r>
            <a:r>
              <a:rPr lang="de-CH" dirty="0" err="1"/>
              <a:t>worldwide</a:t>
            </a:r>
            <a:r>
              <a:rPr lang="de-CH" dirty="0"/>
              <a:t> </a:t>
            </a:r>
            <a:r>
              <a:rPr lang="de-CH" sz="1200" dirty="0">
                <a:solidFill>
                  <a:schemeClr val="tx2">
                    <a:lumMod val="75000"/>
                  </a:schemeClr>
                </a:solidFill>
              </a:rPr>
              <a:t>(Downing et al., 2012) </a:t>
            </a:r>
            <a:endParaRPr lang="de-CH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de-CH" dirty="0" err="1"/>
              <a:t>spatially</a:t>
            </a:r>
            <a:r>
              <a:rPr lang="de-CH" dirty="0"/>
              <a:t> and </a:t>
            </a:r>
            <a:r>
              <a:rPr lang="de-CH" dirty="0" err="1"/>
              <a:t>temporally</a:t>
            </a:r>
            <a:r>
              <a:rPr lang="de-CH" dirty="0"/>
              <a:t> variable due </a:t>
            </a:r>
            <a:r>
              <a:rPr lang="de-CH" dirty="0" err="1"/>
              <a:t>to</a:t>
            </a:r>
            <a:r>
              <a:rPr lang="de-CH" dirty="0"/>
              <a:t> </a:t>
            </a:r>
            <a:r>
              <a:rPr lang="de-CH" dirty="0" err="1"/>
              <a:t>short</a:t>
            </a:r>
            <a:r>
              <a:rPr lang="de-CH" dirty="0"/>
              <a:t> </a:t>
            </a:r>
            <a:r>
              <a:rPr lang="de-CH" dirty="0" err="1"/>
              <a:t>flow</a:t>
            </a:r>
            <a:r>
              <a:rPr lang="de-CH" dirty="0"/>
              <a:t> </a:t>
            </a:r>
            <a:r>
              <a:rPr lang="de-CH" dirty="0" err="1"/>
              <a:t>paths</a:t>
            </a:r>
            <a:r>
              <a:rPr lang="de-CH" dirty="0"/>
              <a:t> &amp; </a:t>
            </a:r>
            <a:r>
              <a:rPr lang="de-CH" dirty="0" err="1"/>
              <a:t>small</a:t>
            </a:r>
            <a:r>
              <a:rPr lang="de-CH" dirty="0"/>
              <a:t> </a:t>
            </a:r>
            <a:r>
              <a:rPr lang="de-CH" dirty="0" err="1"/>
              <a:t>contribution</a:t>
            </a:r>
            <a:r>
              <a:rPr lang="de-CH" dirty="0"/>
              <a:t> </a:t>
            </a:r>
            <a:r>
              <a:rPr lang="de-CH" dirty="0" err="1"/>
              <a:t>areas</a:t>
            </a:r>
            <a:r>
              <a:rPr lang="de-CH" dirty="0"/>
              <a:t> </a:t>
            </a:r>
            <a:r>
              <a:rPr lang="de-CH" sz="1200" dirty="0">
                <a:solidFill>
                  <a:schemeClr val="tx2">
                    <a:lumMod val="75000"/>
                  </a:schemeClr>
                </a:solidFill>
              </a:rPr>
              <a:t>(Wohl, 2017)</a:t>
            </a:r>
          </a:p>
          <a:p>
            <a:r>
              <a:rPr lang="de-CH" dirty="0" err="1"/>
              <a:t>more</a:t>
            </a:r>
            <a:r>
              <a:rPr lang="de-CH" dirty="0"/>
              <a:t> responsive</a:t>
            </a:r>
          </a:p>
        </p:txBody>
      </p:sp>
    </p:spTree>
    <p:extLst>
      <p:ext uri="{BB962C8B-B14F-4D97-AF65-F5344CB8AC3E}">
        <p14:creationId xmlns:p14="http://schemas.microsoft.com/office/powerpoint/2010/main" val="332743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9E2731-BEC0-46DD-9B49-A39DBBCC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Introduction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DBA7-2324-4E39-AE20-A697CDD3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A907F-D060-4411-9383-4D06B7D00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Leuteritz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E02A6E-E50C-4013-A2D2-8E0FD4296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9E6E235-9678-49F9-98F5-D11827AE21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6" t="22882" r="10867" b="16290"/>
          <a:stretch/>
        </p:blipFill>
        <p:spPr>
          <a:xfrm>
            <a:off x="6335483" y="1124744"/>
            <a:ext cx="5856517" cy="573325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FFFAB00-3338-4257-9AFD-B1CD8BF12173}"/>
              </a:ext>
            </a:extLst>
          </p:cNvPr>
          <p:cNvSpPr txBox="1"/>
          <p:nvPr/>
        </p:nvSpPr>
        <p:spPr>
          <a:xfrm>
            <a:off x="6458661" y="1213422"/>
            <a:ext cx="177965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2"/>
                </a:solidFill>
                <a:latin typeface="+mn-lt"/>
                <a:ea typeface="Verdana" panose="020B0604030504040204" pitchFamily="34" charset="0"/>
              </a:rPr>
              <a:t>August, 20 2022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AEDA98D-C5FA-4E40-9BD5-E3EDD380CA29}"/>
              </a:ext>
            </a:extLst>
          </p:cNvPr>
          <p:cNvSpPr txBox="1">
            <a:spLocks/>
          </p:cNvSpPr>
          <p:nvPr/>
        </p:nvSpPr>
        <p:spPr bwMode="auto">
          <a:xfrm>
            <a:off x="911225" y="2709565"/>
            <a:ext cx="5112767" cy="352774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7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4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2pPr>
            <a:lvl3pPr marL="1026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3pPr>
            <a:lvl4pPr marL="1368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4pPr>
            <a:lvl5pPr marL="1710000" indent="-342000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5pPr>
            <a:lvl6pPr marL="18954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6pPr>
            <a:lvl7pPr marL="23526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7pPr>
            <a:lvl8pPr marL="28098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8pPr>
            <a:lvl9pPr marL="3267075" indent="-366713" algn="l" rtl="0" eaLnBrk="1" fontAlgn="base" hangingPunct="1">
              <a:spcBef>
                <a:spcPct val="40000"/>
              </a:spcBef>
              <a:spcAft>
                <a:spcPct val="0"/>
              </a:spcAft>
              <a:buFont typeface="Arial" charset="0"/>
              <a:buChar char="–"/>
              <a:defRPr sz="1700">
                <a:solidFill>
                  <a:schemeClr val="tx1"/>
                </a:solidFill>
                <a:latin typeface="+mn-lt"/>
                <a:ea typeface="Arial" charset="0"/>
                <a:cs typeface="+mn-cs"/>
              </a:defRPr>
            </a:lvl9pPr>
          </a:lstStyle>
          <a:p>
            <a:r>
              <a:rPr lang="de-CH" kern="0" dirty="0"/>
              <a:t>lack </a:t>
            </a:r>
            <a:r>
              <a:rPr lang="de-CH" kern="0" dirty="0" err="1"/>
              <a:t>of</a:t>
            </a:r>
            <a:r>
              <a:rPr lang="de-CH" kern="0" dirty="0"/>
              <a:t> </a:t>
            </a:r>
            <a:r>
              <a:rPr lang="de-CH" kern="0" dirty="0" err="1"/>
              <a:t>data</a:t>
            </a:r>
            <a:r>
              <a:rPr lang="de-CH" kern="0" dirty="0"/>
              <a:t> on </a:t>
            </a:r>
            <a:r>
              <a:rPr lang="de-CH" kern="0" dirty="0" err="1"/>
              <a:t>spatial</a:t>
            </a:r>
            <a:r>
              <a:rPr lang="de-CH" kern="0" dirty="0"/>
              <a:t> and temporal </a:t>
            </a:r>
            <a:r>
              <a:rPr lang="de-CH" kern="0" dirty="0" err="1"/>
              <a:t>variability</a:t>
            </a:r>
            <a:r>
              <a:rPr lang="de-CH" kern="0" dirty="0"/>
              <a:t> in </a:t>
            </a:r>
            <a:r>
              <a:rPr lang="de-CH" kern="0" dirty="0" err="1"/>
              <a:t>isotopic</a:t>
            </a:r>
            <a:r>
              <a:rPr lang="de-CH" kern="0" dirty="0"/>
              <a:t> </a:t>
            </a:r>
            <a:r>
              <a:rPr lang="de-CH" kern="0" dirty="0" err="1"/>
              <a:t>composition</a:t>
            </a:r>
            <a:r>
              <a:rPr lang="de-CH" kern="0" dirty="0"/>
              <a:t> in OF &amp; SSF </a:t>
            </a:r>
          </a:p>
          <a:p>
            <a:r>
              <a:rPr lang="de-CH" kern="0" dirty="0" err="1"/>
              <a:t>contributions</a:t>
            </a:r>
            <a:r>
              <a:rPr lang="de-CH" kern="0" dirty="0"/>
              <a:t> and </a:t>
            </a:r>
            <a:r>
              <a:rPr lang="de-CH" kern="0" dirty="0" err="1"/>
              <a:t>interactions</a:t>
            </a:r>
            <a:r>
              <a:rPr lang="de-CH" kern="0" dirty="0"/>
              <a:t> </a:t>
            </a:r>
            <a:r>
              <a:rPr lang="de-CH" kern="0" dirty="0" err="1"/>
              <a:t>of</a:t>
            </a:r>
            <a:r>
              <a:rPr lang="de-CH" kern="0" dirty="0"/>
              <a:t> </a:t>
            </a:r>
            <a:r>
              <a:rPr lang="de-CH" kern="0" dirty="0" err="1"/>
              <a:t>flow</a:t>
            </a:r>
            <a:r>
              <a:rPr lang="de-CH" kern="0" dirty="0"/>
              <a:t> </a:t>
            </a:r>
            <a:r>
              <a:rPr lang="de-CH" kern="0" dirty="0" err="1"/>
              <a:t>pathways</a:t>
            </a:r>
            <a:r>
              <a:rPr lang="de-CH" kern="0" dirty="0"/>
              <a:t> </a:t>
            </a:r>
            <a:r>
              <a:rPr lang="de-CH" kern="0" dirty="0" err="1"/>
              <a:t>with</a:t>
            </a:r>
            <a:r>
              <a:rPr lang="de-CH" kern="0" dirty="0"/>
              <a:t> source </a:t>
            </a:r>
            <a:r>
              <a:rPr lang="de-CH" kern="0" dirty="0" err="1"/>
              <a:t>areas</a:t>
            </a:r>
            <a:r>
              <a:rPr lang="de-CH" kern="0" dirty="0"/>
              <a:t> (i.e., </a:t>
            </a:r>
            <a:r>
              <a:rPr lang="de-CH" kern="0" dirty="0" err="1"/>
              <a:t>soil</a:t>
            </a:r>
            <a:r>
              <a:rPr lang="de-CH" kern="0" dirty="0"/>
              <a:t> </a:t>
            </a:r>
            <a:r>
              <a:rPr lang="de-CH" kern="0" dirty="0" err="1"/>
              <a:t>water</a:t>
            </a:r>
            <a:r>
              <a:rPr lang="de-CH" kern="0" dirty="0"/>
              <a:t> &amp; </a:t>
            </a:r>
            <a:r>
              <a:rPr lang="de-CH" kern="0" dirty="0" err="1"/>
              <a:t>groundwater</a:t>
            </a:r>
            <a:r>
              <a:rPr lang="de-CH" kern="0" dirty="0"/>
              <a:t>)</a:t>
            </a:r>
          </a:p>
          <a:p>
            <a:r>
              <a:rPr lang="de-CH" kern="0" dirty="0" err="1"/>
              <a:t>mixing</a:t>
            </a:r>
            <a:r>
              <a:rPr lang="de-CH" kern="0" dirty="0"/>
              <a:t> </a:t>
            </a:r>
            <a:r>
              <a:rPr lang="de-CH" kern="0" dirty="0" err="1"/>
              <a:t>processes</a:t>
            </a:r>
            <a:r>
              <a:rPr lang="de-CH" kern="0" dirty="0"/>
              <a:t> in </a:t>
            </a:r>
            <a:r>
              <a:rPr lang="de-CH" kern="0" dirty="0" err="1"/>
              <a:t>the</a:t>
            </a:r>
            <a:r>
              <a:rPr lang="de-CH" kern="0" dirty="0"/>
              <a:t> </a:t>
            </a:r>
            <a:r>
              <a:rPr lang="de-CH" kern="0" dirty="0" err="1"/>
              <a:t>catchment</a:t>
            </a:r>
            <a:endParaRPr lang="de-CH" kern="0" dirty="0"/>
          </a:p>
          <a:p>
            <a:r>
              <a:rPr lang="de-CH" kern="0" dirty="0" err="1"/>
              <a:t>stable</a:t>
            </a:r>
            <a:r>
              <a:rPr lang="de-CH" kern="0" dirty="0"/>
              <a:t> </a:t>
            </a:r>
            <a:r>
              <a:rPr lang="de-CH" kern="0" dirty="0" err="1"/>
              <a:t>water</a:t>
            </a:r>
            <a:r>
              <a:rPr lang="de-CH" kern="0" dirty="0"/>
              <a:t> isotopes (</a:t>
            </a:r>
            <a:r>
              <a:rPr lang="de-CH" kern="0" baseline="30000" dirty="0"/>
              <a:t>18</a:t>
            </a:r>
            <a:r>
              <a:rPr lang="de-CH" kern="0" dirty="0"/>
              <a:t>O, </a:t>
            </a:r>
            <a:r>
              <a:rPr lang="de-CH" kern="0" baseline="30000" dirty="0"/>
              <a:t>2</a:t>
            </a:r>
            <a:r>
              <a:rPr lang="de-CH" kern="0" dirty="0"/>
              <a:t>H) </a:t>
            </a:r>
            <a:r>
              <a:rPr lang="de-CH" kern="0" dirty="0" err="1"/>
              <a:t>as</a:t>
            </a:r>
            <a:r>
              <a:rPr lang="de-CH" kern="0" dirty="0"/>
              <a:t> </a:t>
            </a:r>
            <a:r>
              <a:rPr lang="de-CH" kern="0" dirty="0" err="1"/>
              <a:t>conservative</a:t>
            </a:r>
            <a:r>
              <a:rPr lang="de-CH" kern="0" dirty="0"/>
              <a:t> </a:t>
            </a:r>
            <a:r>
              <a:rPr lang="de-CH" kern="0" dirty="0" err="1"/>
              <a:t>tracer</a:t>
            </a:r>
            <a:endParaRPr lang="de-CH" kern="0" dirty="0"/>
          </a:p>
          <a:p>
            <a:endParaRPr lang="de-CH" kern="0" dirty="0"/>
          </a:p>
          <a:p>
            <a:pPr marL="0" indent="0">
              <a:buNone/>
            </a:pPr>
            <a:endParaRPr lang="de-CH" kern="0" dirty="0"/>
          </a:p>
          <a:p>
            <a:endParaRPr lang="de-CH" kern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6068EC8-29FE-41CD-BE55-760002C7FA0A}"/>
              </a:ext>
            </a:extLst>
          </p:cNvPr>
          <p:cNvSpPr/>
          <p:nvPr/>
        </p:nvSpPr>
        <p:spPr>
          <a:xfrm>
            <a:off x="174822" y="2123564"/>
            <a:ext cx="6160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800" b="1" kern="0" dirty="0">
                <a:sym typeface="Wingdings" panose="05000000000000000000" pitchFamily="2" charset="2"/>
              </a:rPr>
              <a:t> </a:t>
            </a:r>
            <a:r>
              <a:rPr lang="de-CH" sz="1800" b="1" kern="0" dirty="0"/>
              <a:t>Overland </a:t>
            </a:r>
            <a:r>
              <a:rPr lang="de-CH" sz="1800" b="1" kern="0" dirty="0" err="1"/>
              <a:t>flow</a:t>
            </a:r>
            <a:r>
              <a:rPr lang="de-CH" sz="1800" b="1" kern="0" dirty="0"/>
              <a:t> (OF) &amp; </a:t>
            </a:r>
            <a:r>
              <a:rPr lang="de-CH" sz="1800" b="1" kern="0" dirty="0" err="1"/>
              <a:t>shallow</a:t>
            </a:r>
            <a:r>
              <a:rPr lang="de-CH" sz="1800" b="1" kern="0" dirty="0"/>
              <a:t> </a:t>
            </a:r>
            <a:r>
              <a:rPr lang="de-CH" sz="1800" b="1" kern="0" dirty="0" err="1"/>
              <a:t>subsurface</a:t>
            </a:r>
            <a:r>
              <a:rPr lang="de-CH" sz="1800" b="1" kern="0" dirty="0"/>
              <a:t> </a:t>
            </a:r>
            <a:r>
              <a:rPr lang="de-CH" sz="1800" b="1" kern="0" dirty="0" err="1"/>
              <a:t>flow</a:t>
            </a:r>
            <a:r>
              <a:rPr lang="de-CH" sz="1800" b="1" kern="0" dirty="0"/>
              <a:t> (SSF</a:t>
            </a:r>
            <a:r>
              <a:rPr lang="de-CH" sz="1600" b="1" kern="0" dirty="0"/>
              <a:t>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A2976DB-C018-4416-8809-BA79C6D19CDB}"/>
              </a:ext>
            </a:extLst>
          </p:cNvPr>
          <p:cNvGrpSpPr/>
          <p:nvPr/>
        </p:nvGrpSpPr>
        <p:grpSpPr>
          <a:xfrm>
            <a:off x="0" y="5202372"/>
            <a:ext cx="6335483" cy="1204778"/>
            <a:chOff x="0" y="5202372"/>
            <a:chExt cx="6335483" cy="120477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6DFC62F-702A-4E67-AC8E-BC2A35B0BAE6}"/>
                </a:ext>
              </a:extLst>
            </p:cNvPr>
            <p:cNvSpPr/>
            <p:nvPr/>
          </p:nvSpPr>
          <p:spPr bwMode="auto">
            <a:xfrm>
              <a:off x="0" y="5202372"/>
              <a:ext cx="6335483" cy="120477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2042E95-725A-412E-BB00-7986C47F9464}"/>
                </a:ext>
              </a:extLst>
            </p:cNvPr>
            <p:cNvSpPr/>
            <p:nvPr/>
          </p:nvSpPr>
          <p:spPr>
            <a:xfrm>
              <a:off x="311493" y="5446246"/>
              <a:ext cx="578450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de-CH" sz="1800" kern="0" dirty="0" err="1"/>
                <a:t>How</a:t>
              </a:r>
              <a:r>
                <a:rPr lang="de-CH" sz="1800" kern="0" dirty="0"/>
                <a:t> do </a:t>
              </a:r>
              <a:r>
                <a:rPr lang="de-CH" sz="1800" kern="0" dirty="0" err="1"/>
                <a:t>rainfall</a:t>
              </a:r>
              <a:r>
                <a:rPr lang="de-CH" sz="1800" kern="0" dirty="0"/>
                <a:t> event- and </a:t>
              </a:r>
              <a:r>
                <a:rPr lang="de-CH" sz="1800" kern="0" dirty="0" err="1"/>
                <a:t>site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characteristics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affect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mixing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of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rainwater</a:t>
              </a:r>
              <a:r>
                <a:rPr lang="de-CH" sz="1800" kern="0" dirty="0"/>
                <a:t> and </a:t>
              </a:r>
              <a:r>
                <a:rPr lang="de-CH" sz="1800" kern="0" dirty="0" err="1"/>
                <a:t>soil</a:t>
              </a:r>
              <a:r>
                <a:rPr lang="de-CH" sz="1800" kern="0" dirty="0"/>
                <a:t> </a:t>
              </a:r>
              <a:r>
                <a:rPr lang="de-CH" sz="1800" kern="0" dirty="0" err="1"/>
                <a:t>water</a:t>
              </a:r>
              <a:r>
                <a:rPr lang="de-CH" sz="1800" kern="0" dirty="0"/>
                <a:t> in OF &amp; SSF?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06033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3637B7-AB98-48B1-A184-E8278B551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Study </a:t>
            </a:r>
            <a:r>
              <a:rPr lang="de-CH" dirty="0" err="1"/>
              <a:t>area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63258-4DB5-435C-ACFB-2620F9F35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6D476E-19F5-49FE-BBBD-F5628A07C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692CAB-DBE4-4F2D-97B8-856AC3DF3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D7F89BE-B2F5-4F67-9D27-7C8E4B46D6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1" b="50886"/>
          <a:stretch/>
        </p:blipFill>
        <p:spPr>
          <a:xfrm>
            <a:off x="0" y="1916832"/>
            <a:ext cx="12192000" cy="446449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A377FC3A-B594-4FD9-954F-BA21C1D95678}"/>
              </a:ext>
            </a:extLst>
          </p:cNvPr>
          <p:cNvSpPr/>
          <p:nvPr/>
        </p:nvSpPr>
        <p:spPr bwMode="auto">
          <a:xfrm>
            <a:off x="6815320" y="2161842"/>
            <a:ext cx="4896544" cy="3974475"/>
          </a:xfrm>
          <a:prstGeom prst="rect">
            <a:avLst/>
          </a:prstGeom>
          <a:solidFill>
            <a:srgbClr val="FFFFFF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35C64-6127-4142-97DA-6FE7E4BED1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0839" y="2414329"/>
            <a:ext cx="4608711" cy="3844493"/>
          </a:xfrm>
        </p:spPr>
        <p:txBody>
          <a:bodyPr/>
          <a:lstStyle/>
          <a:p>
            <a:r>
              <a:rPr lang="de-CH" dirty="0" err="1"/>
              <a:t>pre</a:t>
            </a:r>
            <a:r>
              <a:rPr lang="de-CH" dirty="0"/>
              <a:t>-Alpine </a:t>
            </a:r>
            <a:r>
              <a:rPr lang="de-CH" dirty="0" err="1"/>
              <a:t>region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</a:t>
            </a:r>
            <a:r>
              <a:rPr lang="de-CH" dirty="0" err="1"/>
              <a:t>Switzerland</a:t>
            </a:r>
            <a:endParaRPr lang="de-CH" dirty="0"/>
          </a:p>
          <a:p>
            <a:r>
              <a:rPr lang="de-CH" dirty="0"/>
              <a:t>humid, temperate </a:t>
            </a:r>
            <a:r>
              <a:rPr lang="de-CH" dirty="0" err="1"/>
              <a:t>climate</a:t>
            </a:r>
            <a:endParaRPr lang="de-CH" dirty="0"/>
          </a:p>
          <a:p>
            <a:r>
              <a:rPr lang="de-CH" dirty="0"/>
              <a:t>annual </a:t>
            </a:r>
            <a:r>
              <a:rPr lang="de-CH" dirty="0" err="1"/>
              <a:t>precipitation</a:t>
            </a:r>
            <a:r>
              <a:rPr lang="de-CH" dirty="0"/>
              <a:t>: 2300 mm/y</a:t>
            </a:r>
          </a:p>
          <a:p>
            <a:r>
              <a:rPr lang="de-CH" dirty="0"/>
              <a:t>20 ha </a:t>
            </a:r>
          </a:p>
          <a:p>
            <a:r>
              <a:rPr lang="de-CH" dirty="0" err="1"/>
              <a:t>steep</a:t>
            </a:r>
            <a:r>
              <a:rPr lang="de-CH" dirty="0"/>
              <a:t> </a:t>
            </a:r>
            <a:r>
              <a:rPr lang="de-CH" dirty="0" err="1"/>
              <a:t>hillslopes</a:t>
            </a:r>
            <a:r>
              <a:rPr lang="de-CH" dirty="0"/>
              <a:t> (20-40</a:t>
            </a:r>
            <a:r>
              <a:rPr lang="de-CH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°)</a:t>
            </a:r>
            <a:endParaRPr lang="de-CH" dirty="0"/>
          </a:p>
          <a:p>
            <a:r>
              <a:rPr lang="de-CH" dirty="0"/>
              <a:t>open </a:t>
            </a:r>
            <a:r>
              <a:rPr lang="de-CH" dirty="0" err="1"/>
              <a:t>forests</a:t>
            </a:r>
            <a:r>
              <a:rPr lang="de-CH" dirty="0"/>
              <a:t>, </a:t>
            </a:r>
            <a:r>
              <a:rPr lang="de-CH" dirty="0" err="1"/>
              <a:t>meadows</a:t>
            </a:r>
            <a:r>
              <a:rPr lang="de-CH" dirty="0"/>
              <a:t> and </a:t>
            </a:r>
            <a:r>
              <a:rPr lang="de-CH" dirty="0" err="1"/>
              <a:t>wetland</a:t>
            </a:r>
            <a:r>
              <a:rPr lang="de-CH" dirty="0"/>
              <a:t> </a:t>
            </a:r>
            <a:r>
              <a:rPr lang="de-CH" dirty="0" err="1"/>
              <a:t>areas</a:t>
            </a:r>
            <a:endParaRPr lang="de-CH" dirty="0"/>
          </a:p>
          <a:p>
            <a:r>
              <a:rPr lang="de-CH" dirty="0" err="1"/>
              <a:t>low</a:t>
            </a:r>
            <a:r>
              <a:rPr lang="de-CH" dirty="0"/>
              <a:t> </a:t>
            </a:r>
            <a:r>
              <a:rPr lang="de-CH" dirty="0" err="1"/>
              <a:t>permeability</a:t>
            </a:r>
            <a:r>
              <a:rPr lang="de-CH" dirty="0"/>
              <a:t> </a:t>
            </a:r>
            <a:r>
              <a:rPr lang="de-CH" dirty="0" err="1"/>
              <a:t>gleysols</a:t>
            </a:r>
            <a:r>
              <a:rPr lang="de-CH" dirty="0"/>
              <a:t>,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de-CH" dirty="0" err="1"/>
              <a:t>more</a:t>
            </a:r>
            <a:r>
              <a:rPr lang="de-CH" dirty="0"/>
              <a:t> </a:t>
            </a:r>
            <a:r>
              <a:rPr lang="de-CH" dirty="0" err="1"/>
              <a:t>conductive</a:t>
            </a:r>
            <a:r>
              <a:rPr lang="de-CH" dirty="0"/>
              <a:t> </a:t>
            </a:r>
            <a:r>
              <a:rPr lang="de-CH" dirty="0" err="1"/>
              <a:t>topsoil</a:t>
            </a:r>
            <a:r>
              <a:rPr lang="de-CH" dirty="0"/>
              <a:t> </a:t>
            </a:r>
            <a:r>
              <a:rPr lang="de-CH" dirty="0" err="1"/>
              <a:t>layer</a:t>
            </a:r>
            <a:endParaRPr lang="de-CH" dirty="0"/>
          </a:p>
          <a:p>
            <a:r>
              <a:rPr lang="de-CH" dirty="0" err="1"/>
              <a:t>soil</a:t>
            </a:r>
            <a:r>
              <a:rPr lang="de-CH" dirty="0"/>
              <a:t> </a:t>
            </a:r>
            <a:r>
              <a:rPr lang="de-CH" dirty="0" err="1"/>
              <a:t>depth</a:t>
            </a:r>
            <a:r>
              <a:rPr lang="de-CH" dirty="0"/>
              <a:t>: 0.5 - 2.5 m</a:t>
            </a:r>
          </a:p>
          <a:p>
            <a:r>
              <a:rPr lang="de-CH" dirty="0"/>
              <a:t>Flysch </a:t>
            </a:r>
            <a:r>
              <a:rPr lang="de-CH" dirty="0" err="1"/>
              <a:t>bedrock</a:t>
            </a:r>
            <a:endParaRPr lang="de-CH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5E7668-D2D3-408D-BBC2-E10F46BAD9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94" y="1268414"/>
            <a:ext cx="1808466" cy="12244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E8300DC-E83B-4A18-99EA-E620A12ABCE0}"/>
              </a:ext>
            </a:extLst>
          </p:cNvPr>
          <p:cNvSpPr txBox="1"/>
          <p:nvPr/>
        </p:nvSpPr>
        <p:spPr>
          <a:xfrm>
            <a:off x="0" y="6071699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Florian Lustenberger</a:t>
            </a:r>
          </a:p>
        </p:txBody>
      </p:sp>
    </p:spTree>
    <p:extLst>
      <p:ext uri="{BB962C8B-B14F-4D97-AF65-F5344CB8AC3E}">
        <p14:creationId xmlns:p14="http://schemas.microsoft.com/office/powerpoint/2010/main" val="2267151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F5E5-C2F0-4018-9551-1AE97B05B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/>
              <a:t>Runoff</a:t>
            </a:r>
            <a:r>
              <a:rPr lang="de-CH" dirty="0"/>
              <a:t> </a:t>
            </a:r>
            <a:r>
              <a:rPr lang="de-CH" dirty="0" err="1"/>
              <a:t>plot</a:t>
            </a:r>
            <a:r>
              <a:rPr lang="de-CH" dirty="0"/>
              <a:t> </a:t>
            </a:r>
            <a:r>
              <a:rPr lang="de-CH" dirty="0" err="1"/>
              <a:t>installation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B68E76-27AD-4266-83B8-F6DFEC6EB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9CD66-DCAA-4365-90D4-B27E3DCFC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Anna Leuteritz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C87018-7CE5-47EC-9D14-9F8983E66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A07F197-6912-4642-98E4-DF10553FC9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0" b="32256"/>
          <a:stretch/>
        </p:blipFill>
        <p:spPr>
          <a:xfrm>
            <a:off x="0" y="1842323"/>
            <a:ext cx="12192000" cy="458860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3B6C73-22A0-42A5-A286-56584B6CF994}"/>
              </a:ext>
            </a:extLst>
          </p:cNvPr>
          <p:cNvSpPr txBox="1"/>
          <p:nvPr/>
        </p:nvSpPr>
        <p:spPr>
          <a:xfrm>
            <a:off x="10920536" y="6221428"/>
            <a:ext cx="13612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00" dirty="0">
                <a:solidFill>
                  <a:schemeClr val="bg1"/>
                </a:solidFill>
              </a:rPr>
              <a:t>Florian Lustenberger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983CE53-878D-41FA-8BB6-DB563E029EDD}"/>
              </a:ext>
            </a:extLst>
          </p:cNvPr>
          <p:cNvGrpSpPr/>
          <p:nvPr/>
        </p:nvGrpSpPr>
        <p:grpSpPr>
          <a:xfrm>
            <a:off x="8472264" y="2154544"/>
            <a:ext cx="3268659" cy="3993064"/>
            <a:chOff x="8462991" y="1851298"/>
            <a:chExt cx="3268659" cy="308275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697C187-E00E-4C54-B49B-BE1B09451FF1}"/>
                </a:ext>
              </a:extLst>
            </p:cNvPr>
            <p:cNvSpPr/>
            <p:nvPr/>
          </p:nvSpPr>
          <p:spPr bwMode="auto">
            <a:xfrm>
              <a:off x="8462991" y="1851298"/>
              <a:ext cx="3268659" cy="3082757"/>
            </a:xfrm>
            <a:prstGeom prst="rect">
              <a:avLst/>
            </a:prstGeom>
            <a:solidFill>
              <a:srgbClr val="FFFFFF">
                <a:alpha val="7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18" name="Content Placeholder 2">
              <a:extLst>
                <a:ext uri="{FF2B5EF4-FFF2-40B4-BE49-F238E27FC236}">
                  <a16:creationId xmlns:a16="http://schemas.microsoft.com/office/drawing/2014/main" id="{11A0071B-9BBA-4F6C-84F3-F654B77BEC4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616421" y="2051489"/>
              <a:ext cx="3115229" cy="26828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:mc="http://schemas.openxmlformats.org/markup-compatibility/2006" xmlns:a14="http://schemas.microsoft.com/office/drawing/2010/main" xmlns="" xmlns:ma14="http://schemas.microsoft.com/office/mac/drawingml/2011/main" val="1"/>
              </a:ext>
              <a:ext uri="{909E8E84-426E-40dd-AFC4-6F175D3DCCD1}">
                <a14:hiddenFill xmlns:mc="http://schemas.openxmlformats.org/markup-compatibility/2006"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mc="http://schemas.openxmlformats.org/markup-compatibility/2006"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mc="http://schemas.openxmlformats.org/markup-compatibility/2006"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>
              <a:lvl1pPr marL="342000" indent="-342000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4000" indent="-342000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2pPr>
              <a:lvl3pPr marL="1026000" indent="-342000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3pPr>
              <a:lvl4pPr marL="1368000" indent="-342000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4pPr>
              <a:lvl5pPr marL="1710000" indent="-342000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5pPr>
              <a:lvl6pPr marL="1895475" indent="-366713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6pPr>
              <a:lvl7pPr marL="2352675" indent="-366713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7pPr>
              <a:lvl8pPr marL="2809875" indent="-366713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8pPr>
              <a:lvl9pPr marL="3267075" indent="-366713" algn="l" rtl="0" eaLnBrk="1" fontAlgn="base" hangingPunct="1">
                <a:spcBef>
                  <a:spcPct val="40000"/>
                </a:spcBef>
                <a:spcAft>
                  <a:spcPct val="0"/>
                </a:spcAft>
                <a:buFont typeface="Arial" charset="0"/>
                <a:buChar char="–"/>
                <a:defRPr sz="1700">
                  <a:solidFill>
                    <a:schemeClr val="tx1"/>
                  </a:solidFill>
                  <a:latin typeface="+mn-lt"/>
                  <a:ea typeface="Arial" charset="0"/>
                  <a:cs typeface="+mn-cs"/>
                </a:defRPr>
              </a:lvl9pPr>
            </a:lstStyle>
            <a:p>
              <a:r>
                <a:rPr lang="de-CH" dirty="0" err="1"/>
                <a:t>three</a:t>
              </a:r>
              <a:r>
                <a:rPr lang="de-CH" dirty="0"/>
                <a:t> sub-</a:t>
              </a:r>
              <a:r>
                <a:rPr lang="de-CH" dirty="0" err="1"/>
                <a:t>catchments</a:t>
              </a:r>
              <a:r>
                <a:rPr lang="de-CH" dirty="0"/>
                <a:t> (C2, C3, C5) </a:t>
              </a:r>
            </a:p>
            <a:p>
              <a:r>
                <a:rPr lang="de-CH" dirty="0"/>
                <a:t>14 </a:t>
              </a:r>
              <a:r>
                <a:rPr lang="de-CH" dirty="0" err="1"/>
                <a:t>small</a:t>
              </a:r>
              <a:r>
                <a:rPr lang="de-CH" dirty="0"/>
                <a:t> </a:t>
              </a:r>
              <a:r>
                <a:rPr lang="de-CH" dirty="0" err="1"/>
                <a:t>runoff</a:t>
              </a:r>
              <a:r>
                <a:rPr lang="de-CH" dirty="0"/>
                <a:t> </a:t>
              </a:r>
              <a:r>
                <a:rPr lang="de-CH" dirty="0" err="1"/>
                <a:t>plots</a:t>
              </a:r>
              <a:r>
                <a:rPr lang="de-CH" dirty="0"/>
                <a:t> (3 m</a:t>
              </a:r>
              <a:r>
                <a:rPr lang="de-CH" baseline="30000" dirty="0"/>
                <a:t>2</a:t>
              </a:r>
              <a:r>
                <a:rPr lang="de-CH" dirty="0"/>
                <a:t>)</a:t>
              </a:r>
            </a:p>
            <a:p>
              <a:pPr marL="0" indent="0">
                <a:buNone/>
              </a:pPr>
              <a:r>
                <a:rPr lang="de-CH" b="0" dirty="0"/>
                <a:t>   </a:t>
              </a:r>
              <a:endParaRPr lang="en-US" dirty="0"/>
            </a:p>
            <a:p>
              <a:pPr marL="0" indent="0">
                <a:buNone/>
              </a:pPr>
              <a:endParaRPr lang="en-US" dirty="0"/>
            </a:p>
            <a:p>
              <a:endParaRPr lang="en-US" dirty="0"/>
            </a:p>
            <a:p>
              <a:endParaRPr lang="en-US" dirty="0"/>
            </a:p>
            <a:p>
              <a:r>
                <a:rPr lang="en-US" dirty="0"/>
                <a:t>slope: 8 – 38°</a:t>
              </a:r>
            </a:p>
            <a:p>
              <a:r>
                <a:rPr lang="en-US" dirty="0"/>
                <a:t>TWI: 3.4 – 6.7</a:t>
              </a:r>
            </a:p>
            <a:p>
              <a:r>
                <a:rPr lang="en-US" dirty="0"/>
                <a:t>forest, grassland, wetland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69AB371-9E75-4BED-81D8-C61B75CC7741}"/>
                </a:ext>
              </a:extLst>
            </p:cNvPr>
            <p:cNvSpPr txBox="1"/>
            <p:nvPr/>
          </p:nvSpPr>
          <p:spPr>
            <a:xfrm>
              <a:off x="8701516" y="3381520"/>
              <a:ext cx="2945037" cy="4930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1400" dirty="0"/>
                <a:t>α</a:t>
              </a:r>
              <a:r>
                <a:rPr lang="de-CH" sz="1400" dirty="0"/>
                <a:t>… </a:t>
              </a:r>
              <a:r>
                <a:rPr lang="de-CH" sz="1400" dirty="0" err="1"/>
                <a:t>local</a:t>
              </a:r>
              <a:r>
                <a:rPr lang="de-CH" sz="1400" dirty="0"/>
                <a:t> </a:t>
              </a:r>
              <a:r>
                <a:rPr lang="de-CH" sz="1400" dirty="0" err="1"/>
                <a:t>upslope</a:t>
              </a:r>
              <a:r>
                <a:rPr lang="de-CH" sz="1400" dirty="0"/>
                <a:t> </a:t>
              </a:r>
              <a:r>
                <a:rPr lang="de-CH" sz="1400" dirty="0" err="1"/>
                <a:t>contributing</a:t>
              </a:r>
              <a:r>
                <a:rPr lang="de-CH" sz="1400" dirty="0"/>
                <a:t> </a:t>
              </a:r>
              <a:r>
                <a:rPr lang="de-CH" sz="1400" dirty="0" err="1"/>
                <a:t>area</a:t>
              </a:r>
              <a:endParaRPr lang="de-CH" sz="1400" dirty="0"/>
            </a:p>
            <a:p>
              <a:r>
                <a:rPr lang="el-GR" sz="1400" dirty="0"/>
                <a:t>β</a:t>
              </a:r>
              <a:r>
                <a:rPr lang="de-CH" sz="1400" dirty="0"/>
                <a:t>… </a:t>
              </a:r>
              <a:r>
                <a:rPr lang="de-CH" sz="1400" dirty="0" err="1"/>
                <a:t>local</a:t>
              </a:r>
              <a:r>
                <a:rPr lang="de-CH" sz="1400" dirty="0"/>
                <a:t> </a:t>
              </a:r>
              <a:r>
                <a:rPr lang="de-CH" sz="1400" dirty="0" err="1"/>
                <a:t>slope</a:t>
              </a:r>
              <a:endParaRPr lang="de-CH" sz="1400" dirty="0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FA595529-40B9-461B-92D4-75360DE255F1}"/>
              </a:ext>
            </a:extLst>
          </p:cNvPr>
          <p:cNvSpPr/>
          <p:nvPr/>
        </p:nvSpPr>
        <p:spPr bwMode="auto">
          <a:xfrm>
            <a:off x="394969" y="2154545"/>
            <a:ext cx="3888433" cy="3993064"/>
          </a:xfrm>
          <a:prstGeom prst="rect">
            <a:avLst/>
          </a:prstGeom>
          <a:solidFill>
            <a:srgbClr val="FFFFFF">
              <a:alpha val="7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B3161E-A9F2-48D6-84D8-D7202A9E0F86}"/>
              </a:ext>
            </a:extLst>
          </p:cNvPr>
          <p:cNvSpPr txBox="1"/>
          <p:nvPr/>
        </p:nvSpPr>
        <p:spPr>
          <a:xfrm>
            <a:off x="5087888" y="476672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CH" dirty="0"/>
          </a:p>
        </p:txBody>
      </p:sp>
      <p:pic>
        <p:nvPicPr>
          <p:cNvPr id="20" name="Content Placeholder 19">
            <a:extLst>
              <a:ext uri="{FF2B5EF4-FFF2-40B4-BE49-F238E27FC236}">
                <a16:creationId xmlns:a16="http://schemas.microsoft.com/office/drawing/2014/main" id="{E93F7B9A-66ED-4483-83E8-59ACE259EC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599" r="5794" b="58803"/>
          <a:stretch/>
        </p:blipFill>
        <p:spPr>
          <a:xfrm>
            <a:off x="407034" y="2245159"/>
            <a:ext cx="3864302" cy="2455774"/>
          </a:xfr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93DDFB1-E6D8-4DF1-BC3C-F489888915C9}"/>
              </a:ext>
            </a:extLst>
          </p:cNvPr>
          <p:cNvGrpSpPr/>
          <p:nvPr/>
        </p:nvGrpSpPr>
        <p:grpSpPr>
          <a:xfrm>
            <a:off x="620944" y="4847539"/>
            <a:ext cx="6608948" cy="1093257"/>
            <a:chOff x="542492" y="4288020"/>
            <a:chExt cx="6608948" cy="1093257"/>
          </a:xfrm>
        </p:grpSpPr>
        <p:pic>
          <p:nvPicPr>
            <p:cNvPr id="17" name="Content Placeholder 8">
              <a:extLst>
                <a:ext uri="{FF2B5EF4-FFF2-40B4-BE49-F238E27FC236}">
                  <a16:creationId xmlns:a16="http://schemas.microsoft.com/office/drawing/2014/main" id="{337D348C-E389-481A-B986-703185BA6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9216" t="42175" r="20896" b="44991"/>
            <a:stretch/>
          </p:blipFill>
          <p:spPr bwMode="auto">
            <a:xfrm>
              <a:off x="2515744" y="4302388"/>
              <a:ext cx="432048" cy="7924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FAA26D3D-D897-4be2-8F04-BA451C77F1D7}">
                <ma14:placeholderFlag xmlns="" xmlns:ma14="http://schemas.microsoft.com/office/mac/drawingml/2011/main" val="1"/>
              </a:ex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A87207C-EB78-456B-A632-BD3BAF80A935}"/>
                </a:ext>
              </a:extLst>
            </p:cNvPr>
            <p:cNvSpPr txBox="1"/>
            <p:nvPr/>
          </p:nvSpPr>
          <p:spPr>
            <a:xfrm>
              <a:off x="1055440" y="4288020"/>
              <a:ext cx="126028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>
                  <a:latin typeface="+mn-lt"/>
                </a:rPr>
                <a:t>Stream network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B58AC2-6B1B-4606-A1D2-42C19FF8D71C}"/>
                </a:ext>
              </a:extLst>
            </p:cNvPr>
            <p:cNvSpPr/>
            <p:nvPr/>
          </p:nvSpPr>
          <p:spPr bwMode="auto">
            <a:xfrm>
              <a:off x="698383" y="4638612"/>
              <a:ext cx="120031" cy="121608"/>
            </a:xfrm>
            <a:prstGeom prst="ellipse">
              <a:avLst/>
            </a:prstGeom>
            <a:solidFill>
              <a:srgbClr val="4F4F4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820C24F2-7BB6-49E7-A07E-C9F0A998095D}"/>
                </a:ext>
              </a:extLst>
            </p:cNvPr>
            <p:cNvSpPr/>
            <p:nvPr/>
          </p:nvSpPr>
          <p:spPr bwMode="auto">
            <a:xfrm>
              <a:off x="698383" y="4895537"/>
              <a:ext cx="120031" cy="121608"/>
            </a:xfrm>
            <a:prstGeom prst="ellipse">
              <a:avLst/>
            </a:prstGeom>
            <a:solidFill>
              <a:srgbClr val="00F1B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49BD8A2-A51C-4816-B047-B647638B7F3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2492" y="4426519"/>
              <a:ext cx="432048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773FC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C864F48-567F-44F7-89C1-087B50398827}"/>
                </a:ext>
              </a:extLst>
            </p:cNvPr>
            <p:cNvSpPr/>
            <p:nvPr/>
          </p:nvSpPr>
          <p:spPr>
            <a:xfrm>
              <a:off x="1055440" y="4560106"/>
              <a:ext cx="609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CH" sz="1200" dirty="0" err="1"/>
                <a:t>Runoff</a:t>
              </a:r>
              <a:r>
                <a:rPr lang="de-CH" sz="1200" dirty="0"/>
                <a:t> </a:t>
              </a:r>
              <a:r>
                <a:rPr lang="de-CH" sz="1200" dirty="0" err="1"/>
                <a:t>plot</a:t>
              </a:r>
              <a:endParaRPr lang="de-CH" sz="1200" dirty="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F68F45AC-EC75-4EAC-B335-192A88C39D40}"/>
                </a:ext>
              </a:extLst>
            </p:cNvPr>
            <p:cNvSpPr/>
            <p:nvPr/>
          </p:nvSpPr>
          <p:spPr>
            <a:xfrm>
              <a:off x="1055440" y="4832192"/>
              <a:ext cx="6096000" cy="276999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r>
                <a:rPr lang="de-CH" sz="1200" dirty="0" err="1"/>
                <a:t>Rainfall</a:t>
              </a:r>
              <a:r>
                <a:rPr lang="de-CH" sz="1200" dirty="0"/>
                <a:t> </a:t>
              </a:r>
              <a:r>
                <a:rPr lang="de-CH" sz="1200" dirty="0" err="1"/>
                <a:t>sampler</a:t>
              </a:r>
              <a:endParaRPr lang="de-CH" sz="12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704F7AB-D00D-438E-A4E6-07B72C995C4C}"/>
                </a:ext>
              </a:extLst>
            </p:cNvPr>
            <p:cNvSpPr/>
            <p:nvPr/>
          </p:nvSpPr>
          <p:spPr>
            <a:xfrm>
              <a:off x="1055440" y="5104278"/>
              <a:ext cx="1148071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CH" sz="1200" dirty="0"/>
                <a:t>Stream </a:t>
              </a:r>
              <a:r>
                <a:rPr lang="de-CH" sz="1200" dirty="0" err="1"/>
                <a:t>gauge</a:t>
              </a:r>
              <a:endParaRPr lang="de-CH" sz="1200" dirty="0"/>
            </a:p>
          </p:txBody>
        </p:sp>
        <p:sp>
          <p:nvSpPr>
            <p:cNvPr id="36" name="Diamond 35">
              <a:extLst>
                <a:ext uri="{FF2B5EF4-FFF2-40B4-BE49-F238E27FC236}">
                  <a16:creationId xmlns:a16="http://schemas.microsoft.com/office/drawing/2014/main" id="{E6C675C5-3197-41C2-97D4-79464AB9379B}"/>
                </a:ext>
              </a:extLst>
            </p:cNvPr>
            <p:cNvSpPr/>
            <p:nvPr/>
          </p:nvSpPr>
          <p:spPr bwMode="auto">
            <a:xfrm>
              <a:off x="698383" y="5100614"/>
              <a:ext cx="120031" cy="228815"/>
            </a:xfrm>
            <a:prstGeom prst="diamond">
              <a:avLst/>
            </a:prstGeom>
            <a:solidFill>
              <a:srgbClr val="007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70F99B1-4B69-4A15-88EC-63D34D631D18}"/>
                </a:ext>
              </a:extLst>
            </p:cNvPr>
            <p:cNvSpPr txBox="1"/>
            <p:nvPr/>
          </p:nvSpPr>
          <p:spPr>
            <a:xfrm>
              <a:off x="2883577" y="4315794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/>
                <a:t>C2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16630B88-6218-49AF-879D-DF54C042E35C}"/>
                </a:ext>
              </a:extLst>
            </p:cNvPr>
            <p:cNvSpPr txBox="1"/>
            <p:nvPr/>
          </p:nvSpPr>
          <p:spPr>
            <a:xfrm>
              <a:off x="2883577" y="4520983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/>
                <a:t>C5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0B9C15C-4CFE-48C8-9B6B-CA84496A4226}"/>
                </a:ext>
              </a:extLst>
            </p:cNvPr>
            <p:cNvSpPr txBox="1"/>
            <p:nvPr/>
          </p:nvSpPr>
          <p:spPr>
            <a:xfrm>
              <a:off x="2883577" y="4726172"/>
              <a:ext cx="38023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CH" sz="1200" dirty="0"/>
                <a:t>C3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A664F19-D579-4B0F-A47B-95C7004248A6}"/>
                  </a:ext>
                </a:extLst>
              </p:cNvPr>
              <p:cNvSpPr/>
              <p:nvPr/>
            </p:nvSpPr>
            <p:spPr>
              <a:xfrm>
                <a:off x="8710789" y="3605703"/>
                <a:ext cx="1625510" cy="4742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de-CH" i="1">
                        <a:latin typeface="Cambria Math" panose="02040503050406030204" pitchFamily="18" charset="0"/>
                      </a:rPr>
                      <m:t>𝑇𝑊𝐼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de-CH">
                        <a:latin typeface="Cambria Math" panose="02040503050406030204" pitchFamily="18" charset="0"/>
                      </a:rPr>
                      <m:t>ln</m:t>
                    </m:r>
                    <m:r>
                      <a:rPr lang="de-CH" i="1">
                        <a:latin typeface="Cambria Math" panose="02040503050406030204" pitchFamily="18" charset="0"/>
                      </a:rPr>
                      <m:t>⁡(</m:t>
                    </m:r>
                    <m:f>
                      <m:fPr>
                        <m:ctrlPr>
                          <a:rPr lang="de-CH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de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num>
                      <m:den>
                        <m:r>
                          <a:rPr lang="de-CH" i="1">
                            <a:latin typeface="Cambria Math" panose="02040503050406030204" pitchFamily="18" charset="0"/>
                          </a:rPr>
                          <m:t>𝑡𝑎𝑛</m:t>
                        </m:r>
                        <m:r>
                          <a:rPr lang="de-CH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den>
                    </m:f>
                  </m:oMath>
                </a14:m>
                <a:r>
                  <a:rPr lang="de-CH" dirty="0"/>
                  <a:t>)</a:t>
                </a:r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9A664F19-D579-4B0F-A47B-95C7004248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10789" y="3605703"/>
                <a:ext cx="1625510" cy="474232"/>
              </a:xfrm>
              <a:prstGeom prst="rect">
                <a:avLst/>
              </a:prstGeom>
              <a:blipFill>
                <a:blip r:embed="rId5"/>
                <a:stretch>
                  <a:fillRect r="-1124" b="-5128"/>
                </a:stretch>
              </a:blipFill>
            </p:spPr>
            <p:txBody>
              <a:bodyPr/>
              <a:lstStyle/>
              <a:p>
                <a:r>
                  <a:rPr lang="de-CH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2894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0CB7-CA49-467A-BAB6-2F47681C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026" y="1268760"/>
            <a:ext cx="10369550" cy="792434"/>
          </a:xfrm>
        </p:spPr>
        <p:txBody>
          <a:bodyPr/>
          <a:lstStyle/>
          <a:p>
            <a:r>
              <a:rPr lang="de-CH" dirty="0"/>
              <a:t>Sampling </a:t>
            </a:r>
            <a:r>
              <a:rPr lang="de-CH" dirty="0" err="1"/>
              <a:t>of</a:t>
            </a:r>
            <a:r>
              <a:rPr lang="de-CH" dirty="0"/>
              <a:t> OF &amp; SSF</a:t>
            </a:r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7B297EDD-1C7D-448B-AC7C-F15FDDF6B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8146584" y="1143173"/>
            <a:ext cx="4286120" cy="5714826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3C64E4C-FF2B-4A65-B337-E66B629E38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319"/>
          <a:stretch/>
        </p:blipFill>
        <p:spPr>
          <a:xfrm>
            <a:off x="4943872" y="1143172"/>
            <a:ext cx="3672409" cy="571482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64A4D9-1A47-473C-A37A-38F4645820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424" y="2071962"/>
            <a:ext cx="3672409" cy="4381374"/>
          </a:xfrm>
        </p:spPr>
        <p:txBody>
          <a:bodyPr/>
          <a:lstStyle/>
          <a:p>
            <a:pPr marL="0" indent="0">
              <a:buNone/>
            </a:pPr>
            <a:r>
              <a:rPr lang="de-CH" dirty="0"/>
              <a:t>Event-</a:t>
            </a:r>
            <a:r>
              <a:rPr lang="de-CH" dirty="0" err="1"/>
              <a:t>based</a:t>
            </a:r>
            <a:r>
              <a:rPr lang="de-CH" dirty="0"/>
              <a:t> </a:t>
            </a:r>
            <a:r>
              <a:rPr lang="de-CH" dirty="0" err="1"/>
              <a:t>sampling</a:t>
            </a:r>
            <a:r>
              <a:rPr lang="de-CH" dirty="0"/>
              <a:t>:</a:t>
            </a:r>
          </a:p>
          <a:p>
            <a:r>
              <a:rPr lang="de-CH" b="1" dirty="0"/>
              <a:t>OF and SSF</a:t>
            </a:r>
            <a:r>
              <a:rPr lang="de-CH" dirty="0"/>
              <a:t> </a:t>
            </a:r>
            <a:r>
              <a:rPr lang="de-CH" dirty="0" err="1"/>
              <a:t>sampled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12 </a:t>
            </a:r>
            <a:r>
              <a:rPr lang="de-CH" dirty="0" err="1"/>
              <a:t>selected</a:t>
            </a:r>
            <a:r>
              <a:rPr lang="de-CH" dirty="0"/>
              <a:t> </a:t>
            </a:r>
            <a:r>
              <a:rPr lang="de-CH" dirty="0" err="1"/>
              <a:t>events</a:t>
            </a:r>
            <a:r>
              <a:rPr lang="de-CH" dirty="0"/>
              <a:t> in </a:t>
            </a:r>
            <a:r>
              <a:rPr lang="de-CH" dirty="0" err="1"/>
              <a:t>summer</a:t>
            </a:r>
            <a:r>
              <a:rPr lang="de-CH" dirty="0"/>
              <a:t> </a:t>
            </a:r>
            <a:r>
              <a:rPr lang="de-CH" dirty="0" err="1"/>
              <a:t>season</a:t>
            </a:r>
            <a:r>
              <a:rPr lang="de-CH" dirty="0"/>
              <a:t> </a:t>
            </a:r>
            <a:r>
              <a:rPr lang="de-CH" dirty="0" err="1"/>
              <a:t>of</a:t>
            </a:r>
            <a:r>
              <a:rPr lang="de-CH" dirty="0"/>
              <a:t> 2021 and 2022</a:t>
            </a:r>
          </a:p>
          <a:p>
            <a:endParaRPr lang="de-CH" dirty="0"/>
          </a:p>
          <a:p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dirty="0"/>
              <a:t>Sampling </a:t>
            </a:r>
            <a:r>
              <a:rPr lang="de-CH" dirty="0" err="1"/>
              <a:t>between</a:t>
            </a:r>
            <a:r>
              <a:rPr lang="de-CH" dirty="0"/>
              <a:t> </a:t>
            </a:r>
            <a:r>
              <a:rPr lang="de-CH" dirty="0" err="1"/>
              <a:t>rainfall</a:t>
            </a:r>
            <a:r>
              <a:rPr lang="de-CH" dirty="0"/>
              <a:t> </a:t>
            </a:r>
            <a:r>
              <a:rPr lang="de-CH" dirty="0" err="1"/>
              <a:t>events</a:t>
            </a:r>
            <a:r>
              <a:rPr lang="de-CH" dirty="0"/>
              <a:t>:</a:t>
            </a:r>
          </a:p>
          <a:p>
            <a:r>
              <a:rPr lang="de-CH" b="1" dirty="0" err="1"/>
              <a:t>Soil</a:t>
            </a:r>
            <a:r>
              <a:rPr lang="de-CH" b="1" dirty="0"/>
              <a:t> </a:t>
            </a:r>
            <a:r>
              <a:rPr lang="de-CH" b="1" dirty="0" err="1"/>
              <a:t>water</a:t>
            </a:r>
            <a:r>
              <a:rPr lang="de-CH" b="1" dirty="0"/>
              <a:t> </a:t>
            </a:r>
          </a:p>
          <a:p>
            <a:r>
              <a:rPr lang="de-CH" b="1" dirty="0" err="1"/>
              <a:t>Groundwater</a:t>
            </a:r>
            <a:endParaRPr lang="de-CH" dirty="0"/>
          </a:p>
          <a:p>
            <a:pPr marL="0" indent="0">
              <a:buNone/>
            </a:pPr>
            <a:r>
              <a:rPr lang="de-CH" dirty="0"/>
              <a:t>… at </a:t>
            </a:r>
            <a:r>
              <a:rPr lang="de-CH" dirty="0" err="1"/>
              <a:t>each</a:t>
            </a:r>
            <a:r>
              <a:rPr lang="de-CH" dirty="0"/>
              <a:t> </a:t>
            </a:r>
            <a:r>
              <a:rPr lang="de-CH" dirty="0" err="1"/>
              <a:t>runoff</a:t>
            </a:r>
            <a:r>
              <a:rPr lang="de-CH" dirty="0"/>
              <a:t> </a:t>
            </a:r>
            <a:r>
              <a:rPr lang="de-CH" dirty="0" err="1"/>
              <a:t>plot</a:t>
            </a:r>
            <a:r>
              <a:rPr lang="de-CH" dirty="0"/>
              <a:t> </a:t>
            </a:r>
            <a:r>
              <a:rPr lang="de-CH" dirty="0" err="1"/>
              <a:t>location</a:t>
            </a:r>
            <a:endParaRPr lang="de-CH" dirty="0"/>
          </a:p>
          <a:p>
            <a:pPr marL="0" indent="0">
              <a:buNone/>
            </a:pPr>
            <a:endParaRPr lang="de-CH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7AC1A-1EAD-4800-8CF0-DEE01C5CA5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06E3A2-04B2-4DD3-AAA1-A42AE5838B7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E0AA9-27C0-49E1-8EAA-51B8D3CCEC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C8D75-CCC6-4545-9BBB-698D113E5A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F9B4DB-64ED-4A87-A09B-92461E262627}"/>
              </a:ext>
            </a:extLst>
          </p:cNvPr>
          <p:cNvSpPr/>
          <p:nvPr/>
        </p:nvSpPr>
        <p:spPr>
          <a:xfrm>
            <a:off x="922074" y="3271334"/>
            <a:ext cx="35897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endParaRPr lang="de-CH" sz="1600" b="1" dirty="0"/>
          </a:p>
          <a:p>
            <a:pPr marL="0" indent="0">
              <a:buNone/>
            </a:pPr>
            <a:r>
              <a:rPr lang="de-CH" sz="1600" dirty="0"/>
              <a:t>Event </a:t>
            </a:r>
            <a:r>
              <a:rPr lang="de-CH" sz="1600" dirty="0" err="1"/>
              <a:t>size</a:t>
            </a:r>
            <a:r>
              <a:rPr lang="de-CH" sz="1600" dirty="0"/>
              <a:t>: 9.4 – 131 mm</a:t>
            </a:r>
          </a:p>
          <a:p>
            <a:pPr marL="0" indent="0">
              <a:buNone/>
            </a:pPr>
            <a:r>
              <a:rPr lang="de-CH" sz="1600" dirty="0"/>
              <a:t>Maximum </a:t>
            </a:r>
            <a:r>
              <a:rPr lang="de-CH" sz="1600" dirty="0" err="1"/>
              <a:t>intensity</a:t>
            </a:r>
            <a:r>
              <a:rPr lang="de-CH" sz="1600" dirty="0"/>
              <a:t>: 3.1 – 17.5 mm/h</a:t>
            </a:r>
          </a:p>
          <a:p>
            <a:pPr marL="0" indent="0">
              <a:buNone/>
            </a:pPr>
            <a:r>
              <a:rPr lang="de-CH" sz="1600" dirty="0"/>
              <a:t>Duration: 16 – 92 </a:t>
            </a:r>
            <a:r>
              <a:rPr lang="de-CH" sz="1600" dirty="0" err="1"/>
              <a:t>hrs</a:t>
            </a:r>
            <a:endParaRPr lang="de-CH" sz="1600" dirty="0"/>
          </a:p>
        </p:txBody>
      </p:sp>
    </p:spTree>
    <p:extLst>
      <p:ext uri="{BB962C8B-B14F-4D97-AF65-F5344CB8AC3E}">
        <p14:creationId xmlns:p14="http://schemas.microsoft.com/office/powerpoint/2010/main" val="2787322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50CB7-CA49-467A-BAB6-2F47681C3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Isotope </a:t>
            </a:r>
            <a:r>
              <a:rPr lang="de-CH" dirty="0" err="1"/>
              <a:t>hydrograph</a:t>
            </a:r>
            <a:r>
              <a:rPr lang="de-CH" dirty="0"/>
              <a:t> </a:t>
            </a:r>
            <a:r>
              <a:rPr lang="de-CH" dirty="0" err="1"/>
              <a:t>separation</a:t>
            </a:r>
            <a:r>
              <a:rPr lang="de-CH" dirty="0"/>
              <a:t> </a:t>
            </a:r>
            <a:r>
              <a:rPr lang="de-CH" dirty="0" err="1"/>
              <a:t>with</a:t>
            </a:r>
            <a:r>
              <a:rPr lang="de-CH" dirty="0"/>
              <a:t> </a:t>
            </a:r>
            <a:r>
              <a:rPr lang="el-GR" dirty="0"/>
              <a:t>δ</a:t>
            </a:r>
            <a:r>
              <a:rPr lang="de-CH" dirty="0"/>
              <a:t>18O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E7AC1A-1EAD-4800-8CF0-DEE01C5CA5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506E3A2-04B2-4DD3-AAA1-A42AE5838B79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E0AA9-27C0-49E1-8EAA-51B8D3CCECD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8C8D75-CCC6-4545-9BBB-698D113E5A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8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E5B6086-C8B9-4AA0-A025-6B7D046E8A8E}"/>
              </a:ext>
            </a:extLst>
          </p:cNvPr>
          <p:cNvGrpSpPr/>
          <p:nvPr/>
        </p:nvGrpSpPr>
        <p:grpSpPr>
          <a:xfrm>
            <a:off x="1435929" y="3533502"/>
            <a:ext cx="7986391" cy="2449381"/>
            <a:chOff x="1435929" y="3533502"/>
            <a:chExt cx="7986391" cy="2449381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4540C33-577B-4A29-B3AA-94CD5DE8780A}"/>
                </a:ext>
              </a:extLst>
            </p:cNvPr>
            <p:cNvSpPr/>
            <p:nvPr/>
          </p:nvSpPr>
          <p:spPr bwMode="auto">
            <a:xfrm>
              <a:off x="7154673" y="4271248"/>
              <a:ext cx="2212125" cy="994162"/>
            </a:xfrm>
            <a:prstGeom prst="round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8F71B59F-1ECD-4C02-AE7D-9BA71884650C}"/>
                </a:ext>
              </a:extLst>
            </p:cNvPr>
            <p:cNvSpPr/>
            <p:nvPr/>
          </p:nvSpPr>
          <p:spPr bwMode="auto">
            <a:xfrm>
              <a:off x="1435929" y="4490763"/>
              <a:ext cx="3086780" cy="1249220"/>
            </a:xfrm>
            <a:prstGeom prst="round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38F93CB0-E67E-4A82-A895-C2FCD2968049}"/>
                </a:ext>
              </a:extLst>
            </p:cNvPr>
            <p:cNvSpPr/>
            <p:nvPr/>
          </p:nvSpPr>
          <p:spPr bwMode="auto">
            <a:xfrm>
              <a:off x="2598883" y="3533502"/>
              <a:ext cx="2066621" cy="650233"/>
            </a:xfrm>
            <a:prstGeom prst="roundRect">
              <a:avLst/>
            </a:prstGeom>
            <a:solidFill>
              <a:schemeClr val="tx2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4E576BA6-F456-419C-BBE3-58DEF0A420F7}"/>
                </a:ext>
              </a:extLst>
            </p:cNvPr>
            <p:cNvSpPr txBox="1"/>
            <p:nvPr/>
          </p:nvSpPr>
          <p:spPr>
            <a:xfrm>
              <a:off x="2641280" y="3533502"/>
              <a:ext cx="217578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/>
                <a:t>Antecendent</a:t>
              </a:r>
              <a:r>
                <a:rPr lang="de-CH" dirty="0"/>
                <a:t> </a:t>
              </a:r>
              <a:r>
                <a:rPr lang="de-CH" dirty="0" err="1"/>
                <a:t>moisture</a:t>
              </a:r>
              <a:r>
                <a:rPr lang="de-CH" dirty="0"/>
                <a:t> </a:t>
              </a:r>
              <a:r>
                <a:rPr lang="de-CH" dirty="0" err="1"/>
                <a:t>conditions</a:t>
              </a:r>
              <a:r>
                <a:rPr lang="de-CH" dirty="0"/>
                <a:t> 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F34B6E5-F9CB-40DD-BB4F-5D0602013A9D}"/>
                </a:ext>
              </a:extLst>
            </p:cNvPr>
            <p:cNvSpPr txBox="1"/>
            <p:nvPr/>
          </p:nvSpPr>
          <p:spPr>
            <a:xfrm>
              <a:off x="1510971" y="4582500"/>
              <a:ext cx="3122844" cy="1400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 err="1"/>
                <a:t>Rainfall</a:t>
              </a:r>
              <a:r>
                <a:rPr lang="de-CH" dirty="0"/>
                <a:t> </a:t>
              </a:r>
              <a:r>
                <a:rPr lang="de-CH" dirty="0" err="1"/>
                <a:t>event</a:t>
              </a:r>
              <a:r>
                <a:rPr lang="de-CH" dirty="0"/>
                <a:t> </a:t>
              </a:r>
              <a:r>
                <a:rPr lang="de-CH" dirty="0" err="1"/>
                <a:t>characteristics</a:t>
              </a:r>
              <a:r>
                <a:rPr lang="de-CH" dirty="0"/>
                <a:t>:</a:t>
              </a:r>
            </a:p>
            <a:p>
              <a:pPr marL="285750" indent="-285750">
                <a:buFontTx/>
                <a:buChar char="-"/>
              </a:pPr>
              <a:r>
                <a:rPr lang="de-CH" dirty="0"/>
                <a:t>Event </a:t>
              </a:r>
              <a:r>
                <a:rPr lang="de-CH" dirty="0" err="1"/>
                <a:t>size</a:t>
              </a:r>
              <a:endParaRPr lang="de-CH" dirty="0"/>
            </a:p>
            <a:p>
              <a:pPr marL="285750" indent="-285750">
                <a:buFontTx/>
                <a:buChar char="-"/>
              </a:pPr>
              <a:r>
                <a:rPr lang="de-CH" dirty="0"/>
                <a:t>Duration</a:t>
              </a:r>
            </a:p>
            <a:p>
              <a:pPr marL="285750" indent="-285750">
                <a:buFontTx/>
                <a:buChar char="-"/>
              </a:pPr>
              <a:r>
                <a:rPr lang="de-CH" dirty="0" err="1"/>
                <a:t>Intensity</a:t>
              </a:r>
              <a:endParaRPr lang="de-CH" dirty="0"/>
            </a:p>
            <a:p>
              <a:endParaRPr lang="de-CH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BA17AAD4-583B-48D2-95D0-24683DDD05B2}"/>
                </a:ext>
              </a:extLst>
            </p:cNvPr>
            <p:cNvSpPr txBox="1"/>
            <p:nvPr/>
          </p:nvSpPr>
          <p:spPr>
            <a:xfrm>
              <a:off x="7183435" y="4307671"/>
              <a:ext cx="2238885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dirty="0"/>
                <a:t>Landscape </a:t>
              </a:r>
              <a:r>
                <a:rPr lang="de-CH" dirty="0" err="1"/>
                <a:t>position</a:t>
              </a:r>
              <a:r>
                <a:rPr lang="de-CH" dirty="0"/>
                <a:t>:</a:t>
              </a:r>
            </a:p>
            <a:p>
              <a:pPr marL="285750" indent="-285750">
                <a:buFontTx/>
                <a:buChar char="-"/>
              </a:pPr>
              <a:r>
                <a:rPr lang="de-CH" dirty="0" err="1"/>
                <a:t>Slope</a:t>
              </a:r>
              <a:endParaRPr lang="de-CH" dirty="0"/>
            </a:p>
            <a:p>
              <a:pPr marL="285750" indent="-285750">
                <a:buFontTx/>
                <a:buChar char="-"/>
              </a:pPr>
              <a:r>
                <a:rPr lang="de-CH" dirty="0"/>
                <a:t>TWI</a:t>
              </a:r>
            </a:p>
            <a:p>
              <a:pPr marL="285750" indent="-285750">
                <a:buFontTx/>
                <a:buChar char="-"/>
              </a:pPr>
              <a:endParaRPr lang="de-CH" dirty="0"/>
            </a:p>
          </p:txBody>
        </p: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C5AC5138-7E54-4C65-9415-9D350CD1ADC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713304" y="4183735"/>
              <a:ext cx="316260" cy="10900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42D55FB6-04A7-4FC6-8055-456428A9995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599271" y="4584075"/>
              <a:ext cx="490926" cy="1842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3B22780-5B34-44D8-A374-DF6937C95403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602371" y="4426298"/>
              <a:ext cx="504502" cy="8715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53" name="Isosceles Triangle 52">
            <a:extLst>
              <a:ext uri="{FF2B5EF4-FFF2-40B4-BE49-F238E27FC236}">
                <a16:creationId xmlns:a16="http://schemas.microsoft.com/office/drawing/2014/main" id="{5CB20110-CE11-43DE-9BD7-52135BE5B6C1}"/>
              </a:ext>
            </a:extLst>
          </p:cNvPr>
          <p:cNvSpPr/>
          <p:nvPr/>
        </p:nvSpPr>
        <p:spPr bwMode="auto">
          <a:xfrm flipV="1">
            <a:off x="5396789" y="2224221"/>
            <a:ext cx="847031" cy="1574117"/>
          </a:xfrm>
          <a:prstGeom prst="triangle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D031C85-6ECA-4862-ACC3-9A1F910FB47E}"/>
              </a:ext>
            </a:extLst>
          </p:cNvPr>
          <p:cNvGrpSpPr/>
          <p:nvPr/>
        </p:nvGrpSpPr>
        <p:grpSpPr>
          <a:xfrm>
            <a:off x="3072393" y="1898943"/>
            <a:ext cx="5615895" cy="4354811"/>
            <a:chOff x="925924" y="1898943"/>
            <a:chExt cx="5615895" cy="4354811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293F19D-B811-45CD-9135-7458D4BAC09C}"/>
                </a:ext>
              </a:extLst>
            </p:cNvPr>
            <p:cNvSpPr/>
            <p:nvPr/>
          </p:nvSpPr>
          <p:spPr bwMode="auto">
            <a:xfrm flipH="1">
              <a:off x="3114402" y="2274551"/>
              <a:ext cx="3199258" cy="1696675"/>
            </a:xfrm>
            <a:custGeom>
              <a:avLst/>
              <a:gdLst>
                <a:gd name="connsiteX0" fmla="*/ 0 w 2851362"/>
                <a:gd name="connsiteY0" fmla="*/ 0 h 1673287"/>
                <a:gd name="connsiteX1" fmla="*/ 1425762 w 2851362"/>
                <a:gd name="connsiteY1" fmla="*/ 0 h 1673287"/>
                <a:gd name="connsiteX2" fmla="*/ 1430448 w 2851362"/>
                <a:gd name="connsiteY2" fmla="*/ 100030 h 1673287"/>
                <a:gd name="connsiteX3" fmla="*/ 2851362 w 2851362"/>
                <a:gd name="connsiteY3" fmla="*/ 1673287 h 1673287"/>
                <a:gd name="connsiteX4" fmla="*/ 2851361 w 2851362"/>
                <a:gd name="connsiteY4" fmla="*/ 1673287 h 1673287"/>
                <a:gd name="connsiteX5" fmla="*/ 13121 w 2851362"/>
                <a:gd name="connsiteY5" fmla="*/ 154116 h 16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1362" h="1673287">
                  <a:moveTo>
                    <a:pt x="0" y="0"/>
                  </a:moveTo>
                  <a:lnTo>
                    <a:pt x="1425762" y="0"/>
                  </a:lnTo>
                  <a:lnTo>
                    <a:pt x="1430448" y="100030"/>
                  </a:lnTo>
                  <a:cubicBezTo>
                    <a:pt x="1486171" y="694165"/>
                    <a:pt x="1959809" y="1276681"/>
                    <a:pt x="2851362" y="1673287"/>
                  </a:cubicBezTo>
                  <a:lnTo>
                    <a:pt x="2851361" y="1673287"/>
                  </a:lnTo>
                  <a:cubicBezTo>
                    <a:pt x="1374188" y="1673287"/>
                    <a:pt x="159221" y="1007412"/>
                    <a:pt x="13121" y="154116"/>
                  </a:cubicBezTo>
                  <a:close/>
                </a:path>
              </a:pathLst>
            </a:custGeom>
            <a:gradFill>
              <a:gsLst>
                <a:gs pos="0">
                  <a:srgbClr val="16A085"/>
                </a:gs>
                <a:gs pos="50000">
                  <a:srgbClr val="16A085"/>
                </a:gs>
                <a:gs pos="100000">
                  <a:srgbClr val="F7BA3E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2B5BC1A-9C66-4D76-9B8D-923A0878D397}"/>
                </a:ext>
              </a:extLst>
            </p:cNvPr>
            <p:cNvSpPr/>
            <p:nvPr/>
          </p:nvSpPr>
          <p:spPr bwMode="auto">
            <a:xfrm>
              <a:off x="988758" y="2247095"/>
              <a:ext cx="3199258" cy="1696675"/>
            </a:xfrm>
            <a:custGeom>
              <a:avLst/>
              <a:gdLst>
                <a:gd name="connsiteX0" fmla="*/ 0 w 2851362"/>
                <a:gd name="connsiteY0" fmla="*/ 0 h 1673287"/>
                <a:gd name="connsiteX1" fmla="*/ 1425762 w 2851362"/>
                <a:gd name="connsiteY1" fmla="*/ 0 h 1673287"/>
                <a:gd name="connsiteX2" fmla="*/ 1430448 w 2851362"/>
                <a:gd name="connsiteY2" fmla="*/ 100030 h 1673287"/>
                <a:gd name="connsiteX3" fmla="*/ 2851362 w 2851362"/>
                <a:gd name="connsiteY3" fmla="*/ 1673287 h 1673287"/>
                <a:gd name="connsiteX4" fmla="*/ 2851361 w 2851362"/>
                <a:gd name="connsiteY4" fmla="*/ 1673287 h 1673287"/>
                <a:gd name="connsiteX5" fmla="*/ 13121 w 2851362"/>
                <a:gd name="connsiteY5" fmla="*/ 154116 h 1673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851362" h="1673287">
                  <a:moveTo>
                    <a:pt x="0" y="0"/>
                  </a:moveTo>
                  <a:lnTo>
                    <a:pt x="1425762" y="0"/>
                  </a:lnTo>
                  <a:lnTo>
                    <a:pt x="1430448" y="100030"/>
                  </a:lnTo>
                  <a:cubicBezTo>
                    <a:pt x="1486171" y="694165"/>
                    <a:pt x="1959809" y="1276681"/>
                    <a:pt x="2851362" y="1673287"/>
                  </a:cubicBezTo>
                  <a:lnTo>
                    <a:pt x="2851361" y="1673287"/>
                  </a:lnTo>
                  <a:cubicBezTo>
                    <a:pt x="1374188" y="1673287"/>
                    <a:pt x="159221" y="1007412"/>
                    <a:pt x="13121" y="154116"/>
                  </a:cubicBezTo>
                  <a:close/>
                </a:path>
              </a:pathLst>
            </a:custGeom>
            <a:gradFill>
              <a:gsLst>
                <a:gs pos="0">
                  <a:srgbClr val="FA7E3B"/>
                </a:gs>
                <a:gs pos="50000">
                  <a:srgbClr val="FA7F3B"/>
                </a:gs>
                <a:gs pos="100000">
                  <a:srgbClr val="F7BA3E"/>
                </a:gs>
              </a:gsLst>
              <a:lin ang="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0" spcFirstLastPara="0" vertOverflow="overflow" horzOverflow="overflow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CH" sz="24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2C54CF16-96BC-4503-AC1F-6874B3E38A68}"/>
                </a:ext>
              </a:extLst>
            </p:cNvPr>
            <p:cNvGrpSpPr/>
            <p:nvPr/>
          </p:nvGrpSpPr>
          <p:grpSpPr>
            <a:xfrm>
              <a:off x="925924" y="1898943"/>
              <a:ext cx="5615895" cy="4354811"/>
              <a:chOff x="3047777" y="1919952"/>
              <a:chExt cx="5615895" cy="4354811"/>
            </a:xfrm>
          </p:grpSpPr>
          <p:grpSp>
            <p:nvGrpSpPr>
              <p:cNvPr id="64" name="Group 63">
                <a:extLst>
                  <a:ext uri="{FF2B5EF4-FFF2-40B4-BE49-F238E27FC236}">
                    <a16:creationId xmlns:a16="http://schemas.microsoft.com/office/drawing/2014/main" id="{A2FF996A-A187-4216-96C1-8696906FE820}"/>
                  </a:ext>
                </a:extLst>
              </p:cNvPr>
              <p:cNvGrpSpPr/>
              <p:nvPr/>
            </p:nvGrpSpPr>
            <p:grpSpPr>
              <a:xfrm>
                <a:off x="3047777" y="1919952"/>
                <a:ext cx="5615895" cy="4354811"/>
                <a:chOff x="1445444" y="1907266"/>
                <a:chExt cx="5615895" cy="4354811"/>
              </a:xfrm>
            </p:grpSpPr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6D5FF098-9EA3-4CE5-92D6-930EE1AA0DB6}"/>
                    </a:ext>
                  </a:extLst>
                </p:cNvPr>
                <p:cNvSpPr/>
                <p:nvPr/>
              </p:nvSpPr>
              <p:spPr>
                <a:xfrm>
                  <a:off x="1445444" y="1907266"/>
                  <a:ext cx="1471878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indent="0">
                    <a:buNone/>
                  </a:pPr>
                  <a:r>
                    <a:rPr lang="de-CH" b="1" dirty="0"/>
                    <a:t>Event </a:t>
                  </a:r>
                  <a:r>
                    <a:rPr lang="de-CH" b="1" dirty="0" err="1"/>
                    <a:t>water</a:t>
                  </a:r>
                  <a:r>
                    <a:rPr lang="de-CH" b="1" dirty="0"/>
                    <a:t> </a:t>
                  </a:r>
                </a:p>
              </p:txBody>
            </p:sp>
            <p:sp>
              <p:nvSpPr>
                <p:cNvPr id="92" name="Rectangle 91">
                  <a:extLst>
                    <a:ext uri="{FF2B5EF4-FFF2-40B4-BE49-F238E27FC236}">
                      <a16:creationId xmlns:a16="http://schemas.microsoft.com/office/drawing/2014/main" id="{4E967ACC-791D-47EC-978E-182F9A38AD1F}"/>
                    </a:ext>
                  </a:extLst>
                </p:cNvPr>
                <p:cNvSpPr/>
                <p:nvPr/>
              </p:nvSpPr>
              <p:spPr>
                <a:xfrm>
                  <a:off x="5188710" y="1933033"/>
                  <a:ext cx="1872629" cy="35394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indent="0">
                    <a:buNone/>
                  </a:pPr>
                  <a:r>
                    <a:rPr lang="de-CH" b="1" dirty="0" err="1"/>
                    <a:t>Pre</a:t>
                  </a:r>
                  <a:r>
                    <a:rPr lang="de-CH" b="1" dirty="0"/>
                    <a:t>-event </a:t>
                  </a:r>
                  <a:r>
                    <a:rPr lang="de-CH" b="1" dirty="0" err="1"/>
                    <a:t>water</a:t>
                  </a:r>
                  <a:r>
                    <a:rPr lang="de-CH" b="1" dirty="0"/>
                    <a:t> </a:t>
                  </a:r>
                </a:p>
              </p:txBody>
            </p:sp>
            <p:sp>
              <p:nvSpPr>
                <p:cNvPr id="93" name="Trapezoid 92">
                  <a:extLst>
                    <a:ext uri="{FF2B5EF4-FFF2-40B4-BE49-F238E27FC236}">
                      <a16:creationId xmlns:a16="http://schemas.microsoft.com/office/drawing/2014/main" id="{CB5D7580-1E41-409A-A7CE-4744EB5FCD2C}"/>
                    </a:ext>
                  </a:extLst>
                </p:cNvPr>
                <p:cNvSpPr/>
                <p:nvPr/>
              </p:nvSpPr>
              <p:spPr bwMode="auto">
                <a:xfrm rot="10800000">
                  <a:off x="3359696" y="3777980"/>
                  <a:ext cx="1728192" cy="956783"/>
                </a:xfrm>
                <a:prstGeom prst="trapezoid">
                  <a:avLst>
                    <a:gd name="adj" fmla="val 28292"/>
                  </a:avLst>
                </a:prstGeom>
                <a:gradFill flip="none" rotWithShape="1">
                  <a:gsLst>
                    <a:gs pos="0">
                      <a:srgbClr val="16A085"/>
                    </a:gs>
                    <a:gs pos="50000">
                      <a:srgbClr val="F7BA3E"/>
                    </a:gs>
                    <a:gs pos="100000">
                      <a:srgbClr val="FA7F3B"/>
                    </a:gs>
                  </a:gsLst>
                  <a:lin ang="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CH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  <p:sp>
              <p:nvSpPr>
                <p:cNvPr id="94" name="Trapezoid 93">
                  <a:extLst>
                    <a:ext uri="{FF2B5EF4-FFF2-40B4-BE49-F238E27FC236}">
                      <a16:creationId xmlns:a16="http://schemas.microsoft.com/office/drawing/2014/main" id="{F18354BE-313F-46F2-A6B9-8EA83762DD52}"/>
                    </a:ext>
                  </a:extLst>
                </p:cNvPr>
                <p:cNvSpPr/>
                <p:nvPr/>
              </p:nvSpPr>
              <p:spPr bwMode="auto">
                <a:xfrm rot="10800000" flipV="1">
                  <a:off x="1849605" y="4734763"/>
                  <a:ext cx="4748371" cy="1527314"/>
                </a:xfrm>
                <a:prstGeom prst="trapezoid">
                  <a:avLst>
                    <a:gd name="adj" fmla="val 116273"/>
                  </a:avLst>
                </a:prstGeom>
                <a:gradFill flip="none" rotWithShape="1">
                  <a:gsLst>
                    <a:gs pos="0">
                      <a:srgbClr val="16A085"/>
                    </a:gs>
                    <a:gs pos="51000">
                      <a:srgbClr val="F7BA3E"/>
                    </a:gs>
                    <a:gs pos="100000">
                      <a:srgbClr val="FA7E3B"/>
                    </a:gs>
                  </a:gsLst>
                  <a:lin ang="0" scaled="1"/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none" lIns="0" tIns="0" rIns="0" bIns="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de-CH" sz="2400" b="0" i="0" u="none" strike="noStrike" cap="none" normalizeH="0" baseline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charset="0"/>
                    <a:ea typeface="ＭＳ Ｐゴシック" charset="0"/>
                    <a:cs typeface="Arial" charset="0"/>
                  </a:endParaRPr>
                </a:p>
              </p:txBody>
            </p:sp>
          </p:grp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C39CB9CB-90AD-4269-AA26-2E0E3B1258A3}"/>
                  </a:ext>
                </a:extLst>
              </p:cNvPr>
              <p:cNvGrpSpPr/>
              <p:nvPr/>
            </p:nvGrpSpPr>
            <p:grpSpPr>
              <a:xfrm>
                <a:off x="3489623" y="2450926"/>
                <a:ext cx="4794093" cy="3584733"/>
                <a:chOff x="3489623" y="2450926"/>
                <a:chExt cx="4794093" cy="3584733"/>
              </a:xfrm>
            </p:grpSpPr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B8E7AD5C-24E1-4EA5-BFAF-900E41868146}"/>
                    </a:ext>
                  </a:extLst>
                </p:cNvPr>
                <p:cNvSpPr txBox="1"/>
                <p:nvPr/>
              </p:nvSpPr>
              <p:spPr>
                <a:xfrm>
                  <a:off x="4804322" y="5112329"/>
                  <a:ext cx="2054903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de-CH" sz="1800" b="1" dirty="0"/>
                    <a:t>Overland </a:t>
                  </a:r>
                  <a:r>
                    <a:rPr lang="de-CH" sz="1800" b="1" dirty="0" err="1"/>
                    <a:t>flow</a:t>
                  </a:r>
                  <a:r>
                    <a:rPr lang="de-CH" sz="1800" b="1" dirty="0"/>
                    <a:t> </a:t>
                  </a:r>
                </a:p>
                <a:p>
                  <a:pPr algn="ctr"/>
                  <a:r>
                    <a:rPr lang="de-CH" sz="1800" b="1" dirty="0"/>
                    <a:t>&amp; </a:t>
                  </a:r>
                </a:p>
                <a:p>
                  <a:pPr algn="ctr"/>
                  <a:r>
                    <a:rPr lang="de-CH" sz="1800" b="1" dirty="0" err="1"/>
                    <a:t>Subsurface</a:t>
                  </a:r>
                  <a:r>
                    <a:rPr lang="de-CH" sz="1800" b="1" dirty="0"/>
                    <a:t> </a:t>
                  </a:r>
                  <a:r>
                    <a:rPr lang="de-CH" sz="1800" b="1" dirty="0" err="1"/>
                    <a:t>flow</a:t>
                  </a:r>
                  <a:endParaRPr lang="de-CH" sz="1800" b="1" dirty="0"/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A459CB3F-FAD4-4FA2-9C08-83ED5543CD31}"/>
                    </a:ext>
                  </a:extLst>
                </p:cNvPr>
                <p:cNvSpPr txBox="1"/>
                <p:nvPr/>
              </p:nvSpPr>
              <p:spPr>
                <a:xfrm>
                  <a:off x="6584096" y="2963827"/>
                  <a:ext cx="1143262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dirty="0" err="1"/>
                    <a:t>Soil</a:t>
                  </a:r>
                  <a:r>
                    <a:rPr lang="de-CH" dirty="0"/>
                    <a:t> </a:t>
                  </a:r>
                  <a:r>
                    <a:rPr lang="de-CH" dirty="0" err="1"/>
                    <a:t>water</a:t>
                  </a:r>
                  <a:endParaRPr lang="de-CH" dirty="0"/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BF052D1D-A908-48EC-B6D0-00270901DD36}"/>
                    </a:ext>
                  </a:extLst>
                </p:cNvPr>
                <p:cNvSpPr txBox="1"/>
                <p:nvPr/>
              </p:nvSpPr>
              <p:spPr>
                <a:xfrm>
                  <a:off x="3489623" y="2488441"/>
                  <a:ext cx="973343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dirty="0" err="1"/>
                    <a:t>Rainfall</a:t>
                  </a:r>
                  <a:r>
                    <a:rPr lang="de-CH" dirty="0"/>
                    <a:t> </a:t>
                  </a:r>
                </a:p>
              </p:txBody>
            </p:sp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5FCBD904-12CF-48F8-B099-FDB9D59F002B}"/>
                    </a:ext>
                  </a:extLst>
                </p:cNvPr>
                <p:cNvSpPr txBox="1"/>
                <p:nvPr/>
              </p:nvSpPr>
              <p:spPr>
                <a:xfrm>
                  <a:off x="6835884" y="2450926"/>
                  <a:ext cx="1447832" cy="35394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CH" dirty="0" err="1"/>
                    <a:t>Groundwater</a:t>
                  </a:r>
                  <a:endParaRPr lang="de-CH" dirty="0"/>
                </a:p>
              </p:txBody>
            </p:sp>
          </p:grpSp>
        </p:grpSp>
      </p:grpSp>
      <p:pic>
        <p:nvPicPr>
          <p:cNvPr id="96" name="Graphic 95" descr="Question mark">
            <a:extLst>
              <a:ext uri="{FF2B5EF4-FFF2-40B4-BE49-F238E27FC236}">
                <a16:creationId xmlns:a16="http://schemas.microsoft.com/office/drawing/2014/main" id="{C1E340B5-14FC-4F3E-9CF5-0F7737EE36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1815" y="3790849"/>
            <a:ext cx="914400" cy="914400"/>
          </a:xfrm>
          <a:prstGeom prst="rect">
            <a:avLst/>
          </a:prstGeom>
        </p:spPr>
      </p:pic>
      <p:sp>
        <p:nvSpPr>
          <p:cNvPr id="32" name="Arrow: Down 31">
            <a:extLst>
              <a:ext uri="{FF2B5EF4-FFF2-40B4-BE49-F238E27FC236}">
                <a16:creationId xmlns:a16="http://schemas.microsoft.com/office/drawing/2014/main" id="{62E82D68-2269-443F-94EB-59C1F226DD0E}"/>
              </a:ext>
            </a:extLst>
          </p:cNvPr>
          <p:cNvSpPr/>
          <p:nvPr/>
        </p:nvSpPr>
        <p:spPr bwMode="auto">
          <a:xfrm rot="19206219">
            <a:off x="5031385" y="3304230"/>
            <a:ext cx="557887" cy="765807"/>
          </a:xfrm>
          <a:prstGeom prst="downArrow">
            <a:avLst/>
          </a:prstGeom>
          <a:gradFill flip="none" rotWithShape="1">
            <a:gsLst>
              <a:gs pos="0">
                <a:srgbClr val="FA7E3B"/>
              </a:gs>
              <a:gs pos="50000">
                <a:srgbClr val="FA7E3B"/>
              </a:gs>
              <a:gs pos="100000">
                <a:schemeClr val="accent3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CH" sz="2400" dirty="0">
              <a:solidFill>
                <a:srgbClr val="000000"/>
              </a:solidFill>
            </a:endParaRP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8A9CA97-8A1F-4A24-B8B2-3788B08DCFC5}"/>
              </a:ext>
            </a:extLst>
          </p:cNvPr>
          <p:cNvSpPr/>
          <p:nvPr/>
        </p:nvSpPr>
        <p:spPr bwMode="auto">
          <a:xfrm rot="2357139">
            <a:off x="6133534" y="3298915"/>
            <a:ext cx="557887" cy="765807"/>
          </a:xfrm>
          <a:prstGeom prst="downArrow">
            <a:avLst/>
          </a:prstGeom>
          <a:gradFill flip="none" rotWithShape="1">
            <a:gsLst>
              <a:gs pos="0">
                <a:srgbClr val="16A085"/>
              </a:gs>
              <a:gs pos="50000">
                <a:srgbClr val="16A085"/>
              </a:gs>
              <a:gs pos="100000">
                <a:srgbClr val="2A7F62"/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de-CH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5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119118C-0AD3-4C11-A242-3D9AD9BA23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4"/>
          <a:stretch/>
        </p:blipFill>
        <p:spPr>
          <a:xfrm>
            <a:off x="4799856" y="2172653"/>
            <a:ext cx="4451607" cy="422447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92D1F49F-76D1-44B3-84D5-CFBD0C856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6733"/>
          <a:stretch/>
        </p:blipFill>
        <p:spPr>
          <a:xfrm>
            <a:off x="767408" y="2172652"/>
            <a:ext cx="4397013" cy="42244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796DB1B-234E-4724-A1FA-B80910AD7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225" y="1268414"/>
            <a:ext cx="10369550" cy="792434"/>
          </a:xfrm>
        </p:spPr>
        <p:txBody>
          <a:bodyPr/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fractions</a:t>
            </a:r>
            <a:r>
              <a:rPr lang="de-CH" dirty="0"/>
              <a:t> in OF &amp; SSF - temporal and </a:t>
            </a:r>
            <a:r>
              <a:rPr lang="de-CH" dirty="0" err="1"/>
              <a:t>spatial</a:t>
            </a:r>
            <a:r>
              <a:rPr lang="de-CH" dirty="0"/>
              <a:t> </a:t>
            </a:r>
            <a:r>
              <a:rPr lang="de-CH" dirty="0" err="1"/>
              <a:t>variability</a:t>
            </a:r>
            <a:endParaRPr lang="de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4F2B47-7CDA-4591-A655-3CDAF3C38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111BC-6152-4315-B33F-C80A8FBDF65E}" type="datetime1">
              <a:rPr lang="en-US" smtClean="0"/>
              <a:t>6/12/2023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19409C-0464-4931-9052-43ED1001C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Anna Leuteritz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5E64B5-86D7-49F6-AA2E-43A492141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Page </a:t>
            </a:r>
            <a:fld id="{9D46F3A4-F478-9440-BC8E-B732027F4C86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1D6EE7-F4AF-4E07-BAE8-3BBDC5C7F798}"/>
              </a:ext>
            </a:extLst>
          </p:cNvPr>
          <p:cNvSpPr txBox="1"/>
          <p:nvPr/>
        </p:nvSpPr>
        <p:spPr>
          <a:xfrm>
            <a:off x="1127448" y="1870889"/>
            <a:ext cx="1519968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Overland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0A723E-FEC0-4952-B8C6-F755B17905AE}"/>
              </a:ext>
            </a:extLst>
          </p:cNvPr>
          <p:cNvSpPr txBox="1"/>
          <p:nvPr/>
        </p:nvSpPr>
        <p:spPr>
          <a:xfrm>
            <a:off x="5087888" y="1870890"/>
            <a:ext cx="180049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Subsurface</a:t>
            </a:r>
            <a:r>
              <a:rPr lang="de-CH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de-CH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flow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3D56123-FA1F-44C8-A180-531293C164CC}"/>
              </a:ext>
            </a:extLst>
          </p:cNvPr>
          <p:cNvSpPr/>
          <p:nvPr/>
        </p:nvSpPr>
        <p:spPr bwMode="auto">
          <a:xfrm>
            <a:off x="1559496" y="2224833"/>
            <a:ext cx="3553147" cy="3940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4A65FAC-7EC2-4F51-8750-C672A31652C5}"/>
              </a:ext>
            </a:extLst>
          </p:cNvPr>
          <p:cNvSpPr/>
          <p:nvPr/>
        </p:nvSpPr>
        <p:spPr bwMode="auto">
          <a:xfrm>
            <a:off x="5519936" y="2224832"/>
            <a:ext cx="3624836" cy="39404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FA66492-50CC-474D-8A4C-6FD6BEA2E6BA}"/>
              </a:ext>
            </a:extLst>
          </p:cNvPr>
          <p:cNvCxnSpPr/>
          <p:nvPr/>
        </p:nvCxnSpPr>
        <p:spPr bwMode="auto">
          <a:xfrm>
            <a:off x="1919536" y="5949280"/>
            <a:ext cx="285793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07C1DB2-3A68-49EA-8F1E-960591A52ED5}"/>
              </a:ext>
            </a:extLst>
          </p:cNvPr>
          <p:cNvSpPr txBox="1"/>
          <p:nvPr/>
        </p:nvSpPr>
        <p:spPr>
          <a:xfrm>
            <a:off x="2893219" y="5569700"/>
            <a:ext cx="82907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dirty="0" err="1"/>
              <a:t>events</a:t>
            </a:r>
            <a:endParaRPr lang="de-CH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F9507C4-F8B2-4726-9CA0-A78D79A64A04}"/>
              </a:ext>
            </a:extLst>
          </p:cNvPr>
          <p:cNvSpPr/>
          <p:nvPr/>
        </p:nvSpPr>
        <p:spPr bwMode="auto">
          <a:xfrm>
            <a:off x="9573298" y="4992467"/>
            <a:ext cx="299668" cy="320898"/>
          </a:xfrm>
          <a:prstGeom prst="rect">
            <a:avLst/>
          </a:prstGeom>
          <a:solidFill>
            <a:srgbClr val="7F7F7F"/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C0789BF-60C8-4AF2-A715-BFA114E8A18D}"/>
              </a:ext>
            </a:extLst>
          </p:cNvPr>
          <p:cNvSpPr/>
          <p:nvPr/>
        </p:nvSpPr>
        <p:spPr bwMode="auto">
          <a:xfrm>
            <a:off x="9573298" y="5525515"/>
            <a:ext cx="299668" cy="32089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85EC72-B367-4F36-B28B-849BE4257A15}"/>
              </a:ext>
            </a:extLst>
          </p:cNvPr>
          <p:cNvSpPr txBox="1"/>
          <p:nvPr/>
        </p:nvSpPr>
        <p:spPr>
          <a:xfrm>
            <a:off x="10265946" y="4959422"/>
            <a:ext cx="107892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valid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C9C5C27-9E4E-48C2-B6EC-5A03FF4D4B16}"/>
              </a:ext>
            </a:extLst>
          </p:cNvPr>
          <p:cNvSpPr txBox="1"/>
          <p:nvPr/>
        </p:nvSpPr>
        <p:spPr>
          <a:xfrm>
            <a:off x="10262593" y="5504765"/>
            <a:ext cx="187967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not </a:t>
            </a:r>
            <a:r>
              <a:rPr lang="de-CH" dirty="0" err="1"/>
              <a:t>sampled</a:t>
            </a:r>
            <a:endParaRPr lang="de-CH" dirty="0"/>
          </a:p>
        </p:txBody>
      </p:sp>
      <p:pic>
        <p:nvPicPr>
          <p:cNvPr id="22" name="Content Placeholder 7">
            <a:extLst>
              <a:ext uri="{FF2B5EF4-FFF2-40B4-BE49-F238E27FC236}">
                <a16:creationId xmlns:a16="http://schemas.microsoft.com/office/drawing/2014/main" id="{E59D3EB1-B1AF-4479-B1EE-BC9F182D37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4176" t="40671" r="7758" b="42123"/>
          <a:stretch/>
        </p:blipFill>
        <p:spPr>
          <a:xfrm>
            <a:off x="9446114" y="2904414"/>
            <a:ext cx="1162457" cy="1984029"/>
          </a:xfr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251128D-889C-4B7B-A435-E41BA69C60E4}"/>
              </a:ext>
            </a:extLst>
          </p:cNvPr>
          <p:cNvSpPr txBox="1"/>
          <p:nvPr/>
        </p:nvSpPr>
        <p:spPr>
          <a:xfrm>
            <a:off x="9408368" y="2409499"/>
            <a:ext cx="2164569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Event </a:t>
            </a:r>
            <a:r>
              <a:rPr lang="de-CH" dirty="0" err="1"/>
              <a:t>water</a:t>
            </a:r>
            <a:r>
              <a:rPr lang="de-CH" dirty="0"/>
              <a:t> </a:t>
            </a:r>
            <a:r>
              <a:rPr lang="de-CH" dirty="0" err="1"/>
              <a:t>fraction</a:t>
            </a:r>
            <a:endParaRPr lang="de-CH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064A222-0BDB-44B9-B2D0-BD67206203DC}"/>
              </a:ext>
            </a:extLst>
          </p:cNvPr>
          <p:cNvSpPr txBox="1"/>
          <p:nvPr/>
        </p:nvSpPr>
        <p:spPr>
          <a:xfrm rot="16200000">
            <a:off x="411602" y="4018095"/>
            <a:ext cx="633507" cy="3539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dirty="0" err="1"/>
              <a:t>sites</a:t>
            </a:r>
            <a:endParaRPr lang="de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D3718B6-1785-4941-8A52-24723D805FA7}"/>
              </a:ext>
            </a:extLst>
          </p:cNvPr>
          <p:cNvCxnSpPr/>
          <p:nvPr/>
        </p:nvCxnSpPr>
        <p:spPr bwMode="auto">
          <a:xfrm flipV="1">
            <a:off x="737672" y="4511820"/>
            <a:ext cx="0" cy="143746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2F1C21-8B5A-458F-91EA-BFFB37BB73F3}"/>
              </a:ext>
            </a:extLst>
          </p:cNvPr>
          <p:cNvCxnSpPr/>
          <p:nvPr/>
        </p:nvCxnSpPr>
        <p:spPr bwMode="auto">
          <a:xfrm flipV="1">
            <a:off x="737672" y="2409499"/>
            <a:ext cx="0" cy="14688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4054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30" grpId="0"/>
    </p:bldLst>
  </p:timing>
</p:sld>
</file>

<file path=ppt/theme/theme1.xml><?xml version="1.0" encoding="utf-8"?>
<a:theme xmlns:a="http://schemas.openxmlformats.org/drawingml/2006/main" name="UZH">
  <a:themeElements>
    <a:clrScheme name="UZH">
      <a:dk1>
        <a:srgbClr val="000000"/>
      </a:dk1>
      <a:lt1>
        <a:srgbClr val="FFFFFF"/>
      </a:lt1>
      <a:dk2>
        <a:srgbClr val="DADEE2"/>
      </a:dk2>
      <a:lt2>
        <a:srgbClr val="FEDC00"/>
      </a:lt2>
      <a:accent1>
        <a:srgbClr val="0028A5"/>
      </a:accent1>
      <a:accent2>
        <a:srgbClr val="A3ADB7"/>
      </a:accent2>
      <a:accent3>
        <a:srgbClr val="DC6027"/>
      </a:accent3>
      <a:accent4>
        <a:srgbClr val="0B82A0"/>
      </a:accent4>
      <a:accent5>
        <a:srgbClr val="2A7F60"/>
      </a:accent5>
      <a:accent6>
        <a:srgbClr val="91C34A"/>
      </a:accent6>
      <a:hlink>
        <a:srgbClr val="DC6027"/>
      </a:hlink>
      <a:folHlink>
        <a:srgbClr val="000000"/>
      </a:folHlink>
    </a:clrScheme>
    <a:fontScheme name="Office-Design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Arial" charset="0"/>
          </a:defRPr>
        </a:defPPr>
      </a:lstStyle>
    </a:lnDef>
  </a:objectDefaults>
  <a:extraClrSchemeLst>
    <a:extraClrScheme>
      <a:clrScheme name="UZH">
        <a:dk1>
          <a:srgbClr val="000000"/>
        </a:dk1>
        <a:lt1>
          <a:srgbClr val="FFFFFF"/>
        </a:lt1>
        <a:dk2>
          <a:srgbClr val="DADEE2"/>
        </a:dk2>
        <a:lt2>
          <a:srgbClr val="FEDC00"/>
        </a:lt2>
        <a:accent1>
          <a:srgbClr val="0028A5"/>
        </a:accent1>
        <a:accent2>
          <a:srgbClr val="A3ADB7"/>
        </a:accent2>
        <a:accent3>
          <a:srgbClr val="DC6027"/>
        </a:accent3>
        <a:accent4>
          <a:srgbClr val="0B82A0"/>
        </a:accent4>
        <a:accent5>
          <a:srgbClr val="2A7F60"/>
        </a:accent5>
        <a:accent6>
          <a:srgbClr val="91C34A"/>
        </a:accent6>
        <a:hlink>
          <a:srgbClr val="DC6027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custClrLst>
    <a:custClr name="Blau 100%">
      <a:srgbClr val="0028A5"/>
    </a:custClr>
    <a:custClr name="Grau 100%">
      <a:srgbClr val="A3ADB7"/>
    </a:custClr>
    <a:custClr name="Ockerrot 100%">
      <a:srgbClr val="DC6027"/>
    </a:custClr>
    <a:custClr name="Türkis 100%">
      <a:srgbClr val="0B82A0"/>
    </a:custClr>
    <a:custClr name="Flaschengrün 100%">
      <a:srgbClr val="2A7F62"/>
    </a:custClr>
    <a:custClr name="Lindengrün 100%">
      <a:srgbClr val="91C34A"/>
    </a:custClr>
    <a:custClr name="Warmgelb 100%">
      <a:srgbClr val="FEDE00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80%">
      <a:srgbClr val="3353B7"/>
    </a:custClr>
    <a:custClr name="Grau 80%">
      <a:srgbClr val="B5BDC5"/>
    </a:custClr>
    <a:custClr name="Ockerrot 80%">
      <a:srgbClr val="E38052"/>
    </a:custClr>
    <a:custClr name="Türkis 80%">
      <a:srgbClr val="3C9FB6"/>
    </a:custClr>
    <a:custClr name="Flaschengrün 80%">
      <a:srgbClr val="569D85"/>
    </a:custClr>
    <a:custClr name="Lindengrün 80%">
      <a:srgbClr val="AAD470"/>
    </a:custClr>
    <a:custClr name="Warmgelb 80%">
      <a:srgbClr val="FBE651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60%">
      <a:srgbClr val="667EC9"/>
    </a:custClr>
    <a:custClr name="Grau 60%">
      <a:srgbClr val="C8CED4"/>
    </a:custClr>
    <a:custClr name="Ockerrot 60%">
      <a:srgbClr val="EAA07D"/>
    </a:custClr>
    <a:custClr name="Türkis 60%">
      <a:srgbClr val="6BB7C7"/>
    </a:custClr>
    <a:custClr name="Flaschengrün 60%">
      <a:srgbClr val="80B6A4"/>
    </a:custClr>
    <a:custClr name="Lindengrün 60%">
      <a:srgbClr val="BFDF94"/>
    </a:custClr>
    <a:custClr name="Warmgelb 60%">
      <a:srgbClr val="FCEC7C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40%">
      <a:srgbClr val="99A9DB"/>
    </a:custClr>
    <a:custClr name="Grau 40%">
      <a:srgbClr val="DADEE2"/>
    </a:custClr>
    <a:custClr name="Ockerrot 40%">
      <a:srgbClr val="F1BFA9"/>
    </a:custClr>
    <a:custClr name="Türkis 40%">
      <a:srgbClr val="ABCEC2"/>
    </a:custClr>
    <a:custClr name="Flaschengrün 40%">
      <a:srgbClr val="ABCEC2"/>
    </a:custClr>
    <a:custClr name="Lindengrün 40%">
      <a:srgbClr val="D5E9B7"/>
    </a:custClr>
    <a:custClr name="Warmgelb 40%">
      <a:srgbClr val="FDF3A8"/>
    </a:custClr>
    <a:custClr name="blank">
      <a:srgbClr val="FFFFFF"/>
    </a:custClr>
    <a:custClr name="blank">
      <a:srgbClr val="FFFFFF"/>
    </a:custClr>
    <a:custClr name="blank">
      <a:srgbClr val="FFFFFF"/>
    </a:custClr>
    <a:custClr name="Blau 20%">
      <a:srgbClr val="CCD4ED"/>
    </a:custClr>
    <a:custClr name="Grau 20%">
      <a:srgbClr val="EDEFF1"/>
    </a:custClr>
    <a:custClr name="Ockerrot 20%">
      <a:srgbClr val="F8DFD4"/>
    </a:custClr>
    <a:custClr name="Türkis 20%">
      <a:srgbClr val="CFE8EC"/>
    </a:custClr>
    <a:custClr name="Flaschengrün 20%">
      <a:srgbClr val="D5E7E1"/>
    </a:custClr>
    <a:custClr name="Lindengrün 20%">
      <a:srgbClr val="EAF4DB"/>
    </a:custClr>
    <a:custClr name="Warmgelb 20%">
      <a:srgbClr val="FEF9D3"/>
    </a:custClr>
    <a:custClr name="blank">
      <a:srgbClr val="FFFFFF"/>
    </a:custClr>
    <a:custClr name="blank">
      <a:srgbClr val="FFFFFF"/>
    </a:custClr>
    <a:custClr name="blank">
      <a:srgbClr val="FFFFFF"/>
    </a:custClr>
  </a:custClrLst>
  <a:extLst>
    <a:ext uri="{05A4C25C-085E-4340-85A3-A5531E510DB2}">
      <thm15:themeFamily xmlns:thm15="http://schemas.microsoft.com/office/thememl/2012/main" name="uzh_praesentation_e.potx" id="{749176B2-8F2A-4342-A048-60BED46E758F}" vid="{432F7B11-0F4C-4FE0-A45B-1D1A5AE252E3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uzh_praesentation_16-9_e</Template>
  <TotalTime>0</TotalTime>
  <Words>858</Words>
  <Application>Microsoft Office PowerPoint</Application>
  <PresentationFormat>Widescreen</PresentationFormat>
  <Paragraphs>218</Paragraphs>
  <Slides>15</Slides>
  <Notes>3</Notes>
  <HiddenSlides>2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Calibri</vt:lpstr>
      <vt:lpstr>Cambria Math</vt:lpstr>
      <vt:lpstr>Times New Roman</vt:lpstr>
      <vt:lpstr>Verdana</vt:lpstr>
      <vt:lpstr>Wingdings</vt:lpstr>
      <vt:lpstr>UZH</vt:lpstr>
      <vt:lpstr>Event water fractions in overland flow and shallow subsurface flow in a pre-Alpine headwater catchment in Switzerland</vt:lpstr>
      <vt:lpstr>Introduction</vt:lpstr>
      <vt:lpstr>Introduction</vt:lpstr>
      <vt:lpstr>Introduction</vt:lpstr>
      <vt:lpstr>Study area</vt:lpstr>
      <vt:lpstr>Runoff plot installation</vt:lpstr>
      <vt:lpstr>Sampling of OF &amp; SSF</vt:lpstr>
      <vt:lpstr>Isotope hydrograph separation with δ18O</vt:lpstr>
      <vt:lpstr>Event water fractions in OF &amp; SSF - temporal and spatial variability</vt:lpstr>
      <vt:lpstr>Event water fractions in OF &amp; SSF - temporal and spatial variability</vt:lpstr>
      <vt:lpstr>Event water fractions in SSF - temporal variability</vt:lpstr>
      <vt:lpstr>Spatial &amp; temporal variability in event water fractions - Correlations</vt:lpstr>
      <vt:lpstr>Take Home Messages</vt:lpstr>
      <vt:lpstr>Event water fractions in OF &amp; SSF - intra-event variability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Enter the title of the presentation here</dc:title>
  <dc:subject/>
  <dc:creator>Microsoft Office User</dc:creator>
  <cp:keywords/>
  <dc:description>Vorlage uzh_praesentationen_16:9_e MSO2016 v3 11.02.2016</dc:description>
  <cp:lastModifiedBy>Anna Leuteritz</cp:lastModifiedBy>
  <cp:revision>227</cp:revision>
  <dcterms:created xsi:type="dcterms:W3CDTF">2018-11-13T11:10:22Z</dcterms:created>
  <dcterms:modified xsi:type="dcterms:W3CDTF">2023-06-12T19:15:24Z</dcterms:modified>
  <cp:category/>
</cp:coreProperties>
</file>