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7" r:id="rId2"/>
    <p:sldId id="278" r:id="rId3"/>
    <p:sldId id="302" r:id="rId4"/>
    <p:sldId id="303" r:id="rId5"/>
    <p:sldId id="279" r:id="rId6"/>
    <p:sldId id="298" r:id="rId7"/>
    <p:sldId id="262" r:id="rId8"/>
    <p:sldId id="263" r:id="rId9"/>
    <p:sldId id="277" r:id="rId10"/>
    <p:sldId id="301" r:id="rId11"/>
    <p:sldId id="299" r:id="rId12"/>
    <p:sldId id="300" r:id="rId13"/>
    <p:sldId id="294" r:id="rId14"/>
    <p:sldId id="297" r:id="rId15"/>
    <p:sldId id="287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1051B"/>
    <a:srgbClr val="D0D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96" autoAdjust="0"/>
    <p:restoredTop sz="86063" autoAdjust="0"/>
  </p:normalViewPr>
  <p:slideViewPr>
    <p:cSldViewPr snapToGrid="0">
      <p:cViewPr varScale="1">
        <p:scale>
          <a:sx n="78" d="100"/>
          <a:sy n="78" d="100"/>
        </p:scale>
        <p:origin x="560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253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55043-3B71-4002-8820-29B2432228FC}" type="datetimeFigureOut">
              <a:rPr lang="de-DE" smtClean="0"/>
              <a:t>10.06.2023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923BF-C61A-4456-8B00-930A1CEBE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10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28B6F-B89E-4E8F-810A-499CA5C79A27}" type="datetimeFigureOut">
              <a:rPr lang="de-DE" smtClean="0"/>
              <a:t>10.06.2023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85611-F4DE-43EB-A1C1-C04B2C9906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761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4038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5947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7385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0503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050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0770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2074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100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8643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5338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1237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1086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 descr="Schmuckbild ohne inhaltlichen Bezug zum Vortrag." title="Schmuckbild"/>
          <p:cNvSpPr>
            <a:spLocks noGrp="1"/>
          </p:cNvSpPr>
          <p:nvPr>
            <p:ph type="pic" sz="quarter" idx="13" hasCustomPrompt="1"/>
          </p:nvPr>
        </p:nvSpPr>
        <p:spPr>
          <a:xfrm>
            <a:off x="468313" y="915988"/>
            <a:ext cx="8207375" cy="3600450"/>
          </a:xfrm>
          <a:solidFill>
            <a:schemeClr val="bg2"/>
          </a:solidFill>
        </p:spPr>
        <p:txBody>
          <a:bodyPr anchor="t" anchorCtr="1"/>
          <a:lstStyle>
            <a:lvl1pPr marL="0" indent="0" algn="ctr">
              <a:buFontTx/>
              <a:buNone/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Platzhalter für (Titel-) Bild,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87" y="3984374"/>
            <a:ext cx="8353425" cy="651784"/>
          </a:xfrm>
          <a:solidFill>
            <a:schemeClr val="bg1"/>
          </a:solidFill>
        </p:spPr>
        <p:txBody>
          <a:bodyPr tIns="144000" bIns="90000" anchor="b"/>
          <a:lstStyle>
            <a:lvl1pPr algn="ctr">
              <a:defRPr sz="3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r>
              <a:rPr lang="de-DE"/>
              <a:t>2021/04/01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262312" y="4739302"/>
            <a:ext cx="5413375" cy="274637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8610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Info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8353425" cy="387798"/>
          </a:xfrm>
        </p:spPr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8" y="1369219"/>
            <a:ext cx="8353424" cy="314721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Platzhalter durch Klick auf ein Icon füllen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95288" y="4259069"/>
            <a:ext cx="8353424" cy="257369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Abbildung/Chart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2021/04/01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04371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417671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2" name="Faktenbox Überschrift"/>
          <p:cNvSpPr txBox="1"/>
          <p:nvPr userDrawn="1"/>
        </p:nvSpPr>
        <p:spPr>
          <a:xfrm>
            <a:off x="6782584" y="3317714"/>
            <a:ext cx="1985177" cy="276999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r"/>
            <a:r>
              <a:rPr lang="de-DE" b="1">
                <a:solidFill>
                  <a:srgbClr val="D1051B"/>
                </a:solidFill>
              </a:rPr>
              <a:t>FAKTEN</a:t>
            </a:r>
            <a:endParaRPr lang="de-DE"/>
          </a:p>
        </p:txBody>
      </p:sp>
      <p:sp>
        <p:nvSpPr>
          <p:cNvPr id="4" name="Faktenbox Inhalt"/>
          <p:cNvSpPr>
            <a:spLocks noGrp="1"/>
          </p:cNvSpPr>
          <p:nvPr>
            <p:ph type="body" sz="quarter" idx="13" hasCustomPrompt="1"/>
          </p:nvPr>
        </p:nvSpPr>
        <p:spPr>
          <a:xfrm>
            <a:off x="4686685" y="3618523"/>
            <a:ext cx="4062027" cy="897914"/>
          </a:xfrm>
        </p:spPr>
        <p:txBody>
          <a:bodyPr/>
          <a:lstStyle>
            <a:lvl1pPr marL="0" indent="0" algn="r">
              <a:buNone/>
              <a:defRPr baseline="0"/>
            </a:lvl1pPr>
          </a:lstStyle>
          <a:p>
            <a:pPr lvl="0"/>
            <a:r>
              <a:rPr lang="de-DE" dirty="0"/>
              <a:t>Fakten-/Zitat durch klicken eingeben</a:t>
            </a:r>
          </a:p>
        </p:txBody>
      </p:sp>
      <p:pic>
        <p:nvPicPr>
          <p:cNvPr id="10" name="Faktenbox Schmuck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396" y="3363913"/>
            <a:ext cx="136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2021/04/01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956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1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8" y="1369219"/>
            <a:ext cx="3027326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pic>
        <p:nvPicPr>
          <p:cNvPr id="13" name="Schmuckbild Infokasten Hintergrun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4981" r="5607" b="18337"/>
          <a:stretch/>
        </p:blipFill>
        <p:spPr bwMode="auto">
          <a:xfrm>
            <a:off x="3422613" y="1251799"/>
            <a:ext cx="5344206" cy="33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nfo Überschrift"/>
          <p:cNvSpPr txBox="1"/>
          <p:nvPr userDrawn="1"/>
        </p:nvSpPr>
        <p:spPr>
          <a:xfrm>
            <a:off x="3549391" y="1445740"/>
            <a:ext cx="1022610" cy="40011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/>
            <a:r>
              <a:rPr lang="de-DE" sz="2600" b="0">
                <a:solidFill>
                  <a:schemeClr val="bg1"/>
                </a:solidFill>
                <a:latin typeface="+mj-lt"/>
              </a:rPr>
              <a:t>INFO</a:t>
            </a:r>
          </a:p>
        </p:txBody>
      </p:sp>
      <p:sp>
        <p:nvSpPr>
          <p:cNvPr id="17" name="Info Inhalt"/>
          <p:cNvSpPr>
            <a:spLocks noGrp="1"/>
          </p:cNvSpPr>
          <p:nvPr>
            <p:ph type="body" sz="quarter" idx="14" hasCustomPrompt="1"/>
          </p:nvPr>
        </p:nvSpPr>
        <p:spPr>
          <a:xfrm>
            <a:off x="3568847" y="1965324"/>
            <a:ext cx="5106841" cy="255111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Fakten als Text eingeben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2021/04/01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067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da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395286" y="864000"/>
            <a:ext cx="5040000" cy="360099"/>
          </a:xfrm>
        </p:spPr>
        <p:txBody>
          <a:bodyPr/>
          <a:lstStyle/>
          <a:p>
            <a:r>
              <a:rPr lang="de-DE" sz="2600" dirty="0">
                <a:latin typeface="+mj-lt"/>
              </a:rPr>
              <a:t>Ihr Ansprechpartner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1543050"/>
            <a:ext cx="5040000" cy="29733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318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Hans Mustermann</a:t>
            </a:r>
          </a:p>
          <a:p>
            <a:pPr lvl="0"/>
            <a:r>
              <a:rPr lang="de-DE" dirty="0"/>
              <a:t>Referat XX </a:t>
            </a:r>
            <a:r>
              <a:rPr lang="de-DE" dirty="0" err="1"/>
              <a:t>XX</a:t>
            </a:r>
            <a:endParaRPr lang="de-DE" dirty="0"/>
          </a:p>
          <a:p>
            <a:pPr lvl="0"/>
            <a:r>
              <a:rPr lang="de-DE" dirty="0"/>
              <a:t>Blindtextstraße 135</a:t>
            </a:r>
          </a:p>
          <a:p>
            <a:pPr lvl="0"/>
            <a:r>
              <a:rPr lang="de-DE" dirty="0"/>
              <a:t>12345 Musterstadt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hans.mustermann@dwd.de</a:t>
            </a:r>
          </a:p>
          <a:p>
            <a:pPr lvl="0"/>
            <a:r>
              <a:rPr lang="de-DE" dirty="0"/>
              <a:t>Tel.: +49 (0) 6789 / 10 11 -12</a:t>
            </a:r>
          </a:p>
        </p:txBody>
      </p:sp>
      <p:pic>
        <p:nvPicPr>
          <p:cNvPr id="10" name="Schmuckbild" descr="Das Bild soll zur Kontaktaufnahme anregen und zeigt Tippende Finger auf einem Laptop, Eine Hand an einem Telefonhörer und eine Dame beim Telefonieren." title="Schmuckbild zur Kontaktaufnahm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77" y="915988"/>
            <a:ext cx="2776711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2021/04/01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3809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hne Bil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87" y="2216974"/>
            <a:ext cx="8353425" cy="415498"/>
          </a:xfrm>
        </p:spPr>
        <p:txBody>
          <a:bodyPr anchor="b"/>
          <a:lstStyle>
            <a:lvl1pPr algn="ctr">
              <a:defRPr sz="3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8149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Untertitelmasters durch Klicken bearbeiten</a:t>
            </a:r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r>
              <a:rPr lang="de-DE"/>
              <a:t>2021/04/01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3262312" y="4739302"/>
            <a:ext cx="5413375" cy="274637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32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8353425" cy="360099"/>
          </a:xfrm>
        </p:spPr>
        <p:txBody>
          <a:bodyPr/>
          <a:lstStyle>
            <a:lvl1pPr>
              <a:defRPr sz="2600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8353426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2021/04/01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5656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8353426" cy="3147219"/>
          </a:xfrm>
          <a:prstGeom prst="rect">
            <a:avLst/>
          </a:prstGeom>
        </p:spPr>
        <p:txBody>
          <a:bodyPr numCol="2">
            <a:normAutofit/>
          </a:bodyPr>
          <a:lstStyle>
            <a:lvl1pPr>
              <a:defRPr sz="1800" baseline="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zweispaltig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2021/04/01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2308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. Raster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7560713" cy="360099"/>
          </a:xfrm>
        </p:spPr>
        <p:txBody>
          <a:bodyPr/>
          <a:lstStyle>
            <a:lvl1pPr>
              <a:defRPr sz="2600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756071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2021/04/01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/>
          </a:p>
        </p:txBody>
      </p:sp>
      <p:pic>
        <p:nvPicPr>
          <p:cNvPr id="10" name="Schmuckbild" descr="Ein breiter Balken am rechten Rand der Präsentation, der von oben nach unten aus Linien aufgebaut ist. Oben sind die Linien hellblau und verlaufen dann nach unten hin nach Weiß. " title="Schmuckbild Raster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000" y="864000"/>
            <a:ext cx="1047872" cy="36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960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Kernau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8353426" cy="2440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3810000"/>
            <a:ext cx="8353425" cy="720000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Setzen Sie hier ein Fazit oder die Kernaussage der Folie ein.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2021/04/01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7333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9" y="1369219"/>
            <a:ext cx="4119562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49" y="1369219"/>
            <a:ext cx="411956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2021/04/01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3852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gleich 1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4176713" cy="360099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Vergleich 1</a:t>
            </a:r>
          </a:p>
        </p:txBody>
      </p:sp>
      <p:sp>
        <p:nvSpPr>
          <p:cNvPr id="3" name="Inhalt 1"/>
          <p:cNvSpPr>
            <a:spLocks noGrp="1"/>
          </p:cNvSpPr>
          <p:nvPr>
            <p:ph sz="half" idx="1" hasCustomPrompt="1"/>
          </p:nvPr>
        </p:nvSpPr>
        <p:spPr>
          <a:xfrm>
            <a:off x="395289" y="1369219"/>
            <a:ext cx="4119562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10" name="Vergleich 2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864000"/>
            <a:ext cx="4118400" cy="360000"/>
          </a:xfrm>
          <a:prstGeom prst="rect">
            <a:avLst/>
          </a:prstGeom>
        </p:spPr>
        <p:txBody>
          <a:bodyPr tIns="0" bIns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6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dirty="0"/>
              <a:t>Vergleich 2</a:t>
            </a:r>
          </a:p>
        </p:txBody>
      </p:sp>
      <p:sp>
        <p:nvSpPr>
          <p:cNvPr id="4" name="Inhalt 2"/>
          <p:cNvSpPr>
            <a:spLocks noGrp="1"/>
          </p:cNvSpPr>
          <p:nvPr>
            <p:ph sz="half" idx="2" hasCustomPrompt="1"/>
          </p:nvPr>
        </p:nvSpPr>
        <p:spPr>
          <a:xfrm>
            <a:off x="4629149" y="1369219"/>
            <a:ext cx="411956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2021/04/01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1550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Inhalt u.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95288" y="864000"/>
            <a:ext cx="3183732" cy="387798"/>
          </a:xfrm>
        </p:spPr>
        <p:txBody>
          <a:bodyPr/>
          <a:lstStyle/>
          <a:p>
            <a:r>
              <a:rPr lang="de-DE" dirty="0"/>
              <a:t>Folientitel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8" y="1543049"/>
            <a:ext cx="3183731" cy="29733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8" name="Bildplatzhalter 6" descr="Schmuckbild ohne inhaltlichen Bezug zum Vortrag." title="Schmuckbild"/>
          <p:cNvSpPr>
            <a:spLocks noGrp="1"/>
          </p:cNvSpPr>
          <p:nvPr>
            <p:ph type="pic" sz="quarter" idx="13"/>
          </p:nvPr>
        </p:nvSpPr>
        <p:spPr>
          <a:xfrm>
            <a:off x="3887390" y="864000"/>
            <a:ext cx="4861323" cy="3652438"/>
          </a:xfrm>
          <a:solidFill>
            <a:schemeClr val="bg2"/>
          </a:solidFill>
        </p:spPr>
        <p:txBody>
          <a:bodyPr anchor="t" anchorCtr="1">
            <a:normAutofit/>
          </a:bodyPr>
          <a:lstStyle>
            <a:lvl1pPr marL="0" indent="0" algn="ctr">
              <a:buFontTx/>
              <a:buNone/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887388" y="4259069"/>
            <a:ext cx="4861323" cy="257369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2021/04/01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135283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WD-Logo" descr="Wort-Bild-Marke des Deutschen Wetterdienst. Wetter und Klima aus einer Hand." title="DWD-Logo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387610" y="144000"/>
            <a:ext cx="1612390" cy="432000"/>
          </a:xfrm>
          <a:prstGeom prst="rect">
            <a:avLst/>
          </a:prstGeom>
        </p:spPr>
      </p:pic>
      <p:cxnSp>
        <p:nvCxnSpPr>
          <p:cNvPr id="10" name="Inhalt beginnt" descr="Ab hier sollte der Inhalt der Folie beginnen." title="Horizontale Linie"/>
          <p:cNvCxnSpPr/>
          <p:nvPr userDrawn="1"/>
        </p:nvCxnSpPr>
        <p:spPr>
          <a:xfrm>
            <a:off x="144000" y="720000"/>
            <a:ext cx="8856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platzhalter"/>
          <p:cNvSpPr>
            <a:spLocks noGrp="1"/>
          </p:cNvSpPr>
          <p:nvPr>
            <p:ph type="title"/>
          </p:nvPr>
        </p:nvSpPr>
        <p:spPr>
          <a:xfrm>
            <a:off x="395287" y="864000"/>
            <a:ext cx="8353425" cy="360099"/>
          </a:xfrm>
          <a:prstGeom prst="rect">
            <a:avLst/>
          </a:prstGeom>
        </p:spPr>
        <p:txBody>
          <a:bodyPr vert="horz" wrap="square" lIns="72000" tIns="0" rIns="72000" bIns="0" rtlCol="0" anchor="t" anchorCtr="0">
            <a:spAutoFit/>
          </a:bodyPr>
          <a:lstStyle/>
          <a:p>
            <a:r>
              <a:rPr lang="de-DE" dirty="0"/>
              <a:t>Folientitel durch Klicken bearbeiten</a:t>
            </a:r>
            <a:endParaRPr lang="en-US" dirty="0"/>
          </a:p>
        </p:txBody>
      </p:sp>
      <p:sp>
        <p:nvSpPr>
          <p:cNvPr id="13" name="Textplatzhalter"/>
          <p:cNvSpPr>
            <a:spLocks noGrp="1"/>
          </p:cNvSpPr>
          <p:nvPr>
            <p:ph type="body" idx="1"/>
          </p:nvPr>
        </p:nvSpPr>
        <p:spPr>
          <a:xfrm>
            <a:off x="395287" y="1370014"/>
            <a:ext cx="8353425" cy="3150724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/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 durch Klicken hinzufügen</a:t>
            </a:r>
          </a:p>
          <a:p>
            <a:pPr marL="692150" marR="0" lvl="1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Zweite Ebene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Dritte Ebene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Vierte Ebene</a:t>
            </a:r>
          </a:p>
          <a:p>
            <a:pPr marL="2057400" marR="0" lvl="4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Fünfte Ebene</a:t>
            </a:r>
          </a:p>
        </p:txBody>
      </p:sp>
      <p:cxnSp>
        <p:nvCxnSpPr>
          <p:cNvPr id="12" name="Inhalt endet" descr="Ab hier sollte der Inhalt der Folie beginnen." title="Horizontale Linie"/>
          <p:cNvCxnSpPr/>
          <p:nvPr userDrawn="1"/>
        </p:nvCxnSpPr>
        <p:spPr>
          <a:xfrm>
            <a:off x="144000" y="4658928"/>
            <a:ext cx="8856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undesadler" descr="Bundesadler_kleiner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001" y="4732620"/>
            <a:ext cx="309177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umsplatzhalter"/>
          <p:cNvSpPr>
            <a:spLocks noGrp="1"/>
          </p:cNvSpPr>
          <p:nvPr>
            <p:ph type="dt" sz="half" idx="2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2021/04/01</a:t>
            </a:r>
          </a:p>
        </p:txBody>
      </p:sp>
      <p:sp>
        <p:nvSpPr>
          <p:cNvPr id="8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2686050" y="4739302"/>
            <a:ext cx="5539313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9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8FC84-22FA-4F5E-86B7-A7761BE44B0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486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1" r:id="rId2"/>
    <p:sldLayoutId id="2147483662" r:id="rId3"/>
    <p:sldLayoutId id="2147483671" r:id="rId4"/>
    <p:sldLayoutId id="2147483678" r:id="rId5"/>
    <p:sldLayoutId id="2147483675" r:id="rId6"/>
    <p:sldLayoutId id="2147483664" r:id="rId7"/>
    <p:sldLayoutId id="2147483677" r:id="rId8"/>
    <p:sldLayoutId id="2147483669" r:id="rId9"/>
    <p:sldLayoutId id="2147483673" r:id="rId10"/>
    <p:sldLayoutId id="2147483672" r:id="rId11"/>
    <p:sldLayoutId id="2147483676" r:id="rId12"/>
    <p:sldLayoutId id="2147483674" r:id="rId13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2425" marR="0" indent="-352425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"/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92150" marR="0" indent="-26035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577" userDrawn="1">
          <p15:clr>
            <a:srgbClr val="F26B43"/>
          </p15:clr>
        </p15:guide>
        <p15:guide id="3" orient="horz" pos="2867" userDrawn="1">
          <p15:clr>
            <a:srgbClr val="F26B43"/>
          </p15:clr>
        </p15:guide>
        <p15:guide id="4" pos="5511" userDrawn="1">
          <p15:clr>
            <a:srgbClr val="F26B43"/>
          </p15:clr>
        </p15:guide>
        <p15:guide id="5" pos="249" userDrawn="1">
          <p15:clr>
            <a:srgbClr val="F26B43"/>
          </p15:clr>
        </p15:guide>
        <p15:guide id="6" pos="5465" userDrawn="1">
          <p15:clr>
            <a:srgbClr val="F26B43"/>
          </p15:clr>
        </p15:guide>
        <p15:guide id="7" pos="29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10" Type="http://schemas.openxmlformats.org/officeDocument/2006/relationships/image" Target="../media/image12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38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81640" y="139899"/>
            <a:ext cx="7176410" cy="830997"/>
          </a:xfrm>
        </p:spPr>
        <p:txBody>
          <a:bodyPr/>
          <a:lstStyle/>
          <a:p>
            <a:pPr algn="ctr"/>
            <a:r>
              <a:rPr lang="de-DE" sz="2000" b="1" dirty="0" err="1" smtClean="0"/>
              <a:t>Observing</a:t>
            </a:r>
            <a:r>
              <a:rPr lang="de-DE" sz="2000" b="1" dirty="0" smtClean="0"/>
              <a:t> </a:t>
            </a:r>
            <a:r>
              <a:rPr lang="de-DE" sz="2000" b="1" dirty="0" err="1"/>
              <a:t>spatio</a:t>
            </a:r>
            <a:r>
              <a:rPr lang="de-DE" sz="2000" b="1" dirty="0"/>
              <a:t>-temporal </a:t>
            </a:r>
            <a:r>
              <a:rPr lang="de-DE" sz="2000" b="1" dirty="0" err="1"/>
              <a:t>variations</a:t>
            </a:r>
            <a:r>
              <a:rPr lang="de-DE" sz="2000" b="1" dirty="0"/>
              <a:t> in </a:t>
            </a:r>
            <a:r>
              <a:rPr lang="de-DE" sz="2000" b="1" dirty="0" err="1"/>
              <a:t>rooting</a:t>
            </a:r>
            <a:r>
              <a:rPr lang="de-DE" sz="2000" b="1" dirty="0"/>
              <a:t> </a:t>
            </a:r>
            <a:r>
              <a:rPr lang="de-DE" sz="2000" b="1" dirty="0" err="1"/>
              <a:t>depth</a:t>
            </a:r>
            <a:r>
              <a:rPr lang="de-DE" sz="2000" b="1" dirty="0"/>
              <a:t> </a:t>
            </a:r>
            <a:r>
              <a:rPr lang="de-DE" sz="2000" b="1" dirty="0" err="1"/>
              <a:t>and</a:t>
            </a:r>
            <a:r>
              <a:rPr lang="de-DE" sz="2000" b="1" dirty="0"/>
              <a:t> </a:t>
            </a:r>
            <a:r>
              <a:rPr lang="de-DE" sz="2000" b="1" dirty="0" err="1"/>
              <a:t>density</a:t>
            </a:r>
            <a:r>
              <a:rPr lang="de-DE" sz="2000" b="1" dirty="0"/>
              <a:t> </a:t>
            </a:r>
            <a:r>
              <a:rPr lang="de-DE" sz="2000" b="1" dirty="0" err="1"/>
              <a:t>as</a:t>
            </a:r>
            <a:r>
              <a:rPr lang="de-DE" sz="2000" b="1" dirty="0"/>
              <a:t> a </a:t>
            </a:r>
            <a:r>
              <a:rPr lang="de-DE" sz="2000" b="1" dirty="0" err="1"/>
              <a:t>control</a:t>
            </a:r>
            <a:r>
              <a:rPr lang="de-DE" sz="2000" b="1" dirty="0"/>
              <a:t> </a:t>
            </a:r>
            <a:r>
              <a:rPr lang="de-DE" sz="2000" b="1" dirty="0" err="1"/>
              <a:t>factor</a:t>
            </a:r>
            <a:r>
              <a:rPr lang="de-DE" sz="2000" b="1" dirty="0"/>
              <a:t> </a:t>
            </a:r>
            <a:r>
              <a:rPr lang="de-DE" sz="2000" b="1" dirty="0" err="1"/>
              <a:t>for</a:t>
            </a:r>
            <a:r>
              <a:rPr lang="de-DE" sz="2000" b="1" dirty="0"/>
              <a:t> </a:t>
            </a:r>
            <a:r>
              <a:rPr lang="de-DE" sz="2000" b="1" dirty="0" err="1"/>
              <a:t>soil</a:t>
            </a:r>
            <a:r>
              <a:rPr lang="de-DE" sz="2000" b="1" dirty="0"/>
              <a:t> </a:t>
            </a:r>
            <a:r>
              <a:rPr lang="de-DE" sz="2000" b="1" dirty="0" err="1"/>
              <a:t>moisture</a:t>
            </a:r>
            <a:r>
              <a:rPr lang="de-DE" sz="2000" b="1" dirty="0"/>
              <a:t> </a:t>
            </a:r>
            <a:r>
              <a:rPr lang="de-DE" sz="2000" b="1" dirty="0" err="1" smtClean="0"/>
              <a:t>dynamics</a:t>
            </a:r>
            <a:endParaRPr lang="de-DE" sz="2000" b="1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07767" y="4739301"/>
            <a:ext cx="1588713" cy="274637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GC-8-Hydro, 12.06.2023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16199" y="4314521"/>
            <a:ext cx="8009164" cy="28177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de-DE" sz="1400" dirty="0" smtClean="0">
                <a:solidFill>
                  <a:schemeClr val="tx1"/>
                </a:solidFill>
              </a:rPr>
              <a:t>Mathias Herbst, Lennart Böske, Eva Falge (</a:t>
            </a:r>
            <a:r>
              <a:rPr lang="de-DE" sz="1400" dirty="0" err="1" smtClean="0">
                <a:solidFill>
                  <a:schemeClr val="tx1"/>
                </a:solidFill>
              </a:rPr>
              <a:t>Centre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for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Agrometeorological</a:t>
            </a:r>
            <a:r>
              <a:rPr lang="de-DE" sz="1400" dirty="0" smtClean="0">
                <a:solidFill>
                  <a:schemeClr val="tx1"/>
                </a:solidFill>
              </a:rPr>
              <a:t> Research </a:t>
            </a:r>
            <a:r>
              <a:rPr lang="de-DE" sz="1400" dirty="0" smtClean="0">
                <a:solidFill>
                  <a:schemeClr val="tx1"/>
                </a:solidFill>
              </a:rPr>
              <a:t>– ZAMF</a:t>
            </a:r>
            <a:r>
              <a:rPr lang="de-DE" sz="1400" dirty="0" smtClean="0">
                <a:solidFill>
                  <a:schemeClr val="tx1"/>
                </a:solidFill>
              </a:rPr>
              <a:t>)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1</a:t>
            </a:fld>
            <a:endParaRPr lang="de-DE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142"/>
          <a:stretch/>
        </p:blipFill>
        <p:spPr>
          <a:xfrm>
            <a:off x="153525" y="838948"/>
            <a:ext cx="1759265" cy="3456000"/>
          </a:xfr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2"/>
          <a:stretch/>
        </p:blipFill>
        <p:spPr>
          <a:xfrm>
            <a:off x="1920700" y="840035"/>
            <a:ext cx="1754726" cy="3456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2"/>
          <a:stretch/>
        </p:blipFill>
        <p:spPr>
          <a:xfrm>
            <a:off x="3668283" y="840035"/>
            <a:ext cx="1754726" cy="3456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" b="53044"/>
          <a:stretch/>
        </p:blipFill>
        <p:spPr>
          <a:xfrm>
            <a:off x="6611757" y="834688"/>
            <a:ext cx="2403820" cy="3456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64"/>
          <a:stretch/>
        </p:blipFill>
        <p:spPr>
          <a:xfrm>
            <a:off x="5427844" y="839917"/>
            <a:ext cx="1314609" cy="3456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7" y="4676149"/>
            <a:ext cx="840925" cy="3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04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10</a:t>
            </a:fld>
            <a:endParaRPr lang="de-DE"/>
          </a:p>
        </p:txBody>
      </p:sp>
      <p:sp>
        <p:nvSpPr>
          <p:cNvPr id="7" name="Titel 5"/>
          <p:cNvSpPr>
            <a:spLocks noGrp="1"/>
          </p:cNvSpPr>
          <p:nvPr>
            <p:ph type="title"/>
          </p:nvPr>
        </p:nvSpPr>
        <p:spPr>
          <a:xfrm>
            <a:off x="133613" y="330044"/>
            <a:ext cx="8353425" cy="332399"/>
          </a:xfrm>
        </p:spPr>
        <p:txBody>
          <a:bodyPr/>
          <a:lstStyle/>
          <a:p>
            <a:r>
              <a:rPr lang="de-DE" sz="2400" dirty="0" err="1" smtClean="0"/>
              <a:t>Automatic</a:t>
            </a:r>
            <a:r>
              <a:rPr lang="de-DE" sz="2400" dirty="0" smtClean="0"/>
              <a:t> </a:t>
            </a:r>
            <a:r>
              <a:rPr lang="de-DE" sz="2400" dirty="0" err="1" smtClean="0"/>
              <a:t>detection</a:t>
            </a:r>
            <a:r>
              <a:rPr lang="de-DE" sz="2400" dirty="0"/>
              <a:t> </a:t>
            </a:r>
            <a:r>
              <a:rPr lang="de-DE" sz="2400" dirty="0" err="1" smtClean="0"/>
              <a:t>using</a:t>
            </a:r>
            <a:r>
              <a:rPr lang="de-DE" sz="2400" dirty="0" smtClean="0"/>
              <a:t> </a:t>
            </a:r>
            <a:r>
              <a:rPr lang="de-DE" sz="2400" dirty="0" err="1"/>
              <a:t>t</a:t>
            </a:r>
            <a:r>
              <a:rPr lang="de-DE" sz="2400" dirty="0" err="1" smtClean="0"/>
              <a:t>hresholds</a:t>
            </a:r>
            <a:r>
              <a:rPr lang="de-DE" sz="2400" dirty="0" smtClean="0"/>
              <a:t> und </a:t>
            </a:r>
            <a:r>
              <a:rPr lang="de-DE" sz="2400" dirty="0" err="1"/>
              <a:t>f</a:t>
            </a:r>
            <a:r>
              <a:rPr lang="de-DE" sz="2400" dirty="0" err="1" smtClean="0"/>
              <a:t>ilters</a:t>
            </a:r>
            <a:endParaRPr lang="de-DE" sz="24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3" y="755009"/>
            <a:ext cx="1367900" cy="322976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922" y="755008"/>
            <a:ext cx="1367900" cy="3229762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28" y="755008"/>
            <a:ext cx="1367900" cy="3229763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500" y="755008"/>
            <a:ext cx="1367900" cy="3229763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516" y="755008"/>
            <a:ext cx="1367900" cy="3229763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413" y="755008"/>
            <a:ext cx="1367900" cy="3229762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231773" y="4005596"/>
            <a:ext cx="136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Original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2582090" y="4005596"/>
            <a:ext cx="136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Red</a:t>
            </a:r>
            <a:r>
              <a:rPr lang="de-DE" dirty="0" smtClean="0"/>
              <a:t>-Filter</a:t>
            </a:r>
            <a:endParaRPr lang="de-DE" dirty="0"/>
          </a:p>
        </p:txBody>
      </p:sp>
      <p:sp>
        <p:nvSpPr>
          <p:cNvPr id="27" name="Textfeld 26"/>
          <p:cNvSpPr txBox="1"/>
          <p:nvPr/>
        </p:nvSpPr>
        <p:spPr>
          <a:xfrm>
            <a:off x="5257800" y="4005596"/>
            <a:ext cx="144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Yellow-Filter</a:t>
            </a:r>
            <a:endParaRPr lang="de-DE" dirty="0"/>
          </a:p>
        </p:txBody>
      </p:sp>
      <p:sp>
        <p:nvSpPr>
          <p:cNvPr id="28" name="Textfeld 27"/>
          <p:cNvSpPr txBox="1"/>
          <p:nvPr/>
        </p:nvSpPr>
        <p:spPr>
          <a:xfrm>
            <a:off x="7541413" y="4152550"/>
            <a:ext cx="86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>
            <a:off x="7623042" y="4005596"/>
            <a:ext cx="136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Result</a:t>
            </a:r>
            <a:endParaRPr lang="de-DE" dirty="0"/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10"/>
          </p:nvPr>
        </p:nvSpPr>
        <p:spPr>
          <a:xfrm>
            <a:off x="6807767" y="4739301"/>
            <a:ext cx="1588713" cy="274637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GC-8-Hydro, 12.06.2023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7" y="4676149"/>
            <a:ext cx="840925" cy="38800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177141" y="4334101"/>
            <a:ext cx="6641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(plus </a:t>
            </a:r>
            <a:r>
              <a:rPr lang="de-DE" sz="1600" dirty="0" err="1" smtClean="0"/>
              <a:t>morphological</a:t>
            </a:r>
            <a:r>
              <a:rPr lang="de-DE" sz="1600" dirty="0" smtClean="0"/>
              <a:t> </a:t>
            </a:r>
            <a:r>
              <a:rPr lang="de-DE" sz="1600" dirty="0" err="1" smtClean="0"/>
              <a:t>filters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remove</a:t>
            </a:r>
            <a:r>
              <a:rPr lang="de-DE" sz="1600" dirty="0" smtClean="0"/>
              <a:t> </a:t>
            </a:r>
            <a:r>
              <a:rPr lang="de-DE" sz="1600" dirty="0" err="1" smtClean="0"/>
              <a:t>other</a:t>
            </a:r>
            <a:r>
              <a:rPr lang="de-DE" sz="1600" dirty="0" smtClean="0"/>
              <a:t> </a:t>
            </a:r>
            <a:r>
              <a:rPr lang="de-DE" sz="1600" dirty="0" err="1" smtClean="0"/>
              <a:t>artefacts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disturbances</a:t>
            </a:r>
            <a:r>
              <a:rPr lang="de-DE" sz="1600" dirty="0" smtClean="0"/>
              <a:t>)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82584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11</a:t>
            </a:fld>
            <a:endParaRPr lang="de-DE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r>
              <a:rPr lang="de-DE" smtClean="0"/>
              <a:t>2023/03/01</a:t>
            </a:r>
            <a:endParaRPr lang="de-DE"/>
          </a:p>
        </p:txBody>
      </p:sp>
      <p:sp>
        <p:nvSpPr>
          <p:cNvPr id="7" name="Titel 5"/>
          <p:cNvSpPr>
            <a:spLocks noGrp="1"/>
          </p:cNvSpPr>
          <p:nvPr>
            <p:ph type="title"/>
          </p:nvPr>
        </p:nvSpPr>
        <p:spPr>
          <a:xfrm>
            <a:off x="133613" y="330044"/>
            <a:ext cx="8353425" cy="332399"/>
          </a:xfrm>
        </p:spPr>
        <p:txBody>
          <a:bodyPr/>
          <a:lstStyle/>
          <a:p>
            <a:r>
              <a:rPr lang="de-DE" sz="2400" dirty="0" err="1" smtClean="0"/>
              <a:t>Example</a:t>
            </a:r>
            <a:r>
              <a:rPr lang="de-DE" sz="2400" dirty="0" smtClean="0"/>
              <a:t> </a:t>
            </a:r>
            <a:r>
              <a:rPr lang="de-DE" sz="2400" dirty="0" err="1" smtClean="0"/>
              <a:t>Oilseed</a:t>
            </a:r>
            <a:r>
              <a:rPr lang="de-DE" sz="2400" dirty="0" smtClean="0"/>
              <a:t> </a:t>
            </a:r>
            <a:r>
              <a:rPr lang="de-DE" sz="2400" dirty="0" err="1" smtClean="0"/>
              <a:t>Rape</a:t>
            </a:r>
            <a:r>
              <a:rPr lang="de-DE" sz="2400" dirty="0" smtClean="0"/>
              <a:t> (</a:t>
            </a:r>
            <a:r>
              <a:rPr lang="de-DE" sz="2400" dirty="0" err="1" smtClean="0"/>
              <a:t>Autumn</a:t>
            </a:r>
            <a:r>
              <a:rPr lang="de-DE" sz="2400" dirty="0" smtClean="0"/>
              <a:t> 2022)</a:t>
            </a:r>
            <a:endParaRPr lang="de-DE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44" y="1183821"/>
            <a:ext cx="2350920" cy="346833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388" y="1183821"/>
            <a:ext cx="2350920" cy="346833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367" y="1183821"/>
            <a:ext cx="2350919" cy="3468332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30630" y="783776"/>
            <a:ext cx="5535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Small </a:t>
            </a:r>
            <a:r>
              <a:rPr lang="de-DE" dirty="0" err="1" smtClean="0"/>
              <a:t>above-ground</a:t>
            </a:r>
            <a:r>
              <a:rPr lang="de-DE" dirty="0" smtClean="0"/>
              <a:t>, but large </a:t>
            </a:r>
            <a:r>
              <a:rPr lang="de-DE" dirty="0" err="1" smtClean="0"/>
              <a:t>below-ground</a:t>
            </a:r>
            <a:r>
              <a:rPr lang="de-DE" dirty="0" smtClean="0"/>
              <a:t> </a:t>
            </a:r>
            <a:r>
              <a:rPr lang="de-DE" dirty="0" err="1" smtClean="0"/>
              <a:t>growth</a:t>
            </a:r>
            <a:r>
              <a:rPr lang="de-DE" dirty="0"/>
              <a:t>: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r="13771"/>
          <a:stretch/>
        </p:blipFill>
        <p:spPr>
          <a:xfrm>
            <a:off x="5819799" y="653734"/>
            <a:ext cx="576000" cy="5249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8" t="-14984" r="9831" b="-387"/>
          <a:stretch/>
        </p:blipFill>
        <p:spPr>
          <a:xfrm>
            <a:off x="6408000" y="576000"/>
            <a:ext cx="576000" cy="612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8" r="16251" b="2409"/>
          <a:stretch/>
        </p:blipFill>
        <p:spPr>
          <a:xfrm rot="16200000">
            <a:off x="6975048" y="602709"/>
            <a:ext cx="612000" cy="576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0" t="-1098" r="10393" b="-2601"/>
          <a:stretch/>
        </p:blipFill>
        <p:spPr>
          <a:xfrm rot="16200000">
            <a:off x="7578000" y="594000"/>
            <a:ext cx="612000" cy="612000"/>
          </a:xfrm>
          <a:prstGeom prst="rect">
            <a:avLst/>
          </a:prstGeom>
        </p:spPr>
      </p:pic>
      <p:sp>
        <p:nvSpPr>
          <p:cNvPr id="14" name="Datumsplatzhalter 3"/>
          <p:cNvSpPr txBox="1">
            <a:spLocks/>
          </p:cNvSpPr>
          <p:nvPr/>
        </p:nvSpPr>
        <p:spPr>
          <a:xfrm>
            <a:off x="6807767" y="4739301"/>
            <a:ext cx="1588713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>
                <a:solidFill>
                  <a:schemeClr val="tx1"/>
                </a:solidFill>
              </a:rPr>
              <a:t>GC-8-Hydro, 12.06.2023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7" y="4676149"/>
            <a:ext cx="840925" cy="388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803471" y="1151161"/>
            <a:ext cx="654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/>
              <a:t>h</a:t>
            </a:r>
            <a:r>
              <a:rPr lang="de-DE" sz="800" b="1" dirty="0" smtClean="0"/>
              <a:t> = 5 cm,</a:t>
            </a:r>
          </a:p>
          <a:p>
            <a:r>
              <a:rPr lang="de-DE" sz="800" b="1" dirty="0" smtClean="0"/>
              <a:t>cf = 0.3</a:t>
            </a:r>
            <a:endParaRPr lang="de-DE" sz="800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7547907" y="1181101"/>
            <a:ext cx="747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dirty="0"/>
              <a:t>h</a:t>
            </a:r>
            <a:r>
              <a:rPr lang="de-DE" sz="800" b="1" dirty="0" smtClean="0"/>
              <a:t> = 20 cm,</a:t>
            </a:r>
          </a:p>
          <a:p>
            <a:r>
              <a:rPr lang="de-DE" sz="800" b="1" dirty="0" smtClean="0"/>
              <a:t>cf = 0.8</a:t>
            </a:r>
            <a:endParaRPr lang="de-DE" sz="800" b="1" dirty="0"/>
          </a:p>
        </p:txBody>
      </p:sp>
      <p:sp>
        <p:nvSpPr>
          <p:cNvPr id="17" name="Textfeld 16"/>
          <p:cNvSpPr txBox="1"/>
          <p:nvPr/>
        </p:nvSpPr>
        <p:spPr>
          <a:xfrm>
            <a:off x="8225031" y="1118506"/>
            <a:ext cx="584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0 cm</a:t>
            </a:r>
            <a:endParaRPr lang="de-DE" sz="1200" dirty="0"/>
          </a:p>
        </p:txBody>
      </p:sp>
      <p:sp>
        <p:nvSpPr>
          <p:cNvPr id="18" name="Textfeld 17"/>
          <p:cNvSpPr txBox="1"/>
          <p:nvPr/>
        </p:nvSpPr>
        <p:spPr>
          <a:xfrm>
            <a:off x="8230475" y="4381501"/>
            <a:ext cx="676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80 cm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75333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12</a:t>
            </a:fld>
            <a:endParaRPr lang="de-DE"/>
          </a:p>
        </p:txBody>
      </p:sp>
      <p:sp>
        <p:nvSpPr>
          <p:cNvPr id="7" name="Titel 5"/>
          <p:cNvSpPr>
            <a:spLocks noGrp="1"/>
          </p:cNvSpPr>
          <p:nvPr>
            <p:ph type="title"/>
          </p:nvPr>
        </p:nvSpPr>
        <p:spPr>
          <a:xfrm>
            <a:off x="133613" y="330044"/>
            <a:ext cx="8353425" cy="332399"/>
          </a:xfrm>
        </p:spPr>
        <p:txBody>
          <a:bodyPr/>
          <a:lstStyle/>
          <a:p>
            <a:r>
              <a:rPr lang="de-DE" sz="2400" dirty="0" err="1" smtClean="0"/>
              <a:t>Automatic</a:t>
            </a:r>
            <a:r>
              <a:rPr lang="de-DE" sz="2400" dirty="0" smtClean="0"/>
              <a:t> </a:t>
            </a:r>
            <a:r>
              <a:rPr lang="de-DE" sz="2400" dirty="0" err="1" smtClean="0"/>
              <a:t>counting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„</a:t>
            </a:r>
            <a:r>
              <a:rPr lang="de-DE" sz="2400" dirty="0" err="1" smtClean="0"/>
              <a:t>root</a:t>
            </a:r>
            <a:r>
              <a:rPr lang="de-DE" sz="2400" dirty="0" smtClean="0"/>
              <a:t> </a:t>
            </a:r>
            <a:r>
              <a:rPr lang="de-DE" sz="2400" dirty="0" err="1" smtClean="0"/>
              <a:t>pixels</a:t>
            </a:r>
            <a:r>
              <a:rPr lang="de-DE" sz="2400" dirty="0" smtClean="0"/>
              <a:t>“ in 10 cm </a:t>
            </a:r>
            <a:r>
              <a:rPr lang="de-DE" sz="2400" dirty="0" err="1" smtClean="0"/>
              <a:t>layers</a:t>
            </a:r>
            <a:endParaRPr lang="de-DE" sz="2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270" y="747901"/>
            <a:ext cx="4981389" cy="373604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523189" y="4264702"/>
            <a:ext cx="3225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„Root </a:t>
            </a:r>
            <a:r>
              <a:rPr lang="de-DE" sz="1200" dirty="0" err="1" smtClean="0"/>
              <a:t>pixels</a:t>
            </a:r>
            <a:r>
              <a:rPr lang="de-DE" sz="1200" dirty="0" smtClean="0"/>
              <a:t>“ per Layer [%]</a:t>
            </a:r>
            <a:endParaRPr lang="de-DE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4060270" y="2385089"/>
            <a:ext cx="3225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/>
              <a:t>Depth</a:t>
            </a:r>
            <a:endParaRPr lang="de-DE" sz="1200" dirty="0" smtClean="0"/>
          </a:p>
          <a:p>
            <a:r>
              <a:rPr lang="de-DE" sz="1200" dirty="0" smtClean="0"/>
              <a:t>[cm]</a:t>
            </a:r>
            <a:endParaRPr lang="de-DE" sz="1200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13" y="724146"/>
            <a:ext cx="2626477" cy="387486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78"/>
          <a:stretch/>
        </p:blipFill>
        <p:spPr>
          <a:xfrm>
            <a:off x="1066113" y="724146"/>
            <a:ext cx="2626477" cy="3744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27171" y="855677"/>
            <a:ext cx="85638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smtClean="0"/>
              <a:t>0 - 10 cm</a:t>
            </a:r>
          </a:p>
          <a:p>
            <a:endParaRPr lang="de-DE" sz="1000"/>
          </a:p>
          <a:p>
            <a:endParaRPr lang="de-DE" sz="1000" smtClean="0"/>
          </a:p>
          <a:p>
            <a:r>
              <a:rPr lang="de-DE" sz="1000" smtClean="0"/>
              <a:t>10 - 20 cm</a:t>
            </a:r>
          </a:p>
          <a:p>
            <a:endParaRPr lang="de-DE" sz="1000" smtClean="0"/>
          </a:p>
          <a:p>
            <a:endParaRPr lang="de-DE" sz="1000"/>
          </a:p>
          <a:p>
            <a:r>
              <a:rPr lang="de-DE" sz="1000" smtClean="0"/>
              <a:t>20 - 30 cm</a:t>
            </a:r>
          </a:p>
          <a:p>
            <a:endParaRPr lang="de-DE" sz="1000"/>
          </a:p>
          <a:p>
            <a:endParaRPr lang="de-DE" sz="1000" smtClean="0"/>
          </a:p>
          <a:p>
            <a:r>
              <a:rPr lang="de-DE" sz="1000" smtClean="0"/>
              <a:t>30 - 40 cm</a:t>
            </a:r>
          </a:p>
          <a:p>
            <a:endParaRPr lang="de-DE" sz="1000"/>
          </a:p>
          <a:p>
            <a:endParaRPr lang="de-DE" sz="1000"/>
          </a:p>
          <a:p>
            <a:r>
              <a:rPr lang="de-DE" sz="1000" smtClean="0"/>
              <a:t>40 </a:t>
            </a:r>
            <a:r>
              <a:rPr lang="de-DE" sz="1000"/>
              <a:t>- </a:t>
            </a:r>
            <a:r>
              <a:rPr lang="de-DE" sz="1000" smtClean="0"/>
              <a:t>50 </a:t>
            </a:r>
            <a:r>
              <a:rPr lang="de-DE" sz="1000"/>
              <a:t>cm</a:t>
            </a:r>
          </a:p>
          <a:p>
            <a:endParaRPr lang="de-DE" sz="1000"/>
          </a:p>
          <a:p>
            <a:endParaRPr lang="de-DE" sz="1000"/>
          </a:p>
          <a:p>
            <a:r>
              <a:rPr lang="de-DE" sz="1000" smtClean="0"/>
              <a:t>50 </a:t>
            </a:r>
            <a:r>
              <a:rPr lang="de-DE" sz="1000"/>
              <a:t>- </a:t>
            </a:r>
            <a:r>
              <a:rPr lang="de-DE" sz="1000" smtClean="0"/>
              <a:t>60 </a:t>
            </a:r>
            <a:r>
              <a:rPr lang="de-DE" sz="1000"/>
              <a:t>cm</a:t>
            </a:r>
          </a:p>
          <a:p>
            <a:endParaRPr lang="de-DE" sz="1000"/>
          </a:p>
          <a:p>
            <a:endParaRPr lang="de-DE" sz="1000"/>
          </a:p>
          <a:p>
            <a:r>
              <a:rPr lang="de-DE" sz="1000" smtClean="0"/>
              <a:t>60 </a:t>
            </a:r>
            <a:r>
              <a:rPr lang="de-DE" sz="1000"/>
              <a:t>- </a:t>
            </a:r>
            <a:r>
              <a:rPr lang="de-DE" sz="1000" smtClean="0"/>
              <a:t>70 </a:t>
            </a:r>
            <a:r>
              <a:rPr lang="de-DE" sz="1000"/>
              <a:t>cm</a:t>
            </a:r>
          </a:p>
          <a:p>
            <a:endParaRPr lang="de-DE" sz="1000"/>
          </a:p>
          <a:p>
            <a:endParaRPr lang="de-DE" sz="1000"/>
          </a:p>
          <a:p>
            <a:r>
              <a:rPr lang="de-DE" sz="1000" smtClean="0"/>
              <a:t>70 </a:t>
            </a:r>
            <a:r>
              <a:rPr lang="de-DE" sz="1000"/>
              <a:t>- </a:t>
            </a:r>
            <a:r>
              <a:rPr lang="de-DE" sz="1000" smtClean="0"/>
              <a:t>80 </a:t>
            </a:r>
            <a:r>
              <a:rPr lang="de-DE" sz="1000"/>
              <a:t>cm</a:t>
            </a:r>
          </a:p>
          <a:p>
            <a:endParaRPr lang="de-DE" sz="1000" smtClean="0"/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07767" y="4739301"/>
            <a:ext cx="1588713" cy="274637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GC-8-Hydro, 12.06.2023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7" y="4676149"/>
            <a:ext cx="840925" cy="3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5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5D0121E-0062-44EB-B465-5CBA6CF43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4" y="1632877"/>
            <a:ext cx="5504313" cy="2274887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14312" y="302025"/>
            <a:ext cx="8353425" cy="332399"/>
          </a:xfrm>
        </p:spPr>
        <p:txBody>
          <a:bodyPr/>
          <a:lstStyle/>
          <a:p>
            <a:r>
              <a:rPr lang="de-DE" sz="2400" dirty="0" smtClean="0"/>
              <a:t>Parameter </a:t>
            </a:r>
            <a:r>
              <a:rPr lang="de-DE" sz="2400" dirty="0" err="1" smtClean="0"/>
              <a:t>fitting</a:t>
            </a:r>
            <a:r>
              <a:rPr lang="de-DE" sz="2400" dirty="0" smtClean="0"/>
              <a:t> (</a:t>
            </a:r>
            <a:r>
              <a:rPr lang="de-DE" sz="2400" dirty="0" err="1" smtClean="0"/>
              <a:t>example</a:t>
            </a:r>
            <a:r>
              <a:rPr lang="de-DE" sz="2400" dirty="0" smtClean="0"/>
              <a:t>: </a:t>
            </a:r>
            <a:r>
              <a:rPr lang="de-DE" sz="2400" dirty="0" err="1"/>
              <a:t>M</a:t>
            </a:r>
            <a:r>
              <a:rPr lang="de-DE" sz="2400" dirty="0" err="1" smtClean="0"/>
              <a:t>aize</a:t>
            </a:r>
            <a:r>
              <a:rPr lang="de-DE" sz="2400" dirty="0" smtClean="0"/>
              <a:t>)</a:t>
            </a:r>
            <a:endParaRPr lang="de-DE" sz="24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13</a:t>
            </a:fld>
            <a:endParaRPr lang="de-DE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3F02F9A-5F65-4FB0-8E5B-39883AB23457}"/>
              </a:ext>
            </a:extLst>
          </p:cNvPr>
          <p:cNvSpPr/>
          <p:nvPr/>
        </p:nvSpPr>
        <p:spPr>
          <a:xfrm>
            <a:off x="1999467" y="2042823"/>
            <a:ext cx="1217428" cy="776177"/>
          </a:xfrm>
          <a:custGeom>
            <a:avLst/>
            <a:gdLst>
              <a:gd name="connsiteX0" fmla="*/ 0 w 1217428"/>
              <a:gd name="connsiteY0" fmla="*/ 0 h 776177"/>
              <a:gd name="connsiteX1" fmla="*/ 164805 w 1217428"/>
              <a:gd name="connsiteY1" fmla="*/ 90377 h 776177"/>
              <a:gd name="connsiteX2" fmla="*/ 292396 w 1217428"/>
              <a:gd name="connsiteY2" fmla="*/ 202019 h 776177"/>
              <a:gd name="connsiteX3" fmla="*/ 457200 w 1217428"/>
              <a:gd name="connsiteY3" fmla="*/ 489098 h 776177"/>
              <a:gd name="connsiteX4" fmla="*/ 600740 w 1217428"/>
              <a:gd name="connsiteY4" fmla="*/ 675167 h 776177"/>
              <a:gd name="connsiteX5" fmla="*/ 776177 w 1217428"/>
              <a:gd name="connsiteY5" fmla="*/ 776177 h 776177"/>
              <a:gd name="connsiteX6" fmla="*/ 898452 w 1217428"/>
              <a:gd name="connsiteY6" fmla="*/ 776177 h 776177"/>
              <a:gd name="connsiteX7" fmla="*/ 1217428 w 1217428"/>
              <a:gd name="connsiteY7" fmla="*/ 675167 h 776177"/>
              <a:gd name="connsiteX8" fmla="*/ 1057940 w 1217428"/>
              <a:gd name="connsiteY8" fmla="*/ 680484 h 776177"/>
              <a:gd name="connsiteX9" fmla="*/ 887819 w 1217428"/>
              <a:gd name="connsiteY9" fmla="*/ 483781 h 776177"/>
              <a:gd name="connsiteX10" fmla="*/ 754912 w 1217428"/>
              <a:gd name="connsiteY10" fmla="*/ 281763 h 776177"/>
              <a:gd name="connsiteX11" fmla="*/ 584791 w 1217428"/>
              <a:gd name="connsiteY11" fmla="*/ 276446 h 776177"/>
              <a:gd name="connsiteX12" fmla="*/ 451884 w 1217428"/>
              <a:gd name="connsiteY12" fmla="*/ 191386 h 776177"/>
              <a:gd name="connsiteX13" fmla="*/ 276447 w 1217428"/>
              <a:gd name="connsiteY13" fmla="*/ 5316 h 776177"/>
              <a:gd name="connsiteX14" fmla="*/ 0 w 1217428"/>
              <a:gd name="connsiteY14" fmla="*/ 0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7428" h="776177">
                <a:moveTo>
                  <a:pt x="0" y="0"/>
                </a:moveTo>
                <a:lnTo>
                  <a:pt x="164805" y="90377"/>
                </a:lnTo>
                <a:lnTo>
                  <a:pt x="292396" y="202019"/>
                </a:lnTo>
                <a:lnTo>
                  <a:pt x="457200" y="489098"/>
                </a:lnTo>
                <a:lnTo>
                  <a:pt x="600740" y="675167"/>
                </a:lnTo>
                <a:lnTo>
                  <a:pt x="776177" y="776177"/>
                </a:lnTo>
                <a:lnTo>
                  <a:pt x="898452" y="776177"/>
                </a:lnTo>
                <a:lnTo>
                  <a:pt x="1217428" y="675167"/>
                </a:lnTo>
                <a:lnTo>
                  <a:pt x="1057940" y="680484"/>
                </a:lnTo>
                <a:lnTo>
                  <a:pt x="887819" y="483781"/>
                </a:lnTo>
                <a:lnTo>
                  <a:pt x="754912" y="281763"/>
                </a:lnTo>
                <a:lnTo>
                  <a:pt x="584791" y="276446"/>
                </a:lnTo>
                <a:lnTo>
                  <a:pt x="451884" y="191386"/>
                </a:lnTo>
                <a:lnTo>
                  <a:pt x="276447" y="53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dirty="0"/>
              <a:t>R1-5</a:t>
            </a:r>
          </a:p>
          <a:p>
            <a:pPr algn="ctr"/>
            <a:r>
              <a:rPr lang="de-DE" sz="800" dirty="0" err="1"/>
              <a:t>z</a:t>
            </a:r>
            <a:r>
              <a:rPr lang="de-DE" sz="800" baseline="-25000" dirty="0" err="1"/>
              <a:t>max</a:t>
            </a:r>
            <a:endParaRPr lang="de-DE" sz="800" baseline="-25000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9E43A7D-75F0-4B2C-A64F-F1EA523F6FF3}"/>
              </a:ext>
            </a:extLst>
          </p:cNvPr>
          <p:cNvSpPr/>
          <p:nvPr/>
        </p:nvSpPr>
        <p:spPr>
          <a:xfrm>
            <a:off x="3323645" y="2970348"/>
            <a:ext cx="858741" cy="201450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" dirty="0" err="1"/>
              <a:t>z</a:t>
            </a:r>
            <a:r>
              <a:rPr lang="de-DE" sz="600" baseline="-25000" dirty="0" err="1"/>
              <a:t>max</a:t>
            </a:r>
            <a:r>
              <a:rPr lang="de-DE" sz="600" dirty="0"/>
              <a:t> Nach-installation</a:t>
            </a: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FDFE8EC1-2C69-4C31-A882-10D00062A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937" y="839420"/>
            <a:ext cx="8353426" cy="3147219"/>
          </a:xfrm>
        </p:spPr>
        <p:txBody>
          <a:bodyPr>
            <a:normAutofit/>
          </a:bodyPr>
          <a:lstStyle/>
          <a:p>
            <a:pPr marL="431800" lvl="1" indent="0" algn="ctr">
              <a:lnSpc>
                <a:spcPct val="110000"/>
              </a:lnSpc>
              <a:buNone/>
            </a:pPr>
            <a:r>
              <a:rPr lang="de-DE" sz="1800" dirty="0" err="1" smtClean="0"/>
              <a:t>Modifying</a:t>
            </a:r>
            <a:r>
              <a:rPr lang="de-DE" sz="1800" dirty="0" smtClean="0"/>
              <a:t> </a:t>
            </a:r>
            <a:r>
              <a:rPr lang="de-DE" sz="1800" dirty="0" err="1" smtClean="0"/>
              <a:t>default</a:t>
            </a:r>
            <a:r>
              <a:rPr lang="de-DE" sz="1800" dirty="0" smtClean="0"/>
              <a:t> </a:t>
            </a:r>
            <a:r>
              <a:rPr lang="de-DE" sz="1800" dirty="0" err="1" smtClean="0"/>
              <a:t>parameters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curvature</a:t>
            </a:r>
            <a:r>
              <a:rPr lang="de-DE" sz="1800" dirty="0" smtClean="0"/>
              <a:t>, </a:t>
            </a:r>
            <a:r>
              <a:rPr lang="de-DE" sz="1800" dirty="0" err="1" smtClean="0"/>
              <a:t>maximum</a:t>
            </a:r>
            <a:r>
              <a:rPr lang="de-DE" sz="1800" dirty="0" smtClean="0"/>
              <a:t> </a:t>
            </a:r>
            <a:r>
              <a:rPr lang="de-DE" sz="1800" dirty="0" err="1" smtClean="0"/>
              <a:t>depth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corresponding</a:t>
            </a:r>
            <a:r>
              <a:rPr lang="de-DE" sz="1800" dirty="0" smtClean="0"/>
              <a:t> </a:t>
            </a:r>
            <a:r>
              <a:rPr lang="de-DE" sz="1800" dirty="0" err="1" smtClean="0"/>
              <a:t>phenological</a:t>
            </a:r>
            <a:r>
              <a:rPr lang="de-DE" sz="1800" dirty="0" smtClean="0"/>
              <a:t> </a:t>
            </a:r>
            <a:r>
              <a:rPr lang="de-DE" sz="1800" dirty="0" err="1" smtClean="0"/>
              <a:t>phase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fit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model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observations</a:t>
            </a:r>
            <a:r>
              <a:rPr lang="de-DE" sz="1800" dirty="0" smtClean="0"/>
              <a:t>:</a:t>
            </a:r>
            <a:endParaRPr lang="de-DE" sz="18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99963E6-E714-4289-914B-E352614C65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3" r="-58"/>
          <a:stretch/>
        </p:blipFill>
        <p:spPr>
          <a:xfrm>
            <a:off x="4235091" y="1632877"/>
            <a:ext cx="4536000" cy="2274887"/>
          </a:xfrm>
          <a:prstGeom prst="rect">
            <a:avLst/>
          </a:prstGeom>
        </p:spPr>
      </p:pic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283D3178-E9B1-41DF-9F5A-3CE5923A889C}"/>
              </a:ext>
            </a:extLst>
          </p:cNvPr>
          <p:cNvSpPr/>
          <p:nvPr/>
        </p:nvSpPr>
        <p:spPr>
          <a:xfrm>
            <a:off x="4954475" y="2042822"/>
            <a:ext cx="1217428" cy="776177"/>
          </a:xfrm>
          <a:custGeom>
            <a:avLst/>
            <a:gdLst>
              <a:gd name="connsiteX0" fmla="*/ 0 w 1217428"/>
              <a:gd name="connsiteY0" fmla="*/ 0 h 776177"/>
              <a:gd name="connsiteX1" fmla="*/ 164805 w 1217428"/>
              <a:gd name="connsiteY1" fmla="*/ 90377 h 776177"/>
              <a:gd name="connsiteX2" fmla="*/ 292396 w 1217428"/>
              <a:gd name="connsiteY2" fmla="*/ 202019 h 776177"/>
              <a:gd name="connsiteX3" fmla="*/ 457200 w 1217428"/>
              <a:gd name="connsiteY3" fmla="*/ 489098 h 776177"/>
              <a:gd name="connsiteX4" fmla="*/ 600740 w 1217428"/>
              <a:gd name="connsiteY4" fmla="*/ 675167 h 776177"/>
              <a:gd name="connsiteX5" fmla="*/ 776177 w 1217428"/>
              <a:gd name="connsiteY5" fmla="*/ 776177 h 776177"/>
              <a:gd name="connsiteX6" fmla="*/ 898452 w 1217428"/>
              <a:gd name="connsiteY6" fmla="*/ 776177 h 776177"/>
              <a:gd name="connsiteX7" fmla="*/ 1217428 w 1217428"/>
              <a:gd name="connsiteY7" fmla="*/ 675167 h 776177"/>
              <a:gd name="connsiteX8" fmla="*/ 1057940 w 1217428"/>
              <a:gd name="connsiteY8" fmla="*/ 680484 h 776177"/>
              <a:gd name="connsiteX9" fmla="*/ 887819 w 1217428"/>
              <a:gd name="connsiteY9" fmla="*/ 483781 h 776177"/>
              <a:gd name="connsiteX10" fmla="*/ 754912 w 1217428"/>
              <a:gd name="connsiteY10" fmla="*/ 281763 h 776177"/>
              <a:gd name="connsiteX11" fmla="*/ 584791 w 1217428"/>
              <a:gd name="connsiteY11" fmla="*/ 276446 h 776177"/>
              <a:gd name="connsiteX12" fmla="*/ 451884 w 1217428"/>
              <a:gd name="connsiteY12" fmla="*/ 191386 h 776177"/>
              <a:gd name="connsiteX13" fmla="*/ 276447 w 1217428"/>
              <a:gd name="connsiteY13" fmla="*/ 5316 h 776177"/>
              <a:gd name="connsiteX14" fmla="*/ 0 w 1217428"/>
              <a:gd name="connsiteY14" fmla="*/ 0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7428" h="776177">
                <a:moveTo>
                  <a:pt x="0" y="0"/>
                </a:moveTo>
                <a:lnTo>
                  <a:pt x="164805" y="90377"/>
                </a:lnTo>
                <a:lnTo>
                  <a:pt x="292396" y="202019"/>
                </a:lnTo>
                <a:lnTo>
                  <a:pt x="457200" y="489098"/>
                </a:lnTo>
                <a:lnTo>
                  <a:pt x="600740" y="675167"/>
                </a:lnTo>
                <a:lnTo>
                  <a:pt x="776177" y="776177"/>
                </a:lnTo>
                <a:lnTo>
                  <a:pt x="898452" y="776177"/>
                </a:lnTo>
                <a:lnTo>
                  <a:pt x="1217428" y="675167"/>
                </a:lnTo>
                <a:lnTo>
                  <a:pt x="1057940" y="680484"/>
                </a:lnTo>
                <a:lnTo>
                  <a:pt x="887819" y="483781"/>
                </a:lnTo>
                <a:lnTo>
                  <a:pt x="754912" y="281763"/>
                </a:lnTo>
                <a:lnTo>
                  <a:pt x="584791" y="276446"/>
                </a:lnTo>
                <a:lnTo>
                  <a:pt x="451884" y="191386"/>
                </a:lnTo>
                <a:lnTo>
                  <a:pt x="276447" y="53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dirty="0"/>
              <a:t>R1-5</a:t>
            </a:r>
          </a:p>
          <a:p>
            <a:pPr algn="ctr"/>
            <a:r>
              <a:rPr lang="de-DE" sz="800" dirty="0" err="1"/>
              <a:t>z</a:t>
            </a:r>
            <a:r>
              <a:rPr lang="de-DE" sz="800" baseline="-25000" dirty="0" err="1"/>
              <a:t>max</a:t>
            </a:r>
            <a:endParaRPr lang="de-DE" sz="800" baseline="-25000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044E8C8-4F09-4E71-B300-5F05F9EED3E1}"/>
              </a:ext>
            </a:extLst>
          </p:cNvPr>
          <p:cNvSpPr/>
          <p:nvPr/>
        </p:nvSpPr>
        <p:spPr>
          <a:xfrm>
            <a:off x="6264990" y="2973125"/>
            <a:ext cx="858741" cy="201450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" dirty="0" err="1"/>
              <a:t>z</a:t>
            </a:r>
            <a:r>
              <a:rPr lang="de-DE" sz="600" baseline="-25000" dirty="0" err="1"/>
              <a:t>max</a:t>
            </a:r>
            <a:r>
              <a:rPr lang="de-DE" sz="600" dirty="0"/>
              <a:t> Nach-installation</a:t>
            </a:r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07767" y="4739301"/>
            <a:ext cx="1588713" cy="274637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GC-8-Hydro, 12.06.2023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7" y="4676149"/>
            <a:ext cx="840925" cy="38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02078" y="3929489"/>
            <a:ext cx="85827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500" dirty="0" err="1" smtClean="0"/>
              <a:t>Modelled</a:t>
            </a:r>
            <a:r>
              <a:rPr lang="de-DE" sz="1500" dirty="0" smtClean="0"/>
              <a:t> </a:t>
            </a:r>
            <a:r>
              <a:rPr lang="de-DE" sz="1500" dirty="0" err="1" smtClean="0"/>
              <a:t>rooting</a:t>
            </a:r>
            <a:r>
              <a:rPr lang="de-DE" sz="1500" dirty="0" smtClean="0"/>
              <a:t> </a:t>
            </a:r>
            <a:r>
              <a:rPr lang="de-DE" sz="1500" dirty="0" err="1" smtClean="0"/>
              <a:t>depth</a:t>
            </a:r>
            <a:r>
              <a:rPr lang="de-DE" sz="1500" dirty="0" smtClean="0"/>
              <a:t> </a:t>
            </a:r>
            <a:r>
              <a:rPr lang="de-DE" sz="1500" dirty="0" err="1" smtClean="0"/>
              <a:t>and</a:t>
            </a:r>
            <a:r>
              <a:rPr lang="de-DE" sz="1500" dirty="0" smtClean="0"/>
              <a:t> </a:t>
            </a:r>
            <a:r>
              <a:rPr lang="de-DE" sz="1500" dirty="0" err="1" smtClean="0"/>
              <a:t>distribution</a:t>
            </a:r>
            <a:r>
              <a:rPr lang="de-DE" sz="1500" dirty="0" smtClean="0"/>
              <a:t> </a:t>
            </a:r>
            <a:r>
              <a:rPr lang="de-DE" sz="1500" dirty="0" err="1" smtClean="0"/>
              <a:t>based</a:t>
            </a:r>
            <a:r>
              <a:rPr lang="de-DE" sz="1500" dirty="0" smtClean="0"/>
              <a:t> on </a:t>
            </a:r>
            <a:r>
              <a:rPr lang="de-DE" sz="1500" dirty="0" err="1" smtClean="0"/>
              <a:t>literature</a:t>
            </a:r>
            <a:r>
              <a:rPr lang="de-DE" sz="1500" dirty="0" smtClean="0"/>
              <a:t> </a:t>
            </a:r>
            <a:r>
              <a:rPr lang="de-DE" sz="1500" dirty="0" err="1" smtClean="0"/>
              <a:t>data</a:t>
            </a:r>
            <a:r>
              <a:rPr lang="de-DE" sz="1500" dirty="0" smtClean="0"/>
              <a:t> (</a:t>
            </a:r>
            <a:r>
              <a:rPr lang="de-DE" sz="1500" dirty="0" err="1" smtClean="0"/>
              <a:t>left</a:t>
            </a:r>
            <a:r>
              <a:rPr lang="de-DE" sz="1500" dirty="0" smtClean="0"/>
              <a:t>) </a:t>
            </a:r>
            <a:r>
              <a:rPr lang="de-DE" sz="1500" dirty="0" err="1" smtClean="0"/>
              <a:t>and</a:t>
            </a:r>
            <a:r>
              <a:rPr lang="de-DE" sz="1500" dirty="0" smtClean="0"/>
              <a:t> </a:t>
            </a:r>
            <a:r>
              <a:rPr lang="de-DE" sz="1500" dirty="0" err="1" smtClean="0"/>
              <a:t>fitted</a:t>
            </a:r>
            <a:r>
              <a:rPr lang="de-DE" sz="1500" dirty="0" smtClean="0"/>
              <a:t> </a:t>
            </a:r>
            <a:r>
              <a:rPr lang="de-DE" sz="1500" dirty="0" err="1" smtClean="0"/>
              <a:t>to</a:t>
            </a:r>
            <a:r>
              <a:rPr lang="de-DE" sz="1500" dirty="0" smtClean="0"/>
              <a:t> </a:t>
            </a:r>
            <a:r>
              <a:rPr lang="de-DE" sz="1500" dirty="0" err="1" smtClean="0"/>
              <a:t>field</a:t>
            </a:r>
            <a:r>
              <a:rPr lang="de-DE" sz="1500" dirty="0" smtClean="0"/>
              <a:t> </a:t>
            </a:r>
            <a:r>
              <a:rPr lang="de-DE" sz="1500" dirty="0" err="1" smtClean="0"/>
              <a:t>observations</a:t>
            </a:r>
            <a:r>
              <a:rPr lang="de-DE" sz="1500" dirty="0" smtClean="0"/>
              <a:t> (</a:t>
            </a:r>
            <a:r>
              <a:rPr lang="de-DE" sz="1500" dirty="0" err="1" smtClean="0"/>
              <a:t>right</a:t>
            </a:r>
            <a:r>
              <a:rPr lang="de-DE" sz="1500" dirty="0" smtClean="0"/>
              <a:t>). </a:t>
            </a:r>
            <a:r>
              <a:rPr lang="de-DE" sz="1500" dirty="0" err="1" smtClean="0"/>
              <a:t>Shaded</a:t>
            </a:r>
            <a:r>
              <a:rPr lang="de-DE" sz="1500" dirty="0" smtClean="0"/>
              <a:t> </a:t>
            </a:r>
            <a:r>
              <a:rPr lang="de-DE" sz="1500" dirty="0" err="1" smtClean="0"/>
              <a:t>areas</a:t>
            </a:r>
            <a:r>
              <a:rPr lang="de-DE" sz="1500" dirty="0" smtClean="0"/>
              <a:t> </a:t>
            </a:r>
            <a:r>
              <a:rPr lang="de-DE" sz="1500" dirty="0" err="1" smtClean="0"/>
              <a:t>indicate</a:t>
            </a:r>
            <a:r>
              <a:rPr lang="de-DE" sz="1500" dirty="0" smtClean="0"/>
              <a:t> </a:t>
            </a:r>
            <a:r>
              <a:rPr lang="de-DE" sz="1500" dirty="0" err="1" smtClean="0"/>
              <a:t>the</a:t>
            </a:r>
            <a:r>
              <a:rPr lang="de-DE" sz="1500" dirty="0" smtClean="0"/>
              <a:t> </a:t>
            </a:r>
            <a:r>
              <a:rPr lang="de-DE" sz="1500" dirty="0" err="1" smtClean="0"/>
              <a:t>maximum</a:t>
            </a:r>
            <a:r>
              <a:rPr lang="de-DE" sz="1500" dirty="0" smtClean="0"/>
              <a:t> </a:t>
            </a:r>
            <a:r>
              <a:rPr lang="de-DE" sz="1500" dirty="0" err="1" smtClean="0"/>
              <a:t>depth</a:t>
            </a:r>
            <a:r>
              <a:rPr lang="de-DE" sz="1500" dirty="0" smtClean="0"/>
              <a:t> </a:t>
            </a:r>
            <a:r>
              <a:rPr lang="de-DE" sz="1500" dirty="0" err="1" smtClean="0"/>
              <a:t>observed</a:t>
            </a:r>
            <a:r>
              <a:rPr lang="de-DE" sz="1500" dirty="0" smtClean="0"/>
              <a:t> </a:t>
            </a:r>
            <a:r>
              <a:rPr lang="de-DE" sz="1500" dirty="0" err="1" smtClean="0"/>
              <a:t>with</a:t>
            </a:r>
            <a:r>
              <a:rPr lang="de-DE" sz="1500" dirty="0" smtClean="0"/>
              <a:t> mini-</a:t>
            </a:r>
            <a:r>
              <a:rPr lang="de-DE" sz="1500" dirty="0" err="1" smtClean="0"/>
              <a:t>rhizotrons</a:t>
            </a:r>
            <a:r>
              <a:rPr lang="de-DE" sz="1500" dirty="0" smtClean="0"/>
              <a:t> (5 </a:t>
            </a:r>
            <a:r>
              <a:rPr lang="de-DE" sz="1500" dirty="0" err="1" smtClean="0"/>
              <a:t>repetitions</a:t>
            </a:r>
            <a:r>
              <a:rPr lang="de-DE" sz="1500" dirty="0" smtClean="0"/>
              <a:t>).</a:t>
            </a:r>
            <a:endParaRPr lang="de-DE" sz="1500" dirty="0"/>
          </a:p>
        </p:txBody>
      </p:sp>
    </p:spTree>
    <p:extLst>
      <p:ext uri="{BB962C8B-B14F-4D97-AF65-F5344CB8AC3E}">
        <p14:creationId xmlns:p14="http://schemas.microsoft.com/office/powerpoint/2010/main" val="1842803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14312" y="302025"/>
            <a:ext cx="8353425" cy="332399"/>
          </a:xfrm>
        </p:spPr>
        <p:txBody>
          <a:bodyPr/>
          <a:lstStyle/>
          <a:p>
            <a:r>
              <a:rPr lang="de-DE" sz="2400" dirty="0" err="1" smtClean="0"/>
              <a:t>Effect</a:t>
            </a:r>
            <a:r>
              <a:rPr lang="de-DE" sz="2400" dirty="0" smtClean="0"/>
              <a:t> on </a:t>
            </a:r>
            <a:r>
              <a:rPr lang="de-DE" sz="2400" dirty="0" err="1" smtClean="0"/>
              <a:t>vertical</a:t>
            </a:r>
            <a:r>
              <a:rPr lang="de-DE" sz="2400" dirty="0" smtClean="0"/>
              <a:t> </a:t>
            </a:r>
            <a:r>
              <a:rPr lang="de-DE" sz="2400" dirty="0" err="1" smtClean="0"/>
              <a:t>soil</a:t>
            </a:r>
            <a:r>
              <a:rPr lang="de-DE" sz="2400" dirty="0" smtClean="0"/>
              <a:t> </a:t>
            </a:r>
            <a:r>
              <a:rPr lang="de-DE" sz="2400" dirty="0" err="1" smtClean="0"/>
              <a:t>moisture</a:t>
            </a:r>
            <a:r>
              <a:rPr lang="de-DE" sz="2400" dirty="0" smtClean="0"/>
              <a:t> </a:t>
            </a:r>
            <a:r>
              <a:rPr lang="de-DE" sz="2400" dirty="0" err="1" smtClean="0"/>
              <a:t>distribution</a:t>
            </a:r>
            <a:endParaRPr lang="de-DE" sz="24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14</a:t>
            </a:fld>
            <a:endParaRPr lang="de-DE"/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FDFE8EC1-2C69-4C31-A882-10D00062A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148" y="886765"/>
            <a:ext cx="8616179" cy="428106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de-DE" dirty="0" err="1" smtClean="0"/>
              <a:t>Difference</a:t>
            </a:r>
            <a:r>
              <a:rPr lang="de-DE" dirty="0" smtClean="0"/>
              <a:t> in </a:t>
            </a:r>
            <a:r>
              <a:rPr lang="de-DE" dirty="0" err="1" smtClean="0"/>
              <a:t>calculated</a:t>
            </a:r>
            <a:r>
              <a:rPr lang="de-DE" dirty="0" smtClean="0"/>
              <a:t> </a:t>
            </a:r>
            <a:r>
              <a:rPr lang="de-DE" dirty="0" err="1" smtClean="0"/>
              <a:t>soil</a:t>
            </a:r>
            <a:r>
              <a:rPr lang="de-DE" dirty="0" smtClean="0"/>
              <a:t> </a:t>
            </a:r>
            <a:r>
              <a:rPr lang="de-DE" dirty="0" err="1" smtClean="0"/>
              <a:t>moisture</a:t>
            </a:r>
            <a:r>
              <a:rPr lang="de-DE" dirty="0" smtClean="0"/>
              <a:t> (</a:t>
            </a:r>
            <a:r>
              <a:rPr lang="de-DE" dirty="0" err="1" smtClean="0"/>
              <a:t>volumetric</a:t>
            </a:r>
            <a:r>
              <a:rPr lang="de-DE" dirty="0" smtClean="0"/>
              <a:t> </a:t>
            </a:r>
            <a:r>
              <a:rPr lang="de-DE" dirty="0" err="1" smtClean="0"/>
              <a:t>water</a:t>
            </a:r>
            <a:r>
              <a:rPr lang="de-DE" dirty="0" smtClean="0"/>
              <a:t> </a:t>
            </a:r>
            <a:r>
              <a:rPr lang="de-DE" dirty="0" err="1" smtClean="0"/>
              <a:t>content</a:t>
            </a:r>
            <a:r>
              <a:rPr lang="de-DE" dirty="0" smtClean="0"/>
              <a:t>) </a:t>
            </a:r>
            <a:r>
              <a:rPr lang="de-DE" dirty="0" err="1" smtClean="0"/>
              <a:t>caused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parameter</a:t>
            </a:r>
            <a:r>
              <a:rPr lang="de-DE" dirty="0" smtClean="0"/>
              <a:t> </a:t>
            </a:r>
            <a:r>
              <a:rPr lang="de-DE" dirty="0" err="1" smtClean="0"/>
              <a:t>fitting</a:t>
            </a:r>
            <a:r>
              <a:rPr lang="de-DE" dirty="0" smtClean="0"/>
              <a:t>: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6F9612D-F606-4233-A9D5-B9FDA5D268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17" y="1337857"/>
            <a:ext cx="6360685" cy="3180342"/>
          </a:xfrm>
          <a:prstGeom prst="rect">
            <a:avLst/>
          </a:prstGeom>
        </p:spPr>
      </p:pic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6807767" y="4739301"/>
            <a:ext cx="1588713" cy="274637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GC-8-Hydro, 12.06.2023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7" y="4676149"/>
            <a:ext cx="840925" cy="38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731579" y="1518553"/>
            <a:ext cx="947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+ 10 %</a:t>
            </a:r>
            <a:endParaRPr lang="de-DE" sz="1600" dirty="0"/>
          </a:p>
        </p:txBody>
      </p:sp>
      <p:sp>
        <p:nvSpPr>
          <p:cNvPr id="11" name="Textfeld 10"/>
          <p:cNvSpPr txBox="1"/>
          <p:nvPr/>
        </p:nvSpPr>
        <p:spPr>
          <a:xfrm>
            <a:off x="7731579" y="4123736"/>
            <a:ext cx="947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– 10 %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263580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71A1A-DD73-4AAE-9381-4FE93E3C7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22" y="321075"/>
            <a:ext cx="8353425" cy="360099"/>
          </a:xfrm>
        </p:spPr>
        <p:txBody>
          <a:bodyPr/>
          <a:lstStyle/>
          <a:p>
            <a:r>
              <a:rPr lang="de-DE" dirty="0" err="1" smtClean="0"/>
              <a:t>Conclusion</a:t>
            </a:r>
            <a:endParaRPr lang="de-DE" sz="1350" dirty="0"/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225363" y="4739302"/>
            <a:ext cx="523350" cy="274637"/>
          </a:xfrm>
        </p:spPr>
        <p:txBody>
          <a:bodyPr/>
          <a:lstStyle/>
          <a:p>
            <a:fld id="{6558FC84-22FA-4F5E-86B7-A7761BE44B02}" type="slidenum">
              <a:rPr lang="de-DE" smtClean="0"/>
              <a:t>15</a:t>
            </a:fld>
            <a:endParaRPr lang="de-DE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6807767" y="4739301"/>
            <a:ext cx="1588713" cy="274637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GC-8-Hydro, 12.06.2023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7" y="4676149"/>
            <a:ext cx="840925" cy="38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81103" y="930730"/>
            <a:ext cx="4227613" cy="3423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 err="1" smtClean="0"/>
              <a:t>Rooting</a:t>
            </a:r>
            <a:r>
              <a:rPr lang="de-DE" dirty="0" smtClean="0"/>
              <a:t> </a:t>
            </a:r>
            <a:r>
              <a:rPr lang="de-DE" dirty="0" err="1" smtClean="0"/>
              <a:t>depth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distribution</a:t>
            </a:r>
            <a:r>
              <a:rPr lang="de-DE" dirty="0" smtClean="0"/>
              <a:t> </a:t>
            </a:r>
            <a:r>
              <a:rPr lang="de-DE" dirty="0" err="1" smtClean="0"/>
              <a:t>varies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plant </a:t>
            </a:r>
            <a:r>
              <a:rPr lang="de-DE" dirty="0" err="1" smtClean="0"/>
              <a:t>species</a:t>
            </a:r>
            <a:r>
              <a:rPr lang="de-DE" dirty="0" smtClean="0"/>
              <a:t>, </a:t>
            </a:r>
            <a:r>
              <a:rPr lang="de-DE" dirty="0" err="1" smtClean="0"/>
              <a:t>soil</a:t>
            </a:r>
            <a:r>
              <a:rPr lang="de-DE" dirty="0" smtClean="0"/>
              <a:t> type etc.,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croplands</a:t>
            </a:r>
            <a:r>
              <a:rPr lang="de-DE" dirty="0" smtClean="0"/>
              <a:t> also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season</a:t>
            </a:r>
            <a:r>
              <a:rPr lang="de-DE" dirty="0" smtClean="0"/>
              <a:t>.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suggest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Hydrological </a:t>
            </a:r>
            <a:r>
              <a:rPr lang="de-DE" dirty="0" err="1" smtClean="0"/>
              <a:t>Observatories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equipped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rhizotrons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monitor</a:t>
            </a:r>
            <a:r>
              <a:rPr lang="de-DE" dirty="0" smtClean="0"/>
              <a:t> </a:t>
            </a:r>
            <a:r>
              <a:rPr lang="de-DE" dirty="0" err="1" smtClean="0"/>
              <a:t>actual</a:t>
            </a:r>
            <a:r>
              <a:rPr lang="de-DE" dirty="0" smtClean="0"/>
              <a:t> </a:t>
            </a:r>
            <a:r>
              <a:rPr lang="de-DE" dirty="0" err="1" smtClean="0"/>
              <a:t>rooting</a:t>
            </a:r>
            <a:r>
              <a:rPr lang="de-DE" dirty="0" smtClean="0"/>
              <a:t> </a:t>
            </a:r>
            <a:r>
              <a:rPr lang="de-DE" dirty="0" err="1" smtClean="0"/>
              <a:t>depth</a:t>
            </a:r>
            <a:r>
              <a:rPr lang="de-DE" dirty="0" smtClean="0"/>
              <a:t> </a:t>
            </a:r>
            <a:r>
              <a:rPr lang="de-DE" dirty="0" err="1" smtClean="0"/>
              <a:t>along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plant </a:t>
            </a:r>
            <a:r>
              <a:rPr lang="de-DE" dirty="0" err="1" smtClean="0"/>
              <a:t>phenology</a:t>
            </a:r>
            <a:r>
              <a:rPr lang="de-DE" dirty="0" smtClean="0"/>
              <a:t>.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dirty="0" err="1" smtClean="0"/>
              <a:t>Improved</a:t>
            </a:r>
            <a:r>
              <a:rPr lang="de-DE" dirty="0" smtClean="0"/>
              <a:t> </a:t>
            </a:r>
            <a:r>
              <a:rPr lang="de-DE" dirty="0" err="1" smtClean="0"/>
              <a:t>root</a:t>
            </a:r>
            <a:r>
              <a:rPr lang="de-DE" dirty="0" smtClean="0"/>
              <a:t> </a:t>
            </a:r>
            <a:r>
              <a:rPr lang="de-DE" dirty="0" err="1" smtClean="0"/>
              <a:t>parameterization</a:t>
            </a:r>
            <a:r>
              <a:rPr lang="de-DE" dirty="0" smtClean="0"/>
              <a:t> will </a:t>
            </a:r>
            <a:r>
              <a:rPr lang="de-DE" dirty="0" err="1" smtClean="0"/>
              <a:t>improve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reliability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hydrological</a:t>
            </a:r>
            <a:r>
              <a:rPr lang="de-DE" dirty="0" smtClean="0"/>
              <a:t> </a:t>
            </a:r>
            <a:r>
              <a:rPr lang="de-DE" dirty="0" err="1" smtClean="0"/>
              <a:t>models</a:t>
            </a:r>
            <a:r>
              <a:rPr lang="de-DE" dirty="0" smtClean="0"/>
              <a:t> </a:t>
            </a:r>
            <a:r>
              <a:rPr lang="de-DE" dirty="0" err="1" smtClean="0"/>
              <a:t>throughout</a:t>
            </a:r>
            <a:r>
              <a:rPr lang="de-DE" dirty="0" smtClean="0"/>
              <a:t> all </a:t>
            </a:r>
            <a:r>
              <a:rPr lang="de-DE" dirty="0" err="1" smtClean="0"/>
              <a:t>seasons</a:t>
            </a:r>
            <a:r>
              <a:rPr lang="de-DE" dirty="0" smtClean="0"/>
              <a:t>.</a:t>
            </a:r>
            <a:endParaRPr lang="de-DE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4378942" y="220363"/>
            <a:ext cx="4609937" cy="4238571"/>
            <a:chOff x="81232" y="-8236"/>
            <a:chExt cx="8614251" cy="6948342"/>
          </a:xfrm>
        </p:grpSpPr>
        <p:sp>
          <p:nvSpPr>
            <p:cNvPr id="11" name="Textfeld 10"/>
            <p:cNvSpPr txBox="1"/>
            <p:nvPr/>
          </p:nvSpPr>
          <p:spPr>
            <a:xfrm>
              <a:off x="2255217" y="3574718"/>
              <a:ext cx="3571135" cy="403633"/>
            </a:xfrm>
            <a:prstGeom prst="rect">
              <a:avLst/>
            </a:prstGeom>
            <a:solidFill>
              <a:schemeClr val="bg1"/>
            </a:solidFill>
            <a:ln w="1587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Jan </a:t>
              </a:r>
              <a:r>
                <a:rPr lang="de-DE" sz="1000" b="1" dirty="0" smtClean="0"/>
                <a:t>       Mar        May        Jul</a:t>
              </a:r>
              <a:endParaRPr lang="de-DE" sz="1000" b="1" dirty="0" smtClean="0"/>
            </a:p>
          </p:txBody>
        </p:sp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8" t="8175" r="788" b="7006"/>
            <a:stretch/>
          </p:blipFill>
          <p:spPr>
            <a:xfrm>
              <a:off x="464603" y="1271324"/>
              <a:ext cx="6554685" cy="2304000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4" t="7719" r="8869" b="6496"/>
            <a:stretch/>
          </p:blipFill>
          <p:spPr>
            <a:xfrm>
              <a:off x="2340169" y="4252070"/>
              <a:ext cx="5868000" cy="2304000"/>
            </a:xfrm>
            <a:prstGeom prst="rect">
              <a:avLst/>
            </a:prstGeom>
          </p:spPr>
        </p:pic>
        <p:sp>
          <p:nvSpPr>
            <p:cNvPr id="14" name="Textfeld 13"/>
            <p:cNvSpPr txBox="1"/>
            <p:nvPr/>
          </p:nvSpPr>
          <p:spPr>
            <a:xfrm>
              <a:off x="7007852" y="1253566"/>
              <a:ext cx="1504562" cy="857721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/>
                <a:t>Winter </a:t>
              </a:r>
              <a:r>
                <a:rPr lang="de-DE" sz="1400" b="1" dirty="0" err="1" smtClean="0"/>
                <a:t>Wheat</a:t>
              </a:r>
              <a:endParaRPr lang="en-GB" sz="1200" b="1" dirty="0"/>
            </a:p>
          </p:txBody>
        </p:sp>
        <p:sp>
          <p:nvSpPr>
            <p:cNvPr id="15" name="Textfeld 14"/>
            <p:cNvSpPr txBox="1"/>
            <p:nvPr/>
          </p:nvSpPr>
          <p:spPr>
            <a:xfrm rot="16200000">
              <a:off x="-435360" y="2138107"/>
              <a:ext cx="1522035" cy="488851"/>
            </a:xfrm>
            <a:prstGeom prst="rect">
              <a:avLst/>
            </a:prstGeom>
            <a:solidFill>
              <a:schemeClr val="bg1"/>
            </a:solidFill>
            <a:ln w="1587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100" b="1" dirty="0" err="1" smtClean="0"/>
                <a:t>Depth</a:t>
              </a:r>
              <a:r>
                <a:rPr lang="de-DE" sz="1100" b="1" dirty="0" smtClean="0"/>
                <a:t> </a:t>
              </a:r>
              <a:r>
                <a:rPr lang="de-DE" sz="1100" b="1" dirty="0" smtClean="0"/>
                <a:t>[</a:t>
              </a:r>
              <a:r>
                <a:rPr lang="de-DE" sz="1100" b="1" dirty="0" err="1" smtClean="0"/>
                <a:t>dm</a:t>
              </a:r>
              <a:r>
                <a:rPr lang="de-DE" sz="1100" b="1" dirty="0" smtClean="0"/>
                <a:t>]</a:t>
              </a: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405508" y="3571659"/>
              <a:ext cx="1893702" cy="403633"/>
            </a:xfrm>
            <a:prstGeom prst="rect">
              <a:avLst/>
            </a:prstGeom>
            <a:solidFill>
              <a:schemeClr val="bg1"/>
            </a:solidFill>
            <a:ln w="1587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Sep       </a:t>
              </a:r>
              <a:r>
                <a:rPr lang="de-DE" sz="1000" b="1" dirty="0" smtClean="0"/>
                <a:t>Nov   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584307" y="4942950"/>
              <a:ext cx="1406351" cy="857721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/>
                <a:t>Sugar Beet</a:t>
              </a:r>
              <a:endParaRPr lang="en-GB" sz="1400" b="1" dirty="0"/>
            </a:p>
          </p:txBody>
        </p:sp>
        <p:sp>
          <p:nvSpPr>
            <p:cNvPr id="18" name="Textfeld 17"/>
            <p:cNvSpPr txBox="1"/>
            <p:nvPr/>
          </p:nvSpPr>
          <p:spPr>
            <a:xfrm rot="16200000">
              <a:off x="1414913" y="5160450"/>
              <a:ext cx="1522035" cy="488851"/>
            </a:xfrm>
            <a:prstGeom prst="rect">
              <a:avLst/>
            </a:prstGeom>
            <a:solidFill>
              <a:schemeClr val="bg1"/>
            </a:solidFill>
            <a:ln w="1587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100" b="1" dirty="0" err="1" smtClean="0"/>
                <a:t>Depth</a:t>
              </a:r>
              <a:r>
                <a:rPr lang="de-DE" sz="1100" b="1" dirty="0" smtClean="0"/>
                <a:t> </a:t>
              </a:r>
              <a:r>
                <a:rPr lang="de-DE" sz="1100" b="1" dirty="0" smtClean="0"/>
                <a:t>[</a:t>
              </a:r>
              <a:r>
                <a:rPr lang="de-DE" sz="1100" b="1" dirty="0" err="1" smtClean="0"/>
                <a:t>dm</a:t>
              </a:r>
              <a:r>
                <a:rPr lang="de-DE" sz="1100" b="1" dirty="0" smtClean="0"/>
                <a:t>]</a:t>
              </a: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2259103" y="6536473"/>
              <a:ext cx="5581055" cy="403633"/>
            </a:xfrm>
            <a:prstGeom prst="rect">
              <a:avLst/>
            </a:prstGeom>
            <a:solidFill>
              <a:schemeClr val="bg1"/>
            </a:solidFill>
            <a:ln w="15875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dirty="0" smtClean="0"/>
                <a:t>Jan    </a:t>
              </a:r>
              <a:r>
                <a:rPr lang="de-DE" sz="1000" b="1" dirty="0" smtClean="0"/>
                <a:t>    Mar        May       Jul       Sep        </a:t>
              </a:r>
              <a:r>
                <a:rPr lang="de-DE" sz="1000" b="1" dirty="0" smtClean="0"/>
                <a:t>Nov   </a:t>
              </a:r>
            </a:p>
          </p:txBody>
        </p:sp>
        <p:pic>
          <p:nvPicPr>
            <p:cNvPr id="20" name="Grafik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3" t="5055" r="10303" b="17230"/>
            <a:stretch/>
          </p:blipFill>
          <p:spPr>
            <a:xfrm>
              <a:off x="5157675" y="3614870"/>
              <a:ext cx="1548000" cy="2412000"/>
            </a:xfrm>
            <a:prstGeom prst="rect">
              <a:avLst/>
            </a:prstGeom>
          </p:spPr>
        </p:pic>
        <p:pic>
          <p:nvPicPr>
            <p:cNvPr id="21" name="Grafik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38" t="5912" r="13199" b="11719"/>
            <a:stretch/>
          </p:blipFill>
          <p:spPr>
            <a:xfrm>
              <a:off x="2832420" y="806870"/>
              <a:ext cx="1044000" cy="1656000"/>
            </a:xfrm>
            <a:prstGeom prst="rect">
              <a:avLst/>
            </a:prstGeom>
          </p:spPr>
        </p:pic>
        <p:pic>
          <p:nvPicPr>
            <p:cNvPr id="22" name="Grafik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93" t="5831" r="16126" b="11077"/>
            <a:stretch/>
          </p:blipFill>
          <p:spPr>
            <a:xfrm>
              <a:off x="4105096" y="-8236"/>
              <a:ext cx="1739892" cy="3420000"/>
            </a:xfrm>
            <a:prstGeom prst="rect">
              <a:avLst/>
            </a:prstGeom>
          </p:spPr>
        </p:pic>
        <p:sp>
          <p:nvSpPr>
            <p:cNvPr id="23" name="Textfeld 22"/>
            <p:cNvSpPr txBox="1"/>
            <p:nvPr/>
          </p:nvSpPr>
          <p:spPr>
            <a:xfrm>
              <a:off x="6977341" y="2369147"/>
              <a:ext cx="1718142" cy="908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dirty="0" err="1" smtClean="0"/>
                <a:t>NormalizedRoot</a:t>
              </a:r>
              <a:endParaRPr lang="de-DE" sz="1000" b="1" dirty="0" smtClean="0"/>
            </a:p>
            <a:p>
              <a:r>
                <a:rPr lang="de-DE" sz="1000" b="1" dirty="0" smtClean="0"/>
                <a:t>Distribution</a:t>
              </a:r>
              <a:endParaRPr lang="en-GB" sz="1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6566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71A1A-DD73-4AAE-9381-4FE93E3C7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6" y="349650"/>
            <a:ext cx="8353425" cy="360099"/>
          </a:xfrm>
        </p:spPr>
        <p:txBody>
          <a:bodyPr/>
          <a:lstStyle/>
          <a:p>
            <a:r>
              <a:rPr lang="de-DE" dirty="0"/>
              <a:t>Motivation </a:t>
            </a:r>
            <a:r>
              <a:rPr lang="de-DE" sz="1350" dirty="0">
                <a:solidFill>
                  <a:schemeClr val="bg1"/>
                </a:solidFill>
              </a:rPr>
              <a:t>– warum so wichtig, in welcher Tiefe Wurzeln wachsen?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E270254-B208-4F08-8969-06822DB942E8}"/>
              </a:ext>
            </a:extLst>
          </p:cNvPr>
          <p:cNvSpPr/>
          <p:nvPr/>
        </p:nvSpPr>
        <p:spPr>
          <a:xfrm>
            <a:off x="444194" y="1150197"/>
            <a:ext cx="8122444" cy="2850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lnSpc>
                <a:spcPct val="120000"/>
              </a:lnSpc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de-DE" dirty="0" err="1" smtClean="0"/>
              <a:t>Vertical</a:t>
            </a:r>
            <a:r>
              <a:rPr lang="de-DE" dirty="0" smtClean="0"/>
              <a:t> </a:t>
            </a:r>
            <a:r>
              <a:rPr lang="de-DE" dirty="0" err="1" smtClean="0"/>
              <a:t>root</a:t>
            </a:r>
            <a:r>
              <a:rPr lang="de-DE" dirty="0" smtClean="0"/>
              <a:t> </a:t>
            </a:r>
            <a:r>
              <a:rPr lang="de-DE" dirty="0" err="1" smtClean="0"/>
              <a:t>distribution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important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calculate</a:t>
            </a:r>
            <a:r>
              <a:rPr lang="de-DE" dirty="0" smtClean="0"/>
              <a:t> </a:t>
            </a:r>
            <a:r>
              <a:rPr lang="de-DE" dirty="0" err="1" smtClean="0"/>
              <a:t>actual</a:t>
            </a:r>
            <a:r>
              <a:rPr lang="de-DE" dirty="0" smtClean="0"/>
              <a:t> </a:t>
            </a:r>
            <a:r>
              <a:rPr lang="de-DE" dirty="0" err="1" smtClean="0"/>
              <a:t>evapotranspiration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soil</a:t>
            </a:r>
            <a:r>
              <a:rPr lang="de-DE" dirty="0" smtClean="0"/>
              <a:t> </a:t>
            </a:r>
            <a:r>
              <a:rPr lang="de-DE" dirty="0" err="1" smtClean="0"/>
              <a:t>moisture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micrometeorological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hydrological</a:t>
            </a:r>
            <a:r>
              <a:rPr lang="de-DE" dirty="0" smtClean="0"/>
              <a:t> </a:t>
            </a:r>
            <a:r>
              <a:rPr lang="de-DE" dirty="0" err="1" smtClean="0"/>
              <a:t>models</a:t>
            </a:r>
            <a:r>
              <a:rPr lang="de-DE" dirty="0" smtClean="0"/>
              <a:t>. </a:t>
            </a:r>
            <a:endParaRPr lang="de-DE" dirty="0"/>
          </a:p>
          <a:p>
            <a:pPr marL="214313" indent="-214313" algn="just">
              <a:lnSpc>
                <a:spcPct val="120000"/>
              </a:lnSpc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 lack </a:t>
            </a:r>
            <a:r>
              <a:rPr lang="de-DE" dirty="0" err="1" smtClean="0"/>
              <a:t>of</a:t>
            </a:r>
            <a:r>
              <a:rPr lang="de-DE" dirty="0" smtClean="0"/>
              <a:t> robust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improve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validate</a:t>
            </a:r>
            <a:r>
              <a:rPr lang="de-DE" dirty="0" smtClean="0"/>
              <a:t> </a:t>
            </a:r>
            <a:r>
              <a:rPr lang="de-DE" dirty="0" err="1" smtClean="0"/>
              <a:t>calculation</a:t>
            </a:r>
            <a:r>
              <a:rPr lang="de-DE" dirty="0" smtClean="0"/>
              <a:t> </a:t>
            </a:r>
            <a:r>
              <a:rPr lang="de-DE" dirty="0" err="1" smtClean="0"/>
              <a:t>schemes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rooting</a:t>
            </a:r>
            <a:r>
              <a:rPr lang="de-DE" dirty="0" smtClean="0"/>
              <a:t> </a:t>
            </a:r>
            <a:r>
              <a:rPr lang="de-DE" dirty="0" err="1" smtClean="0"/>
              <a:t>depth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its</a:t>
            </a:r>
            <a:r>
              <a:rPr lang="de-DE" dirty="0" smtClean="0"/>
              <a:t> </a:t>
            </a:r>
            <a:r>
              <a:rPr lang="de-DE" dirty="0" err="1" smtClean="0"/>
              <a:t>seasonality</a:t>
            </a:r>
            <a:r>
              <a:rPr lang="de-DE" dirty="0" smtClean="0"/>
              <a:t>.</a:t>
            </a:r>
            <a:endParaRPr lang="de-DE" dirty="0"/>
          </a:p>
          <a:p>
            <a:pPr marL="214313" indent="-214313" algn="just">
              <a:lnSpc>
                <a:spcPct val="120000"/>
              </a:lnSpc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de-DE" dirty="0" smtClean="0"/>
              <a:t>Regular </a:t>
            </a:r>
            <a:r>
              <a:rPr lang="de-DE" dirty="0" err="1" smtClean="0"/>
              <a:t>observations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root</a:t>
            </a:r>
            <a:r>
              <a:rPr lang="de-DE" dirty="0" smtClean="0"/>
              <a:t> </a:t>
            </a:r>
            <a:r>
              <a:rPr lang="de-DE" dirty="0" err="1" smtClean="0"/>
              <a:t>zone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mini-</a:t>
            </a:r>
            <a:r>
              <a:rPr lang="de-DE" dirty="0" err="1" smtClean="0"/>
              <a:t>rhizotrons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growing</a:t>
            </a:r>
            <a:r>
              <a:rPr lang="de-DE" dirty="0" smtClean="0"/>
              <a:t> </a:t>
            </a:r>
            <a:r>
              <a:rPr lang="de-DE" dirty="0" err="1" smtClean="0"/>
              <a:t>season</a:t>
            </a:r>
            <a:r>
              <a:rPr lang="de-DE" dirty="0" smtClean="0"/>
              <a:t> </a:t>
            </a:r>
            <a:r>
              <a:rPr lang="de-DE" dirty="0" smtClean="0"/>
              <a:t>will </a:t>
            </a:r>
            <a:r>
              <a:rPr lang="de-DE" dirty="0" err="1" smtClean="0"/>
              <a:t>facilitate</a:t>
            </a:r>
            <a:r>
              <a:rPr lang="de-DE" dirty="0" smtClean="0"/>
              <a:t> a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reliable</a:t>
            </a:r>
            <a:r>
              <a:rPr lang="de-DE" dirty="0" smtClean="0"/>
              <a:t> </a:t>
            </a:r>
            <a:r>
              <a:rPr lang="de-DE" dirty="0" err="1" smtClean="0"/>
              <a:t>parameterization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rooting</a:t>
            </a:r>
            <a:r>
              <a:rPr lang="de-DE" dirty="0" smtClean="0"/>
              <a:t> </a:t>
            </a:r>
            <a:r>
              <a:rPr lang="de-DE" dirty="0" err="1" smtClean="0"/>
              <a:t>depth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distribution</a:t>
            </a:r>
            <a:r>
              <a:rPr lang="de-DE" dirty="0" smtClean="0"/>
              <a:t>. </a:t>
            </a:r>
            <a:endParaRPr lang="de-DE" dirty="0"/>
          </a:p>
        </p:txBody>
      </p:sp>
      <p:sp>
        <p:nvSpPr>
          <p:cNvPr id="9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225363" y="4739302"/>
            <a:ext cx="523350" cy="274637"/>
          </a:xfrm>
        </p:spPr>
        <p:txBody>
          <a:bodyPr/>
          <a:lstStyle/>
          <a:p>
            <a:fld id="{6558FC84-22FA-4F5E-86B7-A7761BE44B02}" type="slidenum">
              <a:rPr lang="de-DE" smtClean="0"/>
              <a:t>2</a:t>
            </a:fld>
            <a:endParaRPr lang="de-DE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6807767" y="4739301"/>
            <a:ext cx="1588713" cy="274637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GC-8-Hydro, 12.06.2023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7" y="4676149"/>
            <a:ext cx="840925" cy="3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6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540D520-E376-40EF-9DD5-259E795DB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92" y="258157"/>
            <a:ext cx="5850387" cy="162506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sz="2400" dirty="0" smtClean="0"/>
              <a:t>Traditional </a:t>
            </a:r>
            <a:r>
              <a:rPr lang="de-DE" sz="2400" dirty="0" err="1" smtClean="0"/>
              <a:t>assumptions</a:t>
            </a:r>
            <a:r>
              <a:rPr lang="de-DE" sz="2400" dirty="0" smtClean="0"/>
              <a:t> on </a:t>
            </a:r>
            <a:r>
              <a:rPr lang="de-DE" sz="2400" dirty="0" err="1" smtClean="0"/>
              <a:t>rooting</a:t>
            </a:r>
            <a:r>
              <a:rPr lang="de-DE" sz="2400" dirty="0" smtClean="0"/>
              <a:t> </a:t>
            </a:r>
            <a:r>
              <a:rPr lang="de-DE" sz="2400" dirty="0" err="1" smtClean="0"/>
              <a:t>depth</a:t>
            </a:r>
            <a:r>
              <a:rPr lang="de-DE" sz="2400" dirty="0" smtClean="0"/>
              <a:t> in </a:t>
            </a:r>
            <a:r>
              <a:rPr lang="de-DE" sz="2400" dirty="0" err="1" smtClean="0"/>
              <a:t>hydrological</a:t>
            </a:r>
            <a:r>
              <a:rPr lang="de-DE" sz="2400" dirty="0" smtClean="0"/>
              <a:t> </a:t>
            </a:r>
            <a:r>
              <a:rPr lang="de-DE" sz="2400" dirty="0" err="1" smtClean="0"/>
              <a:t>models</a:t>
            </a:r>
            <a:r>
              <a:rPr lang="de-DE" sz="2400" dirty="0" smtClean="0"/>
              <a:t>:</a:t>
            </a:r>
            <a:br>
              <a:rPr lang="de-DE" sz="2400" dirty="0" smtClean="0"/>
            </a:br>
            <a:r>
              <a:rPr lang="de-DE" sz="2000" dirty="0" err="1" smtClean="0"/>
              <a:t>Species-specific</a:t>
            </a:r>
            <a:r>
              <a:rPr lang="de-DE" sz="2000" dirty="0" smtClean="0"/>
              <a:t>, </a:t>
            </a:r>
            <a:r>
              <a:rPr lang="de-DE" sz="2000" dirty="0" err="1" smtClean="0"/>
              <a:t>fixed</a:t>
            </a:r>
            <a:r>
              <a:rPr lang="de-DE" sz="2000" dirty="0" smtClean="0"/>
              <a:t> </a:t>
            </a:r>
            <a:r>
              <a:rPr lang="de-DE" sz="2000" dirty="0" err="1" smtClean="0"/>
              <a:t>depth</a:t>
            </a:r>
            <a:r>
              <a:rPr lang="de-DE" sz="2000" dirty="0" smtClean="0"/>
              <a:t>?</a:t>
            </a:r>
            <a:br>
              <a:rPr lang="de-DE" sz="2000" dirty="0" smtClean="0"/>
            </a:br>
            <a:r>
              <a:rPr lang="de-DE" sz="2000" dirty="0" err="1" smtClean="0"/>
              <a:t>Continuous</a:t>
            </a:r>
            <a:r>
              <a:rPr lang="de-DE" sz="2000" dirty="0" smtClean="0"/>
              <a:t> </a:t>
            </a:r>
            <a:r>
              <a:rPr lang="de-DE" sz="2000" dirty="0" err="1" smtClean="0"/>
              <a:t>seasonal</a:t>
            </a:r>
            <a:r>
              <a:rPr lang="de-DE" sz="2000" dirty="0" smtClean="0"/>
              <a:t> </a:t>
            </a:r>
            <a:r>
              <a:rPr lang="de-DE" sz="2000" dirty="0" err="1" smtClean="0"/>
              <a:t>growth</a:t>
            </a:r>
            <a:r>
              <a:rPr lang="de-DE" sz="2000" dirty="0" smtClean="0"/>
              <a:t>?</a:t>
            </a:r>
            <a:endParaRPr lang="de-DE" sz="20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A5B8F84-5F96-4129-B461-B99B11E73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48" r="1206" b="-262"/>
          <a:stretch/>
        </p:blipFill>
        <p:spPr>
          <a:xfrm>
            <a:off x="573028" y="1944000"/>
            <a:ext cx="3276000" cy="2484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5054B28-BD67-4E98-BB1F-04C648E2DE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86" t="33601" r="28634" b="9708"/>
          <a:stretch/>
        </p:blipFill>
        <p:spPr>
          <a:xfrm>
            <a:off x="4457700" y="1177942"/>
            <a:ext cx="4023816" cy="3259291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46DBDCF-1C5B-4FEB-9D4B-408D1CF102DD}"/>
              </a:ext>
            </a:extLst>
          </p:cNvPr>
          <p:cNvSpPr/>
          <p:nvPr/>
        </p:nvSpPr>
        <p:spPr>
          <a:xfrm>
            <a:off x="4808765" y="4258737"/>
            <a:ext cx="3656423" cy="169263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Thorup-Kristensen</a:t>
            </a:r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2020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511A4E2-B22A-4B1C-B4CC-9B49654B80A4}"/>
              </a:ext>
            </a:extLst>
          </p:cNvPr>
          <p:cNvSpPr/>
          <p:nvPr/>
        </p:nvSpPr>
        <p:spPr>
          <a:xfrm>
            <a:off x="4457700" y="51435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/>
              <a:t>Thorup</a:t>
            </a:r>
            <a:r>
              <a:rPr lang="en-US" sz="1200" dirty="0"/>
              <a:t>-Kristensen et al. 2020. Digging Deeper for Agricultural Resources, the Value of Deep Rooting. Trends in Plant Science 25: 406-417 (</a:t>
            </a:r>
            <a:r>
              <a:rPr lang="en-US" sz="1200" dirty="0" err="1"/>
              <a:t>DOI:https</a:t>
            </a:r>
            <a:r>
              <a:rPr lang="en-US" sz="1200" dirty="0"/>
              <a:t>://doi.org/10.1016/j.tplants.2019.12.007)</a:t>
            </a: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713E6F26-82A7-4E68-B84F-973324254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5363" y="4739302"/>
            <a:ext cx="523350" cy="274637"/>
          </a:xfrm>
        </p:spPr>
        <p:txBody>
          <a:bodyPr/>
          <a:lstStyle/>
          <a:p>
            <a:fld id="{6558FC84-22FA-4F5E-86B7-A7761BE44B02}" type="slidenum">
              <a:rPr lang="de-DE" smtClean="0"/>
              <a:t>3</a:t>
            </a:fld>
            <a:endParaRPr lang="de-DE" dirty="0"/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10"/>
          </p:nvPr>
        </p:nvSpPr>
        <p:spPr>
          <a:xfrm>
            <a:off x="6807767" y="4739301"/>
            <a:ext cx="1588713" cy="274637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GC-8-Hydro, 12.06.2023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7" y="4676149"/>
            <a:ext cx="840925" cy="3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7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04473C-3B97-405D-B18C-9FEBB2538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Durchwurzelungstiefen (DWT) weltweit…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3E6F26-82A7-4E68-B84F-973324254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4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6574873-369C-4C19-83AE-C20295607D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0" t="31840" r="505" b="10324"/>
          <a:stretch/>
        </p:blipFill>
        <p:spPr>
          <a:xfrm>
            <a:off x="533401" y="850130"/>
            <a:ext cx="8066594" cy="3516208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C8CD12E6-F001-4721-96D0-478F2095573B}"/>
              </a:ext>
            </a:extLst>
          </p:cNvPr>
          <p:cNvSpPr/>
          <p:nvPr/>
        </p:nvSpPr>
        <p:spPr>
          <a:xfrm>
            <a:off x="9279466" y="4099201"/>
            <a:ext cx="3884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Fan Y, </a:t>
            </a:r>
            <a:r>
              <a:rPr lang="en-US" sz="1200" dirty="0" err="1"/>
              <a:t>Miguez</a:t>
            </a:r>
            <a:r>
              <a:rPr lang="en-US" sz="1200" dirty="0"/>
              <a:t>-Macho G, </a:t>
            </a:r>
            <a:r>
              <a:rPr lang="en-US" sz="1200" dirty="0" err="1"/>
              <a:t>Jobbagy</a:t>
            </a:r>
            <a:r>
              <a:rPr lang="en-US" sz="1200" dirty="0"/>
              <a:t> EG, Jackson RB, Otero-</a:t>
            </a:r>
            <a:r>
              <a:rPr lang="en-US" sz="1200" dirty="0" err="1"/>
              <a:t>Casal</a:t>
            </a:r>
            <a:r>
              <a:rPr lang="en-US" sz="1200" dirty="0"/>
              <a:t> C. 2017. Hydrologic regulation of plant rooting depth. Proceedings of the National Academy of Sciences of the United States of America 114: 10572–10577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D2F7020-2428-431A-91FD-BC17D8C3BAF4}"/>
              </a:ext>
            </a:extLst>
          </p:cNvPr>
          <p:cNvSpPr/>
          <p:nvPr/>
        </p:nvSpPr>
        <p:spPr>
          <a:xfrm>
            <a:off x="533401" y="4385742"/>
            <a:ext cx="8066593" cy="152391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Fan et al. 2017 PNAS (Fig.2 &amp; S.1)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2BA27D5-5E67-4746-871B-4A2E5A8120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1" t="18326" r="1933" b="2974"/>
          <a:stretch/>
        </p:blipFill>
        <p:spPr>
          <a:xfrm>
            <a:off x="4453467" y="648954"/>
            <a:ext cx="4486264" cy="2980807"/>
          </a:xfrm>
          <a:prstGeom prst="rect">
            <a:avLst/>
          </a:prstGeom>
        </p:spPr>
      </p:pic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FC8040F9-320D-463A-B8B9-D214ED5B5232}"/>
              </a:ext>
            </a:extLst>
          </p:cNvPr>
          <p:cNvSpPr/>
          <p:nvPr/>
        </p:nvSpPr>
        <p:spPr>
          <a:xfrm>
            <a:off x="4952999" y="986367"/>
            <a:ext cx="550333" cy="800100"/>
          </a:xfrm>
          <a:custGeom>
            <a:avLst/>
            <a:gdLst>
              <a:gd name="connsiteX0" fmla="*/ 0 w 516466"/>
              <a:gd name="connsiteY0" fmla="*/ 372533 h 838200"/>
              <a:gd name="connsiteX1" fmla="*/ 406400 w 516466"/>
              <a:gd name="connsiteY1" fmla="*/ 0 h 838200"/>
              <a:gd name="connsiteX2" fmla="*/ 516466 w 516466"/>
              <a:gd name="connsiteY2" fmla="*/ 127000 h 838200"/>
              <a:gd name="connsiteX3" fmla="*/ 270933 w 516466"/>
              <a:gd name="connsiteY3" fmla="*/ 389466 h 838200"/>
              <a:gd name="connsiteX4" fmla="*/ 270933 w 516466"/>
              <a:gd name="connsiteY4" fmla="*/ 838200 h 838200"/>
              <a:gd name="connsiteX5" fmla="*/ 127000 w 516466"/>
              <a:gd name="connsiteY5" fmla="*/ 838200 h 838200"/>
              <a:gd name="connsiteX6" fmla="*/ 0 w 516466"/>
              <a:gd name="connsiteY6" fmla="*/ 601133 h 838200"/>
              <a:gd name="connsiteX7" fmla="*/ 0 w 516466"/>
              <a:gd name="connsiteY7" fmla="*/ 372533 h 838200"/>
              <a:gd name="connsiteX0" fmla="*/ 0 w 550333"/>
              <a:gd name="connsiteY0" fmla="*/ 372533 h 838200"/>
              <a:gd name="connsiteX1" fmla="*/ 406400 w 550333"/>
              <a:gd name="connsiteY1" fmla="*/ 0 h 838200"/>
              <a:gd name="connsiteX2" fmla="*/ 550333 w 550333"/>
              <a:gd name="connsiteY2" fmla="*/ 127000 h 838200"/>
              <a:gd name="connsiteX3" fmla="*/ 270933 w 550333"/>
              <a:gd name="connsiteY3" fmla="*/ 389466 h 838200"/>
              <a:gd name="connsiteX4" fmla="*/ 270933 w 550333"/>
              <a:gd name="connsiteY4" fmla="*/ 838200 h 838200"/>
              <a:gd name="connsiteX5" fmla="*/ 127000 w 550333"/>
              <a:gd name="connsiteY5" fmla="*/ 838200 h 838200"/>
              <a:gd name="connsiteX6" fmla="*/ 0 w 550333"/>
              <a:gd name="connsiteY6" fmla="*/ 601133 h 838200"/>
              <a:gd name="connsiteX7" fmla="*/ 0 w 550333"/>
              <a:gd name="connsiteY7" fmla="*/ 372533 h 838200"/>
              <a:gd name="connsiteX0" fmla="*/ 0 w 550333"/>
              <a:gd name="connsiteY0" fmla="*/ 372533 h 838200"/>
              <a:gd name="connsiteX1" fmla="*/ 406400 w 550333"/>
              <a:gd name="connsiteY1" fmla="*/ 0 h 838200"/>
              <a:gd name="connsiteX2" fmla="*/ 550333 w 550333"/>
              <a:gd name="connsiteY2" fmla="*/ 127000 h 838200"/>
              <a:gd name="connsiteX3" fmla="*/ 270933 w 550333"/>
              <a:gd name="connsiteY3" fmla="*/ 389466 h 838200"/>
              <a:gd name="connsiteX4" fmla="*/ 270933 w 550333"/>
              <a:gd name="connsiteY4" fmla="*/ 838200 h 838200"/>
              <a:gd name="connsiteX5" fmla="*/ 127000 w 550333"/>
              <a:gd name="connsiteY5" fmla="*/ 838200 h 838200"/>
              <a:gd name="connsiteX6" fmla="*/ 0 w 550333"/>
              <a:gd name="connsiteY6" fmla="*/ 601133 h 838200"/>
              <a:gd name="connsiteX7" fmla="*/ 0 w 550333"/>
              <a:gd name="connsiteY7" fmla="*/ 372533 h 838200"/>
              <a:gd name="connsiteX0" fmla="*/ 0 w 550333"/>
              <a:gd name="connsiteY0" fmla="*/ 334433 h 800100"/>
              <a:gd name="connsiteX1" fmla="*/ 450850 w 550333"/>
              <a:gd name="connsiteY1" fmla="*/ 0 h 800100"/>
              <a:gd name="connsiteX2" fmla="*/ 550333 w 550333"/>
              <a:gd name="connsiteY2" fmla="*/ 88900 h 800100"/>
              <a:gd name="connsiteX3" fmla="*/ 270933 w 550333"/>
              <a:gd name="connsiteY3" fmla="*/ 351366 h 800100"/>
              <a:gd name="connsiteX4" fmla="*/ 270933 w 550333"/>
              <a:gd name="connsiteY4" fmla="*/ 800100 h 800100"/>
              <a:gd name="connsiteX5" fmla="*/ 127000 w 550333"/>
              <a:gd name="connsiteY5" fmla="*/ 800100 h 800100"/>
              <a:gd name="connsiteX6" fmla="*/ 0 w 550333"/>
              <a:gd name="connsiteY6" fmla="*/ 563033 h 800100"/>
              <a:gd name="connsiteX7" fmla="*/ 0 w 550333"/>
              <a:gd name="connsiteY7" fmla="*/ 334433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333" h="800100">
                <a:moveTo>
                  <a:pt x="0" y="334433"/>
                </a:moveTo>
                <a:lnTo>
                  <a:pt x="450850" y="0"/>
                </a:lnTo>
                <a:lnTo>
                  <a:pt x="550333" y="88900"/>
                </a:lnTo>
                <a:lnTo>
                  <a:pt x="270933" y="351366"/>
                </a:lnTo>
                <a:lnTo>
                  <a:pt x="270933" y="800100"/>
                </a:lnTo>
                <a:lnTo>
                  <a:pt x="127000" y="800100"/>
                </a:lnTo>
                <a:lnTo>
                  <a:pt x="0" y="563033"/>
                </a:lnTo>
                <a:lnTo>
                  <a:pt x="0" y="334433"/>
                </a:lnTo>
                <a:close/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A637AD2E-BCA1-456D-9DA8-F5F870724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478" y="1896955"/>
            <a:ext cx="2759146" cy="165695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2F871A1A-DD73-4AAE-9381-4FE93E3C7E40}"/>
              </a:ext>
            </a:extLst>
          </p:cNvPr>
          <p:cNvSpPr txBox="1">
            <a:spLocks/>
          </p:cNvSpPr>
          <p:nvPr/>
        </p:nvSpPr>
        <p:spPr>
          <a:xfrm>
            <a:off x="138112" y="349650"/>
            <a:ext cx="7194021" cy="332399"/>
          </a:xfrm>
          <a:prstGeom prst="rect">
            <a:avLst/>
          </a:prstGeom>
        </p:spPr>
        <p:txBody>
          <a:bodyPr vert="horz" wrap="square" lIns="72000" tIns="0" rIns="72000" bIns="0" rtlCol="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 smtClean="0"/>
              <a:t>Large </a:t>
            </a:r>
            <a:r>
              <a:rPr lang="de-DE" sz="2400" dirty="0" err="1" smtClean="0"/>
              <a:t>variability</a:t>
            </a:r>
            <a:r>
              <a:rPr lang="de-DE" sz="2400" dirty="0" smtClean="0"/>
              <a:t> </a:t>
            </a:r>
            <a:r>
              <a:rPr lang="de-DE" sz="2400" dirty="0" err="1" smtClean="0"/>
              <a:t>even</a:t>
            </a:r>
            <a:r>
              <a:rPr lang="de-DE" sz="2400" dirty="0" smtClean="0"/>
              <a:t> </a:t>
            </a:r>
            <a:r>
              <a:rPr lang="de-DE" sz="2400" dirty="0" err="1" smtClean="0"/>
              <a:t>within</a:t>
            </a:r>
            <a:r>
              <a:rPr lang="de-DE" sz="2400" dirty="0" smtClean="0"/>
              <a:t> plant </a:t>
            </a:r>
            <a:r>
              <a:rPr lang="de-DE" sz="2400" dirty="0" err="1" smtClean="0"/>
              <a:t>functional</a:t>
            </a:r>
            <a:r>
              <a:rPr lang="de-DE" sz="2400" dirty="0" smtClean="0"/>
              <a:t> </a:t>
            </a:r>
            <a:r>
              <a:rPr lang="de-DE" sz="2400" dirty="0" err="1" smtClean="0"/>
              <a:t>types</a:t>
            </a:r>
            <a:endParaRPr lang="de-DE" sz="2400" dirty="0"/>
          </a:p>
        </p:txBody>
      </p:sp>
      <p:sp>
        <p:nvSpPr>
          <p:cNvPr id="18" name="Datumsplatzhalter 3"/>
          <p:cNvSpPr>
            <a:spLocks noGrp="1"/>
          </p:cNvSpPr>
          <p:nvPr>
            <p:ph type="dt" sz="half" idx="10"/>
          </p:nvPr>
        </p:nvSpPr>
        <p:spPr>
          <a:xfrm>
            <a:off x="6807767" y="4739301"/>
            <a:ext cx="1588713" cy="274637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GC-8-Hydro, 12.06.2023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7" y="4676149"/>
            <a:ext cx="840925" cy="3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4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71A1A-DD73-4AAE-9381-4FE93E3C7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12" y="349650"/>
            <a:ext cx="8353425" cy="332399"/>
          </a:xfrm>
        </p:spPr>
        <p:txBody>
          <a:bodyPr/>
          <a:lstStyle/>
          <a:p>
            <a:r>
              <a:rPr lang="de-DE" sz="2400" dirty="0" smtClean="0"/>
              <a:t>Suggestion </a:t>
            </a:r>
            <a:r>
              <a:rPr lang="de-DE" sz="2400" dirty="0" err="1" smtClean="0"/>
              <a:t>for</a:t>
            </a:r>
            <a:r>
              <a:rPr lang="de-DE" sz="2400" dirty="0" smtClean="0"/>
              <a:t> an alternative </a:t>
            </a:r>
            <a:r>
              <a:rPr lang="de-DE" sz="2400" dirty="0" err="1" smtClean="0"/>
              <a:t>model</a:t>
            </a:r>
            <a:endParaRPr lang="de-DE" sz="1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BFCA84A-84E5-452D-AA67-8B826AA20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056" y="777763"/>
            <a:ext cx="3559380" cy="51435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173735" y="1075523"/>
            <a:ext cx="2343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/>
              <a:t>Example</a:t>
            </a:r>
            <a:r>
              <a:rPr lang="de-DE" sz="1600" b="1" dirty="0" smtClean="0"/>
              <a:t>: </a:t>
            </a:r>
            <a:r>
              <a:rPr lang="de-DE" sz="1600" dirty="0" err="1" smtClean="0"/>
              <a:t>Maize</a:t>
            </a:r>
            <a:endParaRPr lang="de-DE" sz="1600" dirty="0"/>
          </a:p>
        </p:txBody>
      </p:sp>
      <p:sp>
        <p:nvSpPr>
          <p:cNvPr id="10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225363" y="4739302"/>
            <a:ext cx="523350" cy="274637"/>
          </a:xfrm>
        </p:spPr>
        <p:txBody>
          <a:bodyPr/>
          <a:lstStyle/>
          <a:p>
            <a:fld id="{6558FC84-22FA-4F5E-86B7-A7761BE44B02}" type="slidenum">
              <a:rPr lang="de-DE" smtClean="0"/>
              <a:t>5</a:t>
            </a:fld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F7E468D-2EBF-40E7-BD54-2D05183E032F}"/>
              </a:ext>
            </a:extLst>
          </p:cNvPr>
          <p:cNvGrpSpPr/>
          <p:nvPr/>
        </p:nvGrpSpPr>
        <p:grpSpPr>
          <a:xfrm>
            <a:off x="4933774" y="3027352"/>
            <a:ext cx="3291589" cy="1404143"/>
            <a:chOff x="4933774" y="3027352"/>
            <a:chExt cx="3291589" cy="1404143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D7F3F771-BED1-4205-A7B2-42AB9F1D1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3774" y="3027352"/>
              <a:ext cx="3291589" cy="1404143"/>
            </a:xfrm>
            <a:prstGeom prst="rect">
              <a:avLst/>
            </a:prstGeom>
          </p:spPr>
        </p:pic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A702161D-F47D-400C-8AEC-D1C446E228A6}"/>
                </a:ext>
              </a:extLst>
            </p:cNvPr>
            <p:cNvCxnSpPr/>
            <p:nvPr/>
          </p:nvCxnSpPr>
          <p:spPr>
            <a:xfrm>
              <a:off x="6336602" y="3137002"/>
              <a:ext cx="0" cy="749508"/>
            </a:xfrm>
            <a:prstGeom prst="straightConnector1">
              <a:avLst/>
            </a:prstGeom>
            <a:ln w="34925">
              <a:headEnd type="triangl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E862F2E3-77D6-4EB2-BAD0-94B31CB16228}"/>
                </a:ext>
              </a:extLst>
            </p:cNvPr>
            <p:cNvCxnSpPr>
              <a:cxnSpLocks/>
            </p:cNvCxnSpPr>
            <p:nvPr/>
          </p:nvCxnSpPr>
          <p:spPr>
            <a:xfrm>
              <a:off x="5662045" y="3354360"/>
              <a:ext cx="2241029" cy="0"/>
            </a:xfrm>
            <a:prstGeom prst="straightConnector1">
              <a:avLst/>
            </a:prstGeom>
            <a:ln w="34925">
              <a:headEnd type="triangl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feld 13"/>
          <p:cNvSpPr txBox="1"/>
          <p:nvPr/>
        </p:nvSpPr>
        <p:spPr>
          <a:xfrm>
            <a:off x="138112" y="1024941"/>
            <a:ext cx="4724469" cy="3420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dirty="0" smtClean="0"/>
              <a:t>New </a:t>
            </a:r>
            <a:r>
              <a:rPr lang="de-DE" dirty="0" err="1" smtClean="0"/>
              <a:t>approach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croplands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smtClean="0"/>
              <a:t>a </a:t>
            </a:r>
            <a:r>
              <a:rPr lang="de-DE" dirty="0" err="1" smtClean="0"/>
              <a:t>maximum</a:t>
            </a:r>
            <a:r>
              <a:rPr lang="de-DE" dirty="0" smtClean="0"/>
              <a:t> </a:t>
            </a:r>
            <a:r>
              <a:rPr lang="de-DE" dirty="0" err="1" smtClean="0"/>
              <a:t>rooting</a:t>
            </a:r>
            <a:r>
              <a:rPr lang="de-DE" dirty="0" smtClean="0"/>
              <a:t> </a:t>
            </a:r>
            <a:r>
              <a:rPr lang="de-DE" dirty="0" err="1" smtClean="0"/>
              <a:t>depth</a:t>
            </a:r>
            <a:r>
              <a:rPr lang="de-DE" dirty="0" smtClean="0"/>
              <a:t>, </a:t>
            </a:r>
            <a:r>
              <a:rPr lang="de-DE" dirty="0" err="1" smtClean="0"/>
              <a:t>depending</a:t>
            </a:r>
            <a:r>
              <a:rPr lang="de-DE" dirty="0" smtClean="0"/>
              <a:t> on plant </a:t>
            </a:r>
            <a:r>
              <a:rPr lang="de-DE" dirty="0" err="1" smtClean="0"/>
              <a:t>species</a:t>
            </a:r>
            <a:r>
              <a:rPr lang="de-DE" dirty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soil</a:t>
            </a:r>
            <a:r>
              <a:rPr lang="de-DE" dirty="0" smtClean="0"/>
              <a:t> </a:t>
            </a:r>
            <a:r>
              <a:rPr lang="de-DE" dirty="0" err="1" smtClean="0"/>
              <a:t>properties</a:t>
            </a:r>
            <a:r>
              <a:rPr lang="de-DE" dirty="0" smtClean="0"/>
              <a:t>.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dirty="0"/>
              <a:t>P</a:t>
            </a:r>
            <a:r>
              <a:rPr lang="de-DE" dirty="0" smtClean="0"/>
              <a:t>osition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maximum</a:t>
            </a:r>
            <a:r>
              <a:rPr lang="de-DE" dirty="0" smtClean="0"/>
              <a:t> </a:t>
            </a:r>
            <a:r>
              <a:rPr lang="de-DE" dirty="0" err="1" smtClean="0"/>
              <a:t>root</a:t>
            </a:r>
            <a:r>
              <a:rPr lang="de-DE" dirty="0" smtClean="0"/>
              <a:t> </a:t>
            </a:r>
            <a:r>
              <a:rPr lang="de-DE" dirty="0" err="1" smtClean="0"/>
              <a:t>density</a:t>
            </a:r>
            <a:r>
              <a:rPr lang="de-DE" dirty="0" smtClean="0"/>
              <a:t>, </a:t>
            </a:r>
            <a:r>
              <a:rPr lang="de-DE" dirty="0" err="1" smtClean="0"/>
              <a:t>and</a:t>
            </a:r>
            <a:r>
              <a:rPr lang="de-DE" dirty="0"/>
              <a:t> </a:t>
            </a:r>
            <a:r>
              <a:rPr lang="de-DE" dirty="0" smtClean="0"/>
              <a:t>time </a:t>
            </a:r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err="1" smtClean="0"/>
              <a:t>maximum</a:t>
            </a:r>
            <a:r>
              <a:rPr lang="de-DE" dirty="0" smtClean="0"/>
              <a:t> </a:t>
            </a:r>
            <a:r>
              <a:rPr lang="de-DE" dirty="0" err="1" smtClean="0"/>
              <a:t>depth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reached</a:t>
            </a:r>
            <a:r>
              <a:rPr lang="de-DE" dirty="0" smtClean="0"/>
              <a:t>,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related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above-ground</a:t>
            </a:r>
            <a:r>
              <a:rPr lang="de-DE" dirty="0" smtClean="0"/>
              <a:t> </a:t>
            </a:r>
            <a:r>
              <a:rPr lang="de-DE" dirty="0" err="1" smtClean="0"/>
              <a:t>phenology</a:t>
            </a:r>
            <a:r>
              <a:rPr lang="de-DE" dirty="0" smtClean="0"/>
              <a:t>.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dirty="0" smtClean="0"/>
              <a:t>Network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regular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observations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mini-</a:t>
            </a:r>
            <a:r>
              <a:rPr lang="de-DE" dirty="0" err="1" smtClean="0"/>
              <a:t>rhizotrons</a:t>
            </a:r>
            <a:r>
              <a:rPr lang="de-DE" dirty="0" smtClean="0"/>
              <a:t> will </a:t>
            </a:r>
            <a:r>
              <a:rPr lang="de-DE" dirty="0" err="1" smtClean="0"/>
              <a:t>enable</a:t>
            </a:r>
            <a:r>
              <a:rPr lang="de-DE" dirty="0" smtClean="0"/>
              <a:t> robust </a:t>
            </a:r>
            <a:r>
              <a:rPr lang="de-DE" dirty="0" err="1" smtClean="0"/>
              <a:t>calibration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validation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10"/>
          </p:nvPr>
        </p:nvSpPr>
        <p:spPr>
          <a:xfrm>
            <a:off x="6807767" y="4739301"/>
            <a:ext cx="1588713" cy="274637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GC-8-Hydro, 12.06.2023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7" y="4676149"/>
            <a:ext cx="840925" cy="3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33613" y="330044"/>
            <a:ext cx="8353425" cy="332399"/>
          </a:xfrm>
        </p:spPr>
        <p:txBody>
          <a:bodyPr/>
          <a:lstStyle/>
          <a:p>
            <a:r>
              <a:rPr lang="de-DE" sz="2400" dirty="0" err="1" smtClean="0"/>
              <a:t>Improvement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data</a:t>
            </a:r>
            <a:r>
              <a:rPr lang="de-DE" sz="2400" dirty="0" smtClean="0"/>
              <a:t> </a:t>
            </a:r>
            <a:r>
              <a:rPr lang="de-DE" sz="2400" dirty="0" err="1" smtClean="0"/>
              <a:t>base</a:t>
            </a:r>
            <a:r>
              <a:rPr lang="de-DE" sz="2400" dirty="0" smtClean="0"/>
              <a:t>: Setup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observations</a:t>
            </a:r>
            <a:endParaRPr lang="de-DE" sz="24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6</a:t>
            </a:fld>
            <a:endParaRPr lang="de-DE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141" y="724821"/>
            <a:ext cx="4019605" cy="3863389"/>
          </a:xfrm>
        </p:spPr>
      </p:pic>
      <p:pic>
        <p:nvPicPr>
          <p:cNvPr id="9" name="Inhaltsplatzhalt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847" y="745341"/>
            <a:ext cx="1827254" cy="378572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B1A7087-B824-463A-AC9D-8458C0B4D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895" y="960761"/>
            <a:ext cx="3205069" cy="223018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50333" y="3278427"/>
            <a:ext cx="6111288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Portable </a:t>
            </a:r>
            <a:r>
              <a:rPr lang="de-DE" dirty="0" err="1" smtClean="0"/>
              <a:t>root</a:t>
            </a:r>
            <a:r>
              <a:rPr lang="de-DE" dirty="0" smtClean="0"/>
              <a:t> </a:t>
            </a:r>
            <a:r>
              <a:rPr lang="de-DE" dirty="0" err="1"/>
              <a:t>s</a:t>
            </a:r>
            <a:r>
              <a:rPr lang="de-DE" dirty="0" err="1" smtClean="0"/>
              <a:t>canner</a:t>
            </a:r>
            <a:r>
              <a:rPr lang="de-DE" dirty="0" smtClean="0"/>
              <a:t> </a:t>
            </a:r>
            <a:r>
              <a:rPr lang="de-DE" dirty="0"/>
              <a:t>„CID-602</a:t>
            </a:r>
            <a:r>
              <a:rPr lang="de-DE" dirty="0" smtClean="0"/>
              <a:t>“</a:t>
            </a:r>
          </a:p>
          <a:p>
            <a:pPr marL="214313" indent="-2143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dirty="0" err="1" smtClean="0"/>
              <a:t>Connected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tablet</a:t>
            </a:r>
            <a:r>
              <a:rPr lang="de-DE" dirty="0" smtClean="0"/>
              <a:t> </a:t>
            </a:r>
            <a:r>
              <a:rPr lang="de-DE" dirty="0" err="1" smtClean="0"/>
              <a:t>computer</a:t>
            </a:r>
            <a:endParaRPr lang="de-DE" dirty="0" smtClean="0"/>
          </a:p>
          <a:p>
            <a:pPr marL="214313" indent="-2143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Installation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acrylic</a:t>
            </a:r>
            <a:r>
              <a:rPr lang="de-DE" dirty="0" smtClean="0"/>
              <a:t> </a:t>
            </a:r>
            <a:r>
              <a:rPr lang="de-DE" dirty="0" err="1" smtClean="0"/>
              <a:t>glass</a:t>
            </a:r>
            <a:r>
              <a:rPr lang="de-DE" dirty="0" smtClean="0"/>
              <a:t> </a:t>
            </a:r>
            <a:r>
              <a:rPr lang="de-DE" dirty="0" err="1" smtClean="0"/>
              <a:t>tubes</a:t>
            </a:r>
            <a:r>
              <a:rPr lang="de-DE" dirty="0" smtClean="0"/>
              <a:t> at </a:t>
            </a:r>
            <a:r>
              <a:rPr lang="de-DE" dirty="0" err="1" smtClean="0"/>
              <a:t>start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season</a:t>
            </a:r>
            <a:endParaRPr lang="de-DE" dirty="0" smtClean="0"/>
          </a:p>
          <a:p>
            <a:pPr marL="214313" indent="-21431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de-DE" dirty="0" smtClean="0"/>
              <a:t>360° </a:t>
            </a:r>
            <a:r>
              <a:rPr lang="de-DE" dirty="0" err="1" smtClean="0"/>
              <a:t>scans</a:t>
            </a:r>
            <a:r>
              <a:rPr lang="de-DE" dirty="0" smtClean="0"/>
              <a:t> at 600 dpi in </a:t>
            </a:r>
            <a:r>
              <a:rPr lang="de-DE" dirty="0" err="1" smtClean="0"/>
              <a:t>various</a:t>
            </a:r>
            <a:r>
              <a:rPr lang="de-DE" dirty="0" smtClean="0"/>
              <a:t> </a:t>
            </a:r>
            <a:r>
              <a:rPr lang="de-DE" dirty="0" err="1" smtClean="0"/>
              <a:t>depths</a:t>
            </a:r>
            <a:r>
              <a:rPr lang="de-DE" dirty="0" smtClean="0"/>
              <a:t> </a:t>
            </a:r>
            <a:r>
              <a:rPr lang="de-DE" dirty="0" err="1" smtClean="0"/>
              <a:t>inside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tubes</a:t>
            </a:r>
            <a:endParaRPr lang="de-DE" dirty="0" smtClean="0"/>
          </a:p>
          <a:p>
            <a:pPr marL="214313" indent="-214313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10"/>
          </p:nvPr>
        </p:nvSpPr>
        <p:spPr>
          <a:xfrm>
            <a:off x="6807767" y="4739301"/>
            <a:ext cx="1588713" cy="274637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GC-8-Hydro, 12.06.2023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7" y="4676149"/>
            <a:ext cx="840925" cy="3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7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33613" y="330044"/>
            <a:ext cx="8353425" cy="332399"/>
          </a:xfrm>
        </p:spPr>
        <p:txBody>
          <a:bodyPr/>
          <a:lstStyle/>
          <a:p>
            <a:r>
              <a:rPr lang="de-DE" sz="2400" dirty="0" err="1" smtClean="0"/>
              <a:t>From</a:t>
            </a:r>
            <a:r>
              <a:rPr lang="de-DE" sz="2400" dirty="0" smtClean="0"/>
              <a:t> individual </a:t>
            </a:r>
            <a:r>
              <a:rPr lang="de-DE" sz="2400" dirty="0" err="1" smtClean="0"/>
              <a:t>scans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root</a:t>
            </a:r>
            <a:r>
              <a:rPr lang="de-DE" sz="2400" dirty="0" smtClean="0"/>
              <a:t> </a:t>
            </a:r>
            <a:r>
              <a:rPr lang="de-DE" sz="2400" dirty="0" err="1" smtClean="0"/>
              <a:t>profile</a:t>
            </a:r>
            <a:endParaRPr lang="de-DE" sz="24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7</a:t>
            </a:fld>
            <a:endParaRPr lang="de-DE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1" y="742614"/>
            <a:ext cx="3550868" cy="3895704"/>
          </a:xfr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342" y="742614"/>
            <a:ext cx="1502486" cy="389153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448808" y="4147135"/>
            <a:ext cx="1102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Week</a:t>
            </a:r>
            <a:r>
              <a:rPr lang="de-DE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6807767" y="4739301"/>
            <a:ext cx="1588713" cy="274637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GC-8-Hydro, 12.06.2023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7" y="4676149"/>
            <a:ext cx="840925" cy="3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70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33613" y="330044"/>
            <a:ext cx="8353425" cy="332399"/>
          </a:xfrm>
        </p:spPr>
        <p:txBody>
          <a:bodyPr/>
          <a:lstStyle/>
          <a:p>
            <a:r>
              <a:rPr lang="de-DE" sz="2400" dirty="0" smtClean="0"/>
              <a:t>Temporal </a:t>
            </a:r>
            <a:r>
              <a:rPr lang="de-DE" sz="2400" dirty="0" err="1" smtClean="0"/>
              <a:t>development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root</a:t>
            </a:r>
            <a:r>
              <a:rPr lang="de-DE" sz="2400" dirty="0" smtClean="0"/>
              <a:t> </a:t>
            </a:r>
            <a:r>
              <a:rPr lang="de-DE" sz="2400" dirty="0" err="1" smtClean="0"/>
              <a:t>profiles</a:t>
            </a:r>
            <a:endParaRPr lang="de-DE" sz="24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8</a:t>
            </a:fld>
            <a:endParaRPr lang="de-DE"/>
          </a:p>
        </p:txBody>
      </p:sp>
      <p:pic>
        <p:nvPicPr>
          <p:cNvPr id="12" name="Inhaltsplatzhalter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1" y="742615"/>
            <a:ext cx="3550868" cy="3895702"/>
          </a:xfr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342" y="742614"/>
            <a:ext cx="1502486" cy="389153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660" y="734515"/>
            <a:ext cx="1502486" cy="389153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51618" y="3893820"/>
            <a:ext cx="160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Week</a:t>
            </a:r>
            <a:r>
              <a:rPr lang="de-DE" dirty="0" smtClean="0"/>
              <a:t> </a:t>
            </a:r>
            <a:r>
              <a:rPr lang="de-DE" dirty="0"/>
              <a:t>2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424316" y="4147135"/>
            <a:ext cx="1102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Week</a:t>
            </a:r>
            <a:r>
              <a:rPr lang="de-DE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de-DE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225451" y="4140059"/>
            <a:ext cx="1032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Week</a:t>
            </a:r>
            <a:r>
              <a:rPr lang="de-DE" dirty="0" smtClean="0"/>
              <a:t> </a:t>
            </a:r>
            <a:r>
              <a:rPr lang="de-DE" dirty="0"/>
              <a:t>2</a:t>
            </a:r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07767" y="4739301"/>
            <a:ext cx="1588713" cy="274637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GC-8-Hydro, 12.06.2023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7" y="4676149"/>
            <a:ext cx="840925" cy="3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75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33613" y="330044"/>
            <a:ext cx="8353425" cy="332399"/>
          </a:xfrm>
        </p:spPr>
        <p:txBody>
          <a:bodyPr/>
          <a:lstStyle/>
          <a:p>
            <a:r>
              <a:rPr lang="de-DE" sz="2400" dirty="0" smtClean="0"/>
              <a:t>True </a:t>
            </a:r>
            <a:r>
              <a:rPr lang="de-DE" sz="2400" dirty="0" err="1" smtClean="0"/>
              <a:t>vertical</a:t>
            </a:r>
            <a:r>
              <a:rPr lang="de-DE" sz="2400" dirty="0" smtClean="0"/>
              <a:t> </a:t>
            </a:r>
            <a:r>
              <a:rPr lang="de-DE" sz="2400" dirty="0" err="1" smtClean="0"/>
              <a:t>distribution</a:t>
            </a:r>
            <a:r>
              <a:rPr lang="de-DE" sz="2400" dirty="0" smtClean="0"/>
              <a:t> on 2-D-picture</a:t>
            </a:r>
            <a:endParaRPr lang="de-DE" sz="24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9</a:t>
            </a:fld>
            <a:endParaRPr lang="de-DE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326" y="746117"/>
            <a:ext cx="2622145" cy="3863389"/>
          </a:xfrm>
        </p:spPr>
      </p:pic>
      <p:sp>
        <p:nvSpPr>
          <p:cNvPr id="3" name="Textfeld 2"/>
          <p:cNvSpPr txBox="1"/>
          <p:nvPr/>
        </p:nvSpPr>
        <p:spPr>
          <a:xfrm>
            <a:off x="365760" y="1036492"/>
            <a:ext cx="395456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 err="1" smtClean="0"/>
              <a:t>Depending</a:t>
            </a:r>
            <a:r>
              <a:rPr lang="de-DE" sz="1600" dirty="0" smtClean="0"/>
              <a:t> on </a:t>
            </a:r>
            <a:r>
              <a:rPr lang="de-DE" sz="1600" dirty="0" err="1" smtClean="0"/>
              <a:t>installation</a:t>
            </a:r>
            <a:r>
              <a:rPr lang="de-DE" sz="1600" dirty="0" smtClean="0"/>
              <a:t> angle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dirty="0" err="1" smtClean="0"/>
              <a:t>Important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automatic</a:t>
            </a:r>
            <a:r>
              <a:rPr lang="de-DE" sz="1600" dirty="0" smtClean="0"/>
              <a:t> </a:t>
            </a:r>
            <a:r>
              <a:rPr lang="de-DE" sz="1600" dirty="0" err="1" smtClean="0"/>
              <a:t>picture</a:t>
            </a:r>
            <a:r>
              <a:rPr lang="de-DE" sz="1600" dirty="0" smtClean="0"/>
              <a:t> </a:t>
            </a:r>
            <a:r>
              <a:rPr lang="de-DE" sz="1600" dirty="0" err="1" smtClean="0"/>
              <a:t>analysis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data</a:t>
            </a:r>
            <a:r>
              <a:rPr lang="de-DE" sz="1600" dirty="0" smtClean="0"/>
              <a:t> </a:t>
            </a:r>
            <a:r>
              <a:rPr lang="de-DE" sz="1600" dirty="0" err="1" smtClean="0"/>
              <a:t>processing</a:t>
            </a:r>
            <a:endParaRPr lang="de-DE" sz="1600" dirty="0"/>
          </a:p>
        </p:txBody>
      </p:sp>
      <p:pic>
        <p:nvPicPr>
          <p:cNvPr id="10" name="Inhaltsplatzhalter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" y="2225040"/>
            <a:ext cx="2434045" cy="2339449"/>
          </a:xfrm>
          <a:prstGeom prst="rect">
            <a:avLst/>
          </a:prstGeom>
        </p:spPr>
      </p:pic>
      <p:sp>
        <p:nvSpPr>
          <p:cNvPr id="11" name="Bogen 10"/>
          <p:cNvSpPr/>
          <p:nvPr/>
        </p:nvSpPr>
        <p:spPr>
          <a:xfrm rot="14689986">
            <a:off x="1763079" y="3150024"/>
            <a:ext cx="171450" cy="210503"/>
          </a:xfrm>
          <a:prstGeom prst="arc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452362" y="2631548"/>
            <a:ext cx="1923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B0F0"/>
                </a:solidFill>
              </a:rPr>
              <a:t>Installation angle</a:t>
            </a:r>
            <a:endParaRPr lang="de-DE" dirty="0">
              <a:solidFill>
                <a:srgbClr val="00B0F0"/>
              </a:solidFill>
            </a:endParaRPr>
          </a:p>
          <a:p>
            <a:r>
              <a:rPr lang="de-DE" dirty="0">
                <a:solidFill>
                  <a:srgbClr val="00B0F0"/>
                </a:solidFill>
              </a:rPr>
              <a:t>            </a:t>
            </a:r>
            <a:r>
              <a:rPr lang="de-DE" dirty="0" smtClean="0">
                <a:solidFill>
                  <a:srgbClr val="00B0F0"/>
                </a:solidFill>
              </a:rPr>
              <a:t>   </a:t>
            </a:r>
            <a:r>
              <a:rPr lang="el-GR" dirty="0">
                <a:solidFill>
                  <a:srgbClr val="00B0F0"/>
                </a:solidFill>
              </a:rPr>
              <a:t>α</a:t>
            </a:r>
            <a:endParaRPr lang="de-DE" dirty="0">
              <a:solidFill>
                <a:srgbClr val="00B0F0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470" y="937842"/>
            <a:ext cx="1544567" cy="3661196"/>
          </a:xfrm>
          <a:prstGeom prst="rect">
            <a:avLst/>
          </a:prstGeom>
        </p:spPr>
      </p:pic>
      <p:sp>
        <p:nvSpPr>
          <p:cNvPr id="13" name="Datumsplatzhalter 3"/>
          <p:cNvSpPr>
            <a:spLocks noGrp="1"/>
          </p:cNvSpPr>
          <p:nvPr>
            <p:ph type="dt" sz="half" idx="10"/>
          </p:nvPr>
        </p:nvSpPr>
        <p:spPr>
          <a:xfrm>
            <a:off x="6807767" y="4739301"/>
            <a:ext cx="1588713" cy="274637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GC-8-Hydro, 12.06.2023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7" y="4676149"/>
            <a:ext cx="840925" cy="3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4671"/>
      </p:ext>
    </p:extLst>
  </p:cSld>
  <p:clrMapOvr>
    <a:masterClrMapping/>
  </p:clrMapOvr>
</p:sld>
</file>

<file path=ppt/theme/theme1.xml><?xml version="1.0" encoding="utf-8"?>
<a:theme xmlns:a="http://schemas.openxmlformats.org/drawingml/2006/main" name="DWD-PowerPoint">
  <a:themeElements>
    <a:clrScheme name="DWD-Farben PowerPoint">
      <a:dk1>
        <a:srgbClr val="2D4B9B"/>
      </a:dk1>
      <a:lt1>
        <a:sysClr val="window" lastClr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DWD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727</Words>
  <Application>Microsoft Office PowerPoint</Application>
  <PresentationFormat>Bildschirmpräsentation (16:9)</PresentationFormat>
  <Paragraphs>145</Paragraphs>
  <Slides>15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Wingdings</vt:lpstr>
      <vt:lpstr>DWD-PowerPoint</vt:lpstr>
      <vt:lpstr>Observing spatio-temporal variations in rooting depth and density as a control factor for soil moisture dynamics</vt:lpstr>
      <vt:lpstr>Motivation – warum so wichtig, in welcher Tiefe Wurzeln wachsen?</vt:lpstr>
      <vt:lpstr>Traditional assumptions on rooting depth in hydrological models: Species-specific, fixed depth? Continuous seasonal growth?</vt:lpstr>
      <vt:lpstr>Durchwurzelungstiefen (DWT) weltweit…</vt:lpstr>
      <vt:lpstr>Suggestion for an alternative model</vt:lpstr>
      <vt:lpstr>Improvement of data base: Setup of observations</vt:lpstr>
      <vt:lpstr>From individual scans to the root profile</vt:lpstr>
      <vt:lpstr>Temporal development of root profiles</vt:lpstr>
      <vt:lpstr>True vertical distribution on 2-D-picture</vt:lpstr>
      <vt:lpstr>Automatic detection using thresholds und filters</vt:lpstr>
      <vt:lpstr>Example Oilseed Rape (Autumn 2022)</vt:lpstr>
      <vt:lpstr>Automatic counting of „root pixels“ in 10 cm layers</vt:lpstr>
      <vt:lpstr>Parameter fitting (example: Maize)</vt:lpstr>
      <vt:lpstr>Effect on vertical soil moisture distribution</vt:lpstr>
      <vt:lpstr>Conclusion</vt:lpstr>
    </vt:vector>
  </TitlesOfParts>
  <Company>Deutscher Wetterdienst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DWD</dc:creator>
  <cp:lastModifiedBy>Herbst Mathias</cp:lastModifiedBy>
  <cp:revision>243</cp:revision>
  <dcterms:created xsi:type="dcterms:W3CDTF">2020-05-28T07:34:32Z</dcterms:created>
  <dcterms:modified xsi:type="dcterms:W3CDTF">2023-06-10T12:49:06Z</dcterms:modified>
</cp:coreProperties>
</file>