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20"/>
  </p:notesMasterIdLst>
  <p:sldIdLst>
    <p:sldId id="256" r:id="rId5"/>
    <p:sldId id="257" r:id="rId6"/>
    <p:sldId id="272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9" r:id="rId17"/>
    <p:sldId id="270" r:id="rId18"/>
    <p:sldId id="271" r:id="rId1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3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Folie mittels Klicken verschieben</a:t>
            </a: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latin typeface="Arial"/>
              </a:rPr>
              <a:t>Format der Notizen mittels Klicken bearbeiten</a:t>
            </a:r>
          </a:p>
        </p:txBody>
      </p:sp>
      <p:sp>
        <p:nvSpPr>
          <p:cNvPr id="1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latin typeface="Times New Roman"/>
              </a:rPr>
              <a:t>&lt;Kopfzeile&gt;</a:t>
            </a:r>
          </a:p>
        </p:txBody>
      </p:sp>
      <p:sp>
        <p:nvSpPr>
          <p:cNvPr id="179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latin typeface="Times New Roman"/>
              </a:rPr>
              <a:t>&lt;Datum/Uhrzeit&gt;</a:t>
            </a:r>
          </a:p>
        </p:txBody>
      </p:sp>
      <p:sp>
        <p:nvSpPr>
          <p:cNvPr id="180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latin typeface="Times New Roman"/>
              </a:rPr>
              <a:t>&lt;Fußzeile&gt;</a:t>
            </a:r>
          </a:p>
        </p:txBody>
      </p:sp>
      <p:sp>
        <p:nvSpPr>
          <p:cNvPr id="181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83369712-3C2F-4B87-AFA2-ECDB625FA3A0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47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515E39B-8599-41E4-9A8E-9A8680336AF4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0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26AD568-11B9-47D0-9A37-9CDAF823A969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0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4A996F3-7C41-4C1F-95E6-42104900A2A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0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E9519C6-661A-42E4-8B2F-B7F9F4AA8291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0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BCFD2DF-21F6-4E5E-9ADD-08208C06E7CE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15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47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7C407C7-3974-4FC8-8ABB-1E26229ED6EA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5011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47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8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9729277-75B5-49AE-BAE3-B6CDB24AD221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48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8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EED0BA2-4AD4-4B9D-80AD-F226C7C71307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48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8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1EC0AC7-2CD1-48E7-94F5-4907222DAF62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48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8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955135A-313A-4557-B86B-89EA3373335B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49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B4E7E83-710B-4260-9DF4-1534EBC69EBC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49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8B7A561-7AD7-4A0A-B015-DEF030FFBF7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49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15D22079-5E56-46B8-96F6-8B190466FE23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de-DE" sz="4400" b="0" strike="noStrike" spc="-1">
                <a:solidFill>
                  <a:srgbClr val="000000"/>
                </a:solidFill>
                <a:latin typeface="Calibri"/>
              </a:rPr>
              <a:t>Titelmasterformat durch Klicken bearbeiten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09DB6830-C19C-43A4-AED7-B96FD79E4306}" type="datetime">
              <a:rPr lang="en-US" sz="1200" b="0" strike="noStrike" spc="-1">
                <a:solidFill>
                  <a:srgbClr val="8B8B8B"/>
                </a:solidFill>
                <a:latin typeface="Calibri"/>
              </a:rPr>
              <a:t>6/11/2023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2F5D759-425B-437F-BC9E-2BADACE2F04E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400" b="0" strike="noStrike" spc="-1">
                <a:solidFill>
                  <a:srgbClr val="000000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de-DE" sz="4400" b="0" strike="noStrike" spc="-1">
                <a:solidFill>
                  <a:srgbClr val="000000"/>
                </a:solidFill>
                <a:latin typeface="Calibri"/>
              </a:rPr>
              <a:t>Titelmasterformat durch Klicken bearbeiten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432000" indent="-324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Calibri"/>
              </a:rPr>
              <a:t>Textmasterformate durch Klicken bearbeiten</a:t>
            </a:r>
          </a:p>
          <a:p>
            <a:pPr marL="864000" lvl="1" indent="-3240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Calibri"/>
              </a:rPr>
              <a:t>Zweite Ebene</a:t>
            </a:r>
          </a:p>
          <a:p>
            <a:pPr marL="1296000" lvl="2" indent="-2880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Calibri"/>
              </a:rPr>
              <a:t>Dritte Ebene</a:t>
            </a:r>
          </a:p>
          <a:p>
            <a:pPr marL="1728000" lvl="3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Vierte Ebene</a:t>
            </a:r>
          </a:p>
          <a:p>
            <a:pPr marL="2160000" lvl="4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Fünfte Ebene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2C74CC89-C9CA-4F6A-9A8A-00C4C0210044}" type="datetime">
              <a:rPr lang="en-US" sz="1200" b="0" strike="noStrike" spc="-1">
                <a:solidFill>
                  <a:srgbClr val="8B8B8B"/>
                </a:solidFill>
                <a:latin typeface="Calibri"/>
              </a:rPr>
              <a:t>6/11/2023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ECF22D92-4929-4621-B7C4-7BB9C1593483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0600"/>
            <a:ext cx="10515240" cy="9604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de-DE" sz="44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de-D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838080" y="1851840"/>
            <a:ext cx="10515240" cy="4324680"/>
          </a:xfrm>
          <a:prstGeom prst="rect">
            <a:avLst/>
          </a:prstGeom>
        </p:spPr>
        <p:txBody>
          <a:bodyPr/>
          <a:lstStyle/>
          <a:p>
            <a:pPr marL="432000" indent="-324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800" b="0" strike="noStrike" spc="-1">
                <a:solidFill>
                  <a:srgbClr val="000000"/>
                </a:solidFill>
                <a:latin typeface="Calibri"/>
              </a:rPr>
              <a:t>Edit Master text styles</a:t>
            </a:r>
          </a:p>
          <a:p>
            <a:pPr marL="864000" lvl="1" indent="-324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400" b="0" strike="noStrike" spc="-1">
                <a:solidFill>
                  <a:srgbClr val="000000"/>
                </a:solidFill>
                <a:latin typeface="Calibri"/>
              </a:rPr>
              <a:t>Second level</a:t>
            </a:r>
          </a:p>
          <a:p>
            <a:pPr marL="1296000" lvl="2" indent="-288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Third level</a:t>
            </a:r>
          </a:p>
          <a:p>
            <a:pPr marL="1728000" lvl="3" indent="-216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level</a:t>
            </a:r>
          </a:p>
          <a:p>
            <a:pPr marL="2160000" lvl="4" indent="-216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level</a:t>
            </a:r>
          </a:p>
        </p:txBody>
      </p:sp>
      <p:sp>
        <p:nvSpPr>
          <p:cNvPr id="84" name="Line 3"/>
          <p:cNvSpPr/>
          <p:nvPr/>
        </p:nvSpPr>
        <p:spPr>
          <a:xfrm>
            <a:off x="0" y="1017360"/>
            <a:ext cx="12191760" cy="360"/>
          </a:xfrm>
          <a:prstGeom prst="line">
            <a:avLst/>
          </a:prstGeom>
          <a:ln w="1908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Line 4"/>
          <p:cNvSpPr/>
          <p:nvPr/>
        </p:nvSpPr>
        <p:spPr>
          <a:xfrm>
            <a:off x="0" y="1056240"/>
            <a:ext cx="12191760" cy="360"/>
          </a:xfrm>
          <a:prstGeom prst="line">
            <a:avLst/>
          </a:prstGeom>
          <a:ln w="648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Line 5"/>
          <p:cNvSpPr/>
          <p:nvPr/>
        </p:nvSpPr>
        <p:spPr>
          <a:xfrm>
            <a:off x="0" y="1105560"/>
            <a:ext cx="12191760" cy="360"/>
          </a:xfrm>
          <a:prstGeom prst="line">
            <a:avLst/>
          </a:prstGeom>
          <a:ln w="3816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7" name="Picture 11"/>
          <p:cNvPicPr/>
          <p:nvPr/>
        </p:nvPicPr>
        <p:blipFill>
          <a:blip r:embed="rId14"/>
          <a:stretch/>
        </p:blipFill>
        <p:spPr>
          <a:xfrm>
            <a:off x="9715680" y="6176880"/>
            <a:ext cx="685440" cy="685440"/>
          </a:xfrm>
          <a:prstGeom prst="rect">
            <a:avLst/>
          </a:prstGeom>
          <a:ln>
            <a:noFill/>
          </a:ln>
        </p:spPr>
      </p:pic>
      <p:pic>
        <p:nvPicPr>
          <p:cNvPr id="88" name="Picture 12"/>
          <p:cNvPicPr/>
          <p:nvPr/>
        </p:nvPicPr>
        <p:blipFill>
          <a:blip r:embed="rId15"/>
          <a:stretch/>
        </p:blipFill>
        <p:spPr>
          <a:xfrm>
            <a:off x="10439640" y="6057000"/>
            <a:ext cx="532440" cy="775080"/>
          </a:xfrm>
          <a:prstGeom prst="rect">
            <a:avLst/>
          </a:prstGeom>
          <a:ln>
            <a:noFill/>
          </a:ln>
        </p:spPr>
      </p:pic>
      <p:pic>
        <p:nvPicPr>
          <p:cNvPr id="89" name="Picture 13"/>
          <p:cNvPicPr/>
          <p:nvPr/>
        </p:nvPicPr>
        <p:blipFill>
          <a:blip r:embed="rId16"/>
          <a:stretch/>
        </p:blipFill>
        <p:spPr>
          <a:xfrm>
            <a:off x="11087280" y="6245640"/>
            <a:ext cx="1035720" cy="586080"/>
          </a:xfrm>
          <a:prstGeom prst="rect">
            <a:avLst/>
          </a:prstGeom>
          <a:ln>
            <a:noFill/>
          </a:ln>
        </p:spPr>
      </p:pic>
      <p:sp>
        <p:nvSpPr>
          <p:cNvPr id="90" name="CustomShape 6"/>
          <p:cNvSpPr/>
          <p:nvPr/>
        </p:nvSpPr>
        <p:spPr>
          <a:xfrm>
            <a:off x="0" y="6731280"/>
            <a:ext cx="9600480" cy="45360"/>
          </a:xfrm>
          <a:prstGeom prst="rect">
            <a:avLst/>
          </a:prstGeom>
          <a:gradFill rotWithShape="0">
            <a:gsLst>
              <a:gs pos="0">
                <a:srgbClr val="808080"/>
              </a:gs>
              <a:gs pos="100000">
                <a:srgbClr val="F7FAFD"/>
              </a:gs>
            </a:gsLst>
            <a:lin ang="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CustomShape 7"/>
          <p:cNvSpPr/>
          <p:nvPr/>
        </p:nvSpPr>
        <p:spPr>
          <a:xfrm>
            <a:off x="0" y="6557760"/>
            <a:ext cx="9631080" cy="138600"/>
          </a:xfrm>
          <a:prstGeom prst="rect">
            <a:avLst/>
          </a:prstGeom>
          <a:gradFill rotWithShape="0">
            <a:gsLst>
              <a:gs pos="0">
                <a:srgbClr val="808080"/>
              </a:gs>
              <a:gs pos="100000">
                <a:srgbClr val="F7FAFD"/>
              </a:gs>
            </a:gsLst>
            <a:lin ang="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PlaceHolder 8"/>
          <p:cNvSpPr>
            <a:spLocks noGrp="1"/>
          </p:cNvSpPr>
          <p:nvPr>
            <p:ph type="sldNum"/>
          </p:nvPr>
        </p:nvSpPr>
        <p:spPr>
          <a:xfrm>
            <a:off x="6896160" y="6505200"/>
            <a:ext cx="2742840" cy="24372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17D5C6A7-18D6-4E6A-96F4-9A2C13AE36BE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28200" y="30600"/>
            <a:ext cx="7886520" cy="9604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de-DE" sz="44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de-D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628200" y="1851840"/>
            <a:ext cx="7886520" cy="4324680"/>
          </a:xfrm>
          <a:prstGeom prst="rect">
            <a:avLst/>
          </a:prstGeom>
        </p:spPr>
        <p:txBody>
          <a:bodyPr/>
          <a:lstStyle/>
          <a:p>
            <a:pPr marL="432000" indent="-324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800" b="0" strike="noStrike" spc="-1">
                <a:solidFill>
                  <a:srgbClr val="000000"/>
                </a:solidFill>
                <a:latin typeface="Calibri"/>
              </a:rPr>
              <a:t>Edit Master text styles</a:t>
            </a:r>
          </a:p>
          <a:p>
            <a:pPr marL="864000" lvl="1" indent="-324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400" b="0" strike="noStrike" spc="-1">
                <a:solidFill>
                  <a:srgbClr val="000000"/>
                </a:solidFill>
                <a:latin typeface="Calibri"/>
              </a:rPr>
              <a:t>Second level</a:t>
            </a:r>
          </a:p>
          <a:p>
            <a:pPr marL="1296000" lvl="2" indent="-288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Third level</a:t>
            </a:r>
          </a:p>
          <a:p>
            <a:pPr marL="1728000" lvl="3" indent="-216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level</a:t>
            </a:r>
          </a:p>
          <a:p>
            <a:pPr marL="2160000" lvl="4" indent="-216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Fifth level</a:t>
            </a:r>
          </a:p>
        </p:txBody>
      </p:sp>
      <p:sp>
        <p:nvSpPr>
          <p:cNvPr id="131" name="Line 3"/>
          <p:cNvSpPr/>
          <p:nvPr/>
        </p:nvSpPr>
        <p:spPr>
          <a:xfrm>
            <a:off x="360" y="1017360"/>
            <a:ext cx="9143640" cy="360"/>
          </a:xfrm>
          <a:prstGeom prst="line">
            <a:avLst/>
          </a:prstGeom>
          <a:ln w="1908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2" name="Line 4"/>
          <p:cNvSpPr/>
          <p:nvPr/>
        </p:nvSpPr>
        <p:spPr>
          <a:xfrm>
            <a:off x="360" y="1056240"/>
            <a:ext cx="9143640" cy="360"/>
          </a:xfrm>
          <a:prstGeom prst="line">
            <a:avLst/>
          </a:prstGeom>
          <a:ln w="648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3" name="Line 5"/>
          <p:cNvSpPr/>
          <p:nvPr/>
        </p:nvSpPr>
        <p:spPr>
          <a:xfrm>
            <a:off x="360" y="1105560"/>
            <a:ext cx="9143640" cy="360"/>
          </a:xfrm>
          <a:prstGeom prst="line">
            <a:avLst/>
          </a:prstGeom>
          <a:ln w="3816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4" name="Picture 11"/>
          <p:cNvPicPr/>
          <p:nvPr/>
        </p:nvPicPr>
        <p:blipFill>
          <a:blip r:embed="rId14"/>
          <a:stretch/>
        </p:blipFill>
        <p:spPr>
          <a:xfrm>
            <a:off x="7286760" y="6176880"/>
            <a:ext cx="514080" cy="685440"/>
          </a:xfrm>
          <a:prstGeom prst="rect">
            <a:avLst/>
          </a:prstGeom>
          <a:ln>
            <a:noFill/>
          </a:ln>
        </p:spPr>
      </p:pic>
      <p:pic>
        <p:nvPicPr>
          <p:cNvPr id="135" name="Picture 12"/>
          <p:cNvPicPr/>
          <p:nvPr/>
        </p:nvPicPr>
        <p:blipFill>
          <a:blip r:embed="rId15"/>
          <a:stretch/>
        </p:blipFill>
        <p:spPr>
          <a:xfrm>
            <a:off x="7829640" y="6057000"/>
            <a:ext cx="399240" cy="775080"/>
          </a:xfrm>
          <a:prstGeom prst="rect">
            <a:avLst/>
          </a:prstGeom>
          <a:ln>
            <a:noFill/>
          </a:ln>
        </p:spPr>
      </p:pic>
      <p:pic>
        <p:nvPicPr>
          <p:cNvPr id="136" name="Picture 13"/>
          <p:cNvPicPr/>
          <p:nvPr/>
        </p:nvPicPr>
        <p:blipFill>
          <a:blip r:embed="rId16"/>
          <a:stretch/>
        </p:blipFill>
        <p:spPr>
          <a:xfrm>
            <a:off x="8315280" y="6245640"/>
            <a:ext cx="776520" cy="586080"/>
          </a:xfrm>
          <a:prstGeom prst="rect">
            <a:avLst/>
          </a:prstGeom>
          <a:ln>
            <a:noFill/>
          </a:ln>
        </p:spPr>
      </p:pic>
      <p:sp>
        <p:nvSpPr>
          <p:cNvPr id="137" name="CustomShape 6"/>
          <p:cNvSpPr/>
          <p:nvPr/>
        </p:nvSpPr>
        <p:spPr>
          <a:xfrm>
            <a:off x="0" y="6731280"/>
            <a:ext cx="7200360" cy="45360"/>
          </a:xfrm>
          <a:prstGeom prst="rect">
            <a:avLst/>
          </a:prstGeom>
          <a:gradFill rotWithShape="0">
            <a:gsLst>
              <a:gs pos="0">
                <a:srgbClr val="808080"/>
              </a:gs>
              <a:gs pos="100000">
                <a:srgbClr val="F7FAFD"/>
              </a:gs>
            </a:gsLst>
            <a:lin ang="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CustomShape 7"/>
          <p:cNvSpPr/>
          <p:nvPr/>
        </p:nvSpPr>
        <p:spPr>
          <a:xfrm>
            <a:off x="360" y="6557760"/>
            <a:ext cx="7223040" cy="138600"/>
          </a:xfrm>
          <a:prstGeom prst="rect">
            <a:avLst/>
          </a:prstGeom>
          <a:gradFill rotWithShape="0">
            <a:gsLst>
              <a:gs pos="0">
                <a:srgbClr val="808080"/>
              </a:gs>
              <a:gs pos="100000">
                <a:srgbClr val="F7FAFD"/>
              </a:gs>
            </a:gsLst>
            <a:lin ang="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" name="PlaceHolder 8"/>
          <p:cNvSpPr>
            <a:spLocks noGrp="1"/>
          </p:cNvSpPr>
          <p:nvPr>
            <p:ph type="sldNum"/>
          </p:nvPr>
        </p:nvSpPr>
        <p:spPr>
          <a:xfrm>
            <a:off x="5171760" y="6505200"/>
            <a:ext cx="2057040" cy="24372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56661614-3416-4DEB-A47E-5028974F256F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0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wmf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wmf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esa.int/Our_Activities/Observing_the_Earth/SMOS/Horn_of_Africa_drought_seen_from_space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5.wm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-324720" y="836640"/>
            <a:ext cx="696096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Verdana"/>
                <a:ea typeface="Verdana"/>
              </a:rPr>
              <a:t>CRNS for remote sensing </a:t>
            </a:r>
            <a:endParaRPr lang="en-US" sz="2400" b="0" strike="noStrike" spc="-1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Verdana"/>
                <a:ea typeface="Verdana"/>
              </a:rPr>
              <a:t>soil moisture validation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183" name="CustomShape 2"/>
          <p:cNvSpPr/>
          <p:nvPr/>
        </p:nvSpPr>
        <p:spPr>
          <a:xfrm>
            <a:off x="3348000" y="1639800"/>
            <a:ext cx="3240000" cy="25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100" b="0" strike="noStrike" spc="-1">
                <a:solidFill>
                  <a:srgbClr val="000000"/>
                </a:solidFill>
                <a:latin typeface="Verdana"/>
                <a:ea typeface="Verdana"/>
              </a:rPr>
              <a:t>Jannis Weimar, Markus Köhli </a:t>
            </a:r>
            <a:endParaRPr lang="en-US" sz="1100" b="0" strike="noStrike" spc="-1">
              <a:latin typeface="Arial"/>
            </a:endParaRPr>
          </a:p>
        </p:txBody>
      </p:sp>
      <p:sp>
        <p:nvSpPr>
          <p:cNvPr id="184" name="Line 3"/>
          <p:cNvSpPr/>
          <p:nvPr/>
        </p:nvSpPr>
        <p:spPr>
          <a:xfrm>
            <a:off x="6660000" y="853920"/>
            <a:ext cx="360" cy="1178280"/>
          </a:xfrm>
          <a:prstGeom prst="line">
            <a:avLst/>
          </a:prstGeom>
          <a:ln w="648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CustomShape 4"/>
          <p:cNvSpPr/>
          <p:nvPr/>
        </p:nvSpPr>
        <p:spPr>
          <a:xfrm>
            <a:off x="5459400" y="1871640"/>
            <a:ext cx="1128240" cy="21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800" b="0" strike="noStrike" spc="-1">
                <a:solidFill>
                  <a:srgbClr val="000000"/>
                </a:solidFill>
                <a:latin typeface="Verdana"/>
                <a:ea typeface="Verdana"/>
              </a:rPr>
              <a:t>12.06.2023</a:t>
            </a:r>
            <a:endParaRPr lang="en-US" sz="800" b="0" strike="noStrike" spc="-1">
              <a:latin typeface="Arial"/>
            </a:endParaRPr>
          </a:p>
        </p:txBody>
      </p:sp>
      <p:pic>
        <p:nvPicPr>
          <p:cNvPr id="186" name="Picture 185"/>
          <p:cNvPicPr/>
          <p:nvPr/>
        </p:nvPicPr>
        <p:blipFill>
          <a:blip r:embed="rId3"/>
          <a:stretch/>
        </p:blipFill>
        <p:spPr>
          <a:xfrm>
            <a:off x="6680160" y="457200"/>
            <a:ext cx="2006640" cy="863640"/>
          </a:xfrm>
          <a:prstGeom prst="rect">
            <a:avLst/>
          </a:prstGeom>
          <a:ln>
            <a:noFill/>
          </a:ln>
        </p:spPr>
      </p:pic>
      <p:sp>
        <p:nvSpPr>
          <p:cNvPr id="187" name="CustomShape 5"/>
          <p:cNvSpPr/>
          <p:nvPr/>
        </p:nvSpPr>
        <p:spPr>
          <a:xfrm>
            <a:off x="7478640" y="1499760"/>
            <a:ext cx="1665360" cy="70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000" b="0" strike="noStrike" spc="-1">
                <a:solidFill>
                  <a:srgbClr val="000000"/>
                </a:solidFill>
                <a:latin typeface="Arial"/>
              </a:rPr>
              <a:t>Physikalisches Institut</a:t>
            </a:r>
            <a:endParaRPr lang="en-US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000" b="0" strike="noStrike" spc="-1">
                <a:solidFill>
                  <a:srgbClr val="000000"/>
                </a:solidFill>
                <a:latin typeface="Arial"/>
              </a:rPr>
              <a:t>Ruprecht-Karls-Universität</a:t>
            </a:r>
            <a:endParaRPr lang="en-US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050" b="0" strike="noStrike" spc="-1">
                <a:solidFill>
                  <a:srgbClr val="000000"/>
                </a:solidFill>
                <a:latin typeface="Arial"/>
              </a:rPr>
              <a:t>Heidelberg</a:t>
            </a:r>
            <a:endParaRPr lang="en-US" sz="1050" b="0" strike="noStrike" spc="-1">
              <a:latin typeface="Arial"/>
            </a:endParaRPr>
          </a:p>
        </p:txBody>
      </p:sp>
      <p:pic>
        <p:nvPicPr>
          <p:cNvPr id="188" name="Grafik 8"/>
          <p:cNvPicPr/>
          <p:nvPr/>
        </p:nvPicPr>
        <p:blipFill>
          <a:blip r:embed="rId4"/>
          <a:stretch/>
        </p:blipFill>
        <p:spPr>
          <a:xfrm>
            <a:off x="6703920" y="1463040"/>
            <a:ext cx="785520" cy="785520"/>
          </a:xfrm>
          <a:prstGeom prst="rect">
            <a:avLst/>
          </a:prstGeom>
          <a:ln>
            <a:noFill/>
          </a:ln>
        </p:spPr>
      </p:pic>
      <p:pic>
        <p:nvPicPr>
          <p:cNvPr id="189" name="Picture 188"/>
          <p:cNvPicPr/>
          <p:nvPr/>
        </p:nvPicPr>
        <p:blipFill>
          <a:blip r:embed="rId5"/>
          <a:stretch/>
        </p:blipFill>
        <p:spPr>
          <a:xfrm>
            <a:off x="91440" y="105120"/>
            <a:ext cx="1666440" cy="731520"/>
          </a:xfrm>
          <a:prstGeom prst="rect">
            <a:avLst/>
          </a:prstGeom>
          <a:ln>
            <a:noFill/>
          </a:ln>
        </p:spPr>
      </p:pic>
      <p:sp>
        <p:nvSpPr>
          <p:cNvPr id="190" name="TextShape 6"/>
          <p:cNvSpPr txBox="1"/>
          <p:nvPr/>
        </p:nvSpPr>
        <p:spPr>
          <a:xfrm>
            <a:off x="91440" y="836640"/>
            <a:ext cx="1713960" cy="290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b="1" strike="noStrike" spc="-1">
                <a:solidFill>
                  <a:srgbClr val="0072BC"/>
                </a:solidFill>
                <a:latin typeface="Arial"/>
              </a:rPr>
              <a:t>GC8-Hydro Napoli</a:t>
            </a:r>
            <a:endParaRPr lang="en-US" sz="1400" b="1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1463040" y="182880"/>
            <a:ext cx="352188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0" strike="noStrike" spc="-1">
                <a:solidFill>
                  <a:srgbClr val="0070C0"/>
                </a:solidFill>
                <a:latin typeface="Verdana"/>
                <a:ea typeface="Verdana"/>
              </a:rPr>
              <a:t>Our contribution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327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8" name="Picture 327"/>
          <p:cNvPicPr/>
          <p:nvPr/>
        </p:nvPicPr>
        <p:blipFill>
          <a:blip r:embed="rId4"/>
          <a:stretch/>
        </p:blipFill>
        <p:spPr>
          <a:xfrm>
            <a:off x="8026560" y="6311880"/>
            <a:ext cx="990720" cy="431640"/>
          </a:xfrm>
          <a:prstGeom prst="rect">
            <a:avLst/>
          </a:prstGeom>
          <a:ln>
            <a:noFill/>
          </a:ln>
        </p:spPr>
      </p:pic>
      <p:pic>
        <p:nvPicPr>
          <p:cNvPr id="329" name="Picture 4"/>
          <p:cNvPicPr/>
          <p:nvPr/>
        </p:nvPicPr>
        <p:blipFill>
          <a:blip r:embed="rId5"/>
          <a:srcRect l="18744" r="7849"/>
          <a:stretch/>
        </p:blipFill>
        <p:spPr>
          <a:xfrm>
            <a:off x="1462320" y="3118320"/>
            <a:ext cx="3384000" cy="3099600"/>
          </a:xfrm>
          <a:prstGeom prst="rect">
            <a:avLst/>
          </a:prstGeom>
          <a:ln>
            <a:noFill/>
          </a:ln>
        </p:spPr>
      </p:pic>
      <p:pic>
        <p:nvPicPr>
          <p:cNvPr id="330" name="Picture 329"/>
          <p:cNvPicPr/>
          <p:nvPr/>
        </p:nvPicPr>
        <p:blipFill>
          <a:blip r:embed="rId4"/>
          <a:stretch/>
        </p:blipFill>
        <p:spPr>
          <a:xfrm>
            <a:off x="3017520" y="1065960"/>
            <a:ext cx="2834640" cy="1220040"/>
          </a:xfrm>
          <a:prstGeom prst="rect">
            <a:avLst/>
          </a:prstGeom>
          <a:ln>
            <a:noFill/>
          </a:ln>
        </p:spPr>
      </p:pic>
      <p:sp>
        <p:nvSpPr>
          <p:cNvPr id="331" name="TextShape 3"/>
          <p:cNvSpPr txBox="1"/>
          <p:nvPr/>
        </p:nvSpPr>
        <p:spPr>
          <a:xfrm>
            <a:off x="640080" y="2611800"/>
            <a:ext cx="2194560" cy="506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Neutron detectors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32" name="TextShape 4"/>
          <p:cNvSpPr txBox="1"/>
          <p:nvPr/>
        </p:nvSpPr>
        <p:spPr>
          <a:xfrm>
            <a:off x="5852160" y="2602440"/>
            <a:ext cx="2194560" cy="506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Neutron simulation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333" name="Picture 332"/>
          <p:cNvPicPr/>
          <p:nvPr/>
        </p:nvPicPr>
        <p:blipFill>
          <a:blip r:embed="rId6"/>
          <a:stretch/>
        </p:blipFill>
        <p:spPr>
          <a:xfrm>
            <a:off x="91440" y="3118320"/>
            <a:ext cx="1463040" cy="3051360"/>
          </a:xfrm>
          <a:prstGeom prst="rect">
            <a:avLst/>
          </a:prstGeom>
          <a:ln>
            <a:noFill/>
          </a:ln>
        </p:spPr>
      </p:pic>
      <p:pic>
        <p:nvPicPr>
          <p:cNvPr id="334" name="Picture 333"/>
          <p:cNvPicPr/>
          <p:nvPr/>
        </p:nvPicPr>
        <p:blipFill>
          <a:blip r:embed="rId7"/>
          <a:stretch/>
        </p:blipFill>
        <p:spPr>
          <a:xfrm>
            <a:off x="5229000" y="3291840"/>
            <a:ext cx="3823560" cy="2194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ustomShape 1"/>
          <p:cNvSpPr/>
          <p:nvPr/>
        </p:nvSpPr>
        <p:spPr>
          <a:xfrm>
            <a:off x="1371600" y="182880"/>
            <a:ext cx="20970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0" strike="noStrike" spc="-1">
                <a:solidFill>
                  <a:srgbClr val="0070C0"/>
                </a:solidFill>
                <a:latin typeface="Verdana"/>
                <a:ea typeface="Verdana"/>
              </a:rPr>
              <a:t>Our Offer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336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37" name="Picture 336"/>
          <p:cNvPicPr/>
          <p:nvPr/>
        </p:nvPicPr>
        <p:blipFill>
          <a:blip r:embed="rId4"/>
          <a:stretch/>
        </p:blipFill>
        <p:spPr>
          <a:xfrm>
            <a:off x="8026560" y="6311880"/>
            <a:ext cx="990720" cy="431640"/>
          </a:xfrm>
          <a:prstGeom prst="rect">
            <a:avLst/>
          </a:prstGeom>
          <a:ln>
            <a:noFill/>
          </a:ln>
        </p:spPr>
      </p:pic>
      <p:pic>
        <p:nvPicPr>
          <p:cNvPr id="338" name="Grafik 21"/>
          <p:cNvPicPr/>
          <p:nvPr/>
        </p:nvPicPr>
        <p:blipFill>
          <a:blip r:embed="rId5"/>
          <a:stretch/>
        </p:blipFill>
        <p:spPr>
          <a:xfrm>
            <a:off x="640080" y="2040120"/>
            <a:ext cx="7389720" cy="4177800"/>
          </a:xfrm>
          <a:prstGeom prst="rect">
            <a:avLst/>
          </a:prstGeom>
          <a:ln>
            <a:noFill/>
          </a:ln>
        </p:spPr>
      </p:pic>
      <p:sp>
        <p:nvSpPr>
          <p:cNvPr id="339" name="TextShape 3"/>
          <p:cNvSpPr txBox="1"/>
          <p:nvPr/>
        </p:nvSpPr>
        <p:spPr>
          <a:xfrm>
            <a:off x="682200" y="1280160"/>
            <a:ext cx="7181640" cy="599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1" strike="noStrike" spc="-1" dirty="0">
                <a:solidFill>
                  <a:srgbClr val="000000"/>
                </a:solidFill>
                <a:latin typeface="Calibri"/>
              </a:rPr>
              <a:t>Use CRNS for non-invasive, large area on-demand mapping of soil moisture </a:t>
            </a:r>
            <a:endParaRPr lang="en-US" sz="20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1586880" y="182880"/>
            <a:ext cx="166716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0" strike="noStrike" spc="-1" dirty="0" smtClean="0">
                <a:solidFill>
                  <a:srgbClr val="0070C0"/>
                </a:solidFill>
                <a:latin typeface="Verdana"/>
                <a:ea typeface="Verdana"/>
              </a:rPr>
              <a:t>The end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341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42" name="Picture 341"/>
          <p:cNvPicPr/>
          <p:nvPr/>
        </p:nvPicPr>
        <p:blipFill>
          <a:blip r:embed="rId4"/>
          <a:stretch/>
        </p:blipFill>
        <p:spPr>
          <a:xfrm>
            <a:off x="8026560" y="6311880"/>
            <a:ext cx="990720" cy="431640"/>
          </a:xfrm>
          <a:prstGeom prst="rect">
            <a:avLst/>
          </a:prstGeom>
          <a:ln>
            <a:noFill/>
          </a:ln>
        </p:spPr>
      </p:pic>
      <p:pic>
        <p:nvPicPr>
          <p:cNvPr id="343" name="Grafik 21"/>
          <p:cNvPicPr/>
          <p:nvPr/>
        </p:nvPicPr>
        <p:blipFill>
          <a:blip r:embed="rId5"/>
          <a:stretch/>
        </p:blipFill>
        <p:spPr>
          <a:xfrm>
            <a:off x="640080" y="2040120"/>
            <a:ext cx="7389720" cy="4177800"/>
          </a:xfrm>
          <a:prstGeom prst="rect">
            <a:avLst/>
          </a:prstGeom>
          <a:ln>
            <a:noFill/>
          </a:ln>
        </p:spPr>
      </p:pic>
      <p:sp>
        <p:nvSpPr>
          <p:cNvPr id="6" name="TextShape 3"/>
          <p:cNvSpPr txBox="1"/>
          <p:nvPr/>
        </p:nvSpPr>
        <p:spPr>
          <a:xfrm>
            <a:off x="682200" y="1280160"/>
            <a:ext cx="7181640" cy="599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buClr>
                <a:srgbClr val="000000"/>
              </a:buClr>
              <a:buSzPct val="45000"/>
            </a:pPr>
            <a:r>
              <a:rPr lang="en-US" sz="2000" spc="-1" dirty="0" smtClean="0">
                <a:latin typeface="Arial"/>
              </a:rPr>
              <a:t>Thanks for your attention</a:t>
            </a:r>
            <a:endParaRPr lang="en-US" sz="20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ustomShape 1"/>
          <p:cNvSpPr/>
          <p:nvPr/>
        </p:nvSpPr>
        <p:spPr>
          <a:xfrm>
            <a:off x="1222920" y="188640"/>
            <a:ext cx="736056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0" strike="noStrike" spc="-1">
                <a:solidFill>
                  <a:srgbClr val="0070C0"/>
                </a:solidFill>
                <a:latin typeface="Verdana"/>
                <a:ea typeface="Verdana"/>
              </a:rPr>
              <a:t>Stationary and Roving Instruments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350" name="Grafik 6"/>
          <p:cNvPicPr/>
          <p:nvPr/>
        </p:nvPicPr>
        <p:blipFill>
          <a:blip r:embed="rId4"/>
          <a:stretch/>
        </p:blipFill>
        <p:spPr>
          <a:xfrm>
            <a:off x="1115640" y="1715760"/>
            <a:ext cx="2304000" cy="3639960"/>
          </a:xfrm>
          <a:prstGeom prst="rect">
            <a:avLst/>
          </a:prstGeom>
          <a:ln>
            <a:noFill/>
          </a:ln>
        </p:spPr>
      </p:pic>
      <p:pic>
        <p:nvPicPr>
          <p:cNvPr id="351" name="Picture 4"/>
          <p:cNvPicPr/>
          <p:nvPr/>
        </p:nvPicPr>
        <p:blipFill>
          <a:blip r:embed="rId5"/>
          <a:srcRect l="18744" r="7849"/>
          <a:stretch/>
        </p:blipFill>
        <p:spPr>
          <a:xfrm>
            <a:off x="5167800" y="1377720"/>
            <a:ext cx="2553840" cy="2338920"/>
          </a:xfrm>
          <a:prstGeom prst="rect">
            <a:avLst/>
          </a:prstGeom>
          <a:ln>
            <a:noFill/>
          </a:ln>
        </p:spPr>
      </p:pic>
      <p:pic>
        <p:nvPicPr>
          <p:cNvPr id="352" name="Picture 2"/>
          <p:cNvPicPr/>
          <p:nvPr/>
        </p:nvPicPr>
        <p:blipFill>
          <a:blip r:embed="rId6"/>
          <a:srcRect b="5580"/>
          <a:stretch/>
        </p:blipFill>
        <p:spPr>
          <a:xfrm>
            <a:off x="4644000" y="3717000"/>
            <a:ext cx="3487680" cy="1866600"/>
          </a:xfrm>
          <a:prstGeom prst="rect">
            <a:avLst/>
          </a:prstGeom>
          <a:ln>
            <a:noFill/>
          </a:ln>
        </p:spPr>
      </p:pic>
      <p:sp>
        <p:nvSpPr>
          <p:cNvPr id="353" name="CustomShape 2"/>
          <p:cNvSpPr/>
          <p:nvPr/>
        </p:nvSpPr>
        <p:spPr>
          <a:xfrm>
            <a:off x="1017000" y="5450400"/>
            <a:ext cx="92016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Stationary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354" name="CustomShape 3"/>
          <p:cNvSpPr/>
          <p:nvPr/>
        </p:nvSpPr>
        <p:spPr>
          <a:xfrm>
            <a:off x="4600440" y="5664240"/>
            <a:ext cx="66564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Roving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355" name="Picture 354"/>
          <p:cNvPicPr/>
          <p:nvPr/>
        </p:nvPicPr>
        <p:blipFill>
          <a:blip r:embed="rId7"/>
          <a:stretch/>
        </p:blipFill>
        <p:spPr>
          <a:xfrm>
            <a:off x="8026560" y="6311880"/>
            <a:ext cx="990720" cy="431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1205280" y="188640"/>
            <a:ext cx="390888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0" strike="noStrike" spc="-1">
                <a:solidFill>
                  <a:srgbClr val="0070C0"/>
                </a:solidFill>
                <a:latin typeface="Verdana"/>
                <a:ea typeface="Verdana"/>
              </a:rPr>
              <a:t>Detector Footprint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357" name="Picture 1"/>
          <p:cNvPicPr/>
          <p:nvPr/>
        </p:nvPicPr>
        <p:blipFill>
          <a:blip r:embed="rId4"/>
          <a:stretch/>
        </p:blipFill>
        <p:spPr>
          <a:xfrm>
            <a:off x="251640" y="1624680"/>
            <a:ext cx="8604000" cy="4662720"/>
          </a:xfrm>
          <a:prstGeom prst="rect">
            <a:avLst/>
          </a:prstGeom>
          <a:ln>
            <a:noFill/>
          </a:ln>
        </p:spPr>
      </p:pic>
      <p:sp>
        <p:nvSpPr>
          <p:cNvPr id="358" name="CustomShape 2"/>
          <p:cNvSpPr/>
          <p:nvPr/>
        </p:nvSpPr>
        <p:spPr>
          <a:xfrm>
            <a:off x="827640" y="1124640"/>
            <a:ext cx="28080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horizontal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59" name="CustomShape 3"/>
          <p:cNvSpPr/>
          <p:nvPr/>
        </p:nvSpPr>
        <p:spPr>
          <a:xfrm>
            <a:off x="4788000" y="1124640"/>
            <a:ext cx="28080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vertical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360" name="Picture 359"/>
          <p:cNvPicPr/>
          <p:nvPr/>
        </p:nvPicPr>
        <p:blipFill>
          <a:blip r:embed="rId5"/>
          <a:stretch/>
        </p:blipFill>
        <p:spPr>
          <a:xfrm>
            <a:off x="8026560" y="6311880"/>
            <a:ext cx="990720" cy="431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1213560" y="188640"/>
            <a:ext cx="544176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0" strike="noStrike" spc="-1">
                <a:solidFill>
                  <a:srgbClr val="0070C0"/>
                </a:solidFill>
                <a:latin typeface="Verdana"/>
                <a:ea typeface="Verdana"/>
              </a:rPr>
              <a:t>Neutron Energy spectrum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362" name="Picture 3"/>
          <p:cNvPicPr/>
          <p:nvPr/>
        </p:nvPicPr>
        <p:blipFill>
          <a:blip r:embed="rId4"/>
          <a:stretch/>
        </p:blipFill>
        <p:spPr>
          <a:xfrm>
            <a:off x="766080" y="1739880"/>
            <a:ext cx="6181560" cy="4394520"/>
          </a:xfrm>
          <a:prstGeom prst="rect">
            <a:avLst/>
          </a:prstGeom>
          <a:ln>
            <a:noFill/>
          </a:ln>
        </p:spPr>
      </p:pic>
      <p:pic>
        <p:nvPicPr>
          <p:cNvPr id="363" name="Picture 362"/>
          <p:cNvPicPr/>
          <p:nvPr/>
        </p:nvPicPr>
        <p:blipFill>
          <a:blip r:embed="rId5"/>
          <a:stretch/>
        </p:blipFill>
        <p:spPr>
          <a:xfrm>
            <a:off x="8026560" y="6311880"/>
            <a:ext cx="990720" cy="431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1219320" y="188640"/>
            <a:ext cx="668844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0" strike="noStrike" spc="-1">
                <a:solidFill>
                  <a:srgbClr val="0070C0"/>
                </a:solidFill>
                <a:latin typeface="Verdana"/>
                <a:ea typeface="Verdana"/>
              </a:rPr>
              <a:t>Soil Moisture Measurement Gap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192" name="Picture 1"/>
          <p:cNvPicPr/>
          <p:nvPr/>
        </p:nvPicPr>
        <p:blipFill>
          <a:blip r:embed="rId4"/>
          <a:stretch/>
        </p:blipFill>
        <p:spPr>
          <a:xfrm>
            <a:off x="2051640" y="1700640"/>
            <a:ext cx="2785680" cy="1885320"/>
          </a:xfrm>
          <a:prstGeom prst="rect">
            <a:avLst/>
          </a:prstGeom>
          <a:ln w="9360">
            <a:noFill/>
          </a:ln>
        </p:spPr>
      </p:pic>
      <p:pic>
        <p:nvPicPr>
          <p:cNvPr id="193" name="Picture 2"/>
          <p:cNvPicPr/>
          <p:nvPr/>
        </p:nvPicPr>
        <p:blipFill>
          <a:blip r:embed="rId5"/>
          <a:stretch/>
        </p:blipFill>
        <p:spPr>
          <a:xfrm>
            <a:off x="1765800" y="3923280"/>
            <a:ext cx="3012480" cy="1319760"/>
          </a:xfrm>
          <a:prstGeom prst="rect">
            <a:avLst/>
          </a:prstGeom>
          <a:ln w="9360">
            <a:noFill/>
          </a:ln>
        </p:spPr>
      </p:pic>
      <p:sp>
        <p:nvSpPr>
          <p:cNvPr id="194" name="CustomShape 2"/>
          <p:cNvSpPr/>
          <p:nvPr/>
        </p:nvSpPr>
        <p:spPr>
          <a:xfrm>
            <a:off x="5123520" y="2013120"/>
            <a:ext cx="2392560" cy="85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via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satellite remote sensing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(optical, microwave)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95" name="CustomShape 3"/>
          <p:cNvSpPr/>
          <p:nvPr/>
        </p:nvSpPr>
        <p:spPr>
          <a:xfrm>
            <a:off x="5078520" y="4002840"/>
            <a:ext cx="2947320" cy="1034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via 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local techniques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(electrical resistivity, capacitance, etc.)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strike="noStrike" spc="-1">
              <a:latin typeface="Arial"/>
            </a:endParaRPr>
          </a:p>
        </p:txBody>
      </p:sp>
      <p:sp>
        <p:nvSpPr>
          <p:cNvPr id="196" name="CustomShape 4"/>
          <p:cNvSpPr/>
          <p:nvPr/>
        </p:nvSpPr>
        <p:spPr>
          <a:xfrm>
            <a:off x="4722840" y="3391200"/>
            <a:ext cx="297000" cy="21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800" b="0" strike="noStrike" spc="-1">
                <a:solidFill>
                  <a:srgbClr val="000000"/>
                </a:solidFill>
                <a:latin typeface="Calibri"/>
              </a:rPr>
              <a:t>[1]</a:t>
            </a:r>
            <a:endParaRPr lang="en-US" sz="800" b="0" strike="noStrike" spc="-1">
              <a:latin typeface="Arial"/>
            </a:endParaRPr>
          </a:p>
        </p:txBody>
      </p:sp>
      <p:sp>
        <p:nvSpPr>
          <p:cNvPr id="197" name="CustomShape 5"/>
          <p:cNvSpPr/>
          <p:nvPr/>
        </p:nvSpPr>
        <p:spPr>
          <a:xfrm>
            <a:off x="4767840" y="5066280"/>
            <a:ext cx="297000" cy="21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800" b="0" strike="noStrike" spc="-1">
                <a:solidFill>
                  <a:srgbClr val="000000"/>
                </a:solidFill>
                <a:latin typeface="Calibri"/>
              </a:rPr>
              <a:t>[2]</a:t>
            </a:r>
            <a:endParaRPr lang="en-US" sz="800" b="0" strike="noStrike" spc="-1">
              <a:latin typeface="Arial"/>
            </a:endParaRPr>
          </a:p>
        </p:txBody>
      </p:sp>
      <p:sp>
        <p:nvSpPr>
          <p:cNvPr id="198" name="CustomShape 6"/>
          <p:cNvSpPr/>
          <p:nvPr/>
        </p:nvSpPr>
        <p:spPr>
          <a:xfrm>
            <a:off x="544320" y="2493000"/>
            <a:ext cx="801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&gt; 1 km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99" name="CustomShape 7"/>
          <p:cNvSpPr/>
          <p:nvPr/>
        </p:nvSpPr>
        <p:spPr>
          <a:xfrm>
            <a:off x="486360" y="4437000"/>
            <a:ext cx="8136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&lt; 10 m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00" name="CustomShape 8"/>
          <p:cNvSpPr/>
          <p:nvPr/>
        </p:nvSpPr>
        <p:spPr>
          <a:xfrm>
            <a:off x="132120" y="6428520"/>
            <a:ext cx="67147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800" b="0" strike="noStrike" spc="-1">
                <a:solidFill>
                  <a:srgbClr val="000000"/>
                </a:solidFill>
                <a:latin typeface="Calibri"/>
              </a:rPr>
              <a:t>[1] ESA SMOS (</a:t>
            </a:r>
            <a:r>
              <a:rPr lang="en-US" sz="800" b="0" u="sng" strike="noStrike" spc="-1">
                <a:solidFill>
                  <a:srgbClr val="0000FF"/>
                </a:solidFill>
                <a:uFillTx/>
                <a:latin typeface="Calibri"/>
                <a:hlinkClick r:id="rId6"/>
              </a:rPr>
              <a:t>http://www.esa.int/Our_Activities/Observing_the_Earth/SMOS/Horn_of_Africa_drought_seen_from_space</a:t>
            </a:r>
            <a:r>
              <a:rPr lang="en-US" sz="800" b="0" strike="noStrike" spc="-1">
                <a:solidFill>
                  <a:srgbClr val="000000"/>
                </a:solidFill>
                <a:latin typeface="Calibri"/>
              </a:rPr>
              <a:t>)</a:t>
            </a:r>
            <a:endParaRPr lang="en-US" sz="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800" b="0" strike="noStrike" spc="-1">
                <a:solidFill>
                  <a:srgbClr val="000000"/>
                </a:solidFill>
                <a:latin typeface="Calibri"/>
              </a:rPr>
              <a:t>[2] The Clay Research Group (http://www.theclayresearchgroup.org/images/ert.jpg)</a:t>
            </a:r>
            <a:endParaRPr lang="en-US" sz="800" b="0" strike="noStrike" spc="-1">
              <a:latin typeface="Arial"/>
            </a:endParaRPr>
          </a:p>
        </p:txBody>
      </p:sp>
      <p:pic>
        <p:nvPicPr>
          <p:cNvPr id="201" name="Picture 200"/>
          <p:cNvPicPr/>
          <p:nvPr/>
        </p:nvPicPr>
        <p:blipFill>
          <a:blip r:embed="rId7"/>
          <a:stretch/>
        </p:blipFill>
        <p:spPr>
          <a:xfrm>
            <a:off x="8026560" y="6311880"/>
            <a:ext cx="990720" cy="431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1771200" y="188640"/>
            <a:ext cx="55897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0" strike="noStrike" spc="-1">
                <a:solidFill>
                  <a:srgbClr val="0070C0"/>
                </a:solidFill>
                <a:latin typeface="Verdana"/>
                <a:ea typeface="Verdana"/>
              </a:rPr>
              <a:t>Remote Sensing Upscaling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203" name="CustomShape 2"/>
          <p:cNvSpPr/>
          <p:nvPr/>
        </p:nvSpPr>
        <p:spPr>
          <a:xfrm>
            <a:off x="132120" y="6428520"/>
            <a:ext cx="671472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0000"/>
                </a:solidFill>
                <a:latin typeface="Calibri"/>
              </a:rPr>
              <a:t>[1] J. Huang, et al. „Retrieving Heterogeneous Surface Soil Moisture at 100 m Across the Globe via Fusion of Remote Sensing and Land Surface Parameters”, Front. Water 28(2) (2020)</a:t>
            </a:r>
            <a:endParaRPr lang="en-US" sz="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800" b="0" strike="noStrike" spc="-1" dirty="0">
              <a:latin typeface="Arial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1907640" y="5580360"/>
            <a:ext cx="6984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How to validate/calibrate satellite-based soil moisture measurements?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205" name="Picture 204"/>
          <p:cNvPicPr/>
          <p:nvPr/>
        </p:nvPicPr>
        <p:blipFill>
          <a:blip r:embed="rId3"/>
          <a:stretch/>
        </p:blipFill>
        <p:spPr>
          <a:xfrm>
            <a:off x="8026560" y="6311880"/>
            <a:ext cx="990720" cy="431640"/>
          </a:xfrm>
          <a:prstGeom prst="rect">
            <a:avLst/>
          </a:prstGeom>
          <a:ln>
            <a:noFill/>
          </a:ln>
        </p:spPr>
      </p:pic>
      <p:sp>
        <p:nvSpPr>
          <p:cNvPr id="206" name="CustomShape 4"/>
          <p:cNvSpPr/>
          <p:nvPr/>
        </p:nvSpPr>
        <p:spPr>
          <a:xfrm>
            <a:off x="26640" y="2244600"/>
            <a:ext cx="131040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250 m upscaled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07" name="CustomShape 5"/>
          <p:cNvSpPr/>
          <p:nvPr/>
        </p:nvSpPr>
        <p:spPr>
          <a:xfrm>
            <a:off x="3258360" y="2244600"/>
            <a:ext cx="131040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100 m upscaled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08" name="CustomShape 6"/>
          <p:cNvSpPr/>
          <p:nvPr/>
        </p:nvSpPr>
        <p:spPr>
          <a:xfrm>
            <a:off x="6072840" y="2244600"/>
            <a:ext cx="19792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Difference between both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09" name="CustomShape 7"/>
          <p:cNvSpPr/>
          <p:nvPr/>
        </p:nvSpPr>
        <p:spPr>
          <a:xfrm>
            <a:off x="7781760" y="4817160"/>
            <a:ext cx="129960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Wisconsin, USA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210" name="Picture 209"/>
          <p:cNvPicPr/>
          <p:nvPr/>
        </p:nvPicPr>
        <p:blipFill>
          <a:blip r:embed="rId4"/>
          <a:stretch/>
        </p:blipFill>
        <p:spPr>
          <a:xfrm>
            <a:off x="0" y="2592360"/>
            <a:ext cx="9080640" cy="2158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4391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827640" y="2205000"/>
            <a:ext cx="4680000" cy="1728000"/>
          </a:xfrm>
          <a:prstGeom prst="rect">
            <a:avLst/>
          </a:prstGeom>
          <a:solidFill>
            <a:srgbClr val="254061">
              <a:alpha val="31000"/>
            </a:srgbClr>
          </a:solidFill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2" name="CustomShape 2"/>
          <p:cNvSpPr/>
          <p:nvPr/>
        </p:nvSpPr>
        <p:spPr>
          <a:xfrm>
            <a:off x="755640" y="2277000"/>
            <a:ext cx="482400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FFFFFF"/>
                </a:solidFill>
                <a:latin typeface="Myriad Pro"/>
              </a:rPr>
              <a:t>Cosmic Ray Neutron Sensing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213" name="CustomShape 3"/>
          <p:cNvSpPr/>
          <p:nvPr/>
        </p:nvSpPr>
        <p:spPr>
          <a:xfrm>
            <a:off x="755640" y="3409920"/>
            <a:ext cx="482400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Myriad Pro"/>
              </a:rPr>
              <a:t>.CRNS.</a:t>
            </a:r>
            <a:endParaRPr lang="en-US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3103200" y="188640"/>
            <a:ext cx="29275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0" strike="noStrike" spc="-1">
                <a:solidFill>
                  <a:srgbClr val="0070C0"/>
                </a:solidFill>
                <a:latin typeface="Verdana"/>
                <a:ea typeface="Verdana"/>
              </a:rPr>
              <a:t>CRNS: Basics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215" name="Picture 3"/>
          <p:cNvPicPr/>
          <p:nvPr/>
        </p:nvPicPr>
        <p:blipFill>
          <a:blip r:embed="rId4"/>
          <a:stretch/>
        </p:blipFill>
        <p:spPr>
          <a:xfrm>
            <a:off x="-4680" y="1049580"/>
            <a:ext cx="10183320" cy="5727960"/>
          </a:xfrm>
          <a:prstGeom prst="rect">
            <a:avLst/>
          </a:prstGeom>
          <a:ln>
            <a:noFill/>
          </a:ln>
        </p:spPr>
      </p:pic>
      <p:sp>
        <p:nvSpPr>
          <p:cNvPr id="216" name="CustomShape 2"/>
          <p:cNvSpPr/>
          <p:nvPr/>
        </p:nvSpPr>
        <p:spPr>
          <a:xfrm>
            <a:off x="5884560" y="1038600"/>
            <a:ext cx="1996560" cy="397080"/>
          </a:xfrm>
          <a:prstGeom prst="rect">
            <a:avLst/>
          </a:prstGeom>
          <a:solidFill>
            <a:srgbClr val="FFFFFF">
              <a:alpha val="50000"/>
            </a:srgbClr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600" b="0" strike="noStrike" spc="-1">
                <a:solidFill>
                  <a:srgbClr val="FFFFFF"/>
                </a:solidFill>
                <a:latin typeface="Calibri"/>
              </a:rPr>
              <a:t>Incoming neutron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217" name="CustomShape 3"/>
          <p:cNvSpPr/>
          <p:nvPr/>
        </p:nvSpPr>
        <p:spPr>
          <a:xfrm>
            <a:off x="16041240" y="5902920"/>
            <a:ext cx="130680" cy="119160"/>
          </a:xfrm>
          <a:prstGeom prst="ellipse">
            <a:avLst/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18" name="Group 4"/>
          <p:cNvGrpSpPr/>
          <p:nvPr/>
        </p:nvGrpSpPr>
        <p:grpSpPr>
          <a:xfrm>
            <a:off x="7881120" y="2574000"/>
            <a:ext cx="149760" cy="245880"/>
            <a:chOff x="7881120" y="2574000"/>
            <a:chExt cx="149760" cy="245880"/>
          </a:xfrm>
        </p:grpSpPr>
        <p:sp>
          <p:nvSpPr>
            <p:cNvPr id="219" name="CustomShape 5"/>
            <p:cNvSpPr/>
            <p:nvPr/>
          </p:nvSpPr>
          <p:spPr>
            <a:xfrm flipH="1">
              <a:off x="7904880" y="2574000"/>
              <a:ext cx="59040" cy="950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2320">
              <a:solidFill>
                <a:srgbClr val="FFD966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0" name="CustomShape 6"/>
            <p:cNvSpPr/>
            <p:nvPr/>
          </p:nvSpPr>
          <p:spPr>
            <a:xfrm>
              <a:off x="7904880" y="2669040"/>
              <a:ext cx="126000" cy="316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2320">
              <a:solidFill>
                <a:srgbClr val="FFD966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1" name="CustomShape 7"/>
            <p:cNvSpPr/>
            <p:nvPr/>
          </p:nvSpPr>
          <p:spPr>
            <a:xfrm flipH="1">
              <a:off x="7962480" y="2692800"/>
              <a:ext cx="66600" cy="1036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2320">
              <a:solidFill>
                <a:srgbClr val="FFD966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2" name="CustomShape 8"/>
            <p:cNvSpPr/>
            <p:nvPr/>
          </p:nvSpPr>
          <p:spPr>
            <a:xfrm flipH="1" flipV="1">
              <a:off x="7881120" y="2762640"/>
              <a:ext cx="114840" cy="57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2320">
              <a:solidFill>
                <a:srgbClr val="FFD966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23" name="CustomShape 9"/>
          <p:cNvSpPr/>
          <p:nvPr/>
        </p:nvSpPr>
        <p:spPr>
          <a:xfrm>
            <a:off x="5343480" y="2254680"/>
            <a:ext cx="2428920" cy="507960"/>
          </a:xfrm>
          <a:prstGeom prst="rect">
            <a:avLst/>
          </a:prstGeom>
          <a:solidFill>
            <a:srgbClr val="FFFFFF">
              <a:alpha val="50000"/>
            </a:srgbClr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600" b="0" strike="noStrike" spc="-1">
                <a:solidFill>
                  <a:srgbClr val="FFFFFF"/>
                </a:solidFill>
                <a:latin typeface="Calibri"/>
              </a:rPr>
              <a:t>Isotropic Scattering in soil</a:t>
            </a:r>
            <a:endParaRPr lang="en-U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00" b="0" strike="noStrike" spc="-1">
                <a:solidFill>
                  <a:srgbClr val="FFFFFF"/>
                </a:solidFill>
                <a:latin typeface="Calibri"/>
              </a:rPr>
              <a:t>λ = few cm 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224" name="CustomShape 10"/>
          <p:cNvSpPr/>
          <p:nvPr/>
        </p:nvSpPr>
        <p:spPr>
          <a:xfrm flipH="1">
            <a:off x="6676200" y="2762640"/>
            <a:ext cx="1199880" cy="849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5B9BD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5" name="CustomShape 11"/>
          <p:cNvSpPr/>
          <p:nvPr/>
        </p:nvSpPr>
        <p:spPr>
          <a:xfrm flipH="1" flipV="1">
            <a:off x="4775040" y="2835000"/>
            <a:ext cx="1868400" cy="825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5B9BD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6" name="CustomShape 12"/>
          <p:cNvSpPr/>
          <p:nvPr/>
        </p:nvSpPr>
        <p:spPr>
          <a:xfrm flipH="1">
            <a:off x="639360" y="2851560"/>
            <a:ext cx="4103640" cy="1423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5B9BD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7" name="CustomShape 13"/>
          <p:cNvSpPr/>
          <p:nvPr/>
        </p:nvSpPr>
        <p:spPr>
          <a:xfrm>
            <a:off x="6064920" y="3657600"/>
            <a:ext cx="1707480" cy="455040"/>
          </a:xfrm>
          <a:prstGeom prst="rect">
            <a:avLst/>
          </a:prstGeom>
          <a:solidFill>
            <a:srgbClr val="FFFFFF">
              <a:alpha val="50000"/>
            </a:srgbClr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600" b="0" strike="noStrike" spc="-1">
                <a:solidFill>
                  <a:srgbClr val="FFFFFF"/>
                </a:solidFill>
                <a:latin typeface="Calibri"/>
              </a:rPr>
              <a:t>Scattering in air</a:t>
            </a:r>
            <a:endParaRPr lang="en-U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00" b="0" strike="noStrike" spc="-1">
                <a:solidFill>
                  <a:srgbClr val="FFFFFF"/>
                </a:solidFill>
                <a:latin typeface="Calibri"/>
              </a:rPr>
              <a:t>λ ≈ 50 m </a:t>
            </a:r>
            <a:endParaRPr lang="en-US" sz="1600" b="0" strike="noStrike" spc="-1">
              <a:latin typeface="Arial"/>
            </a:endParaRPr>
          </a:p>
        </p:txBody>
      </p:sp>
      <p:grpSp>
        <p:nvGrpSpPr>
          <p:cNvPr id="228" name="Group 14"/>
          <p:cNvGrpSpPr/>
          <p:nvPr/>
        </p:nvGrpSpPr>
        <p:grpSpPr>
          <a:xfrm>
            <a:off x="467515" y="4277353"/>
            <a:ext cx="238319" cy="250920"/>
            <a:chOff x="464761" y="4282560"/>
            <a:chExt cx="238319" cy="250920"/>
          </a:xfrm>
        </p:grpSpPr>
        <p:grpSp>
          <p:nvGrpSpPr>
            <p:cNvPr id="229" name="Group 15"/>
            <p:cNvGrpSpPr/>
            <p:nvPr/>
          </p:nvGrpSpPr>
          <p:grpSpPr>
            <a:xfrm>
              <a:off x="576000" y="4311000"/>
              <a:ext cx="127080" cy="222480"/>
              <a:chOff x="576000" y="4311000"/>
              <a:chExt cx="127080" cy="222480"/>
            </a:xfrm>
          </p:grpSpPr>
          <p:sp>
            <p:nvSpPr>
              <p:cNvPr id="230" name="CustomShape 16"/>
              <p:cNvSpPr/>
              <p:nvPr/>
            </p:nvSpPr>
            <p:spPr>
              <a:xfrm flipH="1">
                <a:off x="576360" y="4311000"/>
                <a:ext cx="58680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2320">
                <a:solidFill>
                  <a:srgbClr val="FFD966"/>
                </a:solidFill>
                <a:miter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1" name="CustomShape 17"/>
              <p:cNvSpPr/>
              <p:nvPr/>
            </p:nvSpPr>
            <p:spPr>
              <a:xfrm>
                <a:off x="577440" y="4406760"/>
                <a:ext cx="12564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2320">
                <a:solidFill>
                  <a:srgbClr val="FFD966"/>
                </a:solidFill>
                <a:miter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2" name="CustomShape 18"/>
              <p:cNvSpPr/>
              <p:nvPr/>
            </p:nvSpPr>
            <p:spPr>
              <a:xfrm flipH="1">
                <a:off x="635040" y="4430520"/>
                <a:ext cx="66600" cy="1029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2320">
                <a:solidFill>
                  <a:srgbClr val="FFD966"/>
                </a:solidFill>
                <a:miter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3" name="CustomShape 19"/>
              <p:cNvSpPr/>
              <p:nvPr/>
            </p:nvSpPr>
            <p:spPr>
              <a:xfrm flipH="1" flipV="1">
                <a:off x="576000" y="4478400"/>
                <a:ext cx="83160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2320">
                <a:solidFill>
                  <a:srgbClr val="FFD966"/>
                </a:solidFill>
                <a:miter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234" name="CustomShape 20"/>
            <p:cNvSpPr/>
            <p:nvPr/>
          </p:nvSpPr>
          <p:spPr>
            <a:xfrm flipH="1">
              <a:off x="515160" y="4486320"/>
              <a:ext cx="61920" cy="313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2320">
              <a:solidFill>
                <a:srgbClr val="FFD966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5" name="CustomShape 21"/>
            <p:cNvSpPr/>
            <p:nvPr/>
          </p:nvSpPr>
          <p:spPr>
            <a:xfrm flipH="1" flipV="1">
              <a:off x="468001" y="4406400"/>
              <a:ext cx="45719" cy="118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2320">
              <a:solidFill>
                <a:srgbClr val="FFD966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6" name="CustomShape 22"/>
            <p:cNvSpPr/>
            <p:nvPr/>
          </p:nvSpPr>
          <p:spPr>
            <a:xfrm flipV="1">
              <a:off x="464761" y="4282560"/>
              <a:ext cx="45719" cy="1238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2320">
              <a:solidFill>
                <a:srgbClr val="FFD966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37" name="CustomShape 23"/>
          <p:cNvSpPr/>
          <p:nvPr/>
        </p:nvSpPr>
        <p:spPr>
          <a:xfrm flipV="1">
            <a:off x="511740" y="1757160"/>
            <a:ext cx="1042200" cy="2518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5B9BD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CustomShape 24"/>
          <p:cNvSpPr/>
          <p:nvPr/>
        </p:nvSpPr>
        <p:spPr>
          <a:xfrm flipV="1">
            <a:off x="1654020" y="1423800"/>
            <a:ext cx="1294200" cy="327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5B9BD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9" name="CustomShape 25"/>
          <p:cNvSpPr/>
          <p:nvPr/>
        </p:nvSpPr>
        <p:spPr>
          <a:xfrm>
            <a:off x="2990880" y="1423800"/>
            <a:ext cx="1414080" cy="333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5B9BD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6"/>
          <p:cNvSpPr/>
          <p:nvPr/>
        </p:nvSpPr>
        <p:spPr>
          <a:xfrm flipH="1">
            <a:off x="3067920" y="1758240"/>
            <a:ext cx="1337040" cy="2812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5B9BD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1" name="CustomShape 27"/>
          <p:cNvSpPr/>
          <p:nvPr/>
        </p:nvSpPr>
        <p:spPr>
          <a:xfrm>
            <a:off x="3067920" y="4586760"/>
            <a:ext cx="1198080" cy="1366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5B9BD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42" name="Group 28"/>
          <p:cNvGrpSpPr/>
          <p:nvPr/>
        </p:nvGrpSpPr>
        <p:grpSpPr>
          <a:xfrm>
            <a:off x="4281823" y="5830020"/>
            <a:ext cx="268145" cy="238500"/>
            <a:chOff x="4300020" y="5830020"/>
            <a:chExt cx="250200" cy="238500"/>
          </a:xfrm>
        </p:grpSpPr>
        <p:grpSp>
          <p:nvGrpSpPr>
            <p:cNvPr id="243" name="Group 29"/>
            <p:cNvGrpSpPr/>
            <p:nvPr/>
          </p:nvGrpSpPr>
          <p:grpSpPr>
            <a:xfrm>
              <a:off x="4300020" y="5830020"/>
              <a:ext cx="209398" cy="170280"/>
              <a:chOff x="4300020" y="5830020"/>
              <a:chExt cx="209398" cy="170280"/>
            </a:xfrm>
          </p:grpSpPr>
          <p:sp>
            <p:nvSpPr>
              <p:cNvPr id="244" name="CustomShape 30"/>
              <p:cNvSpPr/>
              <p:nvPr/>
            </p:nvSpPr>
            <p:spPr>
              <a:xfrm rot="14752800" flipH="1">
                <a:off x="4318200" y="5923080"/>
                <a:ext cx="59040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2320">
                <a:solidFill>
                  <a:srgbClr val="FFD966"/>
                </a:solidFill>
                <a:miter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5" name="CustomShape 31"/>
              <p:cNvSpPr/>
              <p:nvPr/>
            </p:nvSpPr>
            <p:spPr>
              <a:xfrm rot="14752800">
                <a:off x="4330440" y="5898240"/>
                <a:ext cx="126000" cy="3168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2320">
                <a:solidFill>
                  <a:srgbClr val="FFD966"/>
                </a:solidFill>
                <a:miter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6" name="CustomShape 32"/>
              <p:cNvSpPr/>
              <p:nvPr/>
            </p:nvSpPr>
            <p:spPr>
              <a:xfrm rot="14752800" flipH="1">
                <a:off x="4401720" y="5811480"/>
                <a:ext cx="66240" cy="10332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2320">
                <a:solidFill>
                  <a:srgbClr val="FFD966"/>
                </a:solidFill>
                <a:miter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7" name="CustomShape 33"/>
              <p:cNvSpPr/>
              <p:nvPr/>
            </p:nvSpPr>
            <p:spPr>
              <a:xfrm rot="14752800" flipH="1" flipV="1">
                <a:off x="4442932" y="5899387"/>
                <a:ext cx="90314" cy="42659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2320">
                <a:solidFill>
                  <a:srgbClr val="FFD966"/>
                </a:solidFill>
                <a:miter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248" name="CustomShape 34"/>
            <p:cNvSpPr/>
            <p:nvPr/>
          </p:nvSpPr>
          <p:spPr>
            <a:xfrm rot="14752800" flipH="1">
              <a:off x="4473000" y="5951160"/>
              <a:ext cx="61920" cy="320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2320">
              <a:solidFill>
                <a:srgbClr val="FFD966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9" name="CustomShape 35"/>
            <p:cNvSpPr/>
            <p:nvPr/>
          </p:nvSpPr>
          <p:spPr>
            <a:xfrm rot="14752800" flipH="1" flipV="1">
              <a:off x="4489920" y="5975280"/>
              <a:ext cx="33120" cy="874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2320">
              <a:solidFill>
                <a:srgbClr val="FFD966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0" name="CustomShape 36"/>
            <p:cNvSpPr/>
            <p:nvPr/>
          </p:nvSpPr>
          <p:spPr>
            <a:xfrm rot="14752800" flipV="1">
              <a:off x="4415400" y="6017760"/>
              <a:ext cx="26280" cy="75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2320">
              <a:solidFill>
                <a:srgbClr val="FFD966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51" name="CustomShape 37"/>
          <p:cNvSpPr/>
          <p:nvPr/>
        </p:nvSpPr>
        <p:spPr>
          <a:xfrm flipV="1">
            <a:off x="4403319" y="4494073"/>
            <a:ext cx="1041526" cy="155793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5B9BD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38"/>
          <p:cNvSpPr/>
          <p:nvPr/>
        </p:nvSpPr>
        <p:spPr>
          <a:xfrm>
            <a:off x="5943600" y="4573800"/>
            <a:ext cx="1996560" cy="397800"/>
          </a:xfrm>
          <a:prstGeom prst="rect">
            <a:avLst/>
          </a:prstGeom>
          <a:solidFill>
            <a:srgbClr val="FFFFFF">
              <a:alpha val="50000"/>
            </a:srgbClr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latin typeface="Calibri"/>
              </a:rPr>
              <a:t>Detection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53" name="CustomShape 39"/>
          <p:cNvSpPr/>
          <p:nvPr/>
        </p:nvSpPr>
        <p:spPr>
          <a:xfrm>
            <a:off x="5121000" y="4023360"/>
            <a:ext cx="914400" cy="640080"/>
          </a:xfrm>
          <a:prstGeom prst="ellipse">
            <a:avLst/>
          </a:prstGeom>
          <a:noFill/>
          <a:ln w="1908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4" name="Picture 253"/>
          <p:cNvPicPr/>
          <p:nvPr/>
        </p:nvPicPr>
        <p:blipFill>
          <a:blip r:embed="rId5"/>
          <a:stretch/>
        </p:blipFill>
        <p:spPr>
          <a:xfrm flipH="1">
            <a:off x="5212440" y="4114800"/>
            <a:ext cx="731520" cy="459000"/>
          </a:xfrm>
          <a:prstGeom prst="rect">
            <a:avLst/>
          </a:prstGeom>
          <a:ln>
            <a:noFill/>
          </a:ln>
        </p:spPr>
      </p:pic>
      <p:sp>
        <p:nvSpPr>
          <p:cNvPr id="255" name="CustomShape 40"/>
          <p:cNvSpPr/>
          <p:nvPr/>
        </p:nvSpPr>
        <p:spPr>
          <a:xfrm>
            <a:off x="7824600" y="182880"/>
            <a:ext cx="130680" cy="119160"/>
          </a:xfrm>
          <a:prstGeom prst="ellipse">
            <a:avLst/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CustomShape 41"/>
          <p:cNvSpPr/>
          <p:nvPr/>
        </p:nvSpPr>
        <p:spPr>
          <a:xfrm>
            <a:off x="7881120" y="365760"/>
            <a:ext cx="82800" cy="2194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5B9BD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57" name="Group 42"/>
          <p:cNvGrpSpPr/>
          <p:nvPr/>
        </p:nvGrpSpPr>
        <p:grpSpPr>
          <a:xfrm>
            <a:off x="18360" y="1463040"/>
            <a:ext cx="5303520" cy="4206240"/>
            <a:chOff x="0" y="2011680"/>
            <a:chExt cx="5303520" cy="4206240"/>
          </a:xfrm>
        </p:grpSpPr>
        <p:sp>
          <p:nvSpPr>
            <p:cNvPr id="258" name="CustomShape 43"/>
            <p:cNvSpPr/>
            <p:nvPr/>
          </p:nvSpPr>
          <p:spPr>
            <a:xfrm>
              <a:off x="0" y="2011680"/>
              <a:ext cx="5303520" cy="4206240"/>
            </a:xfrm>
            <a:prstGeom prst="rect">
              <a:avLst/>
            </a:prstGeom>
            <a:solidFill>
              <a:srgbClr val="FFFFFF"/>
            </a:solidFill>
            <a:ln w="18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9" name="CustomShape 44"/>
            <p:cNvSpPr/>
            <p:nvPr/>
          </p:nvSpPr>
          <p:spPr>
            <a:xfrm>
              <a:off x="663120" y="3151080"/>
              <a:ext cx="1892160" cy="1883160"/>
            </a:xfrm>
            <a:prstGeom prst="flowChartPunchedCard">
              <a:avLst/>
            </a:prstGeom>
            <a:solidFill>
              <a:srgbClr val="B78037">
                <a:alpha val="71000"/>
              </a:srgbClr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0" name="CustomShape 45"/>
            <p:cNvSpPr/>
            <p:nvPr/>
          </p:nvSpPr>
          <p:spPr>
            <a:xfrm>
              <a:off x="2683080" y="3116880"/>
              <a:ext cx="1957680" cy="1883520"/>
            </a:xfrm>
            <a:prstGeom prst="flowChartPunchedCard">
              <a:avLst/>
            </a:prstGeom>
            <a:solidFill>
              <a:srgbClr val="558ED5">
                <a:alpha val="63000"/>
              </a:srgbClr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1" name="CustomShape 46"/>
            <p:cNvSpPr/>
            <p:nvPr/>
          </p:nvSpPr>
          <p:spPr>
            <a:xfrm>
              <a:off x="3460320" y="5299920"/>
              <a:ext cx="195480" cy="194400"/>
            </a:xfrm>
            <a:prstGeom prst="ellipse">
              <a:avLst/>
            </a:prstGeom>
            <a:solidFill>
              <a:srgbClr val="4F81BD"/>
            </a:solidFill>
            <a:ln w="25560">
              <a:solidFill>
                <a:srgbClr val="3A5F8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2" name="CustomShape 47"/>
            <p:cNvSpPr/>
            <p:nvPr/>
          </p:nvSpPr>
          <p:spPr>
            <a:xfrm>
              <a:off x="3598200" y="5437440"/>
              <a:ext cx="122760" cy="122040"/>
            </a:xfrm>
            <a:prstGeom prst="ellipse">
              <a:avLst/>
            </a:prstGeom>
            <a:solidFill>
              <a:srgbClr val="4F81BD"/>
            </a:solidFill>
            <a:ln w="25560">
              <a:solidFill>
                <a:srgbClr val="3A5F8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3" name="CustomShape 48"/>
            <p:cNvSpPr/>
            <p:nvPr/>
          </p:nvSpPr>
          <p:spPr>
            <a:xfrm>
              <a:off x="3329640" y="5365080"/>
              <a:ext cx="122760" cy="122040"/>
            </a:xfrm>
            <a:prstGeom prst="ellipse">
              <a:avLst/>
            </a:prstGeom>
            <a:solidFill>
              <a:srgbClr val="4F81BD"/>
            </a:solidFill>
            <a:ln w="25560">
              <a:solidFill>
                <a:srgbClr val="3A5F8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4" name="CustomShape 49"/>
            <p:cNvSpPr/>
            <p:nvPr/>
          </p:nvSpPr>
          <p:spPr>
            <a:xfrm>
              <a:off x="1700640" y="5593320"/>
              <a:ext cx="253440" cy="252000"/>
            </a:xfrm>
            <a:prstGeom prst="ellipse">
              <a:avLst/>
            </a:prstGeom>
            <a:solidFill>
              <a:srgbClr val="BC5050"/>
            </a:solidFill>
            <a:ln w="25560">
              <a:solidFill>
                <a:srgbClr val="6F350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5" name="CustomShape 50"/>
            <p:cNvSpPr/>
            <p:nvPr/>
          </p:nvSpPr>
          <p:spPr>
            <a:xfrm>
              <a:off x="1374480" y="5333400"/>
              <a:ext cx="195480" cy="194400"/>
            </a:xfrm>
            <a:prstGeom prst="ellipse">
              <a:avLst/>
            </a:prstGeom>
            <a:solidFill>
              <a:srgbClr val="BC5050"/>
            </a:solidFill>
            <a:ln w="25560">
              <a:solidFill>
                <a:srgbClr val="6F350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6" name="CustomShape 51"/>
            <p:cNvSpPr/>
            <p:nvPr/>
          </p:nvSpPr>
          <p:spPr>
            <a:xfrm>
              <a:off x="1635480" y="5268600"/>
              <a:ext cx="253080" cy="252000"/>
            </a:xfrm>
            <a:prstGeom prst="ellipse">
              <a:avLst/>
            </a:prstGeom>
            <a:solidFill>
              <a:srgbClr val="BC5050"/>
            </a:solidFill>
            <a:ln w="25560">
              <a:solidFill>
                <a:srgbClr val="6F350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7" name="CustomShape 52"/>
            <p:cNvSpPr/>
            <p:nvPr/>
          </p:nvSpPr>
          <p:spPr>
            <a:xfrm>
              <a:off x="1439640" y="5398200"/>
              <a:ext cx="391320" cy="389520"/>
            </a:xfrm>
            <a:prstGeom prst="ellipse">
              <a:avLst/>
            </a:prstGeom>
            <a:solidFill>
              <a:srgbClr val="BC5050"/>
            </a:solidFill>
            <a:ln w="25560">
              <a:solidFill>
                <a:srgbClr val="6F350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8" name="CustomShape 53"/>
            <p:cNvSpPr/>
            <p:nvPr/>
          </p:nvSpPr>
          <p:spPr>
            <a:xfrm>
              <a:off x="1309320" y="5593320"/>
              <a:ext cx="253080" cy="252000"/>
            </a:xfrm>
            <a:prstGeom prst="ellipse">
              <a:avLst/>
            </a:prstGeom>
            <a:solidFill>
              <a:srgbClr val="BC5050"/>
            </a:solidFill>
            <a:ln w="25560">
              <a:solidFill>
                <a:srgbClr val="6F350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9" name="CustomShape 54"/>
            <p:cNvSpPr/>
            <p:nvPr/>
          </p:nvSpPr>
          <p:spPr>
            <a:xfrm>
              <a:off x="4053600" y="2402640"/>
              <a:ext cx="130320" cy="129600"/>
            </a:xfrm>
            <a:prstGeom prst="ellipse">
              <a:avLst/>
            </a:prstGeom>
            <a:solidFill>
              <a:srgbClr val="A6A6A6"/>
            </a:solidFill>
            <a:ln w="25560">
              <a:solidFill>
                <a:srgbClr val="80808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0" name="CustomShape 55"/>
            <p:cNvSpPr/>
            <p:nvPr/>
          </p:nvSpPr>
          <p:spPr>
            <a:xfrm>
              <a:off x="858600" y="2306520"/>
              <a:ext cx="326160" cy="8438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1" name="CustomShape 56"/>
            <p:cNvSpPr/>
            <p:nvPr/>
          </p:nvSpPr>
          <p:spPr>
            <a:xfrm>
              <a:off x="758880" y="2176560"/>
              <a:ext cx="130320" cy="129600"/>
            </a:xfrm>
            <a:prstGeom prst="ellipse">
              <a:avLst/>
            </a:prstGeom>
            <a:solidFill>
              <a:srgbClr val="A6A6A6"/>
            </a:solidFill>
            <a:ln w="25560">
              <a:solidFill>
                <a:srgbClr val="80808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2" name="CustomShape 57"/>
            <p:cNvSpPr/>
            <p:nvPr/>
          </p:nvSpPr>
          <p:spPr>
            <a:xfrm flipV="1">
              <a:off x="1185120" y="2111400"/>
              <a:ext cx="325800" cy="5191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3" name="CustomShape 58"/>
            <p:cNvSpPr/>
            <p:nvPr/>
          </p:nvSpPr>
          <p:spPr>
            <a:xfrm flipH="1">
              <a:off x="3660840" y="2532600"/>
              <a:ext cx="391320" cy="8438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4" name="CustomShape 59"/>
            <p:cNvSpPr/>
            <p:nvPr/>
          </p:nvSpPr>
          <p:spPr>
            <a:xfrm flipH="1">
              <a:off x="3400200" y="3376800"/>
              <a:ext cx="260640" cy="1296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5" name="CustomShape 60"/>
            <p:cNvSpPr/>
            <p:nvPr/>
          </p:nvSpPr>
          <p:spPr>
            <a:xfrm flipH="1">
              <a:off x="3205440" y="3506760"/>
              <a:ext cx="203040" cy="252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6" name="CustomShape 61"/>
            <p:cNvSpPr/>
            <p:nvPr/>
          </p:nvSpPr>
          <p:spPr>
            <a:xfrm flipH="1" flipV="1">
              <a:off x="3009600" y="3700440"/>
              <a:ext cx="203040" cy="648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7" name="CustomShape 62"/>
            <p:cNvSpPr/>
            <p:nvPr/>
          </p:nvSpPr>
          <p:spPr>
            <a:xfrm>
              <a:off x="1384560" y="2243520"/>
              <a:ext cx="69948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0000"/>
                  </a:solidFill>
                  <a:latin typeface="Myriad Pro"/>
                </a:rPr>
                <a:t>Rock</a:t>
              </a: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278" name="CustomShape 63"/>
            <p:cNvSpPr/>
            <p:nvPr/>
          </p:nvSpPr>
          <p:spPr>
            <a:xfrm>
              <a:off x="3149280" y="2209320"/>
              <a:ext cx="78012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0000"/>
                  </a:solidFill>
                  <a:latin typeface="Myriad Pro"/>
                </a:rPr>
                <a:t>Water</a:t>
              </a: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279" name="CustomShape 64"/>
            <p:cNvSpPr/>
            <p:nvPr/>
          </p:nvSpPr>
          <p:spPr>
            <a:xfrm>
              <a:off x="3831120" y="4674240"/>
              <a:ext cx="193680" cy="192960"/>
            </a:xfrm>
            <a:prstGeom prst="ellipse">
              <a:avLst/>
            </a:prstGeom>
            <a:solidFill>
              <a:srgbClr val="4F6228">
                <a:alpha val="44000"/>
              </a:srgbClr>
            </a:solidFill>
            <a:ln w="25560">
              <a:solidFill>
                <a:srgbClr val="00B0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0" name="CustomShape 65"/>
            <p:cNvSpPr/>
            <p:nvPr/>
          </p:nvSpPr>
          <p:spPr>
            <a:xfrm>
              <a:off x="4249440" y="4156200"/>
              <a:ext cx="193680" cy="192600"/>
            </a:xfrm>
            <a:prstGeom prst="ellipse">
              <a:avLst/>
            </a:prstGeom>
            <a:solidFill>
              <a:srgbClr val="FF0000">
                <a:alpha val="74000"/>
              </a:srgbClr>
            </a:solidFill>
            <a:ln w="2556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1" name="CustomShape 66"/>
            <p:cNvSpPr/>
            <p:nvPr/>
          </p:nvSpPr>
          <p:spPr>
            <a:xfrm flipV="1">
              <a:off x="2879280" y="4455720"/>
              <a:ext cx="759240" cy="252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2" name="CustomShape 67"/>
            <p:cNvSpPr/>
            <p:nvPr/>
          </p:nvSpPr>
          <p:spPr>
            <a:xfrm flipV="1">
              <a:off x="3662280" y="4095000"/>
              <a:ext cx="521640" cy="189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3" name="CustomShape 68"/>
            <p:cNvSpPr/>
            <p:nvPr/>
          </p:nvSpPr>
          <p:spPr>
            <a:xfrm>
              <a:off x="3662280" y="4480920"/>
              <a:ext cx="104040" cy="1926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4" name="CustomShape 69"/>
            <p:cNvSpPr/>
            <p:nvPr/>
          </p:nvSpPr>
          <p:spPr>
            <a:xfrm>
              <a:off x="2229120" y="4384800"/>
              <a:ext cx="193680" cy="192960"/>
            </a:xfrm>
            <a:prstGeom prst="ellipse">
              <a:avLst/>
            </a:prstGeom>
            <a:solidFill>
              <a:srgbClr val="4F6228">
                <a:alpha val="44000"/>
              </a:srgbClr>
            </a:solidFill>
            <a:ln w="25560">
              <a:solidFill>
                <a:srgbClr val="00B0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5" name="CustomShape 70"/>
            <p:cNvSpPr/>
            <p:nvPr/>
          </p:nvSpPr>
          <p:spPr>
            <a:xfrm flipH="1">
              <a:off x="1640880" y="4190040"/>
              <a:ext cx="74088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6" name="CustomShape 71"/>
            <p:cNvSpPr/>
            <p:nvPr/>
          </p:nvSpPr>
          <p:spPr>
            <a:xfrm>
              <a:off x="1641600" y="4320000"/>
              <a:ext cx="521640" cy="1296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7" name="CustomShape 72"/>
            <p:cNvSpPr/>
            <p:nvPr/>
          </p:nvSpPr>
          <p:spPr>
            <a:xfrm>
              <a:off x="1323000" y="3940920"/>
              <a:ext cx="193680" cy="194760"/>
            </a:xfrm>
            <a:prstGeom prst="ellipse">
              <a:avLst/>
            </a:prstGeom>
            <a:solidFill>
              <a:srgbClr val="FF0000">
                <a:alpha val="74000"/>
              </a:srgbClr>
            </a:solidFill>
            <a:ln w="2556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8" name="CustomShape 73"/>
            <p:cNvSpPr/>
            <p:nvPr/>
          </p:nvSpPr>
          <p:spPr>
            <a:xfrm>
              <a:off x="861480" y="4061160"/>
              <a:ext cx="193680" cy="194400"/>
            </a:xfrm>
            <a:prstGeom prst="ellipse">
              <a:avLst/>
            </a:prstGeom>
            <a:solidFill>
              <a:srgbClr val="FF0000">
                <a:alpha val="74000"/>
              </a:srgbClr>
            </a:solidFill>
            <a:ln w="2556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9" name="CustomShape 74"/>
            <p:cNvSpPr/>
            <p:nvPr/>
          </p:nvSpPr>
          <p:spPr>
            <a:xfrm>
              <a:off x="1055520" y="4061160"/>
              <a:ext cx="193680" cy="194400"/>
            </a:xfrm>
            <a:prstGeom prst="ellipse">
              <a:avLst/>
            </a:prstGeom>
            <a:solidFill>
              <a:srgbClr val="4F6228">
                <a:alpha val="94000"/>
              </a:srgbClr>
            </a:solidFill>
            <a:ln w="25560">
              <a:solidFill>
                <a:srgbClr val="00B0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0" name="CustomShape 75"/>
            <p:cNvSpPr/>
            <p:nvPr/>
          </p:nvSpPr>
          <p:spPr>
            <a:xfrm>
              <a:off x="999360" y="4199040"/>
              <a:ext cx="193680" cy="194400"/>
            </a:xfrm>
            <a:prstGeom prst="ellipse">
              <a:avLst/>
            </a:prstGeom>
            <a:solidFill>
              <a:srgbClr val="FF0000">
                <a:alpha val="74000"/>
              </a:srgbClr>
            </a:solidFill>
            <a:ln w="2556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1" name="CustomShape 76"/>
            <p:cNvSpPr/>
            <p:nvPr/>
          </p:nvSpPr>
          <p:spPr>
            <a:xfrm>
              <a:off x="861480" y="4190040"/>
              <a:ext cx="193680" cy="194760"/>
            </a:xfrm>
            <a:prstGeom prst="ellipse">
              <a:avLst/>
            </a:prstGeom>
            <a:solidFill>
              <a:srgbClr val="4F6228">
                <a:alpha val="94000"/>
              </a:srgbClr>
            </a:solidFill>
            <a:ln w="25560">
              <a:solidFill>
                <a:srgbClr val="00B0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2" name="CustomShape 77"/>
            <p:cNvSpPr/>
            <p:nvPr/>
          </p:nvSpPr>
          <p:spPr>
            <a:xfrm>
              <a:off x="1387800" y="4327560"/>
              <a:ext cx="194040" cy="194400"/>
            </a:xfrm>
            <a:prstGeom prst="ellipse">
              <a:avLst/>
            </a:prstGeom>
            <a:solidFill>
              <a:srgbClr val="4F6228">
                <a:alpha val="94000"/>
              </a:srgbClr>
            </a:solidFill>
            <a:ln w="25560">
              <a:solidFill>
                <a:srgbClr val="00B0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3" name="CustomShape 78"/>
            <p:cNvSpPr/>
            <p:nvPr/>
          </p:nvSpPr>
          <p:spPr>
            <a:xfrm>
              <a:off x="999360" y="3876480"/>
              <a:ext cx="193680" cy="194400"/>
            </a:xfrm>
            <a:prstGeom prst="ellipse">
              <a:avLst/>
            </a:prstGeom>
            <a:solidFill>
              <a:srgbClr val="FF0000">
                <a:alpha val="74000"/>
              </a:srgbClr>
            </a:solidFill>
            <a:ln w="2556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4" name="CustomShape 79"/>
            <p:cNvSpPr/>
            <p:nvPr/>
          </p:nvSpPr>
          <p:spPr>
            <a:xfrm>
              <a:off x="1193760" y="3876480"/>
              <a:ext cx="193680" cy="194400"/>
            </a:xfrm>
            <a:prstGeom prst="ellipse">
              <a:avLst/>
            </a:prstGeom>
            <a:solidFill>
              <a:srgbClr val="4F6228">
                <a:alpha val="94000"/>
              </a:srgbClr>
            </a:solidFill>
            <a:ln w="25560">
              <a:solidFill>
                <a:srgbClr val="00B0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5" name="CustomShape 80"/>
            <p:cNvSpPr/>
            <p:nvPr/>
          </p:nvSpPr>
          <p:spPr>
            <a:xfrm>
              <a:off x="1137600" y="4014000"/>
              <a:ext cx="193680" cy="194760"/>
            </a:xfrm>
            <a:prstGeom prst="ellipse">
              <a:avLst/>
            </a:prstGeom>
            <a:solidFill>
              <a:srgbClr val="FF0000">
                <a:alpha val="74000"/>
              </a:srgbClr>
            </a:solidFill>
            <a:ln w="2556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6" name="CustomShape 81"/>
            <p:cNvSpPr/>
            <p:nvPr/>
          </p:nvSpPr>
          <p:spPr>
            <a:xfrm>
              <a:off x="999360" y="4005360"/>
              <a:ext cx="193680" cy="194400"/>
            </a:xfrm>
            <a:prstGeom prst="ellipse">
              <a:avLst/>
            </a:prstGeom>
            <a:solidFill>
              <a:srgbClr val="4F6228">
                <a:alpha val="94000"/>
              </a:srgbClr>
            </a:solidFill>
            <a:ln w="25560">
              <a:solidFill>
                <a:srgbClr val="00B0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7" name="CustomShape 82"/>
            <p:cNvSpPr/>
            <p:nvPr/>
          </p:nvSpPr>
          <p:spPr>
            <a:xfrm>
              <a:off x="1055520" y="4318920"/>
              <a:ext cx="193680" cy="194760"/>
            </a:xfrm>
            <a:prstGeom prst="ellipse">
              <a:avLst/>
            </a:prstGeom>
            <a:solidFill>
              <a:srgbClr val="FF0000">
                <a:alpha val="74000"/>
              </a:srgbClr>
            </a:solidFill>
            <a:ln w="2556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8" name="CustomShape 83"/>
            <p:cNvSpPr/>
            <p:nvPr/>
          </p:nvSpPr>
          <p:spPr>
            <a:xfrm>
              <a:off x="1249920" y="4318920"/>
              <a:ext cx="193680" cy="194760"/>
            </a:xfrm>
            <a:prstGeom prst="ellipse">
              <a:avLst/>
            </a:prstGeom>
            <a:solidFill>
              <a:srgbClr val="4F6228">
                <a:alpha val="94000"/>
              </a:srgbClr>
            </a:solidFill>
            <a:ln w="25560">
              <a:solidFill>
                <a:srgbClr val="00B0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9" name="CustomShape 84"/>
            <p:cNvSpPr/>
            <p:nvPr/>
          </p:nvSpPr>
          <p:spPr>
            <a:xfrm>
              <a:off x="1193760" y="4456440"/>
              <a:ext cx="193680" cy="194400"/>
            </a:xfrm>
            <a:prstGeom prst="ellipse">
              <a:avLst/>
            </a:prstGeom>
            <a:solidFill>
              <a:srgbClr val="FF0000">
                <a:alpha val="74000"/>
              </a:srgbClr>
            </a:solidFill>
            <a:ln w="2556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0" name="CustomShape 85"/>
            <p:cNvSpPr/>
            <p:nvPr/>
          </p:nvSpPr>
          <p:spPr>
            <a:xfrm>
              <a:off x="1055520" y="4447800"/>
              <a:ext cx="193680" cy="194760"/>
            </a:xfrm>
            <a:prstGeom prst="ellipse">
              <a:avLst/>
            </a:prstGeom>
            <a:solidFill>
              <a:srgbClr val="4F6228">
                <a:alpha val="94000"/>
              </a:srgbClr>
            </a:solidFill>
            <a:ln w="25560">
              <a:solidFill>
                <a:srgbClr val="00B0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1" name="CustomShape 86"/>
            <p:cNvSpPr/>
            <p:nvPr/>
          </p:nvSpPr>
          <p:spPr>
            <a:xfrm>
              <a:off x="1185120" y="4061160"/>
              <a:ext cx="193680" cy="194400"/>
            </a:xfrm>
            <a:prstGeom prst="ellipse">
              <a:avLst/>
            </a:prstGeom>
            <a:solidFill>
              <a:srgbClr val="FF0000">
                <a:alpha val="74000"/>
              </a:srgbClr>
            </a:solidFill>
            <a:ln w="2556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2" name="CustomShape 87"/>
            <p:cNvSpPr/>
            <p:nvPr/>
          </p:nvSpPr>
          <p:spPr>
            <a:xfrm>
              <a:off x="1379160" y="4061160"/>
              <a:ext cx="193680" cy="194400"/>
            </a:xfrm>
            <a:prstGeom prst="ellipse">
              <a:avLst/>
            </a:prstGeom>
            <a:solidFill>
              <a:srgbClr val="4F6228">
                <a:alpha val="94000"/>
              </a:srgbClr>
            </a:solidFill>
            <a:ln w="25560">
              <a:solidFill>
                <a:srgbClr val="00B0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3" name="CustomShape 88"/>
            <p:cNvSpPr/>
            <p:nvPr/>
          </p:nvSpPr>
          <p:spPr>
            <a:xfrm>
              <a:off x="1323000" y="4199040"/>
              <a:ext cx="193680" cy="194400"/>
            </a:xfrm>
            <a:prstGeom prst="ellipse">
              <a:avLst/>
            </a:prstGeom>
            <a:solidFill>
              <a:srgbClr val="FF0000">
                <a:alpha val="74000"/>
              </a:srgbClr>
            </a:solidFill>
            <a:ln w="2556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4" name="CustomShape 89"/>
            <p:cNvSpPr/>
            <p:nvPr/>
          </p:nvSpPr>
          <p:spPr>
            <a:xfrm>
              <a:off x="1185120" y="4190040"/>
              <a:ext cx="193680" cy="194760"/>
            </a:xfrm>
            <a:prstGeom prst="ellipse">
              <a:avLst/>
            </a:prstGeom>
            <a:solidFill>
              <a:srgbClr val="4F6228">
                <a:alpha val="94000"/>
              </a:srgbClr>
            </a:solidFill>
            <a:ln w="25560">
              <a:solidFill>
                <a:srgbClr val="00B0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305" name="Picture 4"/>
          <p:cNvPicPr/>
          <p:nvPr/>
        </p:nvPicPr>
        <p:blipFill>
          <a:blip r:embed="rId6"/>
          <a:srcRect r="42501"/>
          <a:stretch/>
        </p:blipFill>
        <p:spPr>
          <a:xfrm>
            <a:off x="120780" y="1539162"/>
            <a:ext cx="5140800" cy="4275360"/>
          </a:xfrm>
          <a:prstGeom prst="rect">
            <a:avLst/>
          </a:prstGeom>
          <a:ln w="19080">
            <a:solidFill>
              <a:srgbClr val="000000"/>
            </a:solidFill>
            <a:miter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ustomShape 1"/>
          <p:cNvSpPr/>
          <p:nvPr/>
        </p:nvSpPr>
        <p:spPr>
          <a:xfrm>
            <a:off x="3103200" y="188640"/>
            <a:ext cx="29275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0" strike="noStrike" spc="-1">
                <a:solidFill>
                  <a:srgbClr val="0070C0"/>
                </a:solidFill>
                <a:latin typeface="Verdana"/>
                <a:ea typeface="Verdana"/>
              </a:rPr>
              <a:t>CRNS: Basics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307" name="Picture 306"/>
          <p:cNvPicPr/>
          <p:nvPr/>
        </p:nvPicPr>
        <p:blipFill>
          <a:blip r:embed="rId4"/>
          <a:stretch/>
        </p:blipFill>
        <p:spPr>
          <a:xfrm>
            <a:off x="8026560" y="6311880"/>
            <a:ext cx="990720" cy="431640"/>
          </a:xfrm>
          <a:prstGeom prst="rect">
            <a:avLst/>
          </a:prstGeom>
          <a:ln>
            <a:noFill/>
          </a:ln>
        </p:spPr>
      </p:pic>
      <p:sp>
        <p:nvSpPr>
          <p:cNvPr id="308" name="TextShape 2"/>
          <p:cNvSpPr txBox="1"/>
          <p:nvPr/>
        </p:nvSpPr>
        <p:spPr>
          <a:xfrm>
            <a:off x="225360" y="1737360"/>
            <a:ext cx="8004600" cy="1010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Cosmic-Ray Neutron Sensing</a:t>
            </a:r>
            <a:endParaRPr lang="en-US" sz="18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Only sensitive to hydrogen (soil chemistry plays a minor role)</a:t>
            </a:r>
            <a:endParaRPr lang="en-US" sz="18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Non-invasive, autarkic</a:t>
            </a:r>
            <a:endParaRPr lang="en-US" sz="18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Large support volume 10 hectare, 0.5 m deep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09" name="TextShape 3"/>
          <p:cNvSpPr txBox="1"/>
          <p:nvPr/>
        </p:nvSpPr>
        <p:spPr>
          <a:xfrm>
            <a:off x="4762359" y="3002772"/>
            <a:ext cx="4164120" cy="365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Can be extended by mobile measurements</a:t>
            </a:r>
            <a:endParaRPr lang="en-US" sz="1800" b="0" strike="noStrike" spc="-1" dirty="0">
              <a:latin typeface="Arial"/>
            </a:endParaRPr>
          </a:p>
        </p:txBody>
      </p:sp>
      <p:cxnSp>
        <p:nvCxnSpPr>
          <p:cNvPr id="310" name="Line 4"/>
          <p:cNvCxnSpPr/>
          <p:nvPr/>
        </p:nvCxnSpPr>
        <p:spPr>
          <a:xfrm>
            <a:off x="4021394" y="2890684"/>
            <a:ext cx="707922" cy="294968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1061640" y="153720"/>
            <a:ext cx="792756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0" strike="noStrike" spc="-1">
                <a:solidFill>
                  <a:srgbClr val="0070C0"/>
                </a:solidFill>
                <a:latin typeface="Verdana"/>
                <a:ea typeface="Verdana"/>
              </a:rPr>
              <a:t>Mobile Measurements – Full Coverage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312" name="Picture 2"/>
          <p:cNvPicPr/>
          <p:nvPr/>
        </p:nvPicPr>
        <p:blipFill>
          <a:blip r:embed="rId4"/>
          <a:stretch/>
        </p:blipFill>
        <p:spPr>
          <a:xfrm>
            <a:off x="0" y="1371600"/>
            <a:ext cx="9054720" cy="4107960"/>
          </a:xfrm>
          <a:prstGeom prst="rect">
            <a:avLst/>
          </a:prstGeom>
          <a:ln w="9360">
            <a:noFill/>
          </a:ln>
        </p:spPr>
      </p:pic>
      <p:pic>
        <p:nvPicPr>
          <p:cNvPr id="313" name="Picture 312"/>
          <p:cNvPicPr/>
          <p:nvPr/>
        </p:nvPicPr>
        <p:blipFill>
          <a:blip r:embed="rId5"/>
          <a:stretch/>
        </p:blipFill>
        <p:spPr>
          <a:xfrm>
            <a:off x="8026560" y="6311880"/>
            <a:ext cx="990720" cy="431640"/>
          </a:xfrm>
          <a:prstGeom prst="rect">
            <a:avLst/>
          </a:prstGeom>
          <a:ln>
            <a:noFill/>
          </a:ln>
        </p:spPr>
      </p:pic>
      <p:pic>
        <p:nvPicPr>
          <p:cNvPr id="314" name="Picture 4"/>
          <p:cNvPicPr/>
          <p:nvPr/>
        </p:nvPicPr>
        <p:blipFill>
          <a:blip r:embed="rId6"/>
          <a:srcRect r="42501"/>
          <a:stretch/>
        </p:blipFill>
        <p:spPr>
          <a:xfrm>
            <a:off x="5669280" y="2286000"/>
            <a:ext cx="3312000" cy="2754360"/>
          </a:xfrm>
          <a:prstGeom prst="rect">
            <a:avLst/>
          </a:prstGeom>
          <a:ln w="19080">
            <a:solidFill>
              <a:srgbClr val="000000"/>
            </a:solidFill>
            <a:miter/>
          </a:ln>
        </p:spPr>
      </p:pic>
      <p:sp>
        <p:nvSpPr>
          <p:cNvPr id="6" name="CustomShape 2"/>
          <p:cNvSpPr/>
          <p:nvPr/>
        </p:nvSpPr>
        <p:spPr>
          <a:xfrm>
            <a:off x="73126" y="6393960"/>
            <a:ext cx="671472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800" b="0" strike="noStrike" spc="-1" dirty="0" smtClean="0">
                <a:solidFill>
                  <a:srgbClr val="000000"/>
                </a:solidFill>
                <a:latin typeface="Calibri"/>
              </a:rPr>
              <a:t>Courtesy M. </a:t>
            </a:r>
            <a:r>
              <a:rPr lang="en-US" sz="800" b="0" strike="noStrike" spc="-1" dirty="0" err="1" smtClean="0">
                <a:solidFill>
                  <a:srgbClr val="000000"/>
                </a:solidFill>
                <a:latin typeface="Calibri"/>
              </a:rPr>
              <a:t>Schrön</a:t>
            </a:r>
            <a:r>
              <a:rPr lang="en-US" sz="800" spc="-1" dirty="0" smtClean="0">
                <a:solidFill>
                  <a:srgbClr val="000000"/>
                </a:solidFill>
                <a:latin typeface="Calibri"/>
              </a:rPr>
              <a:t>, UFZ Leipzig</a:t>
            </a:r>
            <a:endParaRPr lang="en-US" sz="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1112040" y="182880"/>
            <a:ext cx="753444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0" strike="noStrike" spc="-1">
                <a:solidFill>
                  <a:srgbClr val="0070C0"/>
                </a:solidFill>
                <a:latin typeface="Verdana"/>
                <a:ea typeface="Verdana"/>
              </a:rPr>
              <a:t>Mobile Measurements Across Scales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317" name="Picture 316"/>
          <p:cNvPicPr/>
          <p:nvPr/>
        </p:nvPicPr>
        <p:blipFill>
          <a:blip r:embed="rId4"/>
          <a:stretch/>
        </p:blipFill>
        <p:spPr>
          <a:xfrm>
            <a:off x="8026560" y="6311880"/>
            <a:ext cx="990720" cy="431640"/>
          </a:xfrm>
          <a:prstGeom prst="rect">
            <a:avLst/>
          </a:prstGeom>
          <a:ln>
            <a:noFill/>
          </a:ln>
        </p:spPr>
      </p:pic>
      <p:pic>
        <p:nvPicPr>
          <p:cNvPr id="319" name="Picture 1"/>
          <p:cNvPicPr/>
          <p:nvPr/>
        </p:nvPicPr>
        <p:blipFill>
          <a:blip r:embed="rId5"/>
          <a:stretch/>
        </p:blipFill>
        <p:spPr>
          <a:xfrm>
            <a:off x="4846320" y="1514520"/>
            <a:ext cx="3942720" cy="2234520"/>
          </a:xfrm>
          <a:prstGeom prst="rect">
            <a:avLst/>
          </a:prstGeom>
          <a:ln>
            <a:noFill/>
          </a:ln>
        </p:spPr>
      </p:pic>
      <p:pic>
        <p:nvPicPr>
          <p:cNvPr id="320" name="Picture 319"/>
          <p:cNvPicPr/>
          <p:nvPr/>
        </p:nvPicPr>
        <p:blipFill>
          <a:blip r:embed="rId6"/>
          <a:stretch/>
        </p:blipFill>
        <p:spPr>
          <a:xfrm>
            <a:off x="166680" y="1407960"/>
            <a:ext cx="4496760" cy="5270040"/>
          </a:xfrm>
          <a:prstGeom prst="rect">
            <a:avLst/>
          </a:prstGeom>
          <a:ln>
            <a:noFill/>
          </a:ln>
        </p:spPr>
      </p:pic>
      <p:pic>
        <p:nvPicPr>
          <p:cNvPr id="9" name="Grafik 6"/>
          <p:cNvPicPr/>
          <p:nvPr/>
        </p:nvPicPr>
        <p:blipFill>
          <a:blip r:embed="rId7"/>
          <a:stretch/>
        </p:blipFill>
        <p:spPr>
          <a:xfrm>
            <a:off x="4843856" y="4133880"/>
            <a:ext cx="2904120" cy="2178000"/>
          </a:xfrm>
          <a:prstGeom prst="rect">
            <a:avLst/>
          </a:prstGeom>
          <a:ln>
            <a:noFill/>
          </a:ln>
        </p:spPr>
      </p:pic>
      <p:sp>
        <p:nvSpPr>
          <p:cNvPr id="10" name="CustomShape 2"/>
          <p:cNvSpPr/>
          <p:nvPr/>
        </p:nvSpPr>
        <p:spPr>
          <a:xfrm>
            <a:off x="4879260" y="6368624"/>
            <a:ext cx="3075037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800" b="0" strike="noStrike" spc="-1" dirty="0" smtClean="0">
                <a:solidFill>
                  <a:srgbClr val="000000"/>
                </a:solidFill>
                <a:latin typeface="Calibri"/>
              </a:rPr>
              <a:t>Courtesy M. </a:t>
            </a:r>
            <a:r>
              <a:rPr lang="en-US" sz="800" b="0" strike="noStrike" spc="-1" dirty="0" err="1" smtClean="0">
                <a:solidFill>
                  <a:srgbClr val="000000"/>
                </a:solidFill>
                <a:latin typeface="Calibri"/>
              </a:rPr>
              <a:t>Schrön</a:t>
            </a:r>
            <a:r>
              <a:rPr lang="en-US" sz="800" spc="-1" dirty="0" smtClean="0">
                <a:solidFill>
                  <a:srgbClr val="000000"/>
                </a:solidFill>
                <a:latin typeface="Calibri"/>
              </a:rPr>
              <a:t>, UFZ Leipzig</a:t>
            </a:r>
          </a:p>
          <a:p>
            <a:pPr>
              <a:lnSpc>
                <a:spcPct val="100000"/>
              </a:lnSpc>
            </a:pPr>
            <a:r>
              <a:rPr lang="en-US" sz="800" b="0" strike="noStrike" spc="-1" dirty="0" smtClean="0">
                <a:solidFill>
                  <a:srgbClr val="000000"/>
                </a:solidFill>
                <a:latin typeface="Calibri"/>
              </a:rPr>
              <a:t>Cooperation German Weather Service, F </a:t>
            </a:r>
            <a:r>
              <a:rPr lang="en-US" sz="800" b="0" strike="noStrike" spc="-1" dirty="0" err="1" smtClean="0">
                <a:solidFill>
                  <a:srgbClr val="000000"/>
                </a:solidFill>
                <a:latin typeface="Calibri"/>
              </a:rPr>
              <a:t>Beyrich</a:t>
            </a:r>
            <a:r>
              <a:rPr lang="en-US" sz="800" b="0" strike="noStrike" spc="-1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en-US" sz="800" b="0" strike="noStrike" spc="-1" dirty="0" err="1" smtClean="0">
                <a:solidFill>
                  <a:srgbClr val="000000"/>
                </a:solidFill>
                <a:latin typeface="Calibri"/>
              </a:rPr>
              <a:t>FESSTVal</a:t>
            </a:r>
            <a:endParaRPr lang="en-US" sz="8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800" spc="-1" dirty="0" smtClean="0">
                <a:solidFill>
                  <a:srgbClr val="000000"/>
                </a:solidFill>
                <a:latin typeface="Calibri"/>
              </a:rPr>
              <a:t>Preliminary data</a:t>
            </a:r>
            <a:endParaRPr lang="en-US" sz="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800" b="0" strike="noStrike" spc="-1" dirty="0">
              <a:latin typeface="Arial"/>
            </a:endParaRPr>
          </a:p>
        </p:txBody>
      </p:sp>
      <p:sp>
        <p:nvSpPr>
          <p:cNvPr id="318" name="TextShape 2"/>
          <p:cNvSpPr txBox="1"/>
          <p:nvPr/>
        </p:nvSpPr>
        <p:spPr>
          <a:xfrm>
            <a:off x="7554240" y="3851684"/>
            <a:ext cx="1463040" cy="6022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0" tIns="45000" rIns="90000" bIns="45000"/>
          <a:lstStyle/>
          <a:p>
            <a:r>
              <a:rPr lang="en-US" sz="1800" b="0" strike="noStrike" spc="-1" dirty="0" err="1">
                <a:latin typeface="Arial"/>
              </a:rPr>
              <a:t>StyX</a:t>
            </a:r>
            <a:r>
              <a:rPr lang="en-US" sz="1800" b="0" strike="noStrike" spc="-1" dirty="0">
                <a:latin typeface="Arial"/>
              </a:rPr>
              <a:t> Rover</a:t>
            </a:r>
          </a:p>
          <a:p>
            <a:r>
              <a:rPr lang="en-US" sz="1800" b="0" strike="noStrike" spc="-1" dirty="0">
                <a:latin typeface="Arial"/>
              </a:rPr>
              <a:t>UFZ Leipzig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1"/>
          <p:cNvSpPr/>
          <p:nvPr/>
        </p:nvSpPr>
        <p:spPr>
          <a:xfrm>
            <a:off x="1489680" y="182880"/>
            <a:ext cx="461304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0" strike="noStrike" spc="-1">
                <a:solidFill>
                  <a:srgbClr val="0070C0"/>
                </a:solidFill>
                <a:latin typeface="Verdana"/>
                <a:ea typeface="Verdana"/>
              </a:rPr>
              <a:t>Mobile Measurements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322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3" name="Picture 322"/>
          <p:cNvPicPr/>
          <p:nvPr/>
        </p:nvPicPr>
        <p:blipFill>
          <a:blip r:embed="rId4"/>
          <a:stretch/>
        </p:blipFill>
        <p:spPr>
          <a:xfrm>
            <a:off x="8026560" y="6311880"/>
            <a:ext cx="990720" cy="431640"/>
          </a:xfrm>
          <a:prstGeom prst="rect">
            <a:avLst/>
          </a:prstGeom>
          <a:ln>
            <a:noFill/>
          </a:ln>
        </p:spPr>
      </p:pic>
      <p:sp>
        <p:nvSpPr>
          <p:cNvPr id="324" name="TextShape 3"/>
          <p:cNvSpPr txBox="1"/>
          <p:nvPr/>
        </p:nvSpPr>
        <p:spPr>
          <a:xfrm>
            <a:off x="225000" y="1737360"/>
            <a:ext cx="8004600" cy="1243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Opportunities</a:t>
            </a:r>
            <a:endParaRPr lang="en-US" sz="18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Large area soil moisture measurements:</a:t>
            </a:r>
            <a:endParaRPr lang="en-US" sz="1800" b="0" strike="noStrike" spc="-1">
              <a:latin typeface="Arial"/>
            </a:endParaRP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Full coverage for 1 km</a:t>
            </a:r>
            <a:r>
              <a:rPr lang="en-US" sz="1800" b="0" strike="noStrike" spc="-1" baseline="33000">
                <a:solidFill>
                  <a:srgbClr val="000000"/>
                </a:solidFill>
                <a:latin typeface="Calibri"/>
              </a:rPr>
              <a:t>2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/day with a resolution of 50 m</a:t>
            </a:r>
            <a:endParaRPr lang="en-US" sz="1800" b="0" strike="noStrike" spc="-1">
              <a:latin typeface="Arial"/>
            </a:endParaRP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Coarse sampling of larger areas e.g. a whole catchment</a:t>
            </a:r>
            <a:endParaRPr lang="en-US" sz="18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Snap-shot data for areas with no other data (e.g. ISMN) available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25" name="TextShape 4"/>
          <p:cNvSpPr txBox="1"/>
          <p:nvPr/>
        </p:nvSpPr>
        <p:spPr>
          <a:xfrm>
            <a:off x="250200" y="3200400"/>
            <a:ext cx="8004600" cy="1010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Challenges</a:t>
            </a:r>
            <a:endParaRPr lang="en-US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Other hydrogen pools than soil moisture influence the signal (e.g. vegetation, rivers…)</a:t>
            </a:r>
            <a:endParaRPr lang="en-US" sz="18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Road effect</a:t>
            </a: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359</Words>
  <Application>Microsoft Office PowerPoint</Application>
  <PresentationFormat>On-screen Show (4:3)</PresentationFormat>
  <Paragraphs>90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Calibri</vt:lpstr>
      <vt:lpstr>Calibri Light</vt:lpstr>
      <vt:lpstr>DejaVu Sans</vt:lpstr>
      <vt:lpstr>Myriad Pro</vt:lpstr>
      <vt:lpstr>Symbol</vt:lpstr>
      <vt:lpstr>Times New Roman</vt:lpstr>
      <vt:lpstr>Verdana</vt:lpstr>
      <vt:lpstr>Wingdings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subject/>
  <dc:creator>Markus</dc:creator>
  <dc:description/>
  <cp:lastModifiedBy>Jannis Weimar</cp:lastModifiedBy>
  <cp:revision>440</cp:revision>
  <dcterms:created xsi:type="dcterms:W3CDTF">2015-08-29T13:25:37Z</dcterms:created>
  <dcterms:modified xsi:type="dcterms:W3CDTF">2023-06-11T00:02:12Z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16</vt:i4>
  </property>
  <property fmtid="{D5CDD505-2E9C-101B-9397-08002B2CF9AE}" pid="8" name="PresentationFormat">
    <vt:lpwstr>Bildschirmpräsentation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19</vt:i4>
  </property>
</Properties>
</file>