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45B8F3-D9AA-D2CE-F19E-0C1A747C2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2BEE895-4C32-AA7F-DC95-E5F26E4CF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94CC595-7DC6-2D02-AC55-2A6DEC8B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3B26B26-00CE-82B7-D8E6-DE54D342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A05FB24-4409-23F0-C696-EE0CE220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4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BEF15A-FF8C-F1E4-FEDF-D17D767D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4232339-F933-85EF-79FD-7C3EBECA1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C5AD28B-7A62-92DA-7BE7-39D6EA09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BA51F0-2B17-EF6E-D004-EDE4B467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1ECC5B6-F936-CFF8-4067-600C444F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106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868B1E7-E92B-DB95-0632-77F1005F7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1456B7D-C247-A562-64E6-C5567491C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892F-E9F7-914F-2C05-CD2EDBA7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C20300F-D50D-B407-7519-364B735D8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1AB0F4-DB96-79C9-47C3-7DBDE877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06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AE6357-9E96-5747-E408-00661B1B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0126C3-138E-A275-BDCB-9D44A0A6F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D7CBAB-2EA8-599B-8C2B-5A66367C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192D66C-AEF4-CD24-1012-74D05C8A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88EDE13-6434-496C-3D1E-C7CB1213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67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60E3B-5EA8-8F10-AE3F-E272CC58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F5FDBF6-ED5B-BF30-4458-E22B980B2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8BBE9A0-AB07-42F8-3C67-0249E261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472694-FC6F-2A2C-4879-723F980B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7371BD-E39B-5C53-59F4-9D7C5D3B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161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FD1782-7528-35B3-C47A-D7FBC99B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957599-12C3-E650-CBA5-CC4C2BC90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49F00C3-5717-B4AE-0A47-2BA1F66E4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3FA75D3-259E-D894-C433-2BADBD37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23C0FA2-7705-5E8B-790D-A010DBBF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FE0FC77-391D-887C-55EB-4F95C8E7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52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19F3C9-A6DD-280F-930B-6048202F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DF2F1F0-EC08-7106-B0F6-E0D0477AB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A82CBB9-35F7-B1FE-CFC5-3AC33BAFA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A531383-B934-1C1E-1608-08C73A998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A39E0C8-FD43-9F25-3E64-02B64E1ED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FBD60A07-BA56-327A-21C5-AEE03F2A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7CCF7AE-7E45-0BD8-01D8-56A8FC5F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01AB148-EEA8-D08A-9CDC-CD05761A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32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308D9D-F62D-8F2B-E8E8-A795EE59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19CCB67-B741-3979-AF6C-C0D0A637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6242F0C-D38A-B8B3-1418-5D3D4230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21C4EC2-FFF7-160C-A54D-496D8F82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58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CA9A833-3AC4-1870-010C-97F68910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9AE2F9E-183C-7DD2-07A9-2761428E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56B1BBB-EA36-1805-ACF5-5FF540C2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15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1779EA-DA3F-D866-1C27-12A0D175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E49AAB-706A-38E8-F958-BA854BE2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D7E7A9C-18BE-122A-1B6D-0CD52BCEF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4E8C36B-A01D-5496-64E8-C231C7DB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AAB3B43-5CF9-2B02-4218-584C7E51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227E4AF-76F2-AD09-C832-9C680F81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74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B087E5-18B2-E034-7BA0-AB9EFF68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7644982-7A7F-E9F1-3983-DD9B9A0BF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5E77948-34E6-4A95-A5F6-93C79CF6D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13AAEF-3C2C-66D7-27D5-1AFDD57A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8580E4F-EA7D-4A8C-0B51-8A209285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7AF0A7C-E2E0-E77A-D77E-96D27FC8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65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EBCE19D-51D2-422E-ECB4-3386919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GB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90FC067-6036-8F41-4090-0EFE67514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7D795D6-8631-22AF-134F-22828EB70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AB9A-7B87-43EE-98C2-2E3719AAD8E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2C6688-8EC6-8814-DFA1-BAA405634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1E402E-B5D0-62A1-6DC2-C475FFE1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A748-059E-4479-A13B-41B3391C6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6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jpg"/><Relationship Id="rId3" Type="http://schemas.openxmlformats.org/officeDocument/2006/relationships/image" Target="../media/image27.emf"/><Relationship Id="rId7" Type="http://schemas.openxmlformats.org/officeDocument/2006/relationships/image" Target="../media/image7.jpg"/><Relationship Id="rId12" Type="http://schemas.microsoft.com/office/2007/relationships/hdphoto" Target="../media/hdphoto2.wdp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28.emf"/><Relationship Id="rId10" Type="http://schemas.openxmlformats.org/officeDocument/2006/relationships/image" Target="../media/image30.jp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jpg"/><Relationship Id="rId1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7.jp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2.jp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8491-3FFC-F390-06F0-C7CEA41FF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341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hnschrift SemiBold Condensed" panose="020B0502040204020203" pitchFamily="34" charset="0"/>
              </a:rPr>
              <a:t>Integrating soil structure in </a:t>
            </a:r>
            <a:br>
              <a:rPr lang="en-US" dirty="0">
                <a:latin typeface="Bahnschrift SemiBold Condensed" panose="020B0502040204020203" pitchFamily="34" charset="0"/>
              </a:rPr>
            </a:br>
            <a:r>
              <a:rPr lang="en-US" dirty="0">
                <a:latin typeface="Bahnschrift SemiBold Condensed" panose="020B0502040204020203" pitchFamily="34" charset="0"/>
              </a:rPr>
              <a:t>hydrologic models of the unsaturated </a:t>
            </a:r>
            <a:br>
              <a:rPr lang="en-US" dirty="0">
                <a:latin typeface="Bahnschrift SemiBold Condensed" panose="020B0502040204020203" pitchFamily="34" charset="0"/>
              </a:rPr>
            </a:br>
            <a:r>
              <a:rPr lang="en-US" dirty="0">
                <a:latin typeface="Bahnschrift SemiBold Condensed" panose="020B0502040204020203" pitchFamily="34" charset="0"/>
              </a:rPr>
              <a:t>zone </a:t>
            </a:r>
            <a:endParaRPr lang="en-GR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44F88-EAA6-5035-42E9-3D0DDCC7A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Bahnschrift Light SemiCondensed" panose="020B0502040204020203" pitchFamily="34" charset="0"/>
              </a:rPr>
              <a:t>Authors</a:t>
            </a:r>
            <a:r>
              <a:rPr lang="en-US" dirty="0"/>
              <a:t>:</a:t>
            </a:r>
            <a:r>
              <a:rPr lang="en-US" dirty="0">
                <a:latin typeface="Bahnschrift Light SemiCondensed" panose="020B0502040204020203" pitchFamily="34" charset="0"/>
              </a:rPr>
              <a:t> Efthymios Chrysanthopoulos, Christos Pouliaris, Kostas </a:t>
            </a:r>
            <a:r>
              <a:rPr lang="en-US" dirty="0" err="1">
                <a:latin typeface="Bahnschrift Light SemiCondensed" panose="020B0502040204020203" pitchFamily="34" charset="0"/>
              </a:rPr>
              <a:t>Markantonis</a:t>
            </a:r>
            <a:r>
              <a:rPr lang="en-US" dirty="0">
                <a:latin typeface="Bahnschrift Light SemiCondensed" panose="020B0502040204020203" pitchFamily="34" charset="0"/>
              </a:rPr>
              <a:t>, </a:t>
            </a:r>
            <a:r>
              <a:rPr lang="en-US" dirty="0" err="1">
                <a:latin typeface="Bahnschrift Light SemiCondensed" panose="020B0502040204020203" pitchFamily="34" charset="0"/>
              </a:rPr>
              <a:t>Ioannis</a:t>
            </a:r>
            <a:r>
              <a:rPr lang="en-US" dirty="0">
                <a:latin typeface="Bahnschrift Light SemiCondensed" panose="020B0502040204020203" pitchFamily="34" charset="0"/>
              </a:rPr>
              <a:t> </a:t>
            </a:r>
            <a:r>
              <a:rPr lang="en-US" dirty="0" err="1">
                <a:latin typeface="Bahnschrift Light SemiCondensed" panose="020B0502040204020203" pitchFamily="34" charset="0"/>
              </a:rPr>
              <a:t>Tsirogiannis</a:t>
            </a:r>
            <a:r>
              <a:rPr lang="en-US" dirty="0">
                <a:latin typeface="Bahnschrift Light SemiCondensed" panose="020B0502040204020203" pitchFamily="34" charset="0"/>
              </a:rPr>
              <a:t> and Andreas Kallioras</a:t>
            </a:r>
            <a:endParaRPr lang="en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F1150-C203-7868-006D-BE2D034603E8}"/>
              </a:ext>
            </a:extLst>
          </p:cNvPr>
          <p:cNvSpPr txBox="1"/>
          <p:nvPr/>
        </p:nvSpPr>
        <p:spPr>
          <a:xfrm>
            <a:off x="10621324" y="4934634"/>
            <a:ext cx="157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GC8-Hydro-63</a:t>
            </a:r>
          </a:p>
          <a:p>
            <a:endParaRPr lang="en-GB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Εικόνα 5" descr="Εικόνα που περιέχει μοτίβο, βελονιά, pixel&#10;&#10;Περιγραφή που δημιουργήθηκε αυτόματα">
            <a:extLst>
              <a:ext uri="{FF2B5EF4-FFF2-40B4-BE49-F238E27FC236}">
                <a16:creationId xmlns:a16="http://schemas.microsoft.com/office/drawing/2014/main" id="{2EB8393B-CC25-D933-C1E5-45B4A299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324" y="5291826"/>
            <a:ext cx="1570676" cy="1570676"/>
          </a:xfrm>
          <a:prstGeom prst="rect">
            <a:avLst/>
          </a:prstGeom>
        </p:spPr>
      </p:pic>
      <p:pic>
        <p:nvPicPr>
          <p:cNvPr id="12" name="Εικόνα 11" descr="Εικόνα που περιέχει γραμματοσειρά, γραφικά, λογότυπο, σύμβολο&#10;&#10;Περιγραφή που δημιουργήθηκε αυτόματα">
            <a:extLst>
              <a:ext uri="{FF2B5EF4-FFF2-40B4-BE49-F238E27FC236}">
                <a16:creationId xmlns:a16="http://schemas.microsoft.com/office/drawing/2014/main" id="{DA873A59-D140-6E14-BE3E-01951BBA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02" y="5443142"/>
            <a:ext cx="2884616" cy="1414858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pic>
        <p:nvPicPr>
          <p:cNvPr id="9" name="Εικόνα 8" descr="Εικόνα που περιέχει σκίτσο/σχέδιο, ζωγραφιά, τέχνη με γραμμές, σχέδιο με γραμμές&#10;&#10;Περιγραφή που δημιουργήθηκε αυτόματα">
            <a:extLst>
              <a:ext uri="{FF2B5EF4-FFF2-40B4-BE49-F238E27FC236}">
                <a16:creationId xmlns:a16="http://schemas.microsoft.com/office/drawing/2014/main" id="{9557D8E1-151A-939F-36E7-FAA244D3B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76" y="5338053"/>
            <a:ext cx="5741247" cy="1519947"/>
          </a:xfrm>
          <a:prstGeom prst="rect">
            <a:avLst/>
          </a:prstGeom>
        </p:spPr>
      </p:pic>
      <p:pic>
        <p:nvPicPr>
          <p:cNvPr id="13" name="Εικόνα 12" descr="Εικόνα που περιέχει γραμματοσειρά, γραφικά, κείμενο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5A817EE1-5BC4-9049-AAAA-5A50B2686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58" y="201335"/>
            <a:ext cx="4812084" cy="7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5037962" y="5475754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Custom permeameter cell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5142889" y="5305425"/>
            <a:ext cx="1553034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Εικόνα 26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2BE6A4B-B626-202F-DF9A-27081E53F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59" y="-235422"/>
            <a:ext cx="4114099" cy="6858000"/>
          </a:xfrm>
          <a:prstGeom prst="rect">
            <a:avLst/>
          </a:prstGeom>
        </p:spPr>
      </p:pic>
      <p:sp>
        <p:nvSpPr>
          <p:cNvPr id="28" name="Τίτλος 1">
            <a:extLst>
              <a:ext uri="{FF2B5EF4-FFF2-40B4-BE49-F238E27FC236}">
                <a16:creationId xmlns:a16="http://schemas.microsoft.com/office/drawing/2014/main" id="{0BBE238A-5482-D373-5894-11CA8B153BED}"/>
              </a:ext>
            </a:extLst>
          </p:cNvPr>
          <p:cNvSpPr txBox="1">
            <a:spLocks/>
          </p:cNvSpPr>
          <p:nvPr/>
        </p:nvSpPr>
        <p:spPr>
          <a:xfrm>
            <a:off x="5206703" y="-28865"/>
            <a:ext cx="5184622" cy="101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latin typeface="Bahnschrift Light SemiCondensed" panose="020B0502040204020203" pitchFamily="34" charset="0"/>
              </a:rPr>
              <a:t>Calculation of saturated hydraulic conductivity (</a:t>
            </a:r>
            <a:r>
              <a:rPr lang="en-GB" sz="2000" b="1" dirty="0" err="1">
                <a:latin typeface="Bahnschrift Light SemiCondensed" panose="020B0502040204020203" pitchFamily="34" charset="0"/>
              </a:rPr>
              <a:t>Ksat</a:t>
            </a:r>
            <a:r>
              <a:rPr lang="en-GB" sz="2000" b="1" dirty="0">
                <a:latin typeface="Bahnschrift Light SemiCondensed" panose="020B0502040204020203" pitchFamily="34" charset="0"/>
              </a:rPr>
              <a:t>)  </a:t>
            </a:r>
          </a:p>
        </p:txBody>
      </p:sp>
      <p:pic>
        <p:nvPicPr>
          <p:cNvPr id="32" name="Εικόνα 31" descr="Εικόνα που περιέχει στιγμιότυπο οθόνης, σκοτάδι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ECB0F14C-2F76-662E-7A89-0A410153F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00" y="237664"/>
            <a:ext cx="1564376" cy="65707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A39744E-CB59-C569-C665-0439F2FCB69C}"/>
              </a:ext>
            </a:extLst>
          </p:cNvPr>
          <p:cNvSpPr txBox="1"/>
          <p:nvPr/>
        </p:nvSpPr>
        <p:spPr>
          <a:xfrm>
            <a:off x="7952320" y="984673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8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E1F99D-C7AB-B659-4254-8761B2208E80}"/>
              </a:ext>
            </a:extLst>
          </p:cNvPr>
          <p:cNvSpPr txBox="1"/>
          <p:nvPr/>
        </p:nvSpPr>
        <p:spPr>
          <a:xfrm>
            <a:off x="7950935" y="14859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8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E3DD0F-E454-A234-8003-448E2BF9F343}"/>
              </a:ext>
            </a:extLst>
          </p:cNvPr>
          <p:cNvSpPr txBox="1"/>
          <p:nvPr/>
        </p:nvSpPr>
        <p:spPr>
          <a:xfrm>
            <a:off x="7957824" y="198726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7.5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7E0D5-0A34-9E81-4DBC-48988E73FA38}"/>
              </a:ext>
            </a:extLst>
          </p:cNvPr>
          <p:cNvSpPr txBox="1"/>
          <p:nvPr/>
        </p:nvSpPr>
        <p:spPr>
          <a:xfrm>
            <a:off x="7976395" y="302891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1.5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A32203-384D-5E57-0E27-1BFF211CC5DC}"/>
              </a:ext>
            </a:extLst>
          </p:cNvPr>
          <p:cNvSpPr txBox="1"/>
          <p:nvPr/>
        </p:nvSpPr>
        <p:spPr>
          <a:xfrm>
            <a:off x="7986399" y="248855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2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249CB3-4979-6E3A-6D22-5029DDF3837F}"/>
              </a:ext>
            </a:extLst>
          </p:cNvPr>
          <p:cNvSpPr txBox="1"/>
          <p:nvPr/>
        </p:nvSpPr>
        <p:spPr>
          <a:xfrm>
            <a:off x="7972948" y="35732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1.4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C00E38-F0AB-C3E6-F562-2FC1FF64BEA3}"/>
              </a:ext>
            </a:extLst>
          </p:cNvPr>
          <p:cNvSpPr txBox="1"/>
          <p:nvPr/>
        </p:nvSpPr>
        <p:spPr>
          <a:xfrm>
            <a:off x="7957824" y="404825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911A9D-2C9D-4BBA-2F9A-C251F5A7D872}"/>
              </a:ext>
            </a:extLst>
          </p:cNvPr>
          <p:cNvSpPr txBox="1"/>
          <p:nvPr/>
        </p:nvSpPr>
        <p:spPr>
          <a:xfrm>
            <a:off x="7950935" y="455220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F30D09-7AD8-208F-6CBF-2507358C4B69}"/>
              </a:ext>
            </a:extLst>
          </p:cNvPr>
          <p:cNvSpPr txBox="1"/>
          <p:nvPr/>
        </p:nvSpPr>
        <p:spPr>
          <a:xfrm>
            <a:off x="7971449" y="502146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1.2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7D6ABD-BF5B-7617-553A-053DB79EF6B1}"/>
              </a:ext>
            </a:extLst>
          </p:cNvPr>
          <p:cNvSpPr txBox="1"/>
          <p:nvPr/>
        </p:nvSpPr>
        <p:spPr>
          <a:xfrm>
            <a:off x="7950935" y="5499761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1.2 cm/day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70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6543961" y="5475754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Soil Water Retention Curve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6648888" y="5305425"/>
            <a:ext cx="1553034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Εικόνα 24" descr="Εικόνα που περιέχει νιπτήρας, οικιακή συσκευή, εσωτερικός χώρος, μηχανικός ανεμισ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D4DD94E-341D-95FA-0044-0480E77F7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8042" y="2267340"/>
            <a:ext cx="3383370" cy="2537526"/>
          </a:xfrm>
          <a:prstGeom prst="rect">
            <a:avLst/>
          </a:prstGeom>
        </p:spPr>
      </p:pic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CB004DE1-D288-4265-D00B-A780262E9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175" y="2240151"/>
            <a:ext cx="3383367" cy="2537525"/>
          </a:xfrm>
          <a:prstGeom prst="rect">
            <a:avLst/>
          </a:prstGeom>
        </p:spPr>
      </p:pic>
      <p:sp>
        <p:nvSpPr>
          <p:cNvPr id="45" name="Τίτλος 1">
            <a:extLst>
              <a:ext uri="{FF2B5EF4-FFF2-40B4-BE49-F238E27FC236}">
                <a16:creationId xmlns:a16="http://schemas.microsoft.com/office/drawing/2014/main" id="{A2F5E0AD-3B10-3885-7061-905CB52F3BC7}"/>
              </a:ext>
            </a:extLst>
          </p:cNvPr>
          <p:cNvSpPr txBox="1">
            <a:spLocks/>
          </p:cNvSpPr>
          <p:nvPr/>
        </p:nvSpPr>
        <p:spPr>
          <a:xfrm>
            <a:off x="707137" y="464025"/>
            <a:ext cx="5184622" cy="101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Centrifuge and salt solution method for SWRC estimation </a:t>
            </a:r>
          </a:p>
        </p:txBody>
      </p:sp>
      <p:cxnSp>
        <p:nvCxnSpPr>
          <p:cNvPr id="47" name="Ευθεία γραμμή σύνδεσης 46">
            <a:extLst>
              <a:ext uri="{FF2B5EF4-FFF2-40B4-BE49-F238E27FC236}">
                <a16:creationId xmlns:a16="http://schemas.microsoft.com/office/drawing/2014/main" id="{113E77D9-DFC2-5F88-5759-2E86EA990B55}"/>
              </a:ext>
            </a:extLst>
          </p:cNvPr>
          <p:cNvCxnSpPr>
            <a:cxnSpLocks/>
          </p:cNvCxnSpPr>
          <p:nvPr/>
        </p:nvCxnSpPr>
        <p:spPr>
          <a:xfrm>
            <a:off x="2505075" y="2356495"/>
            <a:ext cx="0" cy="2511615"/>
          </a:xfrm>
          <a:prstGeom prst="line">
            <a:avLst/>
          </a:prstGeom>
          <a:ln w="22225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εία γραμμή σύνδεσης 48">
            <a:extLst>
              <a:ext uri="{FF2B5EF4-FFF2-40B4-BE49-F238E27FC236}">
                <a16:creationId xmlns:a16="http://schemas.microsoft.com/office/drawing/2014/main" id="{7A7F9C6F-0A47-CEE9-A13E-1356C7A9F816}"/>
              </a:ext>
            </a:extLst>
          </p:cNvPr>
          <p:cNvCxnSpPr>
            <a:cxnSpLocks/>
          </p:cNvCxnSpPr>
          <p:nvPr/>
        </p:nvCxnSpPr>
        <p:spPr>
          <a:xfrm>
            <a:off x="3532153" y="2346970"/>
            <a:ext cx="0" cy="2511615"/>
          </a:xfrm>
          <a:prstGeom prst="line">
            <a:avLst/>
          </a:prstGeom>
          <a:ln w="22225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Ευθεία γραμμή σύνδεσης 49">
            <a:extLst>
              <a:ext uri="{FF2B5EF4-FFF2-40B4-BE49-F238E27FC236}">
                <a16:creationId xmlns:a16="http://schemas.microsoft.com/office/drawing/2014/main" id="{4553676D-6F65-6D36-BA32-1C10447AEA86}"/>
              </a:ext>
            </a:extLst>
          </p:cNvPr>
          <p:cNvCxnSpPr>
            <a:cxnSpLocks/>
          </p:cNvCxnSpPr>
          <p:nvPr/>
        </p:nvCxnSpPr>
        <p:spPr>
          <a:xfrm>
            <a:off x="4322728" y="2356495"/>
            <a:ext cx="0" cy="2511615"/>
          </a:xfrm>
          <a:prstGeom prst="line">
            <a:avLst/>
          </a:prstGeom>
          <a:ln w="22225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Ευθεία γραμμή σύνδεσης 50">
            <a:extLst>
              <a:ext uri="{FF2B5EF4-FFF2-40B4-BE49-F238E27FC236}">
                <a16:creationId xmlns:a16="http://schemas.microsoft.com/office/drawing/2014/main" id="{53592A8F-6AB3-482B-D36F-AE09A98E07D1}"/>
              </a:ext>
            </a:extLst>
          </p:cNvPr>
          <p:cNvCxnSpPr>
            <a:cxnSpLocks/>
          </p:cNvCxnSpPr>
          <p:nvPr/>
        </p:nvCxnSpPr>
        <p:spPr>
          <a:xfrm>
            <a:off x="4837024" y="2346970"/>
            <a:ext cx="0" cy="2511615"/>
          </a:xfrm>
          <a:prstGeom prst="line">
            <a:avLst/>
          </a:prstGeom>
          <a:ln w="22225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Ευθεία γραμμή σύνδεσης 52">
            <a:extLst>
              <a:ext uri="{FF2B5EF4-FFF2-40B4-BE49-F238E27FC236}">
                <a16:creationId xmlns:a16="http://schemas.microsoft.com/office/drawing/2014/main" id="{27CF8208-814C-7436-B9C7-71954EC7A6AF}"/>
              </a:ext>
            </a:extLst>
          </p:cNvPr>
          <p:cNvCxnSpPr>
            <a:cxnSpLocks/>
          </p:cNvCxnSpPr>
          <p:nvPr/>
        </p:nvCxnSpPr>
        <p:spPr>
          <a:xfrm>
            <a:off x="1152525" y="2356495"/>
            <a:ext cx="0" cy="2511615"/>
          </a:xfrm>
          <a:prstGeom prst="line">
            <a:avLst/>
          </a:prstGeom>
          <a:ln w="22225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Ευθεία γραμμή σύνδεσης 54">
            <a:extLst>
              <a:ext uri="{FF2B5EF4-FFF2-40B4-BE49-F238E27FC236}">
                <a16:creationId xmlns:a16="http://schemas.microsoft.com/office/drawing/2014/main" id="{F0CF2081-C8C5-A3AB-E408-1A560721773D}"/>
              </a:ext>
            </a:extLst>
          </p:cNvPr>
          <p:cNvCxnSpPr>
            <a:cxnSpLocks/>
          </p:cNvCxnSpPr>
          <p:nvPr/>
        </p:nvCxnSpPr>
        <p:spPr>
          <a:xfrm>
            <a:off x="1152525" y="2447925"/>
            <a:ext cx="36844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Ευθύγραμμο βέλος σύνδεσης 57">
            <a:extLst>
              <a:ext uri="{FF2B5EF4-FFF2-40B4-BE49-F238E27FC236}">
                <a16:creationId xmlns:a16="http://schemas.microsoft.com/office/drawing/2014/main" id="{C8F9A16A-A438-58DD-60FF-24EB2ACBB3E0}"/>
              </a:ext>
            </a:extLst>
          </p:cNvPr>
          <p:cNvCxnSpPr>
            <a:cxnSpLocks/>
          </p:cNvCxnSpPr>
          <p:nvPr/>
        </p:nvCxnSpPr>
        <p:spPr>
          <a:xfrm>
            <a:off x="1152525" y="2800350"/>
            <a:ext cx="2379628" cy="0"/>
          </a:xfrm>
          <a:prstGeom prst="straightConnector1">
            <a:avLst/>
          </a:prstGeom>
          <a:ln w="25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Ευθύγραμμο βέλος σύνδεσης 59">
            <a:extLst>
              <a:ext uri="{FF2B5EF4-FFF2-40B4-BE49-F238E27FC236}">
                <a16:creationId xmlns:a16="http://schemas.microsoft.com/office/drawing/2014/main" id="{9F7875E2-8091-3DC3-2A81-7CF5D839F1F5}"/>
              </a:ext>
            </a:extLst>
          </p:cNvPr>
          <p:cNvCxnSpPr>
            <a:cxnSpLocks/>
          </p:cNvCxnSpPr>
          <p:nvPr/>
        </p:nvCxnSpPr>
        <p:spPr>
          <a:xfrm>
            <a:off x="4322728" y="4162425"/>
            <a:ext cx="514296" cy="0"/>
          </a:xfrm>
          <a:prstGeom prst="straightConnector1">
            <a:avLst/>
          </a:prstGeom>
          <a:ln w="25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5E2D978-81D8-7E47-782A-BC95DD451321}"/>
              </a:ext>
            </a:extLst>
          </p:cNvPr>
          <p:cNvSpPr txBox="1"/>
          <p:nvPr/>
        </p:nvSpPr>
        <p:spPr>
          <a:xfrm>
            <a:off x="962027" y="1938790"/>
            <a:ext cx="48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ahnschrift Light SemiCondensed" panose="020B0502040204020203" pitchFamily="34" charset="0"/>
              </a:rPr>
              <a:t>0.01 kPa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32CFC1-FA8A-0943-3C23-2D6C71A3BC17}"/>
              </a:ext>
            </a:extLst>
          </p:cNvPr>
          <p:cNvSpPr txBox="1"/>
          <p:nvPr/>
        </p:nvSpPr>
        <p:spPr>
          <a:xfrm>
            <a:off x="4073034" y="1930400"/>
            <a:ext cx="48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ahnschrift Light SemiCondensed" panose="020B0502040204020203" pitchFamily="34" charset="0"/>
              </a:rPr>
              <a:t>2000 kPa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969227B-5FBF-BAD1-4E42-DC6A2F8F1DA1}"/>
              </a:ext>
            </a:extLst>
          </p:cNvPr>
          <p:cNvSpPr txBox="1"/>
          <p:nvPr/>
        </p:nvSpPr>
        <p:spPr>
          <a:xfrm>
            <a:off x="2285540" y="1902612"/>
            <a:ext cx="48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ahnschrift Light SemiCondensed" panose="020B0502040204020203" pitchFamily="34" charset="0"/>
              </a:rPr>
              <a:t>100 kPa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0C28E3-B882-AA75-B71F-86B45FA11E2F}"/>
              </a:ext>
            </a:extLst>
          </p:cNvPr>
          <p:cNvSpPr txBox="1"/>
          <p:nvPr/>
        </p:nvSpPr>
        <p:spPr>
          <a:xfrm>
            <a:off x="3312191" y="1911725"/>
            <a:ext cx="48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ahnschrift Light SemiCondensed" panose="020B0502040204020203" pitchFamily="34" charset="0"/>
              </a:rPr>
              <a:t>500 kPa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9B7242-F3BC-FC98-AD33-470B95178490}"/>
              </a:ext>
            </a:extLst>
          </p:cNvPr>
          <p:cNvSpPr txBox="1"/>
          <p:nvPr/>
        </p:nvSpPr>
        <p:spPr>
          <a:xfrm>
            <a:off x="4586235" y="1911724"/>
            <a:ext cx="48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ahnschrift Light SemiCondensed" panose="020B0502040204020203" pitchFamily="34" charset="0"/>
              </a:rPr>
              <a:t>8000 kPa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67" name="Αριστερό άγκιστρο 66">
            <a:extLst>
              <a:ext uri="{FF2B5EF4-FFF2-40B4-BE49-F238E27FC236}">
                <a16:creationId xmlns:a16="http://schemas.microsoft.com/office/drawing/2014/main" id="{4E9E299C-67E3-1394-5965-B948403DA0EE}"/>
              </a:ext>
            </a:extLst>
          </p:cNvPr>
          <p:cNvSpPr/>
          <p:nvPr/>
        </p:nvSpPr>
        <p:spPr>
          <a:xfrm>
            <a:off x="886717" y="2447925"/>
            <a:ext cx="259420" cy="905773"/>
          </a:xfrm>
          <a:prstGeom prst="leftBrace">
            <a:avLst>
              <a:gd name="adj1" fmla="val 8333"/>
              <a:gd name="adj2" fmla="val 5208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Αριστερό άγκιστρο 67">
            <a:extLst>
              <a:ext uri="{FF2B5EF4-FFF2-40B4-BE49-F238E27FC236}">
                <a16:creationId xmlns:a16="http://schemas.microsoft.com/office/drawing/2014/main" id="{A935744D-9D20-9250-F029-235DCA64FF7C}"/>
              </a:ext>
            </a:extLst>
          </p:cNvPr>
          <p:cNvSpPr/>
          <p:nvPr/>
        </p:nvSpPr>
        <p:spPr>
          <a:xfrm>
            <a:off x="879808" y="3695706"/>
            <a:ext cx="259420" cy="905773"/>
          </a:xfrm>
          <a:prstGeom prst="leftBrace">
            <a:avLst>
              <a:gd name="adj1" fmla="val 8333"/>
              <a:gd name="adj2" fmla="val 5208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8682E9-5D78-C11A-F487-E1E533D5AE34}"/>
              </a:ext>
            </a:extLst>
          </p:cNvPr>
          <p:cNvSpPr txBox="1"/>
          <p:nvPr/>
        </p:nvSpPr>
        <p:spPr>
          <a:xfrm>
            <a:off x="-25401" y="3911662"/>
            <a:ext cx="99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Bahnschrift Light SemiCondensed" panose="020B0502040204020203" pitchFamily="34" charset="0"/>
              </a:rPr>
              <a:t>Conventional </a:t>
            </a:r>
          </a:p>
          <a:p>
            <a:pPr algn="ctr"/>
            <a:r>
              <a:rPr lang="en-US" sz="1200" b="1" dirty="0">
                <a:latin typeface="Bahnschrift Light SemiCondensed" panose="020B0502040204020203" pitchFamily="34" charset="0"/>
              </a:rPr>
              <a:t>method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A366CB-AC8F-85EB-5371-712968057E34}"/>
              </a:ext>
            </a:extLst>
          </p:cNvPr>
          <p:cNvSpPr txBox="1"/>
          <p:nvPr/>
        </p:nvSpPr>
        <p:spPr>
          <a:xfrm>
            <a:off x="-49624" y="2668943"/>
            <a:ext cx="99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Bahnschrift Light SemiCondensed" panose="020B0502040204020203" pitchFamily="34" charset="0"/>
              </a:rPr>
              <a:t>New </a:t>
            </a:r>
          </a:p>
          <a:p>
            <a:pPr algn="ctr"/>
            <a:r>
              <a:rPr lang="en-US" sz="1200" b="1" dirty="0">
                <a:latin typeface="Bahnschrift Light SemiCondensed" panose="020B0502040204020203" pitchFamily="34" charset="0"/>
              </a:rPr>
              <a:t>method</a:t>
            </a:r>
            <a:endParaRPr lang="en-GB" sz="12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AD9EC3B-6120-6A31-5DFC-F69DC152B2C7}"/>
              </a:ext>
            </a:extLst>
          </p:cNvPr>
          <p:cNvSpPr txBox="1"/>
          <p:nvPr/>
        </p:nvSpPr>
        <p:spPr>
          <a:xfrm>
            <a:off x="1747574" y="2886616"/>
            <a:ext cx="1421561" cy="9233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C1C1C0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Centrifuge</a:t>
            </a:r>
            <a:endParaRPr lang="el-GR" dirty="0">
              <a:latin typeface="Bahnschrift Light SemiCondensed" panose="020B0502040204020203" pitchFamily="34" charset="0"/>
            </a:endParaRPr>
          </a:p>
          <a:p>
            <a:pPr algn="ctr"/>
            <a:r>
              <a:rPr lang="el-GR" dirty="0">
                <a:latin typeface="Bahnschrift Light SemiCondensed" panose="020B0502040204020203" pitchFamily="34" charset="0"/>
              </a:rPr>
              <a:t>(2 </a:t>
            </a:r>
            <a:r>
              <a:rPr lang="en-US" dirty="0">
                <a:latin typeface="Bahnschrift Light SemiCondensed" panose="020B0502040204020203" pitchFamily="34" charset="0"/>
              </a:rPr>
              <a:t>hours in each speed)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3A50A6F-F4CB-FFE2-7987-B7962F340D60}"/>
              </a:ext>
            </a:extLst>
          </p:cNvPr>
          <p:cNvSpPr txBox="1"/>
          <p:nvPr/>
        </p:nvSpPr>
        <p:spPr>
          <a:xfrm>
            <a:off x="3895172" y="4228806"/>
            <a:ext cx="1421561" cy="9233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C1C1C0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Salt</a:t>
            </a:r>
          </a:p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Solution (~63 days)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2858088-667E-6F56-F611-48C5DE10DC79}"/>
                  </a:ext>
                </a:extLst>
              </p:cNvPr>
              <p:cNvSpPr txBox="1"/>
              <p:nvPr/>
            </p:nvSpPr>
            <p:spPr>
              <a:xfrm>
                <a:off x="619088" y="5011670"/>
                <a:ext cx="3359155" cy="5231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l-GR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∗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l-G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Bahnschrift Light SemiCondensed" panose="020B0502040204020203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2858088-667E-6F56-F611-48C5DE10D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88" y="5011670"/>
                <a:ext cx="3359155" cy="523157"/>
              </a:xfrm>
              <a:prstGeom prst="rect">
                <a:avLst/>
              </a:prstGeom>
              <a:blipFill>
                <a:blip r:embed="rId7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B8B97AD-1A57-60E3-BC43-16D8319F11C8}"/>
                  </a:ext>
                </a:extLst>
              </p:cNvPr>
              <p:cNvSpPr txBox="1"/>
              <p:nvPr/>
            </p:nvSpPr>
            <p:spPr>
              <a:xfrm>
                <a:off x="1747574" y="5130173"/>
                <a:ext cx="611981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</a:rPr>
                        <m:t>=4598,95∗1,000122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B8B97AD-1A57-60E3-BC43-16D8319F1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574" y="5130173"/>
                <a:ext cx="6119812" cy="307777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792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Αντικείμενο 32">
            <a:extLst>
              <a:ext uri="{FF2B5EF4-FFF2-40B4-BE49-F238E27FC236}">
                <a16:creationId xmlns:a16="http://schemas.microsoft.com/office/drawing/2014/main" id="{5B090A0F-6251-775F-B380-1C62BDF4FE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754300"/>
              </p:ext>
            </p:extLst>
          </p:nvPr>
        </p:nvGraphicFramePr>
        <p:xfrm>
          <a:off x="6216287" y="1076297"/>
          <a:ext cx="3165453" cy="422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96161" imgH="10801350" progId="Acrobat.Document.DC">
                  <p:embed/>
                </p:oleObj>
              </mc:Choice>
              <mc:Fallback>
                <p:oleObj name="Acrobat Document" r:id="rId2" imgW="8096161" imgH="108013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16287" y="1076297"/>
                        <a:ext cx="3165453" cy="4223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Αντικείμενο 31">
            <a:extLst>
              <a:ext uri="{FF2B5EF4-FFF2-40B4-BE49-F238E27FC236}">
                <a16:creationId xmlns:a16="http://schemas.microsoft.com/office/drawing/2014/main" id="{29017B36-DAEE-9DBC-87E8-C9909AC302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0594"/>
              </p:ext>
            </p:extLst>
          </p:nvPr>
        </p:nvGraphicFramePr>
        <p:xfrm>
          <a:off x="3217507" y="1990166"/>
          <a:ext cx="3270867" cy="436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96161" imgH="10801350" progId="Acrobat.Document.DC">
                  <p:embed/>
                </p:oleObj>
              </mc:Choice>
              <mc:Fallback>
                <p:oleObj name="Acrobat Document" r:id="rId4" imgW="8096161" imgH="108013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7507" y="1990166"/>
                        <a:ext cx="3270867" cy="4364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6543961" y="5475754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Soil Water Retention Curve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6648888" y="5305425"/>
            <a:ext cx="1553034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A2B0AC65-BCE2-BC27-1599-3FB6EC4D1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2" y="2642316"/>
            <a:ext cx="1993105" cy="2657473"/>
          </a:xfrm>
          <a:prstGeom prst="rect">
            <a:avLst/>
          </a:prstGeom>
        </p:spPr>
      </p:pic>
      <p:pic>
        <p:nvPicPr>
          <p:cNvPr id="30" name="Εικόνα 29" descr="Εικόνα που περιέχει κύκλος, Εξάρτημα αυτοκίνητου, μέταλλο, νιπ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2966D1EE-4C84-D19A-D8D6-6BA4979CC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2" y="0"/>
            <a:ext cx="1993105" cy="2657474"/>
          </a:xfrm>
          <a:prstGeom prst="rect">
            <a:avLst/>
          </a:prstGeom>
        </p:spPr>
      </p:pic>
      <p:sp>
        <p:nvSpPr>
          <p:cNvPr id="35" name="Ελεύθερη σχεδίαση: Σχήμα 34">
            <a:extLst>
              <a:ext uri="{FF2B5EF4-FFF2-40B4-BE49-F238E27FC236}">
                <a16:creationId xmlns:a16="http://schemas.microsoft.com/office/drawing/2014/main" id="{BB6DB973-04E7-0624-E051-6AEF7F0EED92}"/>
              </a:ext>
            </a:extLst>
          </p:cNvPr>
          <p:cNvSpPr/>
          <p:nvPr/>
        </p:nvSpPr>
        <p:spPr>
          <a:xfrm>
            <a:off x="3655638" y="390280"/>
            <a:ext cx="2438400" cy="1895475"/>
          </a:xfrm>
          <a:custGeom>
            <a:avLst/>
            <a:gdLst>
              <a:gd name="connsiteX0" fmla="*/ 0 w 2438400"/>
              <a:gd name="connsiteY0" fmla="*/ 0 h 1895475"/>
              <a:gd name="connsiteX1" fmla="*/ 9525 w 2438400"/>
              <a:gd name="connsiteY1" fmla="*/ 1885950 h 1895475"/>
              <a:gd name="connsiteX2" fmla="*/ 2438400 w 2438400"/>
              <a:gd name="connsiteY2" fmla="*/ 1895475 h 1895475"/>
              <a:gd name="connsiteX3" fmla="*/ 2428875 w 2438400"/>
              <a:gd name="connsiteY3" fmla="*/ 28575 h 18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1895475">
                <a:moveTo>
                  <a:pt x="0" y="0"/>
                </a:moveTo>
                <a:lnTo>
                  <a:pt x="9525" y="1885950"/>
                </a:lnTo>
                <a:lnTo>
                  <a:pt x="2438400" y="1895475"/>
                </a:lnTo>
                <a:lnTo>
                  <a:pt x="2428875" y="28575"/>
                </a:lnTo>
              </a:path>
            </a:pathLst>
          </a:custGeom>
          <a:noFill/>
          <a:ln w="825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E04AC116-2606-D3FB-FA47-A8A1C0757CC9}"/>
              </a:ext>
            </a:extLst>
          </p:cNvPr>
          <p:cNvGrpSpPr/>
          <p:nvPr/>
        </p:nvGrpSpPr>
        <p:grpSpPr>
          <a:xfrm>
            <a:off x="3687019" y="1330420"/>
            <a:ext cx="2391328" cy="951444"/>
            <a:chOff x="3025038" y="1428750"/>
            <a:chExt cx="2391328" cy="951444"/>
          </a:xfrm>
        </p:grpSpPr>
        <p:sp>
          <p:nvSpPr>
            <p:cNvPr id="36" name="Ορθογώνιο 35">
              <a:extLst>
                <a:ext uri="{FF2B5EF4-FFF2-40B4-BE49-F238E27FC236}">
                  <a16:creationId xmlns:a16="http://schemas.microsoft.com/office/drawing/2014/main" id="{8DC81C24-834C-1AFD-F0A3-EE51E4FC45B5}"/>
                </a:ext>
              </a:extLst>
            </p:cNvPr>
            <p:cNvSpPr/>
            <p:nvPr/>
          </p:nvSpPr>
          <p:spPr>
            <a:xfrm>
              <a:off x="3025038" y="1428750"/>
              <a:ext cx="2375637" cy="9352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Εικόνα 37">
              <a:extLst>
                <a:ext uri="{FF2B5EF4-FFF2-40B4-BE49-F238E27FC236}">
                  <a16:creationId xmlns:a16="http://schemas.microsoft.com/office/drawing/2014/main" id="{1D32C2F8-A181-2B72-A3BA-E1F87A09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762" b="98639" l="9013" r="89700">
                          <a14:foregroundMark x1="84120" y1="4762" x2="84120" y2="4762"/>
                          <a14:foregroundMark x1="72103" y1="93537" x2="72103" y2="93537"/>
                          <a14:foregroundMark x1="15451" y1="98639" x2="15451" y2="986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617" y="1484080"/>
              <a:ext cx="681201" cy="896114"/>
            </a:xfrm>
            <a:prstGeom prst="rect">
              <a:avLst/>
            </a:prstGeom>
          </p:spPr>
        </p:pic>
        <p:pic>
          <p:nvPicPr>
            <p:cNvPr id="40" name="Εικόνα 39">
              <a:extLst>
                <a:ext uri="{FF2B5EF4-FFF2-40B4-BE49-F238E27FC236}">
                  <a16:creationId xmlns:a16="http://schemas.microsoft.com/office/drawing/2014/main" id="{BC455CA9-5B16-D802-BC41-AA505F8D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762" b="98639" l="9013" r="89700">
                          <a14:foregroundMark x1="84120" y1="4762" x2="84120" y2="4762"/>
                          <a14:foregroundMark x1="72103" y1="93537" x2="72103" y2="93537"/>
                          <a14:foregroundMark x1="15451" y1="98639" x2="15451" y2="986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1" y="1484080"/>
              <a:ext cx="681201" cy="896114"/>
            </a:xfrm>
            <a:prstGeom prst="rect">
              <a:avLst/>
            </a:prstGeom>
          </p:spPr>
        </p:pic>
        <p:pic>
          <p:nvPicPr>
            <p:cNvPr id="41" name="Εικόνα 40">
              <a:extLst>
                <a:ext uri="{FF2B5EF4-FFF2-40B4-BE49-F238E27FC236}">
                  <a16:creationId xmlns:a16="http://schemas.microsoft.com/office/drawing/2014/main" id="{EA095BF0-43C1-261A-73F5-FBDCF6F9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762" b="98639" l="9013" r="89700">
                          <a14:foregroundMark x1="84120" y1="4762" x2="84120" y2="4762"/>
                          <a14:foregroundMark x1="72103" y1="93537" x2="72103" y2="93537"/>
                          <a14:foregroundMark x1="15451" y1="98639" x2="15451" y2="986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165" y="1475001"/>
              <a:ext cx="681201" cy="896114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23E6270-2361-BC60-84ED-BF5C66656AF2}"/>
              </a:ext>
            </a:extLst>
          </p:cNvPr>
          <p:cNvSpPr txBox="1"/>
          <p:nvPr/>
        </p:nvSpPr>
        <p:spPr>
          <a:xfrm>
            <a:off x="3817089" y="509907"/>
            <a:ext cx="199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Saturate samples until equilibrium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47" name="Εικόνα 46" descr="Εικόνα που περιέχει εσωτερικός χώρος, σνακ, σοκολάτα, δίσκος φαγητού&#10;&#10;Περιγραφή που δημιουργήθηκε αυτόματα">
            <a:extLst>
              <a:ext uri="{FF2B5EF4-FFF2-40B4-BE49-F238E27FC236}">
                <a16:creationId xmlns:a16="http://schemas.microsoft.com/office/drawing/2014/main" id="{B4D4267C-147E-4017-CB56-6E544E3F1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616" y="37107"/>
            <a:ext cx="2137449" cy="2849931"/>
          </a:xfrm>
          <a:prstGeom prst="rect">
            <a:avLst/>
          </a:prstGeom>
        </p:spPr>
      </p:pic>
      <p:pic>
        <p:nvPicPr>
          <p:cNvPr id="49" name="Εικόνα 48" descr="Εικόνα που περιέχει εσωτερικός χώρος, Μπολ ανάμειξης, συσκευή κουζίνας, επιτραπέζια σκεύη&#10;&#10;Περιγραφή που δημιουργήθηκε αυτόματα">
            <a:extLst>
              <a:ext uri="{FF2B5EF4-FFF2-40B4-BE49-F238E27FC236}">
                <a16:creationId xmlns:a16="http://schemas.microsoft.com/office/drawing/2014/main" id="{39F24370-8A18-CDF5-4A83-F9739AC419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618" y="2876551"/>
            <a:ext cx="2137447" cy="28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3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Εικόνα 64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5BEC4E5-A7A5-9574-FF71-DD1EDC1D8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27" y="3564368"/>
            <a:ext cx="2476346" cy="1638577"/>
          </a:xfrm>
          <a:prstGeom prst="rect">
            <a:avLst/>
          </a:prstGeom>
        </p:spPr>
      </p:pic>
      <p:pic>
        <p:nvPicPr>
          <p:cNvPr id="62" name="Εικόνα 61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B819D2B-5520-E625-569A-A8FF9FE98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39" y="3629796"/>
            <a:ext cx="2476346" cy="163857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6543961" y="5475754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Soil Water Retention Curve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6648888" y="5305425"/>
            <a:ext cx="1553034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Εικόνα 23" descr="Εικόνα που περιέχει στιγμιότυπο οθόνης, σκοτάδι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508A830E-EB66-9C23-86E9-CA2732987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5" y="-435770"/>
            <a:ext cx="1564376" cy="6570714"/>
          </a:xfrm>
          <a:prstGeom prst="rect">
            <a:avLst/>
          </a:prstGeom>
        </p:spPr>
      </p:pic>
      <p:pic>
        <p:nvPicPr>
          <p:cNvPr id="28" name="Εικόνα 27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492BE8A-E23C-AD1F-C9BF-C650445AC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10" y="213935"/>
            <a:ext cx="2476346" cy="1638578"/>
          </a:xfrm>
          <a:prstGeom prst="rect">
            <a:avLst/>
          </a:prstGeom>
        </p:spPr>
      </p:pic>
      <p:pic>
        <p:nvPicPr>
          <p:cNvPr id="34" name="Εικόνα 33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9BF0511-20EB-2BEB-1E7B-AF6C38463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72" y="191561"/>
            <a:ext cx="2476346" cy="163857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591B08B-7C63-4239-FF42-45347C21849B}"/>
              </a:ext>
            </a:extLst>
          </p:cNvPr>
          <p:cNvSpPr txBox="1"/>
          <p:nvPr/>
        </p:nvSpPr>
        <p:spPr>
          <a:xfrm>
            <a:off x="1899554" y="26748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0 -10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F7706D-AF36-22E5-9121-4B25F865BD8B}"/>
              </a:ext>
            </a:extLst>
          </p:cNvPr>
          <p:cNvSpPr txBox="1"/>
          <p:nvPr/>
        </p:nvSpPr>
        <p:spPr>
          <a:xfrm>
            <a:off x="4441269" y="27409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10 -20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45" name="Εικόνα 44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15157B76-4D1C-519C-B7D1-6EAB6D9048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03" y="191562"/>
            <a:ext cx="2476346" cy="16385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0148E03-6851-73C7-A186-E3068D8B5E2E}"/>
              </a:ext>
            </a:extLst>
          </p:cNvPr>
          <p:cNvSpPr txBox="1"/>
          <p:nvPr/>
        </p:nvSpPr>
        <p:spPr>
          <a:xfrm>
            <a:off x="6930610" y="267481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20 -30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50" name="Εικόνα 49" descr="Εικόνα που περιέχει στιγμιότυπο οθόνης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5AB796AA-695C-8533-722A-8397EDBB9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10" y="1923501"/>
            <a:ext cx="2476346" cy="16385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5975AFD-B2CF-B338-71DB-D8F75E71468D}"/>
              </a:ext>
            </a:extLst>
          </p:cNvPr>
          <p:cNvSpPr txBox="1"/>
          <p:nvPr/>
        </p:nvSpPr>
        <p:spPr>
          <a:xfrm>
            <a:off x="1977192" y="199838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30 -40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53" name="Εικόνα 52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5980363-353A-42CB-3006-DD57CD8464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10" y="1873267"/>
            <a:ext cx="2476346" cy="163857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466EBC4-559C-DEBD-2D6E-83D0622523A7}"/>
              </a:ext>
            </a:extLst>
          </p:cNvPr>
          <p:cNvSpPr txBox="1"/>
          <p:nvPr/>
        </p:nvSpPr>
        <p:spPr>
          <a:xfrm>
            <a:off x="4490780" y="1912604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40 -50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56" name="Εικόνα 55" descr="Εικόνα που περιέχει στιγμιότυπο οθόνης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43D88A1-760A-644C-5542-729FA670C1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88" y="1789629"/>
            <a:ext cx="2476346" cy="163857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C149CBF-1895-4E28-AC17-D94C081F8BD3}"/>
              </a:ext>
            </a:extLst>
          </p:cNvPr>
          <p:cNvSpPr txBox="1"/>
          <p:nvPr/>
        </p:nvSpPr>
        <p:spPr>
          <a:xfrm>
            <a:off x="6977699" y="187722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50 -60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59" name="Εικόνα 58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9FA2EEA-3502-7DF1-8E9C-F50FBCA774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12" y="3598109"/>
            <a:ext cx="2476346" cy="163857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96FEAEA-ADA0-20B5-9B5E-C75F4A76689E}"/>
              </a:ext>
            </a:extLst>
          </p:cNvPr>
          <p:cNvSpPr txBox="1"/>
          <p:nvPr/>
        </p:nvSpPr>
        <p:spPr>
          <a:xfrm>
            <a:off x="2013734" y="365555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60 -70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E1A178-1DD6-4B0A-3DDF-09391F3CFE86}"/>
              </a:ext>
            </a:extLst>
          </p:cNvPr>
          <p:cNvSpPr txBox="1"/>
          <p:nvPr/>
        </p:nvSpPr>
        <p:spPr>
          <a:xfrm>
            <a:off x="4433935" y="370229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70 -80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A092AB-FB76-045A-257C-FA2429A0F5A2}"/>
              </a:ext>
            </a:extLst>
          </p:cNvPr>
          <p:cNvSpPr txBox="1"/>
          <p:nvPr/>
        </p:nvSpPr>
        <p:spPr>
          <a:xfrm>
            <a:off x="7078585" y="3629796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80 -90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68" name="Εικόνα 67" descr="Εικόνα που περιέχει στιγμιότυπο οθόνης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3A1F19B-06BD-6AD7-15B9-3A7944ED7D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80" y="3567563"/>
            <a:ext cx="2476346" cy="163857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566A3AB-83C0-91F6-A634-B69C6557E8AC}"/>
              </a:ext>
            </a:extLst>
          </p:cNvPr>
          <p:cNvSpPr txBox="1"/>
          <p:nvPr/>
        </p:nvSpPr>
        <p:spPr>
          <a:xfrm>
            <a:off x="9616317" y="362139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90 -100 cm.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67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7649950" y="5292966"/>
            <a:ext cx="2214134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Evapotranspiration for Hydrus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7788942" y="5296524"/>
            <a:ext cx="1983820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398762-A14B-E2B5-80A3-5DA14AF0A195}"/>
              </a:ext>
            </a:extLst>
          </p:cNvPr>
          <p:cNvSpPr txBox="1"/>
          <p:nvPr/>
        </p:nvSpPr>
        <p:spPr>
          <a:xfrm>
            <a:off x="957938" y="354107"/>
            <a:ext cx="6547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Crop evapotranspiration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ETc</a:t>
            </a:r>
            <a:r>
              <a:rPr lang="en-US" sz="2000" dirty="0">
                <a:latin typeface="Bahnschrift Light SemiCondensed" panose="020B0502040204020203" pitchFamily="34" charset="0"/>
              </a:rPr>
              <a:t>) should be divided in potential evaporation (Ep) and potential transpiration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Tp</a:t>
            </a:r>
            <a:r>
              <a:rPr lang="en-US" sz="2000" dirty="0">
                <a:latin typeface="Bahnschrift Light SemiCondensed" panose="020B0502040204020203" pitchFamily="34" charset="0"/>
              </a:rPr>
              <a:t>):</a:t>
            </a:r>
          </a:p>
          <a:p>
            <a:endParaRPr lang="en-US" dirty="0">
              <a:latin typeface="Bahnschrift Light SemiCondensed" panose="020B0502040204020203" pitchFamily="34" charset="0"/>
            </a:endParaRPr>
          </a:p>
          <a:p>
            <a:pPr marL="742950" lvl="1" indent="-285750">
              <a:buFont typeface="Bahnschrift Light SemiCondensed" panose="020B0502040204020203" pitchFamily="34" charset="0"/>
              <a:buChar char="―"/>
            </a:pPr>
            <a:r>
              <a:rPr lang="en-US" dirty="0">
                <a:latin typeface="Bahnschrift Light SemiCondensed" panose="020B0502040204020203" pitchFamily="34" charset="0"/>
              </a:rPr>
              <a:t>Ep = </a:t>
            </a:r>
            <a:r>
              <a:rPr lang="en-US" dirty="0" err="1">
                <a:latin typeface="Bahnschrift Light SemiCondensed" panose="020B0502040204020203" pitchFamily="34" charset="0"/>
              </a:rPr>
              <a:t>ETc</a:t>
            </a:r>
            <a:r>
              <a:rPr lang="en-US" dirty="0">
                <a:latin typeface="Bahnschrift Light SemiCondensed" panose="020B0502040204020203" pitchFamily="34" charset="0"/>
              </a:rPr>
              <a:t> e</a:t>
            </a:r>
            <a:r>
              <a:rPr lang="en-US" baseline="30000" dirty="0">
                <a:latin typeface="Bahnschrift Light SemiCondensed" panose="020B0502040204020203" pitchFamily="34" charset="0"/>
              </a:rPr>
              <a:t>−</a:t>
            </a:r>
            <a:r>
              <a:rPr lang="en-US" baseline="30000" dirty="0" err="1">
                <a:latin typeface="Bahnschrift Light SemiCondensed" panose="020B0502040204020203" pitchFamily="34" charset="0"/>
              </a:rPr>
              <a:t>Kgr</a:t>
            </a:r>
            <a:r>
              <a:rPr lang="en-US" baseline="30000" dirty="0">
                <a:latin typeface="Bahnschrift Light SemiCondensed" panose="020B0502040204020203" pitchFamily="34" charset="0"/>
              </a:rPr>
              <a:t> ∗</a:t>
            </a:r>
            <a:r>
              <a:rPr lang="en-US" sz="2400" b="1" baseline="30000" dirty="0">
                <a:latin typeface="Bahnschrift Light SemiCondensed" panose="020B0502040204020203" pitchFamily="34" charset="0"/>
              </a:rPr>
              <a:t>LAI</a:t>
            </a:r>
          </a:p>
          <a:p>
            <a:pPr marL="742950" lvl="1" indent="-285750">
              <a:buFont typeface="Bahnschrift Light SemiCondensed" panose="020B0502040204020203" pitchFamily="34" charset="0"/>
              <a:buChar char="―"/>
            </a:pPr>
            <a:r>
              <a:rPr lang="en-US" dirty="0" err="1">
                <a:latin typeface="Bahnschrift Light SemiCondensed" panose="020B0502040204020203" pitchFamily="34" charset="0"/>
              </a:rPr>
              <a:t>Tp</a:t>
            </a:r>
            <a:r>
              <a:rPr lang="en-US" dirty="0">
                <a:latin typeface="Bahnschrift Light SemiCondensed" panose="020B0502040204020203" pitchFamily="34" charset="0"/>
              </a:rPr>
              <a:t> = </a:t>
            </a:r>
            <a:r>
              <a:rPr lang="en-US" dirty="0" err="1">
                <a:latin typeface="Bahnschrift Light SemiCondensed" panose="020B0502040204020203" pitchFamily="34" charset="0"/>
              </a:rPr>
              <a:t>ETc</a:t>
            </a:r>
            <a:r>
              <a:rPr lang="en-US" dirty="0">
                <a:latin typeface="Bahnschrift Light SemiCondensed" panose="020B0502040204020203" pitchFamily="34" charset="0"/>
              </a:rPr>
              <a:t> − Ep</a:t>
            </a:r>
            <a:br>
              <a:rPr lang="en-US" dirty="0">
                <a:latin typeface="Bahnschrift Light SemiCondensed" panose="020B0502040204020203" pitchFamily="34" charset="0"/>
              </a:rPr>
            </a:br>
            <a:r>
              <a:rPr lang="en-US" dirty="0">
                <a:latin typeface="Bahnschrift Light SemiCondensed" panose="020B0502040204020203" pitchFamily="34" charset="0"/>
              </a:rPr>
              <a:t> 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  <p:pic>
        <p:nvPicPr>
          <p:cNvPr id="30" name="Εικόνα 29" descr="Εικόνα που περιέχει κείμενο, στιγμιότυπο οθόνης, χάρτης, λογισ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E25B5C1-0ABC-9300-1E66-3F26B3198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" y="1985006"/>
            <a:ext cx="7439670" cy="3667498"/>
          </a:xfrm>
          <a:prstGeom prst="rect">
            <a:avLst/>
          </a:prstGeom>
        </p:spPr>
      </p:pic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AA7F70E6-DE03-9641-89E4-076114DBE74F}"/>
              </a:ext>
            </a:extLst>
          </p:cNvPr>
          <p:cNvSpPr/>
          <p:nvPr/>
        </p:nvSpPr>
        <p:spPr>
          <a:xfrm>
            <a:off x="7721376" y="1800989"/>
            <a:ext cx="4470624" cy="3428363"/>
          </a:xfrm>
          <a:prstGeom prst="rect">
            <a:avLst/>
          </a:prstGeom>
          <a:blipFill dpi="0" rotWithShape="1">
            <a:blip r:embed="rId6"/>
            <a:srcRect/>
            <a:tile tx="146050" ty="0" sx="26000" sy="43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52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7649950" y="5292966"/>
            <a:ext cx="2214134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Evapotranspiration for Hydrus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7788942" y="5296524"/>
            <a:ext cx="1983820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9C6396-925D-A2CB-14E4-2AC4DF4CF1E2}"/>
              </a:ext>
            </a:extLst>
          </p:cNvPr>
          <p:cNvSpPr txBox="1"/>
          <p:nvPr/>
        </p:nvSpPr>
        <p:spPr>
          <a:xfrm>
            <a:off x="780795" y="343131"/>
            <a:ext cx="98300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Harmonic </a:t>
            </a:r>
            <a:r>
              <a:rPr lang="en-US" sz="2000" b="1" dirty="0" err="1">
                <a:latin typeface="Bahnschrift Light SemiCondensed" panose="020B0502040204020203" pitchFamily="34" charset="0"/>
              </a:rPr>
              <a:t>ANalysis</a:t>
            </a:r>
            <a:r>
              <a:rPr lang="en-US" sz="2000" b="1" dirty="0">
                <a:latin typeface="Bahnschrift Light SemiCondensed" panose="020B0502040204020203" pitchFamily="34" charset="0"/>
              </a:rPr>
              <a:t> of Time Series (HANTS)</a:t>
            </a:r>
          </a:p>
          <a:p>
            <a:endParaRPr lang="en-US" b="1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Harmonic analysis is a branch of mathematics concerned with the representation of functions or signals as a superposition of periodic functions</a:t>
            </a:r>
          </a:p>
          <a:p>
            <a:endParaRPr lang="en-US" sz="2000" dirty="0">
              <a:latin typeface="Bahnschrift Light SemiCondensed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Widely used algorithm to reconstruct time series and fill gaps in timeseries from satellite images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8" name="Εικόνα 27" descr="Εικόνα που περιέχει κείμενο, στιγμιότυπο οθόνης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90527BC-207C-54FD-BDE3-104B1A692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3" y="2806240"/>
            <a:ext cx="9421540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32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7649950" y="5292966"/>
            <a:ext cx="2214134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Evapotranspiration for Hydrus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7788942" y="5296524"/>
            <a:ext cx="1983820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Εικόνα 24" descr="Εικόνα που περιέχει στιγμιότυπο οθόνης, καρτούν">
            <a:extLst>
              <a:ext uri="{FF2B5EF4-FFF2-40B4-BE49-F238E27FC236}">
                <a16:creationId xmlns:a16="http://schemas.microsoft.com/office/drawing/2014/main" id="{6EEB116B-51C7-220C-C4E2-C39715894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998347"/>
            <a:ext cx="6404710" cy="4861306"/>
          </a:xfrm>
          <a:prstGeom prst="rect">
            <a:avLst/>
          </a:prstGeom>
        </p:spPr>
      </p:pic>
      <p:pic>
        <p:nvPicPr>
          <p:cNvPr id="27" name="Εικόνα 26" descr="Εικόνα που περιέχει στιγμιότυπο οθόνης, πράσινο, πολυχρωμία, γραφιστική">
            <a:extLst>
              <a:ext uri="{FF2B5EF4-FFF2-40B4-BE49-F238E27FC236}">
                <a16:creationId xmlns:a16="http://schemas.microsoft.com/office/drawing/2014/main" id="{0BD1663D-CE69-C598-A7EE-E004D4878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99" y="1633912"/>
            <a:ext cx="3664362" cy="34750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4BB4B4-7FCD-F23E-91AB-3E3567944960}"/>
              </a:ext>
            </a:extLst>
          </p:cNvPr>
          <p:cNvSpPr txBox="1"/>
          <p:nvPr/>
        </p:nvSpPr>
        <p:spPr>
          <a:xfrm>
            <a:off x="793718" y="442576"/>
            <a:ext cx="5986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Reconstruction of LAI timeseries</a:t>
            </a:r>
            <a:endParaRPr lang="en-GB" sz="2000" b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18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8976894" y="5468355"/>
            <a:ext cx="2073439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Hydrus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9583465" y="5578975"/>
            <a:ext cx="904875" cy="419084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092632A7-21F3-6579-E31C-25EB4134A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85" y="528843"/>
            <a:ext cx="2639797" cy="5383235"/>
          </a:xfrm>
          <a:prstGeom prst="rect">
            <a:avLst/>
          </a:prstGeom>
        </p:spPr>
      </p:pic>
      <p:pic>
        <p:nvPicPr>
          <p:cNvPr id="32" name="Εικόνα 31" descr="Εικόνα που περιέχει κείμενο, στιγμιότυπο οθόνης, ορθογώνιο παραλληλόγραμμο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C173DAD3-3FB7-6E97-C562-E6A2FF002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17" y="486077"/>
            <a:ext cx="2620095" cy="53409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D01F8A-CAD1-3DAD-90C5-D453A69357F7}"/>
              </a:ext>
            </a:extLst>
          </p:cNvPr>
          <p:cNvSpPr txBox="1"/>
          <p:nvPr/>
        </p:nvSpPr>
        <p:spPr>
          <a:xfrm>
            <a:off x="2925582" y="4454463"/>
            <a:ext cx="292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Light SemiCondensed" panose="020B0502040204020203" pitchFamily="34" charset="0"/>
              </a:rPr>
              <a:t>Hydraulic parameters estimated from soil texture data using Rosetta 3 model</a:t>
            </a:r>
            <a:endParaRPr lang="en-GB" sz="2000" dirty="0">
              <a:latin typeface="Bahnschrift Light SemiCondensed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C058FB-47B7-ED83-3F37-4C8798A46B48}"/>
              </a:ext>
            </a:extLst>
          </p:cNvPr>
          <p:cNvSpPr txBox="1"/>
          <p:nvPr/>
        </p:nvSpPr>
        <p:spPr>
          <a:xfrm>
            <a:off x="786533" y="251151"/>
            <a:ext cx="163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1</a:t>
            </a:r>
            <a:r>
              <a:rPr lang="en-US" sz="2000" b="1" baseline="30000" dirty="0">
                <a:latin typeface="Bahnschrift Light SemiCondensed" panose="020B0502040204020203" pitchFamily="34" charset="0"/>
              </a:rPr>
              <a:t>st</a:t>
            </a:r>
            <a:r>
              <a:rPr lang="en-US" sz="2000" b="1" dirty="0">
                <a:latin typeface="Bahnschrift Light SemiCondensed" panose="020B0502040204020203" pitchFamily="34" charset="0"/>
              </a:rPr>
              <a:t> model</a:t>
            </a:r>
            <a:endParaRPr lang="en-GB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692244-CF81-1BE1-C2D6-CD1E6E931B60}"/>
              </a:ext>
            </a:extLst>
          </p:cNvPr>
          <p:cNvSpPr txBox="1"/>
          <p:nvPr/>
        </p:nvSpPr>
        <p:spPr>
          <a:xfrm>
            <a:off x="6461755" y="181828"/>
            <a:ext cx="163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2</a:t>
            </a:r>
            <a:r>
              <a:rPr lang="en-US" sz="2000" b="1" baseline="30000" dirty="0">
                <a:latin typeface="Bahnschrift Light SemiCondensed" panose="020B0502040204020203" pitchFamily="34" charset="0"/>
              </a:rPr>
              <a:t>nd</a:t>
            </a:r>
            <a:r>
              <a:rPr lang="en-US" sz="2000" b="1" dirty="0">
                <a:latin typeface="Bahnschrift Light SemiCondensed" panose="020B0502040204020203" pitchFamily="34" charset="0"/>
              </a:rPr>
              <a:t>  model</a:t>
            </a:r>
            <a:endParaRPr lang="en-GB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97E55B-B9D4-F0D1-9D1D-958F2D771074}"/>
              </a:ext>
            </a:extLst>
          </p:cNvPr>
          <p:cNvSpPr txBox="1"/>
          <p:nvPr/>
        </p:nvSpPr>
        <p:spPr>
          <a:xfrm>
            <a:off x="8574573" y="4354551"/>
            <a:ext cx="292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Light SemiCondensed" panose="020B0502040204020203" pitchFamily="34" charset="0"/>
              </a:rPr>
              <a:t>Hydraulic parameters calculated through laboratory experiments</a:t>
            </a:r>
            <a:endParaRPr lang="en-GB" sz="2000" dirty="0">
              <a:latin typeface="Bahnschrift Light SemiCondensed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D275ED-8735-BEEC-50D0-113CB61F68CA}"/>
              </a:ext>
            </a:extLst>
          </p:cNvPr>
          <p:cNvSpPr txBox="1"/>
          <p:nvPr/>
        </p:nvSpPr>
        <p:spPr>
          <a:xfrm>
            <a:off x="2990294" y="667649"/>
            <a:ext cx="2762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Model period: Two years (2016-2018)</a:t>
            </a:r>
          </a:p>
          <a:p>
            <a:r>
              <a:rPr lang="en-US" dirty="0">
                <a:latin typeface="Bahnschrift Light SemiCondensed" panose="020B0502040204020203" pitchFamily="34" charset="0"/>
              </a:rPr>
              <a:t>Time step: daily </a:t>
            </a:r>
            <a:endParaRPr lang="en-GB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02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8976894" y="5468355"/>
            <a:ext cx="2073439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Hydrus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9583465" y="5578975"/>
            <a:ext cx="904875" cy="419084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29D09-FF18-06A5-2C45-A21495A5C7DA}"/>
              </a:ext>
            </a:extLst>
          </p:cNvPr>
          <p:cNvSpPr txBox="1"/>
          <p:nvPr/>
        </p:nvSpPr>
        <p:spPr>
          <a:xfrm>
            <a:off x="786533" y="251151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1</a:t>
            </a:r>
            <a:r>
              <a:rPr lang="en-US" sz="2000" b="1" baseline="30000" dirty="0">
                <a:latin typeface="Bahnschrift Light SemiCondensed" panose="020B0502040204020203" pitchFamily="34" charset="0"/>
              </a:rPr>
              <a:t>st</a:t>
            </a:r>
            <a:r>
              <a:rPr lang="en-US" sz="2000" b="1" dirty="0">
                <a:latin typeface="Bahnschrift Light SemiCondensed" panose="020B0502040204020203" pitchFamily="34" charset="0"/>
              </a:rPr>
              <a:t> model (Results)</a:t>
            </a:r>
            <a:endParaRPr lang="en-GB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122D8-2FF6-0802-D376-8F6B681C8581}"/>
              </a:ext>
            </a:extLst>
          </p:cNvPr>
          <p:cNvSpPr txBox="1"/>
          <p:nvPr/>
        </p:nvSpPr>
        <p:spPr>
          <a:xfrm>
            <a:off x="6461755" y="251151"/>
            <a:ext cx="163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Light SemiCondensed" panose="020B0502040204020203" pitchFamily="34" charset="0"/>
              </a:rPr>
              <a:t>2</a:t>
            </a:r>
            <a:r>
              <a:rPr lang="en-US" sz="2000" b="1" baseline="30000" dirty="0">
                <a:latin typeface="Bahnschrift Light SemiCondensed" panose="020B0502040204020203" pitchFamily="34" charset="0"/>
              </a:rPr>
              <a:t>nd</a:t>
            </a:r>
            <a:r>
              <a:rPr lang="en-US" sz="2000" b="1" dirty="0">
                <a:latin typeface="Bahnschrift Light SemiCondensed" panose="020B0502040204020203" pitchFamily="34" charset="0"/>
              </a:rPr>
              <a:t>  model</a:t>
            </a:r>
          </a:p>
          <a:p>
            <a:r>
              <a:rPr lang="en-US" sz="2000" b="1" dirty="0">
                <a:latin typeface="Bahnschrift Light SemiCondensed" panose="020B0502040204020203" pitchFamily="34" charset="0"/>
              </a:rPr>
              <a:t>(Results)</a:t>
            </a:r>
            <a:endParaRPr lang="en-GB" sz="2000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28" name="Εικόνα 27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7B3E169-4475-53DD-A92E-9EF2C94EA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6" y="1036674"/>
            <a:ext cx="2667080" cy="1912893"/>
          </a:xfrm>
          <a:prstGeom prst="rect">
            <a:avLst/>
          </a:prstGeom>
        </p:spPr>
      </p:pic>
      <p:pic>
        <p:nvPicPr>
          <p:cNvPr id="31" name="Εικόνα 30" descr="Εικόνα που περιέχει στιγμιότυπο οθόνης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0983A7F-2423-8899-2935-18A4E300F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3" y="3052387"/>
            <a:ext cx="2667081" cy="1912893"/>
          </a:xfrm>
          <a:prstGeom prst="rect">
            <a:avLst/>
          </a:prstGeom>
        </p:spPr>
      </p:pic>
      <p:pic>
        <p:nvPicPr>
          <p:cNvPr id="33" name="Εικόνα 32" descr="Εικόνα που περιέχει χάρτης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3F514BAB-C3B7-DA7F-7369-34597B00B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23" y="2105464"/>
            <a:ext cx="2667082" cy="1912894"/>
          </a:xfrm>
          <a:prstGeom prst="rect">
            <a:avLst/>
          </a:prstGeom>
        </p:spPr>
      </p:pic>
      <p:pic>
        <p:nvPicPr>
          <p:cNvPr id="35" name="Εικόνα 34" descr="Εικόνα που περιέχει γραφιστική, στιγμιότυπο οθόνης, γραφικ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548CE1-5360-6BD9-1B68-97BAC0A7C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43" y="916980"/>
            <a:ext cx="2667080" cy="1912893"/>
          </a:xfrm>
          <a:prstGeom prst="rect">
            <a:avLst/>
          </a:prstGeom>
        </p:spPr>
      </p:pic>
      <p:pic>
        <p:nvPicPr>
          <p:cNvPr id="37" name="Εικόνα 36" descr="Εικόνα που περιέχει γραφιστική, στιγμιότυπο οθόνης, καρτούν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254BC57-EF08-F417-D158-76B4ABCA7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97" y="3052182"/>
            <a:ext cx="2667081" cy="1912894"/>
          </a:xfrm>
          <a:prstGeom prst="rect">
            <a:avLst/>
          </a:prstGeom>
        </p:spPr>
      </p:pic>
      <p:pic>
        <p:nvPicPr>
          <p:cNvPr id="39" name="Εικόνα 38" descr="Εικόνα που περιέχει στιγμιότυπο οθόνης, καρτούν&#10;&#10;Περιγραφή που δημιουργήθηκε αυτόματα">
            <a:extLst>
              <a:ext uri="{FF2B5EF4-FFF2-40B4-BE49-F238E27FC236}">
                <a16:creationId xmlns:a16="http://schemas.microsoft.com/office/drawing/2014/main" id="{C5C4AF50-5334-E2F6-6E94-0C6561EC3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48" y="2095735"/>
            <a:ext cx="2667080" cy="19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5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10118561" y="5440927"/>
            <a:ext cx="2073439" cy="607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Take home messages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10509530" y="5458955"/>
            <a:ext cx="1338258" cy="589313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64500-C9B0-6B61-E4B2-40BC04CB71C6}"/>
              </a:ext>
            </a:extLst>
          </p:cNvPr>
          <p:cNvSpPr txBox="1"/>
          <p:nvPr/>
        </p:nvSpPr>
        <p:spPr>
          <a:xfrm>
            <a:off x="799246" y="1066920"/>
            <a:ext cx="100144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In this study a falling head permeameter for undisturbed soil samples is developed, providing the</a:t>
            </a:r>
            <a:r>
              <a:rPr lang="el-GR" sz="2000" dirty="0">
                <a:latin typeface="Bahnschrift Light SemiCondensed" panose="020B0502040204020203" pitchFamily="34" charset="0"/>
              </a:rPr>
              <a:t> </a:t>
            </a:r>
            <a:r>
              <a:rPr lang="en-US" sz="2000" dirty="0">
                <a:latin typeface="Bahnschrift Light SemiCondensed" panose="020B0502040204020203" pitchFamily="34" charset="0"/>
              </a:rPr>
              <a:t>capability to determine saturated hydraulic conductivity in large depths.</a:t>
            </a:r>
          </a:p>
          <a:p>
            <a:pPr algn="just"/>
            <a:r>
              <a:rPr lang="en-US" sz="2000" dirty="0">
                <a:latin typeface="Bahnschrift Light SemiCondensed" panose="020B0502040204020203" pitchFamily="34" charset="0"/>
              </a:rPr>
              <a:t> 	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Two methods of measuring Soil Water Retention Curve are used, centrifugal method (rather new and time-efficient) and salt solution method (conventional and time consuming).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The use of undisturbed soil samples within the research framework aims to integrate soil structure in the determined hydraulic properties of the unsaturated zone.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The HANTS (Harmonic </a:t>
            </a:r>
            <a:r>
              <a:rPr lang="en-US" sz="2000" dirty="0" err="1">
                <a:latin typeface="Bahnschrift Light SemiCondensed" panose="020B0502040204020203" pitchFamily="34" charset="0"/>
              </a:rPr>
              <a:t>ANalysis</a:t>
            </a:r>
            <a:r>
              <a:rPr lang="en-US" sz="2000" dirty="0">
                <a:latin typeface="Bahnschrift Light SemiCondensed" panose="020B0502040204020203" pitchFamily="34" charset="0"/>
              </a:rPr>
              <a:t> of Time Series) algorithm is used to fill the gaps in LAI timeseries, providing the capability to increase the time resolution of satellite timeseries.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Finally, Hydrus 1D model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phydrus</a:t>
            </a:r>
            <a:r>
              <a:rPr lang="en-US" sz="2000" dirty="0">
                <a:latin typeface="Bahnschrift Light SemiCondensed" panose="020B0502040204020203" pitchFamily="34" charset="0"/>
              </a:rPr>
              <a:t> – python implementation) is employed to compare the performance of two models either with predicted or with measured hydraulic properties. </a:t>
            </a:r>
          </a:p>
        </p:txBody>
      </p:sp>
    </p:spTree>
    <p:extLst>
      <p:ext uri="{BB962C8B-B14F-4D97-AF65-F5344CB8AC3E}">
        <p14:creationId xmlns:p14="http://schemas.microsoft.com/office/powerpoint/2010/main" val="1687980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2848460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167637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Τίτλος 1">
            <a:extLst>
              <a:ext uri="{FF2B5EF4-FFF2-40B4-BE49-F238E27FC236}">
                <a16:creationId xmlns:a16="http://schemas.microsoft.com/office/drawing/2014/main" id="{3E17631F-3845-CE2C-B1A2-92F1952BAA61}"/>
              </a:ext>
            </a:extLst>
          </p:cNvPr>
          <p:cNvSpPr txBox="1">
            <a:spLocks/>
          </p:cNvSpPr>
          <p:nvPr/>
        </p:nvSpPr>
        <p:spPr>
          <a:xfrm>
            <a:off x="332120" y="5554729"/>
            <a:ext cx="1251634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GB" sz="1800" dirty="0">
                <a:latin typeface="Bahnschrift SemiBold" panose="020B0502040204020203" pitchFamily="34" charset="0"/>
              </a:rPr>
              <a:t>Motivation</a:t>
            </a: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3B8229DE-B926-6F74-A69A-E33B8ECE65BD}"/>
              </a:ext>
            </a:extLst>
          </p:cNvPr>
          <p:cNvSpPr/>
          <p:nvPr/>
        </p:nvSpPr>
        <p:spPr>
          <a:xfrm>
            <a:off x="332120" y="5706375"/>
            <a:ext cx="1251634" cy="265810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FF15F3-87FE-73B4-4746-1BFAFAC2EF34}"/>
              </a:ext>
            </a:extLst>
          </p:cNvPr>
          <p:cNvSpPr txBox="1"/>
          <p:nvPr/>
        </p:nvSpPr>
        <p:spPr>
          <a:xfrm>
            <a:off x="690922" y="1026773"/>
            <a:ext cx="100144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Most hydrologic models of the unsaturated zone to acquire hydraulic properties use the predictions of empirical equations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Pedotransfer</a:t>
            </a:r>
            <a:r>
              <a:rPr lang="en-US" sz="2000" dirty="0">
                <a:latin typeface="Bahnschrift Light SemiCondensed" panose="020B0502040204020203" pitchFamily="34" charset="0"/>
              </a:rPr>
              <a:t> functions – PTFs).</a:t>
            </a:r>
          </a:p>
          <a:p>
            <a:pPr algn="just"/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Commonly, soil texture is the main characteristic used by PTFs to predict the hydraulic properties of the unsaturated zone.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Furthermore, the samples of the databases used by these models to be trained are predominantly disturbed and only a few of them are undisturbed.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As a result, soil structure is pretty much ignored in hydrologic models of the unsaturated zone.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latin typeface="Bahnschrift Light SemiCondensed" panose="020B0502040204020203" pitchFamily="34" charset="0"/>
              </a:rPr>
              <a:t>In this study, we have developed</a:t>
            </a:r>
            <a:r>
              <a:rPr lang="el-GR" sz="2000" dirty="0">
                <a:latin typeface="Bahnschrift Light SemiCondensed" panose="020B0502040204020203" pitchFamily="34" charset="0"/>
              </a:rPr>
              <a:t> </a:t>
            </a:r>
            <a:r>
              <a:rPr lang="en-US" sz="2000" dirty="0">
                <a:latin typeface="Bahnschrift Light SemiCondensed" panose="020B0502040204020203" pitchFamily="34" charset="0"/>
              </a:rPr>
              <a:t>an organized approach to determine the hydraulic properties of the unsaturated zone and finally compare the performance of hydrologic models using predicted and measured hydraulic properties.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0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F1150-C203-7868-006D-BE2D034603E8}"/>
              </a:ext>
            </a:extLst>
          </p:cNvPr>
          <p:cNvSpPr txBox="1"/>
          <p:nvPr/>
        </p:nvSpPr>
        <p:spPr>
          <a:xfrm>
            <a:off x="10621324" y="4934634"/>
            <a:ext cx="157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GC8-Hydro-63</a:t>
            </a:r>
          </a:p>
          <a:p>
            <a:endParaRPr lang="en-GB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Εικόνα 5" descr="Εικόνα που περιέχει μοτίβο, βελονιά, pixel&#10;&#10;Περιγραφή που δημιουργήθηκε αυτόματα">
            <a:extLst>
              <a:ext uri="{FF2B5EF4-FFF2-40B4-BE49-F238E27FC236}">
                <a16:creationId xmlns:a16="http://schemas.microsoft.com/office/drawing/2014/main" id="{2EB8393B-CC25-D933-C1E5-45B4A299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324" y="5291826"/>
            <a:ext cx="1570676" cy="1570676"/>
          </a:xfrm>
          <a:prstGeom prst="rect">
            <a:avLst/>
          </a:prstGeom>
        </p:spPr>
      </p:pic>
      <p:pic>
        <p:nvPicPr>
          <p:cNvPr id="12" name="Εικόνα 11" descr="Εικόνα που περιέχει γραμματοσειρά, γραφικά, λογότυπο, σύμβολο&#10;&#10;Περιγραφή που δημιουργήθηκε αυτόματα">
            <a:extLst>
              <a:ext uri="{FF2B5EF4-FFF2-40B4-BE49-F238E27FC236}">
                <a16:creationId xmlns:a16="http://schemas.microsoft.com/office/drawing/2014/main" id="{DA873A59-D140-6E14-BE3E-01951BBA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02" y="5443142"/>
            <a:ext cx="2884616" cy="1414858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pic>
        <p:nvPicPr>
          <p:cNvPr id="9" name="Εικόνα 8" descr="Εικόνα που περιέχει σκίτσο/σχέδιο, ζωγραφιά, τέχνη με γραμμές, σχέδιο με γραμμές&#10;&#10;Περιγραφή που δημιουργήθηκε αυτόματα">
            <a:extLst>
              <a:ext uri="{FF2B5EF4-FFF2-40B4-BE49-F238E27FC236}">
                <a16:creationId xmlns:a16="http://schemas.microsoft.com/office/drawing/2014/main" id="{9557D8E1-151A-939F-36E7-FAA244D3B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76" y="5338053"/>
            <a:ext cx="5741247" cy="1519947"/>
          </a:xfrm>
          <a:prstGeom prst="rect">
            <a:avLst/>
          </a:prstGeom>
        </p:spPr>
      </p:pic>
      <p:pic>
        <p:nvPicPr>
          <p:cNvPr id="13" name="Εικόνα 12" descr="Εικόνα που περιέχει γραμματοσειρά, γραφικά, κείμενο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5A817EE1-5BC4-9049-AAAA-5A50B2686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58" y="201335"/>
            <a:ext cx="4812084" cy="747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6705C3-9495-0683-10DF-A5AE9FBF89CB}"/>
              </a:ext>
            </a:extLst>
          </p:cNvPr>
          <p:cNvSpPr txBox="1"/>
          <p:nvPr/>
        </p:nvSpPr>
        <p:spPr>
          <a:xfrm>
            <a:off x="3246148" y="1813173"/>
            <a:ext cx="569970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Bahnschrift Light SemiCondensed" panose="020B0502040204020203" pitchFamily="34" charset="0"/>
              </a:rPr>
              <a:t>Acknowledgements:</a:t>
            </a:r>
          </a:p>
          <a:p>
            <a:pPr algn="just"/>
            <a:r>
              <a:rPr lang="en-US" sz="2000" dirty="0">
                <a:latin typeface="Bahnschrift Light SemiCondensed" panose="020B0502040204020203" pitchFamily="34" charset="0"/>
              </a:rPr>
              <a:t>This research is part of the Project “e-</a:t>
            </a:r>
            <a:r>
              <a:rPr lang="en-US" sz="2000" dirty="0" err="1">
                <a:latin typeface="Bahnschrift Light SemiCondensed" panose="020B0502040204020203" pitchFamily="34" charset="0"/>
              </a:rPr>
              <a:t>Pyrros</a:t>
            </a:r>
            <a:r>
              <a:rPr lang="en-US" sz="2000" dirty="0">
                <a:latin typeface="Bahnschrift Light SemiCondensed" panose="020B0502040204020203" pitchFamily="34" charset="0"/>
              </a:rPr>
              <a:t>: Development of an integrated monitoring network for hydro-environmental parameters within the hydro-systems of </a:t>
            </a:r>
            <a:r>
              <a:rPr lang="en-US" sz="2000" dirty="0" err="1">
                <a:latin typeface="Bahnschrift Light SemiCondensed" panose="020B0502040204020203" pitchFamily="34" charset="0"/>
              </a:rPr>
              <a:t>Louros-Arachthos-Amvrakikos</a:t>
            </a:r>
            <a:r>
              <a:rPr lang="en-US" sz="2000" dirty="0">
                <a:latin typeface="Bahnschrift Light SemiCondensed" panose="020B0502040204020203" pitchFamily="34" charset="0"/>
              </a:rPr>
              <a:t> for the optimal management and improvement of agricultural production” (MIS 5047059) and received financial funding from the Operational </a:t>
            </a:r>
            <a:r>
              <a:rPr lang="en-US" sz="2000" dirty="0" err="1">
                <a:latin typeface="Bahnschrift Light SemiCondensed" panose="020B0502040204020203" pitchFamily="34" charset="0"/>
              </a:rPr>
              <a:t>Programme</a:t>
            </a:r>
            <a:r>
              <a:rPr lang="en-US" sz="2000" dirty="0">
                <a:latin typeface="Bahnschrift Light SemiCondensed" panose="020B0502040204020203" pitchFamily="34" charset="0"/>
              </a:rPr>
              <a:t> “Competitiveness, Entrepreneurship and Innovation 2014-2020 (</a:t>
            </a:r>
            <a:r>
              <a:rPr lang="en-US" sz="2000" dirty="0" err="1">
                <a:latin typeface="Bahnschrift Light SemiCondensed" panose="020B0502040204020203" pitchFamily="34" charset="0"/>
              </a:rPr>
              <a:t>EPAnEK</a:t>
            </a:r>
            <a:r>
              <a:rPr lang="en-US" sz="2000" dirty="0">
                <a:latin typeface="Bahnschrift Light SemiCondensed" panose="020B0502040204020203" pitchFamily="34" charset="0"/>
              </a:rPr>
              <a:t>)”.</a:t>
            </a:r>
            <a:endParaRPr lang="en-GB" sz="20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7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F1150-C203-7868-006D-BE2D034603E8}"/>
              </a:ext>
            </a:extLst>
          </p:cNvPr>
          <p:cNvSpPr txBox="1"/>
          <p:nvPr/>
        </p:nvSpPr>
        <p:spPr>
          <a:xfrm>
            <a:off x="10621324" y="4934634"/>
            <a:ext cx="157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GC8-Hydro-63</a:t>
            </a:r>
          </a:p>
          <a:p>
            <a:endParaRPr lang="en-GB" b="1" dirty="0">
              <a:latin typeface="Bahnschrift Light SemiCondensed" panose="020B0502040204020203" pitchFamily="34" charset="0"/>
            </a:endParaRPr>
          </a:p>
        </p:txBody>
      </p:sp>
      <p:pic>
        <p:nvPicPr>
          <p:cNvPr id="6" name="Εικόνα 5" descr="Εικόνα που περιέχει μοτίβο, βελονιά, pixel&#10;&#10;Περιγραφή που δημιουργήθηκε αυτόματα">
            <a:extLst>
              <a:ext uri="{FF2B5EF4-FFF2-40B4-BE49-F238E27FC236}">
                <a16:creationId xmlns:a16="http://schemas.microsoft.com/office/drawing/2014/main" id="{2EB8393B-CC25-D933-C1E5-45B4A299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324" y="5291826"/>
            <a:ext cx="1570676" cy="1570676"/>
          </a:xfrm>
          <a:prstGeom prst="rect">
            <a:avLst/>
          </a:prstGeom>
        </p:spPr>
      </p:pic>
      <p:pic>
        <p:nvPicPr>
          <p:cNvPr id="12" name="Εικόνα 11" descr="Εικόνα που περιέχει γραμματοσειρά, γραφικά, λογότυπο, σύμβολο&#10;&#10;Περιγραφή που δημιουργήθηκε αυτόματα">
            <a:extLst>
              <a:ext uri="{FF2B5EF4-FFF2-40B4-BE49-F238E27FC236}">
                <a16:creationId xmlns:a16="http://schemas.microsoft.com/office/drawing/2014/main" id="{DA873A59-D140-6E14-BE3E-01951BBAE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02" y="5443142"/>
            <a:ext cx="2884616" cy="1414858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pic>
        <p:nvPicPr>
          <p:cNvPr id="9" name="Εικόνα 8" descr="Εικόνα που περιέχει σκίτσο/σχέδιο, ζωγραφιά, τέχνη με γραμμές, σχέδιο με γραμμές&#10;&#10;Περιγραφή που δημιουργήθηκε αυτόματα">
            <a:extLst>
              <a:ext uri="{FF2B5EF4-FFF2-40B4-BE49-F238E27FC236}">
                <a16:creationId xmlns:a16="http://schemas.microsoft.com/office/drawing/2014/main" id="{9557D8E1-151A-939F-36E7-FAA244D3B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76" y="5338053"/>
            <a:ext cx="5741247" cy="1519947"/>
          </a:xfrm>
          <a:prstGeom prst="rect">
            <a:avLst/>
          </a:prstGeom>
        </p:spPr>
      </p:pic>
      <p:pic>
        <p:nvPicPr>
          <p:cNvPr id="13" name="Εικόνα 12" descr="Εικόνα που περιέχει γραμματοσειρά, γραφικά, κείμενο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5A817EE1-5BC4-9049-AAAA-5A50B2686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58" y="201335"/>
            <a:ext cx="4812084" cy="7475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BA2C0C8-6B84-E3B7-EE3D-978D12E27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171" y="2940970"/>
            <a:ext cx="8795657" cy="976059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Bold Condensed" panose="020B0502040204020203" pitchFamily="34" charset="0"/>
              </a:rPr>
              <a:t>Thank you for your attention</a:t>
            </a:r>
            <a:endParaRPr lang="en-GR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0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2848460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167637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Τίτλος 1">
            <a:extLst>
              <a:ext uri="{FF2B5EF4-FFF2-40B4-BE49-F238E27FC236}">
                <a16:creationId xmlns:a16="http://schemas.microsoft.com/office/drawing/2014/main" id="{3E17631F-3845-CE2C-B1A2-92F1952BAA61}"/>
              </a:ext>
            </a:extLst>
          </p:cNvPr>
          <p:cNvSpPr txBox="1">
            <a:spLocks/>
          </p:cNvSpPr>
          <p:nvPr/>
        </p:nvSpPr>
        <p:spPr>
          <a:xfrm>
            <a:off x="1399608" y="5555977"/>
            <a:ext cx="1251634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GB" sz="1800" dirty="0">
                <a:latin typeface="Bahnschrift SemiBold" panose="020B0502040204020203" pitchFamily="34" charset="0"/>
              </a:rPr>
              <a:t>Research Area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F3869699-E028-93F8-09FA-088DA4243E6D}"/>
              </a:ext>
            </a:extLst>
          </p:cNvPr>
          <p:cNvSpPr/>
          <p:nvPr/>
        </p:nvSpPr>
        <p:spPr>
          <a:xfrm>
            <a:off x="707137" y="-8627"/>
            <a:ext cx="2294614" cy="4905770"/>
          </a:xfrm>
          <a:prstGeom prst="rect">
            <a:avLst/>
          </a:prstGeom>
          <a:blipFill dpi="0" rotWithShape="1">
            <a:blip r:embed="rId5"/>
            <a:srcRect/>
            <a:tile tx="-1244600" ty="-571500" sx="70000" sy="7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5"/>
              </a:buClr>
            </a:pPr>
            <a:endParaRPr lang="en-US" sz="1800" b="1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1CC35BDE-33D0-EA63-F797-D74E50A3E4B8}"/>
              </a:ext>
            </a:extLst>
          </p:cNvPr>
          <p:cNvSpPr/>
          <p:nvPr/>
        </p:nvSpPr>
        <p:spPr>
          <a:xfrm>
            <a:off x="720758" y="0"/>
            <a:ext cx="2267371" cy="1015662"/>
          </a:xfrm>
          <a:prstGeom prst="rect">
            <a:avLst/>
          </a:prstGeom>
          <a:gradFill flip="none" rotWithShape="1">
            <a:gsLst>
              <a:gs pos="3000">
                <a:srgbClr val="93A279">
                  <a:alpha val="0"/>
                </a:srgbClr>
              </a:gs>
              <a:gs pos="100000">
                <a:srgbClr val="7F946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B5151B-5824-6E15-58F9-B5822BC3644D}"/>
              </a:ext>
            </a:extLst>
          </p:cNvPr>
          <p:cNvSpPr txBox="1"/>
          <p:nvPr/>
        </p:nvSpPr>
        <p:spPr>
          <a:xfrm>
            <a:off x="584056" y="30190"/>
            <a:ext cx="2440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US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Epirus region – </a:t>
            </a:r>
          </a:p>
          <a:p>
            <a:pPr algn="ctr">
              <a:buClr>
                <a:schemeClr val="accent5"/>
              </a:buClr>
            </a:pPr>
            <a:r>
              <a:rPr lang="en-US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Westernmost part </a:t>
            </a:r>
          </a:p>
          <a:p>
            <a:pPr algn="ctr">
              <a:buClr>
                <a:schemeClr val="accent5"/>
              </a:buClr>
            </a:pPr>
            <a:r>
              <a:rPr lang="en-US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of Greece</a:t>
            </a:r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9C08E114-2444-F7FF-CFEA-02E220860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134" y="1084670"/>
            <a:ext cx="5121804" cy="3992804"/>
          </a:xfrm>
          <a:prstGeom prst="rect">
            <a:avLst/>
          </a:prstGeom>
        </p:spPr>
      </p:pic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90D83CBA-5476-1BF6-E15F-A333A908EB60}"/>
              </a:ext>
            </a:extLst>
          </p:cNvPr>
          <p:cNvSpPr/>
          <p:nvPr/>
        </p:nvSpPr>
        <p:spPr>
          <a:xfrm>
            <a:off x="8321975" y="3595425"/>
            <a:ext cx="3870025" cy="2336246"/>
          </a:xfrm>
          <a:prstGeom prst="rect">
            <a:avLst/>
          </a:prstGeom>
          <a:blipFill dpi="0" rotWithShape="1">
            <a:blip r:embed="rId7"/>
            <a:srcRect/>
            <a:tile tx="-88900" ty="0" sx="46000" sy="46000" flip="none" algn="ctr"/>
          </a:blipFill>
          <a:ln w="28575">
            <a:solidFill>
              <a:srgbClr val="CF6F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F22AE4E6-3034-4C35-E39A-661F90F18093}"/>
              </a:ext>
            </a:extLst>
          </p:cNvPr>
          <p:cNvSpPr/>
          <p:nvPr/>
        </p:nvSpPr>
        <p:spPr>
          <a:xfrm>
            <a:off x="8321976" y="3595425"/>
            <a:ext cx="2681750" cy="1255592"/>
          </a:xfrm>
          <a:prstGeom prst="rect">
            <a:avLst/>
          </a:prstGeom>
          <a:gradFill flip="none" rotWithShape="1">
            <a:gsLst>
              <a:gs pos="3000">
                <a:srgbClr val="9EAEC7">
                  <a:alpha val="0"/>
                </a:srgbClr>
              </a:gs>
              <a:gs pos="100000">
                <a:srgbClr val="403A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BB1557-AFD5-F872-7C7E-237244DB9A05}"/>
              </a:ext>
            </a:extLst>
          </p:cNvPr>
          <p:cNvSpPr txBox="1"/>
          <p:nvPr/>
        </p:nvSpPr>
        <p:spPr>
          <a:xfrm>
            <a:off x="8334025" y="3634762"/>
            <a:ext cx="30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Distinctive characteristic: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Elevated precipitation height (2000 mm/y)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Frequent flood events</a:t>
            </a:r>
          </a:p>
        </p:txBody>
      </p:sp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E29F637A-8AAF-EF10-6340-F37DA3F66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145" y="143221"/>
            <a:ext cx="3913692" cy="2371550"/>
          </a:xfrm>
          <a:prstGeom prst="rect">
            <a:avLst/>
          </a:prstGeom>
        </p:spPr>
      </p:pic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85D368D6-422B-BE03-C1FD-17C46BAEAAB8}"/>
              </a:ext>
            </a:extLst>
          </p:cNvPr>
          <p:cNvSpPr/>
          <p:nvPr/>
        </p:nvSpPr>
        <p:spPr>
          <a:xfrm>
            <a:off x="9971608" y="169277"/>
            <a:ext cx="2220392" cy="1399970"/>
          </a:xfrm>
          <a:prstGeom prst="rect">
            <a:avLst/>
          </a:prstGeom>
          <a:gradFill flip="none" rotWithShape="1">
            <a:gsLst>
              <a:gs pos="0">
                <a:srgbClr val="494B50">
                  <a:alpha val="0"/>
                </a:srgbClr>
              </a:gs>
              <a:gs pos="100000">
                <a:srgbClr val="494B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998D87-BE70-D71B-5205-160B976EAF6D}"/>
              </a:ext>
            </a:extLst>
          </p:cNvPr>
          <p:cNvSpPr txBox="1"/>
          <p:nvPr/>
        </p:nvSpPr>
        <p:spPr>
          <a:xfrm>
            <a:off x="9984275" y="190379"/>
            <a:ext cx="2294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U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One of the most productive agricultural areas of Greece. Main cultivation: Kiwi and citrus trees</a:t>
            </a:r>
          </a:p>
        </p:txBody>
      </p:sp>
      <p:sp>
        <p:nvSpPr>
          <p:cNvPr id="36" name="Διπλή αγκύλη 35">
            <a:extLst>
              <a:ext uri="{FF2B5EF4-FFF2-40B4-BE49-F238E27FC236}">
                <a16:creationId xmlns:a16="http://schemas.microsoft.com/office/drawing/2014/main" id="{BD5EA0F5-DB99-E543-A1DC-EC018F32D379}"/>
              </a:ext>
            </a:extLst>
          </p:cNvPr>
          <p:cNvSpPr/>
          <p:nvPr/>
        </p:nvSpPr>
        <p:spPr>
          <a:xfrm>
            <a:off x="1447842" y="5462535"/>
            <a:ext cx="1155166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14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2848460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167637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C2FD9D95-6556-9641-929D-23D3D2E962F3}"/>
              </a:ext>
            </a:extLst>
          </p:cNvPr>
          <p:cNvSpPr/>
          <p:nvPr/>
        </p:nvSpPr>
        <p:spPr>
          <a:xfrm>
            <a:off x="628650" y="0"/>
            <a:ext cx="9934575" cy="5243128"/>
          </a:xfrm>
          <a:prstGeom prst="rect">
            <a:avLst/>
          </a:prstGeom>
          <a:blipFill dpi="0" rotWithShape="1">
            <a:blip r:embed="rId5"/>
            <a:srcRect/>
            <a:tile tx="146050" ty="0" sx="82000" sy="8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Ορθογώνιο 37">
            <a:extLst>
              <a:ext uri="{FF2B5EF4-FFF2-40B4-BE49-F238E27FC236}">
                <a16:creationId xmlns:a16="http://schemas.microsoft.com/office/drawing/2014/main" id="{46D23100-3113-90C2-C006-74E2B2095043}"/>
              </a:ext>
            </a:extLst>
          </p:cNvPr>
          <p:cNvSpPr/>
          <p:nvPr/>
        </p:nvSpPr>
        <p:spPr>
          <a:xfrm>
            <a:off x="7303724" y="1899513"/>
            <a:ext cx="4809961" cy="4105564"/>
          </a:xfrm>
          <a:prstGeom prst="rect">
            <a:avLst/>
          </a:prstGeom>
          <a:gradFill>
            <a:gsLst>
              <a:gs pos="3000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53010B-3755-3194-AD53-F46FC10C97A6}"/>
              </a:ext>
            </a:extLst>
          </p:cNvPr>
          <p:cNvSpPr txBox="1"/>
          <p:nvPr/>
        </p:nvSpPr>
        <p:spPr>
          <a:xfrm>
            <a:off x="7635432" y="2045661"/>
            <a:ext cx="45258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In order to manage water resources in the </a:t>
            </a:r>
            <a:r>
              <a:rPr lang="en-US" dirty="0" err="1">
                <a:latin typeface="Bahnschrift Light SemiCondensed" panose="020B0502040204020203" pitchFamily="34" charset="0"/>
              </a:rPr>
              <a:t>Louros-Aracthos-Amvrakikos</a:t>
            </a:r>
            <a:r>
              <a:rPr lang="en-US" dirty="0">
                <a:latin typeface="Bahnschrift Light SemiCondensed" panose="020B0502040204020203" pitchFamily="34" charset="0"/>
              </a:rPr>
              <a:t> system as efficiently as possible, the project e-</a:t>
            </a:r>
            <a:r>
              <a:rPr lang="en-US" dirty="0" err="1">
                <a:latin typeface="Bahnschrift Light SemiCondensed" panose="020B0502040204020203" pitchFamily="34" charset="0"/>
              </a:rPr>
              <a:t>Pyrros</a:t>
            </a:r>
            <a:r>
              <a:rPr lang="en-US" dirty="0">
                <a:latin typeface="Bahnschrift Light SemiCondensed" panose="020B0502040204020203" pitchFamily="34" charset="0"/>
              </a:rPr>
              <a:t> intends to establish an integrated network for monitoring hydro-environmental factors, aiming at:</a:t>
            </a:r>
          </a:p>
          <a:p>
            <a:endParaRPr lang="en-US" dirty="0">
              <a:latin typeface="Bahnschrift Light SemiCondensed" panose="020B0502040204020203" pitchFamily="34" charset="0"/>
            </a:endParaRPr>
          </a:p>
          <a:p>
            <a:r>
              <a:rPr lang="en-US" dirty="0">
                <a:latin typeface="Bahnschrift Light SemiCondensed" panose="020B0502040204020203" pitchFamily="34" charset="0"/>
              </a:rPr>
              <a:t>The improvement of local agricultural ecosystems, the upgrading of the quality of agricultural production, and the monitoring of agricultural substances in all hydrological zones (surface, saturated, and unsaturated).</a:t>
            </a:r>
          </a:p>
        </p:txBody>
      </p:sp>
      <p:sp>
        <p:nvSpPr>
          <p:cNvPr id="39" name="Τίτλος 1">
            <a:extLst>
              <a:ext uri="{FF2B5EF4-FFF2-40B4-BE49-F238E27FC236}">
                <a16:creationId xmlns:a16="http://schemas.microsoft.com/office/drawing/2014/main" id="{75882C6C-B817-2E25-ECA3-257A2F2949A4}"/>
              </a:ext>
            </a:extLst>
          </p:cNvPr>
          <p:cNvSpPr txBox="1">
            <a:spLocks/>
          </p:cNvSpPr>
          <p:nvPr/>
        </p:nvSpPr>
        <p:spPr>
          <a:xfrm>
            <a:off x="1399608" y="5555977"/>
            <a:ext cx="1251634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GB" sz="1800" dirty="0">
                <a:latin typeface="Bahnschrift SemiBold" panose="020B0502040204020203" pitchFamily="34" charset="0"/>
              </a:rPr>
              <a:t>Research Area</a:t>
            </a:r>
          </a:p>
        </p:txBody>
      </p:sp>
      <p:sp>
        <p:nvSpPr>
          <p:cNvPr id="40" name="Διπλή αγκύλη 39">
            <a:extLst>
              <a:ext uri="{FF2B5EF4-FFF2-40B4-BE49-F238E27FC236}">
                <a16:creationId xmlns:a16="http://schemas.microsoft.com/office/drawing/2014/main" id="{8FDB4B4F-FFEF-A992-5C6E-DDA986125737}"/>
              </a:ext>
            </a:extLst>
          </p:cNvPr>
          <p:cNvSpPr/>
          <p:nvPr/>
        </p:nvSpPr>
        <p:spPr>
          <a:xfrm>
            <a:off x="1447842" y="5462535"/>
            <a:ext cx="1155166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52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" name="Ορθογώνιο 45">
            <a:extLst>
              <a:ext uri="{FF2B5EF4-FFF2-40B4-BE49-F238E27FC236}">
                <a16:creationId xmlns:a16="http://schemas.microsoft.com/office/drawing/2014/main" id="{635C2C05-B1D1-9E7D-F5AB-03049E587B77}"/>
              </a:ext>
            </a:extLst>
          </p:cNvPr>
          <p:cNvSpPr/>
          <p:nvPr/>
        </p:nvSpPr>
        <p:spPr>
          <a:xfrm>
            <a:off x="613184" y="411655"/>
            <a:ext cx="5527386" cy="413016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Ορθογώνιο 46">
            <a:extLst>
              <a:ext uri="{FF2B5EF4-FFF2-40B4-BE49-F238E27FC236}">
                <a16:creationId xmlns:a16="http://schemas.microsoft.com/office/drawing/2014/main" id="{7D1DB772-234A-6483-E9AD-A8DF47E01CC0}"/>
              </a:ext>
            </a:extLst>
          </p:cNvPr>
          <p:cNvSpPr/>
          <p:nvPr/>
        </p:nvSpPr>
        <p:spPr>
          <a:xfrm>
            <a:off x="6308436" y="736293"/>
            <a:ext cx="5009103" cy="3560597"/>
          </a:xfrm>
          <a:prstGeom prst="rect">
            <a:avLst/>
          </a:prstGeom>
          <a:blipFill dpi="0" rotWithShape="1">
            <a:blip r:embed="rId6"/>
            <a:srcRect/>
            <a:stretch>
              <a:fillRect l="6000" r="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Ευθύγραμμο βέλος σύνδεσης 47">
            <a:extLst>
              <a:ext uri="{FF2B5EF4-FFF2-40B4-BE49-F238E27FC236}">
                <a16:creationId xmlns:a16="http://schemas.microsoft.com/office/drawing/2014/main" id="{7EC07536-102E-9863-FE6D-7920A018513C}"/>
              </a:ext>
            </a:extLst>
          </p:cNvPr>
          <p:cNvCxnSpPr>
            <a:cxnSpLocks/>
          </p:cNvCxnSpPr>
          <p:nvPr/>
        </p:nvCxnSpPr>
        <p:spPr>
          <a:xfrm>
            <a:off x="4050664" y="2281209"/>
            <a:ext cx="2769236" cy="0"/>
          </a:xfrm>
          <a:prstGeom prst="straightConnector1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2DB0252-B21D-B71E-0328-A8A895B718B7}"/>
              </a:ext>
            </a:extLst>
          </p:cNvPr>
          <p:cNvSpPr txBox="1"/>
          <p:nvPr/>
        </p:nvSpPr>
        <p:spPr>
          <a:xfrm>
            <a:off x="880300" y="4635258"/>
            <a:ext cx="5611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US" sz="2000" dirty="0">
                <a:latin typeface="Bahnschrift Light SemiCondensed" panose="020B0502040204020203" pitchFamily="34" charset="0"/>
              </a:rPr>
              <a:t>Major goal of the research program: optimization of agricultural production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D75391-A0D9-10D4-27AB-39FB81D318D5}"/>
              </a:ext>
            </a:extLst>
          </p:cNvPr>
          <p:cNvSpPr txBox="1"/>
          <p:nvPr/>
        </p:nvSpPr>
        <p:spPr>
          <a:xfrm>
            <a:off x="6807325" y="4717490"/>
            <a:ext cx="165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000" dirty="0">
                <a:latin typeface="Bahnschrift Light SemiCondensed" panose="020B0502040204020203" pitchFamily="34" charset="0"/>
              </a:rPr>
              <a:t>Kiwi field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E6F3E3-624F-B1E5-2273-C62369314691}"/>
              </a:ext>
            </a:extLst>
          </p:cNvPr>
          <p:cNvSpPr txBox="1"/>
          <p:nvPr/>
        </p:nvSpPr>
        <p:spPr>
          <a:xfrm>
            <a:off x="8346254" y="4704232"/>
            <a:ext cx="192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2000" dirty="0"/>
              <a:t>Area:</a:t>
            </a:r>
            <a:r>
              <a:rPr lang="el-GR" sz="2000" dirty="0"/>
              <a:t> 30 </a:t>
            </a:r>
            <a:r>
              <a:rPr lang="en-US" sz="2000" dirty="0"/>
              <a:t>acres</a:t>
            </a:r>
          </a:p>
        </p:txBody>
      </p:sp>
      <p:cxnSp>
        <p:nvCxnSpPr>
          <p:cNvPr id="53" name="Ευθεία γραμμή σύνδεσης 52">
            <a:extLst>
              <a:ext uri="{FF2B5EF4-FFF2-40B4-BE49-F238E27FC236}">
                <a16:creationId xmlns:a16="http://schemas.microsoft.com/office/drawing/2014/main" id="{FA1B659D-3C8E-44AE-7B55-E3BBC45C2623}"/>
              </a:ext>
            </a:extLst>
          </p:cNvPr>
          <p:cNvCxnSpPr/>
          <p:nvPr/>
        </p:nvCxnSpPr>
        <p:spPr>
          <a:xfrm>
            <a:off x="6489429" y="4458869"/>
            <a:ext cx="0" cy="9173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Ευθεία γραμμή σύνδεσης 53">
            <a:extLst>
              <a:ext uri="{FF2B5EF4-FFF2-40B4-BE49-F238E27FC236}">
                <a16:creationId xmlns:a16="http://schemas.microsoft.com/office/drawing/2014/main" id="{26E1FC47-92E9-187B-9BDE-098EF35A35AD}"/>
              </a:ext>
            </a:extLst>
          </p:cNvPr>
          <p:cNvCxnSpPr/>
          <p:nvPr/>
        </p:nvCxnSpPr>
        <p:spPr>
          <a:xfrm>
            <a:off x="8136105" y="4458869"/>
            <a:ext cx="0" cy="9173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Τίτλος 1">
            <a:extLst>
              <a:ext uri="{FF2B5EF4-FFF2-40B4-BE49-F238E27FC236}">
                <a16:creationId xmlns:a16="http://schemas.microsoft.com/office/drawing/2014/main" id="{47D01FB4-F88C-6FE1-391F-CDF17FED1759}"/>
              </a:ext>
            </a:extLst>
          </p:cNvPr>
          <p:cNvSpPr txBox="1">
            <a:spLocks/>
          </p:cNvSpPr>
          <p:nvPr/>
        </p:nvSpPr>
        <p:spPr>
          <a:xfrm>
            <a:off x="2393506" y="5579236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GB" sz="1800" dirty="0">
                <a:latin typeface="Bahnschrift SemiBold" panose="020B0502040204020203" pitchFamily="34" charset="0"/>
              </a:rPr>
              <a:t>Experimental kiwi field</a:t>
            </a:r>
          </a:p>
        </p:txBody>
      </p:sp>
      <p:sp>
        <p:nvSpPr>
          <p:cNvPr id="58" name="Διπλή αγκύλη 57">
            <a:extLst>
              <a:ext uri="{FF2B5EF4-FFF2-40B4-BE49-F238E27FC236}">
                <a16:creationId xmlns:a16="http://schemas.microsoft.com/office/drawing/2014/main" id="{E9F7CAA5-E30C-A543-6E9D-9A98192CD0AE}"/>
              </a:ext>
            </a:extLst>
          </p:cNvPr>
          <p:cNvSpPr/>
          <p:nvPr/>
        </p:nvSpPr>
        <p:spPr>
          <a:xfrm>
            <a:off x="2533650" y="5485794"/>
            <a:ext cx="1541087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43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DAEAB565-1377-7071-87C3-0A1F760FA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52" y="1434582"/>
            <a:ext cx="5610282" cy="299633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F04083DF-A382-3F6B-08DD-FEF5108C8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704667"/>
            <a:ext cx="6852276" cy="4584979"/>
          </a:xfrm>
          <a:prstGeom prst="rect">
            <a:avLst/>
          </a:prstGeom>
        </p:spPr>
      </p:pic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2393506" y="5579236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GB" sz="1800" dirty="0">
                <a:latin typeface="Bahnschrift SemiBold" panose="020B0502040204020203" pitchFamily="34" charset="0"/>
              </a:rPr>
              <a:t>Experimental kiwi field</a:t>
            </a: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2533650" y="5485794"/>
            <a:ext cx="1541087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406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6D11032C-F575-432D-77B0-857CA58F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296" y="1020664"/>
            <a:ext cx="4957171" cy="384369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3812796" y="5559197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Undisturbed soil samples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3943956" y="5485794"/>
            <a:ext cx="1541087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0-02-05-c77b251aed2223ab3f33dd7d1dbe9fb269d056cc383f1cce99e59596d929f421_ec1fd7cd029af2fc">
            <a:hlinkClick r:id="" action="ppaction://media"/>
            <a:extLst>
              <a:ext uri="{FF2B5EF4-FFF2-40B4-BE49-F238E27FC236}">
                <a16:creationId xmlns:a16="http://schemas.microsoft.com/office/drawing/2014/main" id="{1D9893A4-0B81-8BAD-894F-58077F49E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3" y="482501"/>
            <a:ext cx="2975373" cy="49571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3D5B7BF-4346-37EE-525E-86DC2B805C84}"/>
              </a:ext>
            </a:extLst>
          </p:cNvPr>
          <p:cNvSpPr txBox="1"/>
          <p:nvPr/>
        </p:nvSpPr>
        <p:spPr>
          <a:xfrm>
            <a:off x="7876652" y="1826554"/>
            <a:ext cx="4348908" cy="22690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Bahnschrift Light SemiCondensed" panose="020B0502040204020203" pitchFamily="34" charset="0"/>
              </a:rPr>
              <a:t>Electrical percussion hammer (</a:t>
            </a:r>
            <a:r>
              <a:rPr lang="en-GB" sz="2000" dirty="0" err="1">
                <a:latin typeface="Bahnschrift Light SemiCondensed" panose="020B0502040204020203" pitchFamily="34" charset="0"/>
              </a:rPr>
              <a:t>Eijkelkamp</a:t>
            </a:r>
            <a:r>
              <a:rPr lang="en-GB" sz="2000" dirty="0">
                <a:latin typeface="Bahnschrift Light SemiCondensed" panose="020B0502040204020203" pitchFamily="34" charset="0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Bahnschrift Light SemiCondensed" panose="020B0502040204020203" pitchFamily="34" charset="0"/>
              </a:rPr>
              <a:t>Percussion gouge diameter: 64 mm.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Bahnschrift Light SemiCondensed" panose="020B0502040204020203" pitchFamily="34" charset="0"/>
              </a:rPr>
              <a:t>Undisturbed soil samples up to 1 m. below the surface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latin typeface="Bahnschrift Light SemiCondensed" panose="020B0502040204020203" pitchFamily="34" charset="0"/>
              </a:rPr>
              <a:t>Samples stored in </a:t>
            </a:r>
            <a:r>
              <a:rPr lang="en-GB" sz="2000" dirty="0" err="1">
                <a:latin typeface="Bahnschrift Light SemiCondensed" panose="020B0502040204020203" pitchFamily="34" charset="0"/>
              </a:rPr>
              <a:t>pvc</a:t>
            </a:r>
            <a:r>
              <a:rPr lang="en-GB" sz="2000" dirty="0">
                <a:latin typeface="Bahnschrift Light SemiCondensed" panose="020B0502040204020203" pitchFamily="34" charset="0"/>
              </a:rPr>
              <a:t> liner</a:t>
            </a:r>
            <a:endParaRPr lang="en-US" sz="2000" dirty="0">
              <a:effectLst/>
              <a:latin typeface="Bahnschrift Light SemiCondensed" panose="020B0502040204020203" pitchFamily="34" charset="0"/>
              <a:ea typeface="Times New Roman" panose="02020603050405020304" pitchFamily="18" charset="0"/>
            </a:endParaRPr>
          </a:p>
          <a:p>
            <a:pPr>
              <a:buClr>
                <a:schemeClr val="accent5"/>
              </a:buClr>
            </a:pPr>
            <a:endParaRPr lang="en-GB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13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Εικόνα 31" descr="Εικόνα που περιέχει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443F92C-1AE0-ADBD-4919-14D76EADFB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66" y="137556"/>
            <a:ext cx="1907980" cy="5637552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6D11032C-F575-432D-77B0-857CA58FB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398" y="1034486"/>
            <a:ext cx="4957171" cy="384369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3812796" y="5559197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Undisturbed soil samples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3943956" y="5485794"/>
            <a:ext cx="1541087" cy="506622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Δεξί άγκιστρο 36">
            <a:extLst>
              <a:ext uri="{FF2B5EF4-FFF2-40B4-BE49-F238E27FC236}">
                <a16:creationId xmlns:a16="http://schemas.microsoft.com/office/drawing/2014/main" id="{4C5E9D4E-BCA1-89B3-9ECF-7549D309BFC6}"/>
              </a:ext>
            </a:extLst>
          </p:cNvPr>
          <p:cNvSpPr/>
          <p:nvPr/>
        </p:nvSpPr>
        <p:spPr>
          <a:xfrm>
            <a:off x="7190714" y="1018147"/>
            <a:ext cx="234691" cy="4400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Τίτλος 1">
            <a:extLst>
              <a:ext uri="{FF2B5EF4-FFF2-40B4-BE49-F238E27FC236}">
                <a16:creationId xmlns:a16="http://schemas.microsoft.com/office/drawing/2014/main" id="{05BE2A20-2625-EEDE-2CE3-8CAEC3AB96DC}"/>
              </a:ext>
            </a:extLst>
          </p:cNvPr>
          <p:cNvSpPr txBox="1">
            <a:spLocks/>
          </p:cNvSpPr>
          <p:nvPr/>
        </p:nvSpPr>
        <p:spPr>
          <a:xfrm>
            <a:off x="7320842" y="1083716"/>
            <a:ext cx="937334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10 cm. 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pic>
        <p:nvPicPr>
          <p:cNvPr id="40" name="Εικόνα 39" descr="Εικόνα που περιέχει εσωτερικός χώρος, αναψυκτικό, τραπέζι, νιπ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B9B1886-B2F8-9C9E-F96E-8DC2AEF46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60" y="1794332"/>
            <a:ext cx="2730439" cy="36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1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Αντικείμενο 24">
            <a:extLst>
              <a:ext uri="{FF2B5EF4-FFF2-40B4-BE49-F238E27FC236}">
                <a16:creationId xmlns:a16="http://schemas.microsoft.com/office/drawing/2014/main" id="{6044E24E-B1CC-B90A-963D-D29437D0B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589914"/>
              </p:ext>
            </p:extLst>
          </p:nvPr>
        </p:nvGraphicFramePr>
        <p:xfrm>
          <a:off x="379527" y="-34292"/>
          <a:ext cx="614997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448623" imgH="8324475" progId="Acrobat.Document.DC">
                  <p:embed/>
                </p:oleObj>
              </mc:Choice>
              <mc:Fallback>
                <p:oleObj name="Acrobat Document" r:id="rId2" imgW="9448623" imgH="83244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9527" y="-34292"/>
                        <a:ext cx="614997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BF72B11A-4CED-6360-A80B-465BF464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37" y="673644"/>
            <a:ext cx="1346210" cy="70713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AA42A196-861B-4D2E-991B-6CBE35F0ED38}"/>
              </a:ext>
            </a:extLst>
          </p:cNvPr>
          <p:cNvCxnSpPr>
            <a:cxnSpLocks/>
          </p:cNvCxnSpPr>
          <p:nvPr/>
        </p:nvCxnSpPr>
        <p:spPr>
          <a:xfrm>
            <a:off x="461817" y="6084324"/>
            <a:ext cx="11268363" cy="86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Οβάλ 16">
            <a:extLst>
              <a:ext uri="{FF2B5EF4-FFF2-40B4-BE49-F238E27FC236}">
                <a16:creationId xmlns:a16="http://schemas.microsoft.com/office/drawing/2014/main" id="{C150F45D-DC2E-967A-D82E-D9B42136E566}"/>
              </a:ext>
            </a:extLst>
          </p:cNvPr>
          <p:cNvSpPr/>
          <p:nvPr/>
        </p:nvSpPr>
        <p:spPr>
          <a:xfrm>
            <a:off x="880300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497E5961-95E6-9B97-B75B-1064899E92C1}"/>
              </a:ext>
            </a:extLst>
          </p:cNvPr>
          <p:cNvSpPr/>
          <p:nvPr/>
        </p:nvSpPr>
        <p:spPr>
          <a:xfrm>
            <a:off x="18219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F58774-8E64-5DE9-E633-4E443A2045A9}"/>
              </a:ext>
            </a:extLst>
          </p:cNvPr>
          <p:cNvSpPr/>
          <p:nvPr/>
        </p:nvSpPr>
        <p:spPr>
          <a:xfrm>
            <a:off x="2126716" y="600398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2" name="Θέση περιεχομένου 5">
            <a:extLst>
              <a:ext uri="{FF2B5EF4-FFF2-40B4-BE49-F238E27FC236}">
                <a16:creationId xmlns:a16="http://schemas.microsoft.com/office/drawing/2014/main" id="{4D72D9CE-2464-FE33-57FD-43EF7B64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269" y="6184859"/>
            <a:ext cx="3309461" cy="67314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D1C5467-46A2-83F7-8B1D-FACDEF8A2EE0}"/>
              </a:ext>
            </a:extLst>
          </p:cNvPr>
          <p:cNvSpPr/>
          <p:nvPr/>
        </p:nvSpPr>
        <p:spPr>
          <a:xfrm>
            <a:off x="3087177" y="6004536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2A6D3FC2-BAEC-002C-AC8F-3CCD9F4E3607}"/>
              </a:ext>
            </a:extLst>
          </p:cNvPr>
          <p:cNvSpPr/>
          <p:nvPr/>
        </p:nvSpPr>
        <p:spPr>
          <a:xfrm>
            <a:off x="3376877" y="600484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C8AD509-AD40-422F-5261-E46A638B6244}"/>
              </a:ext>
            </a:extLst>
          </p:cNvPr>
          <p:cNvSpPr/>
          <p:nvPr/>
        </p:nvSpPr>
        <p:spPr>
          <a:xfrm>
            <a:off x="4538964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A1C7AC36-FD71-7431-9DD3-C0DD45FC089C}"/>
              </a:ext>
            </a:extLst>
          </p:cNvPr>
          <p:cNvSpPr/>
          <p:nvPr/>
        </p:nvSpPr>
        <p:spPr>
          <a:xfrm>
            <a:off x="4829121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D844FE81-CEB2-89D4-D4B3-4B12C78080A8}"/>
              </a:ext>
            </a:extLst>
          </p:cNvPr>
          <p:cNvSpPr/>
          <p:nvPr/>
        </p:nvSpPr>
        <p:spPr>
          <a:xfrm>
            <a:off x="5698141" y="5998059"/>
            <a:ext cx="155276" cy="1552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B87CCCC-798A-65BC-650C-3271A31EE630}"/>
              </a:ext>
            </a:extLst>
          </p:cNvPr>
          <p:cNvSpPr/>
          <p:nvPr/>
        </p:nvSpPr>
        <p:spPr>
          <a:xfrm>
            <a:off x="6018360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79117AE-D811-4D07-4928-1808A0EA60D1}"/>
              </a:ext>
            </a:extLst>
          </p:cNvPr>
          <p:cNvSpPr/>
          <p:nvPr/>
        </p:nvSpPr>
        <p:spPr>
          <a:xfrm>
            <a:off x="7125629" y="6015314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154BD41F-8E0C-27BA-1F64-755104507089}"/>
              </a:ext>
            </a:extLst>
          </p:cNvPr>
          <p:cNvSpPr/>
          <p:nvPr/>
        </p:nvSpPr>
        <p:spPr>
          <a:xfrm>
            <a:off x="7425405" y="6003585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D9F8B830-38A6-F4FA-9605-72A31F7FAC94}"/>
              </a:ext>
            </a:extLst>
          </p:cNvPr>
          <p:cNvSpPr/>
          <p:nvPr/>
        </p:nvSpPr>
        <p:spPr>
          <a:xfrm>
            <a:off x="77213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E2495C97-297E-E98E-5A8B-2D32F5CC3966}"/>
              </a:ext>
            </a:extLst>
          </p:cNvPr>
          <p:cNvSpPr/>
          <p:nvPr/>
        </p:nvSpPr>
        <p:spPr>
          <a:xfrm>
            <a:off x="8382995" y="6012212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611890E1-66B9-BC3F-F38F-F54307EE7799}"/>
              </a:ext>
            </a:extLst>
          </p:cNvPr>
          <p:cNvSpPr/>
          <p:nvPr/>
        </p:nvSpPr>
        <p:spPr>
          <a:xfrm>
            <a:off x="8703214" y="6000681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Οβάλ 15">
            <a:extLst>
              <a:ext uri="{FF2B5EF4-FFF2-40B4-BE49-F238E27FC236}">
                <a16:creationId xmlns:a16="http://schemas.microsoft.com/office/drawing/2014/main" id="{66151BF2-E0A4-58CE-3DF9-002DEFCE703D}"/>
              </a:ext>
            </a:extLst>
          </p:cNvPr>
          <p:cNvSpPr/>
          <p:nvPr/>
        </p:nvSpPr>
        <p:spPr>
          <a:xfrm>
            <a:off x="8999185" y="6006687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392A183-2E5F-496F-22CD-D54ABB211EE7}"/>
              </a:ext>
            </a:extLst>
          </p:cNvPr>
          <p:cNvSpPr/>
          <p:nvPr/>
        </p:nvSpPr>
        <p:spPr>
          <a:xfrm>
            <a:off x="9871176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677C2767-4236-0A33-CD2C-C534B657CE65}"/>
              </a:ext>
            </a:extLst>
          </p:cNvPr>
          <p:cNvSpPr/>
          <p:nvPr/>
        </p:nvSpPr>
        <p:spPr>
          <a:xfrm>
            <a:off x="10190353" y="59980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ED49A909-1103-916B-41EA-14D61F625AC8}"/>
              </a:ext>
            </a:extLst>
          </p:cNvPr>
          <p:cNvSpPr/>
          <p:nvPr/>
        </p:nvSpPr>
        <p:spPr>
          <a:xfrm>
            <a:off x="11162263" y="6000759"/>
            <a:ext cx="155276" cy="1552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Εικόνα 4" descr="Εικόνα που περιέχει μαύρο, σκοτάδι&#10;&#10;Περιγραφή που δημιουργήθηκε αυτόματα">
            <a:extLst>
              <a:ext uri="{FF2B5EF4-FFF2-40B4-BE49-F238E27FC236}">
                <a16:creationId xmlns:a16="http://schemas.microsoft.com/office/drawing/2014/main" id="{486A75BE-F11B-DB9E-D96E-C75B709D3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7" y="354107"/>
            <a:ext cx="1345333" cy="1345333"/>
          </a:xfrm>
          <a:prstGeom prst="rect">
            <a:avLst/>
          </a:prstGeom>
        </p:spPr>
      </p:pic>
      <p:sp>
        <p:nvSpPr>
          <p:cNvPr id="26" name="Τίτλος 1">
            <a:extLst>
              <a:ext uri="{FF2B5EF4-FFF2-40B4-BE49-F238E27FC236}">
                <a16:creationId xmlns:a16="http://schemas.microsoft.com/office/drawing/2014/main" id="{86270B50-81D0-F485-641C-DE386899CBF1}"/>
              </a:ext>
            </a:extLst>
          </p:cNvPr>
          <p:cNvSpPr txBox="1">
            <a:spLocks/>
          </p:cNvSpPr>
          <p:nvPr/>
        </p:nvSpPr>
        <p:spPr>
          <a:xfrm>
            <a:off x="5037962" y="5475754"/>
            <a:ext cx="1762887" cy="30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Bahnschrift SemiBold" panose="020B0502040204020203" pitchFamily="34" charset="0"/>
              </a:rPr>
              <a:t> </a:t>
            </a:r>
            <a:r>
              <a:rPr lang="en-US" sz="1800" dirty="0">
                <a:latin typeface="Bahnschrift SemiBold" panose="020B0502040204020203" pitchFamily="34" charset="0"/>
              </a:rPr>
              <a:t>Custom permeameter cell</a:t>
            </a:r>
            <a:endParaRPr lang="en-GB" sz="1800" dirty="0">
              <a:latin typeface="Bahnschrift SemiBold" panose="020B0502040204020203" pitchFamily="34" charset="0"/>
            </a:endParaRPr>
          </a:p>
        </p:txBody>
      </p:sp>
      <p:sp>
        <p:nvSpPr>
          <p:cNvPr id="29" name="Διπλή αγκύλη 28">
            <a:extLst>
              <a:ext uri="{FF2B5EF4-FFF2-40B4-BE49-F238E27FC236}">
                <a16:creationId xmlns:a16="http://schemas.microsoft.com/office/drawing/2014/main" id="{6BF21A59-4F3D-42EF-CD7D-1D03CE256452}"/>
              </a:ext>
            </a:extLst>
          </p:cNvPr>
          <p:cNvSpPr/>
          <p:nvPr/>
        </p:nvSpPr>
        <p:spPr>
          <a:xfrm>
            <a:off x="5142889" y="5305425"/>
            <a:ext cx="1553034" cy="661108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Εικόνα 29" descr="Εικόνα που περιέχει εσωτερικός χώρος, τοίχος, νιπτήρα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E1C71B8-9117-D92F-E304-A61543260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91" y="354107"/>
            <a:ext cx="3713488" cy="49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81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4119</TotalTime>
  <Words>856</Words>
  <Application>Microsoft Office PowerPoint</Application>
  <PresentationFormat>Ευρεία οθόνη</PresentationFormat>
  <Paragraphs>119</Paragraphs>
  <Slides>21</Slides>
  <Notes>0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31" baseType="lpstr">
      <vt:lpstr>Arial</vt:lpstr>
      <vt:lpstr>Bahnschrift Light SemiCondensed</vt:lpstr>
      <vt:lpstr>Bahnschrift SemiBold</vt:lpstr>
      <vt:lpstr>Bahnschrift SemiBold Condensed</vt:lpstr>
      <vt:lpstr>Calibri</vt:lpstr>
      <vt:lpstr>Calibri Light</vt:lpstr>
      <vt:lpstr>Cambria Math</vt:lpstr>
      <vt:lpstr>Courier New</vt:lpstr>
      <vt:lpstr>Θέμα του Office</vt:lpstr>
      <vt:lpstr>Acrobat Document</vt:lpstr>
      <vt:lpstr>Integrating soil structure in  hydrologic models of the unsaturated  zone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soil structure in hydrologic models of the unsaturated zone </dc:title>
  <dc:creator>Ευθυμιος Χρυσανθοπουλος</dc:creator>
  <cp:lastModifiedBy>Ευθυμιος Χρυσανθοπουλος</cp:lastModifiedBy>
  <cp:revision>46</cp:revision>
  <dcterms:created xsi:type="dcterms:W3CDTF">2023-06-07T16:34:01Z</dcterms:created>
  <dcterms:modified xsi:type="dcterms:W3CDTF">2023-06-10T13:23:03Z</dcterms:modified>
</cp:coreProperties>
</file>