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40288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272" y="-4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25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07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80848"/>
            <a:ext cx="6520562" cy="3630515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80848"/>
            <a:ext cx="19183683" cy="3630515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23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95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97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10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48601"/>
            <a:ext cx="12793057" cy="23016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48601"/>
            <a:ext cx="12856061" cy="23016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22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36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08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8216"/>
            <a:ext cx="15309146" cy="3044436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11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76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4BD96-2A0C-4FBD-88A2-5E4CF979F267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F74E-62F8-4985-A11A-03B3F93144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99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carmelo.cammalleri@polimi.i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D5DCF1-84CE-FC5B-1B57-177FB049A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9" b="7312"/>
          <a:stretch/>
        </p:blipFill>
        <p:spPr bwMode="auto">
          <a:xfrm>
            <a:off x="23036195" y="39023661"/>
            <a:ext cx="7102549" cy="35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F2CB7-2682-6075-9FE9-C1B2125C82D5}"/>
              </a:ext>
            </a:extLst>
          </p:cNvPr>
          <p:cNvSpPr txBox="1"/>
          <p:nvPr/>
        </p:nvSpPr>
        <p:spPr>
          <a:xfrm>
            <a:off x="587828" y="849086"/>
            <a:ext cx="2697480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</a:rPr>
              <a:t>A COMPARISON OF MULTI-SOURCE ACTUAL EVAPOTRANSPIRATION ESTIMATES TO DERIVE A COMBINED DATASET OVER ITALY</a:t>
            </a:r>
          </a:p>
          <a:p>
            <a:endParaRPr lang="en-US" sz="2000" b="1" dirty="0"/>
          </a:p>
          <a:p>
            <a:r>
              <a:rPr lang="en-US" sz="6500" dirty="0"/>
              <a:t>Carmelo Cammalleri, C. Corbari and M. Mancini</a:t>
            </a:r>
          </a:p>
          <a:p>
            <a:r>
              <a:rPr lang="it-IT" sz="5000" dirty="0"/>
              <a:t>Politecnico di Milano - Dipartimento di Ingegneria Civile e Ambientale (DICA)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509B1A-71DE-AE2C-A951-B8DB5C5A0848}"/>
              </a:ext>
            </a:extLst>
          </p:cNvPr>
          <p:cNvSpPr txBox="1"/>
          <p:nvPr/>
        </p:nvSpPr>
        <p:spPr>
          <a:xfrm>
            <a:off x="467833" y="5805377"/>
            <a:ext cx="29239534" cy="25795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lIns="360000" tIns="180000" rIns="360000" bIns="180000" rtlCol="0">
            <a:spAutoFit/>
          </a:bodyPr>
          <a:lstStyle/>
          <a:p>
            <a:pPr algn="just"/>
            <a:r>
              <a:rPr lang="en-US" sz="42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MOTIVATION:</a:t>
            </a:r>
            <a:r>
              <a:rPr lang="en-US" sz="4200" b="1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4200" dirty="0">
                <a:ea typeface="Times New Roman" panose="02020603050405020304" pitchFamily="18" charset="0"/>
                <a:cs typeface="Mangal" panose="02040503050203030202" pitchFamily="18" charset="0"/>
              </a:rPr>
              <a:t>d</a:t>
            </a:r>
            <a:r>
              <a:rPr lang="en-US" sz="42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ue to the sparseness of ET measurements, large scale ET estimates are often based on models, which outputs are usually validated only on a limited number of sites. This may result in a large variety of estimates, which may differ significantly in magnitude and that can limit the use especially when volumes are needed for engineering applications.</a:t>
            </a:r>
            <a:endParaRPr lang="it-IT" sz="42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AAE5B3-C596-25D1-74BC-90454BD513FA}"/>
              </a:ext>
            </a:extLst>
          </p:cNvPr>
          <p:cNvSpPr txBox="1"/>
          <p:nvPr/>
        </p:nvSpPr>
        <p:spPr>
          <a:xfrm>
            <a:off x="467833" y="9764230"/>
            <a:ext cx="29239534" cy="3441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lIns="360000" tIns="180000" rIns="360000" bIns="180000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GOAL: </a:t>
            </a:r>
            <a:r>
              <a:rPr lang="en-US" sz="4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 robust assessment of ET based on a multisource combined product over the climatological reference period 1991-2020 at monthly time scale and at a moderate spatial resolution (i.e., 1-km). Three main desirable characteristics:</a:t>
            </a:r>
          </a:p>
          <a:p>
            <a:pPr algn="just"/>
            <a:r>
              <a:rPr lang="en-US" sz="4000" dirty="0">
                <a:ea typeface="Times New Roman" panose="02020603050405020304" pitchFamily="18" charset="0"/>
                <a:cs typeface="Mangal" panose="02040503050203030202" pitchFamily="18" charset="0"/>
              </a:rPr>
              <a:t>1. overall temporal consistency, despite the different temporal coverage of the merged sources;</a:t>
            </a:r>
          </a:p>
          <a:p>
            <a:pPr algn="just"/>
            <a:r>
              <a:rPr lang="en-US" sz="4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2. </a:t>
            </a:r>
            <a:r>
              <a:rPr lang="en-US" sz="4000" dirty="0">
                <a:ea typeface="Times New Roman" panose="02020603050405020304" pitchFamily="18" charset="0"/>
                <a:cs typeface="Mangal" panose="02040503050203030202" pitchFamily="18" charset="0"/>
              </a:rPr>
              <a:t>p</a:t>
            </a:r>
            <a:r>
              <a:rPr lang="en-US" sz="4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reserved inter-annual variability signals of the source datasets;</a:t>
            </a:r>
          </a:p>
          <a:p>
            <a:pPr algn="just"/>
            <a:r>
              <a:rPr lang="en-US" sz="4000" dirty="0">
                <a:ea typeface="Times New Roman" panose="02020603050405020304" pitchFamily="18" charset="0"/>
                <a:cs typeface="Mangal" panose="02040503050203030202" pitchFamily="18" charset="0"/>
              </a:rPr>
              <a:t>3. information on the uncertainty of the best-guess estimations based on the discrepancies among datasets. </a:t>
            </a:r>
            <a:r>
              <a:rPr lang="en-US" sz="4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lang="it-IT" sz="4000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EED5BFD5-87EA-D4C6-A47E-161FCDAE2E74}"/>
              </a:ext>
            </a:extLst>
          </p:cNvPr>
          <p:cNvSpPr/>
          <p:nvPr/>
        </p:nvSpPr>
        <p:spPr>
          <a:xfrm>
            <a:off x="12797801" y="8537029"/>
            <a:ext cx="4253023" cy="968730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D388BD-A405-608E-D997-08462984B787}"/>
              </a:ext>
            </a:extLst>
          </p:cNvPr>
          <p:cNvSpPr txBox="1"/>
          <p:nvPr/>
        </p:nvSpPr>
        <p:spPr>
          <a:xfrm>
            <a:off x="467833" y="13503349"/>
            <a:ext cx="11461897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500" b="1" dirty="0">
                <a:solidFill>
                  <a:schemeClr val="accent1"/>
                </a:solidFill>
              </a:rPr>
              <a:t>DATASETS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5500" b="1" dirty="0">
                <a:solidFill>
                  <a:schemeClr val="accent1"/>
                </a:solidFill>
              </a:rPr>
              <a:t>APPROACH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BFC4A976-6840-D115-0E25-A62AC3262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02515"/>
              </p:ext>
            </p:extLst>
          </p:nvPr>
        </p:nvGraphicFramePr>
        <p:xfrm>
          <a:off x="425301" y="14657544"/>
          <a:ext cx="1352461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04">
                  <a:extLst>
                    <a:ext uri="{9D8B030D-6E8A-4147-A177-3AD203B41FA5}">
                      <a16:colId xmlns:a16="http://schemas.microsoft.com/office/drawing/2014/main" val="2255893532"/>
                    </a:ext>
                  </a:extLst>
                </a:gridCol>
                <a:gridCol w="2466753">
                  <a:extLst>
                    <a:ext uri="{9D8B030D-6E8A-4147-A177-3AD203B41FA5}">
                      <a16:colId xmlns:a16="http://schemas.microsoft.com/office/drawing/2014/main" val="3401701108"/>
                    </a:ext>
                  </a:extLst>
                </a:gridCol>
                <a:gridCol w="2381693">
                  <a:extLst>
                    <a:ext uri="{9D8B030D-6E8A-4147-A177-3AD203B41FA5}">
                      <a16:colId xmlns:a16="http://schemas.microsoft.com/office/drawing/2014/main" val="1412307885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547900452"/>
                    </a:ext>
                  </a:extLst>
                </a:gridCol>
                <a:gridCol w="4784653">
                  <a:extLst>
                    <a:ext uri="{9D8B030D-6E8A-4147-A177-3AD203B41FA5}">
                      <a16:colId xmlns:a16="http://schemas.microsoft.com/office/drawing/2014/main" val="1237049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4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1-km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 err="1"/>
                        <a:t>Braca</a:t>
                      </a:r>
                      <a:r>
                        <a:rPr lang="en-GB" sz="4000" noProof="0" dirty="0"/>
                        <a:t> et al.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6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MOD16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500-m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8-day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Running et al.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0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LSA SAF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3-km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LSA SAF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4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 err="1"/>
                        <a:t>SSEBop</a:t>
                      </a:r>
                      <a:endParaRPr lang="en-GB" sz="4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1-km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 err="1"/>
                        <a:t>Senay</a:t>
                      </a:r>
                      <a:r>
                        <a:rPr lang="en-GB" sz="4000" noProof="0" dirty="0"/>
                        <a:t> et al.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30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 err="1"/>
                        <a:t>TerraClim</a:t>
                      </a:r>
                      <a:endParaRPr lang="en-GB" sz="4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4-km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noProof="0" dirty="0" err="1"/>
                        <a:t>Abatzoglou</a:t>
                      </a:r>
                      <a:r>
                        <a:rPr lang="en-GB" sz="4000" noProof="0" dirty="0"/>
                        <a:t> et al.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60189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3BF35AAF-6750-ABC4-4E12-363FD7EE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578" y="13762532"/>
            <a:ext cx="16018746" cy="1062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956BC0F-8007-3D2C-3644-A1594577B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90" y="24832914"/>
            <a:ext cx="18306377" cy="635149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948349-6D5B-0659-4DCA-ED260EE8002C}"/>
              </a:ext>
            </a:extLst>
          </p:cNvPr>
          <p:cNvSpPr txBox="1"/>
          <p:nvPr/>
        </p:nvSpPr>
        <p:spPr>
          <a:xfrm>
            <a:off x="329611" y="39427695"/>
            <a:ext cx="16200000" cy="3133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lIns="360000" tIns="180000" rIns="360000" bIns="180000" rtlCol="0">
            <a:spAutoFit/>
          </a:bodyPr>
          <a:lstStyle/>
          <a:p>
            <a:pPr algn="just"/>
            <a:r>
              <a:rPr lang="en-US" sz="4500" b="1" dirty="0">
                <a:ea typeface="Times New Roman" panose="02020603050405020304" pitchFamily="18" charset="0"/>
                <a:cs typeface="Mangal" panose="02040503050203030202" pitchFamily="18" charset="0"/>
              </a:rPr>
              <a:t>NEXT STEPS</a:t>
            </a:r>
            <a:r>
              <a:rPr lang="en-US" sz="4500" b="1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r>
              <a:rPr lang="en-US" sz="45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1) </a:t>
            </a:r>
            <a:r>
              <a:rPr lang="en-US" sz="4500" dirty="0">
                <a:ea typeface="Times New Roman" panose="02020603050405020304" pitchFamily="18" charset="0"/>
                <a:cs typeface="Mangal" panose="02040503050203030202" pitchFamily="18" charset="0"/>
              </a:rPr>
              <a:t>applying the extended collocation (EC) to anomalies (z-score) in order to derive robust estimates of inter-annual fluctuations to be added to the long-term climatology; 2) comparison with ground observations.</a:t>
            </a:r>
            <a:endParaRPr lang="it-IT" sz="45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C9B7018-E51C-111E-31C1-9BC4DD8F2DDF}"/>
              </a:ext>
            </a:extLst>
          </p:cNvPr>
          <p:cNvSpPr txBox="1"/>
          <p:nvPr/>
        </p:nvSpPr>
        <p:spPr>
          <a:xfrm>
            <a:off x="9446802" y="19910481"/>
            <a:ext cx="4292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best-guess</a:t>
            </a:r>
          </a:p>
          <a:p>
            <a:pPr algn="ctr"/>
            <a:r>
              <a:rPr lang="en-GB" sz="4000" dirty="0"/>
              <a:t>+</a:t>
            </a:r>
          </a:p>
          <a:p>
            <a:pPr algn="ctr"/>
            <a:r>
              <a:rPr lang="en-GB" sz="4000" dirty="0"/>
              <a:t>uncertainty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8B9C739-F731-1DB7-B4AB-4D0AE39FE943}"/>
              </a:ext>
            </a:extLst>
          </p:cNvPr>
          <p:cNvSpPr txBox="1"/>
          <p:nvPr/>
        </p:nvSpPr>
        <p:spPr>
          <a:xfrm>
            <a:off x="2104630" y="21656205"/>
            <a:ext cx="8844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climatology</a:t>
            </a:r>
            <a:r>
              <a:rPr lang="en-GB" sz="4000" dirty="0"/>
              <a:t> + anomalies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83074E3-FD73-0AB5-4E98-FD7543107CC8}"/>
              </a:ext>
            </a:extLst>
          </p:cNvPr>
          <p:cNvSpPr txBox="1"/>
          <p:nvPr/>
        </p:nvSpPr>
        <p:spPr>
          <a:xfrm>
            <a:off x="18734568" y="25024299"/>
            <a:ext cx="1097279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b="1" dirty="0">
                <a:solidFill>
                  <a:schemeClr val="accent1"/>
                </a:solidFill>
              </a:rPr>
              <a:t>↑ ANNUAL AVERAGE: </a:t>
            </a:r>
            <a:r>
              <a:rPr lang="en-GB" sz="4000" dirty="0"/>
              <a:t>multi-model</a:t>
            </a:r>
            <a:r>
              <a:rPr lang="en-GB" sz="4000" b="1" dirty="0"/>
              <a:t> </a:t>
            </a:r>
            <a:r>
              <a:rPr lang="en-GB" sz="4000" dirty="0"/>
              <a:t>best-guess climatology ranges from 400 to 600 mm. Estimates from MOD16 are the highest whereas </a:t>
            </a:r>
            <a:r>
              <a:rPr lang="en-GB" sz="4000" dirty="0" err="1"/>
              <a:t>SSEBop</a:t>
            </a:r>
            <a:r>
              <a:rPr lang="en-GB" sz="4000" dirty="0"/>
              <a:t> are the lowest.</a:t>
            </a:r>
          </a:p>
          <a:p>
            <a:pPr algn="just"/>
            <a:endParaRPr lang="en-GB" sz="2500" dirty="0"/>
          </a:p>
          <a:p>
            <a:pPr algn="just"/>
            <a:r>
              <a:rPr lang="en-GB" sz="4000" b="1" dirty="0">
                <a:solidFill>
                  <a:schemeClr val="accent1"/>
                </a:solidFill>
              </a:rPr>
              <a:t>← SEASONAL AVERAGE: </a:t>
            </a:r>
            <a:r>
              <a:rPr lang="en-GB" sz="4000" dirty="0"/>
              <a:t>inverse behaviour in north-south gradient during winter (DJF, radiation controlled) and summer (JJA, water-limited).   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0B25E77-EE42-0F13-C04C-93FB6414C9C4}"/>
              </a:ext>
            </a:extLst>
          </p:cNvPr>
          <p:cNvSpPr txBox="1"/>
          <p:nvPr/>
        </p:nvSpPr>
        <p:spPr>
          <a:xfrm>
            <a:off x="15854828" y="39390482"/>
            <a:ext cx="710254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5500" b="1" dirty="0"/>
              <a:t>CONTACTS</a:t>
            </a:r>
          </a:p>
          <a:p>
            <a:pPr algn="r"/>
            <a:r>
              <a:rPr lang="it-IT" sz="3500" dirty="0">
                <a:hlinkClick r:id="rId5"/>
              </a:rPr>
              <a:t>carmelo.cammalleri@polimi.it</a:t>
            </a:r>
            <a:endParaRPr lang="it-IT" sz="3500" dirty="0"/>
          </a:p>
          <a:p>
            <a:pPr algn="r"/>
            <a:endParaRPr lang="it-IT" sz="3500" dirty="0"/>
          </a:p>
          <a:p>
            <a:pPr algn="r"/>
            <a:r>
              <a:rPr lang="it-IT" sz="3500" dirty="0"/>
              <a:t>https://www.dica.polimi.it/</a:t>
            </a:r>
          </a:p>
          <a:p>
            <a:pPr algn="r"/>
            <a:r>
              <a:rPr lang="it-IT" sz="3500" dirty="0"/>
              <a:t>https://www.fest.polimi.it/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13D2902-848E-1E6B-2267-42B112C50864}"/>
              </a:ext>
            </a:extLst>
          </p:cNvPr>
          <p:cNvSpPr txBox="1"/>
          <p:nvPr/>
        </p:nvSpPr>
        <p:spPr>
          <a:xfrm>
            <a:off x="467833" y="31719170"/>
            <a:ext cx="1309243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/>
              <a:t>The climatology of the main Italian macro-regions is well reproduced by the multi-source approach, with a clear radiation-driven patterns in the northern area and mountainous regions, and the effects of water stress clearly visible in the summer months for the south and the islands.</a:t>
            </a:r>
          </a:p>
          <a:p>
            <a:pPr algn="just"/>
            <a:endParaRPr lang="en-GB" sz="4000" dirty="0"/>
          </a:p>
          <a:p>
            <a:pPr algn="just"/>
            <a:r>
              <a:rPr lang="en-GB" sz="4000" dirty="0"/>
              <a:t>Uncertainty is larger for the peak ET values in the north (June-July), as generally expected for absolute errors, whereas it is larger in late-summer and early autumn (July-October) in the south, likely due to differences in how the models handle water stress.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6B23CF-B363-3CD4-D90F-3B09BE865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8369" y="30984033"/>
            <a:ext cx="16200000" cy="7883491"/>
          </a:xfrm>
          <a:prstGeom prst="rect">
            <a:avLst/>
          </a:prstGeom>
        </p:spPr>
      </p:pic>
      <p:pic>
        <p:nvPicPr>
          <p:cNvPr id="12" name="Immagine 11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688F9E47-1F37-491A-B458-F1E536793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384" y="3093309"/>
            <a:ext cx="4616930" cy="21302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8980510-454F-8215-370D-A5EDF14B3074}"/>
                  </a:ext>
                </a:extLst>
              </p:cNvPr>
              <p:cNvSpPr txBox="1"/>
              <p:nvPr/>
            </p:nvSpPr>
            <p:spPr>
              <a:xfrm>
                <a:off x="1086634" y="20556561"/>
                <a:ext cx="4077590" cy="664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𝐸𝑇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𝑚𝑦</m:t>
                          </m:r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𝑚𝑦</m:t>
                          </m:r>
                        </m:sub>
                      </m:sSub>
                    </m:oMath>
                  </m:oMathPara>
                </a14:m>
                <a:endParaRPr lang="it-IT" sz="4000" dirty="0"/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8980510-454F-8215-370D-A5EDF14B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34" y="20556561"/>
                <a:ext cx="4077590" cy="664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BA85F01-979D-C81B-CFB5-193C8DC50FF6}"/>
                  </a:ext>
                </a:extLst>
              </p:cNvPr>
              <p:cNvSpPr txBox="1"/>
              <p:nvPr/>
            </p:nvSpPr>
            <p:spPr>
              <a:xfrm>
                <a:off x="5909848" y="20509350"/>
                <a:ext cx="3471976" cy="665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𝑚𝑦</m:t>
                          </m:r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BA85F01-979D-C81B-CFB5-193C8DC50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48" y="20509350"/>
                <a:ext cx="3471976" cy="665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>
            <a:extLst>
              <a:ext uri="{FF2B5EF4-FFF2-40B4-BE49-F238E27FC236}">
                <a16:creationId xmlns:a16="http://schemas.microsoft.com/office/drawing/2014/main" id="{E8EAE659-544A-3379-79B2-4E831C89F75D}"/>
              </a:ext>
            </a:extLst>
          </p:cNvPr>
          <p:cNvSpPr/>
          <p:nvPr/>
        </p:nvSpPr>
        <p:spPr>
          <a:xfrm>
            <a:off x="2855728" y="20509350"/>
            <a:ext cx="827272" cy="91078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CF7BE11-2096-78A5-DE49-6154BD21945E}"/>
              </a:ext>
            </a:extLst>
          </p:cNvPr>
          <p:cNvSpPr/>
          <p:nvPr/>
        </p:nvSpPr>
        <p:spPr>
          <a:xfrm>
            <a:off x="7719705" y="20433277"/>
            <a:ext cx="827272" cy="91078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48583D2-F8E1-7785-F86A-6886CECC5163}"/>
              </a:ext>
            </a:extLst>
          </p:cNvPr>
          <p:cNvSpPr txBox="1"/>
          <p:nvPr/>
        </p:nvSpPr>
        <p:spPr>
          <a:xfrm>
            <a:off x="336524" y="22661929"/>
            <a:ext cx="13524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/>
              <a:t>The climatology is assessed as a weighted average of the multi-model ensemble including all available years. The weights are included to equalize the contribution of less numerous datasets. </a:t>
            </a:r>
          </a:p>
        </p:txBody>
      </p:sp>
    </p:spTree>
    <p:extLst>
      <p:ext uri="{BB962C8B-B14F-4D97-AF65-F5344CB8AC3E}">
        <p14:creationId xmlns:p14="http://schemas.microsoft.com/office/powerpoint/2010/main" val="3188401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278</TotalTime>
  <Words>502</Words>
  <Application>Microsoft Office PowerPoint</Application>
  <PresentationFormat>Personalizzato</PresentationFormat>
  <Paragraphs>85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Carmelo Cammalleri</dc:creator>
  <cp:lastModifiedBy>Carmelo Cammalleri</cp:lastModifiedBy>
  <cp:revision>13</cp:revision>
  <dcterms:created xsi:type="dcterms:W3CDTF">2023-05-22T10:33:23Z</dcterms:created>
  <dcterms:modified xsi:type="dcterms:W3CDTF">2023-06-01T12:43:00Z</dcterms:modified>
</cp:coreProperties>
</file>