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1" r:id="rId3"/>
    <p:sldId id="285" r:id="rId4"/>
    <p:sldId id="288" r:id="rId5"/>
    <p:sldId id="286" r:id="rId6"/>
    <p:sldId id="287" r:id="rId7"/>
    <p:sldId id="307" r:id="rId8"/>
    <p:sldId id="300" r:id="rId9"/>
    <p:sldId id="301" r:id="rId10"/>
    <p:sldId id="309" r:id="rId11"/>
    <p:sldId id="308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9" autoAdjust="0"/>
    <p:restoredTop sz="94660"/>
  </p:normalViewPr>
  <p:slideViewPr>
    <p:cSldViewPr showGuides="1">
      <p:cViewPr varScale="1">
        <p:scale>
          <a:sx n="80" d="100"/>
          <a:sy n="80" d="100"/>
        </p:scale>
        <p:origin x="264" y="52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76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00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71257" y="324000"/>
            <a:ext cx="11448881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71257" y="1563120"/>
            <a:ext cx="11448881" cy="42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cesm.ucar.edu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m.ucar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3633688"/>
            <a:ext cx="11881319" cy="623404"/>
          </a:xfrm>
        </p:spPr>
        <p:txBody>
          <a:bodyPr/>
          <a:lstStyle/>
          <a:p>
            <a:r>
              <a:rPr lang="en-US" sz="1800" dirty="0" smtClean="0"/>
              <a:t>assimilation of measurements from </a:t>
            </a:r>
            <a:r>
              <a:rPr lang="en-US" sz="1800" dirty="0" err="1" smtClean="0"/>
              <a:t>hydrologicAl</a:t>
            </a:r>
            <a:r>
              <a:rPr lang="en-US" sz="1800" dirty="0" smtClean="0"/>
              <a:t> observatories FOR BETTER terrestrial system model predictions: EXPERIENCES AND CHALLENGES</a:t>
            </a:r>
            <a:endParaRPr lang="de-DE" sz="1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44" y="4430259"/>
            <a:ext cx="11700867" cy="402394"/>
          </a:xfrm>
        </p:spPr>
        <p:txBody>
          <a:bodyPr/>
          <a:lstStyle/>
          <a:p>
            <a:r>
              <a:rPr lang="de-DE" sz="1500" dirty="0" smtClean="0"/>
              <a:t>14 JUNI 2023  </a:t>
            </a:r>
            <a:r>
              <a:rPr lang="de-DE" sz="1500" dirty="0"/>
              <a:t>I  </a:t>
            </a:r>
            <a:r>
              <a:rPr lang="de-DE" sz="1500" dirty="0" err="1" smtClean="0"/>
              <a:t>harrie-jan</a:t>
            </a:r>
            <a:r>
              <a:rPr lang="de-DE" sz="1500" dirty="0" smtClean="0"/>
              <a:t> </a:t>
            </a:r>
            <a:r>
              <a:rPr lang="de-DE" sz="1500" dirty="0" err="1" smtClean="0"/>
              <a:t>hendricks-franssen</a:t>
            </a:r>
            <a:r>
              <a:rPr lang="de-DE" sz="1500" dirty="0"/>
              <a:t>, F. Li, </a:t>
            </a:r>
            <a:r>
              <a:rPr lang="de-DE" sz="1500" dirty="0" smtClean="0"/>
              <a:t>L. STREBEL, H. ZHAO, H. BOGENA, H. VEREECKEN </a:t>
            </a:r>
          </a:p>
          <a:p>
            <a:pPr>
              <a:lnSpc>
                <a:spcPct val="100000"/>
              </a:lnSpc>
              <a:defRPr/>
            </a:pPr>
            <a:r>
              <a:rPr lang="de-DE" sz="1400" cap="none" baseline="30000" dirty="0"/>
              <a:t>1</a:t>
            </a:r>
            <a:r>
              <a:rPr lang="de-DE" sz="1400" cap="none" dirty="0"/>
              <a:t>Institute </a:t>
            </a:r>
            <a:r>
              <a:rPr lang="de-DE" sz="1400" cap="none" dirty="0" err="1"/>
              <a:t>of</a:t>
            </a:r>
            <a:r>
              <a:rPr lang="de-DE" sz="1400" cap="none" dirty="0"/>
              <a:t> Bio- </a:t>
            </a:r>
            <a:r>
              <a:rPr lang="de-DE" sz="1400" cap="none" dirty="0" err="1"/>
              <a:t>and</a:t>
            </a:r>
            <a:r>
              <a:rPr lang="de-DE" sz="1400" cap="none" dirty="0"/>
              <a:t> </a:t>
            </a:r>
            <a:r>
              <a:rPr lang="de-DE" sz="1400" cap="none" dirty="0" err="1"/>
              <a:t>Geosciences</a:t>
            </a:r>
            <a:r>
              <a:rPr lang="de-DE" sz="1400" cap="none" dirty="0"/>
              <a:t> (IBG-3, </a:t>
            </a:r>
            <a:r>
              <a:rPr lang="de-DE" sz="1400" cap="none" dirty="0" err="1"/>
              <a:t>Agrosphere</a:t>
            </a:r>
            <a:r>
              <a:rPr lang="de-DE" sz="1400" cap="none" dirty="0"/>
              <a:t>), Forschungszentrum Jülich, Jülich, Germany</a:t>
            </a:r>
            <a:endParaRPr lang="de-DE" sz="1400" dirty="0"/>
          </a:p>
          <a:p>
            <a:pPr>
              <a:lnSpc>
                <a:spcPct val="100000"/>
              </a:lnSpc>
              <a:defRPr/>
            </a:pPr>
            <a:r>
              <a:rPr lang="de-DE" sz="1400" cap="none" baseline="30000" dirty="0"/>
              <a:t>2</a:t>
            </a:r>
            <a:r>
              <a:rPr lang="de-DE" sz="1400" cap="none" dirty="0"/>
              <a:t>Centre </a:t>
            </a:r>
            <a:r>
              <a:rPr lang="de-DE" sz="1400" cap="none" dirty="0" err="1"/>
              <a:t>for</a:t>
            </a:r>
            <a:r>
              <a:rPr lang="de-DE" sz="1400" cap="none" dirty="0"/>
              <a:t> High-Performance Scientific Computing in </a:t>
            </a:r>
            <a:r>
              <a:rPr lang="de-DE" sz="1400" cap="none" dirty="0" err="1"/>
              <a:t>Terrestrial</a:t>
            </a:r>
            <a:r>
              <a:rPr lang="de-DE" sz="1400" cap="none" dirty="0"/>
              <a:t> Systems (HPSC-</a:t>
            </a:r>
            <a:r>
              <a:rPr lang="de-DE" sz="1400" cap="none" dirty="0" err="1"/>
              <a:t>TerrSys</a:t>
            </a:r>
            <a:r>
              <a:rPr lang="de-DE" sz="1400" cap="none" dirty="0"/>
              <a:t>), Geoverbund ABC/J, Jülich, Germany</a:t>
            </a:r>
            <a:endParaRPr lang="de-DE" sz="1400" dirty="0"/>
          </a:p>
          <a:p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5F65145-80CE-4F50-8C39-4EEE42342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2FBB3C9-E17B-488D-B1B0-FD19993461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ET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oogle Shape;2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3712" y="6055484"/>
            <a:ext cx="937260" cy="65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77" y="4301269"/>
            <a:ext cx="7128792" cy="17536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77" y="2640683"/>
            <a:ext cx="7662845" cy="994568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59818" y="1246499"/>
            <a:ext cx="11449050" cy="42407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EC </a:t>
            </a:r>
            <a:r>
              <a:rPr lang="de-DE" sz="2000" dirty="0" err="1" smtClean="0">
                <a:solidFill>
                  <a:srgbClr val="FF0000"/>
                </a:solidFill>
              </a:rPr>
              <a:t>data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affected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by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energy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balance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closure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problem</a:t>
            </a:r>
            <a:r>
              <a:rPr lang="de-DE" sz="2000" dirty="0" smtClean="0">
                <a:solidFill>
                  <a:srgbClr val="FF0000"/>
                </a:solidFill>
              </a:rPr>
              <a:t> so </a:t>
            </a:r>
            <a:r>
              <a:rPr lang="de-DE" sz="2000" dirty="0" err="1" smtClean="0">
                <a:solidFill>
                  <a:srgbClr val="FF0000"/>
                </a:solidFill>
              </a:rPr>
              <a:t>verification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data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is</a:t>
            </a:r>
            <a:r>
              <a:rPr lang="de-DE" sz="2000" dirty="0" smtClean="0">
                <a:solidFill>
                  <a:srgbClr val="FF0000"/>
                </a:solidFill>
              </a:rPr>
              <a:t> also </a:t>
            </a:r>
            <a:r>
              <a:rPr lang="de-DE" sz="2000" dirty="0" err="1" smtClean="0">
                <a:solidFill>
                  <a:srgbClr val="FF0000"/>
                </a:solidFill>
              </a:rPr>
              <a:t>uncertain</a:t>
            </a:r>
            <a:r>
              <a:rPr lang="de-DE" sz="2000" dirty="0" smtClean="0">
                <a:solidFill>
                  <a:srgbClr val="FF0000"/>
                </a:solidFill>
              </a:rPr>
              <a:t>, </a:t>
            </a:r>
            <a:r>
              <a:rPr lang="de-DE" sz="2000" dirty="0" err="1" smtClean="0">
                <a:solidFill>
                  <a:srgbClr val="FF0000"/>
                </a:solidFill>
              </a:rPr>
              <a:t>and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lysimeter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data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could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better</a:t>
            </a:r>
            <a:r>
              <a:rPr lang="de-DE" sz="2000" dirty="0" smtClean="0">
                <a:solidFill>
                  <a:srgbClr val="FF0000"/>
                </a:solidFill>
              </a:rPr>
              <a:t> alternative.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ET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oogle Shape;2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3712" y="6055484"/>
            <a:ext cx="937260" cy="65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336" y="2200050"/>
            <a:ext cx="7015436" cy="115532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59818" y="1246499"/>
            <a:ext cx="11449050" cy="42407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EC </a:t>
            </a:r>
            <a:r>
              <a:rPr lang="de-DE" sz="2000" dirty="0" err="1">
                <a:solidFill>
                  <a:srgbClr val="FF0000"/>
                </a:solidFill>
              </a:rPr>
              <a:t>data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affected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energy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balance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closure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problem</a:t>
            </a:r>
            <a:r>
              <a:rPr lang="de-DE" sz="2000" dirty="0">
                <a:solidFill>
                  <a:srgbClr val="FF0000"/>
                </a:solidFill>
              </a:rPr>
              <a:t> so </a:t>
            </a:r>
            <a:r>
              <a:rPr lang="de-DE" sz="2000" dirty="0" err="1">
                <a:solidFill>
                  <a:srgbClr val="FF0000"/>
                </a:solidFill>
              </a:rPr>
              <a:t>verification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data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also </a:t>
            </a:r>
            <a:r>
              <a:rPr lang="de-DE" sz="2000" dirty="0" err="1">
                <a:solidFill>
                  <a:srgbClr val="FF0000"/>
                </a:solidFill>
              </a:rPr>
              <a:t>uncertain</a:t>
            </a:r>
            <a:r>
              <a:rPr lang="de-DE" sz="2000" dirty="0">
                <a:solidFill>
                  <a:srgbClr val="FF0000"/>
                </a:solidFill>
              </a:rPr>
              <a:t>, </a:t>
            </a:r>
            <a:r>
              <a:rPr lang="de-DE" sz="2000" dirty="0" err="1">
                <a:solidFill>
                  <a:srgbClr val="FF0000"/>
                </a:solidFill>
              </a:rPr>
              <a:t>and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lysimeter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data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could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better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alternative. </a:t>
            </a:r>
            <a:r>
              <a:rPr lang="de-DE" sz="2000" dirty="0" err="1" smtClean="0">
                <a:solidFill>
                  <a:srgbClr val="FF0000"/>
                </a:solidFill>
              </a:rPr>
              <a:t>Or</a:t>
            </a:r>
            <a:r>
              <a:rPr lang="de-DE" sz="2000" dirty="0" smtClean="0">
                <a:solidFill>
                  <a:srgbClr val="FF0000"/>
                </a:solidFill>
              </a:rPr>
              <a:t> not?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336" y="3643879"/>
            <a:ext cx="7639291" cy="18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752"/>
            <a:ext cx="11449050" cy="1505817"/>
          </a:xfrm>
        </p:spPr>
        <p:txBody>
          <a:bodyPr/>
          <a:lstStyle/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5B82"/>
              </a:buClr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Data assimilation improves terrestrial system state estimation (soil moisture, groundwater level) at measurement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and verification sites, but ET is hardly improved.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5B82"/>
              </a:buClr>
              <a:buFontTx/>
              <a:buChar char="•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13000"/>
              </a:lnSpc>
              <a:spcAft>
                <a:spcPts val="601"/>
              </a:spcAft>
              <a:buFont typeface="Arial"/>
              <a:buChar char="•"/>
            </a:pPr>
            <a:r>
              <a:rPr lang="en-US" sz="2000" dirty="0"/>
              <a:t>LSM improvements, for example to better represent </a:t>
            </a:r>
            <a:r>
              <a:rPr lang="en-US" sz="2000" dirty="0" smtClean="0"/>
              <a:t>drought stress, </a:t>
            </a:r>
            <a:r>
              <a:rPr lang="en-US" sz="2000" dirty="0"/>
              <a:t>are </a:t>
            </a:r>
            <a:r>
              <a:rPr lang="en-US" sz="2000" dirty="0" smtClean="0"/>
              <a:t>important.</a:t>
            </a:r>
            <a:endParaRPr lang="en-US" sz="2000" dirty="0" smtClean="0"/>
          </a:p>
          <a:p>
            <a:pPr>
              <a:lnSpc>
                <a:spcPct val="113000"/>
              </a:lnSpc>
              <a:spcAft>
                <a:spcPts val="601"/>
              </a:spcAft>
              <a:buFont typeface="Arial"/>
              <a:buChar char="•"/>
            </a:pPr>
            <a:endParaRPr lang="en-US" sz="2000" dirty="0"/>
          </a:p>
          <a:p>
            <a:pPr>
              <a:lnSpc>
                <a:spcPct val="113000"/>
              </a:lnSpc>
              <a:spcAft>
                <a:spcPts val="601"/>
              </a:spcAft>
              <a:buFont typeface="Arial"/>
              <a:buChar char="•"/>
            </a:pPr>
            <a:r>
              <a:rPr lang="en-US" sz="2000" b="1" dirty="0" smtClean="0"/>
              <a:t>Role hydrological observatories</a:t>
            </a:r>
            <a:r>
              <a:rPr lang="en-US" sz="2000" dirty="0" smtClean="0"/>
              <a:t>: provide more data to better constrain LSM at highly equipped measurement sites: in situ precise LAI, </a:t>
            </a:r>
            <a:r>
              <a:rPr lang="en-US" sz="2000" dirty="0" err="1" smtClean="0"/>
              <a:t>sapflow</a:t>
            </a:r>
            <a:r>
              <a:rPr lang="en-US" sz="2000" dirty="0" smtClean="0"/>
              <a:t>, pressure, rooting depth, deep soil moisture, more info on soil properties.</a:t>
            </a:r>
          </a:p>
          <a:p>
            <a:pPr>
              <a:lnSpc>
                <a:spcPct val="113000"/>
              </a:lnSpc>
              <a:spcAft>
                <a:spcPts val="601"/>
              </a:spcAft>
              <a:buFont typeface="Arial"/>
              <a:buChar char="•"/>
            </a:pPr>
            <a:endParaRPr lang="en-US" sz="2000" dirty="0"/>
          </a:p>
          <a:p>
            <a:pPr>
              <a:lnSpc>
                <a:spcPct val="113000"/>
              </a:lnSpc>
              <a:spcAft>
                <a:spcPts val="601"/>
              </a:spcAft>
              <a:buFont typeface="Arial"/>
              <a:buChar char="•"/>
            </a:pPr>
            <a:r>
              <a:rPr lang="en-US" sz="2000" b="1" dirty="0" smtClean="0"/>
              <a:t>Role hydrological observatories</a:t>
            </a:r>
            <a:r>
              <a:rPr lang="en-US" sz="2000" dirty="0" smtClean="0"/>
              <a:t>: ET verification data are needed with &lt;5% error. Too much focus on uncorrected EC-measurements now. </a:t>
            </a:r>
            <a:r>
              <a:rPr lang="en-US" sz="2000" dirty="0" err="1" smtClean="0"/>
              <a:t>Lysimeter</a:t>
            </a:r>
            <a:r>
              <a:rPr lang="en-US" sz="2000" dirty="0" err="1" smtClean="0"/>
              <a:t>s</a:t>
            </a:r>
            <a:r>
              <a:rPr lang="en-US" sz="2000" dirty="0" smtClean="0"/>
              <a:t> could be helpful.</a:t>
            </a:r>
            <a:endParaRPr lang="en-US" sz="200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oogle Shape;2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325" y="5950472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1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99" y="1196752"/>
            <a:ext cx="11480626" cy="4190666"/>
          </a:xfrm>
        </p:spPr>
        <p:txBody>
          <a:bodyPr/>
          <a:lstStyle/>
          <a:p>
            <a:r>
              <a:rPr lang="en-GB" sz="2000" dirty="0" smtClean="0"/>
              <a:t>Predictions with terrestrial system simulation models are affected by random and systematic errors.</a:t>
            </a:r>
          </a:p>
          <a:p>
            <a:endParaRPr lang="en-GB" sz="2000" dirty="0" smtClean="0"/>
          </a:p>
          <a:p>
            <a:r>
              <a:rPr lang="en-GB" sz="2000" dirty="0" smtClean="0"/>
              <a:t>Remote </a:t>
            </a:r>
            <a:r>
              <a:rPr lang="en-GB" sz="2000" dirty="0" smtClean="0"/>
              <a:t>sensing data are exhaustive, but affected by larger errors, and sometimes at very coarse resolution</a:t>
            </a:r>
            <a:r>
              <a:rPr lang="en-GB" sz="2000" dirty="0" smtClean="0"/>
              <a:t>. In situ data from (hydrological) measurement sites are sparse, but more precise.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Model-data fusion methods like data assimilation can result in a better characterization of terrestrial system </a:t>
            </a:r>
            <a:r>
              <a:rPr lang="en-GB" sz="2000" dirty="0" smtClean="0"/>
              <a:t>states. Can it also improve characterization of difficult </a:t>
            </a:r>
            <a:r>
              <a:rPr lang="en-GB" sz="2000" dirty="0" smtClean="0"/>
              <a:t>to observe fluxes like </a:t>
            </a:r>
            <a:r>
              <a:rPr lang="en-GB" sz="2000" dirty="0" smtClean="0"/>
              <a:t>ET?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Overview of data assimilation activities at highly equipped measurement sites.</a:t>
            </a:r>
            <a:endParaRPr lang="pt-BR" sz="2000" dirty="0" smtClea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oogle Shape;2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3712" y="6055484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tsmp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868700"/>
            <a:ext cx="8568952" cy="544867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5852" y="1916832"/>
            <a:ext cx="793807" cy="370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900" b="1" dirty="0" smtClean="0">
                <a:solidFill>
                  <a:srgbClr val="FF0000"/>
                </a:solidFill>
              </a:rPr>
              <a:t>ICON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1475" y="3789040"/>
            <a:ext cx="917239" cy="647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900" b="1" dirty="0" smtClean="0">
                <a:solidFill>
                  <a:srgbClr val="FF0000"/>
                </a:solidFill>
              </a:rPr>
              <a:t>CLM5/</a:t>
            </a:r>
          </a:p>
          <a:p>
            <a:pPr algn="l">
              <a:lnSpc>
                <a:spcPct val="95000"/>
              </a:lnSpc>
            </a:pPr>
            <a:r>
              <a:rPr lang="de-DE" sz="1900" b="1" dirty="0" err="1" smtClean="0">
                <a:solidFill>
                  <a:srgbClr val="FF0000"/>
                </a:solidFill>
              </a:rPr>
              <a:t>eCLM</a:t>
            </a:r>
            <a:endParaRPr lang="de-DE" sz="1900" b="1" dirty="0" smtClean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15680" y="5085184"/>
            <a:ext cx="6096000" cy="3554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de-DE" b="1" dirty="0" err="1" smtClean="0">
                <a:solidFill>
                  <a:srgbClr val="FF0000"/>
                </a:solidFill>
              </a:rPr>
              <a:t>ParFlow</a:t>
            </a:r>
            <a:r>
              <a:rPr lang="de-DE" b="1" dirty="0" smtClean="0">
                <a:solidFill>
                  <a:srgbClr val="FF0000"/>
                </a:solidFill>
              </a:rPr>
              <a:t> GPU</a:t>
            </a:r>
            <a:endParaRPr lang="de-DE" dirty="0"/>
          </a:p>
        </p:txBody>
      </p:sp>
      <p:pic>
        <p:nvPicPr>
          <p:cNvPr id="7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776" y="5991527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Tsmp-pdaf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96752"/>
            <a:ext cx="11449050" cy="1505817"/>
          </a:xfrm>
        </p:spPr>
        <p:txBody>
          <a:bodyPr/>
          <a:lstStyle/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5B82"/>
              </a:buClr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PDAF (</a:t>
            </a:r>
            <a:r>
              <a:rPr lang="en-US" altLang="en-US" sz="2000" dirty="0" err="1">
                <a:solidFill>
                  <a:srgbClr val="000000"/>
                </a:solidFill>
                <a:cs typeface="Arial" pitchFamily="34" charset="0"/>
              </a:rPr>
              <a:t>Nerger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 and Hiller, 2013)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coupled 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to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TSMP. COSMO, CLM,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ParFlow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and PDAF in parallel. </a:t>
            </a: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5B82"/>
              </a:buClr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DA system is fully integrated (no I/O, no model </a:t>
            </a:r>
            <a:r>
              <a:rPr lang="en-US" altLang="en-US" sz="2000" dirty="0" err="1">
                <a:solidFill>
                  <a:srgbClr val="000000"/>
                </a:solidFill>
                <a:cs typeface="Arial" pitchFamily="34" charset="0"/>
              </a:rPr>
              <a:t>reinitializations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5B82"/>
              </a:buClr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Data which can be assimilated: soil moisture (in situ, e.g. from cosmic ray neutron sensors; remote sensing, e.g. SMAP), groundwater levels, brightness temperature, river stages, land surface temperature (development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),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air 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temperature (branch).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5B82"/>
              </a:buClr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Joint state-parameter updating, e.g. saturated hydraulic conductivity.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457200" lvl="0" indent="-342900">
              <a:lnSpc>
                <a:spcPct val="150000"/>
              </a:lnSpc>
              <a:spcAft>
                <a:spcPts val="0"/>
              </a:spcAft>
              <a:buSzPts val="1800"/>
              <a:buFont typeface="Open Sans"/>
              <a:buChar char="●"/>
            </a:pPr>
            <a:endParaRPr lang="de-DE" sz="2000" dirty="0">
              <a:ea typeface="Open Sans"/>
              <a:cs typeface="Open Sans"/>
              <a:sym typeface="Open Sans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717032"/>
            <a:ext cx="7560638" cy="299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0256" y="5849850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7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Real-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rollesbroich</a:t>
            </a:r>
            <a:r>
              <a:rPr lang="de-DE" dirty="0" smtClean="0"/>
              <a:t>, </a:t>
            </a:r>
            <a:r>
              <a:rPr lang="de-DE" dirty="0" err="1" smtClean="0"/>
              <a:t>eifel</a:t>
            </a:r>
            <a:r>
              <a:rPr lang="de-DE" dirty="0" smtClean="0"/>
              <a:t>, </a:t>
            </a:r>
            <a:r>
              <a:rPr lang="de-DE" dirty="0" err="1" smtClean="0"/>
              <a:t>germany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82" y="886390"/>
            <a:ext cx="7870618" cy="5407621"/>
          </a:xfrm>
          <a:prstGeom prst="rect">
            <a:avLst/>
          </a:prstGeom>
        </p:spPr>
      </p:pic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385622" y="1124744"/>
            <a:ext cx="3910178" cy="421425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CLM-</a:t>
            </a:r>
            <a:r>
              <a:rPr lang="en-US" sz="2000" dirty="0" err="1" smtClean="0"/>
              <a:t>ParFlow</a:t>
            </a:r>
            <a:r>
              <a:rPr lang="en-US" sz="2000" dirty="0" smtClean="0"/>
              <a:t>-PDAF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128 x 112 grid cells, 10m x 10m </a:t>
            </a:r>
            <a:r>
              <a:rPr lang="en-US" sz="2000" dirty="0" smtClean="0"/>
              <a:t>resolution;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20 layers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Arial"/>
              <a:buChar char="•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Daily soil moisture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assimilated from 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61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sensors (5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, 20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&amp; 50cm)</a:t>
            </a:r>
          </a:p>
          <a:p>
            <a:pPr>
              <a:buFont typeface="Arial"/>
              <a:buChar char="•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128 ensemble members: precipitation stochastic and 3D heterogeneous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soil parameters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Arial"/>
              <a:buChar char="•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May 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2011- December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2011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832" y="6055484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1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Real-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rollesbroich</a:t>
            </a:r>
            <a:r>
              <a:rPr lang="de-DE" dirty="0" smtClean="0"/>
              <a:t>, </a:t>
            </a:r>
            <a:r>
              <a:rPr lang="de-DE" dirty="0" err="1" smtClean="0"/>
              <a:t>eifel</a:t>
            </a:r>
            <a:r>
              <a:rPr lang="de-DE" dirty="0" smtClean="0"/>
              <a:t>, </a:t>
            </a:r>
            <a:r>
              <a:rPr lang="de-DE" dirty="0" err="1" smtClean="0"/>
              <a:t>germany</a:t>
            </a:r>
            <a:endParaRPr lang="de-DE" dirty="0"/>
          </a:p>
        </p:txBody>
      </p:sp>
      <p:pic>
        <p:nvPicPr>
          <p:cNvPr id="7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092235"/>
            <a:ext cx="7916614" cy="5688632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6486821" y="692125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-33 %           -46%              -46%           -35%</a:t>
            </a:r>
            <a:endParaRPr 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71664" y="6309320"/>
            <a:ext cx="276229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i="1" dirty="0" err="1" smtClean="0"/>
              <a:t>Gebler</a:t>
            </a:r>
            <a:r>
              <a:rPr lang="de-DE" i="1" dirty="0" smtClean="0"/>
              <a:t> et al., 2019, WRR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85622" y="1124744"/>
            <a:ext cx="3766162" cy="421425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900" dirty="0"/>
              <a:t>Only soil moisture was assimilated, not discharge!</a:t>
            </a:r>
          </a:p>
          <a:p>
            <a:pPr>
              <a:buFont typeface="Arial"/>
              <a:buChar char="•"/>
            </a:pPr>
            <a:endParaRPr lang="en-US" sz="1900" dirty="0"/>
          </a:p>
          <a:p>
            <a:pPr>
              <a:buFont typeface="Arial"/>
              <a:buChar char="•"/>
            </a:pPr>
            <a:r>
              <a:rPr lang="en-US" sz="1900" dirty="0" smtClean="0"/>
              <a:t>Real-world case, characterization of discharge: </a:t>
            </a:r>
            <a:endParaRPr lang="en-US" sz="1900" dirty="0"/>
          </a:p>
          <a:p>
            <a:pPr lvl="1">
              <a:buFont typeface="Arial"/>
              <a:buChar char="•"/>
            </a:pPr>
            <a:r>
              <a:rPr lang="en-US" sz="1900" dirty="0"/>
              <a:t>NSE: +0.49 </a:t>
            </a:r>
            <a:r>
              <a:rPr lang="en-US" sz="1900" dirty="0" smtClean="0"/>
              <a:t>(OL) </a:t>
            </a:r>
            <a:r>
              <a:rPr lang="en-US" sz="1900" dirty="0"/>
              <a:t>and +0.67 (</a:t>
            </a:r>
            <a:r>
              <a:rPr lang="en-US" sz="1900" dirty="0" err="1" smtClean="0"/>
              <a:t>DA+par</a:t>
            </a:r>
            <a:r>
              <a:rPr lang="en-US" sz="1900" dirty="0" smtClean="0"/>
              <a:t> </a:t>
            </a:r>
            <a:r>
              <a:rPr lang="en-US" sz="1900" dirty="0" err="1" smtClean="0"/>
              <a:t>est</a:t>
            </a:r>
            <a:r>
              <a:rPr lang="en-US" sz="1900" dirty="0" smtClean="0"/>
              <a:t>)</a:t>
            </a:r>
            <a:endParaRPr lang="en-US" sz="1900" dirty="0"/>
          </a:p>
          <a:p>
            <a:pPr lvl="1">
              <a:buFont typeface="Arial"/>
              <a:buChar char="•"/>
            </a:pPr>
            <a:r>
              <a:rPr lang="en-US" sz="1900" dirty="0"/>
              <a:t>Bias: +65% </a:t>
            </a:r>
            <a:r>
              <a:rPr lang="en-US" sz="1900" dirty="0" smtClean="0"/>
              <a:t>(OL) and </a:t>
            </a:r>
            <a:r>
              <a:rPr lang="en-US" sz="1900" dirty="0"/>
              <a:t>-24% (</a:t>
            </a:r>
            <a:r>
              <a:rPr lang="en-US" sz="1900" dirty="0" err="1" smtClean="0"/>
              <a:t>DA+par</a:t>
            </a:r>
            <a:r>
              <a:rPr lang="en-US" sz="1900" dirty="0" smtClean="0"/>
              <a:t> </a:t>
            </a:r>
            <a:r>
              <a:rPr lang="en-US" sz="1900" dirty="0" err="1" smtClean="0"/>
              <a:t>est</a:t>
            </a:r>
            <a:r>
              <a:rPr lang="en-US" sz="1900" dirty="0" smtClean="0"/>
              <a:t>)</a:t>
            </a:r>
            <a:endParaRPr lang="en-US" sz="1900" dirty="0"/>
          </a:p>
          <a:p>
            <a:pPr lvl="1">
              <a:buFont typeface="Arial"/>
              <a:buChar char="•"/>
            </a:pPr>
            <a:r>
              <a:rPr lang="en-US" sz="1900" dirty="0"/>
              <a:t>RMSE: </a:t>
            </a:r>
            <a:r>
              <a:rPr lang="en-US" sz="1900" dirty="0" smtClean="0"/>
              <a:t>15.8 </a:t>
            </a:r>
            <a:r>
              <a:rPr lang="en-US" sz="1900" dirty="0"/>
              <a:t>m</a:t>
            </a:r>
            <a:r>
              <a:rPr lang="en-US" sz="1900" baseline="30000" dirty="0"/>
              <a:t>3</a:t>
            </a:r>
            <a:r>
              <a:rPr lang="en-US" sz="1900" dirty="0"/>
              <a:t>/h </a:t>
            </a:r>
            <a:r>
              <a:rPr lang="en-US" sz="1900" dirty="0" smtClean="0"/>
              <a:t>(OL) </a:t>
            </a:r>
            <a:r>
              <a:rPr lang="en-US" sz="1900" dirty="0"/>
              <a:t>to </a:t>
            </a:r>
            <a:r>
              <a:rPr lang="en-US" sz="1900" dirty="0" smtClean="0"/>
              <a:t>9.2 </a:t>
            </a:r>
            <a:r>
              <a:rPr lang="en-US" sz="1900" dirty="0"/>
              <a:t>m</a:t>
            </a:r>
            <a:r>
              <a:rPr lang="en-US" sz="1900" baseline="30000" dirty="0"/>
              <a:t>3</a:t>
            </a:r>
            <a:r>
              <a:rPr lang="en-US" sz="1900" dirty="0"/>
              <a:t>/h (</a:t>
            </a:r>
            <a:r>
              <a:rPr lang="en-US" sz="1900" dirty="0" err="1" smtClean="0"/>
              <a:t>DA+par</a:t>
            </a:r>
            <a:r>
              <a:rPr lang="en-US" sz="1900" dirty="0" smtClean="0"/>
              <a:t> </a:t>
            </a:r>
            <a:r>
              <a:rPr lang="en-US" sz="1900" dirty="0" err="1" smtClean="0"/>
              <a:t>est</a:t>
            </a:r>
            <a:r>
              <a:rPr lang="en-US" sz="19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900" dirty="0" smtClean="0">
                <a:solidFill>
                  <a:srgbClr val="FF0000"/>
                </a:solidFill>
              </a:rPr>
              <a:t>ET-characterization </a:t>
            </a:r>
            <a:r>
              <a:rPr lang="en-US" sz="1900" dirty="0" smtClean="0">
                <a:solidFill>
                  <a:srgbClr val="FF0000"/>
                </a:solidFill>
              </a:rPr>
              <a:t>not improved (no water limitation)</a:t>
            </a:r>
            <a:endParaRPr lang="en-US" sz="1900" dirty="0">
              <a:solidFill>
                <a:srgbClr val="FF0000"/>
              </a:solidFill>
            </a:endParaRPr>
          </a:p>
        </p:txBody>
      </p:sp>
      <p:pic>
        <p:nvPicPr>
          <p:cNvPr id="10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3146" y="6129179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4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da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ET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99" y="1196752"/>
            <a:ext cx="11480626" cy="4190666"/>
          </a:xfrm>
        </p:spPr>
        <p:txBody>
          <a:bodyPr/>
          <a:lstStyle/>
          <a:p>
            <a:r>
              <a:rPr lang="en-GB" sz="2000" dirty="0"/>
              <a:t>For a synthetic </a:t>
            </a:r>
            <a:r>
              <a:rPr lang="en-GB" sz="2000" dirty="0" smtClean="0"/>
              <a:t>CLM model for </a:t>
            </a:r>
            <a:r>
              <a:rPr lang="en-GB" sz="2000" dirty="0"/>
              <a:t>the </a:t>
            </a:r>
            <a:r>
              <a:rPr lang="en-GB" sz="2000" dirty="0" err="1"/>
              <a:t>Rur</a:t>
            </a:r>
            <a:r>
              <a:rPr lang="en-GB" sz="2000" dirty="0"/>
              <a:t> catchment (~2.000 km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  <a:r>
              <a:rPr lang="en-GB" sz="2000" dirty="0" smtClean="0"/>
              <a:t>BT </a:t>
            </a:r>
            <a:r>
              <a:rPr lang="en-GB" sz="2000" dirty="0"/>
              <a:t>assimilation combined with soil parameter estimation improved ET characterization considerably (~40</a:t>
            </a:r>
            <a:r>
              <a:rPr lang="en-GB" sz="2000" dirty="0" smtClean="0"/>
              <a:t>%) (</a:t>
            </a:r>
            <a:r>
              <a:rPr lang="en-GB" sz="2000" i="1" dirty="0" smtClean="0"/>
              <a:t>Han et al., 2014, WRR</a:t>
            </a:r>
            <a:r>
              <a:rPr lang="en-GB" sz="2000" dirty="0" smtClean="0"/>
              <a:t>).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/>
              <a:t>For a synthetic </a:t>
            </a:r>
            <a:r>
              <a:rPr lang="en-GB" sz="2000" dirty="0" smtClean="0"/>
              <a:t>CLM-</a:t>
            </a:r>
            <a:r>
              <a:rPr lang="en-GB" sz="2000" dirty="0" err="1" smtClean="0"/>
              <a:t>ParFlow</a:t>
            </a:r>
            <a:r>
              <a:rPr lang="en-GB" sz="2000" dirty="0" smtClean="0"/>
              <a:t> model </a:t>
            </a:r>
            <a:r>
              <a:rPr lang="en-GB" sz="2000" dirty="0"/>
              <a:t>mimicking SW Germany (~50.000 km</a:t>
            </a:r>
            <a:r>
              <a:rPr lang="en-GB" sz="2000" baseline="30000" dirty="0"/>
              <a:t>2</a:t>
            </a:r>
            <a:r>
              <a:rPr lang="en-GB" sz="2000" dirty="0"/>
              <a:t>) assimilation of soil moisture data and/or groundwater level data improved soil moisture and groundwater level characterization, also between measurement sites, but hardly improved ET characterization (1% RMSE reduction) (</a:t>
            </a:r>
            <a:r>
              <a:rPr lang="en-GB" sz="2000" i="1" dirty="0"/>
              <a:t>Hung et al., 2022, WRR</a:t>
            </a:r>
            <a:r>
              <a:rPr lang="en-GB" sz="2000" dirty="0"/>
              <a:t>).</a:t>
            </a:r>
          </a:p>
          <a:p>
            <a:endParaRPr lang="en-GB" sz="2000" dirty="0" smtClean="0"/>
          </a:p>
          <a:p>
            <a:r>
              <a:rPr lang="en-GB" sz="2000" dirty="0" smtClean="0"/>
              <a:t>For </a:t>
            </a:r>
            <a:r>
              <a:rPr lang="en-GB" sz="2000" dirty="0"/>
              <a:t>the </a:t>
            </a:r>
            <a:r>
              <a:rPr lang="en-GB" sz="2000" dirty="0" err="1"/>
              <a:t>Rur</a:t>
            </a:r>
            <a:r>
              <a:rPr lang="en-GB" sz="2000" dirty="0"/>
              <a:t> catchment </a:t>
            </a:r>
            <a:r>
              <a:rPr lang="en-GB" sz="2000" dirty="0" smtClean="0"/>
              <a:t>GWL </a:t>
            </a:r>
            <a:r>
              <a:rPr lang="en-GB" sz="2000" dirty="0"/>
              <a:t>assimilation did not improve ET characterization while CRNS assimilation improved ET characterization somewhat (up to 15% RMSE reduction).</a:t>
            </a:r>
          </a:p>
          <a:p>
            <a:endParaRPr lang="en-GB" sz="2000" dirty="0"/>
          </a:p>
          <a:p>
            <a:r>
              <a:rPr lang="en-GB" sz="2000" dirty="0" smtClean="0"/>
              <a:t>For</a:t>
            </a:r>
            <a:r>
              <a:rPr lang="en-GB" sz="2000" dirty="0" smtClean="0"/>
              <a:t> North-Rhine-Westphalia (22.500 km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model domain) assimilation of SMAP data improved soil moisture characterization, but ET only slightly (4 EC-stations, year 2018)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pt-BR" sz="2000" dirty="0" smtClea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Google Shape;2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290" y="6166038"/>
            <a:ext cx="937260" cy="6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271388" y="5614977"/>
            <a:ext cx="2506500" cy="126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2777888" y="6061863"/>
            <a:ext cx="23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CLM5:</a:t>
            </a:r>
            <a:r>
              <a:rPr lang="en-US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0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https://www.cesm.ucar.edu/</a:t>
            </a:r>
            <a:endParaRPr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1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PDAF:  </a:t>
            </a:r>
            <a:r>
              <a:rPr lang="en-US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http://pdaf.awi.de</a:t>
            </a:r>
            <a:endParaRPr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1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TSMP: </a:t>
            </a:r>
            <a:r>
              <a:rPr lang="en-US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https://www.terrsysmp.org/</a:t>
            </a:r>
            <a:endParaRPr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622" y="6043816"/>
            <a:ext cx="937260" cy="65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5">
            <a:alphaModFix/>
          </a:blip>
          <a:srcRect l="25896" t="13202" r="19914" b="3856"/>
          <a:stretch/>
        </p:blipFill>
        <p:spPr>
          <a:xfrm>
            <a:off x="6407945" y="882915"/>
            <a:ext cx="5044623" cy="46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373113" y="324000"/>
            <a:ext cx="10455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4000"/>
              </a:lnSpc>
              <a:buClr>
                <a:srgbClr val="000000"/>
              </a:buClr>
              <a:buSzPts val="3200"/>
            </a:pPr>
            <a:r>
              <a:rPr lang="en-US" sz="3200" b="1" dirty="0">
                <a:solidFill>
                  <a:srgbClr val="023D6B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3200" b="1" dirty="0">
              <a:solidFill>
                <a:srgbClr val="023D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172588" y="843750"/>
            <a:ext cx="57219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In-situ data for soil water content and evapotranspiration from FLUXNET,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eLTER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, ICOS, TERENO for 2009 to 2018</a:t>
            </a:r>
            <a:endParaRPr sz="2000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3138" y="2895215"/>
            <a:ext cx="1771650" cy="109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932" y="2455216"/>
            <a:ext cx="1313219" cy="122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1622" y="2168766"/>
            <a:ext cx="22193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39417" y="2826525"/>
            <a:ext cx="1574608" cy="478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5818108" y="6381360"/>
            <a:ext cx="719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>
                <a:solidFill>
                  <a:srgbClr val="023D6B"/>
                </a:solidFill>
                <a:latin typeface="Arial"/>
                <a:ea typeface="Arial"/>
                <a:cs typeface="Arial"/>
                <a:sym typeface="Arial"/>
              </a:rPr>
              <a:t>Slide 2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1" name="Google Shape;171;p29"/>
          <p:cNvGraphicFramePr/>
          <p:nvPr>
            <p:extLst>
              <p:ext uri="{D42A27DB-BD31-4B8C-83A1-F6EECF244321}">
                <p14:modId xmlns:p14="http://schemas.microsoft.com/office/powerpoint/2010/main" val="1485928361"/>
              </p:ext>
            </p:extLst>
          </p:nvPr>
        </p:nvGraphicFramePr>
        <p:xfrm>
          <a:off x="172588" y="4031275"/>
          <a:ext cx="6235350" cy="17175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</a:t>
                      </a:r>
                      <a:endParaRPr sz="14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 name</a:t>
                      </a:r>
                      <a:endParaRPr sz="14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Country</a:t>
                      </a:r>
                      <a:endParaRPr sz="14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</a:t>
                      </a:r>
                      <a:endParaRPr sz="14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 name</a:t>
                      </a:r>
                      <a:endParaRPr sz="14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Country</a:t>
                      </a:r>
                      <a:endParaRPr sz="14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Brasschaat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Belgium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400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Gludsted</a:t>
                      </a:r>
                      <a:endParaRPr sz="1400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Denmark</a:t>
                      </a:r>
                      <a:endParaRPr sz="1400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Bily Kriz forest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Czech Republic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Hyytiälä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Finland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Hainich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Germany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Sodankylä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Finland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4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Hohes Holz</a:t>
                      </a:r>
                      <a:endParaRPr sz="14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Germany</a:t>
                      </a:r>
                      <a:endParaRPr sz="14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Puéchabon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France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Oberbärenburg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Germany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Lavarone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Italy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4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Wüstebach</a:t>
                      </a:r>
                      <a:endParaRPr sz="14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Germany</a:t>
                      </a:r>
                      <a:endParaRPr sz="14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Loobos</a:t>
                      </a:r>
                      <a:endParaRPr sz="1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Netherlands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8900" marR="0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2" name="Google Shape;172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4601" y="5791276"/>
            <a:ext cx="2066748" cy="95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01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>
            <a:off x="271388" y="5517725"/>
            <a:ext cx="2506500" cy="126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1690521" y="5694484"/>
            <a:ext cx="433988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20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CLM5: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https://www.cesm.ucar.edu/</a:t>
            </a:r>
            <a:endParaRPr sz="2000" dirty="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20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PDAF:  </a:t>
            </a:r>
            <a:r>
              <a:rPr lang="en-US" sz="20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http://pdaf.awi.de</a:t>
            </a:r>
            <a:endParaRPr sz="2000" dirty="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20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TSMP: </a:t>
            </a:r>
            <a:r>
              <a:rPr lang="en-US" sz="20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https://www.terrsysmp.org/</a:t>
            </a:r>
            <a:endParaRPr sz="2000" dirty="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25" y="5950472"/>
            <a:ext cx="937260" cy="651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373113" y="324000"/>
            <a:ext cx="10455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4000"/>
              </a:lnSpc>
              <a:buClr>
                <a:srgbClr val="000000"/>
              </a:buClr>
              <a:buSzPts val="3200"/>
            </a:pPr>
            <a:r>
              <a:rPr lang="en-US" sz="3200" b="1" dirty="0">
                <a:solidFill>
                  <a:srgbClr val="023D6B"/>
                </a:solidFill>
                <a:latin typeface="Arial"/>
                <a:ea typeface="Arial"/>
                <a:cs typeface="Arial"/>
                <a:sym typeface="Arial"/>
              </a:rPr>
              <a:t>Simulation results - SWC vs ET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172563" y="1038600"/>
            <a:ext cx="4770600" cy="4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The average over all sites shows an 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improvement of 61% for the SWC RMSE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but a 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detriment for the ET RMSE of 9.4%.</a:t>
            </a:r>
            <a:endParaRPr sz="2000" b="1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457200" indent="-3429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Overall 8 of the sites show detriments and 4 show improvements for ET estimation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related to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SWC assimilation.</a:t>
            </a:r>
            <a:endParaRPr sz="2000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5061813" y="1038600"/>
            <a:ext cx="7128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US" sz="2000" b="1" dirty="0">
                <a:solidFill>
                  <a:schemeClr val="dk2"/>
                </a:solidFill>
                <a:latin typeface="+mj-lt"/>
                <a:ea typeface="Open Sans"/>
                <a:cs typeface="Open Sans"/>
                <a:sym typeface="Open Sans"/>
              </a:rPr>
              <a:t>Relative change between Open Loop and DASHP RMSE of soil water content and evapotranspiration for each site</a:t>
            </a:r>
            <a:endParaRPr sz="2000" b="1" dirty="0">
              <a:solidFill>
                <a:schemeClr val="dk2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5818108" y="6381360"/>
            <a:ext cx="719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>
                <a:solidFill>
                  <a:srgbClr val="023D6B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lang="en-US" sz="1200">
                <a:solidFill>
                  <a:srgbClr val="023D6B"/>
                </a:solidFill>
              </a:rPr>
              <a:t>5</a:t>
            </a:r>
            <a:endParaRPr sz="1200">
              <a:solidFill>
                <a:srgbClr val="023D6B"/>
              </a:solidFill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5">
            <a:alphaModFix/>
          </a:blip>
          <a:srcRect b="5562"/>
          <a:stretch/>
        </p:blipFill>
        <p:spPr>
          <a:xfrm>
            <a:off x="4943038" y="1777501"/>
            <a:ext cx="7128580" cy="399311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/>
          <p:nvPr/>
        </p:nvSpPr>
        <p:spPr>
          <a:xfrm>
            <a:off x="7008813" y="1726950"/>
            <a:ext cx="3234600" cy="35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4601" y="5791276"/>
            <a:ext cx="2066748" cy="95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859756"/>
      </p:ext>
    </p:extLst>
  </p:cSld>
  <p:clrMapOvr>
    <a:masterClrMapping/>
  </p:clrMapOvr>
</p:sld>
</file>

<file path=ppt/theme/theme1.xml><?xml version="1.0" encoding="utf-8"?>
<a:theme xmlns:a="http://schemas.openxmlformats.org/drawingml/2006/main" name="Juelich_PowerPoint_16x9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924</Words>
  <Application>Microsoft Office PowerPoint</Application>
  <PresentationFormat>Breitbild</PresentationFormat>
  <Paragraphs>129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Juelich_PowerPoint_16x9</vt:lpstr>
      <vt:lpstr>assimilation of measurements from hydrologicAl observatories FOR BETTER terrestrial system model predictions: EXPERIENCES AND CHALLENGES</vt:lpstr>
      <vt:lpstr>introduction</vt:lpstr>
      <vt:lpstr>tsmp</vt:lpstr>
      <vt:lpstr>Tsmp-pdaf</vt:lpstr>
      <vt:lpstr>Real-world case rollesbroich, eifel, germany</vt:lpstr>
      <vt:lpstr>Real-world case rollesbroich, eifel, germany</vt:lpstr>
      <vt:lpstr>Our further da studies and ET estimation</vt:lpstr>
      <vt:lpstr>PowerPoint-Präsentation</vt:lpstr>
      <vt:lpstr>PowerPoint-Präsentation</vt:lpstr>
      <vt:lpstr>What about the ET verification data?</vt:lpstr>
      <vt:lpstr>What about the ET verification data?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Harrie-Jan Hendricks-Franssen</dc:creator>
  <cp:lastModifiedBy>Harrie-Jan Hendricks-Franssen</cp:lastModifiedBy>
  <cp:revision>106</cp:revision>
  <dcterms:created xsi:type="dcterms:W3CDTF">2018-01-15T07:10:49Z</dcterms:created>
  <dcterms:modified xsi:type="dcterms:W3CDTF">2023-06-12T22:33:48Z</dcterms:modified>
</cp:coreProperties>
</file>