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4" r:id="rId2"/>
    <p:sldId id="257" r:id="rId3"/>
    <p:sldId id="289" r:id="rId4"/>
    <p:sldId id="288" r:id="rId5"/>
    <p:sldId id="287" r:id="rId6"/>
    <p:sldId id="258" r:id="rId7"/>
    <p:sldId id="260" r:id="rId8"/>
    <p:sldId id="261" r:id="rId9"/>
    <p:sldId id="262" r:id="rId10"/>
    <p:sldId id="263" r:id="rId11"/>
    <p:sldId id="264" r:id="rId12"/>
    <p:sldId id="265" r:id="rId13"/>
    <p:sldId id="266" r:id="rId14"/>
    <p:sldId id="267" r:id="rId15"/>
    <p:sldId id="268" r:id="rId16"/>
    <p:sldId id="269" r:id="rId17"/>
    <p:sldId id="275" r:id="rId18"/>
    <p:sldId id="270" r:id="rId19"/>
    <p:sldId id="276" r:id="rId20"/>
    <p:sldId id="278" r:id="rId21"/>
    <p:sldId id="280" r:id="rId22"/>
    <p:sldId id="271" r:id="rId23"/>
    <p:sldId id="281" r:id="rId24"/>
    <p:sldId id="283" r:id="rId25"/>
    <p:sldId id="273" r:id="rId26"/>
    <p:sldId id="279" r:id="rId27"/>
    <p:sldId id="274"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63" d="100"/>
          <a:sy n="63" d="100"/>
        </p:scale>
        <p:origin x="540"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FAC92D-A3DA-4001-851C-A2391DD34067}" type="datetimeFigureOut">
              <a:rPr lang="nl-NL" smtClean="0"/>
              <a:t>9-6-2023</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7AF95-581B-4617-B29E-5B5D5199656E}" type="slidenum">
              <a:rPr lang="nl-NL" smtClean="0"/>
              <a:t>‹#›</a:t>
            </a:fld>
            <a:endParaRPr lang="nl-NL"/>
          </a:p>
        </p:txBody>
      </p:sp>
    </p:spTree>
    <p:extLst>
      <p:ext uri="{BB962C8B-B14F-4D97-AF65-F5344CB8AC3E}">
        <p14:creationId xmlns:p14="http://schemas.microsoft.com/office/powerpoint/2010/main" val="54129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5a01a96aa0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33" name="Google Shape;33;g5a01a96a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5440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1729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7060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1636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138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7688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779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8064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1292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3645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1388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5378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844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3876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7097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7721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7954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5a07d8ef17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808" name="Google Shape;808;g5a07d8ef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947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dd70fa9a9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g1dd70fa9a9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5886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6104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7692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6111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4186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8CFB4D31-D77F-4076-8A64-DA4499EAFEEC}" type="datetimeFigureOut">
              <a:rPr lang="nl-NL" smtClean="0"/>
              <a:t>9-6-2023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03E96F-D988-4F5B-9700-F594C023E884}" type="slidenum">
              <a:rPr lang="nl-NL" smtClean="0"/>
              <a:t>‹#›</a:t>
            </a:fld>
            <a:endParaRPr lang="nl-NL"/>
          </a:p>
        </p:txBody>
      </p:sp>
      <p:sp>
        <p:nvSpPr>
          <p:cNvPr id="7" name="Footer Placeholder 4">
            <a:extLst>
              <a:ext uri="{FF2B5EF4-FFF2-40B4-BE49-F238E27FC236}">
                <a16:creationId xmlns:a16="http://schemas.microsoft.com/office/drawing/2014/main" id="{5C048311-6AB7-04C3-14D6-F01512F9D5FD}"/>
              </a:ext>
            </a:extLst>
          </p:cNvPr>
          <p:cNvSpPr txBox="1">
            <a:spLocks/>
          </p:cNvSpPr>
          <p:nvPr userDrawn="1"/>
        </p:nvSpPr>
        <p:spPr>
          <a:xfrm>
            <a:off x="2506765" y="6573100"/>
            <a:ext cx="7195930" cy="178731"/>
          </a:xfrm>
          <a:prstGeom prst="rect">
            <a:avLst/>
          </a:prstGeom>
        </p:spPr>
        <p:txBody>
          <a:bodyPr vert="horz" lIns="91440" tIns="45720" rIns="91440" bIns="45720" rtlCol="0" anchor="ctr"/>
          <a:lstStyle>
            <a:defPPr>
              <a:defRPr lang="nl-NL"/>
            </a:defPPr>
            <a:lvl1pPr marL="0" algn="ctr"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Galileo Conference 8: Hydro, Naples, 12-15 June 2023</a:t>
            </a:r>
            <a:endParaRPr lang="nl-NL" dirty="0"/>
          </a:p>
        </p:txBody>
      </p:sp>
      <p:sp>
        <p:nvSpPr>
          <p:cNvPr id="8" name="Google Shape;342;p17">
            <a:extLst>
              <a:ext uri="{FF2B5EF4-FFF2-40B4-BE49-F238E27FC236}">
                <a16:creationId xmlns:a16="http://schemas.microsoft.com/office/drawing/2014/main" id="{D7FABBC7-6B22-2742-CAB5-42569C510E31}"/>
              </a:ext>
            </a:extLst>
          </p:cNvPr>
          <p:cNvSpPr txBox="1">
            <a:spLocks/>
          </p:cNvSpPr>
          <p:nvPr userDrawn="1"/>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TEMBO Africa</a:t>
            </a:r>
          </a:p>
        </p:txBody>
      </p:sp>
    </p:spTree>
    <p:extLst>
      <p:ext uri="{BB962C8B-B14F-4D97-AF65-F5344CB8AC3E}">
        <p14:creationId xmlns:p14="http://schemas.microsoft.com/office/powerpoint/2010/main" val="257041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8CFB4D31-D77F-4076-8A64-DA4499EAFEEC}" type="datetimeFigureOut">
              <a:rPr lang="nl-NL" smtClean="0"/>
              <a:t>9-6-2023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03E96F-D988-4F5B-9700-F594C023E884}" type="slidenum">
              <a:rPr lang="nl-NL" smtClean="0"/>
              <a:t>‹#›</a:t>
            </a:fld>
            <a:endParaRPr lang="nl-NL"/>
          </a:p>
        </p:txBody>
      </p:sp>
      <p:sp>
        <p:nvSpPr>
          <p:cNvPr id="7" name="Footer Placeholder 4">
            <a:extLst>
              <a:ext uri="{FF2B5EF4-FFF2-40B4-BE49-F238E27FC236}">
                <a16:creationId xmlns:a16="http://schemas.microsoft.com/office/drawing/2014/main" id="{B2CDEB9A-FCFC-623E-5C0D-EA3C906971CF}"/>
              </a:ext>
            </a:extLst>
          </p:cNvPr>
          <p:cNvSpPr txBox="1">
            <a:spLocks/>
          </p:cNvSpPr>
          <p:nvPr userDrawn="1"/>
        </p:nvSpPr>
        <p:spPr>
          <a:xfrm>
            <a:off x="2506765" y="6573100"/>
            <a:ext cx="7195930" cy="178731"/>
          </a:xfrm>
          <a:prstGeom prst="rect">
            <a:avLst/>
          </a:prstGeom>
        </p:spPr>
        <p:txBody>
          <a:bodyPr vert="horz" lIns="91440" tIns="45720" rIns="91440" bIns="45720" rtlCol="0" anchor="ctr"/>
          <a:lstStyle>
            <a:defPPr>
              <a:defRPr lang="nl-NL"/>
            </a:defPPr>
            <a:lvl1pPr marL="0" algn="ctr"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Galileo Conference 8: Hydro, Naples, 12-15 June 2023</a:t>
            </a:r>
            <a:endParaRPr lang="nl-NL" dirty="0"/>
          </a:p>
        </p:txBody>
      </p:sp>
    </p:spTree>
    <p:extLst>
      <p:ext uri="{BB962C8B-B14F-4D97-AF65-F5344CB8AC3E}">
        <p14:creationId xmlns:p14="http://schemas.microsoft.com/office/powerpoint/2010/main" val="115471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8CFB4D31-D77F-4076-8A64-DA4499EAFEEC}" type="datetimeFigureOut">
              <a:rPr lang="nl-NL" smtClean="0"/>
              <a:t>9-6-2023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03E96F-D988-4F5B-9700-F594C023E884}" type="slidenum">
              <a:rPr lang="nl-NL" smtClean="0"/>
              <a:t>‹#›</a:t>
            </a:fld>
            <a:endParaRPr lang="nl-NL"/>
          </a:p>
        </p:txBody>
      </p:sp>
      <p:sp>
        <p:nvSpPr>
          <p:cNvPr id="7" name="Footer Placeholder 4">
            <a:extLst>
              <a:ext uri="{FF2B5EF4-FFF2-40B4-BE49-F238E27FC236}">
                <a16:creationId xmlns:a16="http://schemas.microsoft.com/office/drawing/2014/main" id="{7AEF96E3-4511-2119-0784-D30EFA929675}"/>
              </a:ext>
            </a:extLst>
          </p:cNvPr>
          <p:cNvSpPr txBox="1">
            <a:spLocks/>
          </p:cNvSpPr>
          <p:nvPr userDrawn="1"/>
        </p:nvSpPr>
        <p:spPr>
          <a:xfrm>
            <a:off x="2506765" y="6573100"/>
            <a:ext cx="7195930" cy="178731"/>
          </a:xfrm>
          <a:prstGeom prst="rect">
            <a:avLst/>
          </a:prstGeom>
        </p:spPr>
        <p:txBody>
          <a:bodyPr vert="horz" lIns="91440" tIns="45720" rIns="91440" bIns="45720" rtlCol="0" anchor="ctr"/>
          <a:lstStyle>
            <a:defPPr>
              <a:defRPr lang="nl-NL"/>
            </a:defPPr>
            <a:lvl1pPr marL="0" algn="ctr"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Galileo Conference 8: Hydro, Naples, 12-15 June 2023</a:t>
            </a:r>
            <a:endParaRPr lang="nl-NL" dirty="0"/>
          </a:p>
        </p:txBody>
      </p:sp>
    </p:spTree>
    <p:extLst>
      <p:ext uri="{BB962C8B-B14F-4D97-AF65-F5344CB8AC3E}">
        <p14:creationId xmlns:p14="http://schemas.microsoft.com/office/powerpoint/2010/main" val="782639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8CFB4D31-D77F-4076-8A64-DA4499EAFEEC}" type="datetimeFigureOut">
              <a:rPr lang="nl-NL" smtClean="0"/>
              <a:t>9-6-2023</a:t>
            </a:fld>
            <a:endParaRPr lang="nl-NL"/>
          </a:p>
        </p:txBody>
      </p:sp>
      <p:sp>
        <p:nvSpPr>
          <p:cNvPr id="6" name="Slide Number Placeholder 5"/>
          <p:cNvSpPr>
            <a:spLocks noGrp="1"/>
          </p:cNvSpPr>
          <p:nvPr>
            <p:ph type="sldNum" sz="quarter" idx="12"/>
          </p:nvPr>
        </p:nvSpPr>
        <p:spPr/>
        <p:txBody>
          <a:bodyPr/>
          <a:lstStyle/>
          <a:p>
            <a:fld id="{1403E96F-D988-4F5B-9700-F594C023E884}" type="slidenum">
              <a:rPr lang="nl-NL" smtClean="0"/>
              <a:t>‹#›</a:t>
            </a:fld>
            <a:endParaRPr lang="nl-NL"/>
          </a:p>
        </p:txBody>
      </p:sp>
      <p:sp>
        <p:nvSpPr>
          <p:cNvPr id="5" name="Footer Placeholder 4">
            <a:extLst>
              <a:ext uri="{FF2B5EF4-FFF2-40B4-BE49-F238E27FC236}">
                <a16:creationId xmlns:a16="http://schemas.microsoft.com/office/drawing/2014/main" id="{FCF21B73-0088-73BD-B53F-3C69F1687CB6}"/>
              </a:ext>
            </a:extLst>
          </p:cNvPr>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Tree>
    <p:extLst>
      <p:ext uri="{BB962C8B-B14F-4D97-AF65-F5344CB8AC3E}">
        <p14:creationId xmlns:p14="http://schemas.microsoft.com/office/powerpoint/2010/main" val="197130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FB4D31-D77F-4076-8A64-DA4499EAFEEC}" type="datetimeFigureOut">
              <a:rPr lang="nl-NL" smtClean="0"/>
              <a:t>9-6-2023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03E96F-D988-4F5B-9700-F594C023E884}" type="slidenum">
              <a:rPr lang="nl-NL" smtClean="0"/>
              <a:t>‹#›</a:t>
            </a:fld>
            <a:endParaRPr lang="nl-NL"/>
          </a:p>
        </p:txBody>
      </p:sp>
      <p:sp>
        <p:nvSpPr>
          <p:cNvPr id="7" name="Footer Placeholder 4">
            <a:extLst>
              <a:ext uri="{FF2B5EF4-FFF2-40B4-BE49-F238E27FC236}">
                <a16:creationId xmlns:a16="http://schemas.microsoft.com/office/drawing/2014/main" id="{2E7B9314-574F-E724-E31B-745F9FEF9239}"/>
              </a:ext>
            </a:extLst>
          </p:cNvPr>
          <p:cNvSpPr txBox="1">
            <a:spLocks/>
          </p:cNvSpPr>
          <p:nvPr userDrawn="1"/>
        </p:nvSpPr>
        <p:spPr>
          <a:xfrm>
            <a:off x="2506765" y="6573100"/>
            <a:ext cx="7195930" cy="178731"/>
          </a:xfrm>
          <a:prstGeom prst="rect">
            <a:avLst/>
          </a:prstGeom>
        </p:spPr>
        <p:txBody>
          <a:bodyPr vert="horz" lIns="91440" tIns="45720" rIns="91440" bIns="45720" rtlCol="0" anchor="ctr"/>
          <a:lstStyle>
            <a:defPPr>
              <a:defRPr lang="nl-NL"/>
            </a:defPPr>
            <a:lvl1pPr marL="0" algn="ctr"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Galileo Conference 8: Hydro, Naples, 12-15 June 2023</a:t>
            </a:r>
            <a:endParaRPr lang="nl-NL" dirty="0"/>
          </a:p>
        </p:txBody>
      </p:sp>
    </p:spTree>
    <p:extLst>
      <p:ext uri="{BB962C8B-B14F-4D97-AF65-F5344CB8AC3E}">
        <p14:creationId xmlns:p14="http://schemas.microsoft.com/office/powerpoint/2010/main" val="272146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8CFB4D31-D77F-4076-8A64-DA4499EAFEEC}" type="datetimeFigureOut">
              <a:rPr lang="nl-NL" smtClean="0"/>
              <a:t>9-6-2023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03E96F-D988-4F5B-9700-F594C023E884}" type="slidenum">
              <a:rPr lang="nl-NL" smtClean="0"/>
              <a:t>‹#›</a:t>
            </a:fld>
            <a:endParaRPr lang="nl-NL"/>
          </a:p>
        </p:txBody>
      </p:sp>
      <p:sp>
        <p:nvSpPr>
          <p:cNvPr id="8" name="Footer Placeholder 4">
            <a:extLst>
              <a:ext uri="{FF2B5EF4-FFF2-40B4-BE49-F238E27FC236}">
                <a16:creationId xmlns:a16="http://schemas.microsoft.com/office/drawing/2014/main" id="{EA15E562-B2C6-986E-01AC-D96B585CA3DF}"/>
              </a:ext>
            </a:extLst>
          </p:cNvPr>
          <p:cNvSpPr txBox="1">
            <a:spLocks/>
          </p:cNvSpPr>
          <p:nvPr userDrawn="1"/>
        </p:nvSpPr>
        <p:spPr>
          <a:xfrm>
            <a:off x="2506765" y="6573100"/>
            <a:ext cx="7195930" cy="178731"/>
          </a:xfrm>
          <a:prstGeom prst="rect">
            <a:avLst/>
          </a:prstGeom>
        </p:spPr>
        <p:txBody>
          <a:bodyPr vert="horz" lIns="91440" tIns="45720" rIns="91440" bIns="45720" rtlCol="0" anchor="ctr"/>
          <a:lstStyle>
            <a:defPPr>
              <a:defRPr lang="nl-NL"/>
            </a:defPPr>
            <a:lvl1pPr marL="0" algn="ctr"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Galileo Conference 8: Hydro, Naples, 12-15 June 2023</a:t>
            </a:r>
            <a:endParaRPr lang="nl-NL" dirty="0"/>
          </a:p>
        </p:txBody>
      </p:sp>
    </p:spTree>
    <p:extLst>
      <p:ext uri="{BB962C8B-B14F-4D97-AF65-F5344CB8AC3E}">
        <p14:creationId xmlns:p14="http://schemas.microsoft.com/office/powerpoint/2010/main" val="149327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8CFB4D31-D77F-4076-8A64-DA4499EAFEEC}" type="datetimeFigureOut">
              <a:rPr lang="nl-NL" smtClean="0"/>
              <a:t>9-6-2023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03E96F-D988-4F5B-9700-F594C023E884}" type="slidenum">
              <a:rPr lang="nl-NL" smtClean="0"/>
              <a:t>‹#›</a:t>
            </a:fld>
            <a:endParaRPr lang="nl-NL"/>
          </a:p>
        </p:txBody>
      </p:sp>
      <p:sp>
        <p:nvSpPr>
          <p:cNvPr id="10" name="Footer Placeholder 4">
            <a:extLst>
              <a:ext uri="{FF2B5EF4-FFF2-40B4-BE49-F238E27FC236}">
                <a16:creationId xmlns:a16="http://schemas.microsoft.com/office/drawing/2014/main" id="{F24925E0-73C9-BCA1-A29E-A53EC43B3EC4}"/>
              </a:ext>
            </a:extLst>
          </p:cNvPr>
          <p:cNvSpPr txBox="1">
            <a:spLocks/>
          </p:cNvSpPr>
          <p:nvPr userDrawn="1"/>
        </p:nvSpPr>
        <p:spPr>
          <a:xfrm>
            <a:off x="2506765" y="6573100"/>
            <a:ext cx="7195930" cy="178731"/>
          </a:xfrm>
          <a:prstGeom prst="rect">
            <a:avLst/>
          </a:prstGeom>
        </p:spPr>
        <p:txBody>
          <a:bodyPr vert="horz" lIns="91440" tIns="45720" rIns="91440" bIns="45720" rtlCol="0" anchor="ctr"/>
          <a:lstStyle>
            <a:defPPr>
              <a:defRPr lang="nl-NL"/>
            </a:defPPr>
            <a:lvl1pPr marL="0" algn="ctr"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Galileo Conference 8: Hydro, Naples, 12-15 June 2023</a:t>
            </a:r>
            <a:endParaRPr lang="nl-NL" dirty="0"/>
          </a:p>
        </p:txBody>
      </p:sp>
    </p:spTree>
    <p:extLst>
      <p:ext uri="{BB962C8B-B14F-4D97-AF65-F5344CB8AC3E}">
        <p14:creationId xmlns:p14="http://schemas.microsoft.com/office/powerpoint/2010/main" val="316192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8CFB4D31-D77F-4076-8A64-DA4499EAFEEC}" type="datetimeFigureOut">
              <a:rPr lang="nl-NL" smtClean="0"/>
              <a:t>9-6-2023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03E96F-D988-4F5B-9700-F594C023E884}" type="slidenum">
              <a:rPr lang="nl-NL" smtClean="0"/>
              <a:t>‹#›</a:t>
            </a:fld>
            <a:endParaRPr lang="nl-NL"/>
          </a:p>
        </p:txBody>
      </p:sp>
      <p:sp>
        <p:nvSpPr>
          <p:cNvPr id="6" name="Footer Placeholder 4">
            <a:extLst>
              <a:ext uri="{FF2B5EF4-FFF2-40B4-BE49-F238E27FC236}">
                <a16:creationId xmlns:a16="http://schemas.microsoft.com/office/drawing/2014/main" id="{C79DB1F2-652A-36D3-EFE2-62272FB7D295}"/>
              </a:ext>
            </a:extLst>
          </p:cNvPr>
          <p:cNvSpPr txBox="1">
            <a:spLocks/>
          </p:cNvSpPr>
          <p:nvPr userDrawn="1"/>
        </p:nvSpPr>
        <p:spPr>
          <a:xfrm>
            <a:off x="2506765" y="6573100"/>
            <a:ext cx="7195930" cy="178731"/>
          </a:xfrm>
          <a:prstGeom prst="rect">
            <a:avLst/>
          </a:prstGeom>
        </p:spPr>
        <p:txBody>
          <a:bodyPr vert="horz" lIns="91440" tIns="45720" rIns="91440" bIns="45720" rtlCol="0" anchor="ctr"/>
          <a:lstStyle>
            <a:defPPr>
              <a:defRPr lang="nl-NL"/>
            </a:defPPr>
            <a:lvl1pPr marL="0" algn="ctr"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Galileo Conference 8: Hydro, Naples, 12-15 June 2023</a:t>
            </a:r>
            <a:endParaRPr lang="nl-NL" dirty="0"/>
          </a:p>
        </p:txBody>
      </p:sp>
    </p:spTree>
    <p:extLst>
      <p:ext uri="{BB962C8B-B14F-4D97-AF65-F5344CB8AC3E}">
        <p14:creationId xmlns:p14="http://schemas.microsoft.com/office/powerpoint/2010/main" val="27742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B4D31-D77F-4076-8A64-DA4499EAFEEC}" type="datetimeFigureOut">
              <a:rPr lang="nl-NL" smtClean="0"/>
              <a:t>9-6-2023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03E96F-D988-4F5B-9700-F594C023E884}" type="slidenum">
              <a:rPr lang="nl-NL" smtClean="0"/>
              <a:t>‹#›</a:t>
            </a:fld>
            <a:endParaRPr lang="nl-NL"/>
          </a:p>
        </p:txBody>
      </p:sp>
      <p:sp>
        <p:nvSpPr>
          <p:cNvPr id="5" name="Footer Placeholder 4">
            <a:extLst>
              <a:ext uri="{FF2B5EF4-FFF2-40B4-BE49-F238E27FC236}">
                <a16:creationId xmlns:a16="http://schemas.microsoft.com/office/drawing/2014/main" id="{18970C13-8D84-5301-3E3A-C32DC98388D1}"/>
              </a:ext>
            </a:extLst>
          </p:cNvPr>
          <p:cNvSpPr txBox="1">
            <a:spLocks/>
          </p:cNvSpPr>
          <p:nvPr userDrawn="1"/>
        </p:nvSpPr>
        <p:spPr>
          <a:xfrm>
            <a:off x="2506765" y="6573100"/>
            <a:ext cx="7195930" cy="178731"/>
          </a:xfrm>
          <a:prstGeom prst="rect">
            <a:avLst/>
          </a:prstGeom>
        </p:spPr>
        <p:txBody>
          <a:bodyPr vert="horz" lIns="91440" tIns="45720" rIns="91440" bIns="45720" rtlCol="0" anchor="ctr"/>
          <a:lstStyle>
            <a:defPPr>
              <a:defRPr lang="nl-NL"/>
            </a:defPPr>
            <a:lvl1pPr marL="0" algn="ctr"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Galileo Conference 8: Hydro, Naples, 12-15 June 2023</a:t>
            </a:r>
            <a:endParaRPr lang="nl-NL" dirty="0"/>
          </a:p>
        </p:txBody>
      </p:sp>
    </p:spTree>
    <p:extLst>
      <p:ext uri="{BB962C8B-B14F-4D97-AF65-F5344CB8AC3E}">
        <p14:creationId xmlns:p14="http://schemas.microsoft.com/office/powerpoint/2010/main" val="225104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FB4D31-D77F-4076-8A64-DA4499EAFEEC}" type="datetimeFigureOut">
              <a:rPr lang="nl-NL" smtClean="0"/>
              <a:t>9-6-2023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03E96F-D988-4F5B-9700-F594C023E884}" type="slidenum">
              <a:rPr lang="nl-NL" smtClean="0"/>
              <a:t>‹#›</a:t>
            </a:fld>
            <a:endParaRPr lang="nl-NL"/>
          </a:p>
        </p:txBody>
      </p:sp>
      <p:sp>
        <p:nvSpPr>
          <p:cNvPr id="8" name="Footer Placeholder 4">
            <a:extLst>
              <a:ext uri="{FF2B5EF4-FFF2-40B4-BE49-F238E27FC236}">
                <a16:creationId xmlns:a16="http://schemas.microsoft.com/office/drawing/2014/main" id="{8155E881-BD7C-18D1-245B-ADBD36FED645}"/>
              </a:ext>
            </a:extLst>
          </p:cNvPr>
          <p:cNvSpPr txBox="1">
            <a:spLocks/>
          </p:cNvSpPr>
          <p:nvPr userDrawn="1"/>
        </p:nvSpPr>
        <p:spPr>
          <a:xfrm>
            <a:off x="2506765" y="6573100"/>
            <a:ext cx="7195930" cy="178731"/>
          </a:xfrm>
          <a:prstGeom prst="rect">
            <a:avLst/>
          </a:prstGeom>
        </p:spPr>
        <p:txBody>
          <a:bodyPr vert="horz" lIns="91440" tIns="45720" rIns="91440" bIns="45720" rtlCol="0" anchor="ctr"/>
          <a:lstStyle>
            <a:defPPr>
              <a:defRPr lang="nl-NL"/>
            </a:defPPr>
            <a:lvl1pPr marL="0" algn="ctr"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Galileo Conference 8: Hydro, Naples, 12-15 June 2023</a:t>
            </a:r>
            <a:endParaRPr lang="nl-NL" dirty="0"/>
          </a:p>
        </p:txBody>
      </p:sp>
    </p:spTree>
    <p:extLst>
      <p:ext uri="{BB962C8B-B14F-4D97-AF65-F5344CB8AC3E}">
        <p14:creationId xmlns:p14="http://schemas.microsoft.com/office/powerpoint/2010/main" val="581885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FB4D31-D77F-4076-8A64-DA4499EAFEEC}" type="datetimeFigureOut">
              <a:rPr lang="nl-NL" smtClean="0"/>
              <a:t>9-6-2023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03E96F-D988-4F5B-9700-F594C023E884}" type="slidenum">
              <a:rPr lang="nl-NL" smtClean="0"/>
              <a:t>‹#›</a:t>
            </a:fld>
            <a:endParaRPr lang="nl-NL"/>
          </a:p>
        </p:txBody>
      </p:sp>
      <p:sp>
        <p:nvSpPr>
          <p:cNvPr id="8" name="Footer Placeholder 4">
            <a:extLst>
              <a:ext uri="{FF2B5EF4-FFF2-40B4-BE49-F238E27FC236}">
                <a16:creationId xmlns:a16="http://schemas.microsoft.com/office/drawing/2014/main" id="{2729ABF0-7BF7-CFCC-50CA-2FC9EB1ED458}"/>
              </a:ext>
            </a:extLst>
          </p:cNvPr>
          <p:cNvSpPr txBox="1">
            <a:spLocks/>
          </p:cNvSpPr>
          <p:nvPr userDrawn="1"/>
        </p:nvSpPr>
        <p:spPr>
          <a:xfrm>
            <a:off x="2506765" y="6573100"/>
            <a:ext cx="7195930" cy="178731"/>
          </a:xfrm>
          <a:prstGeom prst="rect">
            <a:avLst/>
          </a:prstGeom>
        </p:spPr>
        <p:txBody>
          <a:bodyPr vert="horz" lIns="91440" tIns="45720" rIns="91440" bIns="45720" rtlCol="0" anchor="ctr"/>
          <a:lstStyle>
            <a:defPPr>
              <a:defRPr lang="nl-NL"/>
            </a:defPPr>
            <a:lvl1pPr marL="0" algn="ctr"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Galileo Conference 8: Hydro, Naples, 12-15 June 2023</a:t>
            </a:r>
            <a:endParaRPr lang="nl-NL" dirty="0"/>
          </a:p>
        </p:txBody>
      </p:sp>
    </p:spTree>
    <p:extLst>
      <p:ext uri="{BB962C8B-B14F-4D97-AF65-F5344CB8AC3E}">
        <p14:creationId xmlns:p14="http://schemas.microsoft.com/office/powerpoint/2010/main" val="384905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TEMBO Africa</a:t>
            </a:r>
            <a:endParaRPr lang="nl-NL"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B4D31-D77F-4076-8A64-DA4499EAFEEC}" type="datetimeFigureOut">
              <a:rPr lang="nl-NL" smtClean="0"/>
              <a:t>9-6-2023</a:t>
            </a:fld>
            <a:endParaRPr lang="nl-NL"/>
          </a:p>
        </p:txBody>
      </p:sp>
      <p:sp>
        <p:nvSpPr>
          <p:cNvPr id="5" name="Footer Placeholder 4"/>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nl-NL" dirty="0"/>
          </a:p>
        </p:txBody>
      </p:sp>
      <p:pic>
        <p:nvPicPr>
          <p:cNvPr id="8" name="Picture 2" descr="TU Delft logo - Mediamatic"/>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9672" y="6140731"/>
            <a:ext cx="1360187" cy="5308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blue and black logo&#10;&#10;Description automatically generated with low confidence">
            <a:extLst>
              <a:ext uri="{FF2B5EF4-FFF2-40B4-BE49-F238E27FC236}">
                <a16:creationId xmlns:a16="http://schemas.microsoft.com/office/drawing/2014/main" id="{65CFA539-A7C0-1074-C7ED-83F2AD495BD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9990" y="6139631"/>
            <a:ext cx="1605711" cy="740870"/>
          </a:xfrm>
          <a:prstGeom prst="rect">
            <a:avLst/>
          </a:prstGeom>
        </p:spPr>
      </p:pic>
      <p:pic>
        <p:nvPicPr>
          <p:cNvPr id="12" name="Picture 11" descr="A blue elephant made out of building blocks&#10;&#10;Description automatically generated with low confidence">
            <a:extLst>
              <a:ext uri="{FF2B5EF4-FFF2-40B4-BE49-F238E27FC236}">
                <a16:creationId xmlns:a16="http://schemas.microsoft.com/office/drawing/2014/main" id="{C0011AE8-D9F7-4096-1D96-7B78AB19339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810988" y="-241111"/>
            <a:ext cx="1567649" cy="1642528"/>
          </a:xfrm>
          <a:prstGeom prst="rect">
            <a:avLst/>
          </a:prstGeom>
        </p:spPr>
      </p:pic>
    </p:spTree>
    <p:extLst>
      <p:ext uri="{BB962C8B-B14F-4D97-AF65-F5344CB8AC3E}">
        <p14:creationId xmlns:p14="http://schemas.microsoft.com/office/powerpoint/2010/main" val="1927519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7EAEE-7709-1C7D-E253-F17A6B593F0B}"/>
              </a:ext>
            </a:extLst>
          </p:cNvPr>
          <p:cNvSpPr>
            <a:spLocks noGrp="1"/>
          </p:cNvSpPr>
          <p:nvPr>
            <p:ph type="title"/>
          </p:nvPr>
        </p:nvSpPr>
        <p:spPr>
          <a:xfrm>
            <a:off x="848360" y="-193675"/>
            <a:ext cx="10515600" cy="1325563"/>
          </a:xfrm>
        </p:spPr>
        <p:txBody>
          <a:bodyPr>
            <a:normAutofit fontScale="90000"/>
          </a:bodyPr>
          <a:lstStyle/>
          <a:p>
            <a:pPr algn="ctr"/>
            <a:br>
              <a:rPr lang="en-US" sz="1800" b="0" i="0" u="none" strike="noStrike" baseline="0" dirty="0">
                <a:solidFill>
                  <a:srgbClr val="000000"/>
                </a:solidFill>
                <a:latin typeface="Open Sans" panose="020B0606030504020204" pitchFamily="34" charset="0"/>
              </a:rPr>
            </a:br>
            <a:r>
              <a:rPr lang="en-US" sz="1800" b="0" i="0" u="none" strike="noStrike" baseline="0" dirty="0">
                <a:solidFill>
                  <a:srgbClr val="000000"/>
                </a:solidFill>
                <a:latin typeface="Open Sans" panose="020B0606030504020204" pitchFamily="34" charset="0"/>
              </a:rPr>
              <a:t> </a:t>
            </a:r>
            <a:br>
              <a:rPr lang="en-US" sz="1800" b="0" i="0" u="none" strike="noStrike" baseline="0" dirty="0">
                <a:solidFill>
                  <a:srgbClr val="000000"/>
                </a:solidFill>
                <a:latin typeface="Open Sans" panose="020B0606030504020204" pitchFamily="34" charset="0"/>
              </a:rPr>
            </a:br>
            <a:br>
              <a:rPr lang="en-US" sz="1800" b="0" i="0" u="none" strike="noStrike" baseline="0" dirty="0">
                <a:solidFill>
                  <a:srgbClr val="000000"/>
                </a:solidFill>
                <a:latin typeface="Open Sans" panose="020B0606030504020204" pitchFamily="34" charset="0"/>
              </a:rPr>
            </a:br>
            <a:br>
              <a:rPr lang="en-US" sz="1800" b="0" i="0" u="none" strike="noStrike" baseline="0" dirty="0">
                <a:solidFill>
                  <a:srgbClr val="000000"/>
                </a:solidFill>
                <a:latin typeface="Open Sans" panose="020B0606030504020204" pitchFamily="34" charset="0"/>
              </a:rPr>
            </a:br>
            <a:br>
              <a:rPr lang="en-US" sz="1800" b="0" i="0" u="none" strike="noStrike" baseline="0" dirty="0">
                <a:solidFill>
                  <a:srgbClr val="000000"/>
                </a:solidFill>
                <a:latin typeface="Open Sans" panose="020B0606030504020204" pitchFamily="34" charset="0"/>
              </a:rPr>
            </a:br>
            <a:r>
              <a:rPr lang="en-US" b="1" i="0" u="none" strike="noStrike" baseline="0" dirty="0">
                <a:solidFill>
                  <a:srgbClr val="323232"/>
                </a:solidFill>
                <a:latin typeface="Open Sans" panose="020B0606030504020204" pitchFamily="34" charset="0"/>
              </a:rPr>
              <a:t>TEMBO Africa: </a:t>
            </a:r>
            <a:br>
              <a:rPr lang="en-US" b="1" i="0" u="none" strike="noStrike" baseline="0" dirty="0">
                <a:solidFill>
                  <a:srgbClr val="323232"/>
                </a:solidFill>
                <a:latin typeface="Open Sans" panose="020B0606030504020204" pitchFamily="34" charset="0"/>
              </a:rPr>
            </a:br>
            <a:r>
              <a:rPr lang="en-US" i="0" u="none" strike="noStrike" baseline="0" dirty="0">
                <a:solidFill>
                  <a:srgbClr val="323232"/>
                </a:solidFill>
                <a:latin typeface="Open Sans" panose="020B0606030504020204" pitchFamily="34" charset="0"/>
              </a:rPr>
              <a:t>New sensors and geo-services </a:t>
            </a:r>
            <a:br>
              <a:rPr lang="en-US" i="0" u="none" strike="noStrike" baseline="0" dirty="0">
                <a:solidFill>
                  <a:srgbClr val="323232"/>
                </a:solidFill>
                <a:latin typeface="Open Sans" panose="020B0606030504020204" pitchFamily="34" charset="0"/>
              </a:rPr>
            </a:br>
            <a:r>
              <a:rPr lang="en-US" i="0" u="none" strike="noStrike" baseline="0" dirty="0">
                <a:solidFill>
                  <a:srgbClr val="323232"/>
                </a:solidFill>
                <a:latin typeface="Open Sans" panose="020B0606030504020204" pitchFamily="34" charset="0"/>
              </a:rPr>
              <a:t>for water management and agriculture </a:t>
            </a:r>
            <a:endParaRPr lang="en-US" dirty="0"/>
          </a:p>
        </p:txBody>
      </p:sp>
      <p:sp>
        <p:nvSpPr>
          <p:cNvPr id="3" name="Content Placeholder 2">
            <a:extLst>
              <a:ext uri="{FF2B5EF4-FFF2-40B4-BE49-F238E27FC236}">
                <a16:creationId xmlns:a16="http://schemas.microsoft.com/office/drawing/2014/main" id="{3B48CA3F-4303-2FA2-8D1C-E077F56ADDC4}"/>
              </a:ext>
            </a:extLst>
          </p:cNvPr>
          <p:cNvSpPr>
            <a:spLocks noGrp="1"/>
          </p:cNvSpPr>
          <p:nvPr>
            <p:ph idx="1"/>
          </p:nvPr>
        </p:nvSpPr>
        <p:spPr>
          <a:xfrm>
            <a:off x="838200" y="1266825"/>
            <a:ext cx="10515600" cy="4351338"/>
          </a:xfrm>
        </p:spPr>
        <p:txBody>
          <a:bodyPr>
            <a:normAutofit/>
          </a:bodyPr>
          <a:lstStyle/>
          <a:p>
            <a:endParaRPr lang="en-US" dirty="0"/>
          </a:p>
          <a:p>
            <a:endParaRPr lang="en-US" dirty="0"/>
          </a:p>
          <a:p>
            <a:pPr algn="l"/>
            <a:endParaRPr lang="en-US" sz="1800" b="0" i="0" u="none" strike="noStrike" baseline="0" dirty="0">
              <a:solidFill>
                <a:srgbClr val="000000"/>
              </a:solidFill>
              <a:latin typeface="Open Sans Semibold" panose="020B0706030804020204" pitchFamily="34" charset="0"/>
            </a:endParaRPr>
          </a:p>
          <a:p>
            <a:pPr marL="0" indent="0">
              <a:buNone/>
            </a:pPr>
            <a:r>
              <a:rPr lang="en-US" sz="1800" b="0" i="0" u="none" strike="noStrike" baseline="0" dirty="0">
                <a:solidFill>
                  <a:srgbClr val="000000"/>
                </a:solidFill>
                <a:latin typeface="Open Sans Semibold" panose="020B0706030804020204" pitchFamily="34" charset="0"/>
              </a:rPr>
              <a:t> </a:t>
            </a:r>
            <a:r>
              <a:rPr lang="en-US" i="1" u="sng" strike="noStrike" baseline="0" dirty="0">
                <a:solidFill>
                  <a:srgbClr val="323232"/>
                </a:solidFill>
                <a:latin typeface="Open Sans Semibold" panose="020B0706030804020204" pitchFamily="34" charset="0"/>
              </a:rPr>
              <a:t>Nick van de Giesen</a:t>
            </a:r>
            <a:r>
              <a:rPr lang="en-US" b="0" i="1" u="none" strike="noStrike" baseline="0" dirty="0">
                <a:solidFill>
                  <a:srgbClr val="323232"/>
                </a:solidFill>
                <a:latin typeface="Open Sans" panose="020B0606030504020204" pitchFamily="34" charset="0"/>
              </a:rPr>
              <a:t>, </a:t>
            </a:r>
            <a:br>
              <a:rPr lang="en-US" b="0" i="1" u="none" strike="noStrike" baseline="0" dirty="0">
                <a:solidFill>
                  <a:srgbClr val="323232"/>
                </a:solidFill>
                <a:latin typeface="Open Sans" panose="020B0606030504020204" pitchFamily="34" charset="0"/>
              </a:rPr>
            </a:br>
            <a:r>
              <a:rPr lang="en-US" b="0" i="1" u="none" strike="noStrike" baseline="0" dirty="0">
                <a:solidFill>
                  <a:srgbClr val="323232"/>
                </a:solidFill>
                <a:latin typeface="Open Sans" panose="020B0606030504020204" pitchFamily="34" charset="0"/>
              </a:rPr>
              <a:t>Hessel Winsemius, Frank </a:t>
            </a:r>
            <a:r>
              <a:rPr lang="en-US" b="0" i="1" u="none" strike="noStrike" baseline="0" dirty="0" err="1">
                <a:solidFill>
                  <a:srgbClr val="323232"/>
                </a:solidFill>
                <a:latin typeface="Open Sans" panose="020B0606030504020204" pitchFamily="34" charset="0"/>
              </a:rPr>
              <a:t>Annor,Tomá</a:t>
            </a:r>
            <a:r>
              <a:rPr lang="en-US" b="0" i="1" u="none" strike="noStrike" baseline="0" dirty="0" err="1">
                <a:solidFill>
                  <a:srgbClr val="323232"/>
                </a:solidFill>
                <a:latin typeface="Helvetica" pitchFamily="2" charset="0"/>
              </a:rPr>
              <a:t>š</a:t>
            </a:r>
            <a:r>
              <a:rPr lang="en-US" b="0" i="1" u="none" strike="noStrike" baseline="0" dirty="0">
                <a:solidFill>
                  <a:srgbClr val="323232"/>
                </a:solidFill>
                <a:latin typeface="Helvetica" pitchFamily="2" charset="0"/>
              </a:rPr>
              <a:t> </a:t>
            </a:r>
            <a:r>
              <a:rPr lang="en-US" b="0" i="1" u="none" strike="noStrike" baseline="0" dirty="0">
                <a:solidFill>
                  <a:srgbClr val="323232"/>
                </a:solidFill>
                <a:latin typeface="Open Sans" panose="020B0606030504020204" pitchFamily="34" charset="0"/>
              </a:rPr>
              <a:t>Fico, Eugenio </a:t>
            </a:r>
            <a:r>
              <a:rPr lang="en-US" b="0" i="1" u="none" strike="noStrike" baseline="0" dirty="0" err="1">
                <a:solidFill>
                  <a:srgbClr val="323232"/>
                </a:solidFill>
                <a:latin typeface="Open Sans" panose="020B0606030504020204" pitchFamily="34" charset="0"/>
              </a:rPr>
              <a:t>Realini</a:t>
            </a:r>
            <a:r>
              <a:rPr lang="en-US" b="0" i="1" u="none" strike="noStrike" baseline="0" dirty="0">
                <a:solidFill>
                  <a:srgbClr val="323232"/>
                </a:solidFill>
                <a:latin typeface="Open Sans" panose="020B0606030504020204" pitchFamily="34" charset="0"/>
              </a:rPr>
              <a:t>, Remko </a:t>
            </a:r>
            <a:r>
              <a:rPr lang="en-US" b="0" i="1" u="none" strike="noStrike" baseline="0" dirty="0" err="1">
                <a:solidFill>
                  <a:srgbClr val="323232"/>
                </a:solidFill>
                <a:latin typeface="Open Sans" panose="020B0606030504020204" pitchFamily="34" charset="0"/>
              </a:rPr>
              <a:t>Uilenhoet</a:t>
            </a:r>
            <a:r>
              <a:rPr lang="en-US" b="0" i="1" u="none" strike="noStrike" baseline="0" dirty="0">
                <a:solidFill>
                  <a:srgbClr val="323232"/>
                </a:solidFill>
                <a:latin typeface="Open Sans" panose="020B0606030504020204" pitchFamily="34" charset="0"/>
              </a:rPr>
              <a:t>, and Salvador Peña-</a:t>
            </a:r>
            <a:r>
              <a:rPr lang="en-US" b="0" i="1" u="none" strike="noStrike" baseline="0" dirty="0" err="1">
                <a:solidFill>
                  <a:srgbClr val="323232"/>
                </a:solidFill>
                <a:latin typeface="Open Sans" panose="020B0606030504020204" pitchFamily="34" charset="0"/>
              </a:rPr>
              <a:t>Haro</a:t>
            </a:r>
            <a:endParaRPr lang="en-US" i="1" dirty="0"/>
          </a:p>
        </p:txBody>
      </p:sp>
      <p:pic>
        <p:nvPicPr>
          <p:cNvPr id="4" name="Picture 2" descr="https://contentmanager.copernicus.org/fileStorageProxy.php?f=gepj.f8d950d3e0a364648841761/sdaolpUECMynit/32UGE&amp;app=m&amp;a=0&amp;c=1458147098bfd3c6c0b97cbea5267800&amp;ct=x&amp;pn=gepj.elif&amp;d=1">
            <a:extLst>
              <a:ext uri="{FF2B5EF4-FFF2-40B4-BE49-F238E27FC236}">
                <a16:creationId xmlns:a16="http://schemas.microsoft.com/office/drawing/2014/main" id="{C607F722-7C50-94FC-91AE-2DFF2E5AF6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914" y="4500080"/>
            <a:ext cx="1755892" cy="11796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https://contentmanager.copernicus.org/fileStorageProxy.php?f=gepj.43243df3e0a369058841761/sdaolpUECMynit/32UGE&amp;app=m&amp;a=0&amp;c=e873c7f0b6c498465cb0e04371981b53&amp;ct=x&amp;pn=gepj.elif&amp;d=1">
            <a:extLst>
              <a:ext uri="{FF2B5EF4-FFF2-40B4-BE49-F238E27FC236}">
                <a16:creationId xmlns:a16="http://schemas.microsoft.com/office/drawing/2014/main" id="{AB0AA2F5-7444-9D14-C7D0-EC016C4A7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2204" y="4500080"/>
            <a:ext cx="1568610" cy="1208036"/>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8;p9">
            <a:extLst>
              <a:ext uri="{FF2B5EF4-FFF2-40B4-BE49-F238E27FC236}">
                <a16:creationId xmlns:a16="http://schemas.microsoft.com/office/drawing/2014/main" id="{3F06C1AF-426E-DC17-649E-C7C945265CC2}"/>
              </a:ext>
            </a:extLst>
          </p:cNvPr>
          <p:cNvSpPr txBox="1">
            <a:spLocks/>
          </p:cNvSpPr>
          <p:nvPr/>
        </p:nvSpPr>
        <p:spPr>
          <a:xfrm>
            <a:off x="2763519" y="4692811"/>
            <a:ext cx="7258685" cy="2074500"/>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1800" dirty="0"/>
              <a:t>TEMBO Africa: The work leading to these results has received funding from the European Horizon Europe </a:t>
            </a:r>
            <a:r>
              <a:rPr lang="en-US" sz="1800" dirty="0" err="1"/>
              <a:t>Programme</a:t>
            </a:r>
            <a:r>
              <a:rPr lang="en-US" sz="1800" dirty="0"/>
              <a:t> (2021-2027) under grant agreement n° 101086209. The opinions expressed in the document are of the authors only and no way reflect the European Commission’s opinions. The European Union is not liable for any use that may be made of the information.</a:t>
            </a:r>
            <a:br>
              <a:rPr lang="en-US" sz="1800" dirty="0">
                <a:latin typeface="Calibri" panose="020F0502020204030204" pitchFamily="34" charset="0"/>
                <a:ea typeface="Times New Roman" panose="02020603050405020304" pitchFamily="18" charset="0"/>
                <a:cs typeface="Times New Roman" panose="02020603050405020304" pitchFamily="18" charset="0"/>
              </a:rPr>
            </a:br>
            <a:endParaRPr lang="en-US" sz="1800" dirty="0">
              <a:latin typeface="Tahoma" panose="020B0604030504040204" pitchFamily="34" charset="0"/>
              <a:ea typeface="Tahoma" panose="020B0604030504040204" pitchFamily="34" charset="0"/>
              <a:cs typeface="Tahoma" panose="020B0604030504040204" pitchFamily="34" charset="0"/>
              <a:sym typeface="Twentieth Century"/>
            </a:endParaRPr>
          </a:p>
          <a:p>
            <a:pPr algn="ctr"/>
            <a:br>
              <a:rPr lang="en-US" sz="3200" dirty="0">
                <a:latin typeface="Tahoma" panose="020B0604030504040204" pitchFamily="34" charset="0"/>
                <a:ea typeface="Tahoma" panose="020B0604030504040204" pitchFamily="34" charset="0"/>
                <a:cs typeface="Tahoma" panose="020B0604030504040204" pitchFamily="34" charset="0"/>
                <a:sym typeface="Twentieth Century"/>
              </a:rPr>
            </a:br>
            <a:endParaRPr lang="en-US" sz="3200" dirty="0">
              <a:latin typeface="Tahoma" panose="020B0604030504040204" pitchFamily="34" charset="0"/>
              <a:ea typeface="Tahoma" panose="020B0604030504040204" pitchFamily="34" charset="0"/>
              <a:cs typeface="Tahoma" panose="020B0604030504040204" pitchFamily="34" charset="0"/>
              <a:sym typeface="Twentieth Century"/>
            </a:endParaRPr>
          </a:p>
        </p:txBody>
      </p:sp>
      <p:sp>
        <p:nvSpPr>
          <p:cNvPr id="7" name="Rectangle 6">
            <a:extLst>
              <a:ext uri="{FF2B5EF4-FFF2-40B4-BE49-F238E27FC236}">
                <a16:creationId xmlns:a16="http://schemas.microsoft.com/office/drawing/2014/main" id="{15D55735-2AA4-470F-B88F-8B56B8F609A3}"/>
              </a:ext>
            </a:extLst>
          </p:cNvPr>
          <p:cNvSpPr/>
          <p:nvPr/>
        </p:nvSpPr>
        <p:spPr>
          <a:xfrm>
            <a:off x="10708640" y="-386080"/>
            <a:ext cx="1818640" cy="2047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6D25B8F9-D627-C08A-18E6-583B5F27DE92}"/>
              </a:ext>
            </a:extLst>
          </p:cNvPr>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Tree>
    <p:extLst>
      <p:ext uri="{BB962C8B-B14F-4D97-AF65-F5344CB8AC3E}">
        <p14:creationId xmlns:p14="http://schemas.microsoft.com/office/powerpoint/2010/main" val="2413569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Google Shape;714;p21"/>
          <p:cNvSpPr txBox="1">
            <a:spLocks/>
          </p:cNvSpPr>
          <p:nvPr/>
        </p:nvSpPr>
        <p:spPr>
          <a:xfrm>
            <a:off x="1280746" y="5190120"/>
            <a:ext cx="9630508" cy="1122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pPr>
            <a:r>
              <a:rPr lang="en-GB" sz="2000" dirty="0">
                <a:sym typeface="Twentieth Century"/>
              </a:rPr>
              <a:t>COSMOS (r=300m): </a:t>
            </a:r>
            <a:r>
              <a:rPr lang="en-GB" sz="2000" baseline="30000" dirty="0">
                <a:sym typeface="Twentieth Century"/>
              </a:rPr>
              <a:t>3</a:t>
            </a:r>
            <a:r>
              <a:rPr lang="en-GB" sz="2000" dirty="0">
                <a:sym typeface="Twentieth Century"/>
              </a:rPr>
              <a:t>He</a:t>
            </a:r>
          </a:p>
        </p:txBody>
      </p:sp>
      <p:sp>
        <p:nvSpPr>
          <p:cNvPr id="9" name="Google Shape;342;p17"/>
          <p:cNvSpPr txBox="1">
            <a:spLocks/>
          </p:cNvSpPr>
          <p:nvPr/>
        </p:nvSpPr>
        <p:spPr>
          <a:xfrm>
            <a:off x="468217" y="1066316"/>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Soil moisture</a:t>
            </a:r>
          </a:p>
        </p:txBody>
      </p:sp>
      <p:pic>
        <p:nvPicPr>
          <p:cNvPr id="13" name="Picture 4" descr="http://snr.unl.edu/images/research/projects/CSP/COSMOS-soil-moisture-instrument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536" y="303712"/>
            <a:ext cx="2848799" cy="506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4">
            <a:extLst>
              <a:ext uri="{FF2B5EF4-FFF2-40B4-BE49-F238E27FC236}">
                <a16:creationId xmlns:a16="http://schemas.microsoft.com/office/drawing/2014/main" id="{D2B457E9-D6C2-3E9C-6C3D-C32FED4713AA}"/>
              </a:ext>
            </a:extLst>
          </p:cNvPr>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
        <p:nvSpPr>
          <p:cNvPr id="4" name="Google Shape;342;p17">
            <a:extLst>
              <a:ext uri="{FF2B5EF4-FFF2-40B4-BE49-F238E27FC236}">
                <a16:creationId xmlns:a16="http://schemas.microsoft.com/office/drawing/2014/main" id="{E39C4CA0-C2E1-2887-7458-2173A8B24255}"/>
              </a:ext>
            </a:extLst>
          </p:cNvPr>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TEMBO Africa: BLOSM</a:t>
            </a:r>
          </a:p>
        </p:txBody>
      </p:sp>
    </p:spTree>
    <p:extLst>
      <p:ext uri="{BB962C8B-B14F-4D97-AF65-F5344CB8AC3E}">
        <p14:creationId xmlns:p14="http://schemas.microsoft.com/office/powerpoint/2010/main" val="200315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Google Shape;714;p21"/>
          <p:cNvSpPr txBox="1">
            <a:spLocks/>
          </p:cNvSpPr>
          <p:nvPr/>
        </p:nvSpPr>
        <p:spPr>
          <a:xfrm>
            <a:off x="689076" y="1989719"/>
            <a:ext cx="9630508" cy="300362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959"/>
            </a:pPr>
            <a:r>
              <a:rPr lang="en-GB" sz="2800" dirty="0">
                <a:sym typeface="Twentieth Century"/>
              </a:rPr>
              <a:t>Cosmic rays:</a:t>
            </a:r>
          </a:p>
          <a:p>
            <a:pPr algn="l">
              <a:buSzPts val="3959"/>
            </a:pPr>
            <a:endParaRPr lang="en-GB" sz="2800" dirty="0">
              <a:sym typeface="Twentieth Century"/>
            </a:endParaRPr>
          </a:p>
          <a:p>
            <a:pPr algn="l">
              <a:buSzPts val="3959"/>
            </a:pPr>
            <a:r>
              <a:rPr lang="en-US" sz="2800" dirty="0">
                <a:sym typeface="Twentieth Century"/>
              </a:rPr>
              <a:t>Fast (20,000 km/s)</a:t>
            </a:r>
          </a:p>
          <a:p>
            <a:pPr algn="l">
              <a:buSzPts val="3959"/>
            </a:pPr>
            <a:endParaRPr lang="en-US" sz="2800" dirty="0">
              <a:sym typeface="Twentieth Century"/>
            </a:endParaRPr>
          </a:p>
          <a:p>
            <a:pPr algn="l">
              <a:buSzPts val="3959"/>
            </a:pPr>
            <a:r>
              <a:rPr lang="en-US" sz="2800" dirty="0">
                <a:sym typeface="Twentieth Century"/>
              </a:rPr>
              <a:t>Thermal (200 km/s)</a:t>
            </a:r>
            <a:endParaRPr lang="en-GB" sz="2800" dirty="0">
              <a:sym typeface="Twentieth Century"/>
            </a:endParaRPr>
          </a:p>
          <a:p>
            <a:pPr algn="l">
              <a:buSzPts val="3959"/>
            </a:pPr>
            <a:endParaRPr lang="en-US" sz="2800" dirty="0">
              <a:sym typeface="Twentieth Century"/>
            </a:endParaRPr>
          </a:p>
          <a:p>
            <a:pPr algn="l">
              <a:buSzPts val="3959"/>
            </a:pPr>
            <a:endParaRPr lang="en-GB" sz="2800" dirty="0">
              <a:sym typeface="Twentieth Century"/>
            </a:endParaRPr>
          </a:p>
        </p:txBody>
      </p:sp>
      <p:sp>
        <p:nvSpPr>
          <p:cNvPr id="9" name="Google Shape;342;p17"/>
          <p:cNvSpPr txBox="1">
            <a:spLocks/>
          </p:cNvSpPr>
          <p:nvPr/>
        </p:nvSpPr>
        <p:spPr>
          <a:xfrm>
            <a:off x="468217" y="1066316"/>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Soil moisture</a:t>
            </a:r>
          </a:p>
        </p:txBody>
      </p:sp>
      <p:sp>
        <p:nvSpPr>
          <p:cNvPr id="6" name="Google Shape;714;p21"/>
          <p:cNvSpPr txBox="1">
            <a:spLocks/>
          </p:cNvSpPr>
          <p:nvPr/>
        </p:nvSpPr>
        <p:spPr>
          <a:xfrm>
            <a:off x="1854431" y="5157429"/>
            <a:ext cx="3407795" cy="1122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pPr>
            <a:r>
              <a:rPr lang="en-GB" sz="2000" dirty="0" err="1"/>
              <a:t>Zreda</a:t>
            </a:r>
            <a:r>
              <a:rPr lang="en-GB" sz="2000" dirty="0"/>
              <a:t> et al. (HESS, 2012)</a:t>
            </a:r>
            <a:endParaRPr lang="en-GB" sz="2000" dirty="0">
              <a:sym typeface="Twentieth Century"/>
            </a:endParaRPr>
          </a:p>
        </p:txBody>
      </p:sp>
      <p:pic>
        <p:nvPicPr>
          <p:cNvPr id="3" name="Picture 2"/>
          <p:cNvPicPr>
            <a:picLocks noChangeAspect="1"/>
          </p:cNvPicPr>
          <p:nvPr/>
        </p:nvPicPr>
        <p:blipFill>
          <a:blip r:embed="rId3"/>
          <a:stretch>
            <a:fillRect/>
          </a:stretch>
        </p:blipFill>
        <p:spPr>
          <a:xfrm>
            <a:off x="3941421" y="962134"/>
            <a:ext cx="7512373" cy="3636759"/>
          </a:xfrm>
          <a:prstGeom prst="rect">
            <a:avLst/>
          </a:prstGeom>
        </p:spPr>
      </p:pic>
      <p:sp>
        <p:nvSpPr>
          <p:cNvPr id="2" name="Footer Placeholder 4">
            <a:extLst>
              <a:ext uri="{FF2B5EF4-FFF2-40B4-BE49-F238E27FC236}">
                <a16:creationId xmlns:a16="http://schemas.microsoft.com/office/drawing/2014/main" id="{FC3C2549-13B5-5784-1789-6759E15A0A7C}"/>
              </a:ext>
            </a:extLst>
          </p:cNvPr>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
        <p:nvSpPr>
          <p:cNvPr id="4" name="Google Shape;342;p17">
            <a:extLst>
              <a:ext uri="{FF2B5EF4-FFF2-40B4-BE49-F238E27FC236}">
                <a16:creationId xmlns:a16="http://schemas.microsoft.com/office/drawing/2014/main" id="{EE13D5CA-7076-3C18-E036-D495DF6D7023}"/>
              </a:ext>
            </a:extLst>
          </p:cNvPr>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TEMBO Africa: BLOSM</a:t>
            </a:r>
          </a:p>
        </p:txBody>
      </p:sp>
    </p:spTree>
    <p:extLst>
      <p:ext uri="{BB962C8B-B14F-4D97-AF65-F5344CB8AC3E}">
        <p14:creationId xmlns:p14="http://schemas.microsoft.com/office/powerpoint/2010/main" val="1237686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Google Shape;714;p21"/>
          <p:cNvSpPr txBox="1">
            <a:spLocks/>
          </p:cNvSpPr>
          <p:nvPr/>
        </p:nvSpPr>
        <p:spPr>
          <a:xfrm>
            <a:off x="689076" y="1989719"/>
            <a:ext cx="9630508" cy="300362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959"/>
            </a:pPr>
            <a:r>
              <a:rPr lang="en-US" sz="2800" baseline="30000" dirty="0">
                <a:sym typeface="Twentieth Century"/>
              </a:rPr>
              <a:t>3</a:t>
            </a:r>
            <a:r>
              <a:rPr lang="en-US" sz="2800" dirty="0">
                <a:sym typeface="Twentieth Century"/>
              </a:rPr>
              <a:t>He</a:t>
            </a:r>
            <a:endParaRPr lang="en-GB" sz="2800" dirty="0">
              <a:sym typeface="Twentieth Century"/>
            </a:endParaRPr>
          </a:p>
          <a:p>
            <a:pPr algn="l">
              <a:buSzPts val="3959"/>
            </a:pPr>
            <a:endParaRPr lang="en-US" sz="2800" dirty="0">
              <a:sym typeface="Twentieth Century"/>
            </a:endParaRPr>
          </a:p>
          <a:p>
            <a:pPr algn="l">
              <a:buSzPts val="3959"/>
            </a:pPr>
            <a:endParaRPr lang="en-GB" sz="2800" dirty="0">
              <a:sym typeface="Twentieth Century"/>
            </a:endParaRPr>
          </a:p>
        </p:txBody>
      </p:sp>
      <p:sp>
        <p:nvSpPr>
          <p:cNvPr id="9" name="Google Shape;342;p17"/>
          <p:cNvSpPr txBox="1">
            <a:spLocks/>
          </p:cNvSpPr>
          <p:nvPr/>
        </p:nvSpPr>
        <p:spPr>
          <a:xfrm>
            <a:off x="468217" y="1066316"/>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endParaRPr lang="en-GB" sz="2800" b="1" dirty="0">
              <a:sym typeface="Twentieth Century"/>
            </a:endParaRPr>
          </a:p>
        </p:txBody>
      </p:sp>
      <p:pic>
        <p:nvPicPr>
          <p:cNvPr id="5122" name="Picture 2" descr="http://large.stanford.edu/courses/2017/ph241/werner1/images/f2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673" y="1066316"/>
            <a:ext cx="7036070" cy="483729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4">
            <a:extLst>
              <a:ext uri="{FF2B5EF4-FFF2-40B4-BE49-F238E27FC236}">
                <a16:creationId xmlns:a16="http://schemas.microsoft.com/office/drawing/2014/main" id="{9381F2C9-A4B0-48E8-D38F-FECE6E92498C}"/>
              </a:ext>
            </a:extLst>
          </p:cNvPr>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
        <p:nvSpPr>
          <p:cNvPr id="3" name="Google Shape;342;p17">
            <a:extLst>
              <a:ext uri="{FF2B5EF4-FFF2-40B4-BE49-F238E27FC236}">
                <a16:creationId xmlns:a16="http://schemas.microsoft.com/office/drawing/2014/main" id="{FED96CDE-0DED-BF15-00DF-B357EB0A7DEF}"/>
              </a:ext>
            </a:extLst>
          </p:cNvPr>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TEMBO Africa: BLOSM</a:t>
            </a:r>
          </a:p>
        </p:txBody>
      </p:sp>
    </p:spTree>
    <p:extLst>
      <p:ext uri="{BB962C8B-B14F-4D97-AF65-F5344CB8AC3E}">
        <p14:creationId xmlns:p14="http://schemas.microsoft.com/office/powerpoint/2010/main" val="2023146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Google Shape;714;p21"/>
          <p:cNvSpPr txBox="1">
            <a:spLocks/>
          </p:cNvSpPr>
          <p:nvPr/>
        </p:nvSpPr>
        <p:spPr>
          <a:xfrm>
            <a:off x="1280746" y="5190120"/>
            <a:ext cx="9630508" cy="1122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pPr>
            <a:r>
              <a:rPr lang="en-GB" sz="2000" dirty="0">
                <a:sym typeface="Twentieth Century"/>
              </a:rPr>
              <a:t>$100 muon detector (Spencer </a:t>
            </a:r>
            <a:r>
              <a:rPr lang="en-GB" sz="2000" dirty="0" err="1">
                <a:sym typeface="Twentieth Century"/>
              </a:rPr>
              <a:t>Axani</a:t>
            </a:r>
            <a:r>
              <a:rPr lang="en-GB" sz="2000" dirty="0">
                <a:sym typeface="Twentieth Century"/>
              </a:rPr>
              <a:t>, MIT)</a:t>
            </a:r>
          </a:p>
        </p:txBody>
      </p:sp>
      <p:sp>
        <p:nvSpPr>
          <p:cNvPr id="9" name="Google Shape;342;p17"/>
          <p:cNvSpPr txBox="1">
            <a:spLocks/>
          </p:cNvSpPr>
          <p:nvPr/>
        </p:nvSpPr>
        <p:spPr>
          <a:xfrm>
            <a:off x="468217" y="1066316"/>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endParaRPr lang="en-GB" sz="2800" b="1" dirty="0">
              <a:sym typeface="Twentieth Century"/>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466692" y="1266230"/>
            <a:ext cx="5668600" cy="3784741"/>
          </a:xfrm>
          <a:prstGeom prst="rect">
            <a:avLst/>
          </a:prstGeom>
          <a:noFill/>
        </p:spPr>
      </p:pic>
      <p:sp>
        <p:nvSpPr>
          <p:cNvPr id="2" name="Footer Placeholder 4">
            <a:extLst>
              <a:ext uri="{FF2B5EF4-FFF2-40B4-BE49-F238E27FC236}">
                <a16:creationId xmlns:a16="http://schemas.microsoft.com/office/drawing/2014/main" id="{D5F24D03-806D-56B6-C173-D0379CE0FFE2}"/>
              </a:ext>
            </a:extLst>
          </p:cNvPr>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
        <p:nvSpPr>
          <p:cNvPr id="3" name="Google Shape;342;p17">
            <a:extLst>
              <a:ext uri="{FF2B5EF4-FFF2-40B4-BE49-F238E27FC236}">
                <a16:creationId xmlns:a16="http://schemas.microsoft.com/office/drawing/2014/main" id="{E5D68A54-9E17-4F5A-A720-9637E9D76AFB}"/>
              </a:ext>
            </a:extLst>
          </p:cNvPr>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TEMBO Africa: BLOSM</a:t>
            </a:r>
          </a:p>
        </p:txBody>
      </p:sp>
    </p:spTree>
    <p:extLst>
      <p:ext uri="{BB962C8B-B14F-4D97-AF65-F5344CB8AC3E}">
        <p14:creationId xmlns:p14="http://schemas.microsoft.com/office/powerpoint/2010/main" val="112280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Google Shape;714;p21"/>
          <p:cNvSpPr txBox="1">
            <a:spLocks/>
          </p:cNvSpPr>
          <p:nvPr/>
        </p:nvSpPr>
        <p:spPr>
          <a:xfrm>
            <a:off x="1271782" y="3594847"/>
            <a:ext cx="9630508" cy="1122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pPr>
            <a:r>
              <a:rPr lang="en-GB" sz="2000" dirty="0">
                <a:sym typeface="Twentieth Century"/>
              </a:rPr>
              <a:t>Silicon Photon Multiplier (</a:t>
            </a:r>
            <a:r>
              <a:rPr lang="en-GB" sz="2000" dirty="0" err="1">
                <a:sym typeface="Twentieth Century"/>
              </a:rPr>
              <a:t>SiPM</a:t>
            </a:r>
            <a:r>
              <a:rPr lang="en-GB" sz="2000" dirty="0">
                <a:sym typeface="Twentieth Century"/>
              </a:rPr>
              <a:t>)</a:t>
            </a:r>
          </a:p>
          <a:p>
            <a:pPr>
              <a:buSzPts val="3959"/>
            </a:pPr>
            <a:endParaRPr lang="en-GB" sz="2000" dirty="0">
              <a:sym typeface="Twentieth Century"/>
            </a:endParaRPr>
          </a:p>
          <a:p>
            <a:pPr>
              <a:buSzPts val="3959"/>
            </a:pPr>
            <a:r>
              <a:rPr lang="en-GB" sz="2000" dirty="0">
                <a:sym typeface="Twentieth Century"/>
              </a:rPr>
              <a:t>$100 muon detector (Spencer </a:t>
            </a:r>
            <a:r>
              <a:rPr lang="en-GB" sz="2000" dirty="0" err="1">
                <a:sym typeface="Twentieth Century"/>
              </a:rPr>
              <a:t>Axani</a:t>
            </a:r>
            <a:r>
              <a:rPr lang="en-GB" sz="2000" dirty="0">
                <a:sym typeface="Twentieth Century"/>
              </a:rPr>
              <a:t>, MIT)</a:t>
            </a:r>
          </a:p>
        </p:txBody>
      </p:sp>
      <p:sp>
        <p:nvSpPr>
          <p:cNvPr id="9" name="Google Shape;342;p17"/>
          <p:cNvSpPr txBox="1">
            <a:spLocks/>
          </p:cNvSpPr>
          <p:nvPr/>
        </p:nvSpPr>
        <p:spPr>
          <a:xfrm>
            <a:off x="468217" y="1066316"/>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endParaRPr lang="en-GB" sz="2800" b="1" dirty="0">
              <a:sym typeface="Twentieth Century"/>
            </a:endParaRPr>
          </a:p>
        </p:txBody>
      </p:sp>
      <p:pic>
        <p:nvPicPr>
          <p:cNvPr id="7170" name="Picture 2" descr="SIPM1150 | First Sensor | Silicon Photomultipliers, Activ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355" y="517482"/>
            <a:ext cx="2850965" cy="307736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4">
            <a:extLst>
              <a:ext uri="{FF2B5EF4-FFF2-40B4-BE49-F238E27FC236}">
                <a16:creationId xmlns:a16="http://schemas.microsoft.com/office/drawing/2014/main" id="{AE7B26D7-AFB2-4F33-2CAB-25BDFAF82B5A}"/>
              </a:ext>
            </a:extLst>
          </p:cNvPr>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
        <p:nvSpPr>
          <p:cNvPr id="3" name="Google Shape;342;p17">
            <a:extLst>
              <a:ext uri="{FF2B5EF4-FFF2-40B4-BE49-F238E27FC236}">
                <a16:creationId xmlns:a16="http://schemas.microsoft.com/office/drawing/2014/main" id="{7F37CE74-C4AE-A945-AF6F-8CCF4135801A}"/>
              </a:ext>
            </a:extLst>
          </p:cNvPr>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TEMBO Africa: BLOSM</a:t>
            </a:r>
          </a:p>
        </p:txBody>
      </p:sp>
    </p:spTree>
    <p:extLst>
      <p:ext uri="{BB962C8B-B14F-4D97-AF65-F5344CB8AC3E}">
        <p14:creationId xmlns:p14="http://schemas.microsoft.com/office/powerpoint/2010/main" val="520957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Google Shape;714;p21"/>
          <p:cNvSpPr txBox="1">
            <a:spLocks/>
          </p:cNvSpPr>
          <p:nvPr/>
        </p:nvSpPr>
        <p:spPr>
          <a:xfrm>
            <a:off x="1280746" y="5190120"/>
            <a:ext cx="9630508" cy="1122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pPr>
            <a:r>
              <a:rPr lang="en-GB" sz="3600" dirty="0">
                <a:sym typeface="Twentieth Century"/>
              </a:rPr>
              <a:t>Boron: 20% </a:t>
            </a:r>
            <a:r>
              <a:rPr lang="en-GB" sz="3600" baseline="30000" dirty="0">
                <a:sym typeface="Twentieth Century"/>
              </a:rPr>
              <a:t>10</a:t>
            </a:r>
            <a:r>
              <a:rPr lang="en-GB" sz="3600" dirty="0">
                <a:sym typeface="Twentieth Century"/>
              </a:rPr>
              <a:t>B !!!</a:t>
            </a:r>
          </a:p>
        </p:txBody>
      </p:sp>
      <p:pic>
        <p:nvPicPr>
          <p:cNvPr id="3082" name="Picture 10" descr="https://4.bp.blogspot.com/-o2tnuN3p1tc/UQ8hunOIV6I/AAAAAAAAASM/4hxMTqdW_x8/s1600/Bora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6458" y="655386"/>
            <a:ext cx="3572004" cy="451081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4">
            <a:extLst>
              <a:ext uri="{FF2B5EF4-FFF2-40B4-BE49-F238E27FC236}">
                <a16:creationId xmlns:a16="http://schemas.microsoft.com/office/drawing/2014/main" id="{FEC74945-CBB4-55BC-8A94-EBF40E4C2E8F}"/>
              </a:ext>
            </a:extLst>
          </p:cNvPr>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
        <p:nvSpPr>
          <p:cNvPr id="3" name="Google Shape;342;p17">
            <a:extLst>
              <a:ext uri="{FF2B5EF4-FFF2-40B4-BE49-F238E27FC236}">
                <a16:creationId xmlns:a16="http://schemas.microsoft.com/office/drawing/2014/main" id="{3EB8FFC7-A71D-9E68-0568-A742452D1621}"/>
              </a:ext>
            </a:extLst>
          </p:cNvPr>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TEMBO Africa: BLOSM</a:t>
            </a:r>
          </a:p>
        </p:txBody>
      </p:sp>
    </p:spTree>
    <p:extLst>
      <p:ext uri="{BB962C8B-B14F-4D97-AF65-F5344CB8AC3E}">
        <p14:creationId xmlns:p14="http://schemas.microsoft.com/office/powerpoint/2010/main" val="478534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Google Shape;714;p21"/>
          <p:cNvSpPr txBox="1">
            <a:spLocks/>
          </p:cNvSpPr>
          <p:nvPr/>
        </p:nvSpPr>
        <p:spPr>
          <a:xfrm>
            <a:off x="4589175" y="4709353"/>
            <a:ext cx="4186800" cy="123896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pPr>
            <a:r>
              <a:rPr lang="en-GB" sz="2000" dirty="0">
                <a:sym typeface="Twentieth Century"/>
              </a:rPr>
              <a:t>Alpha particle</a:t>
            </a:r>
          </a:p>
        </p:txBody>
      </p:sp>
      <p:sp>
        <p:nvSpPr>
          <p:cNvPr id="9" name="Google Shape;342;p17"/>
          <p:cNvSpPr txBox="1">
            <a:spLocks/>
          </p:cNvSpPr>
          <p:nvPr/>
        </p:nvSpPr>
        <p:spPr>
          <a:xfrm>
            <a:off x="453502" y="1131691"/>
            <a:ext cx="6180225" cy="31027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endParaRPr lang="en-GB" sz="2800" b="1" dirty="0">
              <a:sym typeface="Twentieth Century"/>
            </a:endParaRPr>
          </a:p>
          <a:p>
            <a:pPr algn="l">
              <a:buSzPts val="3959"/>
            </a:pPr>
            <a:endParaRPr lang="en-GB" sz="2800" b="1" dirty="0">
              <a:sym typeface="Twentieth Century"/>
            </a:endParaRPr>
          </a:p>
          <a:p>
            <a:pPr algn="l">
              <a:buSzPts val="3959"/>
            </a:pPr>
            <a:endParaRPr lang="en-GB" sz="2800" b="1" dirty="0">
              <a:sym typeface="Twentieth Century"/>
            </a:endParaRPr>
          </a:p>
          <a:p>
            <a:pPr algn="l">
              <a:buSzPts val="3959"/>
            </a:pPr>
            <a:r>
              <a:rPr lang="en-GB" sz="2800" b="1" dirty="0">
                <a:sym typeface="Twentieth Century"/>
              </a:rPr>
              <a:t>BN</a:t>
            </a:r>
          </a:p>
          <a:p>
            <a:pPr algn="l">
              <a:buSzPts val="3959"/>
            </a:pPr>
            <a:endParaRPr lang="en-GB" sz="2800" b="1" dirty="0">
              <a:sym typeface="Twentieth Century"/>
            </a:endParaRPr>
          </a:p>
          <a:p>
            <a:pPr algn="l">
              <a:buSzPts val="3959"/>
            </a:pPr>
            <a:endParaRPr lang="en-GB" sz="2800" b="1" dirty="0">
              <a:sym typeface="Twentieth Century"/>
            </a:endParaRPr>
          </a:p>
          <a:p>
            <a:pPr algn="l">
              <a:buSzPts val="3959"/>
            </a:pPr>
            <a:endParaRPr lang="en-GB" sz="2800" b="1" dirty="0">
              <a:sym typeface="Twentieth Century"/>
            </a:endParaRPr>
          </a:p>
        </p:txBody>
      </p:sp>
      <p:pic>
        <p:nvPicPr>
          <p:cNvPr id="2" name="Picture 1"/>
          <p:cNvPicPr>
            <a:picLocks noChangeAspect="1"/>
          </p:cNvPicPr>
          <p:nvPr/>
        </p:nvPicPr>
        <p:blipFill>
          <a:blip r:embed="rId3"/>
          <a:stretch>
            <a:fillRect/>
          </a:stretch>
        </p:blipFill>
        <p:spPr>
          <a:xfrm>
            <a:off x="3886200" y="1795462"/>
            <a:ext cx="4419600" cy="3267075"/>
          </a:xfrm>
          <a:prstGeom prst="rect">
            <a:avLst/>
          </a:prstGeom>
        </p:spPr>
      </p:pic>
      <p:sp>
        <p:nvSpPr>
          <p:cNvPr id="3" name="Footer Placeholder 4">
            <a:extLst>
              <a:ext uri="{FF2B5EF4-FFF2-40B4-BE49-F238E27FC236}">
                <a16:creationId xmlns:a16="http://schemas.microsoft.com/office/drawing/2014/main" id="{BB510EF0-3F2D-BA43-2764-BDAD2BC7C348}"/>
              </a:ext>
            </a:extLst>
          </p:cNvPr>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
        <p:nvSpPr>
          <p:cNvPr id="4" name="Google Shape;342;p17">
            <a:extLst>
              <a:ext uri="{FF2B5EF4-FFF2-40B4-BE49-F238E27FC236}">
                <a16:creationId xmlns:a16="http://schemas.microsoft.com/office/drawing/2014/main" id="{CBD30288-9EDD-1A08-4DF9-4B6E2A7248F9}"/>
              </a:ext>
            </a:extLst>
          </p:cNvPr>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TEMBO Africa: BLOSM</a:t>
            </a:r>
          </a:p>
        </p:txBody>
      </p:sp>
    </p:spTree>
    <p:extLst>
      <p:ext uri="{BB962C8B-B14F-4D97-AF65-F5344CB8AC3E}">
        <p14:creationId xmlns:p14="http://schemas.microsoft.com/office/powerpoint/2010/main" val="1170697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Google Shape;714;p21"/>
          <p:cNvSpPr txBox="1">
            <a:spLocks/>
          </p:cNvSpPr>
          <p:nvPr/>
        </p:nvSpPr>
        <p:spPr>
          <a:xfrm>
            <a:off x="4589175" y="4836943"/>
            <a:ext cx="4186800" cy="123896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pPr>
            <a:r>
              <a:rPr lang="en-GB" sz="2000" dirty="0">
                <a:sym typeface="Twentieth Century"/>
              </a:rPr>
              <a:t>Fluoresces</a:t>
            </a:r>
          </a:p>
        </p:txBody>
      </p:sp>
      <p:sp>
        <p:nvSpPr>
          <p:cNvPr id="9" name="Google Shape;342;p17"/>
          <p:cNvSpPr txBox="1">
            <a:spLocks/>
          </p:cNvSpPr>
          <p:nvPr/>
        </p:nvSpPr>
        <p:spPr>
          <a:xfrm>
            <a:off x="432237" y="1259282"/>
            <a:ext cx="6180225" cy="31027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endParaRPr lang="en-GB" sz="2800" b="1" dirty="0">
              <a:sym typeface="Twentieth Century"/>
            </a:endParaRPr>
          </a:p>
          <a:p>
            <a:pPr algn="l">
              <a:buSzPts val="3959"/>
            </a:pPr>
            <a:endParaRPr lang="en-GB" sz="2800" b="1" dirty="0">
              <a:sym typeface="Twentieth Century"/>
            </a:endParaRPr>
          </a:p>
          <a:p>
            <a:pPr algn="l">
              <a:buSzPts val="3959"/>
            </a:pPr>
            <a:endParaRPr lang="en-GB" sz="2800" b="1" dirty="0">
              <a:sym typeface="Twentieth Century"/>
            </a:endParaRPr>
          </a:p>
          <a:p>
            <a:pPr algn="l">
              <a:buSzPts val="3959"/>
            </a:pPr>
            <a:r>
              <a:rPr lang="en-GB" sz="2800" b="1" dirty="0" err="1">
                <a:sym typeface="Twentieth Century"/>
              </a:rPr>
              <a:t>ZnS</a:t>
            </a:r>
            <a:r>
              <a:rPr lang="en-GB" sz="2800" b="1" dirty="0">
                <a:sym typeface="Twentieth Century"/>
              </a:rPr>
              <a:t>(Ag)</a:t>
            </a:r>
          </a:p>
          <a:p>
            <a:pPr algn="l">
              <a:buSzPts val="3959"/>
            </a:pPr>
            <a:endParaRPr lang="en-GB" sz="2800" b="1" dirty="0">
              <a:sym typeface="Twentieth Century"/>
            </a:endParaRPr>
          </a:p>
          <a:p>
            <a:pPr algn="l">
              <a:buSzPts val="3959"/>
            </a:pPr>
            <a:endParaRPr lang="en-GB" sz="2800" b="1" dirty="0">
              <a:sym typeface="Twentieth Century"/>
            </a:endParaRPr>
          </a:p>
          <a:p>
            <a:pPr algn="l">
              <a:buSzPts val="3959"/>
            </a:pPr>
            <a:endParaRPr lang="en-GB" sz="2800" b="1" dirty="0">
              <a:sym typeface="Twentieth Century"/>
            </a:endParaRPr>
          </a:p>
        </p:txBody>
      </p:sp>
      <p:pic>
        <p:nvPicPr>
          <p:cNvPr id="1026" name="Picture 2" descr="https://onyxmet.com/image/cache/catalog/2015%202/ZnS%20Ag%201-500x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325" y="493741"/>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4">
            <a:extLst>
              <a:ext uri="{FF2B5EF4-FFF2-40B4-BE49-F238E27FC236}">
                <a16:creationId xmlns:a16="http://schemas.microsoft.com/office/drawing/2014/main" id="{6A714CB1-1ADF-30FB-6C59-A487039CE1E8}"/>
              </a:ext>
            </a:extLst>
          </p:cNvPr>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
        <p:nvSpPr>
          <p:cNvPr id="3" name="Google Shape;342;p17">
            <a:extLst>
              <a:ext uri="{FF2B5EF4-FFF2-40B4-BE49-F238E27FC236}">
                <a16:creationId xmlns:a16="http://schemas.microsoft.com/office/drawing/2014/main" id="{6D98D4AF-73A4-E66B-41FD-99CD41E2DE80}"/>
              </a:ext>
            </a:extLst>
          </p:cNvPr>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TEMBO Africa: BLOSM</a:t>
            </a:r>
          </a:p>
        </p:txBody>
      </p:sp>
    </p:spTree>
    <p:extLst>
      <p:ext uri="{BB962C8B-B14F-4D97-AF65-F5344CB8AC3E}">
        <p14:creationId xmlns:p14="http://schemas.microsoft.com/office/powerpoint/2010/main" val="3221658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Google Shape;714;p21"/>
          <p:cNvSpPr txBox="1">
            <a:spLocks/>
          </p:cNvSpPr>
          <p:nvPr/>
        </p:nvSpPr>
        <p:spPr>
          <a:xfrm>
            <a:off x="1280746" y="5190120"/>
            <a:ext cx="9630508" cy="1122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pPr>
            <a:r>
              <a:rPr lang="en-GB" sz="2000" dirty="0">
                <a:sym typeface="Twentieth Century"/>
              </a:rPr>
              <a:t>BLOSM, </a:t>
            </a:r>
            <a:r>
              <a:rPr lang="en-GB" sz="2000" dirty="0" err="1">
                <a:sym typeface="Twentieth Century"/>
              </a:rPr>
              <a:t>dicula</a:t>
            </a:r>
            <a:endParaRPr lang="en-GB" sz="2000" dirty="0">
              <a:sym typeface="Twentieth Century"/>
            </a:endParaRPr>
          </a:p>
        </p:txBody>
      </p:sp>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584275" y="1326656"/>
            <a:ext cx="5515977" cy="3523108"/>
          </a:xfrm>
          <a:prstGeom prst="rect">
            <a:avLst/>
          </a:prstGeom>
        </p:spPr>
      </p:pic>
      <p:sp>
        <p:nvSpPr>
          <p:cNvPr id="9" name="Google Shape;342;p17"/>
          <p:cNvSpPr txBox="1">
            <a:spLocks/>
          </p:cNvSpPr>
          <p:nvPr/>
        </p:nvSpPr>
        <p:spPr>
          <a:xfrm>
            <a:off x="468217" y="1066316"/>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endParaRPr lang="en-GB" sz="2800" b="1" dirty="0">
              <a:sym typeface="Twentieth Century"/>
            </a:endParaRPr>
          </a:p>
        </p:txBody>
      </p:sp>
      <p:sp>
        <p:nvSpPr>
          <p:cNvPr id="2" name="Footer Placeholder 4">
            <a:extLst>
              <a:ext uri="{FF2B5EF4-FFF2-40B4-BE49-F238E27FC236}">
                <a16:creationId xmlns:a16="http://schemas.microsoft.com/office/drawing/2014/main" id="{C4F513C5-4B1D-0622-E971-7115FF4EB6B7}"/>
              </a:ext>
            </a:extLst>
          </p:cNvPr>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
        <p:nvSpPr>
          <p:cNvPr id="3" name="Google Shape;342;p17">
            <a:extLst>
              <a:ext uri="{FF2B5EF4-FFF2-40B4-BE49-F238E27FC236}">
                <a16:creationId xmlns:a16="http://schemas.microsoft.com/office/drawing/2014/main" id="{60068760-56CA-F43B-2263-902977242071}"/>
              </a:ext>
            </a:extLst>
          </p:cNvPr>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TEMBO Africa: BLOSM</a:t>
            </a:r>
          </a:p>
        </p:txBody>
      </p:sp>
    </p:spTree>
    <p:extLst>
      <p:ext uri="{BB962C8B-B14F-4D97-AF65-F5344CB8AC3E}">
        <p14:creationId xmlns:p14="http://schemas.microsoft.com/office/powerpoint/2010/main" val="1935473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Google Shape;714;p21"/>
          <p:cNvSpPr txBox="1">
            <a:spLocks/>
          </p:cNvSpPr>
          <p:nvPr/>
        </p:nvSpPr>
        <p:spPr>
          <a:xfrm>
            <a:off x="1280746" y="5190120"/>
            <a:ext cx="9630508" cy="1122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pPr>
            <a:r>
              <a:rPr lang="en-GB" sz="2000" dirty="0">
                <a:sym typeface="Twentieth Century"/>
              </a:rPr>
              <a:t>Kuraray</a:t>
            </a:r>
          </a:p>
        </p:txBody>
      </p:sp>
      <p:sp>
        <p:nvSpPr>
          <p:cNvPr id="9" name="Google Shape;342;p17"/>
          <p:cNvSpPr txBox="1">
            <a:spLocks/>
          </p:cNvSpPr>
          <p:nvPr/>
        </p:nvSpPr>
        <p:spPr>
          <a:xfrm>
            <a:off x="446952" y="1236175"/>
            <a:ext cx="6180225" cy="316544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endParaRPr lang="en-GB" sz="2800" b="1" dirty="0">
              <a:sym typeface="Twentieth Century"/>
            </a:endParaRPr>
          </a:p>
          <a:p>
            <a:pPr algn="l">
              <a:buSzPts val="3959"/>
            </a:pPr>
            <a:endParaRPr lang="en-GB" sz="2800" b="1" dirty="0">
              <a:sym typeface="Twentieth Century"/>
            </a:endParaRPr>
          </a:p>
          <a:p>
            <a:pPr algn="l">
              <a:buSzPts val="3959"/>
            </a:pPr>
            <a:r>
              <a:rPr lang="en-GB" sz="2800" b="1" dirty="0">
                <a:sym typeface="Twentieth Century"/>
              </a:rPr>
              <a:t>Wavelength</a:t>
            </a:r>
            <a:br>
              <a:rPr lang="en-GB" sz="2800" b="1" dirty="0">
                <a:sym typeface="Twentieth Century"/>
              </a:rPr>
            </a:br>
            <a:r>
              <a:rPr lang="en-GB" sz="2800" b="1" dirty="0">
                <a:sym typeface="Twentieth Century"/>
              </a:rPr>
              <a:t>Shifting </a:t>
            </a:r>
          </a:p>
          <a:p>
            <a:pPr algn="l">
              <a:buSzPts val="3959"/>
            </a:pPr>
            <a:r>
              <a:rPr lang="en-US" sz="2800" b="1" dirty="0">
                <a:sym typeface="Twentieth Century"/>
              </a:rPr>
              <a:t>Fibers</a:t>
            </a:r>
          </a:p>
        </p:txBody>
      </p:sp>
      <p:pic>
        <p:nvPicPr>
          <p:cNvPr id="2050" name="Picture 2" descr="https://live.staticflickr.com/5071/5905490164_f7fc3393fb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94710" y="-354369"/>
            <a:ext cx="4825815" cy="62631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4">
            <a:extLst>
              <a:ext uri="{FF2B5EF4-FFF2-40B4-BE49-F238E27FC236}">
                <a16:creationId xmlns:a16="http://schemas.microsoft.com/office/drawing/2014/main" id="{5F507E60-CE27-C551-21C7-F0B1616B845F}"/>
              </a:ext>
            </a:extLst>
          </p:cNvPr>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
        <p:nvSpPr>
          <p:cNvPr id="3" name="Google Shape;342;p17">
            <a:extLst>
              <a:ext uri="{FF2B5EF4-FFF2-40B4-BE49-F238E27FC236}">
                <a16:creationId xmlns:a16="http://schemas.microsoft.com/office/drawing/2014/main" id="{57422F6D-A320-9678-B7D8-E2464345BE32}"/>
              </a:ext>
            </a:extLst>
          </p:cNvPr>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TEMBO Africa: BLOSM</a:t>
            </a:r>
          </a:p>
        </p:txBody>
      </p:sp>
    </p:spTree>
    <p:extLst>
      <p:ext uri="{BB962C8B-B14F-4D97-AF65-F5344CB8AC3E}">
        <p14:creationId xmlns:p14="http://schemas.microsoft.com/office/powerpoint/2010/main" val="4239701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grpSp>
        <p:nvGrpSpPr>
          <p:cNvPr id="2" name="Group 1">
            <a:extLst>
              <a:ext uri="{FF2B5EF4-FFF2-40B4-BE49-F238E27FC236}">
                <a16:creationId xmlns:a16="http://schemas.microsoft.com/office/drawing/2014/main" id="{ADDA6079-CB46-CC0F-E7C4-88F0B46ED766}"/>
              </a:ext>
            </a:extLst>
          </p:cNvPr>
          <p:cNvGrpSpPr/>
          <p:nvPr/>
        </p:nvGrpSpPr>
        <p:grpSpPr>
          <a:xfrm>
            <a:off x="494384" y="1814186"/>
            <a:ext cx="11160500" cy="1614813"/>
            <a:chOff x="1195460" y="4866747"/>
            <a:chExt cx="10514547" cy="1521350"/>
          </a:xfrm>
        </p:grpSpPr>
        <p:pic>
          <p:nvPicPr>
            <p:cNvPr id="4" name="Picture 3">
              <a:extLst>
                <a:ext uri="{FF2B5EF4-FFF2-40B4-BE49-F238E27FC236}">
                  <a16:creationId xmlns:a16="http://schemas.microsoft.com/office/drawing/2014/main" id="{D82B29B5-624B-F510-9042-0B2B7D7ED100}"/>
                </a:ext>
              </a:extLst>
            </p:cNvPr>
            <p:cNvPicPr>
              <a:picLocks noChangeAspect="1"/>
            </p:cNvPicPr>
            <p:nvPr/>
          </p:nvPicPr>
          <p:blipFill rotWithShape="1">
            <a:blip r:embed="rId3">
              <a:extLst>
                <a:ext uri="{28A0092B-C50C-407E-A947-70E740481C1C}">
                  <a14:useLocalDpi xmlns:a14="http://schemas.microsoft.com/office/drawing/2010/main" val="0"/>
                </a:ext>
              </a:extLst>
            </a:blip>
            <a:srcRect b="16284"/>
            <a:stretch/>
          </p:blipFill>
          <p:spPr>
            <a:xfrm>
              <a:off x="1489567" y="5015025"/>
              <a:ext cx="1227937" cy="688850"/>
            </a:xfrm>
            <a:prstGeom prst="rect">
              <a:avLst/>
            </a:prstGeom>
          </p:spPr>
        </p:pic>
        <p:pic>
          <p:nvPicPr>
            <p:cNvPr id="5" name="Picture 4">
              <a:extLst>
                <a:ext uri="{FF2B5EF4-FFF2-40B4-BE49-F238E27FC236}">
                  <a16:creationId xmlns:a16="http://schemas.microsoft.com/office/drawing/2014/main" id="{2B5A90E0-B008-7C78-250A-282C7B758D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2531" y="5106246"/>
              <a:ext cx="1517828" cy="508550"/>
            </a:xfrm>
            <a:prstGeom prst="rect">
              <a:avLst/>
            </a:prstGeom>
          </p:spPr>
        </p:pic>
        <p:pic>
          <p:nvPicPr>
            <p:cNvPr id="7" name="Picture 2" descr="https://temboafrica.eu/____impro/1/onewebmedia/logo-hpc.jpg?etag=%225dc4-63d41f99%22&amp;sourceContentType=image%2Fjpeg&amp;ignoreAspectRatio&amp;resize=170%2B85&amp;quality=85">
              <a:extLst>
                <a:ext uri="{FF2B5EF4-FFF2-40B4-BE49-F238E27FC236}">
                  <a16:creationId xmlns:a16="http://schemas.microsoft.com/office/drawing/2014/main" id="{F1AE17AE-CB76-9B6A-4C5D-B515999D63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9096" y="4977472"/>
              <a:ext cx="1459641" cy="7298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DEF8D62-A163-A677-DF86-6E4647B83AE9}"/>
                </a:ext>
              </a:extLst>
            </p:cNvPr>
            <p:cNvPicPr>
              <a:picLocks noChangeAspect="1"/>
            </p:cNvPicPr>
            <p:nvPr/>
          </p:nvPicPr>
          <p:blipFill>
            <a:blip r:embed="rId6"/>
            <a:stretch>
              <a:fillRect/>
            </a:stretch>
          </p:blipFill>
          <p:spPr>
            <a:xfrm>
              <a:off x="6088737" y="5002443"/>
              <a:ext cx="1524000" cy="704850"/>
            </a:xfrm>
            <a:prstGeom prst="rect">
              <a:avLst/>
            </a:prstGeom>
          </p:spPr>
        </p:pic>
        <p:pic>
          <p:nvPicPr>
            <p:cNvPr id="9" name="Picture 8">
              <a:extLst>
                <a:ext uri="{FF2B5EF4-FFF2-40B4-BE49-F238E27FC236}">
                  <a16:creationId xmlns:a16="http://schemas.microsoft.com/office/drawing/2014/main" id="{D98FF98C-7AEF-E416-0E87-4A6C57468B69}"/>
                </a:ext>
              </a:extLst>
            </p:cNvPr>
            <p:cNvPicPr>
              <a:picLocks noChangeAspect="1"/>
            </p:cNvPicPr>
            <p:nvPr/>
          </p:nvPicPr>
          <p:blipFill>
            <a:blip r:embed="rId7"/>
            <a:stretch>
              <a:fillRect/>
            </a:stretch>
          </p:blipFill>
          <p:spPr>
            <a:xfrm>
              <a:off x="7715328" y="4866747"/>
              <a:ext cx="869867" cy="840546"/>
            </a:xfrm>
            <a:prstGeom prst="rect">
              <a:avLst/>
            </a:prstGeom>
          </p:spPr>
        </p:pic>
        <p:pic>
          <p:nvPicPr>
            <p:cNvPr id="10" name="Picture 9">
              <a:extLst>
                <a:ext uri="{FF2B5EF4-FFF2-40B4-BE49-F238E27FC236}">
                  <a16:creationId xmlns:a16="http://schemas.microsoft.com/office/drawing/2014/main" id="{E608FC6C-087B-B7F8-EF42-1BC23859909C}"/>
                </a:ext>
              </a:extLst>
            </p:cNvPr>
            <p:cNvPicPr>
              <a:picLocks noChangeAspect="1"/>
            </p:cNvPicPr>
            <p:nvPr/>
          </p:nvPicPr>
          <p:blipFill>
            <a:blip r:embed="rId8"/>
            <a:stretch>
              <a:fillRect/>
            </a:stretch>
          </p:blipFill>
          <p:spPr>
            <a:xfrm>
              <a:off x="8687786" y="5256732"/>
              <a:ext cx="1676400" cy="228600"/>
            </a:xfrm>
            <a:prstGeom prst="rect">
              <a:avLst/>
            </a:prstGeom>
          </p:spPr>
        </p:pic>
        <p:pic>
          <p:nvPicPr>
            <p:cNvPr id="11" name="Picture 10">
              <a:extLst>
                <a:ext uri="{FF2B5EF4-FFF2-40B4-BE49-F238E27FC236}">
                  <a16:creationId xmlns:a16="http://schemas.microsoft.com/office/drawing/2014/main" id="{8B23FCE1-A45B-2301-8F93-9C8CF02B502A}"/>
                </a:ext>
              </a:extLst>
            </p:cNvPr>
            <p:cNvPicPr>
              <a:picLocks noChangeAspect="1"/>
            </p:cNvPicPr>
            <p:nvPr/>
          </p:nvPicPr>
          <p:blipFill>
            <a:blip r:embed="rId9"/>
            <a:stretch>
              <a:fillRect/>
            </a:stretch>
          </p:blipFill>
          <p:spPr>
            <a:xfrm>
              <a:off x="3683907" y="5791880"/>
              <a:ext cx="1485900" cy="533400"/>
            </a:xfrm>
            <a:prstGeom prst="rect">
              <a:avLst/>
            </a:prstGeom>
          </p:spPr>
        </p:pic>
        <p:pic>
          <p:nvPicPr>
            <p:cNvPr id="12" name="Picture 11">
              <a:extLst>
                <a:ext uri="{FF2B5EF4-FFF2-40B4-BE49-F238E27FC236}">
                  <a16:creationId xmlns:a16="http://schemas.microsoft.com/office/drawing/2014/main" id="{79F2A9E7-74D4-36F1-DAEA-ACFF40075969}"/>
                </a:ext>
              </a:extLst>
            </p:cNvPr>
            <p:cNvPicPr>
              <a:picLocks noChangeAspect="1"/>
            </p:cNvPicPr>
            <p:nvPr/>
          </p:nvPicPr>
          <p:blipFill>
            <a:blip r:embed="rId10"/>
            <a:stretch>
              <a:fillRect/>
            </a:stretch>
          </p:blipFill>
          <p:spPr>
            <a:xfrm>
              <a:off x="5400723" y="5673722"/>
              <a:ext cx="1014591" cy="684259"/>
            </a:xfrm>
            <a:prstGeom prst="rect">
              <a:avLst/>
            </a:prstGeom>
          </p:spPr>
        </p:pic>
        <p:pic>
          <p:nvPicPr>
            <p:cNvPr id="13" name="Picture 12">
              <a:extLst>
                <a:ext uri="{FF2B5EF4-FFF2-40B4-BE49-F238E27FC236}">
                  <a16:creationId xmlns:a16="http://schemas.microsoft.com/office/drawing/2014/main" id="{31F2F830-4EA6-B4CD-C23C-37CF65DFDF15}"/>
                </a:ext>
              </a:extLst>
            </p:cNvPr>
            <p:cNvPicPr>
              <a:picLocks noChangeAspect="1"/>
            </p:cNvPicPr>
            <p:nvPr/>
          </p:nvPicPr>
          <p:blipFill>
            <a:blip r:embed="rId11"/>
            <a:stretch>
              <a:fillRect/>
            </a:stretch>
          </p:blipFill>
          <p:spPr>
            <a:xfrm>
              <a:off x="6535732" y="5824338"/>
              <a:ext cx="1954449" cy="500942"/>
            </a:xfrm>
            <a:prstGeom prst="rect">
              <a:avLst/>
            </a:prstGeom>
          </p:spPr>
        </p:pic>
        <p:pic>
          <p:nvPicPr>
            <p:cNvPr id="14" name="Picture 13">
              <a:extLst>
                <a:ext uri="{FF2B5EF4-FFF2-40B4-BE49-F238E27FC236}">
                  <a16:creationId xmlns:a16="http://schemas.microsoft.com/office/drawing/2014/main" id="{E9A8870D-1B53-1B5F-08AE-D2F282341612}"/>
                </a:ext>
              </a:extLst>
            </p:cNvPr>
            <p:cNvPicPr>
              <a:picLocks noChangeAspect="1"/>
            </p:cNvPicPr>
            <p:nvPr/>
          </p:nvPicPr>
          <p:blipFill>
            <a:blip r:embed="rId12"/>
            <a:stretch>
              <a:fillRect/>
            </a:stretch>
          </p:blipFill>
          <p:spPr>
            <a:xfrm>
              <a:off x="8585195" y="5731991"/>
              <a:ext cx="1342576" cy="624359"/>
            </a:xfrm>
            <a:prstGeom prst="rect">
              <a:avLst/>
            </a:prstGeom>
          </p:spPr>
        </p:pic>
        <p:pic>
          <p:nvPicPr>
            <p:cNvPr id="15" name="Picture 14">
              <a:extLst>
                <a:ext uri="{FF2B5EF4-FFF2-40B4-BE49-F238E27FC236}">
                  <a16:creationId xmlns:a16="http://schemas.microsoft.com/office/drawing/2014/main" id="{62AA87BE-4CEC-19B4-3C84-49559F8DE78B}"/>
                </a:ext>
              </a:extLst>
            </p:cNvPr>
            <p:cNvPicPr>
              <a:picLocks noChangeAspect="1"/>
            </p:cNvPicPr>
            <p:nvPr/>
          </p:nvPicPr>
          <p:blipFill>
            <a:blip r:embed="rId13"/>
            <a:stretch>
              <a:fillRect/>
            </a:stretch>
          </p:blipFill>
          <p:spPr>
            <a:xfrm>
              <a:off x="10414607" y="4959347"/>
              <a:ext cx="1295400" cy="1428750"/>
            </a:xfrm>
            <a:prstGeom prst="rect">
              <a:avLst/>
            </a:prstGeom>
          </p:spPr>
        </p:pic>
        <p:pic>
          <p:nvPicPr>
            <p:cNvPr id="16" name="Picture 15">
              <a:extLst>
                <a:ext uri="{FF2B5EF4-FFF2-40B4-BE49-F238E27FC236}">
                  <a16:creationId xmlns:a16="http://schemas.microsoft.com/office/drawing/2014/main" id="{522B57E4-6AA4-ACD2-E3E3-033E3B60F17D}"/>
                </a:ext>
              </a:extLst>
            </p:cNvPr>
            <p:cNvPicPr>
              <a:picLocks noChangeAspect="1"/>
            </p:cNvPicPr>
            <p:nvPr/>
          </p:nvPicPr>
          <p:blipFill>
            <a:blip r:embed="rId14"/>
            <a:stretch>
              <a:fillRect/>
            </a:stretch>
          </p:blipFill>
          <p:spPr>
            <a:xfrm>
              <a:off x="1195460" y="5731991"/>
              <a:ext cx="2368029" cy="557484"/>
            </a:xfrm>
            <a:prstGeom prst="rect">
              <a:avLst/>
            </a:prstGeom>
          </p:spPr>
        </p:pic>
      </p:grpSp>
    </p:spTree>
    <p:extLst>
      <p:ext uri="{BB962C8B-B14F-4D97-AF65-F5344CB8AC3E}">
        <p14:creationId xmlns:p14="http://schemas.microsoft.com/office/powerpoint/2010/main" val="2366544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9" name="Google Shape;342;p17"/>
          <p:cNvSpPr txBox="1">
            <a:spLocks/>
          </p:cNvSpPr>
          <p:nvPr/>
        </p:nvSpPr>
        <p:spPr>
          <a:xfrm>
            <a:off x="446952" y="364305"/>
            <a:ext cx="6180225" cy="316544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nl-NL" sz="2800" b="1" dirty="0">
                <a:sym typeface="Twentieth Century"/>
              </a:rPr>
              <a:t>“Paint”</a:t>
            </a:r>
            <a:endParaRPr lang="en-US" sz="2800" b="1" dirty="0">
              <a:sym typeface="Twentieth Century"/>
            </a:endParaRPr>
          </a:p>
        </p:txBody>
      </p:sp>
      <p:pic>
        <p:nvPicPr>
          <p:cNvPr id="3" name="Picture 2"/>
          <p:cNvPicPr>
            <a:picLocks noChangeAspect="1"/>
          </p:cNvPicPr>
          <p:nvPr/>
        </p:nvPicPr>
        <p:blipFill>
          <a:blip r:embed="rId3"/>
          <a:stretch>
            <a:fillRect/>
          </a:stretch>
        </p:blipFill>
        <p:spPr>
          <a:xfrm>
            <a:off x="2200071" y="1264584"/>
            <a:ext cx="8771329" cy="4761949"/>
          </a:xfrm>
          <a:prstGeom prst="rect">
            <a:avLst/>
          </a:prstGeom>
        </p:spPr>
      </p:pic>
      <p:sp>
        <p:nvSpPr>
          <p:cNvPr id="2" name="Footer Placeholder 4">
            <a:extLst>
              <a:ext uri="{FF2B5EF4-FFF2-40B4-BE49-F238E27FC236}">
                <a16:creationId xmlns:a16="http://schemas.microsoft.com/office/drawing/2014/main" id="{3E457D40-C4EE-37B1-9419-443F37059245}"/>
              </a:ext>
            </a:extLst>
          </p:cNvPr>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
        <p:nvSpPr>
          <p:cNvPr id="4" name="Google Shape;342;p17">
            <a:extLst>
              <a:ext uri="{FF2B5EF4-FFF2-40B4-BE49-F238E27FC236}">
                <a16:creationId xmlns:a16="http://schemas.microsoft.com/office/drawing/2014/main" id="{4AA43200-C430-890F-35E8-64314C527724}"/>
              </a:ext>
            </a:extLst>
          </p:cNvPr>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TEMBO Africa: BLOSM</a:t>
            </a:r>
          </a:p>
        </p:txBody>
      </p:sp>
    </p:spTree>
    <p:extLst>
      <p:ext uri="{BB962C8B-B14F-4D97-AF65-F5344CB8AC3E}">
        <p14:creationId xmlns:p14="http://schemas.microsoft.com/office/powerpoint/2010/main" val="2397129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386803" y="525573"/>
            <a:ext cx="8214294" cy="5926027"/>
          </a:xfrm>
          <a:prstGeom prst="rect">
            <a:avLst/>
          </a:prstGeom>
        </p:spPr>
      </p:pic>
      <p:sp>
        <p:nvSpPr>
          <p:cNvPr id="9" name="Google Shape;342;p17"/>
          <p:cNvSpPr txBox="1">
            <a:spLocks/>
          </p:cNvSpPr>
          <p:nvPr/>
        </p:nvSpPr>
        <p:spPr>
          <a:xfrm>
            <a:off x="446952" y="364305"/>
            <a:ext cx="6180225" cy="316544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endParaRPr lang="en-GB" sz="2800" b="1" dirty="0">
              <a:sym typeface="Twentieth Century"/>
            </a:endParaRPr>
          </a:p>
          <a:p>
            <a:pPr algn="l">
              <a:buSzPts val="3959"/>
            </a:pPr>
            <a:endParaRPr lang="en-GB" sz="2800" b="1" dirty="0">
              <a:sym typeface="Twentieth Century"/>
            </a:endParaRPr>
          </a:p>
          <a:p>
            <a:pPr algn="l">
              <a:buSzPts val="3959"/>
            </a:pPr>
            <a:r>
              <a:rPr lang="nl-NL" sz="2800" b="1" dirty="0">
                <a:sym typeface="Twentieth Century"/>
              </a:rPr>
              <a:t>Sandwich</a:t>
            </a:r>
            <a:endParaRPr lang="en-US" sz="2800" b="1" dirty="0">
              <a:sym typeface="Twentieth Century"/>
            </a:endParaRPr>
          </a:p>
        </p:txBody>
      </p:sp>
      <p:sp>
        <p:nvSpPr>
          <p:cNvPr id="2" name="Footer Placeholder 4">
            <a:extLst>
              <a:ext uri="{FF2B5EF4-FFF2-40B4-BE49-F238E27FC236}">
                <a16:creationId xmlns:a16="http://schemas.microsoft.com/office/drawing/2014/main" id="{195C3F91-807D-4624-5CB0-ECEDF735BE65}"/>
              </a:ext>
            </a:extLst>
          </p:cNvPr>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
        <p:nvSpPr>
          <p:cNvPr id="3" name="Google Shape;342;p17">
            <a:extLst>
              <a:ext uri="{FF2B5EF4-FFF2-40B4-BE49-F238E27FC236}">
                <a16:creationId xmlns:a16="http://schemas.microsoft.com/office/drawing/2014/main" id="{F87FF221-DA6E-9037-9F35-B636067590AB}"/>
              </a:ext>
            </a:extLst>
          </p:cNvPr>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TEMBO Africa: BLOSM</a:t>
            </a:r>
          </a:p>
        </p:txBody>
      </p:sp>
    </p:spTree>
    <p:extLst>
      <p:ext uri="{BB962C8B-B14F-4D97-AF65-F5344CB8AC3E}">
        <p14:creationId xmlns:p14="http://schemas.microsoft.com/office/powerpoint/2010/main" val="3869548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Google Shape;714;p21"/>
          <p:cNvSpPr txBox="1">
            <a:spLocks/>
          </p:cNvSpPr>
          <p:nvPr/>
        </p:nvSpPr>
        <p:spPr>
          <a:xfrm>
            <a:off x="1280746" y="5190120"/>
            <a:ext cx="9630508" cy="1122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pPr>
            <a:r>
              <a:rPr lang="en-GB" sz="2000" dirty="0">
                <a:sym typeface="Twentieth Century"/>
              </a:rPr>
              <a:t>Boron: </a:t>
            </a:r>
            <a:r>
              <a:rPr lang="en-US" sz="2000" i="1" baseline="30000" dirty="0"/>
              <a:t>10</a:t>
            </a:r>
            <a:r>
              <a:rPr lang="en-US" sz="2000" i="1" dirty="0"/>
              <a:t>B</a:t>
            </a:r>
            <a:r>
              <a:rPr lang="en-US" sz="2000" i="1" baseline="-25000" dirty="0"/>
              <a:t>5</a:t>
            </a:r>
            <a:r>
              <a:rPr lang="en-US" sz="2000" i="1" dirty="0"/>
              <a:t> + </a:t>
            </a:r>
            <a:r>
              <a:rPr lang="en-US" sz="2000" i="1" baseline="30000" dirty="0"/>
              <a:t>1</a:t>
            </a:r>
            <a:r>
              <a:rPr lang="en-US" sz="2000" i="1" dirty="0"/>
              <a:t>n</a:t>
            </a:r>
            <a:r>
              <a:rPr lang="en-US" sz="2000" i="1" baseline="-25000" dirty="0"/>
              <a:t>0</a:t>
            </a:r>
            <a:r>
              <a:rPr lang="en-US" sz="2000" i="1" dirty="0"/>
              <a:t> → </a:t>
            </a:r>
            <a:r>
              <a:rPr lang="en-US" sz="2000" i="1" baseline="30000" dirty="0"/>
              <a:t>4</a:t>
            </a:r>
            <a:r>
              <a:rPr lang="en-US" sz="2000" i="1" dirty="0"/>
              <a:t>He</a:t>
            </a:r>
            <a:r>
              <a:rPr lang="en-US" sz="2000" i="1" baseline="-25000" dirty="0"/>
              <a:t>2</a:t>
            </a:r>
            <a:r>
              <a:rPr lang="en-US" sz="2000" i="1" dirty="0"/>
              <a:t> (α)+</a:t>
            </a:r>
            <a:r>
              <a:rPr lang="en-US" sz="2000" i="1" baseline="30000" dirty="0"/>
              <a:t>7</a:t>
            </a:r>
            <a:r>
              <a:rPr lang="en-US" sz="2000" i="1" dirty="0"/>
              <a:t>Li</a:t>
            </a:r>
            <a:r>
              <a:rPr lang="en-US" sz="2000" i="1" baseline="-25000" dirty="0"/>
              <a:t>3</a:t>
            </a:r>
            <a:r>
              <a:rPr lang="en-US" sz="2000" i="1" dirty="0"/>
              <a:t> + 2.38 MeV</a:t>
            </a:r>
            <a:endParaRPr lang="en-US" altLang="en-US" sz="1000" i="1" dirty="0"/>
          </a:p>
          <a:p>
            <a:pPr>
              <a:buSzPts val="3959"/>
            </a:pPr>
            <a:endParaRPr lang="en-GB" sz="2000" dirty="0">
              <a:sym typeface="Twentieth Century"/>
            </a:endParaRPr>
          </a:p>
        </p:txBody>
      </p:sp>
      <p:sp>
        <p:nvSpPr>
          <p:cNvPr id="9" name="Google Shape;342;p17"/>
          <p:cNvSpPr txBox="1">
            <a:spLocks/>
          </p:cNvSpPr>
          <p:nvPr/>
        </p:nvSpPr>
        <p:spPr>
          <a:xfrm>
            <a:off x="468216" y="1859404"/>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endParaRPr lang="en-GB" sz="2800" b="1" dirty="0">
              <a:sym typeface="Twentieth Century"/>
            </a:endParaRPr>
          </a:p>
          <a:p>
            <a:pPr algn="l">
              <a:buSzPts val="3959"/>
            </a:pPr>
            <a:endParaRPr lang="en-GB" sz="2800" b="1" dirty="0">
              <a:sym typeface="Twentieth Century"/>
            </a:endParaRPr>
          </a:p>
          <a:p>
            <a:pPr algn="l">
              <a:buSzPts val="3959"/>
            </a:pPr>
            <a:r>
              <a:rPr lang="en-GB" sz="2800" dirty="0">
                <a:sym typeface="Twentieth Century"/>
              </a:rPr>
              <a:t>First results</a:t>
            </a:r>
          </a:p>
        </p:txBody>
      </p:sp>
      <p:pic>
        <p:nvPicPr>
          <p:cNvPr id="5" name="Picture 4"/>
          <p:cNvPicPr>
            <a:picLocks noChangeAspect="1"/>
          </p:cNvPicPr>
          <p:nvPr/>
        </p:nvPicPr>
        <p:blipFill>
          <a:blip r:embed="rId3"/>
          <a:stretch>
            <a:fillRect/>
          </a:stretch>
        </p:blipFill>
        <p:spPr>
          <a:xfrm>
            <a:off x="3478911" y="946858"/>
            <a:ext cx="8713089" cy="4085723"/>
          </a:xfrm>
          <a:prstGeom prst="rect">
            <a:avLst/>
          </a:prstGeom>
        </p:spPr>
      </p:pic>
      <p:sp>
        <p:nvSpPr>
          <p:cNvPr id="2" name="Footer Placeholder 4">
            <a:extLst>
              <a:ext uri="{FF2B5EF4-FFF2-40B4-BE49-F238E27FC236}">
                <a16:creationId xmlns:a16="http://schemas.microsoft.com/office/drawing/2014/main" id="{EFBFB3C4-9659-F53B-276C-EE15A3838612}"/>
              </a:ext>
            </a:extLst>
          </p:cNvPr>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
        <p:nvSpPr>
          <p:cNvPr id="3" name="Google Shape;342;p17">
            <a:extLst>
              <a:ext uri="{FF2B5EF4-FFF2-40B4-BE49-F238E27FC236}">
                <a16:creationId xmlns:a16="http://schemas.microsoft.com/office/drawing/2014/main" id="{B04389D3-E9EB-3653-795B-4A1E14FB5924}"/>
              </a:ext>
            </a:extLst>
          </p:cNvPr>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TEMBO Africa: BLOSM</a:t>
            </a:r>
          </a:p>
        </p:txBody>
      </p:sp>
    </p:spTree>
    <p:extLst>
      <p:ext uri="{BB962C8B-B14F-4D97-AF65-F5344CB8AC3E}">
        <p14:creationId xmlns:p14="http://schemas.microsoft.com/office/powerpoint/2010/main" val="3249083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9" name="Google Shape;342;p17"/>
          <p:cNvSpPr txBox="1">
            <a:spLocks/>
          </p:cNvSpPr>
          <p:nvPr/>
        </p:nvSpPr>
        <p:spPr>
          <a:xfrm>
            <a:off x="446952" y="364305"/>
            <a:ext cx="6180225" cy="316544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endParaRPr lang="en-GB" sz="2800" b="1" dirty="0">
              <a:sym typeface="Twentieth Century"/>
            </a:endParaRPr>
          </a:p>
          <a:p>
            <a:pPr algn="l">
              <a:buSzPts val="3959"/>
            </a:pPr>
            <a:endParaRPr lang="en-GB" sz="2800" b="1" dirty="0">
              <a:sym typeface="Twentieth Century"/>
            </a:endParaRPr>
          </a:p>
          <a:p>
            <a:pPr algn="l">
              <a:buSzPts val="3959"/>
            </a:pPr>
            <a:r>
              <a:rPr lang="nl-NL" sz="2800" b="1" dirty="0">
                <a:sym typeface="Twentieth Century"/>
              </a:rPr>
              <a:t>System</a:t>
            </a:r>
            <a:endParaRPr lang="en-US" sz="2800" b="1" dirty="0">
              <a:sym typeface="Twentieth Century"/>
            </a:endParaRPr>
          </a:p>
        </p:txBody>
      </p:sp>
      <p:pic>
        <p:nvPicPr>
          <p:cNvPr id="6" name="Picture 5"/>
          <p:cNvPicPr>
            <a:picLocks noChangeAspect="1"/>
          </p:cNvPicPr>
          <p:nvPr/>
        </p:nvPicPr>
        <p:blipFill>
          <a:blip r:embed="rId3"/>
          <a:stretch>
            <a:fillRect/>
          </a:stretch>
        </p:blipFill>
        <p:spPr>
          <a:xfrm>
            <a:off x="2911850" y="364304"/>
            <a:ext cx="9234284" cy="4356551"/>
          </a:xfrm>
          <a:prstGeom prst="rect">
            <a:avLst/>
          </a:prstGeom>
        </p:spPr>
      </p:pic>
      <p:sp>
        <p:nvSpPr>
          <p:cNvPr id="2" name="Footer Placeholder 4">
            <a:extLst>
              <a:ext uri="{FF2B5EF4-FFF2-40B4-BE49-F238E27FC236}">
                <a16:creationId xmlns:a16="http://schemas.microsoft.com/office/drawing/2014/main" id="{CE4CCA40-1001-3EC3-703F-AEF32C6F270B}"/>
              </a:ext>
            </a:extLst>
          </p:cNvPr>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
        <p:nvSpPr>
          <p:cNvPr id="3" name="Google Shape;342;p17">
            <a:extLst>
              <a:ext uri="{FF2B5EF4-FFF2-40B4-BE49-F238E27FC236}">
                <a16:creationId xmlns:a16="http://schemas.microsoft.com/office/drawing/2014/main" id="{597DE0E6-8598-51F8-A1F7-0520420D1631}"/>
              </a:ext>
            </a:extLst>
          </p:cNvPr>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TEMBO Africa: BLOSM</a:t>
            </a:r>
          </a:p>
        </p:txBody>
      </p:sp>
    </p:spTree>
    <p:extLst>
      <p:ext uri="{BB962C8B-B14F-4D97-AF65-F5344CB8AC3E}">
        <p14:creationId xmlns:p14="http://schemas.microsoft.com/office/powerpoint/2010/main" val="1436830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7536" t="-4079" r="28734" b="52019"/>
          <a:stretch/>
        </p:blipFill>
        <p:spPr>
          <a:xfrm>
            <a:off x="468216" y="1012526"/>
            <a:ext cx="4736447" cy="45720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9829" t="47792" r="26441"/>
          <a:stretch/>
        </p:blipFill>
        <p:spPr>
          <a:xfrm>
            <a:off x="6327568" y="1448790"/>
            <a:ext cx="4722986" cy="4572000"/>
          </a:xfrm>
          <a:prstGeom prst="rect">
            <a:avLst/>
          </a:prstGeom>
        </p:spPr>
      </p:pic>
      <p:sp>
        <p:nvSpPr>
          <p:cNvPr id="6" name="Google Shape;342;p17"/>
          <p:cNvSpPr txBox="1">
            <a:spLocks/>
          </p:cNvSpPr>
          <p:nvPr/>
        </p:nvSpPr>
        <p:spPr>
          <a:xfrm>
            <a:off x="1820023" y="688526"/>
            <a:ext cx="8440258"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a:sym typeface="Twentieth Century"/>
              </a:rPr>
              <a:t>Moderated					Bare</a:t>
            </a:r>
            <a:endParaRPr lang="en-GB" sz="2800" b="1" dirty="0">
              <a:sym typeface="Twentieth Century"/>
            </a:endParaRPr>
          </a:p>
        </p:txBody>
      </p:sp>
      <p:sp>
        <p:nvSpPr>
          <p:cNvPr id="3" name="Footer Placeholder 4">
            <a:extLst>
              <a:ext uri="{FF2B5EF4-FFF2-40B4-BE49-F238E27FC236}">
                <a16:creationId xmlns:a16="http://schemas.microsoft.com/office/drawing/2014/main" id="{EA721D69-637D-4418-7578-4D7131848539}"/>
              </a:ext>
            </a:extLst>
          </p:cNvPr>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
        <p:nvSpPr>
          <p:cNvPr id="7" name="Google Shape;342;p17">
            <a:extLst>
              <a:ext uri="{FF2B5EF4-FFF2-40B4-BE49-F238E27FC236}">
                <a16:creationId xmlns:a16="http://schemas.microsoft.com/office/drawing/2014/main" id="{CBD20750-9CAC-09A5-26ED-F1A9DB30E4B4}"/>
              </a:ext>
            </a:extLst>
          </p:cNvPr>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TEMBO Africa: BLOSM</a:t>
            </a:r>
          </a:p>
        </p:txBody>
      </p:sp>
    </p:spTree>
    <p:extLst>
      <p:ext uri="{BB962C8B-B14F-4D97-AF65-F5344CB8AC3E}">
        <p14:creationId xmlns:p14="http://schemas.microsoft.com/office/powerpoint/2010/main" val="706877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9" name="Google Shape;342;p17"/>
          <p:cNvSpPr txBox="1">
            <a:spLocks/>
          </p:cNvSpPr>
          <p:nvPr/>
        </p:nvSpPr>
        <p:spPr>
          <a:xfrm>
            <a:off x="529177" y="243356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Soil moisture</a:t>
            </a:r>
          </a:p>
          <a:p>
            <a:pPr algn="l">
              <a:buSzPts val="3959"/>
            </a:pPr>
            <a:endParaRPr lang="en-GB" sz="2800" b="1" dirty="0">
              <a:sym typeface="Twentieth Century"/>
            </a:endParaRPr>
          </a:p>
          <a:p>
            <a:pPr algn="l">
              <a:buSzPts val="3959"/>
            </a:pPr>
            <a:r>
              <a:rPr lang="en-GB" sz="2800" b="1" dirty="0">
                <a:sym typeface="Twentieth Century"/>
              </a:rPr>
              <a:t>Field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520" y="946858"/>
            <a:ext cx="8772128" cy="4934322"/>
          </a:xfrm>
          <a:prstGeom prst="rect">
            <a:avLst/>
          </a:prstGeom>
        </p:spPr>
      </p:pic>
      <p:sp>
        <p:nvSpPr>
          <p:cNvPr id="2" name="Footer Placeholder 4">
            <a:extLst>
              <a:ext uri="{FF2B5EF4-FFF2-40B4-BE49-F238E27FC236}">
                <a16:creationId xmlns:a16="http://schemas.microsoft.com/office/drawing/2014/main" id="{C7E4714B-37D2-8712-804A-D0B4B7B0A269}"/>
              </a:ext>
            </a:extLst>
          </p:cNvPr>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
        <p:nvSpPr>
          <p:cNvPr id="3" name="Google Shape;342;p17">
            <a:extLst>
              <a:ext uri="{FF2B5EF4-FFF2-40B4-BE49-F238E27FC236}">
                <a16:creationId xmlns:a16="http://schemas.microsoft.com/office/drawing/2014/main" id="{0D69D14D-3226-8EA1-9629-A030D16E08A1}"/>
              </a:ext>
            </a:extLst>
          </p:cNvPr>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TEMBO Africa: BLOSM</a:t>
            </a:r>
          </a:p>
        </p:txBody>
      </p:sp>
    </p:spTree>
    <p:extLst>
      <p:ext uri="{BB962C8B-B14F-4D97-AF65-F5344CB8AC3E}">
        <p14:creationId xmlns:p14="http://schemas.microsoft.com/office/powerpoint/2010/main" val="23761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9" name="Google Shape;342;p17"/>
          <p:cNvSpPr txBox="1">
            <a:spLocks/>
          </p:cNvSpPr>
          <p:nvPr/>
        </p:nvSpPr>
        <p:spPr>
          <a:xfrm>
            <a:off x="3782740" y="5550195"/>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Validation</a:t>
            </a:r>
          </a:p>
        </p:txBody>
      </p:sp>
      <p:pic>
        <p:nvPicPr>
          <p:cNvPr id="8" name="Picture 7"/>
          <p:cNvPicPr>
            <a:picLocks noChangeAspect="1"/>
          </p:cNvPicPr>
          <p:nvPr/>
        </p:nvPicPr>
        <p:blipFill>
          <a:blip r:embed="rId3"/>
          <a:stretch>
            <a:fillRect/>
          </a:stretch>
        </p:blipFill>
        <p:spPr>
          <a:xfrm>
            <a:off x="468215" y="798773"/>
            <a:ext cx="11315241" cy="4751422"/>
          </a:xfrm>
          <a:prstGeom prst="rect">
            <a:avLst/>
          </a:prstGeom>
        </p:spPr>
      </p:pic>
      <p:sp>
        <p:nvSpPr>
          <p:cNvPr id="3" name="Footer Placeholder 4">
            <a:extLst>
              <a:ext uri="{FF2B5EF4-FFF2-40B4-BE49-F238E27FC236}">
                <a16:creationId xmlns:a16="http://schemas.microsoft.com/office/drawing/2014/main" id="{9D372B32-05EC-839B-D504-8C6EA8E4B116}"/>
              </a:ext>
            </a:extLst>
          </p:cNvPr>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
        <p:nvSpPr>
          <p:cNvPr id="4" name="Google Shape;342;p17">
            <a:extLst>
              <a:ext uri="{FF2B5EF4-FFF2-40B4-BE49-F238E27FC236}">
                <a16:creationId xmlns:a16="http://schemas.microsoft.com/office/drawing/2014/main" id="{0C97EB08-6777-36D1-4AB3-0818783D61CF}"/>
              </a:ext>
            </a:extLst>
          </p:cNvPr>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TEMBO Africa: BLOSM</a:t>
            </a:r>
          </a:p>
        </p:txBody>
      </p:sp>
    </p:spTree>
    <p:extLst>
      <p:ext uri="{BB962C8B-B14F-4D97-AF65-F5344CB8AC3E}">
        <p14:creationId xmlns:p14="http://schemas.microsoft.com/office/powerpoint/2010/main" val="1710290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3" name="Google Shape;813;p34"/>
          <p:cNvSpPr txBox="1">
            <a:spLocks noGrp="1"/>
          </p:cNvSpPr>
          <p:nvPr>
            <p:ph type="title" idx="4294967295"/>
          </p:nvPr>
        </p:nvSpPr>
        <p:spPr>
          <a:xfrm>
            <a:off x="463750" y="546495"/>
            <a:ext cx="8229600" cy="2074500"/>
          </a:xfrm>
          <a:prstGeom prst="rect">
            <a:avLst/>
          </a:prstGeom>
          <a:noFill/>
          <a:ln>
            <a:noFill/>
          </a:ln>
        </p:spPr>
        <p:txBody>
          <a:bodyPr spcFirstLastPara="1" wrap="square" lIns="91425" tIns="45700" rIns="91425" bIns="45700" anchor="ctr" anchorCtr="0">
            <a:noAutofit/>
          </a:bodyPr>
          <a:lstStyle/>
          <a:p>
            <a:endParaRPr dirty="0">
              <a:solidFill>
                <a:srgbClr val="B7B7B7"/>
              </a:solidFill>
              <a:latin typeface="Tahoma" panose="020B0604030504040204" pitchFamily="34" charset="0"/>
              <a:ea typeface="Tahoma" panose="020B0604030504040204" pitchFamily="34" charset="0"/>
              <a:cs typeface="Tahoma" panose="020B0604030504040204" pitchFamily="34" charset="0"/>
              <a:sym typeface="Twentieth Century"/>
            </a:endParaRPr>
          </a:p>
          <a:p>
            <a:endParaRPr dirty="0">
              <a:solidFill>
                <a:srgbClr val="B7B7B7"/>
              </a:solidFill>
              <a:latin typeface="Tahoma" panose="020B0604030504040204" pitchFamily="34" charset="0"/>
              <a:ea typeface="Tahoma" panose="020B0604030504040204" pitchFamily="34" charset="0"/>
              <a:cs typeface="Tahoma" panose="020B0604030504040204" pitchFamily="34" charset="0"/>
              <a:sym typeface="Twentieth Century"/>
            </a:endParaRPr>
          </a:p>
          <a:p>
            <a:r>
              <a:rPr lang="en-GB" sz="3200" dirty="0">
                <a:solidFill>
                  <a:schemeClr val="tx1"/>
                </a:solidFill>
                <a:latin typeface="Tahoma" panose="020B0604030504040204" pitchFamily="34" charset="0"/>
                <a:ea typeface="Tahoma" panose="020B0604030504040204" pitchFamily="34" charset="0"/>
                <a:cs typeface="Tahoma" panose="020B0604030504040204" pitchFamily="34" charset="0"/>
                <a:sym typeface="Twentieth Century"/>
              </a:rPr>
              <a:t>Nick van de Giesen</a:t>
            </a:r>
            <a:endParaRPr sz="3200" dirty="0">
              <a:solidFill>
                <a:schemeClr val="tx1"/>
              </a:solidFill>
              <a:latin typeface="Tahoma" panose="020B0604030504040204" pitchFamily="34" charset="0"/>
              <a:ea typeface="Tahoma" panose="020B0604030504040204" pitchFamily="34" charset="0"/>
              <a:cs typeface="Tahoma" panose="020B0604030504040204" pitchFamily="34" charset="0"/>
              <a:sym typeface="Twentieth Century"/>
            </a:endParaRPr>
          </a:p>
          <a:p>
            <a:r>
              <a:rPr lang="en-GB" sz="3200" dirty="0">
                <a:solidFill>
                  <a:schemeClr val="tx1"/>
                </a:solidFill>
                <a:latin typeface="Tahoma" panose="020B0604030504040204" pitchFamily="34" charset="0"/>
                <a:ea typeface="Tahoma" panose="020B0604030504040204" pitchFamily="34" charset="0"/>
                <a:cs typeface="Tahoma" panose="020B0604030504040204" pitchFamily="34" charset="0"/>
                <a:sym typeface="Twentieth Century"/>
              </a:rPr>
              <a:t>n.c.vandegiesen@tudelft.nl</a:t>
            </a:r>
            <a:endParaRPr sz="3200" dirty="0">
              <a:solidFill>
                <a:schemeClr val="tx1"/>
              </a:solidFill>
              <a:latin typeface="Tahoma" panose="020B0604030504040204" pitchFamily="34" charset="0"/>
              <a:ea typeface="Tahoma" panose="020B0604030504040204" pitchFamily="34" charset="0"/>
              <a:cs typeface="Tahoma" panose="020B0604030504040204" pitchFamily="34" charset="0"/>
              <a:sym typeface="Twentieth Century"/>
            </a:endParaRP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7573191" y="3239588"/>
            <a:ext cx="2796322" cy="2151017"/>
          </a:xfrm>
          <a:prstGeom prst="rect">
            <a:avLst/>
          </a:prstGeom>
          <a:noFill/>
        </p:spPr>
      </p:pic>
      <p:grpSp>
        <p:nvGrpSpPr>
          <p:cNvPr id="10" name="Google Shape;815;p34"/>
          <p:cNvGrpSpPr/>
          <p:nvPr/>
        </p:nvGrpSpPr>
        <p:grpSpPr>
          <a:xfrm rot="-1468572">
            <a:off x="3794856" y="1919507"/>
            <a:ext cx="6281094" cy="1107561"/>
            <a:chOff x="1153525" y="836325"/>
            <a:chExt cx="6281325" cy="1107601"/>
          </a:xfrm>
        </p:grpSpPr>
        <p:sp>
          <p:nvSpPr>
            <p:cNvPr id="12" name="Google Shape;816;p34"/>
            <p:cNvSpPr txBox="1"/>
            <p:nvPr/>
          </p:nvSpPr>
          <p:spPr>
            <a:xfrm>
              <a:off x="1305250" y="957725"/>
              <a:ext cx="6129600" cy="895200"/>
            </a:xfrm>
            <a:prstGeom prst="rect">
              <a:avLst/>
            </a:prstGeom>
            <a:noFill/>
            <a:ln>
              <a:noFill/>
            </a:ln>
          </p:spPr>
          <p:txBody>
            <a:bodyPr spcFirstLastPara="1" wrap="square" lIns="91425" tIns="91425" rIns="91425" bIns="91425" anchor="t" anchorCtr="0">
              <a:noAutofit/>
            </a:bodyPr>
            <a:lstStyle/>
            <a:p>
              <a:r>
                <a:rPr lang="en-GB" sz="4800" b="1">
                  <a:solidFill>
                    <a:srgbClr val="FF0000"/>
                  </a:solidFill>
                  <a:latin typeface="Courier New"/>
                  <a:ea typeface="Courier New"/>
                  <a:cs typeface="Courier New"/>
                  <a:sym typeface="Courier New"/>
                </a:rPr>
                <a:t>YOU ARE INVITED!</a:t>
              </a:r>
              <a:endParaRPr sz="4800" b="1">
                <a:solidFill>
                  <a:srgbClr val="FF0000"/>
                </a:solidFill>
                <a:latin typeface="Courier New"/>
                <a:ea typeface="Courier New"/>
                <a:cs typeface="Courier New"/>
                <a:sym typeface="Courier New"/>
              </a:endParaRPr>
            </a:p>
          </p:txBody>
        </p:sp>
        <p:sp>
          <p:nvSpPr>
            <p:cNvPr id="13" name="Google Shape;817;p34"/>
            <p:cNvSpPr/>
            <p:nvPr/>
          </p:nvSpPr>
          <p:spPr>
            <a:xfrm>
              <a:off x="1229050" y="965375"/>
              <a:ext cx="6114600" cy="8799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dirty="0">
                <a:latin typeface="Tahoma" panose="020B0604030504040204" pitchFamily="34" charset="0"/>
                <a:ea typeface="Tahoma" panose="020B0604030504040204" pitchFamily="34" charset="0"/>
                <a:cs typeface="Tahoma" panose="020B0604030504040204" pitchFamily="34" charset="0"/>
              </a:endParaRPr>
            </a:p>
          </p:txBody>
        </p:sp>
        <p:pic>
          <p:nvPicPr>
            <p:cNvPr id="14" name="Google Shape;818;p34"/>
            <p:cNvPicPr preferRelativeResize="0"/>
            <p:nvPr/>
          </p:nvPicPr>
          <p:blipFill rotWithShape="1">
            <a:blip r:embed="rId4">
              <a:alphaModFix/>
            </a:blip>
            <a:srcRect l="1195" t="9840" b="62485"/>
            <a:stretch/>
          </p:blipFill>
          <p:spPr>
            <a:xfrm>
              <a:off x="1153525" y="836325"/>
              <a:ext cx="6281324" cy="1107601"/>
            </a:xfrm>
            <a:prstGeom prst="rect">
              <a:avLst/>
            </a:prstGeom>
            <a:noFill/>
            <a:ln>
              <a:noFill/>
            </a:ln>
          </p:spPr>
        </p:pic>
      </p:grpSp>
    </p:spTree>
    <p:extLst>
      <p:ext uri="{BB962C8B-B14F-4D97-AF65-F5344CB8AC3E}">
        <p14:creationId xmlns:p14="http://schemas.microsoft.com/office/powerpoint/2010/main" val="239438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4" name="Google Shape;154;p3"/>
          <p:cNvSpPr txBox="1">
            <a:spLocks noGrp="1"/>
          </p:cNvSpPr>
          <p:nvPr>
            <p:ph type="sldNum" idx="12"/>
          </p:nvPr>
        </p:nvSpPr>
        <p:spPr>
          <a:xfrm>
            <a:off x="9758991" y="6356352"/>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solidFill>
                  <a:srgbClr val="94C192"/>
                </a:solidFill>
              </a:rPr>
              <a:t>3</a:t>
            </a:fld>
            <a:endParaRPr>
              <a:solidFill>
                <a:srgbClr val="94C192"/>
              </a:solidFill>
            </a:endParaRPr>
          </a:p>
        </p:txBody>
      </p:sp>
      <p:graphicFrame>
        <p:nvGraphicFramePr>
          <p:cNvPr id="157" name="Google Shape;157;p3"/>
          <p:cNvGraphicFramePr/>
          <p:nvPr>
            <p:extLst>
              <p:ext uri="{D42A27DB-BD31-4B8C-83A1-F6EECF244321}">
                <p14:modId xmlns:p14="http://schemas.microsoft.com/office/powerpoint/2010/main" val="2009262796"/>
              </p:ext>
            </p:extLst>
          </p:nvPr>
        </p:nvGraphicFramePr>
        <p:xfrm>
          <a:off x="243840" y="1663456"/>
          <a:ext cx="11573150" cy="3291840"/>
        </p:xfrm>
        <a:graphic>
          <a:graphicData uri="http://schemas.openxmlformats.org/drawingml/2006/table">
            <a:tbl>
              <a:tblPr firstRow="1" firstCol="1" bandRow="1">
                <a:noFill/>
              </a:tblPr>
              <a:tblGrid>
                <a:gridCol w="2059700">
                  <a:extLst>
                    <a:ext uri="{9D8B030D-6E8A-4147-A177-3AD203B41FA5}">
                      <a16:colId xmlns:a16="http://schemas.microsoft.com/office/drawing/2014/main" val="20000"/>
                    </a:ext>
                  </a:extLst>
                </a:gridCol>
                <a:gridCol w="9513450">
                  <a:extLst>
                    <a:ext uri="{9D8B030D-6E8A-4147-A177-3AD203B41FA5}">
                      <a16:colId xmlns:a16="http://schemas.microsoft.com/office/drawing/2014/main" val="20001"/>
                    </a:ext>
                  </a:extLst>
                </a:gridCol>
              </a:tblGrid>
              <a:tr h="304800">
                <a:tc rowSpan="3">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Atmosphere</a:t>
                      </a:r>
                      <a:endParaRPr sz="2400" u="none" strike="noStrike" cap="none"/>
                    </a:p>
                    <a:p>
                      <a:pPr marL="0" marR="0" lvl="0" indent="0" algn="l" rtl="0">
                        <a:lnSpc>
                          <a:spcPct val="100000"/>
                        </a:lnSpc>
                        <a:spcBef>
                          <a:spcPts val="0"/>
                        </a:spcBef>
                        <a:spcAft>
                          <a:spcPts val="0"/>
                        </a:spcAft>
                        <a:buClr>
                          <a:srgbClr val="000000"/>
                        </a:buClr>
                        <a:buSzPts val="2400"/>
                        <a:buFont typeface="Arial"/>
                        <a:buNone/>
                      </a:pPr>
                      <a:r>
                        <a:rPr lang="en-GB" sz="2400" u="none" strike="noStrike" cap="none"/>
                        <a:t> </a:t>
                      </a:r>
                      <a:endParaRPr sz="1400" u="none" strike="noStrike" cap="none"/>
                    </a:p>
                    <a:p>
                      <a:pPr marL="0" marR="0" lvl="0" indent="0" algn="l" rtl="0">
                        <a:lnSpc>
                          <a:spcPct val="100000"/>
                        </a:lnSpc>
                        <a:spcBef>
                          <a:spcPts val="0"/>
                        </a:spcBef>
                        <a:spcAft>
                          <a:spcPts val="0"/>
                        </a:spcAft>
                        <a:buClr>
                          <a:srgbClr val="000000"/>
                        </a:buClr>
                        <a:buSzPts val="2400"/>
                        <a:buFont typeface="Arial"/>
                        <a:buNone/>
                      </a:pPr>
                      <a:r>
                        <a:rPr lang="en-GB" sz="2400" u="none" strike="noStrike" cap="none"/>
                        <a:t> </a:t>
                      </a:r>
                      <a:endParaRPr sz="2400" u="none" strike="noStrike" cap="none">
                        <a:solidFill>
                          <a:srgbClr val="000000"/>
                        </a:solidFill>
                        <a:latin typeface="Cambria"/>
                        <a:ea typeface="Cambria"/>
                        <a:cs typeface="Cambria"/>
                        <a:sym typeface="Cambria"/>
                      </a:endParaRPr>
                    </a:p>
                  </a:txBody>
                  <a:tcPr marL="68575" marR="68575" marT="0" marB="0"/>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1.1 Commercial Microwave Links for rainfall estimates (WP5, ≥1 contract)</a:t>
                      </a:r>
                      <a:endParaRPr sz="2400" u="none" strike="noStrike" cap="none">
                        <a:solidFill>
                          <a:srgbClr val="000000"/>
                        </a:solidFill>
                        <a:latin typeface="Cambria"/>
                        <a:ea typeface="Cambria"/>
                        <a:cs typeface="Cambria"/>
                        <a:sym typeface="Cambria"/>
                      </a:endParaRPr>
                    </a:p>
                  </a:txBody>
                  <a:tcPr marL="68575" marR="68575" marT="0" marB="0"/>
                </a:tc>
                <a:extLst>
                  <a:ext uri="{0D108BD9-81ED-4DB2-BD59-A6C34878D82A}">
                    <a16:rowId xmlns:a16="http://schemas.microsoft.com/office/drawing/2014/main" val="10000"/>
                  </a:ext>
                </a:extLst>
              </a:tr>
              <a:tr h="3048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1.2 X-Band radar for spatial rainfall estimates (WP5, ≥1 station)</a:t>
                      </a:r>
                      <a:endParaRPr sz="2400" u="none" strike="noStrike" cap="none">
                        <a:solidFill>
                          <a:srgbClr val="000000"/>
                        </a:solidFill>
                        <a:latin typeface="Cambria"/>
                        <a:ea typeface="Cambria"/>
                        <a:cs typeface="Cambria"/>
                        <a:sym typeface="Cambria"/>
                      </a:endParaRPr>
                    </a:p>
                  </a:txBody>
                  <a:tcPr marL="68575" marR="68575" marT="0" marB="0"/>
                </a:tc>
                <a:extLst>
                  <a:ext uri="{0D108BD9-81ED-4DB2-BD59-A6C34878D82A}">
                    <a16:rowId xmlns:a16="http://schemas.microsoft.com/office/drawing/2014/main" val="10001"/>
                  </a:ext>
                </a:extLst>
              </a:tr>
              <a:tr h="3048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1.3 Intervalometers for rainfall detection and typification (WP5, ≥50)</a:t>
                      </a:r>
                      <a:endParaRPr sz="2400" u="none" strike="noStrike" cap="none">
                        <a:solidFill>
                          <a:srgbClr val="000000"/>
                        </a:solidFill>
                        <a:latin typeface="Cambria"/>
                        <a:ea typeface="Cambria"/>
                        <a:cs typeface="Cambria"/>
                        <a:sym typeface="Cambria"/>
                      </a:endParaRPr>
                    </a:p>
                  </a:txBody>
                  <a:tcPr marL="68575" marR="68575" marT="0" marB="0"/>
                </a:tc>
                <a:extLst>
                  <a:ext uri="{0D108BD9-81ED-4DB2-BD59-A6C34878D82A}">
                    <a16:rowId xmlns:a16="http://schemas.microsoft.com/office/drawing/2014/main" val="10002"/>
                  </a:ext>
                </a:extLst>
              </a:tr>
              <a:tr h="304800">
                <a:tc rowSpan="2">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Land Surface</a:t>
                      </a:r>
                      <a:endParaRPr sz="2400" u="none" strike="noStrike" cap="none"/>
                    </a:p>
                    <a:p>
                      <a:pPr marL="0" marR="0" lvl="0" indent="0" algn="l" rtl="0">
                        <a:lnSpc>
                          <a:spcPct val="100000"/>
                        </a:lnSpc>
                        <a:spcBef>
                          <a:spcPts val="0"/>
                        </a:spcBef>
                        <a:spcAft>
                          <a:spcPts val="0"/>
                        </a:spcAft>
                        <a:buClr>
                          <a:srgbClr val="000000"/>
                        </a:buClr>
                        <a:buSzPts val="2400"/>
                        <a:buFont typeface="Arial"/>
                        <a:buNone/>
                      </a:pPr>
                      <a:r>
                        <a:rPr lang="en-GB" sz="2400" u="none" strike="noStrike" cap="none"/>
                        <a:t> </a:t>
                      </a:r>
                      <a:endParaRPr sz="2400" u="none" strike="noStrike" cap="none">
                        <a:solidFill>
                          <a:srgbClr val="000000"/>
                        </a:solidFill>
                        <a:latin typeface="Cambria"/>
                        <a:ea typeface="Cambria"/>
                        <a:cs typeface="Cambria"/>
                        <a:sym typeface="Cambria"/>
                      </a:endParaRPr>
                    </a:p>
                  </a:txBody>
                  <a:tcPr marL="68575" marR="68575" marT="0" marB="0"/>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dirty="0"/>
                        <a:t>1.4 Cost-effective neutron counters for large scale soil moisture (BLOSM) (WP6, 20 operational)</a:t>
                      </a:r>
                      <a:endParaRPr sz="2400" u="none" strike="noStrike" cap="none" dirty="0">
                        <a:solidFill>
                          <a:srgbClr val="000000"/>
                        </a:solidFill>
                        <a:latin typeface="Cambria"/>
                        <a:ea typeface="Cambria"/>
                        <a:cs typeface="Cambria"/>
                        <a:sym typeface="Cambria"/>
                      </a:endParaRPr>
                    </a:p>
                  </a:txBody>
                  <a:tcPr marL="68575" marR="68575" marT="0" marB="0"/>
                </a:tc>
                <a:extLst>
                  <a:ext uri="{0D108BD9-81ED-4DB2-BD59-A6C34878D82A}">
                    <a16:rowId xmlns:a16="http://schemas.microsoft.com/office/drawing/2014/main" val="10003"/>
                  </a:ext>
                </a:extLst>
              </a:tr>
              <a:tr h="3048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1.5 Low cost GPS/GNSS receivers for mapping and multiple additional applications (WP7, 10 operational)</a:t>
                      </a:r>
                      <a:endParaRPr sz="2400" u="none" strike="noStrike" cap="none">
                        <a:solidFill>
                          <a:srgbClr val="000000"/>
                        </a:solidFill>
                        <a:latin typeface="Cambria"/>
                        <a:ea typeface="Cambria"/>
                        <a:cs typeface="Cambria"/>
                        <a:sym typeface="Cambria"/>
                      </a:endParaRPr>
                    </a:p>
                  </a:txBody>
                  <a:tcPr marL="68575" marR="68575" marT="0" marB="0"/>
                </a:tc>
                <a:extLst>
                  <a:ext uri="{0D108BD9-81ED-4DB2-BD59-A6C34878D82A}">
                    <a16:rowId xmlns:a16="http://schemas.microsoft.com/office/drawing/2014/main" val="10004"/>
                  </a:ext>
                </a:extLst>
              </a:tr>
              <a:tr h="304800">
                <a:tc rowSpan="2">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Open Water</a:t>
                      </a:r>
                      <a:endParaRPr sz="2400" u="none" strike="noStrike" cap="none"/>
                    </a:p>
                    <a:p>
                      <a:pPr marL="0" marR="0" lvl="0" indent="0" algn="l" rtl="0">
                        <a:lnSpc>
                          <a:spcPct val="100000"/>
                        </a:lnSpc>
                        <a:spcBef>
                          <a:spcPts val="0"/>
                        </a:spcBef>
                        <a:spcAft>
                          <a:spcPts val="0"/>
                        </a:spcAft>
                        <a:buClr>
                          <a:srgbClr val="000000"/>
                        </a:buClr>
                        <a:buSzPts val="2400"/>
                        <a:buFont typeface="Arial"/>
                        <a:buNone/>
                      </a:pPr>
                      <a:r>
                        <a:rPr lang="en-GB" sz="2400" u="none" strike="noStrike" cap="none"/>
                        <a:t> </a:t>
                      </a:r>
                      <a:endParaRPr sz="2400" u="none" strike="noStrike" cap="none">
                        <a:solidFill>
                          <a:srgbClr val="000000"/>
                        </a:solidFill>
                        <a:latin typeface="Cambria"/>
                        <a:ea typeface="Cambria"/>
                        <a:cs typeface="Cambria"/>
                        <a:sym typeface="Cambria"/>
                      </a:endParaRPr>
                    </a:p>
                  </a:txBody>
                  <a:tcPr marL="68575" marR="68575" marT="0" marB="0"/>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1.6 Camera-based river discharge measurements (WP7, 10 operational)</a:t>
                      </a:r>
                      <a:endParaRPr sz="2400" u="none" strike="noStrike" cap="none">
                        <a:solidFill>
                          <a:srgbClr val="000000"/>
                        </a:solidFill>
                        <a:latin typeface="Cambria"/>
                        <a:ea typeface="Cambria"/>
                        <a:cs typeface="Cambria"/>
                        <a:sym typeface="Cambria"/>
                      </a:endParaRPr>
                    </a:p>
                  </a:txBody>
                  <a:tcPr marL="68575" marR="68575" marT="0" marB="0"/>
                </a:tc>
                <a:extLst>
                  <a:ext uri="{0D108BD9-81ED-4DB2-BD59-A6C34878D82A}">
                    <a16:rowId xmlns:a16="http://schemas.microsoft.com/office/drawing/2014/main" val="10005"/>
                  </a:ext>
                </a:extLst>
              </a:tr>
              <a:tr h="3048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dirty="0"/>
                        <a:t>1.7 UAVs, fish-finders, and GNSS (WP3, 7, ≥10 water management systems)</a:t>
                      </a:r>
                      <a:endParaRPr sz="2400" u="none" strike="noStrike" cap="none" dirty="0">
                        <a:solidFill>
                          <a:srgbClr val="000000"/>
                        </a:solidFill>
                        <a:latin typeface="Cambria"/>
                        <a:ea typeface="Cambria"/>
                        <a:cs typeface="Cambria"/>
                        <a:sym typeface="Cambria"/>
                      </a:endParaRPr>
                    </a:p>
                  </a:txBody>
                  <a:tcPr marL="68575" marR="68575" marT="0" marB="0"/>
                </a:tc>
                <a:extLst>
                  <a:ext uri="{0D108BD9-81ED-4DB2-BD59-A6C34878D82A}">
                    <a16:rowId xmlns:a16="http://schemas.microsoft.com/office/drawing/2014/main" val="10006"/>
                  </a:ext>
                </a:extLst>
              </a:tr>
            </a:tbl>
          </a:graphicData>
        </a:graphic>
      </p:graphicFrame>
      <p:sp>
        <p:nvSpPr>
          <p:cNvPr id="4" name="Google Shape;342;p17">
            <a:extLst>
              <a:ext uri="{FF2B5EF4-FFF2-40B4-BE49-F238E27FC236}">
                <a16:creationId xmlns:a16="http://schemas.microsoft.com/office/drawing/2014/main" id="{CBFC6A20-E15D-4205-696E-1806DBB97398}"/>
              </a:ext>
            </a:extLst>
          </p:cNvPr>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TEMBO Africa: Seven sensors</a:t>
            </a:r>
          </a:p>
        </p:txBody>
      </p:sp>
      <p:sp>
        <p:nvSpPr>
          <p:cNvPr id="5" name="Footer Placeholder 4">
            <a:extLst>
              <a:ext uri="{FF2B5EF4-FFF2-40B4-BE49-F238E27FC236}">
                <a16:creationId xmlns:a16="http://schemas.microsoft.com/office/drawing/2014/main" id="{524E789C-DE4C-B2A4-D728-80A23B5AF2F2}"/>
              </a:ext>
            </a:extLst>
          </p:cNvPr>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3" name="Google Shape;143;g1dd70fa9a93_0_0"/>
          <p:cNvSpPr txBox="1">
            <a:spLocks noGrp="1"/>
          </p:cNvSpPr>
          <p:nvPr>
            <p:ph type="body" idx="1"/>
          </p:nvPr>
        </p:nvSpPr>
        <p:spPr>
          <a:xfrm>
            <a:off x="272092" y="1270585"/>
            <a:ext cx="5158800" cy="20826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800"/>
              <a:buChar char="•"/>
            </a:pPr>
            <a:r>
              <a:rPr lang="en-GB"/>
              <a:t>Rainfall Maps</a:t>
            </a:r>
            <a:endParaRPr/>
          </a:p>
          <a:p>
            <a:pPr marL="228600" lvl="0" indent="-228600" algn="l" rtl="0">
              <a:lnSpc>
                <a:spcPct val="100000"/>
              </a:lnSpc>
              <a:spcBef>
                <a:spcPts val="1000"/>
              </a:spcBef>
              <a:spcAft>
                <a:spcPts val="0"/>
              </a:spcAft>
              <a:buClr>
                <a:schemeClr val="dk1"/>
              </a:buClr>
              <a:buSzPts val="2800"/>
              <a:buChar char="•"/>
            </a:pPr>
            <a:r>
              <a:rPr lang="en-GB"/>
              <a:t>Soil Moisture Maps</a:t>
            </a:r>
            <a:endParaRPr/>
          </a:p>
          <a:p>
            <a:pPr marL="228600" lvl="0" indent="-228600" algn="l" rtl="0">
              <a:lnSpc>
                <a:spcPct val="100000"/>
              </a:lnSpc>
              <a:spcBef>
                <a:spcPts val="1000"/>
              </a:spcBef>
              <a:spcAft>
                <a:spcPts val="0"/>
              </a:spcAft>
              <a:buClr>
                <a:schemeClr val="dk1"/>
              </a:buClr>
              <a:buSzPts val="2800"/>
              <a:buChar char="•"/>
            </a:pPr>
            <a:r>
              <a:rPr lang="en-GB"/>
              <a:t>Open Water</a:t>
            </a:r>
            <a:endParaRPr/>
          </a:p>
          <a:p>
            <a:pPr marL="228600" lvl="0" indent="-228600" algn="l" rtl="0">
              <a:lnSpc>
                <a:spcPct val="100000"/>
              </a:lnSpc>
              <a:spcBef>
                <a:spcPts val="1000"/>
              </a:spcBef>
              <a:spcAft>
                <a:spcPts val="0"/>
              </a:spcAft>
              <a:buClr>
                <a:schemeClr val="dk1"/>
              </a:buClr>
              <a:buSzPts val="2800"/>
              <a:buChar char="•"/>
            </a:pPr>
            <a:r>
              <a:rPr lang="en-GB"/>
              <a:t>River discharge </a:t>
            </a:r>
            <a:endParaRPr/>
          </a:p>
          <a:p>
            <a:pPr marL="228600" lvl="0" indent="-228600" algn="l" rtl="0">
              <a:lnSpc>
                <a:spcPct val="100000"/>
              </a:lnSpc>
              <a:spcBef>
                <a:spcPts val="1000"/>
              </a:spcBef>
              <a:spcAft>
                <a:spcPts val="0"/>
              </a:spcAft>
              <a:buClr>
                <a:schemeClr val="dk1"/>
              </a:buClr>
              <a:buSzPts val="2800"/>
              <a:buChar char="•"/>
            </a:pPr>
            <a:r>
              <a:rPr lang="en-GB"/>
              <a:t>Floodplain Mapping &amp; Bathymetry</a:t>
            </a:r>
            <a:endParaRPr sz="3200"/>
          </a:p>
          <a:p>
            <a:pPr marL="228600" lvl="0" indent="-76200" algn="l" rtl="0">
              <a:lnSpc>
                <a:spcPct val="90000"/>
              </a:lnSpc>
              <a:spcBef>
                <a:spcPts val="1000"/>
              </a:spcBef>
              <a:spcAft>
                <a:spcPts val="0"/>
              </a:spcAft>
              <a:buClr>
                <a:schemeClr val="dk1"/>
              </a:buClr>
              <a:buSzPts val="2400"/>
              <a:buNone/>
            </a:pPr>
            <a:endParaRPr sz="2400"/>
          </a:p>
        </p:txBody>
      </p:sp>
      <p:sp>
        <p:nvSpPr>
          <p:cNvPr id="144" name="Google Shape;144;g1dd70fa9a93_0_0"/>
          <p:cNvSpPr txBox="1">
            <a:spLocks noGrp="1"/>
          </p:cNvSpPr>
          <p:nvPr>
            <p:ph type="sldNum" idx="12"/>
          </p:nvPr>
        </p:nvSpPr>
        <p:spPr>
          <a:xfrm>
            <a:off x="9758991" y="6356352"/>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solidFill>
                  <a:srgbClr val="94C192"/>
                </a:solidFill>
              </a:rPr>
              <a:t>4</a:t>
            </a:fld>
            <a:endParaRPr>
              <a:solidFill>
                <a:srgbClr val="94C192"/>
              </a:solidFill>
            </a:endParaRPr>
          </a:p>
        </p:txBody>
      </p:sp>
      <p:pic>
        <p:nvPicPr>
          <p:cNvPr id="147" name="Google Shape;147;g1dd70fa9a93_0_0"/>
          <p:cNvPicPr preferRelativeResize="0"/>
          <p:nvPr/>
        </p:nvPicPr>
        <p:blipFill rotWithShape="1">
          <a:blip r:embed="rId3">
            <a:alphaModFix/>
          </a:blip>
          <a:srcRect/>
          <a:stretch/>
        </p:blipFill>
        <p:spPr>
          <a:xfrm>
            <a:off x="3881077" y="1851872"/>
            <a:ext cx="7749475" cy="2935400"/>
          </a:xfrm>
          <a:prstGeom prst="rect">
            <a:avLst/>
          </a:prstGeom>
          <a:noFill/>
          <a:ln>
            <a:noFill/>
          </a:ln>
        </p:spPr>
      </p:pic>
      <p:sp>
        <p:nvSpPr>
          <p:cNvPr id="4" name="Google Shape;342;p17">
            <a:extLst>
              <a:ext uri="{FF2B5EF4-FFF2-40B4-BE49-F238E27FC236}">
                <a16:creationId xmlns:a16="http://schemas.microsoft.com/office/drawing/2014/main" id="{7A7840C1-BD5D-9DED-849E-9242C09C17E3}"/>
              </a:ext>
            </a:extLst>
          </p:cNvPr>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TEMBO Africa: Five products </a:t>
            </a:r>
          </a:p>
        </p:txBody>
      </p:sp>
      <p:sp>
        <p:nvSpPr>
          <p:cNvPr id="5" name="Google Shape;342;p17">
            <a:extLst>
              <a:ext uri="{FF2B5EF4-FFF2-40B4-BE49-F238E27FC236}">
                <a16:creationId xmlns:a16="http://schemas.microsoft.com/office/drawing/2014/main" id="{C46FC6C5-FB2B-7266-C0D6-FBA2C5FD8890}"/>
              </a:ext>
            </a:extLst>
          </p:cNvPr>
          <p:cNvSpPr txBox="1">
            <a:spLocks/>
          </p:cNvSpPr>
          <p:nvPr/>
        </p:nvSpPr>
        <p:spPr>
          <a:xfrm>
            <a:off x="1240047" y="4787272"/>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GEOSS</a:t>
            </a:r>
          </a:p>
        </p:txBody>
      </p:sp>
      <p:sp>
        <p:nvSpPr>
          <p:cNvPr id="6" name="Footer Placeholder 4">
            <a:extLst>
              <a:ext uri="{FF2B5EF4-FFF2-40B4-BE49-F238E27FC236}">
                <a16:creationId xmlns:a16="http://schemas.microsoft.com/office/drawing/2014/main" id="{79CFFC0C-AA48-8233-5FD3-FBC3209A3636}"/>
              </a:ext>
            </a:extLst>
          </p:cNvPr>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5"/>
          <p:cNvSpPr txBox="1">
            <a:spLocks noGrp="1"/>
          </p:cNvSpPr>
          <p:nvPr>
            <p:ph type="title"/>
          </p:nvPr>
        </p:nvSpPr>
        <p:spPr>
          <a:xfrm>
            <a:off x="272092" y="1"/>
            <a:ext cx="5753700" cy="90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Font typeface="Calibri"/>
              <a:buNone/>
            </a:pPr>
            <a:r>
              <a:rPr lang="en-GB" sz="4800" b="1" dirty="0">
                <a:solidFill>
                  <a:schemeClr val="lt1"/>
                </a:solidFill>
              </a:rPr>
              <a:t>3 Services</a:t>
            </a:r>
            <a:endParaRPr sz="4800" b="1" dirty="0">
              <a:solidFill>
                <a:schemeClr val="lt1"/>
              </a:solidFill>
            </a:endParaRPr>
          </a:p>
        </p:txBody>
      </p:sp>
      <p:sp>
        <p:nvSpPr>
          <p:cNvPr id="124" name="Google Shape;124;p5"/>
          <p:cNvSpPr txBox="1">
            <a:spLocks noGrp="1"/>
          </p:cNvSpPr>
          <p:nvPr>
            <p:ph type="body" idx="1"/>
          </p:nvPr>
        </p:nvSpPr>
        <p:spPr>
          <a:xfrm>
            <a:off x="83875" y="1031230"/>
            <a:ext cx="4595472" cy="208274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a:t>Flood Early Warning Systems</a:t>
            </a:r>
            <a:endParaRPr/>
          </a:p>
          <a:p>
            <a:pPr marL="228600" lvl="0" indent="-228600" algn="l" rtl="0">
              <a:lnSpc>
                <a:spcPct val="90000"/>
              </a:lnSpc>
              <a:spcBef>
                <a:spcPts val="1000"/>
              </a:spcBef>
              <a:spcAft>
                <a:spcPts val="0"/>
              </a:spcAft>
              <a:buClr>
                <a:schemeClr val="dk1"/>
              </a:buClr>
              <a:buSzPts val="2800"/>
              <a:buChar char="•"/>
            </a:pPr>
            <a:r>
              <a:rPr lang="en-GB"/>
              <a:t>Reservoir Management</a:t>
            </a:r>
            <a:endParaRPr/>
          </a:p>
          <a:p>
            <a:pPr marL="228600" lvl="0" indent="-228600" algn="l" rtl="0">
              <a:lnSpc>
                <a:spcPct val="90000"/>
              </a:lnSpc>
              <a:spcBef>
                <a:spcPts val="1000"/>
              </a:spcBef>
              <a:spcAft>
                <a:spcPts val="0"/>
              </a:spcAft>
              <a:buClr>
                <a:schemeClr val="dk1"/>
              </a:buClr>
              <a:buSzPts val="2800"/>
              <a:buChar char="•"/>
            </a:pPr>
            <a:r>
              <a:rPr lang="en-GB"/>
              <a:t>Agriculture Insurance</a:t>
            </a:r>
            <a:endParaRPr/>
          </a:p>
        </p:txBody>
      </p:sp>
      <p:sp>
        <p:nvSpPr>
          <p:cNvPr id="125" name="Google Shape;125;p5"/>
          <p:cNvSpPr txBox="1">
            <a:spLocks noGrp="1"/>
          </p:cNvSpPr>
          <p:nvPr>
            <p:ph type="sldNum" idx="12"/>
          </p:nvPr>
        </p:nvSpPr>
        <p:spPr>
          <a:xfrm>
            <a:off x="9758991" y="6356352"/>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solidFill>
                  <a:srgbClr val="94C192"/>
                </a:solidFill>
              </a:rPr>
              <a:t>5</a:t>
            </a:fld>
            <a:endParaRPr>
              <a:solidFill>
                <a:srgbClr val="94C192"/>
              </a:solidFill>
            </a:endParaRPr>
          </a:p>
        </p:txBody>
      </p:sp>
      <p:pic>
        <p:nvPicPr>
          <p:cNvPr id="128" name="Google Shape;128;p5"/>
          <p:cNvPicPr preferRelativeResize="0"/>
          <p:nvPr/>
        </p:nvPicPr>
        <p:blipFill rotWithShape="1">
          <a:blip r:embed="rId3">
            <a:alphaModFix/>
          </a:blip>
          <a:srcRect/>
          <a:stretch/>
        </p:blipFill>
        <p:spPr>
          <a:xfrm>
            <a:off x="5474165" y="3612431"/>
            <a:ext cx="3153766" cy="1320801"/>
          </a:xfrm>
          <a:prstGeom prst="rect">
            <a:avLst/>
          </a:prstGeom>
          <a:noFill/>
          <a:ln>
            <a:noFill/>
          </a:ln>
        </p:spPr>
      </p:pic>
      <p:grpSp>
        <p:nvGrpSpPr>
          <p:cNvPr id="129" name="Google Shape;129;p5"/>
          <p:cNvGrpSpPr/>
          <p:nvPr/>
        </p:nvGrpSpPr>
        <p:grpSpPr>
          <a:xfrm>
            <a:off x="5691881" y="1389564"/>
            <a:ext cx="6124510" cy="1967775"/>
            <a:chOff x="5894881" y="2802318"/>
            <a:chExt cx="6320190" cy="2030646"/>
          </a:xfrm>
        </p:grpSpPr>
        <p:pic>
          <p:nvPicPr>
            <p:cNvPr id="130" name="Google Shape;130;p5"/>
            <p:cNvPicPr preferRelativeResize="0"/>
            <p:nvPr/>
          </p:nvPicPr>
          <p:blipFill rotWithShape="1">
            <a:blip r:embed="rId4">
              <a:alphaModFix/>
            </a:blip>
            <a:srcRect/>
            <a:stretch/>
          </p:blipFill>
          <p:spPr>
            <a:xfrm>
              <a:off x="5894881" y="2834303"/>
              <a:ext cx="2656051" cy="1989658"/>
            </a:xfrm>
            <a:prstGeom prst="rect">
              <a:avLst/>
            </a:prstGeom>
            <a:noFill/>
            <a:ln>
              <a:noFill/>
            </a:ln>
          </p:spPr>
        </p:pic>
        <p:pic>
          <p:nvPicPr>
            <p:cNvPr id="131" name="Google Shape;131;p5" descr="https://temboafrica.eu/____impro/1/onewebmedia/Akosombo%20Dam%20Edo-Frank%20and%20VITO.jpg?etag=%2216ebc3-63cfa06f%22&amp;sourceContentType=image%2Fjpeg&amp;ignoreAspectRatio&amp;resize=298%2B160&amp;quality=85"/>
            <p:cNvPicPr preferRelativeResize="0"/>
            <p:nvPr/>
          </p:nvPicPr>
          <p:blipFill rotWithShape="1">
            <a:blip r:embed="rId5">
              <a:alphaModFix/>
            </a:blip>
            <a:srcRect/>
            <a:stretch/>
          </p:blipFill>
          <p:spPr>
            <a:xfrm>
              <a:off x="8509335" y="2834303"/>
              <a:ext cx="3705736" cy="1989658"/>
            </a:xfrm>
            <a:prstGeom prst="rect">
              <a:avLst/>
            </a:prstGeom>
            <a:noFill/>
            <a:ln>
              <a:noFill/>
            </a:ln>
          </p:spPr>
        </p:pic>
        <p:pic>
          <p:nvPicPr>
            <p:cNvPr id="132" name="Google Shape;132;p5"/>
            <p:cNvPicPr preferRelativeResize="0"/>
            <p:nvPr/>
          </p:nvPicPr>
          <p:blipFill rotWithShape="1">
            <a:blip r:embed="rId6">
              <a:alphaModFix/>
            </a:blip>
            <a:srcRect t="14560" b="19596"/>
            <a:stretch/>
          </p:blipFill>
          <p:spPr>
            <a:xfrm>
              <a:off x="10132291" y="4122176"/>
              <a:ext cx="2079054" cy="710788"/>
            </a:xfrm>
            <a:prstGeom prst="rect">
              <a:avLst/>
            </a:prstGeom>
            <a:noFill/>
            <a:ln>
              <a:noFill/>
            </a:ln>
          </p:spPr>
        </p:pic>
        <p:pic>
          <p:nvPicPr>
            <p:cNvPr id="133" name="Google Shape;133;p5"/>
            <p:cNvPicPr preferRelativeResize="0"/>
            <p:nvPr/>
          </p:nvPicPr>
          <p:blipFill rotWithShape="1">
            <a:blip r:embed="rId7">
              <a:alphaModFix/>
            </a:blip>
            <a:srcRect/>
            <a:stretch/>
          </p:blipFill>
          <p:spPr>
            <a:xfrm>
              <a:off x="5894881" y="2802318"/>
              <a:ext cx="1272537" cy="552304"/>
            </a:xfrm>
            <a:prstGeom prst="rect">
              <a:avLst/>
            </a:prstGeom>
            <a:noFill/>
            <a:ln>
              <a:noFill/>
            </a:ln>
          </p:spPr>
        </p:pic>
      </p:grpSp>
      <p:pic>
        <p:nvPicPr>
          <p:cNvPr id="135" name="Google Shape;135;p5"/>
          <p:cNvPicPr preferRelativeResize="0"/>
          <p:nvPr/>
        </p:nvPicPr>
        <p:blipFill rotWithShape="1">
          <a:blip r:embed="rId8">
            <a:alphaModFix/>
          </a:blip>
          <a:srcRect/>
          <a:stretch/>
        </p:blipFill>
        <p:spPr>
          <a:xfrm>
            <a:off x="8659014" y="3612432"/>
            <a:ext cx="3153766" cy="1773994"/>
          </a:xfrm>
          <a:prstGeom prst="rect">
            <a:avLst/>
          </a:prstGeom>
          <a:noFill/>
          <a:ln>
            <a:noFill/>
          </a:ln>
        </p:spPr>
      </p:pic>
      <p:sp>
        <p:nvSpPr>
          <p:cNvPr id="2" name="Google Shape;342;p17">
            <a:extLst>
              <a:ext uri="{FF2B5EF4-FFF2-40B4-BE49-F238E27FC236}">
                <a16:creationId xmlns:a16="http://schemas.microsoft.com/office/drawing/2014/main" id="{919A3530-DB6C-6831-D1FE-1959025CE3B5}"/>
              </a:ext>
            </a:extLst>
          </p:cNvPr>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TEMBO Africa: Three services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Google Shape;714;p21"/>
          <p:cNvSpPr txBox="1">
            <a:spLocks/>
          </p:cNvSpPr>
          <p:nvPr/>
        </p:nvSpPr>
        <p:spPr>
          <a:xfrm>
            <a:off x="1280746" y="5190120"/>
            <a:ext cx="9630508" cy="1122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pPr>
            <a:r>
              <a:rPr lang="en-GB" sz="2000" dirty="0">
                <a:sym typeface="Twentieth Century"/>
              </a:rPr>
              <a:t>Cosmic rays</a:t>
            </a:r>
          </a:p>
        </p:txBody>
      </p:sp>
      <p:sp>
        <p:nvSpPr>
          <p:cNvPr id="9" name="Google Shape;342;p17"/>
          <p:cNvSpPr txBox="1">
            <a:spLocks/>
          </p:cNvSpPr>
          <p:nvPr/>
        </p:nvSpPr>
        <p:spPr>
          <a:xfrm>
            <a:off x="468217" y="2265196"/>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Soil moisture</a:t>
            </a:r>
          </a:p>
          <a:p>
            <a:pPr algn="l">
              <a:buSzPts val="3959"/>
            </a:pPr>
            <a:endParaRPr lang="en-GB" sz="2800" b="1" dirty="0">
              <a:sym typeface="Twentieth Century"/>
            </a:endParaRPr>
          </a:p>
          <a:p>
            <a:pPr algn="l">
              <a:buSzPts val="3959"/>
            </a:pPr>
            <a:endParaRPr lang="en-GB" sz="2800" b="1" dirty="0">
              <a:sym typeface="Twentieth Century"/>
            </a:endParaRPr>
          </a:p>
          <a:p>
            <a:pPr algn="l">
              <a:buSzPts val="3959"/>
            </a:pPr>
            <a:endParaRPr lang="en-GB" sz="2800" b="1" dirty="0">
              <a:sym typeface="Twentieth Century"/>
            </a:endParaRPr>
          </a:p>
          <a:p>
            <a:pPr algn="l">
              <a:buSzPts val="3959"/>
            </a:pPr>
            <a:r>
              <a:rPr lang="en-GB" sz="2800" dirty="0">
                <a:latin typeface="Tahoma" panose="020B0604030504040204" pitchFamily="34" charset="0"/>
                <a:ea typeface="Tahoma" panose="020B0604030504040204" pitchFamily="34" charset="0"/>
                <a:cs typeface="Tahoma" panose="020B0604030504040204" pitchFamily="34" charset="0"/>
                <a:sym typeface="Twentieth Century"/>
              </a:rPr>
              <a:t>Edward van </a:t>
            </a:r>
            <a:r>
              <a:rPr lang="en-GB" sz="2800" dirty="0" err="1">
                <a:latin typeface="Tahoma" panose="020B0604030504040204" pitchFamily="34" charset="0"/>
                <a:ea typeface="Tahoma" panose="020B0604030504040204" pitchFamily="34" charset="0"/>
                <a:cs typeface="Tahoma" panose="020B0604030504040204" pitchFamily="34" charset="0"/>
                <a:sym typeface="Twentieth Century"/>
              </a:rPr>
              <a:t>Amelrooij</a:t>
            </a:r>
            <a:endParaRPr lang="en-GB" sz="2800" b="1" dirty="0">
              <a:sym typeface="Twentieth Century"/>
            </a:endParaRPr>
          </a:p>
        </p:txBody>
      </p:sp>
      <p:pic>
        <p:nvPicPr>
          <p:cNvPr id="12" name="Picture 2" descr="http://theoryandpractice.org/images/cosmic-ray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708" y="944569"/>
            <a:ext cx="5718737" cy="4176464"/>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42;p17"/>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TEMBO Africa: BLOSM</a:t>
            </a:r>
          </a:p>
        </p:txBody>
      </p:sp>
      <p:sp>
        <p:nvSpPr>
          <p:cNvPr id="2" name="Footer Placeholder 4">
            <a:extLst>
              <a:ext uri="{FF2B5EF4-FFF2-40B4-BE49-F238E27FC236}">
                <a16:creationId xmlns:a16="http://schemas.microsoft.com/office/drawing/2014/main" id="{BEBB8B2F-9754-F2D7-4E50-4B637C6714E4}"/>
              </a:ext>
            </a:extLst>
          </p:cNvPr>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Tree>
    <p:extLst>
      <p:ext uri="{BB962C8B-B14F-4D97-AF65-F5344CB8AC3E}">
        <p14:creationId xmlns:p14="http://schemas.microsoft.com/office/powerpoint/2010/main" val="3023350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Google Shape;714;p21"/>
          <p:cNvSpPr txBox="1">
            <a:spLocks/>
          </p:cNvSpPr>
          <p:nvPr/>
        </p:nvSpPr>
        <p:spPr>
          <a:xfrm>
            <a:off x="689076" y="1989719"/>
            <a:ext cx="9630508" cy="300362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959"/>
            </a:pPr>
            <a:r>
              <a:rPr lang="en-GB" sz="2800" dirty="0">
                <a:sym typeface="Twentieth Century"/>
              </a:rPr>
              <a:t>Cosmic rays:</a:t>
            </a:r>
          </a:p>
          <a:p>
            <a:pPr algn="l">
              <a:buSzPts val="3959"/>
            </a:pPr>
            <a:endParaRPr lang="en-GB" sz="2800" dirty="0">
              <a:sym typeface="Twentieth Century"/>
            </a:endParaRPr>
          </a:p>
          <a:p>
            <a:pPr algn="l">
              <a:buSzPts val="3959"/>
            </a:pPr>
            <a:r>
              <a:rPr lang="en-US" sz="2800" dirty="0">
                <a:sym typeface="Twentieth Century"/>
              </a:rPr>
              <a:t>Fast (20,000 km/s)</a:t>
            </a:r>
          </a:p>
          <a:p>
            <a:pPr algn="l">
              <a:buSzPts val="3959"/>
            </a:pPr>
            <a:endParaRPr lang="en-US" sz="2800" dirty="0">
              <a:sym typeface="Twentieth Century"/>
            </a:endParaRPr>
          </a:p>
          <a:p>
            <a:pPr algn="l">
              <a:buSzPts val="3959"/>
            </a:pPr>
            <a:r>
              <a:rPr lang="en-US" sz="2800" dirty="0">
                <a:sym typeface="Twentieth Century"/>
              </a:rPr>
              <a:t>Thermal (200 km/s)</a:t>
            </a:r>
            <a:endParaRPr lang="en-GB" sz="2800" dirty="0">
              <a:sym typeface="Twentieth Century"/>
            </a:endParaRPr>
          </a:p>
          <a:p>
            <a:pPr algn="l">
              <a:buSzPts val="3959"/>
            </a:pPr>
            <a:endParaRPr lang="en-US" sz="2800" dirty="0">
              <a:sym typeface="Twentieth Century"/>
            </a:endParaRPr>
          </a:p>
          <a:p>
            <a:pPr algn="l">
              <a:buSzPts val="3959"/>
            </a:pPr>
            <a:endParaRPr lang="en-GB" sz="2800" dirty="0">
              <a:sym typeface="Twentieth Century"/>
            </a:endParaRPr>
          </a:p>
        </p:txBody>
      </p:sp>
      <p:sp>
        <p:nvSpPr>
          <p:cNvPr id="9" name="Google Shape;342;p17"/>
          <p:cNvSpPr txBox="1">
            <a:spLocks/>
          </p:cNvSpPr>
          <p:nvPr/>
        </p:nvSpPr>
        <p:spPr>
          <a:xfrm>
            <a:off x="468217" y="1066316"/>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Soil moisture</a:t>
            </a:r>
          </a:p>
        </p:txBody>
      </p:sp>
      <p:pic>
        <p:nvPicPr>
          <p:cNvPr id="2050" name="Picture 2" descr="3fm50504.jpg (1000×7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152" y="538725"/>
            <a:ext cx="6875930" cy="5067562"/>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4">
            <a:extLst>
              <a:ext uri="{FF2B5EF4-FFF2-40B4-BE49-F238E27FC236}">
                <a16:creationId xmlns:a16="http://schemas.microsoft.com/office/drawing/2014/main" id="{AD54FCE5-3C95-A0A0-011E-699CA274F4AD}"/>
              </a:ext>
            </a:extLst>
          </p:cNvPr>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
        <p:nvSpPr>
          <p:cNvPr id="3" name="Google Shape;342;p17">
            <a:extLst>
              <a:ext uri="{FF2B5EF4-FFF2-40B4-BE49-F238E27FC236}">
                <a16:creationId xmlns:a16="http://schemas.microsoft.com/office/drawing/2014/main" id="{D043A3E2-A12B-8325-AA64-2E8ABA33AF0F}"/>
              </a:ext>
            </a:extLst>
          </p:cNvPr>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TEMBO Africa: BLOSM</a:t>
            </a:r>
          </a:p>
        </p:txBody>
      </p:sp>
    </p:spTree>
    <p:extLst>
      <p:ext uri="{BB962C8B-B14F-4D97-AF65-F5344CB8AC3E}">
        <p14:creationId xmlns:p14="http://schemas.microsoft.com/office/powerpoint/2010/main" val="3595598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Google Shape;714;p21"/>
          <p:cNvSpPr txBox="1">
            <a:spLocks/>
          </p:cNvSpPr>
          <p:nvPr/>
        </p:nvSpPr>
        <p:spPr>
          <a:xfrm>
            <a:off x="689076" y="1989719"/>
            <a:ext cx="9630508" cy="300362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959"/>
            </a:pPr>
            <a:r>
              <a:rPr lang="en-GB" sz="2800" dirty="0">
                <a:sym typeface="Twentieth Century"/>
              </a:rPr>
              <a:t>Cosmic rays:</a:t>
            </a:r>
          </a:p>
          <a:p>
            <a:pPr algn="l">
              <a:buSzPts val="3959"/>
            </a:pPr>
            <a:endParaRPr lang="en-GB" sz="2800" dirty="0">
              <a:sym typeface="Twentieth Century"/>
            </a:endParaRPr>
          </a:p>
          <a:p>
            <a:pPr algn="l">
              <a:buSzPts val="3959"/>
            </a:pPr>
            <a:r>
              <a:rPr lang="en-US" sz="2800" dirty="0">
                <a:sym typeface="Twentieth Century"/>
              </a:rPr>
              <a:t>Fast (20,000 km/s)</a:t>
            </a:r>
          </a:p>
          <a:p>
            <a:pPr algn="l">
              <a:buSzPts val="3959"/>
            </a:pPr>
            <a:endParaRPr lang="en-US" sz="2800" dirty="0">
              <a:sym typeface="Twentieth Century"/>
            </a:endParaRPr>
          </a:p>
          <a:p>
            <a:pPr algn="l">
              <a:buSzPts val="3959"/>
            </a:pPr>
            <a:r>
              <a:rPr lang="en-US" sz="2800" dirty="0">
                <a:sym typeface="Twentieth Century"/>
              </a:rPr>
              <a:t>Thermal (200 km/s)</a:t>
            </a:r>
            <a:endParaRPr lang="en-GB" sz="2800" dirty="0">
              <a:sym typeface="Twentieth Century"/>
            </a:endParaRPr>
          </a:p>
          <a:p>
            <a:pPr algn="l">
              <a:buSzPts val="3959"/>
            </a:pPr>
            <a:endParaRPr lang="en-US" sz="2800" dirty="0">
              <a:sym typeface="Twentieth Century"/>
            </a:endParaRPr>
          </a:p>
          <a:p>
            <a:pPr algn="l">
              <a:buSzPts val="3959"/>
            </a:pPr>
            <a:endParaRPr lang="en-GB" sz="2800" dirty="0">
              <a:sym typeface="Twentieth Century"/>
            </a:endParaRPr>
          </a:p>
        </p:txBody>
      </p:sp>
      <p:sp>
        <p:nvSpPr>
          <p:cNvPr id="9" name="Google Shape;342;p17"/>
          <p:cNvSpPr txBox="1">
            <a:spLocks/>
          </p:cNvSpPr>
          <p:nvPr/>
        </p:nvSpPr>
        <p:spPr>
          <a:xfrm>
            <a:off x="468217" y="1066316"/>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Soil moisture</a:t>
            </a:r>
          </a:p>
        </p:txBody>
      </p:sp>
      <p:pic>
        <p:nvPicPr>
          <p:cNvPr id="2" name="Picture 1"/>
          <p:cNvPicPr>
            <a:picLocks noChangeAspect="1"/>
          </p:cNvPicPr>
          <p:nvPr/>
        </p:nvPicPr>
        <p:blipFill>
          <a:blip r:embed="rId3"/>
          <a:stretch>
            <a:fillRect/>
          </a:stretch>
        </p:blipFill>
        <p:spPr>
          <a:xfrm>
            <a:off x="4999013" y="530645"/>
            <a:ext cx="4578585" cy="5473981"/>
          </a:xfrm>
          <a:prstGeom prst="rect">
            <a:avLst/>
          </a:prstGeom>
        </p:spPr>
      </p:pic>
      <p:sp>
        <p:nvSpPr>
          <p:cNvPr id="6" name="Google Shape;714;p21"/>
          <p:cNvSpPr txBox="1">
            <a:spLocks/>
          </p:cNvSpPr>
          <p:nvPr/>
        </p:nvSpPr>
        <p:spPr>
          <a:xfrm>
            <a:off x="1854431" y="5157429"/>
            <a:ext cx="3407795" cy="1122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pPr>
            <a:r>
              <a:rPr lang="en-GB" sz="2000" dirty="0" err="1"/>
              <a:t>Hendrick</a:t>
            </a:r>
            <a:r>
              <a:rPr lang="en-GB" sz="2000" dirty="0"/>
              <a:t> and Edge (1966)</a:t>
            </a:r>
            <a:endParaRPr lang="en-GB" sz="2000" dirty="0">
              <a:sym typeface="Twentieth Century"/>
            </a:endParaRPr>
          </a:p>
        </p:txBody>
      </p:sp>
      <p:sp>
        <p:nvSpPr>
          <p:cNvPr id="3" name="Footer Placeholder 4">
            <a:extLst>
              <a:ext uri="{FF2B5EF4-FFF2-40B4-BE49-F238E27FC236}">
                <a16:creationId xmlns:a16="http://schemas.microsoft.com/office/drawing/2014/main" id="{DB59D22B-2CFC-C0E4-7C29-40538612B983}"/>
              </a:ext>
            </a:extLst>
          </p:cNvPr>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
        <p:nvSpPr>
          <p:cNvPr id="4" name="Google Shape;342;p17">
            <a:extLst>
              <a:ext uri="{FF2B5EF4-FFF2-40B4-BE49-F238E27FC236}">
                <a16:creationId xmlns:a16="http://schemas.microsoft.com/office/drawing/2014/main" id="{5C272233-919E-E9DF-5E8A-82AC782C80D9}"/>
              </a:ext>
            </a:extLst>
          </p:cNvPr>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TEMBO Africa: BLOSM</a:t>
            </a:r>
          </a:p>
        </p:txBody>
      </p:sp>
    </p:spTree>
    <p:extLst>
      <p:ext uri="{BB962C8B-B14F-4D97-AF65-F5344CB8AC3E}">
        <p14:creationId xmlns:p14="http://schemas.microsoft.com/office/powerpoint/2010/main" val="543225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Google Shape;714;p21"/>
          <p:cNvSpPr txBox="1">
            <a:spLocks/>
          </p:cNvSpPr>
          <p:nvPr/>
        </p:nvSpPr>
        <p:spPr>
          <a:xfrm>
            <a:off x="689076" y="1989719"/>
            <a:ext cx="9630508" cy="300362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959"/>
            </a:pPr>
            <a:r>
              <a:rPr lang="en-GB" sz="2800" dirty="0">
                <a:sym typeface="Twentieth Century"/>
              </a:rPr>
              <a:t>Cosmic rays:</a:t>
            </a:r>
          </a:p>
          <a:p>
            <a:pPr algn="l">
              <a:buSzPts val="3959"/>
            </a:pPr>
            <a:endParaRPr lang="en-GB" sz="2800" dirty="0">
              <a:sym typeface="Twentieth Century"/>
            </a:endParaRPr>
          </a:p>
          <a:p>
            <a:pPr algn="l">
              <a:buSzPts val="3959"/>
            </a:pPr>
            <a:r>
              <a:rPr lang="en-US" sz="2800" dirty="0">
                <a:sym typeface="Twentieth Century"/>
              </a:rPr>
              <a:t>Large radius (300m)</a:t>
            </a:r>
          </a:p>
          <a:p>
            <a:pPr algn="l">
              <a:buSzPts val="3959"/>
            </a:pPr>
            <a:endParaRPr lang="en-GB" sz="2800" dirty="0">
              <a:sym typeface="Twentieth Century"/>
            </a:endParaRPr>
          </a:p>
        </p:txBody>
      </p:sp>
      <p:sp>
        <p:nvSpPr>
          <p:cNvPr id="9" name="Google Shape;342;p17"/>
          <p:cNvSpPr txBox="1">
            <a:spLocks/>
          </p:cNvSpPr>
          <p:nvPr/>
        </p:nvSpPr>
        <p:spPr>
          <a:xfrm>
            <a:off x="468217" y="1066316"/>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Soil moisture</a:t>
            </a:r>
          </a:p>
        </p:txBody>
      </p:sp>
      <p:pic>
        <p:nvPicPr>
          <p:cNvPr id="2" name="Picture 1"/>
          <p:cNvPicPr>
            <a:picLocks noChangeAspect="1"/>
          </p:cNvPicPr>
          <p:nvPr/>
        </p:nvPicPr>
        <p:blipFill>
          <a:blip r:embed="rId3"/>
          <a:stretch>
            <a:fillRect/>
          </a:stretch>
        </p:blipFill>
        <p:spPr>
          <a:xfrm>
            <a:off x="9214537" y="262267"/>
            <a:ext cx="1887061" cy="2256098"/>
          </a:xfrm>
          <a:prstGeom prst="rect">
            <a:avLst/>
          </a:prstGeom>
        </p:spPr>
      </p:pic>
      <mc:AlternateContent xmlns:mc="http://schemas.openxmlformats.org/markup-compatibility/2006" xmlns:a14="http://schemas.microsoft.com/office/drawing/2010/main">
        <mc:Choice Requires="a14">
          <p:sp>
            <p:nvSpPr>
              <p:cNvPr id="6" name="Google Shape;714;p21"/>
              <p:cNvSpPr txBox="1">
                <a:spLocks/>
              </p:cNvSpPr>
              <p:nvPr/>
            </p:nvSpPr>
            <p:spPr>
              <a:xfrm>
                <a:off x="4944544" y="2880468"/>
                <a:ext cx="4997742" cy="116901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pPr>
                <a:r>
                  <a:rPr lang="en-GB" sz="2000" dirty="0"/>
                  <a:t> </a:t>
                </a:r>
                <a14:m>
                  <m:oMath xmlns:m="http://schemas.openxmlformats.org/officeDocument/2006/math">
                    <m:f>
                      <m:fPr>
                        <m:ctrlPr>
                          <a:rPr lang="en-GB" sz="6000" i="1" smtClean="0">
                            <a:latin typeface="Cambria Math" panose="02040503050406030204" pitchFamily="18" charset="0"/>
                          </a:rPr>
                        </m:ctrlPr>
                      </m:fPr>
                      <m:num>
                        <m:sSub>
                          <m:sSubPr>
                            <m:ctrlPr>
                              <a:rPr lang="en-GB" sz="6000" i="1" smtClean="0">
                                <a:latin typeface="Cambria Math" panose="02040503050406030204" pitchFamily="18" charset="0"/>
                              </a:rPr>
                            </m:ctrlPr>
                          </m:sSubPr>
                          <m:e>
                            <m:r>
                              <a:rPr lang="nl-NL" sz="6000" b="0" i="1" smtClean="0">
                                <a:latin typeface="Cambria Math" panose="02040503050406030204" pitchFamily="18" charset="0"/>
                              </a:rPr>
                              <m:t>𝑛</m:t>
                            </m:r>
                          </m:e>
                          <m:sub>
                            <m:r>
                              <a:rPr lang="nl-NL" sz="6000" b="0" i="1" smtClean="0">
                                <a:latin typeface="Cambria Math" panose="02040503050406030204" pitchFamily="18" charset="0"/>
                              </a:rPr>
                              <m:t>𝑓𝑎𝑠𝑡</m:t>
                            </m:r>
                          </m:sub>
                        </m:sSub>
                      </m:num>
                      <m:den>
                        <m:sSub>
                          <m:sSubPr>
                            <m:ctrlPr>
                              <a:rPr lang="en-GB" sz="6000" i="1" smtClean="0">
                                <a:latin typeface="Cambria Math" panose="02040503050406030204" pitchFamily="18" charset="0"/>
                              </a:rPr>
                            </m:ctrlPr>
                          </m:sSubPr>
                          <m:e>
                            <m:r>
                              <a:rPr lang="nl-NL" sz="6000" b="0" i="1" smtClean="0">
                                <a:latin typeface="Cambria Math" panose="02040503050406030204" pitchFamily="18" charset="0"/>
                              </a:rPr>
                              <m:t>𝑛</m:t>
                            </m:r>
                          </m:e>
                          <m:sub>
                            <m:r>
                              <a:rPr lang="nl-NL" sz="6000" b="0" i="1" smtClean="0">
                                <a:latin typeface="Cambria Math" panose="02040503050406030204" pitchFamily="18" charset="0"/>
                              </a:rPr>
                              <m:t>𝑡h𝑒𝑟𝑚𝑎𝑙</m:t>
                            </m:r>
                          </m:sub>
                        </m:sSub>
                      </m:den>
                    </m:f>
                    <m:r>
                      <a:rPr lang="en-GB" sz="6000" i="1" smtClean="0">
                        <a:latin typeface="Cambria Math" panose="02040503050406030204" pitchFamily="18" charset="0"/>
                        <a:ea typeface="Cambria Math" panose="02040503050406030204" pitchFamily="18" charset="0"/>
                      </a:rPr>
                      <m:t>∝</m:t>
                    </m:r>
                    <m:r>
                      <a:rPr lang="en-GB" sz="6000" i="1" smtClean="0">
                        <a:latin typeface="Cambria Math" panose="02040503050406030204" pitchFamily="18" charset="0"/>
                        <a:ea typeface="Cambria Math" panose="02040503050406030204" pitchFamily="18" charset="0"/>
                      </a:rPr>
                      <m:t>𝜃</m:t>
                    </m:r>
                  </m:oMath>
                </a14:m>
                <a:endParaRPr lang="en-GB" sz="6000" dirty="0">
                  <a:sym typeface="Twentieth Century"/>
                </a:endParaRPr>
              </a:p>
            </p:txBody>
          </p:sp>
        </mc:Choice>
        <mc:Fallback xmlns="">
          <p:sp>
            <p:nvSpPr>
              <p:cNvPr id="6" name="Google Shape;714;p21"/>
              <p:cNvSpPr txBox="1">
                <a:spLocks noRot="1" noChangeAspect="1" noMove="1" noResize="1" noEditPoints="1" noAdjustHandles="1" noChangeArrowheads="1" noChangeShapeType="1" noTextEdit="1"/>
              </p:cNvSpPr>
              <p:nvPr/>
            </p:nvSpPr>
            <p:spPr>
              <a:xfrm>
                <a:off x="4944544" y="2880468"/>
                <a:ext cx="4997742" cy="1169018"/>
              </a:xfrm>
              <a:prstGeom prst="rect">
                <a:avLst/>
              </a:prstGeom>
              <a:blipFill>
                <a:blip r:embed="rId4"/>
                <a:stretch>
                  <a:fillRect t="-524" b="-10471"/>
                </a:stretch>
              </a:blipFill>
              <a:ln>
                <a:noFill/>
              </a:ln>
            </p:spPr>
            <p:txBody>
              <a:bodyPr/>
              <a:lstStyle/>
              <a:p>
                <a:r>
                  <a:rPr lang="nl-NL">
                    <a:noFill/>
                  </a:rPr>
                  <a:t> </a:t>
                </a:r>
              </a:p>
            </p:txBody>
          </p:sp>
        </mc:Fallback>
      </mc:AlternateContent>
      <p:sp>
        <p:nvSpPr>
          <p:cNvPr id="3" name="Footer Placeholder 4">
            <a:extLst>
              <a:ext uri="{FF2B5EF4-FFF2-40B4-BE49-F238E27FC236}">
                <a16:creationId xmlns:a16="http://schemas.microsoft.com/office/drawing/2014/main" id="{BE7D8609-3227-AE88-A60B-AC0F901D3ABE}"/>
              </a:ext>
            </a:extLst>
          </p:cNvPr>
          <p:cNvSpPr>
            <a:spLocks noGrp="1"/>
          </p:cNvSpPr>
          <p:nvPr>
            <p:ph type="ftr" sz="quarter" idx="3"/>
          </p:nvPr>
        </p:nvSpPr>
        <p:spPr>
          <a:xfrm>
            <a:off x="2354365" y="6420700"/>
            <a:ext cx="7195930" cy="178731"/>
          </a:xfrm>
          <a:prstGeom prst="rect">
            <a:avLst/>
          </a:prstGeom>
        </p:spPr>
        <p:txBody>
          <a:bodyPr vert="horz" lIns="91440" tIns="45720" rIns="91440" bIns="45720" rtlCol="0" anchor="ctr"/>
          <a:lstStyle>
            <a:lvl1pPr algn="ctr">
              <a:defRPr sz="2400">
                <a:solidFill>
                  <a:schemeClr val="tx1"/>
                </a:solidFill>
              </a:defRPr>
            </a:lvl1pPr>
          </a:lstStyle>
          <a:p>
            <a:r>
              <a:rPr lang="nl-NL" dirty="0" err="1"/>
              <a:t>Galileo</a:t>
            </a:r>
            <a:r>
              <a:rPr lang="nl-NL" dirty="0"/>
              <a:t> Conference 8: Hydro, </a:t>
            </a:r>
            <a:r>
              <a:rPr lang="nl-NL" dirty="0" err="1"/>
              <a:t>Naples</a:t>
            </a:r>
            <a:r>
              <a:rPr lang="nl-NL" dirty="0"/>
              <a:t>, 12-15 </a:t>
            </a:r>
            <a:r>
              <a:rPr lang="nl-NL" dirty="0" err="1"/>
              <a:t>June</a:t>
            </a:r>
            <a:r>
              <a:rPr lang="nl-NL" dirty="0"/>
              <a:t> 2023</a:t>
            </a:r>
          </a:p>
        </p:txBody>
      </p:sp>
      <p:sp>
        <p:nvSpPr>
          <p:cNvPr id="4" name="Google Shape;342;p17">
            <a:extLst>
              <a:ext uri="{FF2B5EF4-FFF2-40B4-BE49-F238E27FC236}">
                <a16:creationId xmlns:a16="http://schemas.microsoft.com/office/drawing/2014/main" id="{670F495A-01A2-7E1B-A7C3-08BCE3528B31}"/>
              </a:ext>
            </a:extLst>
          </p:cNvPr>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a:sym typeface="Twentieth Century"/>
              </a:rPr>
              <a:t>TEMBO Africa: BLOSM</a:t>
            </a:r>
          </a:p>
        </p:txBody>
      </p:sp>
    </p:spTree>
    <p:extLst>
      <p:ext uri="{BB962C8B-B14F-4D97-AF65-F5344CB8AC3E}">
        <p14:creationId xmlns:p14="http://schemas.microsoft.com/office/powerpoint/2010/main" val="966173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818</Words>
  <Application>Microsoft Office PowerPoint</Application>
  <PresentationFormat>Widescreen</PresentationFormat>
  <Paragraphs>160</Paragraphs>
  <Slides>27</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Arial</vt:lpstr>
      <vt:lpstr>Calibri</vt:lpstr>
      <vt:lpstr>Calibri Light</vt:lpstr>
      <vt:lpstr>Cambria</vt:lpstr>
      <vt:lpstr>Cambria Math</vt:lpstr>
      <vt:lpstr>Courier New</vt:lpstr>
      <vt:lpstr>Helvetica</vt:lpstr>
      <vt:lpstr>Open Sans</vt:lpstr>
      <vt:lpstr>Open Sans Semibold</vt:lpstr>
      <vt:lpstr>Questrial</vt:lpstr>
      <vt:lpstr>Tahoma</vt:lpstr>
      <vt:lpstr>Office Theme</vt:lpstr>
      <vt:lpstr>      TEMBO Africa:  New sensors and geo-services  for water management and agriculture </vt:lpstr>
      <vt:lpstr>PowerPoint Presentation</vt:lpstr>
      <vt:lpstr>PowerPoint Presentation</vt:lpstr>
      <vt:lpstr>PowerPoint Presentation</vt:lpstr>
      <vt:lpstr>3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Nick van de Giesen n.c.vandegiesen@tudelft.nl</vt:lpstr>
    </vt:vector>
  </TitlesOfParts>
  <Company>TU Delft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van de Giesen - CITG</dc:creator>
  <cp:lastModifiedBy>Nick van de Giesen</cp:lastModifiedBy>
  <cp:revision>20</cp:revision>
  <dcterms:created xsi:type="dcterms:W3CDTF">2022-04-13T08:18:08Z</dcterms:created>
  <dcterms:modified xsi:type="dcterms:W3CDTF">2023-06-09T08:21:44Z</dcterms:modified>
</cp:coreProperties>
</file>