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63" r:id="rId3"/>
    <p:sldId id="272" r:id="rId4"/>
    <p:sldId id="265" r:id="rId5"/>
    <p:sldId id="266" r:id="rId6"/>
    <p:sldId id="269" r:id="rId7"/>
    <p:sldId id="270" r:id="rId8"/>
    <p:sldId id="271" r:id="rId9"/>
    <p:sldId id="267" r:id="rId10"/>
    <p:sldId id="264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814" autoAdjust="0"/>
  </p:normalViewPr>
  <p:slideViewPr>
    <p:cSldViewPr snapToGrid="0">
      <p:cViewPr>
        <p:scale>
          <a:sx n="50" d="100"/>
          <a:sy n="50" d="100"/>
        </p:scale>
        <p:origin x="12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41A41-6EF4-4510-91FF-27F1086B335C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D00FD-5025-483A-B2D2-346D7BCC5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4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62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02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4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5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41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43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0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9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00FD-5025-483A-B2D2-346D7BCC5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5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4AD8-FE7F-4181-B538-011DC49F3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00DBB-7D64-441B-9936-59C966869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C49A8-056E-416D-802D-E97EE79F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3A916-AF90-42DE-B95E-96F19C46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8F9B8-2A6A-4A70-8911-0DF2A712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4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3E17-2FB6-4370-8F92-F2ADEE1F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268E2-4FC8-4CD9-ACB1-F7EEBD8D4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3D81F-BB07-42F2-A26D-53A6AF19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0E0A5-4279-407B-A0A4-60C19EE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31CE7-6FCF-4E18-A78E-B1639256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0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78F20-C659-4ECF-99AF-13CDE40F7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9B10A-8714-4B81-8474-94E4D2F57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FD1D0-21A4-4181-9247-FA736FF9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20F4-06B8-4FB1-9A2F-4D9DBFFC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527B6-78F0-4EA9-96A1-28D83541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4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D8B43-411D-47F0-90CE-0B022535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81AEB-F1E3-43BB-8049-FC41212E4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DDBD8-535D-4DA1-A6B7-30506D631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E6096-275E-4D20-B5C9-60D4F6DB0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ABFEA-E039-4BFC-B191-E401514A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D02F-A0FD-45FF-8CED-F541F803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B8A60-91D4-49C6-BA9C-25EBFDFDA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16005-5336-4D4C-BAD9-92E1A435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2043B-4AB0-4F5F-96EC-2A2B64252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441C-3FFF-4F92-B251-CC00F6F8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7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D9FD1-A8B9-4E55-975D-185D60C6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1926D-EF9B-4B59-8839-4BE96A959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99903-A073-4577-85D0-882E7FD7D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E3FEE-1C73-43A7-8203-AF8DC75E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FC361-9279-4824-9E63-F8A049CF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045A2-FCF6-4E9E-A1ED-39523705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1E1D9-5A5B-47B3-9CE0-9CA1CA73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1E8A1-D358-46EF-8CFA-96DC637D1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408E8-53E0-4155-9D19-2ECD0E5AE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7E16B-CC86-49D9-A706-B15A2CB77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119D4-3783-49CE-9814-B64E2CDE3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33D6F7-FC5D-4E0E-BD73-720D6A64E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19C13A-1269-4188-8C9F-33F43A4B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5A2D62-B308-4226-9185-52E9AB0DB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9F32-690A-46F3-88C0-A5438B0E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21F4F-5C4D-47ED-85CA-A5B8658E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0D7D7-38D1-4DAE-BD9E-203449B8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2C9AD-546E-4DA6-8253-E6C6E07D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4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FF95A9-BC45-458F-AEDC-BC867F16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2BD72-BF81-4E76-BAA9-0BAFFC4E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CB5B0-883C-409D-9EDC-E1D23DF32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7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8F7A5-7CA4-4C21-9FB6-63F301474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5C2A5-8C7D-4929-8E4C-59AD97719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9342C-08F6-4AEA-8BE4-D6D63419A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5037B-B1A8-45CC-849B-C8EE09C6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D41AC-433E-491E-B8E6-867B268B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CBFFF-4C68-43F4-AE93-791E014C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1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9F7D9-9378-47DE-9136-FEFED532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EAB42-F02F-44BB-B878-612AF9829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A6A8B-77B2-4B26-9D83-DD9F0511B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2CDBC-E1DE-482D-BE3D-A4718220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108AF-6907-45BB-8B92-83647980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36194-44A6-4B8A-809B-481A06BC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0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05C60-69FB-4245-9C8A-4FDF8230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D92F9-4511-4864-98D4-4CB132A8F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072A8-2365-4474-A242-CD0ACF4D1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157B1-9C8F-4DAB-8224-C01B61CED52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F1592-6734-4D86-AB1D-099ACFF99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DAC5D-CA4D-4F2B-95D4-A66BD7F49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B570A-91D8-4743-970E-6E38F2B3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1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5194/essd-2023-1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C603A8-BBA9-4EE1-8692-9E867B3EF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11641" r="33535" b="45108"/>
          <a:stretch/>
        </p:blipFill>
        <p:spPr>
          <a:xfrm>
            <a:off x="3398367" y="3776681"/>
            <a:ext cx="4306501" cy="2526223"/>
          </a:xfrm>
          <a:prstGeom prst="ellipse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730" y="393401"/>
            <a:ext cx="9926425" cy="3383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7800"/>
              </a:spcBef>
              <a:spcAft>
                <a:spcPts val="7800"/>
              </a:spcAft>
            </a:pPr>
            <a:r>
              <a:rPr lang="en-US" sz="3200" dirty="0">
                <a:solidFill>
                  <a:schemeClr val="accent1"/>
                </a:solidFill>
              </a:rPr>
              <a:t>First multi-year </a:t>
            </a:r>
            <a:r>
              <a:rPr lang="en-US" sz="3200" b="1" dirty="0">
                <a:solidFill>
                  <a:schemeClr val="accent1"/>
                </a:solidFill>
              </a:rPr>
              <a:t>cosmic-ray neutron sensing (CRNS) cluster</a:t>
            </a:r>
            <a:r>
              <a:rPr lang="en-US" sz="3200" dirty="0">
                <a:solidFill>
                  <a:schemeClr val="accent1"/>
                </a:solidFill>
              </a:rPr>
              <a:t>: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insights from three years of soil water storage observations across </a:t>
            </a:r>
            <a:r>
              <a:rPr lang="en-US" sz="3200" b="1" dirty="0">
                <a:solidFill>
                  <a:schemeClr val="accent1"/>
                </a:solidFill>
              </a:rPr>
              <a:t>depths and scales </a:t>
            </a:r>
            <a:r>
              <a:rPr lang="en-US" sz="3200" dirty="0">
                <a:solidFill>
                  <a:schemeClr val="accent1"/>
                </a:solidFill>
              </a:rPr>
              <a:t>at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an agricultural research site in </a:t>
            </a:r>
            <a:r>
              <a:rPr lang="en-US" sz="3200" b="1" dirty="0">
                <a:solidFill>
                  <a:schemeClr val="accent1"/>
                </a:solidFill>
              </a:rPr>
              <a:t>North-East Germany</a:t>
            </a:r>
            <a:endParaRPr lang="en-US" sz="3200" b="1" noProof="0" dirty="0">
              <a:solidFill>
                <a:schemeClr val="accent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376746" y="5377911"/>
            <a:ext cx="4652785" cy="1277350"/>
          </a:xfrm>
        </p:spPr>
        <p:txBody>
          <a:bodyPr>
            <a:normAutofit fontScale="77500" lnSpcReduction="20000"/>
          </a:bodyPr>
          <a:lstStyle/>
          <a:p>
            <a:pPr algn="r">
              <a:lnSpc>
                <a:spcPct val="160000"/>
              </a:lnSpc>
              <a:spcAft>
                <a:spcPts val="600"/>
              </a:spcAft>
            </a:pPr>
            <a:r>
              <a:rPr lang="de-DE" i="1" dirty="0"/>
              <a:t>Lena Scheiffele, </a:t>
            </a:r>
            <a:r>
              <a:rPr lang="de-DE" i="1" u="sng" dirty="0"/>
              <a:t>Katya Dimitrova-Petrova</a:t>
            </a:r>
            <a:r>
              <a:rPr lang="de-DE" i="1" dirty="0"/>
              <a:t>, Maik Heistermann, Till Francke, Daniel Altdorff and Sascha Oswald</a:t>
            </a:r>
            <a:endParaRPr lang="en-US" i="1" noProof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29" y="393401"/>
            <a:ext cx="5465982" cy="10279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0" y="99536"/>
            <a:ext cx="908179" cy="13218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5" y="1131229"/>
            <a:ext cx="2275003" cy="290152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D68C7FE1-4247-4A93-BE0A-423AA3543F84}"/>
              </a:ext>
            </a:extLst>
          </p:cNvPr>
          <p:cNvSpPr txBox="1">
            <a:spLocks/>
          </p:cNvSpPr>
          <p:nvPr/>
        </p:nvSpPr>
        <p:spPr>
          <a:xfrm>
            <a:off x="-206808" y="6094344"/>
            <a:ext cx="2857812" cy="1277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000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accent2">
                    <a:lumMod val="75000"/>
                  </a:schemeClr>
                </a:solidFill>
              </a:rPr>
              <a:t>GC8-Hydro, Naples, Italy </a:t>
            </a:r>
          </a:p>
          <a:p>
            <a:pPr lvl="1" algn="l">
              <a:lnSpc>
                <a:spcPct val="1000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accent2">
                    <a:lumMod val="75000"/>
                  </a:schemeClr>
                </a:solidFill>
              </a:rPr>
              <a:t>12th June 2023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FF6618-9FB8-47BC-B98E-F804758E1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" y="5039792"/>
            <a:ext cx="2139462" cy="9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5FB4-149D-487D-895A-B40F9B55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5554D-B2F3-462E-8A83-34FBC2EBA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data is now available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Want to know what’s the latest in the Marquardt cluster?                   </a:t>
            </a:r>
            <a:r>
              <a:rPr lang="en-US" dirty="0">
                <a:sym typeface="Wingdings" panose="05000000000000000000" pitchFamily="2" charset="2"/>
              </a:rPr>
              <a:t> next presentation</a:t>
            </a:r>
            <a:endParaRPr lang="en-US" dirty="0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C36C2DC0-196A-4EB6-8413-C4A94FDE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409" y="881729"/>
            <a:ext cx="6461106" cy="37881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E9F88C-94B1-4F57-B5AA-46CA4DC6D0F3}"/>
              </a:ext>
            </a:extLst>
          </p:cNvPr>
          <p:cNvSpPr/>
          <p:nvPr/>
        </p:nvSpPr>
        <p:spPr>
          <a:xfrm>
            <a:off x="1266635" y="2782669"/>
            <a:ext cx="4089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64646"/>
                </a:solidFill>
                <a:latin typeface="Open Sans"/>
              </a:rPr>
              <a:t>Check the accepted preprint here</a:t>
            </a:r>
          </a:p>
          <a:p>
            <a:r>
              <a:rPr lang="en-US" dirty="0">
                <a:solidFill>
                  <a:srgbClr val="464646"/>
                </a:solidFill>
                <a:latin typeface="Open Sans"/>
                <a:hlinkClick r:id="rId4"/>
              </a:rPr>
              <a:t>https://doi.org/10.5194/essd-2023-19</a:t>
            </a:r>
            <a:r>
              <a:rPr lang="en-US" dirty="0">
                <a:solidFill>
                  <a:srgbClr val="464646"/>
                </a:solidFill>
                <a:latin typeface="Open San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39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C9C1-F37C-452F-BC72-EE6F930C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9525"/>
            <a:ext cx="535392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availability – highlights: Irrigation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15AFD1-CC99-4DDB-A30E-70907061E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69" y="1402801"/>
            <a:ext cx="5893871" cy="2213856"/>
          </a:xfrm>
        </p:spPr>
        <p:txBody>
          <a:bodyPr>
            <a:normAutofit/>
          </a:bodyPr>
          <a:lstStyle/>
          <a:p>
            <a:r>
              <a:rPr lang="en-US" sz="2000" dirty="0"/>
              <a:t>July – August 2021 to observe response of various sensors to pronounced SWC contrast</a:t>
            </a:r>
          </a:p>
          <a:p>
            <a:pPr lvl="1"/>
            <a:r>
              <a:rPr lang="en-US" sz="1600" dirty="0"/>
              <a:t>3 CRNS</a:t>
            </a:r>
          </a:p>
          <a:p>
            <a:pPr lvl="1"/>
            <a:r>
              <a:rPr lang="en-US" sz="1600" dirty="0"/>
              <a:t>9 campaigns of manual near-surface SWC measurements</a:t>
            </a:r>
          </a:p>
          <a:p>
            <a:pPr lvl="1"/>
            <a:r>
              <a:rPr lang="en-US" sz="1600" dirty="0"/>
              <a:t>4 CRNS roving campaigns</a:t>
            </a:r>
          </a:p>
          <a:p>
            <a:pPr lvl="1"/>
            <a:r>
              <a:rPr lang="en-US" sz="1600" dirty="0"/>
              <a:t>4 UAS flights</a:t>
            </a:r>
          </a:p>
          <a:p>
            <a:pPr lvl="1"/>
            <a:r>
              <a:rPr lang="en-US" sz="1600" dirty="0"/>
              <a:t>4 LAI measurement campaigns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3F33F-040C-4371-8056-4FF984676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3"/>
          <a:stretch/>
        </p:blipFill>
        <p:spPr>
          <a:xfrm>
            <a:off x="8311486" y="158195"/>
            <a:ext cx="3650777" cy="3290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6558B-6558-4B9B-BE0B-C73B72331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79" t="35622" r="13358" b="17015"/>
          <a:stretch/>
        </p:blipFill>
        <p:spPr>
          <a:xfrm>
            <a:off x="229736" y="3429000"/>
            <a:ext cx="9444251" cy="3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63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C9C1-F37C-452F-BC72-EE6F930C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9525"/>
            <a:ext cx="535392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CRNS sensors 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F0028-D2D9-458B-8997-C2BB79645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5" t="19468" r="20634" b="6667"/>
          <a:stretch/>
        </p:blipFill>
        <p:spPr>
          <a:xfrm>
            <a:off x="982639" y="896143"/>
            <a:ext cx="8711068" cy="58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70084A-0DBD-439E-B6DB-A3ACEEB11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46"/>
          <a:stretch/>
        </p:blipFill>
        <p:spPr>
          <a:xfrm>
            <a:off x="86618" y="939556"/>
            <a:ext cx="8663750" cy="3347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25FB4-149D-487D-895A-B40F9B55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9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Cosmic ray neutron sensors (CRNS)</a:t>
            </a:r>
          </a:p>
        </p:txBody>
      </p:sp>
      <p:pic>
        <p:nvPicPr>
          <p:cNvPr id="1026" name="Picture 2" descr="https://www.uni-potsdam.de/fileadmin/projects/zim/migrated_contents/Mathnatlogo_01.jpg">
            <a:extLst>
              <a:ext uri="{FF2B5EF4-FFF2-40B4-BE49-F238E27FC236}">
                <a16:creationId xmlns:a16="http://schemas.microsoft.com/office/drawing/2014/main" id="{7C34F7F2-7007-4D0F-908C-2BDD14D8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170" y="5819005"/>
            <a:ext cx="934212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BDB5E088-6E22-4BA5-947C-FEDB153DA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" y="5710462"/>
            <a:ext cx="758989" cy="1101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A64FB5-ED39-449D-97A6-3EFD238218D5}"/>
              </a:ext>
            </a:extLst>
          </p:cNvPr>
          <p:cNvSpPr txBox="1"/>
          <p:nvPr/>
        </p:nvSpPr>
        <p:spPr>
          <a:xfrm>
            <a:off x="1057870" y="6308209"/>
            <a:ext cx="360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</a:t>
            </a:r>
            <a:r>
              <a:rPr lang="en-US" i="1" dirty="0" err="1"/>
              <a:t>Heistermann</a:t>
            </a:r>
            <a:r>
              <a:rPr lang="en-US" i="1" dirty="0"/>
              <a:t> et al., 2022, ESSD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789DE7-9214-43E0-9F1C-D008EE40F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6508"/>
            <a:ext cx="1554480" cy="717233"/>
          </a:xfrm>
          <a:prstGeom prst="rect">
            <a:avLst/>
          </a:prstGeom>
        </p:spPr>
      </p:pic>
      <p:pic>
        <p:nvPicPr>
          <p:cNvPr id="14" name="Grafik 10">
            <a:extLst>
              <a:ext uri="{FF2B5EF4-FFF2-40B4-BE49-F238E27FC236}">
                <a16:creationId xmlns:a16="http://schemas.microsoft.com/office/drawing/2014/main" id="{EC6A0143-C90E-4D32-9710-4FD87017B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3640" y="933186"/>
            <a:ext cx="2923703" cy="2836752"/>
          </a:xfrm>
          <a:prstGeom prst="rect">
            <a:avLst/>
          </a:prstGeom>
        </p:spPr>
      </p:pic>
      <p:pic>
        <p:nvPicPr>
          <p:cNvPr id="18" name="Grafik 7">
            <a:extLst>
              <a:ext uri="{FF2B5EF4-FFF2-40B4-BE49-F238E27FC236}">
                <a16:creationId xmlns:a16="http://schemas.microsoft.com/office/drawing/2014/main" id="{5CC66E73-2844-4DDC-8051-C89C9CB8C7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30" y="3841216"/>
            <a:ext cx="5518025" cy="21257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197408-1CD6-46C5-996A-0C0318C74480}"/>
              </a:ext>
            </a:extLst>
          </p:cNvPr>
          <p:cNvSpPr txBox="1"/>
          <p:nvPr/>
        </p:nvSpPr>
        <p:spPr>
          <a:xfrm>
            <a:off x="5327484" y="6024546"/>
            <a:ext cx="5601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Count rates of detected neutrons in dry vs wet conditions. </a:t>
            </a:r>
          </a:p>
          <a:p>
            <a:r>
              <a:rPr lang="en-US" i="1" dirty="0"/>
              <a:t>By Lena </a:t>
            </a:r>
            <a:r>
              <a:rPr lang="en-US" i="1" dirty="0" err="1"/>
              <a:t>Scheiffele</a:t>
            </a:r>
            <a:endParaRPr lang="en-US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3F2591-6360-4BA8-B627-C69347567C68}"/>
              </a:ext>
            </a:extLst>
          </p:cNvPr>
          <p:cNvSpPr/>
          <p:nvPr/>
        </p:nvSpPr>
        <p:spPr>
          <a:xfrm>
            <a:off x="10395819" y="2985025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CRNS sensor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CC8CFD9-C393-44FB-A825-211CA4524B1C}"/>
              </a:ext>
            </a:extLst>
          </p:cNvPr>
          <p:cNvSpPr/>
          <p:nvPr/>
        </p:nvSpPr>
        <p:spPr>
          <a:xfrm rot="7723071">
            <a:off x="5350287" y="3296987"/>
            <a:ext cx="216085" cy="79178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5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BCE2670-7EA1-43F3-ABA6-4E2AA3DC9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46"/>
          <a:stretch/>
        </p:blipFill>
        <p:spPr>
          <a:xfrm>
            <a:off x="86618" y="939556"/>
            <a:ext cx="8663750" cy="3347244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FE4A6E1A-E8B6-48A2-9D7F-DDD733137FEF}"/>
              </a:ext>
            </a:extLst>
          </p:cNvPr>
          <p:cNvSpPr/>
          <p:nvPr/>
        </p:nvSpPr>
        <p:spPr>
          <a:xfrm rot="7723071">
            <a:off x="5350287" y="3296987"/>
            <a:ext cx="216085" cy="79178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25FB4-149D-487D-895A-B40F9B55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9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Closing the gap in soil moisture observation</a:t>
            </a:r>
          </a:p>
        </p:txBody>
      </p:sp>
      <p:pic>
        <p:nvPicPr>
          <p:cNvPr id="1026" name="Picture 2" descr="https://www.uni-potsdam.de/fileadmin/projects/zim/migrated_contents/Mathnatlogo_01.jpg">
            <a:extLst>
              <a:ext uri="{FF2B5EF4-FFF2-40B4-BE49-F238E27FC236}">
                <a16:creationId xmlns:a16="http://schemas.microsoft.com/office/drawing/2014/main" id="{7C34F7F2-7007-4D0F-908C-2BDD14D8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170" y="5819005"/>
            <a:ext cx="934212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BDB5E088-6E22-4BA5-947C-FEDB153DA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" y="5710462"/>
            <a:ext cx="758989" cy="1101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A64FB5-ED39-449D-97A6-3EFD238218D5}"/>
              </a:ext>
            </a:extLst>
          </p:cNvPr>
          <p:cNvSpPr txBox="1"/>
          <p:nvPr/>
        </p:nvSpPr>
        <p:spPr>
          <a:xfrm>
            <a:off x="1057870" y="6308209"/>
            <a:ext cx="360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</a:t>
            </a:r>
            <a:r>
              <a:rPr lang="en-US" i="1" dirty="0" err="1"/>
              <a:t>Heistermann</a:t>
            </a:r>
            <a:r>
              <a:rPr lang="en-US" i="1" dirty="0"/>
              <a:t> et al., 2022, ESSD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789DE7-9214-43E0-9F1C-D008EE40F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6508"/>
            <a:ext cx="1554480" cy="717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BEE072-43BB-48D8-959D-6F76258A5B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314" r="30953" b="25312"/>
          <a:stretch/>
        </p:blipFill>
        <p:spPr>
          <a:xfrm>
            <a:off x="6618960" y="4219955"/>
            <a:ext cx="5346881" cy="1574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3EBAD7-C72C-4111-8FB9-B47D4587A8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0" t="43380" r="30952" b="25246"/>
          <a:stretch/>
        </p:blipFill>
        <p:spPr>
          <a:xfrm>
            <a:off x="9354720" y="4219955"/>
            <a:ext cx="2611121" cy="15742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9878159-E637-46AB-8EE5-52ACDEC04CE0}"/>
              </a:ext>
            </a:extLst>
          </p:cNvPr>
          <p:cNvSpPr/>
          <p:nvPr/>
        </p:nvSpPr>
        <p:spPr>
          <a:xfrm>
            <a:off x="135035" y="1449919"/>
            <a:ext cx="8155526" cy="27158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5BABB8-5343-4DE7-A4F2-B1CB889763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63988" r="75145" b="8844"/>
          <a:stretch/>
        </p:blipFill>
        <p:spPr>
          <a:xfrm>
            <a:off x="9385200" y="1349041"/>
            <a:ext cx="2115920" cy="27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2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5FB4-149D-487D-895A-B40F9B55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-635"/>
            <a:ext cx="1100836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Marquardt cluster: what is unique about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93E68-C52E-486C-9D92-9EC121B64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1344920"/>
            <a:ext cx="7743825" cy="5017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F936C4-8205-4452-B586-B5A3D9A1169F}"/>
              </a:ext>
            </a:extLst>
          </p:cNvPr>
          <p:cNvSpPr txBox="1"/>
          <p:nvPr/>
        </p:nvSpPr>
        <p:spPr>
          <a:xfrm>
            <a:off x="6283696" y="6362699"/>
            <a:ext cx="19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By Lisa </a:t>
            </a:r>
            <a:r>
              <a:rPr lang="en-US" i="1" dirty="0" err="1"/>
              <a:t>Angermann</a:t>
            </a:r>
            <a:endParaRPr lang="en-US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7AB1A0-4C0F-4432-B50E-9831F332AE28}"/>
              </a:ext>
            </a:extLst>
          </p:cNvPr>
          <p:cNvSpPr txBox="1">
            <a:spLocks/>
          </p:cNvSpPr>
          <p:nvPr/>
        </p:nvSpPr>
        <p:spPr>
          <a:xfrm>
            <a:off x="8255774" y="1450853"/>
            <a:ext cx="3714105" cy="5407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Complete coverage </a:t>
            </a:r>
            <a:r>
              <a:rPr lang="en-US" sz="2000" dirty="0"/>
              <a:t>by high density of 8 CRNS/10 ha</a:t>
            </a:r>
          </a:p>
          <a:p>
            <a:r>
              <a:rPr lang="en-US" sz="2000" b="1" dirty="0"/>
              <a:t>Time</a:t>
            </a:r>
            <a:r>
              <a:rPr lang="en-US" sz="2000" dirty="0"/>
              <a:t> </a:t>
            </a:r>
            <a:r>
              <a:rPr lang="en-US" sz="2000" b="1" dirty="0"/>
              <a:t>span</a:t>
            </a:r>
            <a:r>
              <a:rPr lang="en-US" sz="2000" dirty="0"/>
              <a:t>: covers a wide range of conditions</a:t>
            </a:r>
          </a:p>
          <a:p>
            <a:r>
              <a:rPr lang="en-US" sz="2000" b="1" dirty="0"/>
              <a:t>Land use</a:t>
            </a:r>
            <a:r>
              <a:rPr lang="en-US" sz="2000" dirty="0"/>
              <a:t>: agriculture with diverse management</a:t>
            </a:r>
          </a:p>
          <a:p>
            <a:r>
              <a:rPr lang="en-US" sz="2000" b="1" dirty="0"/>
              <a:t>Representativeness</a:t>
            </a:r>
            <a:r>
              <a:rPr lang="en-US" sz="2000" dirty="0"/>
              <a:t>: for many sites in northern Central Europe</a:t>
            </a:r>
          </a:p>
          <a:p>
            <a:r>
              <a:rPr lang="en-US" sz="2000" dirty="0"/>
              <a:t>Wealth of other water storage measurements – to study processes in the vertical</a:t>
            </a:r>
          </a:p>
          <a:p>
            <a:endParaRPr lang="en-US" sz="2000" dirty="0"/>
          </a:p>
          <a:p>
            <a:r>
              <a:rPr lang="en-US" sz="2000" dirty="0"/>
              <a:t>Range of hydrological events and processes - irrigation, drought, heavy rainfall, snow</a:t>
            </a:r>
          </a:p>
          <a:p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015EE6-8128-4BA3-BF3C-8683DDD33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7" y="1198658"/>
            <a:ext cx="7363968" cy="5605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25FB4-149D-487D-895A-B40F9B55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9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Study site</a:t>
            </a:r>
          </a:p>
        </p:txBody>
      </p:sp>
      <p:pic>
        <p:nvPicPr>
          <p:cNvPr id="8" name="Picture 2" descr="https://www.atb-potsdam.de/fileadmin/generell/logos/atb/logo.png">
            <a:extLst>
              <a:ext uri="{FF2B5EF4-FFF2-40B4-BE49-F238E27FC236}">
                <a16:creationId xmlns:a16="http://schemas.microsoft.com/office/drawing/2014/main" id="{609056CA-31CA-4E93-A502-52F206228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5751100"/>
            <a:ext cx="25336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D79C05-1170-4178-97BD-7A11930B9ADF}"/>
              </a:ext>
            </a:extLst>
          </p:cNvPr>
          <p:cNvSpPr txBox="1">
            <a:spLocks/>
          </p:cNvSpPr>
          <p:nvPr/>
        </p:nvSpPr>
        <p:spPr>
          <a:xfrm>
            <a:off x="7992375" y="1479384"/>
            <a:ext cx="40671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P</a:t>
            </a:r>
            <a:r>
              <a:rPr lang="en-US" sz="2000" baseline="-25000" dirty="0" err="1"/>
              <a:t>ann</a:t>
            </a:r>
            <a:r>
              <a:rPr lang="en-US" sz="2000" dirty="0"/>
              <a:t> 584 mm/y</a:t>
            </a:r>
          </a:p>
          <a:p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dirty="0"/>
              <a:t>= 9.3 </a:t>
            </a:r>
            <a:r>
              <a:rPr lang="en-US" sz="2000" baseline="30000" dirty="0" err="1"/>
              <a:t>o</a:t>
            </a:r>
            <a:r>
              <a:rPr lang="en-US" sz="2000" dirty="0" err="1"/>
              <a:t>C</a:t>
            </a:r>
            <a:r>
              <a:rPr lang="en-US" sz="2000" dirty="0"/>
              <a:t> </a:t>
            </a:r>
          </a:p>
          <a:p>
            <a:r>
              <a:rPr lang="en-US" sz="2000" dirty="0"/>
              <a:t>Climate: </a:t>
            </a:r>
            <a:r>
              <a:rPr lang="en-US" sz="2000" dirty="0" err="1"/>
              <a:t>Cfb</a:t>
            </a:r>
            <a:r>
              <a:rPr lang="en-US" sz="2000" dirty="0"/>
              <a:t> - </a:t>
            </a:r>
            <a:r>
              <a:rPr lang="en-US" sz="2000" dirty="0" err="1"/>
              <a:t>Dfb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(temperate continental to cold)</a:t>
            </a:r>
          </a:p>
          <a:p>
            <a:r>
              <a:rPr lang="en-US" sz="2000" dirty="0"/>
              <a:t>Unconfined aquifer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5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C9C1-F37C-452F-BC72-EE6F930C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9525"/>
            <a:ext cx="5353929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availability – highlights: continuous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35CAB-7866-4639-9483-8B8868289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-519"/>
          <a:stretch/>
        </p:blipFill>
        <p:spPr>
          <a:xfrm>
            <a:off x="5953535" y="81846"/>
            <a:ext cx="6061797" cy="676662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15AFD1-CC99-4DDB-A30E-70907061E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69" y="1402801"/>
            <a:ext cx="5537366" cy="4351338"/>
          </a:xfrm>
        </p:spPr>
        <p:txBody>
          <a:bodyPr>
            <a:normAutofit/>
          </a:bodyPr>
          <a:lstStyle/>
          <a:p>
            <a:r>
              <a:rPr lang="en-US" sz="2000" dirty="0"/>
              <a:t>3 years of continuous measurements by:</a:t>
            </a:r>
          </a:p>
          <a:p>
            <a:pPr lvl="1"/>
            <a:r>
              <a:rPr lang="en-US" sz="1600" dirty="0"/>
              <a:t>8 stationary CRNS (different manufacturers) + GNSS-R</a:t>
            </a:r>
          </a:p>
          <a:p>
            <a:pPr lvl="1"/>
            <a:r>
              <a:rPr lang="en-US" sz="1600" dirty="0"/>
              <a:t>27 vertical SWC profiles</a:t>
            </a:r>
          </a:p>
          <a:p>
            <a:pPr lvl="1"/>
            <a:r>
              <a:rPr lang="en-US" sz="1600" dirty="0"/>
              <a:t>2 tensiometer + </a:t>
            </a:r>
            <a:r>
              <a:rPr lang="en-US" sz="1600" dirty="0" err="1"/>
              <a:t>gw</a:t>
            </a:r>
            <a:r>
              <a:rPr lang="en-US" sz="1600" dirty="0"/>
              <a:t> level measurements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58C2B2-0206-4B00-846E-1312E0C6B6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84" r="15900"/>
          <a:stretch/>
        </p:blipFill>
        <p:spPr>
          <a:xfrm>
            <a:off x="257033" y="4171525"/>
            <a:ext cx="5633720" cy="9426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934BBC-6838-439A-AA62-8C6080BD2965}"/>
              </a:ext>
            </a:extLst>
          </p:cNvPr>
          <p:cNvSpPr/>
          <p:nvPr/>
        </p:nvSpPr>
        <p:spPr>
          <a:xfrm>
            <a:off x="344596" y="4123586"/>
            <a:ext cx="2364670" cy="942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C9C1-F37C-452F-BC72-EE6F930C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9525"/>
            <a:ext cx="535392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availability – highlights: Irrigation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15AFD1-CC99-4DDB-A30E-70907061E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69" y="1402801"/>
            <a:ext cx="589387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July – August 2021 to observe response of various sensors to pronounced SWC contrast</a:t>
            </a:r>
          </a:p>
          <a:p>
            <a:pPr lvl="1"/>
            <a:r>
              <a:rPr lang="en-US" sz="1600" dirty="0"/>
              <a:t>3 CRNS</a:t>
            </a:r>
          </a:p>
          <a:p>
            <a:pPr lvl="1"/>
            <a:r>
              <a:rPr lang="en-US" sz="1600" dirty="0"/>
              <a:t>9 campaigns of manual near-surface SWC measurements</a:t>
            </a:r>
          </a:p>
          <a:p>
            <a:pPr lvl="1"/>
            <a:r>
              <a:rPr lang="en-US" sz="1600" dirty="0"/>
              <a:t>4 CRNS roving campaigns</a:t>
            </a:r>
          </a:p>
          <a:p>
            <a:pPr lvl="1"/>
            <a:r>
              <a:rPr lang="en-US" sz="1600" dirty="0"/>
              <a:t>4 UAS flights</a:t>
            </a:r>
          </a:p>
          <a:p>
            <a:pPr lvl="1"/>
            <a:r>
              <a:rPr lang="en-US" sz="1600" dirty="0"/>
              <a:t>4 LAI measurement campaigns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B650C-05A5-41B8-B628-B590F765C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84" r="15900"/>
          <a:stretch/>
        </p:blipFill>
        <p:spPr>
          <a:xfrm>
            <a:off x="257033" y="4171525"/>
            <a:ext cx="5633720" cy="9426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D0B04A-30EB-4CFA-92FA-2CD34BFAFCB4}"/>
              </a:ext>
            </a:extLst>
          </p:cNvPr>
          <p:cNvSpPr/>
          <p:nvPr/>
        </p:nvSpPr>
        <p:spPr>
          <a:xfrm>
            <a:off x="1134207" y="4325818"/>
            <a:ext cx="3165230" cy="942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3F33F-040C-4371-8056-4FF984676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37" y="111511"/>
            <a:ext cx="4215464" cy="663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2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C9C1-F37C-452F-BC72-EE6F930C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9525"/>
            <a:ext cx="903790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Heavy rainfall: closer look at processes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15AFD1-CC99-4DDB-A30E-70907061E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70" y="1350049"/>
            <a:ext cx="267415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6 heavy rainfall events</a:t>
            </a:r>
          </a:p>
          <a:p>
            <a:r>
              <a:rPr lang="en-US" sz="1600" dirty="0"/>
              <a:t>Daily totals &gt;30 mm</a:t>
            </a:r>
          </a:p>
          <a:p>
            <a:r>
              <a:rPr lang="en-US" sz="2000" dirty="0"/>
              <a:t>Value of combination of measurements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D343-CF1C-49A8-B4CD-2EA201350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46" y="1335088"/>
            <a:ext cx="8510485" cy="51494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A8A985-99E6-4389-B705-2AD11BA53686}"/>
              </a:ext>
            </a:extLst>
          </p:cNvPr>
          <p:cNvSpPr/>
          <p:nvPr/>
        </p:nvSpPr>
        <p:spPr>
          <a:xfrm>
            <a:off x="6344894" y="1249392"/>
            <a:ext cx="2812753" cy="51670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22C08-E69C-42EB-B8D5-81910EEEED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t="82583" r="86943"/>
          <a:stretch/>
        </p:blipFill>
        <p:spPr>
          <a:xfrm>
            <a:off x="2341763" y="5443842"/>
            <a:ext cx="777942" cy="75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5E7E7-373A-42DC-A150-F455072751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82065" r="74875"/>
          <a:stretch/>
        </p:blipFill>
        <p:spPr>
          <a:xfrm>
            <a:off x="2341763" y="4258103"/>
            <a:ext cx="800100" cy="778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79F23-DDE2-4C1F-ABFF-412B58C58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 t="82635" r="63196"/>
          <a:stretch/>
        </p:blipFill>
        <p:spPr>
          <a:xfrm>
            <a:off x="2312377" y="3024554"/>
            <a:ext cx="777942" cy="753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0F2E3F-13A3-4B42-96C9-8270957D287A}"/>
              </a:ext>
            </a:extLst>
          </p:cNvPr>
          <p:cNvSpPr/>
          <p:nvPr/>
        </p:nvSpPr>
        <p:spPr>
          <a:xfrm>
            <a:off x="2129051" y="3778309"/>
            <a:ext cx="9646779" cy="1744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814691-6CAF-460F-A25C-75E44454E52F}"/>
              </a:ext>
            </a:extLst>
          </p:cNvPr>
          <p:cNvSpPr/>
          <p:nvPr/>
        </p:nvSpPr>
        <p:spPr>
          <a:xfrm>
            <a:off x="10345003" y="1251664"/>
            <a:ext cx="1517182" cy="51670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C9C1-F37C-452F-BC72-EE6F930C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3" y="9525"/>
            <a:ext cx="10353367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Next step: groundwater recharge estimation</a:t>
            </a:r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686412D4-55F6-45CD-A711-052BD3948F4F}"/>
              </a:ext>
            </a:extLst>
          </p:cNvPr>
          <p:cNvSpPr txBox="1"/>
          <p:nvPr/>
        </p:nvSpPr>
        <p:spPr>
          <a:xfrm>
            <a:off x="6741631" y="1432918"/>
            <a:ext cx="2397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Profile C-D 120 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2267EA-7283-4AF1-9B9F-FADC270E0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3" r="4263"/>
          <a:stretch/>
        </p:blipFill>
        <p:spPr>
          <a:xfrm>
            <a:off x="7961144" y="2728862"/>
            <a:ext cx="3064052" cy="18367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B140B8-FE91-40C7-AE37-1797E9BDC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2" t="9394" r="6472" b="7215"/>
          <a:stretch/>
        </p:blipFill>
        <p:spPr>
          <a:xfrm>
            <a:off x="11158467" y="2963837"/>
            <a:ext cx="1033533" cy="37072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8DA574-106B-4622-B450-7CB372D65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38527" r="15068" b="30934"/>
          <a:stretch/>
        </p:blipFill>
        <p:spPr>
          <a:xfrm>
            <a:off x="4367274" y="4556135"/>
            <a:ext cx="6776735" cy="10714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6ED9C0-41B5-42E0-AB11-DA3C97D7A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35382" r="15397" b="28436"/>
          <a:stretch/>
        </p:blipFill>
        <p:spPr>
          <a:xfrm>
            <a:off x="4315096" y="5577912"/>
            <a:ext cx="6776735" cy="1264280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4333D1E-8C66-47C5-B410-2EB68C617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51" y="1471576"/>
            <a:ext cx="695011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CRNS water storage changes</a:t>
            </a:r>
          </a:p>
          <a:p>
            <a:r>
              <a:rPr lang="en-US" sz="2000" dirty="0"/>
              <a:t>Shapes of soil water content profiles</a:t>
            </a:r>
          </a:p>
          <a:p>
            <a:r>
              <a:rPr lang="en-US" sz="2000" dirty="0"/>
              <a:t>Geophysics transects for a deeper look at the subsurface,</a:t>
            </a:r>
            <a:br>
              <a:rPr lang="en-US" sz="2000" dirty="0"/>
            </a:br>
            <a:r>
              <a:rPr lang="en-US" sz="2000" dirty="0"/>
              <a:t> again in November 2022</a:t>
            </a:r>
          </a:p>
          <a:p>
            <a:r>
              <a:rPr lang="en-US" sz="2000" dirty="0"/>
              <a:t>Groundwater level changes</a:t>
            </a:r>
          </a:p>
          <a:p>
            <a:r>
              <a:rPr lang="en-US" sz="2000" dirty="0"/>
              <a:t>1D-simulations of vertical water fluxes (Hydrus)</a:t>
            </a:r>
          </a:p>
          <a:p>
            <a:r>
              <a:rPr lang="en-US" sz="2000" dirty="0"/>
              <a:t>2D and 3D simulations?</a:t>
            </a:r>
          </a:p>
          <a:p>
            <a:r>
              <a:rPr lang="en-US" sz="2000" dirty="0"/>
              <a:t>Stable isotope measurements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444</Words>
  <Application>Microsoft Office PowerPoint</Application>
  <PresentationFormat>Widescreen</PresentationFormat>
  <Paragraphs>95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Wingdings</vt:lpstr>
      <vt:lpstr>Office Theme</vt:lpstr>
      <vt:lpstr>First multi-year cosmic-ray neutron sensing (CRNS) cluster: insights from three years of soil water storage observations across depths and scales at  an agricultural research site in North-East Germany</vt:lpstr>
      <vt:lpstr>Cosmic ray neutron sensors (CRNS)</vt:lpstr>
      <vt:lpstr>Closing the gap in soil moisture observation</vt:lpstr>
      <vt:lpstr>The Marquardt cluster: what is unique about it?</vt:lpstr>
      <vt:lpstr>Study site</vt:lpstr>
      <vt:lpstr>Data availability – highlights: continuous</vt:lpstr>
      <vt:lpstr>Data availability – highlights: Irrigation</vt:lpstr>
      <vt:lpstr>Heavy rainfall: closer look at processes</vt:lpstr>
      <vt:lpstr>Next step: groundwater recharge estimation</vt:lpstr>
      <vt:lpstr>Thank you!</vt:lpstr>
      <vt:lpstr>Data availability – highlights: Irrigation</vt:lpstr>
      <vt:lpstr>CRNS sensors types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multi-year cosmic-ray neutron sensing cluster: insights from three years of soil water storage observations across depths andscales at  an agricultural research site in North-East Germany</dc:title>
  <dc:creator>Katya Dimitrova Petrova</dc:creator>
  <cp:lastModifiedBy>Katya Dimitrova Petrova</cp:lastModifiedBy>
  <cp:revision>119</cp:revision>
  <dcterms:created xsi:type="dcterms:W3CDTF">2023-06-05T14:38:34Z</dcterms:created>
  <dcterms:modified xsi:type="dcterms:W3CDTF">2023-06-11T07:18:44Z</dcterms:modified>
</cp:coreProperties>
</file>