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4w3wE97HFGG9zX2xBwlkV2PGP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A280F7-D96E-4B9D-8628-AA743CB3150A}">
  <a:tblStyle styleId="{D9A280F7-D96E-4B9D-8628-AA743CB315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1742835cc2b30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a1742835cc2b30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A picture containing nature, wav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6241"/>
          <a:stretch/>
        </p:blipFill>
        <p:spPr>
          <a:xfrm>
            <a:off x="1803948" y="2843"/>
            <a:ext cx="16484052" cy="1028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/>
          <p:nvPr/>
        </p:nvSpPr>
        <p:spPr>
          <a:xfrm rot="-5400000">
            <a:off x="-1769440" y="6671349"/>
            <a:ext cx="5342828" cy="1133125"/>
          </a:xfrm>
          <a:custGeom>
            <a:avLst/>
            <a:gdLst/>
            <a:ahLst/>
            <a:cxnLst/>
            <a:rect l="l" t="t" r="r" b="b"/>
            <a:pathLst>
              <a:path w="5342828" h="1133125" extrusionOk="0">
                <a:moveTo>
                  <a:pt x="0" y="0"/>
                </a:moveTo>
                <a:lnTo>
                  <a:pt x="5342828" y="0"/>
                </a:lnTo>
                <a:lnTo>
                  <a:pt x="5342828" y="1133125"/>
                </a:lnTo>
                <a:lnTo>
                  <a:pt x="0" y="1133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1980570" y="531731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EDE3"/>
              </a:buClr>
              <a:buSzPts val="7200"/>
              <a:buFont typeface="Arial"/>
              <a:buNone/>
              <a:defRPr sz="7200" b="1">
                <a:solidFill>
                  <a:srgbClr val="F2EDE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1981200" y="7429500"/>
            <a:ext cx="15773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DE3"/>
              </a:buClr>
              <a:buSzPts val="2800"/>
              <a:buNone/>
              <a:defRPr>
                <a:solidFill>
                  <a:srgbClr val="F2EDE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/>
          <p:nvPr/>
        </p:nvSpPr>
        <p:spPr>
          <a:xfrm>
            <a:off x="15937240" y="387027"/>
            <a:ext cx="1900893" cy="1610310"/>
          </a:xfrm>
          <a:custGeom>
            <a:avLst/>
            <a:gdLst/>
            <a:ahLst/>
            <a:cxnLst/>
            <a:rect l="l" t="t" r="r" b="b"/>
            <a:pathLst>
              <a:path w="1900893" h="1610310" extrusionOk="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2" descr="A picture containing nature, wav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5433" b="60792"/>
          <a:stretch/>
        </p:blipFill>
        <p:spPr>
          <a:xfrm>
            <a:off x="0" y="-12700"/>
            <a:ext cx="18288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1257300" y="1881187"/>
            <a:ext cx="15773400" cy="738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2"/>
          <p:cNvSpPr/>
          <p:nvPr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 extrusionOk="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8" name="Google Shape;28;p22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692" y="-530479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3" descr="A picture containing nature, wave&#10;&#10;Description automatically generated"/>
          <p:cNvPicPr preferRelativeResize="0"/>
          <p:nvPr/>
        </p:nvPicPr>
        <p:blipFill rotWithShape="1">
          <a:blip r:embed="rId2">
            <a:alphaModFix amt="60000"/>
          </a:blip>
          <a:srcRect b="26844"/>
          <a:stretch/>
        </p:blipFill>
        <p:spPr>
          <a:xfrm>
            <a:off x="0" y="1384588"/>
            <a:ext cx="18288000" cy="890241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F4E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F4E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23" descr="Tex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11482"/>
            <a:ext cx="2586846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/>
          <p:nvPr/>
        </p:nvSpPr>
        <p:spPr>
          <a:xfrm>
            <a:off x="0" y="1384588"/>
            <a:ext cx="18288000" cy="8915396"/>
          </a:xfrm>
          <a:prstGeom prst="rect">
            <a:avLst/>
          </a:prstGeom>
          <a:gradFill>
            <a:gsLst>
              <a:gs pos="0">
                <a:schemeClr val="lt1"/>
              </a:gs>
              <a:gs pos="71000">
                <a:srgbClr val="F4F3F0">
                  <a:alpha val="9411"/>
                </a:srgbClr>
              </a:gs>
              <a:gs pos="100000">
                <a:srgbClr val="F4F3F0">
                  <a:alpha val="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400" y="8223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4" descr="A picture containing nature, wav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5433" b="60792"/>
          <a:stretch/>
        </p:blipFill>
        <p:spPr>
          <a:xfrm>
            <a:off x="0" y="-12700"/>
            <a:ext cx="18288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257300" y="1881187"/>
            <a:ext cx="15773400" cy="738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4" descr="Tex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534525"/>
            <a:ext cx="2586846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/>
          <p:nvPr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 extrusionOk="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 Two Content">
  <p:cSld name="1_ 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1257300" y="1931987"/>
            <a:ext cx="7810500" cy="733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9220200" y="1931987"/>
            <a:ext cx="7810500" cy="733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25" descr="A picture containing nature, wav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5433" b="60792"/>
          <a:stretch/>
        </p:blipFill>
        <p:spPr>
          <a:xfrm>
            <a:off x="0" y="-12700"/>
            <a:ext cx="18288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5" descr="Tex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534525"/>
            <a:ext cx="2586846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/>
          <p:nvPr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 extrusionOk="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1257300" y="1931987"/>
            <a:ext cx="7810500" cy="733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9220200" y="1931987"/>
            <a:ext cx="7810500" cy="733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26" descr="A picture containing nature, wav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5433" b="60792"/>
          <a:stretch/>
        </p:blipFill>
        <p:spPr>
          <a:xfrm>
            <a:off x="0" y="-12700"/>
            <a:ext cx="18288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6"/>
          <p:cNvSpPr/>
          <p:nvPr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 extrusionOk="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67" name="Google Shape;67;p26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692" y="-530479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 Comparison">
  <p:cSld name="1_ 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1260475" y="1900238"/>
            <a:ext cx="7735888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2"/>
          </p:nvPr>
        </p:nvSpPr>
        <p:spPr>
          <a:xfrm>
            <a:off x="1260475" y="3135313"/>
            <a:ext cx="7735888" cy="614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3"/>
          </p:nvPr>
        </p:nvSpPr>
        <p:spPr>
          <a:xfrm>
            <a:off x="9258300" y="1900238"/>
            <a:ext cx="7775575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4"/>
          </p:nvPr>
        </p:nvSpPr>
        <p:spPr>
          <a:xfrm>
            <a:off x="9258300" y="3135314"/>
            <a:ext cx="7775575" cy="614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27" descr="A picture containing nature, wav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5433" b="60792"/>
          <a:stretch/>
        </p:blipFill>
        <p:spPr>
          <a:xfrm>
            <a:off x="0" y="-12700"/>
            <a:ext cx="18288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7"/>
          <p:cNvSpPr/>
          <p:nvPr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 extrusionOk="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79" name="Google Shape;79;p27" descr="Text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9534525"/>
            <a:ext cx="2586846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1260475" y="1900238"/>
            <a:ext cx="7735888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2"/>
          </p:nvPr>
        </p:nvSpPr>
        <p:spPr>
          <a:xfrm>
            <a:off x="1260475" y="3135313"/>
            <a:ext cx="7735888" cy="614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3"/>
          </p:nvPr>
        </p:nvSpPr>
        <p:spPr>
          <a:xfrm>
            <a:off x="9258300" y="1900238"/>
            <a:ext cx="7775575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4"/>
          </p:nvPr>
        </p:nvSpPr>
        <p:spPr>
          <a:xfrm>
            <a:off x="9258300" y="3135314"/>
            <a:ext cx="7775575" cy="614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28" descr="A picture containing nature, wav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5433" b="60792"/>
          <a:stretch/>
        </p:blipFill>
        <p:spPr>
          <a:xfrm>
            <a:off x="0" y="-12700"/>
            <a:ext cx="18288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8"/>
          <p:cNvSpPr/>
          <p:nvPr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 extrusionOk="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1" name="Google Shape;91;p28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692" y="-530479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8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1980570" y="531731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EDE3"/>
              </a:buClr>
              <a:buSzPct val="100000"/>
              <a:buFont typeface="Arial"/>
              <a:buNone/>
            </a:pPr>
            <a:r>
              <a:rPr lang="en-US"/>
              <a:t>Assessing causes of recent sea level budget misclosure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1"/>
          </p:nvPr>
        </p:nvSpPr>
        <p:spPr>
          <a:xfrm>
            <a:off x="1981200" y="7429500"/>
            <a:ext cx="15773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EDE3"/>
              </a:buClr>
              <a:buSzPts val="2800"/>
              <a:buNone/>
            </a:pPr>
            <a:r>
              <a:rPr lang="en-US" b="1"/>
              <a:t>Mike Croteau</a:t>
            </a:r>
            <a:r>
              <a:rPr lang="en-US"/>
              <a:t>, Brian Beckley, Bryant Loomis, Richard Ray, Frank Lemoine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DE3"/>
              </a:buClr>
              <a:buSzPts val="2800"/>
              <a:buNone/>
            </a:pPr>
            <a:r>
              <a:rPr lang="en-US"/>
              <a:t>Geodesy and Geophysics Laboratory, NASA GSFC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212" name="Google Shape;212;p10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Comparing Ocean Contributions to SHCs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1338" y="1727183"/>
            <a:ext cx="7308528" cy="2528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0"/>
          <p:cNvGrpSpPr/>
          <p:nvPr/>
        </p:nvGrpSpPr>
        <p:grpSpPr>
          <a:xfrm>
            <a:off x="9169401" y="4360198"/>
            <a:ext cx="8105653" cy="5279102"/>
            <a:chOff x="6020328" y="2088804"/>
            <a:chExt cx="8794468" cy="5727718"/>
          </a:xfrm>
        </p:grpSpPr>
        <p:pic>
          <p:nvPicPr>
            <p:cNvPr id="217" name="Google Shape;21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72200" y="5722374"/>
              <a:ext cx="6377315" cy="2094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20328" y="2088804"/>
              <a:ext cx="8794468" cy="36335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0"/>
          <p:cNvSpPr txBox="1">
            <a:spLocks noGrp="1"/>
          </p:cNvSpPr>
          <p:nvPr>
            <p:ph type="body" idx="1"/>
          </p:nvPr>
        </p:nvSpPr>
        <p:spPr>
          <a:xfrm>
            <a:off x="558800" y="1981100"/>
            <a:ext cx="81057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en-US"/>
              <a:t>However, most of the total mass change difference is (predictably) captured by </a:t>
            </a:r>
            <a:r>
              <a:rPr lang="en-US" i="1"/>
              <a:t>C</a:t>
            </a:r>
            <a:r>
              <a:rPr lang="en-US" i="1" baseline="-25000"/>
              <a:t>00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None/>
            </a:pPr>
            <a:endParaRPr i="1" baseline="-2500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en-US"/>
              <a:t>No combination of harmonics for deg 1 and higher closes the sea level budget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en-US"/>
              <a:t>In other words, we need to modify this experiment so that changes in total mass (</a:t>
            </a:r>
            <a:r>
              <a:rPr lang="en-US" i="1"/>
              <a:t>C</a:t>
            </a:r>
            <a:r>
              <a:rPr lang="en-US" i="1" baseline="-25000"/>
              <a:t>00</a:t>
            </a:r>
            <a:r>
              <a:rPr lang="en-US"/>
              <a:t>) are equal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1742835cc2b306_0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225" name="Google Shape;225;ga1742835cc2b306_0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226" name="Google Shape;226;ga1742835cc2b306_0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7" name="Google Shape;227;ga1742835cc2b306_0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Comparing Ocean Contributions to SHCs</a:t>
            </a:r>
            <a:endParaRPr/>
          </a:p>
        </p:txBody>
      </p:sp>
      <p:sp>
        <p:nvSpPr>
          <p:cNvPr id="228" name="Google Shape;228;ga1742835cc2b306_0"/>
          <p:cNvSpPr txBox="1">
            <a:spLocks noGrp="1"/>
          </p:cNvSpPr>
          <p:nvPr>
            <p:ph type="body" idx="1"/>
          </p:nvPr>
        </p:nvSpPr>
        <p:spPr>
          <a:xfrm>
            <a:off x="558800" y="1981100"/>
            <a:ext cx="81057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en-US"/>
              <a:t>However, most of the total mass change difference is (predictably) captured by </a:t>
            </a:r>
            <a:r>
              <a:rPr lang="en-US" i="1"/>
              <a:t>C</a:t>
            </a:r>
            <a:r>
              <a:rPr lang="en-US" i="1" baseline="-25000"/>
              <a:t>00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None/>
            </a:pPr>
            <a:endParaRPr i="1" baseline="-2500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en-US"/>
              <a:t>No combination of harmonics for deg 1 and higher closes the sea level budget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▪"/>
            </a:pPr>
            <a:r>
              <a:rPr lang="en-US"/>
              <a:t>In other words, we need to modify this experiment so that changes in total mass (</a:t>
            </a:r>
            <a:r>
              <a:rPr lang="en-US" i="1"/>
              <a:t>C</a:t>
            </a:r>
            <a:r>
              <a:rPr lang="en-US" i="1" baseline="-25000"/>
              <a:t>00</a:t>
            </a:r>
            <a:r>
              <a:rPr lang="en-US"/>
              <a:t>) are equal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None/>
            </a:pPr>
            <a:endParaRPr/>
          </a:p>
        </p:txBody>
      </p:sp>
      <p:pic>
        <p:nvPicPr>
          <p:cNvPr id="229" name="Google Shape;229;ga1742835cc2b306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1338" y="1727183"/>
            <a:ext cx="7308529" cy="2528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a1742835cc2b306_0"/>
          <p:cNvGrpSpPr/>
          <p:nvPr/>
        </p:nvGrpSpPr>
        <p:grpSpPr>
          <a:xfrm>
            <a:off x="9169543" y="4360247"/>
            <a:ext cx="8105861" cy="5279237"/>
            <a:chOff x="6020328" y="2088804"/>
            <a:chExt cx="8794468" cy="5727717"/>
          </a:xfrm>
        </p:grpSpPr>
        <p:pic>
          <p:nvPicPr>
            <p:cNvPr id="231" name="Google Shape;231;ga1742835cc2b306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72200" y="5722374"/>
              <a:ext cx="6377316" cy="2094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a1742835cc2b306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20328" y="2088804"/>
              <a:ext cx="8794468" cy="36335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ga1742835cc2b306_0"/>
          <p:cNvSpPr txBox="1"/>
          <p:nvPr/>
        </p:nvSpPr>
        <p:spPr>
          <a:xfrm>
            <a:off x="973846" y="5496394"/>
            <a:ext cx="7275600" cy="3555600"/>
          </a:xfrm>
          <a:prstGeom prst="rect">
            <a:avLst/>
          </a:prstGeom>
          <a:solidFill>
            <a:srgbClr val="D8E2F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Altimetry-minus-Argo is correct: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difference in Ocean Mass must have come from somewhere: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287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it is over 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287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the global differences in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800" b="0" i="1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 zero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287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mass change is then captured by other harmonics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239" name="Google Shape;239;p11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240" name="Google Shape;240;p11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Ocean Contributions to SHCs (modified)</a:t>
            </a:r>
            <a:endParaRPr/>
          </a:p>
        </p:txBody>
      </p:sp>
      <p:grpSp>
        <p:nvGrpSpPr>
          <p:cNvPr id="242" name="Google Shape;242;p11"/>
          <p:cNvGrpSpPr/>
          <p:nvPr/>
        </p:nvGrpSpPr>
        <p:grpSpPr>
          <a:xfrm>
            <a:off x="527066" y="1723830"/>
            <a:ext cx="17233867" cy="7591425"/>
            <a:chOff x="1600200" y="2095500"/>
            <a:chExt cx="12192000" cy="5370510"/>
          </a:xfrm>
        </p:grpSpPr>
        <p:pic>
          <p:nvPicPr>
            <p:cNvPr id="243" name="Google Shape;24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0200" y="2095500"/>
              <a:ext cx="12192000" cy="5370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1"/>
            <p:cNvSpPr/>
            <p:nvPr/>
          </p:nvSpPr>
          <p:spPr>
            <a:xfrm>
              <a:off x="9173571" y="322221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9173571" y="638112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3198531" y="638112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5160562" y="638112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3198531" y="2180362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254" name="Google Shape;254;p1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255" name="Google Shape;255;p1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56" name="Google Shape;256;p12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Updated GMSL Budget</a:t>
            </a:r>
            <a:endParaRPr/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63" y="1704586"/>
            <a:ext cx="8568762" cy="42195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12"/>
          <p:cNvGraphicFramePr/>
          <p:nvPr/>
        </p:nvGraphicFramePr>
        <p:xfrm>
          <a:off x="9906000" y="6134100"/>
          <a:ext cx="6392450" cy="3200470"/>
        </p:xfrm>
        <a:graphic>
          <a:graphicData uri="http://schemas.openxmlformats.org/drawingml/2006/table">
            <a:tbl>
              <a:tblPr firstRow="1" bandRow="1">
                <a:noFill/>
                <a:tableStyleId>{D9A280F7-D96E-4B9D-8628-AA743CB3150A}</a:tableStyleId>
              </a:tblPr>
              <a:tblGrid>
                <a:gridCol w="220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0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Cumulative trend difference by SH degree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829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Trend diff (mm/year)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829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0.054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0.005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0.072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0.091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0.062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59" name="Google Shape;259;p12"/>
          <p:cNvGrpSpPr/>
          <p:nvPr/>
        </p:nvGrpSpPr>
        <p:grpSpPr>
          <a:xfrm>
            <a:off x="401275" y="1714500"/>
            <a:ext cx="7752125" cy="7862739"/>
            <a:chOff x="533400" y="1714500"/>
            <a:chExt cx="7752125" cy="7862739"/>
          </a:xfrm>
        </p:grpSpPr>
        <p:pic>
          <p:nvPicPr>
            <p:cNvPr id="260" name="Google Shape;26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3400" y="1714500"/>
              <a:ext cx="7752125" cy="5135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2699" y="6819900"/>
              <a:ext cx="7652826" cy="27573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Remaining Trend Differences</a:t>
            </a:r>
            <a:endParaRPr/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282" y="1769879"/>
            <a:ext cx="8110421" cy="399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055" y="1714500"/>
            <a:ext cx="8305801" cy="404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3"/>
          <p:cNvSpPr txBox="1"/>
          <p:nvPr/>
        </p:nvSpPr>
        <p:spPr>
          <a:xfrm>
            <a:off x="8804804" y="3265127"/>
            <a:ext cx="67839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" name="Google Shape;273;p13"/>
          <p:cNvGrpSpPr/>
          <p:nvPr/>
        </p:nvGrpSpPr>
        <p:grpSpPr>
          <a:xfrm>
            <a:off x="4618518" y="5645428"/>
            <a:ext cx="9188369" cy="3993872"/>
            <a:chOff x="4113410" y="5683345"/>
            <a:chExt cx="9188369" cy="3993872"/>
          </a:xfrm>
        </p:grpSpPr>
        <p:pic>
          <p:nvPicPr>
            <p:cNvPr id="274" name="Google Shape;27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95979" y="5683345"/>
              <a:ext cx="8305800" cy="3993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3"/>
            <p:cNvSpPr txBox="1"/>
            <p:nvPr/>
          </p:nvSpPr>
          <p:spPr>
            <a:xfrm>
              <a:off x="4113410" y="7095140"/>
              <a:ext cx="67839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>
            <a:spLocks noGrp="1"/>
          </p:cNvSpPr>
          <p:nvPr>
            <p:ph type="body" idx="1"/>
          </p:nvPr>
        </p:nvSpPr>
        <p:spPr>
          <a:xfrm>
            <a:off x="1257300" y="1881187"/>
            <a:ext cx="15773400" cy="738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</a:rPr>
              <a:t>Global s</a:t>
            </a:r>
            <a:r>
              <a:rPr lang="en-US" b="0" i="0" u="none" strike="noStrike">
                <a:solidFill>
                  <a:schemeClr val="dk1"/>
                </a:solidFill>
              </a:rPr>
              <a:t>ea level rise from Altimetry, GRACE(-FO), and Argo show increasing disagreement, globally after 2018-2020 but regionally throughout timespan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endParaRPr b="0" i="0" u="none" strike="noStrike">
              <a:solidFill>
                <a:schemeClr val="dk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b="0" i="0" u="none" strike="noStrike">
                <a:solidFill>
                  <a:schemeClr val="dk1"/>
                </a:solidFill>
              </a:rPr>
              <a:t>Unification of masks across all three missions does have small effects on recovered </a:t>
            </a:r>
            <a:r>
              <a:rPr lang="en-US">
                <a:solidFill>
                  <a:schemeClr val="dk1"/>
                </a:solidFill>
              </a:rPr>
              <a:t>GMSL</a:t>
            </a:r>
            <a:r>
              <a:rPr lang="en-US" b="0" i="0" u="none" strike="noStrike">
                <a:solidFill>
                  <a:schemeClr val="dk1"/>
                </a:solidFill>
              </a:rPr>
              <a:t>, but does not resolve misclosure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</a:rPr>
              <a:t>M</a:t>
            </a:r>
            <a:r>
              <a:rPr lang="en-US" sz="2800" b="0" i="0" u="none" strike="noStrike">
                <a:solidFill>
                  <a:schemeClr val="dk1"/>
                </a:solidFill>
              </a:rPr>
              <a:t>ost of the misclosure can be attributed to long-wavelength spatial differences, but measuring this is hard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</a:rPr>
              <a:t>M</a:t>
            </a:r>
            <a:r>
              <a:rPr lang="en-US" sz="2800" b="0" i="0" u="none" strike="noStrike">
                <a:solidFill>
                  <a:schemeClr val="dk1"/>
                </a:solidFill>
              </a:rPr>
              <a:t>isclosure cannot be attributed to individual gravity coefficients or degrees alone (i.e., geocenter motion, </a:t>
            </a:r>
            <a:r>
              <a:rPr lang="en-US" sz="2800" b="0" i="1" u="none" strike="noStrike">
                <a:solidFill>
                  <a:schemeClr val="dk1"/>
                </a:solidFill>
              </a:rPr>
              <a:t>C</a:t>
            </a:r>
            <a:r>
              <a:rPr lang="en-US" sz="2800" b="0" i="1" u="none" strike="noStrike" baseline="-25000">
                <a:solidFill>
                  <a:schemeClr val="dk1"/>
                </a:solidFill>
              </a:rPr>
              <a:t>20</a:t>
            </a:r>
            <a:r>
              <a:rPr lang="en-US" sz="2800" b="0" i="0" u="none" strike="noStrike">
                <a:solidFill>
                  <a:schemeClr val="dk1"/>
                </a:solidFill>
              </a:rPr>
              <a:t>, etc. are not the primary culprit)</a:t>
            </a:r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Concluding Thoughts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11411726" y="8743018"/>
            <a:ext cx="561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michael.j.croteau@nasa.gov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247775" y="2565401"/>
            <a:ext cx="15773400" cy="3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247775" y="6210302"/>
            <a:ext cx="15773400" cy="292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/>
              <a:t>michael.j.croteau@nasa.gov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1066800" y="2324100"/>
            <a:ext cx="5257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/>
              <a:t>Good closure of the sea level budget during GRACE mission has not continued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/>
              <a:t>Misclosure began 2018-2020 and trends since do not agree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/>
              <a:t>Updates to Altimetry wet troposphere modelling helped, but differences remain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</a:pPr>
            <a:r>
              <a:rPr lang="en-US"/>
              <a:t>What is causing this?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Overview and Motivation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1908" y="1912095"/>
            <a:ext cx="10875388" cy="63859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2211397" y="8439248"/>
            <a:ext cx="13865206" cy="954107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Level Budget: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 Ocean Height (Altimetry) = Δ Ocean Mass (Gravity) + Δ Ocean Salinity &amp; Temperature (Argo)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361950" y="1827017"/>
            <a:ext cx="10077450" cy="738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 sz="2800" b="1" i="0" u="none" strike="noStrike"/>
              <a:t>GRACE/GRACE-FO (2002 – present):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>
                <a:solidFill>
                  <a:srgbClr val="000000"/>
                </a:solidFill>
              </a:rPr>
              <a:t>Mascons: </a:t>
            </a:r>
            <a:r>
              <a:rPr lang="en-US" sz="2800" b="0" i="0" u="none" strike="noStrike">
                <a:solidFill>
                  <a:srgbClr val="7F7F7F"/>
                </a:solidFill>
              </a:rPr>
              <a:t>GSFC RL06v02, JPL RL06.1v03 CRI, CSR RL06.3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</a:rPr>
              <a:t>Fast Mascons: </a:t>
            </a:r>
            <a:r>
              <a:rPr lang="en-US" sz="2800">
                <a:solidFill>
                  <a:srgbClr val="7F7F7F"/>
                </a:solidFill>
              </a:rPr>
              <a:t>from ITSG-Grace2018 spherical harmonics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 sz="2800" b="1" i="0" u="none" strike="noStrike"/>
              <a:t>Argo (2004 – present):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>
                <a:solidFill>
                  <a:srgbClr val="000000"/>
                </a:solidFill>
              </a:rPr>
              <a:t>Monthly grids: </a:t>
            </a:r>
            <a:r>
              <a:rPr lang="en-US" sz="2800" b="0" i="0" u="none" strike="noStrike">
                <a:solidFill>
                  <a:srgbClr val="7F7F7F"/>
                </a:solidFill>
              </a:rPr>
              <a:t>SIO RG Argo Climatology</a:t>
            </a:r>
            <a:r>
              <a:rPr lang="en-US" sz="2800" b="0" i="0" u="none" strike="noStrike">
                <a:solidFill>
                  <a:srgbClr val="000000"/>
                </a:solidFill>
              </a:rPr>
              <a:t>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</a:rPr>
              <a:t>T</a:t>
            </a:r>
            <a:r>
              <a:rPr lang="en-US" sz="2800" b="0" i="0" u="none" strike="noStrike">
                <a:solidFill>
                  <a:srgbClr val="000000"/>
                </a:solidFill>
              </a:rPr>
              <a:t>emperature &amp; Salinity profiles (0-2000 m depth) converted to 1-deg steric &amp; thermosteric grids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 sz="2800" b="1" i="0" u="none" strike="noStrike"/>
              <a:t>Altimetry (1993 – present):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>
                <a:solidFill>
                  <a:srgbClr val="000000"/>
                </a:solidFill>
              </a:rPr>
              <a:t>Along-track SLA heights: </a:t>
            </a:r>
            <a:r>
              <a:rPr lang="en-US" sz="2800" b="0" i="0" u="none" strike="noStrike">
                <a:solidFill>
                  <a:srgbClr val="7F7F7F"/>
                </a:solidFill>
              </a:rPr>
              <a:t>Jason 1-3 </a:t>
            </a:r>
            <a:r>
              <a:rPr lang="en-US" sz="2800" b="0" i="0" u="none" strike="noStrike">
                <a:solidFill>
                  <a:schemeClr val="dk1"/>
                </a:solidFill>
              </a:rPr>
              <a:t>and</a:t>
            </a:r>
            <a:r>
              <a:rPr lang="en-US" sz="2800" b="0" i="0" u="none" strike="noStrike">
                <a:solidFill>
                  <a:srgbClr val="7F7F7F"/>
                </a:solidFill>
              </a:rPr>
              <a:t> Sentinel 6 MF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>
                <a:solidFill>
                  <a:srgbClr val="000000"/>
                </a:solidFill>
              </a:rPr>
              <a:t>Data from Radar Altimetry Database System (RADS)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 sz="2800" b="0" i="0" u="none" strike="noStrike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 sz="2800" b="0" i="0" u="none" strike="noStrike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b="1" i="0" u="none" strike="noStrike">
                <a:solidFill>
                  <a:srgbClr val="000000"/>
                </a:solidFill>
              </a:rPr>
              <a:t>Unifying Spatial Domains:</a:t>
            </a:r>
            <a:endParaRPr sz="2800" b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</a:rPr>
              <a:t>Bin all products into GSFC mascon space to ensure as close to a 1-to-1 comparison as possible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</a:rPr>
              <a:t>Ensure masks cover similar extents</a:t>
            </a:r>
            <a:endParaRPr sz="2800"/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Data Overview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cxnSp>
        <p:nvCxnSpPr>
          <p:cNvPr id="120" name="Google Shape;120;p3"/>
          <p:cNvCxnSpPr/>
          <p:nvPr/>
        </p:nvCxnSpPr>
        <p:spPr>
          <a:xfrm>
            <a:off x="457200" y="6896100"/>
            <a:ext cx="9620250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1379" y="1827017"/>
            <a:ext cx="7730421" cy="712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Comparing and Unifying Masks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1962580" y="1783236"/>
            <a:ext cx="14362840" cy="7789389"/>
            <a:chOff x="2646485" y="2171700"/>
            <a:chExt cx="9886648" cy="5361819"/>
          </a:xfrm>
        </p:grpSpPr>
        <p:grpSp>
          <p:nvGrpSpPr>
            <p:cNvPr id="131" name="Google Shape;131;p4"/>
            <p:cNvGrpSpPr/>
            <p:nvPr/>
          </p:nvGrpSpPr>
          <p:grpSpPr>
            <a:xfrm>
              <a:off x="2646485" y="2171700"/>
              <a:ext cx="9886648" cy="5361819"/>
              <a:chOff x="1152676" y="911946"/>
              <a:chExt cx="9886648" cy="5361819"/>
            </a:xfrm>
          </p:grpSpPr>
          <p:pic>
            <p:nvPicPr>
              <p:cNvPr id="132" name="Google Shape;132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2676" y="3590404"/>
                <a:ext cx="4650771" cy="26833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88553" y="911946"/>
                <a:ext cx="4650771" cy="26833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52677" y="911947"/>
                <a:ext cx="4650771" cy="268336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5" name="Google Shape;13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82362" y="4850158"/>
              <a:ext cx="4650771" cy="26833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Updated GMSL Budget with Unified Mask</a:t>
            </a:r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906646" y="1866900"/>
            <a:ext cx="16474708" cy="7315200"/>
            <a:chOff x="1676400" y="2171700"/>
            <a:chExt cx="12192000" cy="5413566"/>
          </a:xfrm>
        </p:grpSpPr>
        <p:grpSp>
          <p:nvGrpSpPr>
            <p:cNvPr id="145" name="Google Shape;145;p5"/>
            <p:cNvGrpSpPr/>
            <p:nvPr/>
          </p:nvGrpSpPr>
          <p:grpSpPr>
            <a:xfrm>
              <a:off x="1676400" y="2171700"/>
              <a:ext cx="5872343" cy="5413566"/>
              <a:chOff x="3159828" y="886074"/>
              <a:chExt cx="5872343" cy="5413566"/>
            </a:xfrm>
          </p:grpSpPr>
          <p:pic>
            <p:nvPicPr>
              <p:cNvPr id="146" name="Google Shape;146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159828" y="886074"/>
                <a:ext cx="5872343" cy="54135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7" name="Google Shape;147;p5"/>
              <p:cNvSpPr txBox="1"/>
              <p:nvPr/>
            </p:nvSpPr>
            <p:spPr>
              <a:xfrm>
                <a:off x="6344882" y="2040266"/>
                <a:ext cx="1280246" cy="273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~5%  decrease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5"/>
              <p:cNvSpPr txBox="1"/>
              <p:nvPr/>
            </p:nvSpPr>
            <p:spPr>
              <a:xfrm>
                <a:off x="6344882" y="3831443"/>
                <a:ext cx="1365659" cy="273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~1.5%  increase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"/>
              <p:cNvSpPr txBox="1"/>
              <p:nvPr/>
            </p:nvSpPr>
            <p:spPr>
              <a:xfrm>
                <a:off x="6344881" y="5622620"/>
                <a:ext cx="1365659" cy="273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~0.5%  increase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5"/>
            <p:cNvGrpSpPr/>
            <p:nvPr/>
          </p:nvGrpSpPr>
          <p:grpSpPr>
            <a:xfrm>
              <a:off x="7970616" y="2536826"/>
              <a:ext cx="5897784" cy="4857180"/>
              <a:chOff x="5870056" y="886074"/>
              <a:chExt cx="6321944" cy="5206501"/>
            </a:xfrm>
          </p:grpSpPr>
          <p:pic>
            <p:nvPicPr>
              <p:cNvPr id="151" name="Google Shape;151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870056" y="886074"/>
                <a:ext cx="6321944" cy="35831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931699" y="4453676"/>
                <a:ext cx="5089936" cy="1638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3" name="Google Shape;153;p5"/>
            <p:cNvGrpSpPr/>
            <p:nvPr/>
          </p:nvGrpSpPr>
          <p:grpSpPr>
            <a:xfrm>
              <a:off x="7525823" y="2826750"/>
              <a:ext cx="582199" cy="3986373"/>
              <a:chOff x="5849423" y="1541124"/>
              <a:chExt cx="582199" cy="3986373"/>
            </a:xfrm>
          </p:grpSpPr>
          <p:sp>
            <p:nvSpPr>
              <p:cNvPr id="154" name="Google Shape;154;p5"/>
              <p:cNvSpPr/>
              <p:nvPr/>
            </p:nvSpPr>
            <p:spPr>
              <a:xfrm>
                <a:off x="5849423" y="1541124"/>
                <a:ext cx="224901" cy="3986373"/>
              </a:xfrm>
              <a:prstGeom prst="rightBrace">
                <a:avLst>
                  <a:gd name="adj1" fmla="val 55484"/>
                  <a:gd name="adj2" fmla="val 5000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5" name="Google Shape;155;p5"/>
              <p:cNvCxnSpPr/>
              <p:nvPr/>
            </p:nvCxnSpPr>
            <p:spPr>
              <a:xfrm>
                <a:off x="6096000" y="3534310"/>
                <a:ext cx="335622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Comparing Sea Level Rise Trends</a:t>
            </a:r>
            <a:endParaRPr/>
          </a:p>
        </p:txBody>
      </p:sp>
      <p:grpSp>
        <p:nvGrpSpPr>
          <p:cNvPr id="164" name="Google Shape;164;p6"/>
          <p:cNvGrpSpPr/>
          <p:nvPr/>
        </p:nvGrpSpPr>
        <p:grpSpPr>
          <a:xfrm>
            <a:off x="1776846" y="1808358"/>
            <a:ext cx="14734308" cy="7726167"/>
            <a:chOff x="1085053" y="1004033"/>
            <a:chExt cx="10021893" cy="5255138"/>
          </a:xfrm>
        </p:grpSpPr>
        <p:grpSp>
          <p:nvGrpSpPr>
            <p:cNvPr id="165" name="Google Shape;165;p6"/>
            <p:cNvGrpSpPr/>
            <p:nvPr/>
          </p:nvGrpSpPr>
          <p:grpSpPr>
            <a:xfrm>
              <a:off x="1085053" y="1004033"/>
              <a:ext cx="10021893" cy="2648106"/>
              <a:chOff x="155314" y="2560320"/>
              <a:chExt cx="11881372" cy="3139440"/>
            </a:xfrm>
          </p:grpSpPr>
          <p:pic>
            <p:nvPicPr>
              <p:cNvPr id="166" name="Google Shape;166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5314" y="2560320"/>
                <a:ext cx="6439877" cy="3139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596808" y="2560320"/>
                <a:ext cx="6439878" cy="3139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80110" y="3611065"/>
              <a:ext cx="5431780" cy="264810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Comparing long-wavelength signals</a:t>
            </a:r>
            <a:br>
              <a:rPr lang="en-US"/>
            </a:br>
            <a:r>
              <a:rPr lang="en-US"/>
              <a:t>in Datasets</a:t>
            </a: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body" idx="1"/>
          </p:nvPr>
        </p:nvSpPr>
        <p:spPr>
          <a:xfrm>
            <a:off x="1257300" y="1881187"/>
            <a:ext cx="15773400" cy="738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</a:pPr>
            <a:r>
              <a:rPr lang="en-US" sz="3200"/>
              <a:t>We can relate the gravitational potential of an area due to a uniform surface water layer of height </a:t>
            </a:r>
            <a:r>
              <a:rPr lang="en-US" sz="3200" i="1"/>
              <a:t>H </a:t>
            </a:r>
            <a:r>
              <a:rPr lang="en-US" sz="3200"/>
              <a:t>(cm) to spherical harmonics* by: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endParaRPr sz="320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endParaRPr sz="320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endParaRPr sz="320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endParaRPr sz="320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</a:pPr>
            <a:r>
              <a:rPr lang="en-US" sz="3200"/>
              <a:t>Ocean maps of GRACE and of Altimetry-minus-Argo represent just this.</a:t>
            </a:r>
            <a:endParaRPr/>
          </a:p>
          <a:p>
            <a:pPr marL="1143000" lvl="2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We can therefore compute the Ocean contribution to each spherical harmonic by accumulating this for each harmonic over the ocean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</a:pPr>
            <a:r>
              <a:rPr lang="en-US" sz="3200"/>
              <a:t>We can then compare ocean-driven differences in all </a:t>
            </a:r>
            <a:r>
              <a:rPr lang="en-US" sz="3200" i="0">
                <a:solidFill>
                  <a:srgbClr val="202122"/>
                </a:solidFill>
                <a:highlight>
                  <a:srgbClr val="FFFFFF"/>
                </a:highlight>
              </a:rPr>
              <a:t>Δ</a:t>
            </a:r>
            <a:r>
              <a:rPr lang="en-US" sz="3200" i="1"/>
              <a:t>C</a:t>
            </a:r>
            <a:r>
              <a:rPr lang="en-US" sz="3200" i="1" baseline="-25000"/>
              <a:t>lm</a:t>
            </a:r>
            <a:r>
              <a:rPr lang="en-US" sz="3200"/>
              <a:t> &amp; </a:t>
            </a:r>
            <a:r>
              <a:rPr lang="en-US" sz="3200" i="0">
                <a:solidFill>
                  <a:srgbClr val="202122"/>
                </a:solidFill>
                <a:highlight>
                  <a:srgbClr val="FFFFFF"/>
                </a:highlight>
              </a:rPr>
              <a:t>Δ</a:t>
            </a:r>
            <a:r>
              <a:rPr lang="en-US" sz="3200" i="1"/>
              <a:t>S</a:t>
            </a:r>
            <a:r>
              <a:rPr lang="en-US" sz="3200" i="1" baseline="-25000"/>
              <a:t>lm</a:t>
            </a:r>
            <a:r>
              <a:rPr lang="en-US" sz="3200"/>
              <a:t> coefficients for GRACE and Altimetry-minus-Argo</a:t>
            </a:r>
            <a:endParaRPr sz="3200" i="1" baseline="-2500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endParaRPr sz="3200"/>
          </a:p>
        </p:txBody>
      </p:sp>
      <p:sp>
        <p:nvSpPr>
          <p:cNvPr id="183" name="Google Shape;183;p8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Comparing Long-Wavelength Signals</a:t>
            </a:r>
            <a:endParaRPr/>
          </a:p>
        </p:txBody>
      </p:sp>
      <p:grpSp>
        <p:nvGrpSpPr>
          <p:cNvPr id="187" name="Google Shape;187;p8"/>
          <p:cNvGrpSpPr/>
          <p:nvPr/>
        </p:nvGrpSpPr>
        <p:grpSpPr>
          <a:xfrm>
            <a:off x="3867150" y="3162300"/>
            <a:ext cx="10553700" cy="1752600"/>
            <a:chOff x="4419600" y="3126195"/>
            <a:chExt cx="10553700" cy="1752600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4419600" y="3126195"/>
              <a:ext cx="6467877" cy="1752600"/>
              <a:chOff x="495300" y="3274170"/>
              <a:chExt cx="5280660" cy="1430900"/>
            </a:xfrm>
          </p:grpSpPr>
          <p:pic>
            <p:nvPicPr>
              <p:cNvPr id="189" name="Google Shape;189;p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95300" y="3274170"/>
                <a:ext cx="5280660" cy="6755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0148" y="4029541"/>
                <a:ext cx="5231231" cy="6755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1" name="Google Shape;191;p8"/>
            <p:cNvSpPr txBox="1"/>
            <p:nvPr/>
          </p:nvSpPr>
          <p:spPr>
            <a:xfrm>
              <a:off x="11861800" y="3679330"/>
              <a:ext cx="31115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1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(*Note that this is how GSFC mascons are computed)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 October 2024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GRACE-FO Science Team Meeting | Potsdam, Germany</a:t>
            </a:r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Comparing Ocean Contributions to SHCs</a:t>
            </a:r>
            <a:endParaRPr/>
          </a:p>
        </p:txBody>
      </p:sp>
      <p:grpSp>
        <p:nvGrpSpPr>
          <p:cNvPr id="200" name="Google Shape;200;p9"/>
          <p:cNvGrpSpPr/>
          <p:nvPr/>
        </p:nvGrpSpPr>
        <p:grpSpPr>
          <a:xfrm>
            <a:off x="503420" y="1713414"/>
            <a:ext cx="17281160" cy="7612257"/>
            <a:chOff x="1524000" y="2019300"/>
            <a:chExt cx="12192000" cy="5370510"/>
          </a:xfrm>
        </p:grpSpPr>
        <p:pic>
          <p:nvPicPr>
            <p:cNvPr id="201" name="Google Shape;20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0" y="2019300"/>
              <a:ext cx="12192000" cy="5370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9"/>
            <p:cNvSpPr/>
            <p:nvPr/>
          </p:nvSpPr>
          <p:spPr>
            <a:xfrm>
              <a:off x="9097371" y="314601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9097371" y="630492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3122331" y="630492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5084362" y="6304928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122331" y="2104162"/>
              <a:ext cx="379836" cy="37983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Macintosh PowerPoint</Application>
  <PresentationFormat>Custom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Noto Sans Symbols</vt:lpstr>
      <vt:lpstr>Custom Design</vt:lpstr>
      <vt:lpstr>Assessing causes of recent sea level budget misclosure</vt:lpstr>
      <vt:lpstr>Overview and Motivation</vt:lpstr>
      <vt:lpstr>Data Overview</vt:lpstr>
      <vt:lpstr>Comparing and Unifying Masks</vt:lpstr>
      <vt:lpstr>Updated GMSL Budget with Unified Mask</vt:lpstr>
      <vt:lpstr>Comparing Sea Level Rise Trends</vt:lpstr>
      <vt:lpstr>Comparing long-wavelength signals in Datasets</vt:lpstr>
      <vt:lpstr>Comparing Long-Wavelength Signals</vt:lpstr>
      <vt:lpstr>Comparing Ocean Contributions to SHCs</vt:lpstr>
      <vt:lpstr>Comparing Ocean Contributions to SHCs</vt:lpstr>
      <vt:lpstr>Comparing Ocean Contributions to SHCs</vt:lpstr>
      <vt:lpstr>Ocean Contributions to SHCs (modified)</vt:lpstr>
      <vt:lpstr>Updated GMSL Budget</vt:lpstr>
      <vt:lpstr>Remaining Trend Differences</vt:lpstr>
      <vt:lpstr>Concluding Thoughts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Croteau, Michael J {he, him} (GSFC-61A0)</cp:lastModifiedBy>
  <cp:revision>2</cp:revision>
  <dcterms:created xsi:type="dcterms:W3CDTF">2006-08-16T00:00:00Z</dcterms:created>
  <dcterms:modified xsi:type="dcterms:W3CDTF">2024-10-15T18:48:31Z</dcterms:modified>
</cp:coreProperties>
</file>