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8" r:id="rId2"/>
    <p:sldId id="259" r:id="rId3"/>
    <p:sldId id="261" r:id="rId4"/>
    <p:sldId id="260" r:id="rId5"/>
    <p:sldId id="262" r:id="rId6"/>
    <p:sldId id="267" r:id="rId7"/>
    <p:sldId id="263" r:id="rId8"/>
    <p:sldId id="265" r:id="rId9"/>
    <p:sldId id="270" r:id="rId10"/>
    <p:sldId id="266" r:id="rId11"/>
    <p:sldId id="268" r:id="rId12"/>
    <p:sldId id="269" r:id="rId13"/>
    <p:sldId id="272" r:id="rId14"/>
    <p:sldId id="273"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3B83FF"/>
    <a:srgbClr val="87CEFA"/>
    <a:srgbClr val="CD5C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19" autoAdjust="0"/>
    <p:restoredTop sz="80279" autoAdjust="0"/>
  </p:normalViewPr>
  <p:slideViewPr>
    <p:cSldViewPr snapToGrid="0">
      <p:cViewPr varScale="1">
        <p:scale>
          <a:sx n="86" d="100"/>
          <a:sy n="86" d="100"/>
        </p:scale>
        <p:origin x="11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221719-9157-47DF-A9B7-8A7C6F580444}" type="doc">
      <dgm:prSet loTypeId="urn:microsoft.com/office/officeart/2008/layout/VerticalCurvedList" loCatId="list" qsTypeId="urn:microsoft.com/office/officeart/2005/8/quickstyle/simple1" qsCatId="simple" csTypeId="urn:microsoft.com/office/officeart/2005/8/colors/accent4_2" csCatId="accent4" phldr="1"/>
      <dgm:spPr/>
      <dgm:t>
        <a:bodyPr/>
        <a:lstStyle/>
        <a:p>
          <a:endParaRPr lang="zh-CN" altLang="en-US"/>
        </a:p>
      </dgm:t>
    </dgm:pt>
    <dgm:pt modelId="{5D09F402-5FD2-44A4-8063-AF9CA66B3B0E}">
      <dgm:prSet phldrT="[文本]" custT="1">
        <dgm:style>
          <a:lnRef idx="2">
            <a:schemeClr val="accent3">
              <a:shade val="50000"/>
            </a:schemeClr>
          </a:lnRef>
          <a:fillRef idx="1">
            <a:schemeClr val="accent3"/>
          </a:fillRef>
          <a:effectRef idx="0">
            <a:schemeClr val="accent3"/>
          </a:effectRef>
          <a:fontRef idx="minor">
            <a:schemeClr val="lt1"/>
          </a:fontRef>
        </dgm:style>
      </dgm:prSet>
      <dgm:spPr>
        <a:xfrm>
          <a:off x="474778" y="314934"/>
          <a:ext cx="6999949" cy="630271"/>
        </a:xfrm>
        <a:solidFill>
          <a:schemeClr val="bg1"/>
        </a:solidFill>
        <a:ln w="25400" cap="flat" cmpd="sng" algn="ctr">
          <a:solidFill>
            <a:srgbClr val="FFFFFF">
              <a:shade val="50000"/>
            </a:srgbClr>
          </a:solidFill>
          <a:prstDash val="solid"/>
        </a:ln>
        <a:effectLst/>
      </dgm:spPr>
      <dgm:t>
        <a:bodyPr/>
        <a:lstStyle/>
        <a:p>
          <a:r>
            <a:rPr lang="en-US" altLang="zh-CN" sz="2800" b="1" baseline="0" dirty="0">
              <a:solidFill>
                <a:srgbClr val="000000"/>
              </a:solidFill>
              <a:latin typeface="微软雅黑" panose="020B0503020204020204" pitchFamily="34" charset="-122"/>
              <a:ea typeface="微软雅黑" panose="020B0503020204020204" pitchFamily="34" charset="-122"/>
              <a:cs typeface="+mn-cs"/>
            </a:rPr>
            <a:t>1. Background</a:t>
          </a:r>
          <a:endParaRPr lang="zh-CN" altLang="en-US" sz="2800" b="1" baseline="0" dirty="0">
            <a:solidFill>
              <a:srgbClr val="000000"/>
            </a:solidFill>
            <a:latin typeface="微软雅黑" panose="020B0503020204020204" pitchFamily="34" charset="-122"/>
            <a:ea typeface="微软雅黑" panose="020B0503020204020204" pitchFamily="34" charset="-122"/>
            <a:cs typeface="+mn-cs"/>
          </a:endParaRPr>
        </a:p>
      </dgm:t>
    </dgm:pt>
    <dgm:pt modelId="{FC40C3D5-B299-4C42-B437-F15B1BFE3F6B}" type="parTrans" cxnId="{1FDDD196-87CF-4818-B4A5-ACF1B4206774}">
      <dgm:prSet/>
      <dgm:spPr/>
      <dgm:t>
        <a:bodyPr/>
        <a:lstStyle/>
        <a:p>
          <a:endParaRPr lang="zh-CN" altLang="en-US" sz="2800"/>
        </a:p>
      </dgm:t>
    </dgm:pt>
    <dgm:pt modelId="{52B0340A-B2C1-4B3B-9D55-C5BE4F044662}" type="sibTrans" cxnId="{1FDDD196-87CF-4818-B4A5-ACF1B4206774}">
      <dgm:prSet/>
      <dgm:spPr>
        <a:xfrm>
          <a:off x="-5699197" y="-872376"/>
          <a:ext cx="6785312" cy="6785312"/>
        </a:xfrm>
        <a:noFill/>
        <a:ln w="25400" cap="flat" cmpd="sng" algn="ctr">
          <a:solidFill>
            <a:srgbClr val="C0C0C0">
              <a:lumMod val="75000"/>
            </a:srgbClr>
          </a:solidFill>
          <a:prstDash val="solid"/>
        </a:ln>
        <a:effectLst/>
      </dgm:spPr>
      <dgm:t>
        <a:bodyPr/>
        <a:lstStyle/>
        <a:p>
          <a:endParaRPr lang="zh-CN" altLang="en-US" sz="2800"/>
        </a:p>
      </dgm:t>
    </dgm:pt>
    <dgm:pt modelId="{1010BC4A-7B7A-4744-A8E6-CE2208935827}">
      <dgm:prSet phldrT="[文本]" custT="1">
        <dgm:style>
          <a:lnRef idx="2">
            <a:schemeClr val="accent3">
              <a:shade val="50000"/>
            </a:schemeClr>
          </a:lnRef>
          <a:fillRef idx="1">
            <a:schemeClr val="accent3"/>
          </a:fillRef>
          <a:effectRef idx="0">
            <a:schemeClr val="accent3"/>
          </a:effectRef>
          <a:fontRef idx="minor">
            <a:schemeClr val="lt1"/>
          </a:fontRef>
        </dgm:style>
      </dgm:prSet>
      <dgm:spPr>
        <a:xfrm>
          <a:off x="926412" y="1260039"/>
          <a:ext cx="6548315" cy="630271"/>
        </a:xfrm>
        <a:solidFill>
          <a:srgbClr val="FFFFFF"/>
        </a:solidFill>
        <a:ln w="25400" cap="flat" cmpd="sng" algn="ctr">
          <a:solidFill>
            <a:srgbClr val="FFFFFF">
              <a:shade val="50000"/>
            </a:srgbClr>
          </a:solidFill>
          <a:prstDash val="solid"/>
        </a:ln>
        <a:effectLst/>
      </dgm:spPr>
      <dgm:t>
        <a:bodyPr/>
        <a:lstStyle/>
        <a:p>
          <a:pPr marL="0" lvl="0" indent="0" algn="l" defTabSz="1244600">
            <a:lnSpc>
              <a:spcPct val="90000"/>
            </a:lnSpc>
            <a:spcBef>
              <a:spcPct val="0"/>
            </a:spcBef>
            <a:spcAft>
              <a:spcPct val="35000"/>
            </a:spcAft>
            <a:buNone/>
          </a:pPr>
          <a:r>
            <a:rPr lang="en-US" altLang="zh-CN" sz="2800" b="1" kern="1200" baseline="0" dirty="0">
              <a:solidFill>
                <a:srgbClr val="000000"/>
              </a:solidFill>
              <a:latin typeface="微软雅黑" panose="020B0503020204020204" pitchFamily="34" charset="-122"/>
              <a:ea typeface="微软雅黑" panose="020B0503020204020204" pitchFamily="34" charset="-122"/>
              <a:cs typeface="+mn-cs"/>
            </a:rPr>
            <a:t>2. Methods</a:t>
          </a:r>
          <a:endParaRPr lang="zh-CN" altLang="en-US" sz="2800" b="1" kern="1200" baseline="0" dirty="0">
            <a:solidFill>
              <a:srgbClr val="000000"/>
            </a:solidFill>
            <a:latin typeface="微软雅黑" panose="020B0503020204020204" pitchFamily="34" charset="-122"/>
            <a:ea typeface="微软雅黑" panose="020B0503020204020204" pitchFamily="34" charset="-122"/>
            <a:cs typeface="+mn-cs"/>
          </a:endParaRPr>
        </a:p>
      </dgm:t>
    </dgm:pt>
    <dgm:pt modelId="{A877DBD0-148B-44C9-B892-5B6A90FE68BE}" type="parTrans" cxnId="{29CA8ACC-5C23-4740-8F3B-7F68CFCE2189}">
      <dgm:prSet/>
      <dgm:spPr/>
      <dgm:t>
        <a:bodyPr/>
        <a:lstStyle/>
        <a:p>
          <a:endParaRPr lang="zh-CN" altLang="en-US" sz="2800"/>
        </a:p>
      </dgm:t>
    </dgm:pt>
    <dgm:pt modelId="{A530AE16-035F-4D5D-84FF-2D06CC9CAD95}" type="sibTrans" cxnId="{29CA8ACC-5C23-4740-8F3B-7F68CFCE2189}">
      <dgm:prSet/>
      <dgm:spPr/>
      <dgm:t>
        <a:bodyPr/>
        <a:lstStyle/>
        <a:p>
          <a:endParaRPr lang="zh-CN" altLang="en-US" sz="2800"/>
        </a:p>
      </dgm:t>
    </dgm:pt>
    <dgm:pt modelId="{E29F022A-6FFE-4AF6-8F34-06ADEEB950AA}">
      <dgm:prSet custT="1">
        <dgm:style>
          <a:lnRef idx="2">
            <a:schemeClr val="accent3">
              <a:shade val="50000"/>
            </a:schemeClr>
          </a:lnRef>
          <a:fillRef idx="1">
            <a:schemeClr val="accent3"/>
          </a:fillRef>
          <a:effectRef idx="0">
            <a:schemeClr val="accent3"/>
          </a:effectRef>
          <a:fontRef idx="minor">
            <a:schemeClr val="lt1"/>
          </a:fontRef>
        </dgm:style>
      </dgm:prSet>
      <dgm:spPr>
        <a:xfrm>
          <a:off x="1065027" y="2205144"/>
          <a:ext cx="6409699" cy="630271"/>
        </a:xfrm>
        <a:solidFill>
          <a:srgbClr val="FFFFFF"/>
        </a:solidFill>
        <a:ln w="25400" cap="flat" cmpd="sng" algn="ctr">
          <a:solidFill>
            <a:srgbClr val="FFFFFF">
              <a:shade val="50000"/>
            </a:srgbClr>
          </a:solidFill>
          <a:prstDash val="solid"/>
        </a:ln>
        <a:effectLst/>
      </dgm:spPr>
      <dgm:t>
        <a:bodyPr/>
        <a:lstStyle/>
        <a:p>
          <a:pPr marL="0" lvl="0" indent="0" algn="l" defTabSz="1244600">
            <a:lnSpc>
              <a:spcPct val="90000"/>
            </a:lnSpc>
            <a:spcBef>
              <a:spcPct val="0"/>
            </a:spcBef>
            <a:spcAft>
              <a:spcPct val="35000"/>
            </a:spcAft>
            <a:buNone/>
          </a:pPr>
          <a:r>
            <a:rPr lang="en-US" altLang="zh-CN" sz="2600" b="1" kern="1200" baseline="0" dirty="0">
              <a:solidFill>
                <a:srgbClr val="000000"/>
              </a:solidFill>
              <a:latin typeface="微软雅黑" panose="020B0503020204020204" pitchFamily="34" charset="-122"/>
              <a:ea typeface="微软雅黑" panose="020B0503020204020204" pitchFamily="34" charset="-122"/>
              <a:cs typeface="+mn-cs"/>
            </a:rPr>
            <a:t>3. TWSA Nonstationarity in Global Large Basins</a:t>
          </a:r>
          <a:endParaRPr lang="zh-CN" altLang="zh-CN" sz="2600" b="1" kern="1200" baseline="0" dirty="0">
            <a:solidFill>
              <a:srgbClr val="000000"/>
            </a:solidFill>
            <a:latin typeface="微软雅黑" panose="020B0503020204020204" pitchFamily="34" charset="-122"/>
            <a:ea typeface="微软雅黑" panose="020B0503020204020204" pitchFamily="34" charset="-122"/>
            <a:cs typeface="+mn-cs"/>
          </a:endParaRPr>
        </a:p>
      </dgm:t>
    </dgm:pt>
    <dgm:pt modelId="{2A183D3A-81F5-42EB-9128-64046E368FFE}" type="parTrans" cxnId="{D7341D1F-D67C-4FEC-AE5D-15AAEAC16577}">
      <dgm:prSet/>
      <dgm:spPr/>
      <dgm:t>
        <a:bodyPr/>
        <a:lstStyle/>
        <a:p>
          <a:endParaRPr lang="zh-CN" altLang="en-US" sz="2800"/>
        </a:p>
      </dgm:t>
    </dgm:pt>
    <dgm:pt modelId="{30F16DE3-58D9-426D-9973-BD5CE0113793}" type="sibTrans" cxnId="{D7341D1F-D67C-4FEC-AE5D-15AAEAC16577}">
      <dgm:prSet/>
      <dgm:spPr/>
      <dgm:t>
        <a:bodyPr/>
        <a:lstStyle/>
        <a:p>
          <a:endParaRPr lang="zh-CN" altLang="en-US" sz="2800"/>
        </a:p>
      </dgm:t>
    </dgm:pt>
    <dgm:pt modelId="{ECDADFFE-E8B6-4316-8CE9-FC315109A83E}">
      <dgm:prSet custT="1">
        <dgm:style>
          <a:lnRef idx="2">
            <a:schemeClr val="accent3">
              <a:shade val="50000"/>
            </a:schemeClr>
          </a:lnRef>
          <a:fillRef idx="1">
            <a:schemeClr val="accent3"/>
          </a:fillRef>
          <a:effectRef idx="0">
            <a:schemeClr val="accent3"/>
          </a:effectRef>
          <a:fontRef idx="minor">
            <a:schemeClr val="lt1"/>
          </a:fontRef>
        </dgm:style>
      </dgm:prSet>
      <dgm:spPr>
        <a:xfrm>
          <a:off x="926412" y="3150249"/>
          <a:ext cx="6548315" cy="630271"/>
        </a:xfrm>
        <a:solidFill>
          <a:srgbClr val="FFFFFF"/>
        </a:solidFill>
        <a:ln w="25400" cap="flat" cmpd="sng" algn="ctr">
          <a:solidFill>
            <a:srgbClr val="FFFFFF">
              <a:shade val="50000"/>
            </a:srgbClr>
          </a:solidFill>
          <a:prstDash val="solid"/>
        </a:ln>
        <a:effectLst/>
      </dgm:spPr>
      <dgm:t>
        <a:bodyPr/>
        <a:lstStyle/>
        <a:p>
          <a:pPr marL="0" lvl="0" indent="0" algn="l" defTabSz="1244600">
            <a:lnSpc>
              <a:spcPct val="90000"/>
            </a:lnSpc>
            <a:spcBef>
              <a:spcPct val="0"/>
            </a:spcBef>
            <a:spcAft>
              <a:spcPct val="35000"/>
            </a:spcAft>
            <a:buNone/>
          </a:pPr>
          <a:r>
            <a:rPr lang="en-US" altLang="zh-CN" sz="2600" b="1" kern="1200" baseline="0" dirty="0">
              <a:solidFill>
                <a:srgbClr val="000000"/>
              </a:solidFill>
              <a:latin typeface="微软雅黑" panose="020B0503020204020204" pitchFamily="34" charset="-122"/>
              <a:ea typeface="微软雅黑" panose="020B0503020204020204" pitchFamily="34" charset="-122"/>
              <a:cs typeface="+mn-cs"/>
            </a:rPr>
            <a:t>4. Influencing Factors of TWSA Nonstationarity </a:t>
          </a:r>
          <a:endParaRPr lang="zh-CN" altLang="en-US" sz="2600" b="1" kern="1200" baseline="0" dirty="0">
            <a:solidFill>
              <a:srgbClr val="000000"/>
            </a:solidFill>
            <a:latin typeface="微软雅黑" panose="020B0503020204020204" pitchFamily="34" charset="-122"/>
            <a:ea typeface="微软雅黑" panose="020B0503020204020204" pitchFamily="34" charset="-122"/>
            <a:cs typeface="+mn-cs"/>
          </a:endParaRPr>
        </a:p>
      </dgm:t>
    </dgm:pt>
    <dgm:pt modelId="{446BCA46-CCFB-4BB6-A0CD-088B14526080}" type="parTrans" cxnId="{3D13F7B4-2491-470B-BD3B-B65257BB91C3}">
      <dgm:prSet/>
      <dgm:spPr/>
      <dgm:t>
        <a:bodyPr/>
        <a:lstStyle/>
        <a:p>
          <a:endParaRPr lang="zh-CN" altLang="en-US" sz="2800"/>
        </a:p>
      </dgm:t>
    </dgm:pt>
    <dgm:pt modelId="{D4609D43-8E8F-4E5E-A87A-E13E93FAB213}" type="sibTrans" cxnId="{3D13F7B4-2491-470B-BD3B-B65257BB91C3}">
      <dgm:prSet/>
      <dgm:spPr/>
      <dgm:t>
        <a:bodyPr/>
        <a:lstStyle/>
        <a:p>
          <a:endParaRPr lang="zh-CN" altLang="en-US" sz="2800"/>
        </a:p>
      </dgm:t>
    </dgm:pt>
    <dgm:pt modelId="{0F2CD68D-3862-42DA-B41A-B84234F074D0}">
      <dgm:prSet custT="1">
        <dgm:style>
          <a:lnRef idx="2">
            <a:schemeClr val="accent3">
              <a:shade val="50000"/>
            </a:schemeClr>
          </a:lnRef>
          <a:fillRef idx="1">
            <a:schemeClr val="accent3"/>
          </a:fillRef>
          <a:effectRef idx="0">
            <a:schemeClr val="accent3"/>
          </a:effectRef>
          <a:fontRef idx="minor">
            <a:schemeClr val="lt1"/>
          </a:fontRef>
        </dgm:style>
      </dgm:prSet>
      <dgm:spPr>
        <a:xfrm>
          <a:off x="474778" y="4095354"/>
          <a:ext cx="6999949" cy="630271"/>
        </a:xfrm>
        <a:solidFill>
          <a:srgbClr val="FFFFFF"/>
        </a:solidFill>
        <a:ln w="25400" cap="flat" cmpd="sng" algn="ctr">
          <a:solidFill>
            <a:srgbClr val="FFFFFF">
              <a:shade val="50000"/>
            </a:srgbClr>
          </a:solidFill>
          <a:prstDash val="solid"/>
        </a:ln>
        <a:effectLst/>
      </dgm:spPr>
      <dgm:t>
        <a:bodyPr/>
        <a:lstStyle/>
        <a:p>
          <a:r>
            <a:rPr lang="en-US" altLang="zh-CN" sz="2800" b="1" kern="1200" baseline="0" dirty="0">
              <a:solidFill>
                <a:srgbClr val="000000"/>
              </a:solidFill>
              <a:latin typeface="微软雅黑" panose="020B0503020204020204" pitchFamily="34" charset="-122"/>
              <a:ea typeface="微软雅黑" panose="020B0503020204020204" pitchFamily="34" charset="-122"/>
              <a:cs typeface="+mn-cs"/>
            </a:rPr>
            <a:t>5. Conclusions</a:t>
          </a:r>
          <a:endParaRPr lang="zh-CN" altLang="en-US" sz="2800" b="1" kern="1200" baseline="0" dirty="0">
            <a:solidFill>
              <a:srgbClr val="000000"/>
            </a:solidFill>
            <a:latin typeface="微软雅黑" panose="020B0503020204020204" pitchFamily="34" charset="-122"/>
            <a:ea typeface="微软雅黑" panose="020B0503020204020204" pitchFamily="34" charset="-122"/>
            <a:cs typeface="+mn-cs"/>
          </a:endParaRPr>
        </a:p>
      </dgm:t>
    </dgm:pt>
    <dgm:pt modelId="{CFEE3B2D-2379-43BA-8068-4D4889FA9694}" type="parTrans" cxnId="{FD50CF8C-BD14-4AAE-B9DF-EA35DB3CABDC}">
      <dgm:prSet/>
      <dgm:spPr/>
      <dgm:t>
        <a:bodyPr/>
        <a:lstStyle/>
        <a:p>
          <a:endParaRPr lang="zh-CN" altLang="en-US" sz="2800"/>
        </a:p>
      </dgm:t>
    </dgm:pt>
    <dgm:pt modelId="{7A8E5F9D-8468-408B-987F-23B9EB749F67}" type="sibTrans" cxnId="{FD50CF8C-BD14-4AAE-B9DF-EA35DB3CABDC}">
      <dgm:prSet/>
      <dgm:spPr/>
      <dgm:t>
        <a:bodyPr/>
        <a:lstStyle/>
        <a:p>
          <a:endParaRPr lang="zh-CN" altLang="en-US" sz="2800"/>
        </a:p>
      </dgm:t>
    </dgm:pt>
    <dgm:pt modelId="{F6FD6ECE-680A-4671-97CF-F00F3141F42A}" type="pres">
      <dgm:prSet presAssocID="{D1221719-9157-47DF-A9B7-8A7C6F580444}" presName="Name0" presStyleCnt="0">
        <dgm:presLayoutVars>
          <dgm:chMax val="7"/>
          <dgm:chPref val="7"/>
          <dgm:dir/>
        </dgm:presLayoutVars>
      </dgm:prSet>
      <dgm:spPr/>
    </dgm:pt>
    <dgm:pt modelId="{8CAAFD6C-B931-430D-AD02-D53F492C2D19}" type="pres">
      <dgm:prSet presAssocID="{D1221719-9157-47DF-A9B7-8A7C6F580444}" presName="Name1" presStyleCnt="0"/>
      <dgm:spPr/>
    </dgm:pt>
    <dgm:pt modelId="{990665C9-A7FA-4847-9CFD-C8A841EB3C7B}" type="pres">
      <dgm:prSet presAssocID="{D1221719-9157-47DF-A9B7-8A7C6F580444}" presName="cycle" presStyleCnt="0"/>
      <dgm:spPr/>
    </dgm:pt>
    <dgm:pt modelId="{5370A5FC-7009-4281-A2D2-2BF1FA4B3925}" type="pres">
      <dgm:prSet presAssocID="{D1221719-9157-47DF-A9B7-8A7C6F580444}" presName="srcNode" presStyleLbl="node1" presStyleIdx="0" presStyleCnt="5"/>
      <dgm:spPr/>
    </dgm:pt>
    <dgm:pt modelId="{F4B6839D-B50E-42CA-AC23-D7F039D93118}" type="pres">
      <dgm:prSet presAssocID="{D1221719-9157-47DF-A9B7-8A7C6F580444}" presName="conn" presStyleLbl="parChTrans1D2" presStyleIdx="0" presStyleCnt="1"/>
      <dgm:spPr>
        <a:prstGeom prst="blockArc">
          <a:avLst>
            <a:gd name="adj1" fmla="val 18900000"/>
            <a:gd name="adj2" fmla="val 2700000"/>
            <a:gd name="adj3" fmla="val 318"/>
          </a:avLst>
        </a:prstGeom>
      </dgm:spPr>
    </dgm:pt>
    <dgm:pt modelId="{95CA780F-D82D-4783-9599-337661587421}" type="pres">
      <dgm:prSet presAssocID="{D1221719-9157-47DF-A9B7-8A7C6F580444}" presName="extraNode" presStyleLbl="node1" presStyleIdx="0" presStyleCnt="5"/>
      <dgm:spPr/>
    </dgm:pt>
    <dgm:pt modelId="{AFD74782-67B9-43AB-8254-9D76B57A626D}" type="pres">
      <dgm:prSet presAssocID="{D1221719-9157-47DF-A9B7-8A7C6F580444}" presName="dstNode" presStyleLbl="node1" presStyleIdx="0" presStyleCnt="5"/>
      <dgm:spPr/>
    </dgm:pt>
    <dgm:pt modelId="{4DC687E7-B1F9-4196-AF7B-F331AF3BF368}" type="pres">
      <dgm:prSet presAssocID="{5D09F402-5FD2-44A4-8063-AF9CA66B3B0E}" presName="text_1" presStyleLbl="node1" presStyleIdx="0" presStyleCnt="5">
        <dgm:presLayoutVars>
          <dgm:bulletEnabled val="1"/>
        </dgm:presLayoutVars>
      </dgm:prSet>
      <dgm:spPr>
        <a:prstGeom prst="rect">
          <a:avLst/>
        </a:prstGeom>
      </dgm:spPr>
    </dgm:pt>
    <dgm:pt modelId="{49F367B8-821A-451B-8DDE-5C12F2C5ABDE}" type="pres">
      <dgm:prSet presAssocID="{5D09F402-5FD2-44A4-8063-AF9CA66B3B0E}" presName="accent_1" presStyleCnt="0"/>
      <dgm:spPr/>
    </dgm:pt>
    <dgm:pt modelId="{2831186B-DA78-44F0-8020-4993707FF943}" type="pres">
      <dgm:prSet presAssocID="{5D09F402-5FD2-44A4-8063-AF9CA66B3B0E}" presName="accentRepeatNode" presStyleLbl="solidFgAcc1" presStyleIdx="0" presStyleCnt="5"/>
      <dgm:spPr>
        <a:xfrm>
          <a:off x="80858" y="236150"/>
          <a:ext cx="787839" cy="787839"/>
        </a:xfrm>
        <a:prstGeom prst="ellipse">
          <a:avLst/>
        </a:prstGeom>
        <a:solidFill>
          <a:srgbClr val="FFFFFF">
            <a:hueOff val="0"/>
            <a:satOff val="0"/>
            <a:lumOff val="0"/>
            <a:alphaOff val="0"/>
          </a:srgbClr>
        </a:solidFill>
        <a:ln w="25400" cap="flat" cmpd="sng" algn="ctr">
          <a:solidFill>
            <a:srgbClr val="FF0000"/>
          </a:solidFill>
          <a:prstDash val="solid"/>
        </a:ln>
        <a:effectLst/>
      </dgm:spPr>
    </dgm:pt>
    <dgm:pt modelId="{A988A923-C9BA-45F0-8FE4-4AE28628F4EA}" type="pres">
      <dgm:prSet presAssocID="{1010BC4A-7B7A-4744-A8E6-CE2208935827}" presName="text_2" presStyleLbl="node1" presStyleIdx="1" presStyleCnt="5">
        <dgm:presLayoutVars>
          <dgm:bulletEnabled val="1"/>
        </dgm:presLayoutVars>
      </dgm:prSet>
      <dgm:spPr>
        <a:prstGeom prst="rect">
          <a:avLst/>
        </a:prstGeom>
      </dgm:spPr>
    </dgm:pt>
    <dgm:pt modelId="{53C8E76C-0808-495B-BA0D-4F5ADF48D085}" type="pres">
      <dgm:prSet presAssocID="{1010BC4A-7B7A-4744-A8E6-CE2208935827}" presName="accent_2" presStyleCnt="0"/>
      <dgm:spPr/>
    </dgm:pt>
    <dgm:pt modelId="{044C1B9D-EA13-4AD1-A758-6FDCF0EE3D09}" type="pres">
      <dgm:prSet presAssocID="{1010BC4A-7B7A-4744-A8E6-CE2208935827}" presName="accentRepeatNode" presStyleLbl="solidFgAcc1" presStyleIdx="1" presStyleCnt="5"/>
      <dgm:spPr>
        <a:xfrm>
          <a:off x="532492" y="1181255"/>
          <a:ext cx="787839" cy="787839"/>
        </a:xfrm>
        <a:prstGeom prst="ellipse">
          <a:avLst/>
        </a:prstGeom>
        <a:solidFill>
          <a:srgbClr val="FFFFFF">
            <a:hueOff val="0"/>
            <a:satOff val="0"/>
            <a:lumOff val="0"/>
            <a:alphaOff val="0"/>
          </a:srgbClr>
        </a:solidFill>
        <a:ln w="25400" cap="flat" cmpd="sng" algn="ctr">
          <a:solidFill>
            <a:srgbClr val="FFC000"/>
          </a:solidFill>
          <a:prstDash val="solid"/>
        </a:ln>
        <a:effectLst/>
      </dgm:spPr>
    </dgm:pt>
    <dgm:pt modelId="{4E81CD82-3729-4936-B2C0-C4C227C14042}" type="pres">
      <dgm:prSet presAssocID="{E29F022A-6FFE-4AF6-8F34-06ADEEB950AA}" presName="text_3" presStyleLbl="node1" presStyleIdx="2" presStyleCnt="5">
        <dgm:presLayoutVars>
          <dgm:bulletEnabled val="1"/>
        </dgm:presLayoutVars>
      </dgm:prSet>
      <dgm:spPr>
        <a:prstGeom prst="rect">
          <a:avLst/>
        </a:prstGeom>
      </dgm:spPr>
    </dgm:pt>
    <dgm:pt modelId="{1A904258-CC9E-42BA-8051-47445A0EEF3A}" type="pres">
      <dgm:prSet presAssocID="{E29F022A-6FFE-4AF6-8F34-06ADEEB950AA}" presName="accent_3" presStyleCnt="0"/>
      <dgm:spPr/>
    </dgm:pt>
    <dgm:pt modelId="{81838E8E-4E03-4516-8DE0-52DEA60C202B}" type="pres">
      <dgm:prSet presAssocID="{E29F022A-6FFE-4AF6-8F34-06ADEEB950AA}" presName="accentRepeatNode" presStyleLbl="solidFgAcc1" presStyleIdx="2" presStyleCnt="5"/>
      <dgm:spPr>
        <a:xfrm>
          <a:off x="671108" y="2126360"/>
          <a:ext cx="787839" cy="787839"/>
        </a:xfrm>
        <a:prstGeom prst="ellipse">
          <a:avLst/>
        </a:prstGeom>
        <a:solidFill>
          <a:srgbClr val="FFFFFF">
            <a:hueOff val="0"/>
            <a:satOff val="0"/>
            <a:lumOff val="0"/>
            <a:alphaOff val="0"/>
          </a:srgbClr>
        </a:solidFill>
        <a:ln w="25400" cap="flat" cmpd="sng" algn="ctr">
          <a:solidFill>
            <a:srgbClr val="00B050"/>
          </a:solidFill>
          <a:prstDash val="solid"/>
        </a:ln>
        <a:effectLst/>
      </dgm:spPr>
    </dgm:pt>
    <dgm:pt modelId="{EC52544D-0401-406C-97CD-4CA2CCAE7EC9}" type="pres">
      <dgm:prSet presAssocID="{ECDADFFE-E8B6-4316-8CE9-FC315109A83E}" presName="text_4" presStyleLbl="node1" presStyleIdx="3" presStyleCnt="5">
        <dgm:presLayoutVars>
          <dgm:bulletEnabled val="1"/>
        </dgm:presLayoutVars>
      </dgm:prSet>
      <dgm:spPr>
        <a:prstGeom prst="rect">
          <a:avLst/>
        </a:prstGeom>
      </dgm:spPr>
    </dgm:pt>
    <dgm:pt modelId="{FB44D653-D3D8-407F-9009-2CC0B35C1A81}" type="pres">
      <dgm:prSet presAssocID="{ECDADFFE-E8B6-4316-8CE9-FC315109A83E}" presName="accent_4" presStyleCnt="0"/>
      <dgm:spPr/>
    </dgm:pt>
    <dgm:pt modelId="{DCB5B07F-3AE3-4DB0-A4D7-7BC871940624}" type="pres">
      <dgm:prSet presAssocID="{ECDADFFE-E8B6-4316-8CE9-FC315109A83E}" presName="accentRepeatNode" presStyleLbl="solidFgAcc1" presStyleIdx="3" presStyleCnt="5"/>
      <dgm:spPr>
        <a:xfrm>
          <a:off x="532492" y="3071465"/>
          <a:ext cx="787839" cy="787839"/>
        </a:xfrm>
        <a:prstGeom prst="ellipse">
          <a:avLst/>
        </a:prstGeom>
        <a:solidFill>
          <a:srgbClr val="FFFFFF">
            <a:hueOff val="0"/>
            <a:satOff val="0"/>
            <a:lumOff val="0"/>
            <a:alphaOff val="0"/>
          </a:srgbClr>
        </a:solidFill>
        <a:ln w="25400" cap="flat" cmpd="sng" algn="ctr">
          <a:solidFill>
            <a:srgbClr val="00B0F0"/>
          </a:solidFill>
          <a:prstDash val="solid"/>
        </a:ln>
        <a:effectLst/>
      </dgm:spPr>
    </dgm:pt>
    <dgm:pt modelId="{781030A4-7084-4C6A-B80A-FA70C07515BC}" type="pres">
      <dgm:prSet presAssocID="{0F2CD68D-3862-42DA-B41A-B84234F074D0}" presName="text_5" presStyleLbl="node1" presStyleIdx="4" presStyleCnt="5">
        <dgm:presLayoutVars>
          <dgm:bulletEnabled val="1"/>
        </dgm:presLayoutVars>
      </dgm:prSet>
      <dgm:spPr>
        <a:prstGeom prst="rect">
          <a:avLst/>
        </a:prstGeom>
      </dgm:spPr>
    </dgm:pt>
    <dgm:pt modelId="{A526507B-EA5A-492D-A01E-40A200630104}" type="pres">
      <dgm:prSet presAssocID="{0F2CD68D-3862-42DA-B41A-B84234F074D0}" presName="accent_5" presStyleCnt="0"/>
      <dgm:spPr/>
    </dgm:pt>
    <dgm:pt modelId="{A05FD63B-857C-4F29-B931-4A360FE02656}" type="pres">
      <dgm:prSet presAssocID="{0F2CD68D-3862-42DA-B41A-B84234F074D0}" presName="accentRepeatNode" presStyleLbl="solidFgAcc1" presStyleIdx="4" presStyleCnt="5"/>
      <dgm:spPr>
        <a:xfrm>
          <a:off x="80858" y="4016570"/>
          <a:ext cx="787839" cy="787839"/>
        </a:xfrm>
        <a:prstGeom prst="ellipse">
          <a:avLst/>
        </a:prstGeom>
        <a:solidFill>
          <a:srgbClr val="FFFFFF">
            <a:hueOff val="0"/>
            <a:satOff val="0"/>
            <a:lumOff val="0"/>
            <a:alphaOff val="0"/>
          </a:srgbClr>
        </a:solidFill>
        <a:ln w="25400" cap="flat" cmpd="sng" algn="ctr">
          <a:solidFill>
            <a:srgbClr val="0070C0"/>
          </a:solidFill>
          <a:prstDash val="solid"/>
        </a:ln>
        <a:effectLst/>
      </dgm:spPr>
    </dgm:pt>
  </dgm:ptLst>
  <dgm:cxnLst>
    <dgm:cxn modelId="{D7341D1F-D67C-4FEC-AE5D-15AAEAC16577}" srcId="{D1221719-9157-47DF-A9B7-8A7C6F580444}" destId="{E29F022A-6FFE-4AF6-8F34-06ADEEB950AA}" srcOrd="2" destOrd="0" parTransId="{2A183D3A-81F5-42EB-9128-64046E368FFE}" sibTransId="{30F16DE3-58D9-426D-9973-BD5CE0113793}"/>
    <dgm:cxn modelId="{910D0823-3B89-48F2-874E-02D7778B259A}" type="presOf" srcId="{0F2CD68D-3862-42DA-B41A-B84234F074D0}" destId="{781030A4-7084-4C6A-B80A-FA70C07515BC}" srcOrd="0" destOrd="0" presId="urn:microsoft.com/office/officeart/2008/layout/VerticalCurvedList"/>
    <dgm:cxn modelId="{FA9D983D-6674-40CC-8044-A8955288267C}" type="presOf" srcId="{5D09F402-5FD2-44A4-8063-AF9CA66B3B0E}" destId="{4DC687E7-B1F9-4196-AF7B-F331AF3BF368}" srcOrd="0" destOrd="0" presId="urn:microsoft.com/office/officeart/2008/layout/VerticalCurvedList"/>
    <dgm:cxn modelId="{B3BE4B77-2390-4BF7-AE1E-4CCE68A7927A}" type="presOf" srcId="{D1221719-9157-47DF-A9B7-8A7C6F580444}" destId="{F6FD6ECE-680A-4671-97CF-F00F3141F42A}" srcOrd="0" destOrd="0" presId="urn:microsoft.com/office/officeart/2008/layout/VerticalCurvedList"/>
    <dgm:cxn modelId="{FD50CF8C-BD14-4AAE-B9DF-EA35DB3CABDC}" srcId="{D1221719-9157-47DF-A9B7-8A7C6F580444}" destId="{0F2CD68D-3862-42DA-B41A-B84234F074D0}" srcOrd="4" destOrd="0" parTransId="{CFEE3B2D-2379-43BA-8068-4D4889FA9694}" sibTransId="{7A8E5F9D-8468-408B-987F-23B9EB749F67}"/>
    <dgm:cxn modelId="{1FDDD196-87CF-4818-B4A5-ACF1B4206774}" srcId="{D1221719-9157-47DF-A9B7-8A7C6F580444}" destId="{5D09F402-5FD2-44A4-8063-AF9CA66B3B0E}" srcOrd="0" destOrd="0" parTransId="{FC40C3D5-B299-4C42-B437-F15B1BFE3F6B}" sibTransId="{52B0340A-B2C1-4B3B-9D55-C5BE4F044662}"/>
    <dgm:cxn modelId="{3D13F7B4-2491-470B-BD3B-B65257BB91C3}" srcId="{D1221719-9157-47DF-A9B7-8A7C6F580444}" destId="{ECDADFFE-E8B6-4316-8CE9-FC315109A83E}" srcOrd="3" destOrd="0" parTransId="{446BCA46-CCFB-4BB6-A0CD-088B14526080}" sibTransId="{D4609D43-8E8F-4E5E-A87A-E13E93FAB213}"/>
    <dgm:cxn modelId="{3A57DBC0-A420-45E8-9A84-82D89758FEBE}" type="presOf" srcId="{ECDADFFE-E8B6-4316-8CE9-FC315109A83E}" destId="{EC52544D-0401-406C-97CD-4CA2CCAE7EC9}" srcOrd="0" destOrd="0" presId="urn:microsoft.com/office/officeart/2008/layout/VerticalCurvedList"/>
    <dgm:cxn modelId="{EBFF6EC6-0BB8-48D0-B4A0-0CCA7E22991B}" type="presOf" srcId="{E29F022A-6FFE-4AF6-8F34-06ADEEB950AA}" destId="{4E81CD82-3729-4936-B2C0-C4C227C14042}" srcOrd="0" destOrd="0" presId="urn:microsoft.com/office/officeart/2008/layout/VerticalCurvedList"/>
    <dgm:cxn modelId="{29CA8ACC-5C23-4740-8F3B-7F68CFCE2189}" srcId="{D1221719-9157-47DF-A9B7-8A7C6F580444}" destId="{1010BC4A-7B7A-4744-A8E6-CE2208935827}" srcOrd="1" destOrd="0" parTransId="{A877DBD0-148B-44C9-B892-5B6A90FE68BE}" sibTransId="{A530AE16-035F-4D5D-84FF-2D06CC9CAD95}"/>
    <dgm:cxn modelId="{7B7007E8-7998-4A96-8221-4CFE0292CE70}" type="presOf" srcId="{52B0340A-B2C1-4B3B-9D55-C5BE4F044662}" destId="{F4B6839D-B50E-42CA-AC23-D7F039D93118}" srcOrd="0" destOrd="0" presId="urn:microsoft.com/office/officeart/2008/layout/VerticalCurvedList"/>
    <dgm:cxn modelId="{8811D7FB-26A3-437F-92F3-33D5C5EE8437}" type="presOf" srcId="{1010BC4A-7B7A-4744-A8E6-CE2208935827}" destId="{A988A923-C9BA-45F0-8FE4-4AE28628F4EA}" srcOrd="0" destOrd="0" presId="urn:microsoft.com/office/officeart/2008/layout/VerticalCurvedList"/>
    <dgm:cxn modelId="{78DDE5D8-54EF-406F-9AA8-5DFE142F3EBD}" type="presParOf" srcId="{F6FD6ECE-680A-4671-97CF-F00F3141F42A}" destId="{8CAAFD6C-B931-430D-AD02-D53F492C2D19}" srcOrd="0" destOrd="0" presId="urn:microsoft.com/office/officeart/2008/layout/VerticalCurvedList"/>
    <dgm:cxn modelId="{084BA079-4277-4415-A31C-EA05C0E15FD8}" type="presParOf" srcId="{8CAAFD6C-B931-430D-AD02-D53F492C2D19}" destId="{990665C9-A7FA-4847-9CFD-C8A841EB3C7B}" srcOrd="0" destOrd="0" presId="urn:microsoft.com/office/officeart/2008/layout/VerticalCurvedList"/>
    <dgm:cxn modelId="{A359AC7E-B4BE-4CD5-8969-9AAD184311D9}" type="presParOf" srcId="{990665C9-A7FA-4847-9CFD-C8A841EB3C7B}" destId="{5370A5FC-7009-4281-A2D2-2BF1FA4B3925}" srcOrd="0" destOrd="0" presId="urn:microsoft.com/office/officeart/2008/layout/VerticalCurvedList"/>
    <dgm:cxn modelId="{C343F48F-AA93-47AC-8037-53724AAF0BFA}" type="presParOf" srcId="{990665C9-A7FA-4847-9CFD-C8A841EB3C7B}" destId="{F4B6839D-B50E-42CA-AC23-D7F039D93118}" srcOrd="1" destOrd="0" presId="urn:microsoft.com/office/officeart/2008/layout/VerticalCurvedList"/>
    <dgm:cxn modelId="{F4BF160D-5940-4CBD-A133-B48DEF7806F8}" type="presParOf" srcId="{990665C9-A7FA-4847-9CFD-C8A841EB3C7B}" destId="{95CA780F-D82D-4783-9599-337661587421}" srcOrd="2" destOrd="0" presId="urn:microsoft.com/office/officeart/2008/layout/VerticalCurvedList"/>
    <dgm:cxn modelId="{8C620394-4C5F-4CAB-B02D-797B3EECCBFE}" type="presParOf" srcId="{990665C9-A7FA-4847-9CFD-C8A841EB3C7B}" destId="{AFD74782-67B9-43AB-8254-9D76B57A626D}" srcOrd="3" destOrd="0" presId="urn:microsoft.com/office/officeart/2008/layout/VerticalCurvedList"/>
    <dgm:cxn modelId="{67EAC83F-5DDD-450F-80A8-6CA132259AFC}" type="presParOf" srcId="{8CAAFD6C-B931-430D-AD02-D53F492C2D19}" destId="{4DC687E7-B1F9-4196-AF7B-F331AF3BF368}" srcOrd="1" destOrd="0" presId="urn:microsoft.com/office/officeart/2008/layout/VerticalCurvedList"/>
    <dgm:cxn modelId="{67A8DCCB-FBD2-4EB9-97BF-AA5C652590F3}" type="presParOf" srcId="{8CAAFD6C-B931-430D-AD02-D53F492C2D19}" destId="{49F367B8-821A-451B-8DDE-5C12F2C5ABDE}" srcOrd="2" destOrd="0" presId="urn:microsoft.com/office/officeart/2008/layout/VerticalCurvedList"/>
    <dgm:cxn modelId="{11838C11-9063-40F5-96A8-8D77D11C1AF1}" type="presParOf" srcId="{49F367B8-821A-451B-8DDE-5C12F2C5ABDE}" destId="{2831186B-DA78-44F0-8020-4993707FF943}" srcOrd="0" destOrd="0" presId="urn:microsoft.com/office/officeart/2008/layout/VerticalCurvedList"/>
    <dgm:cxn modelId="{0F5E7FDB-B6F4-4B84-83BA-710661EFB5F9}" type="presParOf" srcId="{8CAAFD6C-B931-430D-AD02-D53F492C2D19}" destId="{A988A923-C9BA-45F0-8FE4-4AE28628F4EA}" srcOrd="3" destOrd="0" presId="urn:microsoft.com/office/officeart/2008/layout/VerticalCurvedList"/>
    <dgm:cxn modelId="{282F0DC7-FB74-4A8E-A00E-FAF8344CC074}" type="presParOf" srcId="{8CAAFD6C-B931-430D-AD02-D53F492C2D19}" destId="{53C8E76C-0808-495B-BA0D-4F5ADF48D085}" srcOrd="4" destOrd="0" presId="urn:microsoft.com/office/officeart/2008/layout/VerticalCurvedList"/>
    <dgm:cxn modelId="{228F4BCB-BB28-4EF9-9BD0-75AE3D41CA10}" type="presParOf" srcId="{53C8E76C-0808-495B-BA0D-4F5ADF48D085}" destId="{044C1B9D-EA13-4AD1-A758-6FDCF0EE3D09}" srcOrd="0" destOrd="0" presId="urn:microsoft.com/office/officeart/2008/layout/VerticalCurvedList"/>
    <dgm:cxn modelId="{C4C9141E-8859-43BE-A501-0558B78697FB}" type="presParOf" srcId="{8CAAFD6C-B931-430D-AD02-D53F492C2D19}" destId="{4E81CD82-3729-4936-B2C0-C4C227C14042}" srcOrd="5" destOrd="0" presId="urn:microsoft.com/office/officeart/2008/layout/VerticalCurvedList"/>
    <dgm:cxn modelId="{288C084E-2B79-434D-AC80-B1E97674D17F}" type="presParOf" srcId="{8CAAFD6C-B931-430D-AD02-D53F492C2D19}" destId="{1A904258-CC9E-42BA-8051-47445A0EEF3A}" srcOrd="6" destOrd="0" presId="urn:microsoft.com/office/officeart/2008/layout/VerticalCurvedList"/>
    <dgm:cxn modelId="{BF6C062F-22A8-469D-A4F0-CA8A5B17C1B7}" type="presParOf" srcId="{1A904258-CC9E-42BA-8051-47445A0EEF3A}" destId="{81838E8E-4E03-4516-8DE0-52DEA60C202B}" srcOrd="0" destOrd="0" presId="urn:microsoft.com/office/officeart/2008/layout/VerticalCurvedList"/>
    <dgm:cxn modelId="{1AF1D5F9-18C2-425E-A439-5753E4A62445}" type="presParOf" srcId="{8CAAFD6C-B931-430D-AD02-D53F492C2D19}" destId="{EC52544D-0401-406C-97CD-4CA2CCAE7EC9}" srcOrd="7" destOrd="0" presId="urn:microsoft.com/office/officeart/2008/layout/VerticalCurvedList"/>
    <dgm:cxn modelId="{D395D895-3BDA-4BE7-811A-044D6AD52A36}" type="presParOf" srcId="{8CAAFD6C-B931-430D-AD02-D53F492C2D19}" destId="{FB44D653-D3D8-407F-9009-2CC0B35C1A81}" srcOrd="8" destOrd="0" presId="urn:microsoft.com/office/officeart/2008/layout/VerticalCurvedList"/>
    <dgm:cxn modelId="{72F4E8AB-C095-4858-884A-7238A7BA2527}" type="presParOf" srcId="{FB44D653-D3D8-407F-9009-2CC0B35C1A81}" destId="{DCB5B07F-3AE3-4DB0-A4D7-7BC871940624}" srcOrd="0" destOrd="0" presId="urn:microsoft.com/office/officeart/2008/layout/VerticalCurvedList"/>
    <dgm:cxn modelId="{F286EFC8-96F6-4061-BB16-320F7995418D}" type="presParOf" srcId="{8CAAFD6C-B931-430D-AD02-D53F492C2D19}" destId="{781030A4-7084-4C6A-B80A-FA70C07515BC}" srcOrd="9" destOrd="0" presId="urn:microsoft.com/office/officeart/2008/layout/VerticalCurvedList"/>
    <dgm:cxn modelId="{03FCA0CC-206C-4E38-93A3-F98A155E5227}" type="presParOf" srcId="{8CAAFD6C-B931-430D-AD02-D53F492C2D19}" destId="{A526507B-EA5A-492D-A01E-40A200630104}" srcOrd="10" destOrd="0" presId="urn:microsoft.com/office/officeart/2008/layout/VerticalCurvedList"/>
    <dgm:cxn modelId="{53131CD9-2380-4EA8-B33B-2466D6DE9DC7}" type="presParOf" srcId="{A526507B-EA5A-492D-A01E-40A200630104}" destId="{A05FD63B-857C-4F29-B931-4A360FE0265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6839D-B50E-42CA-AC23-D7F039D93118}">
      <dsp:nvSpPr>
        <dsp:cNvPr id="0" name=""/>
        <dsp:cNvSpPr/>
      </dsp:nvSpPr>
      <dsp:spPr>
        <a:xfrm>
          <a:off x="-5699197" y="-872376"/>
          <a:ext cx="6785312" cy="6785312"/>
        </a:xfrm>
        <a:prstGeom prst="blockArc">
          <a:avLst>
            <a:gd name="adj1" fmla="val 18900000"/>
            <a:gd name="adj2" fmla="val 2700000"/>
            <a:gd name="adj3" fmla="val 318"/>
          </a:avLst>
        </a:prstGeom>
        <a:noFill/>
        <a:ln w="25400" cap="flat" cmpd="sng" algn="ctr">
          <a:solidFill>
            <a:srgbClr val="C0C0C0">
              <a:lumMod val="75000"/>
            </a:srgbClr>
          </a:solidFill>
          <a:prstDash val="solid"/>
          <a:miter lim="800000"/>
        </a:ln>
        <a:effectLst/>
      </dsp:spPr>
      <dsp:style>
        <a:lnRef idx="2">
          <a:scrgbClr r="0" g="0" b="0"/>
        </a:lnRef>
        <a:fillRef idx="0">
          <a:scrgbClr r="0" g="0" b="0"/>
        </a:fillRef>
        <a:effectRef idx="0">
          <a:scrgbClr r="0" g="0" b="0"/>
        </a:effectRef>
        <a:fontRef idx="minor"/>
      </dsp:style>
    </dsp:sp>
    <dsp:sp modelId="{4DC687E7-B1F9-4196-AF7B-F331AF3BF368}">
      <dsp:nvSpPr>
        <dsp:cNvPr id="0" name=""/>
        <dsp:cNvSpPr/>
      </dsp:nvSpPr>
      <dsp:spPr>
        <a:xfrm>
          <a:off x="474778" y="314934"/>
          <a:ext cx="9103683" cy="630271"/>
        </a:xfrm>
        <a:prstGeom prst="rect">
          <a:avLst/>
        </a:prstGeom>
        <a:solidFill>
          <a:schemeClr val="bg1"/>
        </a:solidFill>
        <a:ln w="25400" cap="flat" cmpd="sng" algn="ctr">
          <a:solidFill>
            <a:srgbClr val="FFFFFF">
              <a:shade val="50000"/>
            </a:srgb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500278"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CN" sz="2800" b="1" kern="1200" baseline="0" dirty="0">
              <a:solidFill>
                <a:srgbClr val="000000"/>
              </a:solidFill>
              <a:latin typeface="微软雅黑" panose="020B0503020204020204" pitchFamily="34" charset="-122"/>
              <a:ea typeface="微软雅黑" panose="020B0503020204020204" pitchFamily="34" charset="-122"/>
              <a:cs typeface="+mn-cs"/>
            </a:rPr>
            <a:t>1. Background</a:t>
          </a:r>
          <a:endParaRPr lang="zh-CN" altLang="en-US" sz="2800" b="1" kern="1200" baseline="0" dirty="0">
            <a:solidFill>
              <a:srgbClr val="000000"/>
            </a:solidFill>
            <a:latin typeface="微软雅黑" panose="020B0503020204020204" pitchFamily="34" charset="-122"/>
            <a:ea typeface="微软雅黑" panose="020B0503020204020204" pitchFamily="34" charset="-122"/>
            <a:cs typeface="+mn-cs"/>
          </a:endParaRPr>
        </a:p>
      </dsp:txBody>
      <dsp:txXfrm>
        <a:off x="474778" y="314934"/>
        <a:ext cx="9103683" cy="630271"/>
      </dsp:txXfrm>
    </dsp:sp>
    <dsp:sp modelId="{2831186B-DA78-44F0-8020-4993707FF943}">
      <dsp:nvSpPr>
        <dsp:cNvPr id="0" name=""/>
        <dsp:cNvSpPr/>
      </dsp:nvSpPr>
      <dsp:spPr>
        <a:xfrm>
          <a:off x="80858" y="236150"/>
          <a:ext cx="787839" cy="787839"/>
        </a:xfrm>
        <a:prstGeom prst="ellipse">
          <a:avLst/>
        </a:prstGeom>
        <a:solidFill>
          <a:srgbClr val="FFFFFF">
            <a:hueOff val="0"/>
            <a:satOff val="0"/>
            <a:lumOff val="0"/>
            <a:alphaOff val="0"/>
          </a:srgbClr>
        </a:solidFill>
        <a:ln w="254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 modelId="{A988A923-C9BA-45F0-8FE4-4AE28628F4EA}">
      <dsp:nvSpPr>
        <dsp:cNvPr id="0" name=""/>
        <dsp:cNvSpPr/>
      </dsp:nvSpPr>
      <dsp:spPr>
        <a:xfrm>
          <a:off x="926412" y="1260039"/>
          <a:ext cx="8652049" cy="630271"/>
        </a:xfrm>
        <a:prstGeom prst="rect">
          <a:avLst/>
        </a:prstGeom>
        <a:solidFill>
          <a:srgbClr val="FFFFFF"/>
        </a:solidFill>
        <a:ln w="25400" cap="flat" cmpd="sng" algn="ctr">
          <a:solidFill>
            <a:srgbClr val="FFFFFF">
              <a:shade val="50000"/>
            </a:srgb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500278"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CN" sz="2800" b="1" kern="1200" baseline="0" dirty="0">
              <a:solidFill>
                <a:srgbClr val="000000"/>
              </a:solidFill>
              <a:latin typeface="微软雅黑" panose="020B0503020204020204" pitchFamily="34" charset="-122"/>
              <a:ea typeface="微软雅黑" panose="020B0503020204020204" pitchFamily="34" charset="-122"/>
              <a:cs typeface="+mn-cs"/>
            </a:rPr>
            <a:t>2. Methods</a:t>
          </a:r>
          <a:endParaRPr lang="zh-CN" altLang="en-US" sz="2800" b="1" kern="1200" baseline="0" dirty="0">
            <a:solidFill>
              <a:srgbClr val="000000"/>
            </a:solidFill>
            <a:latin typeface="微软雅黑" panose="020B0503020204020204" pitchFamily="34" charset="-122"/>
            <a:ea typeface="微软雅黑" panose="020B0503020204020204" pitchFamily="34" charset="-122"/>
            <a:cs typeface="+mn-cs"/>
          </a:endParaRPr>
        </a:p>
      </dsp:txBody>
      <dsp:txXfrm>
        <a:off x="926412" y="1260039"/>
        <a:ext cx="8652049" cy="630271"/>
      </dsp:txXfrm>
    </dsp:sp>
    <dsp:sp modelId="{044C1B9D-EA13-4AD1-A758-6FDCF0EE3D09}">
      <dsp:nvSpPr>
        <dsp:cNvPr id="0" name=""/>
        <dsp:cNvSpPr/>
      </dsp:nvSpPr>
      <dsp:spPr>
        <a:xfrm>
          <a:off x="532492" y="1181255"/>
          <a:ext cx="787839" cy="787839"/>
        </a:xfrm>
        <a:prstGeom prst="ellipse">
          <a:avLst/>
        </a:prstGeom>
        <a:solidFill>
          <a:srgbClr val="FFFFFF">
            <a:hueOff val="0"/>
            <a:satOff val="0"/>
            <a:lumOff val="0"/>
            <a:alphaOff val="0"/>
          </a:srgbClr>
        </a:solidFill>
        <a:ln w="254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4E81CD82-3729-4936-B2C0-C4C227C14042}">
      <dsp:nvSpPr>
        <dsp:cNvPr id="0" name=""/>
        <dsp:cNvSpPr/>
      </dsp:nvSpPr>
      <dsp:spPr>
        <a:xfrm>
          <a:off x="1065027" y="2205144"/>
          <a:ext cx="8513433" cy="630271"/>
        </a:xfrm>
        <a:prstGeom prst="rect">
          <a:avLst/>
        </a:prstGeom>
        <a:solidFill>
          <a:srgbClr val="FFFFFF"/>
        </a:solidFill>
        <a:ln w="25400" cap="flat" cmpd="sng" algn="ctr">
          <a:solidFill>
            <a:srgbClr val="FFFFFF">
              <a:shade val="50000"/>
            </a:srgb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500278" tIns="66040" rIns="66040" bIns="66040" numCol="1" spcCol="1270" anchor="ctr" anchorCtr="0">
          <a:noAutofit/>
        </a:bodyPr>
        <a:lstStyle/>
        <a:p>
          <a:pPr marL="0" lvl="0" indent="0" algn="l" defTabSz="1244600">
            <a:lnSpc>
              <a:spcPct val="90000"/>
            </a:lnSpc>
            <a:spcBef>
              <a:spcPct val="0"/>
            </a:spcBef>
            <a:spcAft>
              <a:spcPct val="35000"/>
            </a:spcAft>
            <a:buNone/>
          </a:pPr>
          <a:r>
            <a:rPr lang="en-US" altLang="zh-CN" sz="2600" b="1" kern="1200" baseline="0" dirty="0">
              <a:solidFill>
                <a:srgbClr val="000000"/>
              </a:solidFill>
              <a:latin typeface="微软雅黑" panose="020B0503020204020204" pitchFamily="34" charset="-122"/>
              <a:ea typeface="微软雅黑" panose="020B0503020204020204" pitchFamily="34" charset="-122"/>
              <a:cs typeface="+mn-cs"/>
            </a:rPr>
            <a:t>3. TWSA Nonstationarity in Global Large Basins</a:t>
          </a:r>
          <a:endParaRPr lang="zh-CN" altLang="zh-CN" sz="2600" b="1" kern="1200" baseline="0" dirty="0">
            <a:solidFill>
              <a:srgbClr val="000000"/>
            </a:solidFill>
            <a:latin typeface="微软雅黑" panose="020B0503020204020204" pitchFamily="34" charset="-122"/>
            <a:ea typeface="微软雅黑" panose="020B0503020204020204" pitchFamily="34" charset="-122"/>
            <a:cs typeface="+mn-cs"/>
          </a:endParaRPr>
        </a:p>
      </dsp:txBody>
      <dsp:txXfrm>
        <a:off x="1065027" y="2205144"/>
        <a:ext cx="8513433" cy="630271"/>
      </dsp:txXfrm>
    </dsp:sp>
    <dsp:sp modelId="{81838E8E-4E03-4516-8DE0-52DEA60C202B}">
      <dsp:nvSpPr>
        <dsp:cNvPr id="0" name=""/>
        <dsp:cNvSpPr/>
      </dsp:nvSpPr>
      <dsp:spPr>
        <a:xfrm>
          <a:off x="671108" y="2126360"/>
          <a:ext cx="787839" cy="787839"/>
        </a:xfrm>
        <a:prstGeom prst="ellipse">
          <a:avLst/>
        </a:prstGeom>
        <a:solidFill>
          <a:srgbClr val="FFFFFF">
            <a:hueOff val="0"/>
            <a:satOff val="0"/>
            <a:lumOff val="0"/>
            <a:alphaOff val="0"/>
          </a:srgbClr>
        </a:solidFill>
        <a:ln w="254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EC52544D-0401-406C-97CD-4CA2CCAE7EC9}">
      <dsp:nvSpPr>
        <dsp:cNvPr id="0" name=""/>
        <dsp:cNvSpPr/>
      </dsp:nvSpPr>
      <dsp:spPr>
        <a:xfrm>
          <a:off x="926412" y="3150249"/>
          <a:ext cx="8652049" cy="630271"/>
        </a:xfrm>
        <a:prstGeom prst="rect">
          <a:avLst/>
        </a:prstGeom>
        <a:solidFill>
          <a:srgbClr val="FFFFFF"/>
        </a:solidFill>
        <a:ln w="25400" cap="flat" cmpd="sng" algn="ctr">
          <a:solidFill>
            <a:srgbClr val="FFFFFF">
              <a:shade val="50000"/>
            </a:srgb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500278" tIns="66040" rIns="66040" bIns="66040" numCol="1" spcCol="1270" anchor="ctr" anchorCtr="0">
          <a:noAutofit/>
        </a:bodyPr>
        <a:lstStyle/>
        <a:p>
          <a:pPr marL="0" lvl="0" indent="0" algn="l" defTabSz="1244600">
            <a:lnSpc>
              <a:spcPct val="90000"/>
            </a:lnSpc>
            <a:spcBef>
              <a:spcPct val="0"/>
            </a:spcBef>
            <a:spcAft>
              <a:spcPct val="35000"/>
            </a:spcAft>
            <a:buNone/>
          </a:pPr>
          <a:r>
            <a:rPr lang="en-US" altLang="zh-CN" sz="2600" b="1" kern="1200" baseline="0" dirty="0">
              <a:solidFill>
                <a:srgbClr val="000000"/>
              </a:solidFill>
              <a:latin typeface="微软雅黑" panose="020B0503020204020204" pitchFamily="34" charset="-122"/>
              <a:ea typeface="微软雅黑" panose="020B0503020204020204" pitchFamily="34" charset="-122"/>
              <a:cs typeface="+mn-cs"/>
            </a:rPr>
            <a:t>4. Influencing Factors of TWSA Nonstationarity </a:t>
          </a:r>
          <a:endParaRPr lang="zh-CN" altLang="en-US" sz="2600" b="1" kern="1200" baseline="0" dirty="0">
            <a:solidFill>
              <a:srgbClr val="000000"/>
            </a:solidFill>
            <a:latin typeface="微软雅黑" panose="020B0503020204020204" pitchFamily="34" charset="-122"/>
            <a:ea typeface="微软雅黑" panose="020B0503020204020204" pitchFamily="34" charset="-122"/>
            <a:cs typeface="+mn-cs"/>
          </a:endParaRPr>
        </a:p>
      </dsp:txBody>
      <dsp:txXfrm>
        <a:off x="926412" y="3150249"/>
        <a:ext cx="8652049" cy="630271"/>
      </dsp:txXfrm>
    </dsp:sp>
    <dsp:sp modelId="{DCB5B07F-3AE3-4DB0-A4D7-7BC871940624}">
      <dsp:nvSpPr>
        <dsp:cNvPr id="0" name=""/>
        <dsp:cNvSpPr/>
      </dsp:nvSpPr>
      <dsp:spPr>
        <a:xfrm>
          <a:off x="532492" y="3071465"/>
          <a:ext cx="787839" cy="787839"/>
        </a:xfrm>
        <a:prstGeom prst="ellipse">
          <a:avLst/>
        </a:prstGeom>
        <a:solidFill>
          <a:srgbClr val="FFFFFF">
            <a:hueOff val="0"/>
            <a:satOff val="0"/>
            <a:lumOff val="0"/>
            <a:alphaOff val="0"/>
          </a:srgbClr>
        </a:solidFill>
        <a:ln w="254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dsp:style>
    </dsp:sp>
    <dsp:sp modelId="{781030A4-7084-4C6A-B80A-FA70C07515BC}">
      <dsp:nvSpPr>
        <dsp:cNvPr id="0" name=""/>
        <dsp:cNvSpPr/>
      </dsp:nvSpPr>
      <dsp:spPr>
        <a:xfrm>
          <a:off x="474778" y="4095354"/>
          <a:ext cx="9103683" cy="630271"/>
        </a:xfrm>
        <a:prstGeom prst="rect">
          <a:avLst/>
        </a:prstGeom>
        <a:solidFill>
          <a:srgbClr val="FFFFFF"/>
        </a:solidFill>
        <a:ln w="25400" cap="flat" cmpd="sng" algn="ctr">
          <a:solidFill>
            <a:srgbClr val="FFFFFF">
              <a:shade val="50000"/>
            </a:srgb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500278"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CN" sz="2800" b="1" kern="1200" baseline="0" dirty="0">
              <a:solidFill>
                <a:srgbClr val="000000"/>
              </a:solidFill>
              <a:latin typeface="微软雅黑" panose="020B0503020204020204" pitchFamily="34" charset="-122"/>
              <a:ea typeface="微软雅黑" panose="020B0503020204020204" pitchFamily="34" charset="-122"/>
              <a:cs typeface="+mn-cs"/>
            </a:rPr>
            <a:t>5. Conclusions</a:t>
          </a:r>
          <a:endParaRPr lang="zh-CN" altLang="en-US" sz="2800" b="1" kern="1200" baseline="0" dirty="0">
            <a:solidFill>
              <a:srgbClr val="000000"/>
            </a:solidFill>
            <a:latin typeface="微软雅黑" panose="020B0503020204020204" pitchFamily="34" charset="-122"/>
            <a:ea typeface="微软雅黑" panose="020B0503020204020204" pitchFamily="34" charset="-122"/>
            <a:cs typeface="+mn-cs"/>
          </a:endParaRPr>
        </a:p>
      </dsp:txBody>
      <dsp:txXfrm>
        <a:off x="474778" y="4095354"/>
        <a:ext cx="9103683" cy="630271"/>
      </dsp:txXfrm>
    </dsp:sp>
    <dsp:sp modelId="{A05FD63B-857C-4F29-B931-4A360FE02656}">
      <dsp:nvSpPr>
        <dsp:cNvPr id="0" name=""/>
        <dsp:cNvSpPr/>
      </dsp:nvSpPr>
      <dsp:spPr>
        <a:xfrm>
          <a:off x="80858" y="4016570"/>
          <a:ext cx="787839" cy="787839"/>
        </a:xfrm>
        <a:prstGeom prst="ellipse">
          <a:avLst/>
        </a:prstGeom>
        <a:solidFill>
          <a:srgbClr val="FFFFFF">
            <a:hueOff val="0"/>
            <a:satOff val="0"/>
            <a:lumOff val="0"/>
            <a:alphaOff val="0"/>
          </a:srgbClr>
        </a:solidFill>
        <a:ln w="254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EB91A8-7D4B-4D6C-B89F-B55EA5A38017}" type="datetimeFigureOut">
              <a:rPr lang="zh-CN" altLang="en-US" smtClean="0"/>
              <a:t>2024/10/8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F6FE8-6E00-444E-B67B-C4A1615503B0}" type="slidenum">
              <a:rPr lang="zh-CN" altLang="en-US" smtClean="0"/>
              <a:t>‹#›</a:t>
            </a:fld>
            <a:endParaRPr lang="zh-CN" altLang="en-US"/>
          </a:p>
        </p:txBody>
      </p:sp>
    </p:spTree>
    <p:extLst>
      <p:ext uri="{BB962C8B-B14F-4D97-AF65-F5344CB8AC3E}">
        <p14:creationId xmlns:p14="http://schemas.microsoft.com/office/powerpoint/2010/main" val="3196750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0" lang="zh-CN" altLang="en-US">
              <a:latin typeface="Calibri" charset="0"/>
            </a:endParaRPr>
          </a:p>
        </p:txBody>
      </p:sp>
      <p:sp>
        <p:nvSpPr>
          <p:cNvPr id="70660"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cs typeface="ＭＳ Ｐゴシック" charset="0"/>
              </a:defRPr>
            </a:lvl2pPr>
            <a:lvl3pPr marL="1143000" indent="-228600" eaLnBrk="0" hangingPunct="0">
              <a:defRPr kumimoji="1" sz="2400">
                <a:solidFill>
                  <a:schemeClr val="tx1"/>
                </a:solidFill>
                <a:latin typeface="Arial" charset="0"/>
                <a:ea typeface="ＭＳ Ｐゴシック" charset="0"/>
                <a:cs typeface="ＭＳ Ｐゴシック" charset="0"/>
              </a:defRPr>
            </a:lvl3pPr>
            <a:lvl4pPr marL="1600200" indent="-228600" eaLnBrk="0" hangingPunct="0">
              <a:defRPr kumimoji="1" sz="2400">
                <a:solidFill>
                  <a:schemeClr val="tx1"/>
                </a:solidFill>
                <a:latin typeface="Arial" charset="0"/>
                <a:ea typeface="ＭＳ Ｐゴシック" charset="0"/>
                <a:cs typeface="ＭＳ Ｐゴシック" charset="0"/>
              </a:defRPr>
            </a:lvl4pPr>
            <a:lvl5pPr marL="2057400" indent="-228600" eaLnBrk="0" hangingPunct="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pPr eaLnBrk="1" hangingPunct="1"/>
            <a:fld id="{DA674945-1F86-8C4A-9CE4-ACB0E89E9417}" type="slidenum">
              <a:rPr kumimoji="0" lang="en-US" altLang="zh-CN" sz="1200"/>
              <a:pPr eaLnBrk="1" hangingPunct="1"/>
              <a:t>1</a:t>
            </a:fld>
            <a:endParaRPr kumimoji="0" lang="en-US" altLang="zh-CN" sz="1200"/>
          </a:p>
        </p:txBody>
      </p:sp>
    </p:spTree>
    <p:extLst>
      <p:ext uri="{BB962C8B-B14F-4D97-AF65-F5344CB8AC3E}">
        <p14:creationId xmlns:p14="http://schemas.microsoft.com/office/powerpoint/2010/main" val="98290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03F6FE8-6E00-444E-B67B-C4A1615503B0}" type="slidenum">
              <a:rPr lang="zh-CN" altLang="en-US" smtClean="0"/>
              <a:t>11</a:t>
            </a:fld>
            <a:endParaRPr lang="zh-CN" altLang="en-US"/>
          </a:p>
        </p:txBody>
      </p:sp>
    </p:spTree>
    <p:extLst>
      <p:ext uri="{BB962C8B-B14F-4D97-AF65-F5344CB8AC3E}">
        <p14:creationId xmlns:p14="http://schemas.microsoft.com/office/powerpoint/2010/main" val="889570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MS Mincho" panose="02020609040205080304" pitchFamily="49" charset="-128"/>
              </a:rPr>
              <a:t>Snowfall is a primary contributor to glacial mass balance or </a:t>
            </a:r>
            <a:r>
              <a:rPr lang="en-US" altLang="zh-CN" sz="1800" dirty="0">
                <a:effectLst/>
                <a:latin typeface="Times New Roman" panose="02020603050405020304" pitchFamily="18" charset="0"/>
                <a:ea typeface="宋体" panose="02010600030101010101" pitchFamily="2" charset="-122"/>
              </a:rPr>
              <a:t>water storage</a:t>
            </a:r>
            <a:r>
              <a:rPr lang="en-US" altLang="zh-CN" sz="1800" dirty="0">
                <a:effectLst/>
                <a:latin typeface="Times New Roman" panose="02020603050405020304" pitchFamily="18" charset="0"/>
                <a:ea typeface="MS Mincho" panose="02020609040205080304" pitchFamily="49" charset="-128"/>
              </a:rPr>
              <a:t> in polar regions.</a:t>
            </a:r>
          </a:p>
          <a:p>
            <a:r>
              <a:rPr lang="en-US" altLang="zh-CN" sz="1800" dirty="0">
                <a:effectLst/>
                <a:latin typeface="Times New Roman" panose="02020603050405020304" pitchFamily="18" charset="0"/>
                <a:ea typeface="MS Mincho" panose="02020609040205080304" pitchFamily="49" charset="-128"/>
              </a:rPr>
              <a:t>However, </a:t>
            </a:r>
            <a:r>
              <a:rPr lang="en-US" altLang="zh-CN" sz="1200" dirty="0">
                <a:effectLst/>
                <a:latin typeface="微软雅黑" panose="020B0503020204020204" pitchFamily="34" charset="-122"/>
                <a:ea typeface="微软雅黑" panose="020B0503020204020204" pitchFamily="34" charset="-122"/>
              </a:rPr>
              <a:t>snow water equivalent can only explain a small part of variabilities in TWSA, </a:t>
            </a:r>
          </a:p>
          <a:p>
            <a:r>
              <a:rPr lang="en-US" altLang="zh-CN" sz="1200" dirty="0">
                <a:effectLst/>
                <a:latin typeface="微软雅黑" panose="020B0503020204020204" pitchFamily="34" charset="-122"/>
                <a:ea typeface="微软雅黑" panose="020B0503020204020204" pitchFamily="34" charset="-122"/>
              </a:rPr>
              <a:t>In four basins, Ob, Lena, Volga, and Dnieper, soil moisture can explain most of the STD</a:t>
            </a:r>
            <a:r>
              <a:rPr lang="en-US" altLang="zh-CN" sz="1200" baseline="-25000" dirty="0">
                <a:effectLst/>
                <a:latin typeface="微软雅黑" panose="020B0503020204020204" pitchFamily="34" charset="-122"/>
                <a:ea typeface="微软雅黑" panose="020B0503020204020204" pitchFamily="34" charset="-122"/>
              </a:rPr>
              <a:t>TWSA</a:t>
            </a:r>
            <a:r>
              <a:rPr lang="en-US" altLang="zh-CN" sz="1200" dirty="0">
                <a:effectLst/>
                <a:latin typeface="微软雅黑" panose="020B0503020204020204" pitchFamily="34" charset="-122"/>
                <a:ea typeface="微软雅黑" panose="020B0503020204020204" pitchFamily="34" charset="-122"/>
              </a:rPr>
              <a:t>.</a:t>
            </a:r>
            <a:endParaRPr lang="zh-CN" altLang="en-US" dirty="0"/>
          </a:p>
        </p:txBody>
      </p:sp>
      <p:sp>
        <p:nvSpPr>
          <p:cNvPr id="4" name="灯片编号占位符 3"/>
          <p:cNvSpPr>
            <a:spLocks noGrp="1"/>
          </p:cNvSpPr>
          <p:nvPr>
            <p:ph type="sldNum" sz="quarter" idx="5"/>
          </p:nvPr>
        </p:nvSpPr>
        <p:spPr/>
        <p:txBody>
          <a:bodyPr/>
          <a:lstStyle/>
          <a:p>
            <a:fld id="{D03F6FE8-6E00-444E-B67B-C4A1615503B0}" type="slidenum">
              <a:rPr lang="zh-CN" altLang="en-US" smtClean="0"/>
              <a:t>12</a:t>
            </a:fld>
            <a:endParaRPr lang="zh-CN" altLang="en-US"/>
          </a:p>
        </p:txBody>
      </p:sp>
    </p:spTree>
    <p:extLst>
      <p:ext uri="{BB962C8B-B14F-4D97-AF65-F5344CB8AC3E}">
        <p14:creationId xmlns:p14="http://schemas.microsoft.com/office/powerpoint/2010/main" val="3861160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03F6FE8-6E00-444E-B67B-C4A1615503B0}" type="slidenum">
              <a:rPr lang="zh-CN" altLang="en-US" smtClean="0"/>
              <a:t>13</a:t>
            </a:fld>
            <a:endParaRPr lang="zh-CN" altLang="en-US"/>
          </a:p>
        </p:txBody>
      </p:sp>
    </p:spTree>
    <p:extLst>
      <p:ext uri="{BB962C8B-B14F-4D97-AF65-F5344CB8AC3E}">
        <p14:creationId xmlns:p14="http://schemas.microsoft.com/office/powerpoint/2010/main" val="2720728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Intensity (10</a:t>
            </a:r>
            <a:r>
              <a:rPr lang="en-US" altLang="zh-CN" sz="1200" baseline="30000" dirty="0"/>
              <a:t>3</a:t>
            </a:r>
            <a:r>
              <a:rPr lang="en-US" altLang="zh-CN" sz="1200" dirty="0"/>
              <a:t> km</a:t>
            </a:r>
            <a:r>
              <a:rPr lang="en-US" altLang="zh-CN" sz="1200" baseline="30000" dirty="0"/>
              <a:t>3</a:t>
            </a:r>
            <a:r>
              <a:rPr lang="en-US" altLang="zh-CN" sz="1200" dirty="0"/>
              <a:t> month) of the global top 30 most intense wet (positive values) and top 30 most intense dry (negative values) events (dots </a:t>
            </a:r>
            <a:r>
              <a:rPr lang="en-US" altLang="zh-CN" sz="1200" dirty="0" err="1"/>
              <a:t>colour</a:t>
            </a:r>
            <a:r>
              <a:rPr lang="en-US" altLang="zh-CN" sz="1200" dirty="0"/>
              <a:t> coded by continent) as a function of the month of maximum/minimum TWS anomaly.</a:t>
            </a:r>
            <a:endParaRPr lang="zh-CN" altLang="en-US" sz="1200" dirty="0"/>
          </a:p>
          <a:p>
            <a:endParaRPr lang="zh-CN" altLang="en-US" dirty="0"/>
          </a:p>
        </p:txBody>
      </p:sp>
      <p:sp>
        <p:nvSpPr>
          <p:cNvPr id="4" name="灯片编号占位符 3"/>
          <p:cNvSpPr>
            <a:spLocks noGrp="1"/>
          </p:cNvSpPr>
          <p:nvPr>
            <p:ph type="sldNum" sz="quarter" idx="5"/>
          </p:nvPr>
        </p:nvSpPr>
        <p:spPr/>
        <p:txBody>
          <a:bodyPr/>
          <a:lstStyle/>
          <a:p>
            <a:fld id="{D03F6FE8-6E00-444E-B67B-C4A1615503B0}" type="slidenum">
              <a:rPr lang="zh-CN" altLang="en-US" smtClean="0"/>
              <a:t>3</a:t>
            </a:fld>
            <a:endParaRPr lang="zh-CN" altLang="en-US"/>
          </a:p>
        </p:txBody>
      </p:sp>
    </p:spTree>
    <p:extLst>
      <p:ext uri="{BB962C8B-B14F-4D97-AF65-F5344CB8AC3E}">
        <p14:creationId xmlns:p14="http://schemas.microsoft.com/office/powerpoint/2010/main" val="434621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414040"/>
                </a:solidFill>
                <a:effectLst/>
                <a:latin typeface="Times New Roman" panose="02020603050405020304" pitchFamily="18" charset="0"/>
              </a:rPr>
              <a:t>Henan province issued an orange alert for drought on Wednesday, as 72 national meteorological centers in 16 cities recorded severe heat for 10 consecutive days, the Henan Meteorological Center said.</a:t>
            </a:r>
          </a:p>
          <a:p>
            <a:r>
              <a:rPr lang="en-US" altLang="zh-CN" sz="1200" dirty="0">
                <a:solidFill>
                  <a:schemeClr val="tx1"/>
                </a:solidFill>
                <a:latin typeface="微软雅黑" panose="020B0503020204020204" pitchFamily="34" charset="-122"/>
                <a:ea typeface="微软雅黑" panose="020B0503020204020204" pitchFamily="34" charset="-122"/>
              </a:rPr>
              <a:t>The left It is implementing water-saving measures for irrigation</a:t>
            </a:r>
          </a:p>
          <a:p>
            <a:endParaRPr lang="en-US" altLang="zh-CN" sz="1200" dirty="0">
              <a:solidFill>
                <a:schemeClr val="tx1"/>
              </a:solidFill>
              <a:latin typeface="微软雅黑" panose="020B0503020204020204" pitchFamily="34" charset="-122"/>
              <a:ea typeface="微软雅黑" panose="020B0503020204020204" pitchFamily="34" charset="-122"/>
            </a:endParaRPr>
          </a:p>
          <a:p>
            <a:r>
              <a:rPr lang="en-US" altLang="zh-CN" b="0" i="0" dirty="0">
                <a:solidFill>
                  <a:srgbClr val="000000"/>
                </a:solidFill>
                <a:effectLst/>
                <a:latin typeface="Rubik"/>
              </a:rPr>
              <a:t>A small town in China's Henan province experienced an unprecedented deluge as it received nearly a year's worth of rain in just 24 hours.</a:t>
            </a:r>
            <a:endParaRPr lang="zh-CN" altLang="en-US" dirty="0"/>
          </a:p>
        </p:txBody>
      </p:sp>
      <p:sp>
        <p:nvSpPr>
          <p:cNvPr id="4" name="灯片编号占位符 3"/>
          <p:cNvSpPr>
            <a:spLocks noGrp="1"/>
          </p:cNvSpPr>
          <p:nvPr>
            <p:ph type="sldNum" sz="quarter" idx="5"/>
          </p:nvPr>
        </p:nvSpPr>
        <p:spPr/>
        <p:txBody>
          <a:bodyPr/>
          <a:lstStyle/>
          <a:p>
            <a:fld id="{D03F6FE8-6E00-444E-B67B-C4A1615503B0}" type="slidenum">
              <a:rPr lang="zh-CN" altLang="en-US" smtClean="0"/>
              <a:t>4</a:t>
            </a:fld>
            <a:endParaRPr lang="zh-CN" altLang="en-US"/>
          </a:p>
        </p:txBody>
      </p:sp>
    </p:spTree>
    <p:extLst>
      <p:ext uri="{BB962C8B-B14F-4D97-AF65-F5344CB8AC3E}">
        <p14:creationId xmlns:p14="http://schemas.microsoft.com/office/powerpoint/2010/main" val="3609244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MS Mincho" panose="02020609040205080304" pitchFamily="49" charset="-128"/>
              </a:rPr>
              <a:t>TWSA time series is decomposed into </a:t>
            </a:r>
            <a:r>
              <a:rPr lang="en-US" altLang="zh-CN" sz="1800" dirty="0">
                <a:effectLst/>
                <a:latin typeface="Times New Roman" panose="02020603050405020304" pitchFamily="18" charset="0"/>
                <a:ea typeface="宋体" panose="02010600030101010101" pitchFamily="2" charset="-122"/>
              </a:rPr>
              <a:t>the </a:t>
            </a:r>
            <a:r>
              <a:rPr lang="en-US" altLang="zh-CN" sz="1800" dirty="0">
                <a:effectLst/>
                <a:latin typeface="Times New Roman" panose="02020603050405020304" pitchFamily="18" charset="0"/>
                <a:ea typeface="MS Mincho" panose="02020609040205080304" pitchFamily="49" charset="-128"/>
              </a:rPr>
              <a:t>seasonal term (TWSA</a:t>
            </a:r>
            <a:r>
              <a:rPr lang="en-US" altLang="zh-CN" sz="1800" baseline="-25000" dirty="0">
                <a:effectLst/>
                <a:latin typeface="Times New Roman" panose="02020603050405020304" pitchFamily="18" charset="0"/>
                <a:ea typeface="MS Mincho" panose="02020609040205080304" pitchFamily="49" charset="-128"/>
              </a:rPr>
              <a:t>seasonal</a:t>
            </a:r>
            <a:r>
              <a:rPr lang="en-US" altLang="zh-CN" sz="1800" dirty="0">
                <a:effectLst/>
                <a:latin typeface="Times New Roman" panose="02020603050405020304" pitchFamily="18" charset="0"/>
                <a:ea typeface="MS Mincho" panose="02020609040205080304" pitchFamily="49" charset="-128"/>
              </a:rPr>
              <a:t>), trend term (TWSA</a:t>
            </a:r>
            <a:r>
              <a:rPr lang="en-US" altLang="zh-CN" sz="1800" baseline="-25000" dirty="0">
                <a:effectLst/>
                <a:latin typeface="Times New Roman" panose="02020603050405020304" pitchFamily="18" charset="0"/>
                <a:ea typeface="MS Mincho" panose="02020609040205080304" pitchFamily="49" charset="-128"/>
              </a:rPr>
              <a:t>trend</a:t>
            </a:r>
            <a:r>
              <a:rPr lang="en-US" altLang="zh-CN" sz="1800" dirty="0">
                <a:effectLst/>
                <a:latin typeface="Times New Roman" panose="02020603050405020304" pitchFamily="18" charset="0"/>
                <a:ea typeface="MS Mincho" panose="02020609040205080304" pitchFamily="49" charset="-128"/>
              </a:rPr>
              <a:t>) and residual term (TWSA</a:t>
            </a:r>
            <a:r>
              <a:rPr lang="en-US" altLang="zh-CN" sz="1800" baseline="-25000" dirty="0">
                <a:effectLst/>
                <a:latin typeface="Times New Roman" panose="02020603050405020304" pitchFamily="18" charset="0"/>
                <a:ea typeface="MS Mincho" panose="02020609040205080304" pitchFamily="49" charset="-128"/>
              </a:rPr>
              <a:t>residuals</a:t>
            </a:r>
            <a:r>
              <a:rPr lang="en-US" altLang="zh-CN" sz="1800" dirty="0">
                <a:effectLst/>
                <a:latin typeface="Times New Roman" panose="02020603050405020304" pitchFamily="18" charset="0"/>
                <a:ea typeface="MS Mincho" panose="02020609040205080304" pitchFamily="49" charset="-128"/>
              </a:rPr>
              <a:t>) using the least squares fitting method.</a:t>
            </a:r>
          </a:p>
          <a:p>
            <a:endParaRPr lang="en-US" altLang="zh-CN" sz="1800" kern="0" dirty="0">
              <a:solidFill>
                <a:srgbClr val="000000"/>
              </a:solidFill>
              <a:effectLst/>
              <a:latin typeface="Open Sans" panose="020B0606030504020204" pitchFamily="34" charset="0"/>
              <a:ea typeface="宋体" panose="02010600030101010101" pitchFamily="2" charset="-122"/>
            </a:endParaRPr>
          </a:p>
          <a:p>
            <a:r>
              <a:rPr lang="en-US" altLang="zh-CN" sz="1800" kern="0" dirty="0">
                <a:solidFill>
                  <a:srgbClr val="000000"/>
                </a:solidFill>
                <a:effectLst/>
                <a:latin typeface="Open Sans" panose="020B0606030504020204" pitchFamily="34" charset="0"/>
                <a:ea typeface="宋体" panose="02010600030101010101" pitchFamily="2" charset="-122"/>
              </a:rPr>
              <a:t>The interannual and subseasonal components in GRACE-based terrestrial water storage anomalies (TWSA) are typically treated as residuals and used for error estimation. The interannual and subseasonal components in TWSA are also used to characterize the droughts and floods.</a:t>
            </a:r>
          </a:p>
          <a:p>
            <a:r>
              <a:rPr lang="en-US" altLang="zh-CN" sz="1800" dirty="0">
                <a:effectLst/>
                <a:latin typeface="Times New Roman" panose="02020603050405020304" pitchFamily="18" charset="0"/>
                <a:ea typeface="MS Mincho" panose="02020609040205080304" pitchFamily="49" charset="-128"/>
              </a:rPr>
              <a:t>Standard deviation (STD) reflects the dispersion of a data distribution from the mean.</a:t>
            </a:r>
            <a:endParaRPr lang="en-US" altLang="zh-CN" sz="1800" kern="0" dirty="0">
              <a:solidFill>
                <a:srgbClr val="000000"/>
              </a:solidFill>
              <a:effectLst/>
              <a:latin typeface="Open Sans" panose="020B0606030504020204" pitchFamily="34" charset="0"/>
              <a:ea typeface="宋体" panose="02010600030101010101" pitchFamily="2" charset="-122"/>
            </a:endParaRPr>
          </a:p>
          <a:p>
            <a:r>
              <a:rPr lang="zh-CN" altLang="zh-CN" sz="1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altLang="zh-CN" sz="1800" b="1" dirty="0">
                <a:effectLst/>
                <a:latin typeface="Times New Roman" panose="02020603050405020304" pitchFamily="18" charset="0"/>
                <a:ea typeface="MS Mincho" panose="02020609040205080304" pitchFamily="49" charset="-128"/>
                <a:cs typeface="Times New Roman" panose="02020603050405020304" pitchFamily="18" charset="0"/>
              </a:rPr>
              <a:t>A simple schematic diagram demonstrates the </a:t>
            </a:r>
            <a:r>
              <a:rPr lang="en-US" altLang="zh-CN" sz="1800" b="1" dirty="0">
                <a:effectLst/>
                <a:latin typeface="微软雅黑" panose="020B0503020204020204" pitchFamily="34" charset="-122"/>
                <a:ea typeface="微软雅黑" panose="020B0503020204020204" pitchFamily="34" charset="-122"/>
                <a:cs typeface="Times New Roman" panose="02020603050405020304" pitchFamily="18" charset="0"/>
              </a:rPr>
              <a:t>High (</a:t>
            </a:r>
            <a:r>
              <a:rPr lang="en-US" altLang="zh-CN" sz="1800" b="1"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red</a:t>
            </a:r>
            <a:r>
              <a:rPr lang="en-US" altLang="zh-CN" sz="1800" b="1" dirty="0">
                <a:effectLst/>
                <a:latin typeface="微软雅黑" panose="020B0503020204020204" pitchFamily="34" charset="-122"/>
                <a:ea typeface="微软雅黑" panose="020B0503020204020204" pitchFamily="34" charset="-122"/>
                <a:cs typeface="Times New Roman" panose="02020603050405020304" pitchFamily="18" charset="0"/>
              </a:rPr>
              <a:t>) and low (</a:t>
            </a:r>
            <a:r>
              <a:rPr lang="en-US" altLang="zh-CN" sz="1800" b="1" dirty="0">
                <a:solidFill>
                  <a:srgbClr val="0000FF"/>
                </a:solidFill>
                <a:effectLst/>
                <a:latin typeface="微软雅黑" panose="020B0503020204020204" pitchFamily="34" charset="-122"/>
                <a:ea typeface="微软雅黑" panose="020B0503020204020204" pitchFamily="34" charset="-122"/>
                <a:cs typeface="Times New Roman" panose="02020603050405020304" pitchFamily="18" charset="0"/>
              </a:rPr>
              <a:t>blue</a:t>
            </a:r>
            <a:r>
              <a:rPr lang="en-US" altLang="zh-CN" sz="1800" b="1" dirty="0">
                <a:effectLst/>
                <a:latin typeface="微软雅黑" panose="020B0503020204020204" pitchFamily="34" charset="-122"/>
                <a:ea typeface="微软雅黑" panose="020B0503020204020204" pitchFamily="34" charset="-122"/>
                <a:cs typeface="Times New Roman" panose="02020603050405020304" pitchFamily="18" charset="0"/>
              </a:rPr>
              <a:t>) variabilities </a:t>
            </a:r>
            <a:r>
              <a:rPr lang="en-US" altLang="zh-CN" sz="1800" b="1" dirty="0">
                <a:latin typeface="微软雅黑" panose="020B0503020204020204" pitchFamily="34" charset="-122"/>
                <a:ea typeface="微软雅黑" panose="020B0503020204020204" pitchFamily="34" charset="-122"/>
                <a:cs typeface="Times New Roman" panose="02020603050405020304" pitchFamily="18" charset="0"/>
              </a:rPr>
              <a:t>in</a:t>
            </a:r>
            <a:r>
              <a:rPr lang="en-US" altLang="zh-CN" sz="1800" b="1" dirty="0">
                <a:effectLst/>
                <a:latin typeface="微软雅黑" panose="020B0503020204020204" pitchFamily="34" charset="-122"/>
                <a:ea typeface="微软雅黑" panose="020B0503020204020204" pitchFamily="34" charset="-122"/>
                <a:cs typeface="Times New Roman" panose="02020603050405020304" pitchFamily="18" charset="0"/>
              </a:rPr>
              <a:t> TWSA</a:t>
            </a:r>
            <a:r>
              <a:rPr lang="en-US" altLang="zh-CN" sz="1800" b="1"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altLang="zh-CN" sz="1800" kern="0" dirty="0">
              <a:solidFill>
                <a:srgbClr val="000000"/>
              </a:solidFill>
              <a:effectLst/>
              <a:latin typeface="Open Sans" panose="020B0606030504020204" pitchFamily="34" charset="0"/>
              <a:ea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3F6FE8-6E00-444E-B67B-C4A1615503B0}" type="slidenum">
              <a:rPr lang="zh-CN" altLang="en-US" smtClean="0"/>
              <a:t>5</a:t>
            </a:fld>
            <a:endParaRPr lang="zh-CN" altLang="en-US"/>
          </a:p>
        </p:txBody>
      </p:sp>
    </p:spTree>
    <p:extLst>
      <p:ext uri="{BB962C8B-B14F-4D97-AF65-F5344CB8AC3E}">
        <p14:creationId xmlns:p14="http://schemas.microsoft.com/office/powerpoint/2010/main" val="564524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Trend of STD are estimated based on </a:t>
            </a:r>
            <a:r>
              <a:rPr lang="en-US" altLang="zh-CN" sz="1800" dirty="0">
                <a:effectLst/>
                <a:latin typeface="Times New Roman" panose="02020603050405020304" pitchFamily="18" charset="0"/>
                <a:ea typeface="Calibri" panose="020F0502020204030204" pitchFamily="34" charset="0"/>
              </a:rPr>
              <a:t>Mann-Kendal Trend Analysis</a:t>
            </a:r>
            <a:endParaRPr lang="zh-CN" altLang="en-US" dirty="0"/>
          </a:p>
        </p:txBody>
      </p:sp>
      <p:sp>
        <p:nvSpPr>
          <p:cNvPr id="4" name="灯片编号占位符 3"/>
          <p:cNvSpPr>
            <a:spLocks noGrp="1"/>
          </p:cNvSpPr>
          <p:nvPr>
            <p:ph type="sldNum" sz="quarter" idx="5"/>
          </p:nvPr>
        </p:nvSpPr>
        <p:spPr/>
        <p:txBody>
          <a:bodyPr/>
          <a:lstStyle/>
          <a:p>
            <a:fld id="{D03F6FE8-6E00-444E-B67B-C4A1615503B0}" type="slidenum">
              <a:rPr lang="zh-CN" altLang="en-US" smtClean="0"/>
              <a:t>6</a:t>
            </a:fld>
            <a:endParaRPr lang="zh-CN" altLang="en-US"/>
          </a:p>
        </p:txBody>
      </p:sp>
    </p:spTree>
    <p:extLst>
      <p:ext uri="{BB962C8B-B14F-4D97-AF65-F5344CB8AC3E}">
        <p14:creationId xmlns:p14="http://schemas.microsoft.com/office/powerpoint/2010/main" val="3134566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宋体" panose="02010600030101010101" pitchFamily="2" charset="-122"/>
              </a:rPr>
              <a:t>STD</a:t>
            </a:r>
            <a:r>
              <a:rPr lang="en-US" altLang="zh-CN" sz="1800" baseline="-25000" dirty="0">
                <a:effectLst/>
                <a:latin typeface="Times New Roman" panose="02020603050405020304" pitchFamily="18" charset="0"/>
                <a:ea typeface="Calibri" panose="020F0502020204030204" pitchFamily="34" charset="0"/>
              </a:rPr>
              <a:t>TWSA</a:t>
            </a:r>
            <a:r>
              <a:rPr lang="en-US" altLang="zh-CN" sz="1800" dirty="0">
                <a:effectLst/>
                <a:latin typeface="Times New Roman" panose="02020603050405020304" pitchFamily="18" charset="0"/>
                <a:ea typeface="Calibri" panose="020F0502020204030204" pitchFamily="34" charset="0"/>
              </a:rPr>
              <a:t> exhibit a notable</a:t>
            </a:r>
            <a:r>
              <a:rPr lang="en-US" altLang="zh-CN" sz="1800" dirty="0">
                <a:effectLst/>
                <a:latin typeface="Times New Roman" panose="02020603050405020304" pitchFamily="18" charset="0"/>
                <a:ea typeface="MS Mincho" panose="02020609040205080304" pitchFamily="49" charset="-128"/>
              </a:rPr>
              <a:t> positive trend (i.e., red color) in the middle and low latitudes of the Northern Hemisphere, South America, and northeastern Russia, which accounts for </a:t>
            </a:r>
            <a:r>
              <a:rPr lang="en-US" altLang="zh-CN" sz="1800" dirty="0">
                <a:effectLst/>
                <a:latin typeface="Times New Roman" panose="02020603050405020304" pitchFamily="18" charset="0"/>
                <a:ea typeface="宋体" panose="02010600030101010101" pitchFamily="2" charset="-122"/>
              </a:rPr>
              <a:t>55.7</a:t>
            </a:r>
            <a:r>
              <a:rPr lang="en-US" altLang="zh-CN" sz="1800" dirty="0">
                <a:effectLst/>
                <a:latin typeface="Times New Roman" panose="02020603050405020304" pitchFamily="18" charset="0"/>
                <a:ea typeface="MS Mincho" panose="02020609040205080304" pitchFamily="49" charset="-128"/>
              </a:rPr>
              <a:t>% of global grids, </a:t>
            </a:r>
            <a:r>
              <a:rPr lang="en-US" altLang="zh-CN" sz="1800" dirty="0">
                <a:effectLst/>
                <a:latin typeface="Times New Roman" panose="02020603050405020304" pitchFamily="18" charset="0"/>
                <a:ea typeface="宋体" panose="02010600030101010101" pitchFamily="2" charset="-122"/>
              </a:rPr>
              <a:t>and more than</a:t>
            </a:r>
            <a:r>
              <a:rPr lang="en-US" altLang="zh-CN" sz="1800" dirty="0">
                <a:effectLst/>
                <a:latin typeface="Times New Roman" panose="02020603050405020304" pitchFamily="18" charset="0"/>
                <a:ea typeface="MS Mincho" panose="02020609040205080304" pitchFamily="49" charset="-128"/>
              </a:rPr>
              <a:t> half of global land region</a:t>
            </a:r>
            <a:r>
              <a:rPr lang="en-US" altLang="zh-CN" sz="1800" dirty="0">
                <a:effectLst/>
                <a:latin typeface="Times New Roman" panose="02020603050405020304" pitchFamily="18" charset="0"/>
                <a:ea typeface="宋体" panose="02010600030101010101" pitchFamily="2" charset="-122"/>
              </a:rPr>
              <a:t>s</a:t>
            </a:r>
            <a:r>
              <a:rPr lang="en-US" altLang="zh-CN" sz="1800" dirty="0">
                <a:effectLst/>
                <a:latin typeface="Times New Roman" panose="02020603050405020304" pitchFamily="18" charset="0"/>
                <a:ea typeface="MS Mincho" panose="02020609040205080304" pitchFamily="49" charset="-128"/>
              </a:rPr>
              <a:t>.</a:t>
            </a:r>
          </a:p>
          <a:p>
            <a:endParaRPr lang="en-US" altLang="zh-CN" sz="1800" dirty="0">
              <a:effectLst/>
              <a:latin typeface="Times New Roman" panose="02020603050405020304" pitchFamily="18" charset="0"/>
              <a:ea typeface="MS Mincho" panose="02020609040205080304" pitchFamily="49" charset="-128"/>
            </a:endParaRPr>
          </a:p>
          <a:p>
            <a:r>
              <a:rPr lang="en-US" altLang="zh-CN" sz="1800" dirty="0">
                <a:effectLst/>
                <a:latin typeface="Times New Roman" panose="02020603050405020304" pitchFamily="18" charset="0"/>
                <a:ea typeface="MS Mincho" panose="02020609040205080304" pitchFamily="49" charset="-128"/>
              </a:rPr>
              <a:t>These grids with decreasing trend only account for </a:t>
            </a:r>
            <a:r>
              <a:rPr lang="en-US" altLang="zh-CN" sz="1800" dirty="0">
                <a:effectLst/>
                <a:latin typeface="Times New Roman" panose="02020603050405020304" pitchFamily="18" charset="0"/>
                <a:ea typeface="宋体" panose="02010600030101010101" pitchFamily="2" charset="-122"/>
              </a:rPr>
              <a:t>2.2</a:t>
            </a:r>
            <a:r>
              <a:rPr lang="en-US" altLang="zh-CN" sz="1800" dirty="0">
                <a:effectLst/>
                <a:latin typeface="Times New Roman" panose="02020603050405020304" pitchFamily="18" charset="0"/>
                <a:ea typeface="MS Mincho" panose="02020609040205080304" pitchFamily="49" charset="-128"/>
              </a:rPr>
              <a:t>% of global </a:t>
            </a:r>
            <a:r>
              <a:rPr lang="en-US" altLang="zh-CN" sz="1800" dirty="0">
                <a:effectLst/>
                <a:latin typeface="Times New Roman" panose="02020603050405020304" pitchFamily="18" charset="0"/>
                <a:ea typeface="宋体" panose="02010600030101010101" pitchFamily="2" charset="-122"/>
              </a:rPr>
              <a:t>land </a:t>
            </a:r>
            <a:r>
              <a:rPr lang="en-US" altLang="zh-CN" sz="1800" dirty="0">
                <a:effectLst/>
                <a:latin typeface="Times New Roman" panose="02020603050405020304" pitchFamily="18" charset="0"/>
                <a:ea typeface="MS Mincho" panose="02020609040205080304" pitchFamily="49" charset="-128"/>
              </a:rPr>
              <a:t>grids. </a:t>
            </a:r>
          </a:p>
          <a:p>
            <a:endParaRPr lang="en-US" altLang="zh-CN" sz="1800" dirty="0">
              <a:effectLst/>
              <a:latin typeface="Times New Roman" panose="02020603050405020304" pitchFamily="18"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Times New Roman" panose="02020603050405020304" pitchFamily="18" charset="0"/>
                <a:ea typeface="MS Gothic" panose="020B0609070205080204" pitchFamily="49" charset="-128"/>
                <a:cs typeface="Times New Roman" panose="02020603050405020304" pitchFamily="18" charset="0"/>
              </a:rPr>
              <a:t>The grey shading indicates that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the trend</a:t>
            </a:r>
            <a:r>
              <a:rPr lang="en-US" altLang="zh-CN" sz="1800" dirty="0">
                <a:effectLst/>
                <a:latin typeface="Times New Roman" panose="02020603050405020304" pitchFamily="18" charset="0"/>
                <a:ea typeface="MS Gothic" panose="020B0609070205080204" pitchFamily="49" charset="-128"/>
                <a:cs typeface="Times New Roman" panose="02020603050405020304" pitchFamily="18" charset="0"/>
              </a:rPr>
              <a:t> does not pass the significance test. It should be noted that the unit is expressed as 10</a:t>
            </a:r>
            <a:r>
              <a:rPr lang="en-US" altLang="zh-CN" sz="1800" baseline="30000" dirty="0">
                <a:effectLst/>
                <a:latin typeface="Times New Roman" panose="02020603050405020304" pitchFamily="18" charset="0"/>
                <a:ea typeface="MS Gothic" panose="020B0609070205080204" pitchFamily="49" charset="-128"/>
                <a:cs typeface="Times New Roman" panose="02020603050405020304" pitchFamily="18" charset="0"/>
              </a:rPr>
              <a:t>-1</a:t>
            </a:r>
            <a:r>
              <a:rPr lang="en-US" altLang="zh-CN" sz="1800" dirty="0">
                <a:effectLst/>
                <a:latin typeface="Times New Roman" panose="02020603050405020304" pitchFamily="18" charset="0"/>
                <a:ea typeface="MS Gothic" panose="020B0609070205080204" pitchFamily="49" charset="-128"/>
                <a:cs typeface="Times New Roman" panose="02020603050405020304" pitchFamily="18" charset="0"/>
              </a:rPr>
              <a:t>mm</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dirty="0">
                <a:effectLst/>
                <a:latin typeface="Times New Roman" panose="02020603050405020304" pitchFamily="18" charset="0"/>
                <a:ea typeface="MS Gothic" panose="020B0609070205080204" pitchFamily="49" charset="-128"/>
                <a:cs typeface="Times New Roman" panose="02020603050405020304" pitchFamily="18" charset="0"/>
              </a:rPr>
              <a:t> considering the small trend term.</a:t>
            </a:r>
            <a:endParaRPr lang="zh-CN" altLang="zh-CN" sz="1800" dirty="0">
              <a:effectLst/>
              <a:latin typeface="Times New Roman" panose="02020603050405020304" pitchFamily="18" charset="0"/>
              <a:ea typeface="MS Gothic" panose="020B0609070205080204" pitchFamily="49" charset="-128"/>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D03F6FE8-6E00-444E-B67B-C4A1615503B0}" type="slidenum">
              <a:rPr lang="zh-CN" altLang="en-US" smtClean="0"/>
              <a:t>7</a:t>
            </a:fld>
            <a:endParaRPr lang="zh-CN" altLang="en-US"/>
          </a:p>
        </p:txBody>
      </p:sp>
    </p:spTree>
    <p:extLst>
      <p:ext uri="{BB962C8B-B14F-4D97-AF65-F5344CB8AC3E}">
        <p14:creationId xmlns:p14="http://schemas.microsoft.com/office/powerpoint/2010/main" val="2238990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Calibri" panose="020F0502020204030204" pitchFamily="34" charset="0"/>
              </a:rPr>
              <a:t>STD</a:t>
            </a:r>
            <a:r>
              <a:rPr lang="en-US" altLang="zh-CN" sz="1800" baseline="-25000" dirty="0">
                <a:effectLst/>
                <a:latin typeface="Times New Roman" panose="02020603050405020304" pitchFamily="18" charset="0"/>
                <a:ea typeface="Calibri" panose="020F0502020204030204" pitchFamily="34" charset="0"/>
              </a:rPr>
              <a:t>TA</a:t>
            </a:r>
            <a:r>
              <a:rPr lang="en-US" altLang="zh-CN" sz="1800" dirty="0">
                <a:effectLst/>
                <a:latin typeface="Times New Roman" panose="02020603050405020304" pitchFamily="18" charset="0"/>
                <a:ea typeface="Calibri" panose="020F0502020204030204" pitchFamily="34" charset="0"/>
              </a:rPr>
              <a:t> are relatively small in basins with large </a:t>
            </a:r>
            <a:r>
              <a:rPr lang="en-US" altLang="zh-CN" sz="1800" dirty="0">
                <a:effectLst/>
                <a:latin typeface="Times New Roman" panose="02020603050405020304" pitchFamily="18" charset="0"/>
                <a:ea typeface="MS Mincho" panose="02020609040205080304" pitchFamily="49" charset="-128"/>
              </a:rPr>
              <a:t>STD</a:t>
            </a:r>
            <a:r>
              <a:rPr lang="en-US" altLang="zh-CN" sz="1800" baseline="-25000" dirty="0">
                <a:effectLst/>
                <a:latin typeface="Times New Roman" panose="02020603050405020304" pitchFamily="18" charset="0"/>
                <a:ea typeface="MS Mincho" panose="02020609040205080304" pitchFamily="49" charset="-128"/>
              </a:rPr>
              <a:t>TWSA</a:t>
            </a:r>
            <a:r>
              <a:rPr lang="en-US" altLang="zh-CN" sz="1800" dirty="0">
                <a:effectLst/>
                <a:latin typeface="Times New Roman" panose="02020603050405020304" pitchFamily="18" charset="0"/>
                <a:ea typeface="Calibri" panose="020F0502020204030204" pitchFamily="34" charset="0"/>
              </a:rPr>
              <a:t>, and STD</a:t>
            </a:r>
            <a:r>
              <a:rPr lang="en-US" altLang="zh-CN" sz="1800" baseline="-25000" dirty="0">
                <a:effectLst/>
                <a:latin typeface="Times New Roman" panose="02020603050405020304" pitchFamily="18" charset="0"/>
                <a:ea typeface="Calibri" panose="020F0502020204030204" pitchFamily="34" charset="0"/>
              </a:rPr>
              <a:t>TA</a:t>
            </a:r>
            <a:r>
              <a:rPr lang="en-US" altLang="zh-CN" sz="1800" dirty="0">
                <a:effectLst/>
                <a:latin typeface="Times New Roman" panose="02020603050405020304" pitchFamily="18" charset="0"/>
                <a:ea typeface="Calibri" panose="020F0502020204030204" pitchFamily="34" charset="0"/>
              </a:rPr>
              <a:t> are larger in basins with small </a:t>
            </a:r>
            <a:r>
              <a:rPr lang="en-US" altLang="zh-CN" sz="1800" dirty="0">
                <a:effectLst/>
                <a:latin typeface="Times New Roman" panose="02020603050405020304" pitchFamily="18" charset="0"/>
                <a:ea typeface="MS Mincho" panose="02020609040205080304" pitchFamily="49" charset="-128"/>
              </a:rPr>
              <a:t>STD</a:t>
            </a:r>
            <a:r>
              <a:rPr lang="en-US" altLang="zh-CN" sz="1800" baseline="-25000" dirty="0">
                <a:effectLst/>
                <a:latin typeface="Times New Roman" panose="02020603050405020304" pitchFamily="18" charset="0"/>
                <a:ea typeface="MS Mincho" panose="02020609040205080304" pitchFamily="49" charset="-128"/>
              </a:rPr>
              <a:t>TWSA</a:t>
            </a:r>
          </a:p>
          <a:p>
            <a:endParaRPr lang="en-US" altLang="zh-CN" sz="1800" baseline="-25000" dirty="0">
              <a:effectLst/>
              <a:latin typeface="Times New Roman" panose="02020603050405020304" pitchFamily="18" charset="0"/>
              <a:ea typeface="MS Mincho" panose="02020609040205080304" pitchFamily="49" charset="-128"/>
            </a:endParaRPr>
          </a:p>
          <a:p>
            <a:r>
              <a:rPr lang="en-US" altLang="zh-CN" sz="1800" dirty="0">
                <a:effectLst/>
                <a:latin typeface="Times New Roman" panose="02020603050405020304" pitchFamily="18" charset="0"/>
                <a:ea typeface="宋体" panose="02010600030101010101" pitchFamily="2" charset="-122"/>
              </a:rPr>
              <a:t>Interestingly,</a:t>
            </a:r>
            <a:r>
              <a:rPr lang="en-US" altLang="zh-CN" sz="1800" dirty="0">
                <a:effectLst/>
                <a:latin typeface="Times New Roman" panose="02020603050405020304" pitchFamily="18" charset="0"/>
                <a:ea typeface="MS Mincho" panose="02020609040205080304" pitchFamily="49" charset="-128"/>
              </a:rPr>
              <a:t> the Brahmaputra River Basin (ID: 40) shows the third largest STD</a:t>
            </a:r>
            <a:r>
              <a:rPr lang="en-US" altLang="zh-CN" sz="1800" baseline="-25000" dirty="0">
                <a:effectLst/>
                <a:latin typeface="Times New Roman" panose="02020603050405020304" pitchFamily="18" charset="0"/>
                <a:ea typeface="MS Mincho" panose="02020609040205080304" pitchFamily="49" charset="-128"/>
              </a:rPr>
              <a:t>PA</a:t>
            </a:r>
            <a:r>
              <a:rPr lang="en-US" altLang="zh-CN" sz="1800" dirty="0">
                <a:effectLst/>
                <a:latin typeface="Times New Roman" panose="02020603050405020304" pitchFamily="18" charset="0"/>
                <a:ea typeface="MS Mincho" panose="02020609040205080304" pitchFamily="49" charset="-128"/>
              </a:rPr>
              <a:t>, while with relatively small STD</a:t>
            </a:r>
            <a:r>
              <a:rPr lang="en-US" altLang="zh-CN" sz="1800" baseline="-25000" dirty="0">
                <a:effectLst/>
                <a:latin typeface="Times New Roman" panose="02020603050405020304" pitchFamily="18" charset="0"/>
                <a:ea typeface="MS Mincho" panose="02020609040205080304" pitchFamily="49" charset="-128"/>
              </a:rPr>
              <a:t>TWSA</a:t>
            </a:r>
            <a:r>
              <a:rPr lang="en-US" altLang="zh-CN" sz="1800" dirty="0">
                <a:effectLst/>
                <a:latin typeface="Times New Roman" panose="02020603050405020304" pitchFamily="18" charset="0"/>
                <a:ea typeface="MS Mincho" panose="02020609040205080304" pitchFamily="49" charset="-128"/>
              </a:rPr>
              <a:t>, it may result from the </a:t>
            </a:r>
            <a:r>
              <a:rPr lang="en-US" altLang="zh-CN" sz="1800" dirty="0">
                <a:effectLst/>
                <a:latin typeface="Times New Roman" panose="02020603050405020304" pitchFamily="18" charset="0"/>
                <a:ea typeface="宋体" panose="02010600030101010101" pitchFamily="2" charset="-122"/>
              </a:rPr>
              <a:t>offset </a:t>
            </a:r>
            <a:r>
              <a:rPr lang="en-US" altLang="zh-CN" sz="1800" dirty="0">
                <a:effectLst/>
                <a:latin typeface="Times New Roman" panose="02020603050405020304" pitchFamily="18" charset="0"/>
                <a:ea typeface="MS Mincho" panose="02020609040205080304" pitchFamily="49" charset="-128"/>
              </a:rPr>
              <a:t>contribution of glacier variations.</a:t>
            </a:r>
          </a:p>
          <a:p>
            <a:r>
              <a:rPr lang="en-US" altLang="zh-CN" dirty="0"/>
              <a:t>Large STDTA usually appear in high-latitude basins, however, they generally have small STDTWSA.</a:t>
            </a:r>
            <a:endParaRPr lang="zh-CN" altLang="en-US" dirty="0"/>
          </a:p>
        </p:txBody>
      </p:sp>
      <p:sp>
        <p:nvSpPr>
          <p:cNvPr id="4" name="灯片编号占位符 3"/>
          <p:cNvSpPr>
            <a:spLocks noGrp="1"/>
          </p:cNvSpPr>
          <p:nvPr>
            <p:ph type="sldNum" sz="quarter" idx="5"/>
          </p:nvPr>
        </p:nvSpPr>
        <p:spPr/>
        <p:txBody>
          <a:bodyPr/>
          <a:lstStyle/>
          <a:p>
            <a:fld id="{D03F6FE8-6E00-444E-B67B-C4A1615503B0}" type="slidenum">
              <a:rPr lang="zh-CN" altLang="en-US" smtClean="0"/>
              <a:t>8</a:t>
            </a:fld>
            <a:endParaRPr lang="zh-CN" altLang="en-US"/>
          </a:p>
        </p:txBody>
      </p:sp>
    </p:spTree>
    <p:extLst>
      <p:ext uri="{BB962C8B-B14F-4D97-AF65-F5344CB8AC3E}">
        <p14:creationId xmlns:p14="http://schemas.microsoft.com/office/powerpoint/2010/main" val="1735767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宋体" panose="02010600030101010101" pitchFamily="2" charset="-122"/>
              </a:rPr>
              <a:t>The </a:t>
            </a:r>
            <a:r>
              <a:rPr lang="en-US" altLang="zh-CN" sz="1800" dirty="0">
                <a:effectLst/>
                <a:latin typeface="Times New Roman" panose="02020603050405020304" pitchFamily="18" charset="0"/>
                <a:ea typeface="MS Mincho" panose="02020609040205080304" pitchFamily="49" charset="-128"/>
              </a:rPr>
              <a:t>STD</a:t>
            </a:r>
            <a:r>
              <a:rPr lang="en-US" altLang="zh-CN" sz="1800" baseline="-25000" dirty="0">
                <a:effectLst/>
                <a:latin typeface="Times New Roman" panose="02020603050405020304" pitchFamily="18" charset="0"/>
                <a:ea typeface="MS Mincho" panose="02020609040205080304" pitchFamily="49" charset="-128"/>
              </a:rPr>
              <a:t>TWSA</a:t>
            </a:r>
            <a:r>
              <a:rPr lang="en-US" altLang="zh-CN" sz="1800" dirty="0">
                <a:effectLst/>
                <a:latin typeface="Times New Roman" panose="02020603050405020304" pitchFamily="18" charset="0"/>
                <a:ea typeface="宋体" panose="02010600030101010101" pitchFamily="2" charset="-122"/>
              </a:rPr>
              <a:t> estimates show good consistency among the three solutions; the R</a:t>
            </a:r>
            <a:r>
              <a:rPr lang="en-US" altLang="zh-CN" sz="1800" baseline="30000" dirty="0">
                <a:effectLst/>
                <a:latin typeface="Times New Roman" panose="02020603050405020304" pitchFamily="18" charset="0"/>
                <a:ea typeface="宋体" panose="02010600030101010101" pitchFamily="2" charset="-122"/>
              </a:rPr>
              <a:t>2</a:t>
            </a:r>
            <a:r>
              <a:rPr lang="en-US" altLang="zh-CN" sz="1800" dirty="0">
                <a:effectLst/>
                <a:latin typeface="Times New Roman" panose="02020603050405020304" pitchFamily="18" charset="0"/>
                <a:ea typeface="宋体" panose="02010600030101010101" pitchFamily="2" charset="-122"/>
              </a:rPr>
              <a:t> are all exceed 0.9, especially for STD</a:t>
            </a:r>
            <a:r>
              <a:rPr lang="en-US" altLang="zh-CN" sz="1800" baseline="-25000" dirty="0">
                <a:effectLst/>
                <a:latin typeface="Times New Roman" panose="02020603050405020304" pitchFamily="18" charset="0"/>
                <a:ea typeface="宋体" panose="02010600030101010101" pitchFamily="2" charset="-122"/>
              </a:rPr>
              <a:t>CSR</a:t>
            </a:r>
            <a:r>
              <a:rPr lang="en-US" altLang="zh-CN" sz="1800" dirty="0">
                <a:effectLst/>
                <a:latin typeface="Times New Roman" panose="02020603050405020304" pitchFamily="18" charset="0"/>
                <a:ea typeface="宋体" panose="02010600030101010101" pitchFamily="2" charset="-122"/>
              </a:rPr>
              <a:t> and STD</a:t>
            </a:r>
            <a:r>
              <a:rPr lang="en-US" altLang="zh-CN" sz="1800" baseline="-25000" dirty="0">
                <a:effectLst/>
                <a:latin typeface="Times New Roman" panose="02020603050405020304" pitchFamily="18" charset="0"/>
                <a:ea typeface="宋体" panose="02010600030101010101" pitchFamily="2" charset="-122"/>
              </a:rPr>
              <a:t>JPL </a:t>
            </a:r>
            <a:r>
              <a:rPr lang="en-US" altLang="zh-CN" sz="1800" dirty="0">
                <a:effectLst/>
                <a:latin typeface="Times New Roman" panose="02020603050405020304" pitchFamily="18" charset="0"/>
                <a:ea typeface="宋体" panose="02010600030101010101" pitchFamily="2" charset="-122"/>
              </a:rPr>
              <a:t>(R</a:t>
            </a:r>
            <a:r>
              <a:rPr lang="en-US" altLang="zh-CN" sz="1800" baseline="30000" dirty="0">
                <a:effectLst/>
                <a:latin typeface="Times New Roman" panose="02020603050405020304" pitchFamily="18" charset="0"/>
                <a:ea typeface="宋体" panose="02010600030101010101" pitchFamily="2" charset="-122"/>
              </a:rPr>
              <a:t>2</a:t>
            </a:r>
            <a:r>
              <a:rPr lang="en-US" altLang="zh-CN" sz="1800" dirty="0">
                <a:effectLst/>
                <a:latin typeface="Times New Roman" panose="02020603050405020304" pitchFamily="18" charset="0"/>
                <a:ea typeface="宋体" panose="02010600030101010101" pitchFamily="2" charset="-122"/>
              </a:rPr>
              <a:t>=0.96). The trends of STD</a:t>
            </a:r>
            <a:r>
              <a:rPr lang="en-US" altLang="zh-CN" sz="1800" baseline="-25000" dirty="0">
                <a:effectLst/>
                <a:latin typeface="Times New Roman" panose="02020603050405020304" pitchFamily="18" charset="0"/>
                <a:ea typeface="宋体" panose="02010600030101010101" pitchFamily="2" charset="-122"/>
              </a:rPr>
              <a:t>TWSA</a:t>
            </a:r>
            <a:r>
              <a:rPr lang="en-US" altLang="zh-CN" sz="1800" dirty="0">
                <a:effectLst/>
                <a:latin typeface="Times New Roman" panose="02020603050405020304" pitchFamily="18" charset="0"/>
                <a:ea typeface="宋体" panose="02010600030101010101" pitchFamily="2" charset="-122"/>
              </a:rPr>
              <a:t> also show satisfying consistency from the three solutions, with R</a:t>
            </a:r>
            <a:r>
              <a:rPr lang="en-US" altLang="zh-CN" sz="1800" baseline="30000" dirty="0">
                <a:effectLst/>
                <a:latin typeface="Times New Roman" panose="02020603050405020304" pitchFamily="18" charset="0"/>
                <a:ea typeface="宋体" panose="02010600030101010101" pitchFamily="2" charset="-122"/>
              </a:rPr>
              <a:t>2</a:t>
            </a:r>
            <a:r>
              <a:rPr lang="en-US" altLang="zh-CN" sz="1800" dirty="0">
                <a:effectLst/>
                <a:latin typeface="Times New Roman" panose="02020603050405020304" pitchFamily="18" charset="0"/>
                <a:ea typeface="宋体" panose="02010600030101010101" pitchFamily="2" charset="-122"/>
              </a:rPr>
              <a:t> estimates exceeding 0.78 (</a:t>
            </a:r>
            <a:r>
              <a:rPr lang="en-US" altLang="zh-CN" sz="1800" kern="100" dirty="0">
                <a:effectLst/>
                <a:latin typeface="Times New Roman" panose="02020603050405020304" pitchFamily="18" charset="0"/>
                <a:ea typeface="MS Mincho" panose="02020609040205080304" pitchFamily="49" charset="-128"/>
              </a:rPr>
              <a:t>Figure 8</a:t>
            </a:r>
            <a:r>
              <a:rPr lang="en-US" altLang="zh-CN" sz="1800" dirty="0">
                <a:effectLst/>
                <a:latin typeface="Times New Roman" panose="02020603050405020304" pitchFamily="18" charset="0"/>
                <a:ea typeface="宋体" panose="02010600030101010101" pitchFamily="2" charset="-122"/>
              </a:rPr>
              <a:t>b).</a:t>
            </a:r>
            <a:endParaRPr lang="zh-CN" altLang="en-US" dirty="0"/>
          </a:p>
        </p:txBody>
      </p:sp>
      <p:sp>
        <p:nvSpPr>
          <p:cNvPr id="4" name="灯片编号占位符 3"/>
          <p:cNvSpPr>
            <a:spLocks noGrp="1"/>
          </p:cNvSpPr>
          <p:nvPr>
            <p:ph type="sldNum" sz="quarter" idx="5"/>
          </p:nvPr>
        </p:nvSpPr>
        <p:spPr/>
        <p:txBody>
          <a:bodyPr/>
          <a:lstStyle/>
          <a:p>
            <a:fld id="{D03F6FE8-6E00-444E-B67B-C4A1615503B0}" type="slidenum">
              <a:rPr lang="zh-CN" altLang="en-US" smtClean="0"/>
              <a:t>9</a:t>
            </a:fld>
            <a:endParaRPr lang="zh-CN" altLang="en-US"/>
          </a:p>
        </p:txBody>
      </p:sp>
    </p:spTree>
    <p:extLst>
      <p:ext uri="{BB962C8B-B14F-4D97-AF65-F5344CB8AC3E}">
        <p14:creationId xmlns:p14="http://schemas.microsoft.com/office/powerpoint/2010/main" val="3980229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Since</a:t>
            </a:r>
            <a:r>
              <a:rPr lang="en-US" altLang="zh-CN" sz="1800" dirty="0">
                <a:effectLst/>
                <a:latin typeface="Times New Roman" panose="02020603050405020304" pitchFamily="18" charset="0"/>
                <a:ea typeface="MS Gothic" panose="020B0609070205080204" pitchFamily="49" charset="-128"/>
                <a:cs typeface="Times New Roman" panose="02020603050405020304" pitchFamily="18" charset="0"/>
              </a:rPr>
              <a:t> the trend term is </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relatively </a:t>
            </a:r>
            <a:r>
              <a:rPr lang="en-US" altLang="zh-CN" sz="1800" dirty="0">
                <a:effectLst/>
                <a:latin typeface="Times New Roman" panose="02020603050405020304" pitchFamily="18" charset="0"/>
                <a:ea typeface="MS Gothic" panose="020B0609070205080204" pitchFamily="49" charset="-128"/>
                <a:cs typeface="Times New Roman" panose="02020603050405020304" pitchFamily="18" charset="0"/>
              </a:rPr>
              <a:t>small, the corresponding values in (a), (b), and (c) are expressed as 10</a:t>
            </a:r>
            <a:r>
              <a:rPr lang="en-US" altLang="zh-CN" sz="1800" baseline="30000" dirty="0">
                <a:effectLst/>
                <a:latin typeface="Times New Roman" panose="02020603050405020304" pitchFamily="18" charset="0"/>
                <a:ea typeface="MS Gothic" panose="020B0609070205080204" pitchFamily="49" charset="-128"/>
                <a:cs typeface="Times New Roman" panose="02020603050405020304" pitchFamily="18" charset="0"/>
              </a:rPr>
              <a:t>-1</a:t>
            </a:r>
            <a:r>
              <a:rPr lang="en-US" altLang="zh-CN" sz="1800" dirty="0">
                <a:effectLst/>
                <a:latin typeface="Times New Roman" panose="02020603050405020304" pitchFamily="18" charset="0"/>
                <a:ea typeface="MS Gothic" panose="020B0609070205080204" pitchFamily="49" charset="-128"/>
                <a:cs typeface="Times New Roman" panose="02020603050405020304" pitchFamily="18" charset="0"/>
              </a:rPr>
              <a:t>, 10</a:t>
            </a:r>
            <a:r>
              <a:rPr lang="en-US" altLang="zh-CN" sz="1800" baseline="30000" dirty="0">
                <a:effectLst/>
                <a:latin typeface="Times New Roman" panose="02020603050405020304" pitchFamily="18" charset="0"/>
                <a:ea typeface="MS Gothic" panose="020B0609070205080204" pitchFamily="49" charset="-128"/>
                <a:cs typeface="Times New Roman" panose="02020603050405020304" pitchFamily="18" charset="0"/>
              </a:rPr>
              <a:t>-1</a:t>
            </a:r>
            <a:r>
              <a:rPr lang="en-US" altLang="zh-CN" sz="1800" dirty="0">
                <a:effectLst/>
                <a:latin typeface="Times New Roman" panose="02020603050405020304" pitchFamily="18" charset="0"/>
                <a:ea typeface="MS Gothic" panose="020B0609070205080204" pitchFamily="49" charset="-128"/>
                <a:cs typeface="Times New Roman" panose="02020603050405020304" pitchFamily="18" charset="0"/>
              </a:rPr>
              <a:t>, 10</a:t>
            </a:r>
            <a:r>
              <a:rPr lang="en-US" altLang="zh-CN" sz="1800" baseline="30000" dirty="0">
                <a:effectLst/>
                <a:latin typeface="Times New Roman" panose="02020603050405020304" pitchFamily="18" charset="0"/>
                <a:ea typeface="MS Gothic" panose="020B0609070205080204" pitchFamily="49" charset="-128"/>
                <a:cs typeface="Times New Roman" panose="02020603050405020304" pitchFamily="18" charset="0"/>
              </a:rPr>
              <a:t>-2 </a:t>
            </a:r>
            <a:r>
              <a:rPr lang="en-US" altLang="zh-CN" sz="1800" dirty="0">
                <a:effectLst/>
                <a:latin typeface="Times New Roman" panose="02020603050405020304" pitchFamily="18" charset="0"/>
                <a:ea typeface="MS Gothic" panose="020B0609070205080204" pitchFamily="49" charset="-128"/>
                <a:cs typeface="Times New Roman" panose="02020603050405020304" pitchFamily="18" charset="0"/>
              </a:rPr>
              <a:t>respectively.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Times New Roman" panose="02020603050405020304" pitchFamily="18" charset="0"/>
                <a:ea typeface="Calibri" panose="020F0502020204030204" pitchFamily="34" charset="0"/>
              </a:rPr>
              <a:t>Asterisk ‘*’ indicates the trend passing the significance test.</a:t>
            </a:r>
            <a:endParaRPr lang="zh-CN" altLang="zh-CN" sz="1800" dirty="0">
              <a:effectLst/>
              <a:latin typeface="Times New Roman" panose="02020603050405020304" pitchFamily="18" charset="0"/>
              <a:ea typeface="MS Gothic" panose="020B0609070205080204" pitchFamily="49" charset="-128"/>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D03F6FE8-6E00-444E-B67B-C4A1615503B0}" type="slidenum">
              <a:rPr lang="zh-CN" altLang="en-US" smtClean="0"/>
              <a:t>10</a:t>
            </a:fld>
            <a:endParaRPr lang="zh-CN" altLang="en-US"/>
          </a:p>
        </p:txBody>
      </p:sp>
    </p:spTree>
    <p:extLst>
      <p:ext uri="{BB962C8B-B14F-4D97-AF65-F5344CB8AC3E}">
        <p14:creationId xmlns:p14="http://schemas.microsoft.com/office/powerpoint/2010/main" val="1334689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5BDC5E-2994-45F6-A639-7916E2E88807}"/>
              </a:ext>
            </a:extLst>
          </p:cNvPr>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CBA4296C-87DC-4F01-9964-36C8B9B15D02}"/>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2000"/>
            </a:lvl4pPr>
            <a:lvl5pPr>
              <a:defRPr sz="20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CDCAEC2-8CF6-44DA-86A6-FCA3C8E32A0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7E9E1B43-25FA-417B-BC88-8FED965A1A9D}"/>
              </a:ext>
            </a:extLst>
          </p:cNvPr>
          <p:cNvSpPr>
            <a:spLocks noGrp="1"/>
          </p:cNvSpPr>
          <p:nvPr>
            <p:ph type="dt" sz="half" idx="10"/>
          </p:nvPr>
        </p:nvSpPr>
        <p:spPr/>
        <p:txBody>
          <a:bodyPr/>
          <a:lstStyle/>
          <a:p>
            <a:endParaRPr lang="zh-CN" altLang="en-US"/>
          </a:p>
        </p:txBody>
      </p:sp>
      <p:sp>
        <p:nvSpPr>
          <p:cNvPr id="7" name="灯片编号占位符 5">
            <a:extLst>
              <a:ext uri="{FF2B5EF4-FFF2-40B4-BE49-F238E27FC236}">
                <a16:creationId xmlns:a16="http://schemas.microsoft.com/office/drawing/2014/main" id="{E7893C19-6639-C763-7CA5-E1DC86F6E3A9}"/>
              </a:ext>
            </a:extLst>
          </p:cNvPr>
          <p:cNvSpPr>
            <a:spLocks noGrp="1"/>
          </p:cNvSpPr>
          <p:nvPr>
            <p:ph type="sldNum" sz="quarter" idx="4"/>
          </p:nvPr>
        </p:nvSpPr>
        <p:spPr>
          <a:xfrm>
            <a:off x="10972800" y="6356352"/>
            <a:ext cx="720000" cy="365125"/>
          </a:xfrm>
          <a:prstGeom prst="rect">
            <a:avLst/>
          </a:prstGeom>
        </p:spPr>
        <p:txBody>
          <a:bodyPr vert="horz" lIns="91440" tIns="45720" rIns="91440" bIns="45720" rtlCol="0" anchor="ctr"/>
          <a:lstStyle>
            <a:lvl1pPr algn="r">
              <a:defRPr sz="1800" b="1" i="0" baseline="0">
                <a:solidFill>
                  <a:schemeClr val="tx1"/>
                </a:solidFill>
                <a:latin typeface="Times New Roman" panose="02020603050405020304" pitchFamily="18" charset="0"/>
                <a:ea typeface="宋体" panose="02010600030101010101" pitchFamily="2" charset="-122"/>
              </a:defRPr>
            </a:lvl1pPr>
          </a:lstStyle>
          <a:p>
            <a:fld id="{D3034E79-9A55-4CA5-81CA-30DF7CF36AC2}" type="slidenum">
              <a:rPr lang="zh-CN" altLang="en-US" smtClean="0"/>
              <a:pPr/>
              <a:t>‹#›</a:t>
            </a:fld>
            <a:endParaRPr lang="zh-CN" altLang="en-US" dirty="0"/>
          </a:p>
        </p:txBody>
      </p:sp>
    </p:spTree>
    <p:extLst>
      <p:ext uri="{BB962C8B-B14F-4D97-AF65-F5344CB8AC3E}">
        <p14:creationId xmlns:p14="http://schemas.microsoft.com/office/powerpoint/2010/main" val="3468698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E05B585-DB9B-418A-ABA2-09B5AA56600A}"/>
              </a:ext>
            </a:extLst>
          </p:cNvPr>
          <p:cNvPicPr>
            <a:picLocks noChangeAspect="1"/>
          </p:cNvPicPr>
          <p:nvPr userDrawn="1"/>
        </p:nvPicPr>
        <p:blipFill>
          <a:blip r:embed="rId2">
            <a:clrChange>
              <a:clrFrom>
                <a:srgbClr val="FCFEFB"/>
              </a:clrFrom>
              <a:clrTo>
                <a:srgbClr val="FCFEFB">
                  <a:alpha val="0"/>
                </a:srgbClr>
              </a:clrTo>
            </a:clrChange>
            <a:extLst>
              <a:ext uri="{28A0092B-C50C-407E-A947-70E740481C1C}">
                <a14:useLocalDpi xmlns:a14="http://schemas.microsoft.com/office/drawing/2010/main" val="0"/>
              </a:ext>
            </a:extLst>
          </a:blip>
          <a:stretch>
            <a:fillRect/>
          </a:stretch>
        </p:blipFill>
        <p:spPr>
          <a:xfrm>
            <a:off x="0" y="5810400"/>
            <a:ext cx="1128713" cy="1047600"/>
          </a:xfrm>
          <a:prstGeom prst="rect">
            <a:avLst/>
          </a:prstGeom>
        </p:spPr>
      </p:pic>
      <p:cxnSp>
        <p:nvCxnSpPr>
          <p:cNvPr id="5" name="直接连接符 5">
            <a:extLst>
              <a:ext uri="{FF2B5EF4-FFF2-40B4-BE49-F238E27FC236}">
                <a16:creationId xmlns:a16="http://schemas.microsoft.com/office/drawing/2014/main" id="{A0A11019-CED8-4F79-B55F-95F374E4576C}"/>
              </a:ext>
            </a:extLst>
          </p:cNvPr>
          <p:cNvCxnSpPr>
            <a:cxnSpLocks/>
          </p:cNvCxnSpPr>
          <p:nvPr userDrawn="1"/>
        </p:nvCxnSpPr>
        <p:spPr>
          <a:xfrm>
            <a:off x="0" y="711176"/>
            <a:ext cx="11172825"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日期占位符 1">
            <a:extLst>
              <a:ext uri="{FF2B5EF4-FFF2-40B4-BE49-F238E27FC236}">
                <a16:creationId xmlns:a16="http://schemas.microsoft.com/office/drawing/2014/main" id="{76B6946F-F3E3-4F97-B924-8E8B7268F51E}"/>
              </a:ext>
            </a:extLst>
          </p:cNvPr>
          <p:cNvSpPr>
            <a:spLocks noGrp="1"/>
          </p:cNvSpPr>
          <p:nvPr>
            <p:ph type="dt" sz="half" idx="10"/>
          </p:nvPr>
        </p:nvSpPr>
        <p:spPr>
          <a:xfrm>
            <a:off x="838200" y="6356352"/>
            <a:ext cx="2743200" cy="365125"/>
          </a:xfrm>
        </p:spPr>
        <p:txBody>
          <a:bodyPr/>
          <a:lstStyle/>
          <a:p>
            <a:endParaRPr lang="zh-CN" altLang="en-US"/>
          </a:p>
        </p:txBody>
      </p:sp>
      <p:sp>
        <p:nvSpPr>
          <p:cNvPr id="3" name="灯片编号占位符 5">
            <a:extLst>
              <a:ext uri="{FF2B5EF4-FFF2-40B4-BE49-F238E27FC236}">
                <a16:creationId xmlns:a16="http://schemas.microsoft.com/office/drawing/2014/main" id="{C7A6590F-B690-12C8-9CE7-251F6C704444}"/>
              </a:ext>
            </a:extLst>
          </p:cNvPr>
          <p:cNvSpPr>
            <a:spLocks noGrp="1"/>
          </p:cNvSpPr>
          <p:nvPr>
            <p:ph type="sldNum" sz="quarter" idx="4"/>
          </p:nvPr>
        </p:nvSpPr>
        <p:spPr>
          <a:xfrm>
            <a:off x="10972800" y="6356352"/>
            <a:ext cx="720000" cy="365125"/>
          </a:xfrm>
          <a:prstGeom prst="rect">
            <a:avLst/>
          </a:prstGeom>
        </p:spPr>
        <p:txBody>
          <a:bodyPr vert="horz" lIns="91440" tIns="45720" rIns="91440" bIns="45720" rtlCol="0" anchor="ctr"/>
          <a:lstStyle>
            <a:lvl1pPr algn="r">
              <a:defRPr sz="1800" b="1" i="0" baseline="0">
                <a:solidFill>
                  <a:schemeClr val="tx1"/>
                </a:solidFill>
                <a:latin typeface="Times New Roman" panose="02020603050405020304" pitchFamily="18" charset="0"/>
                <a:ea typeface="宋体" panose="02010600030101010101" pitchFamily="2" charset="-122"/>
              </a:defRPr>
            </a:lvl1pPr>
          </a:lstStyle>
          <a:p>
            <a:fld id="{D3034E79-9A55-4CA5-81CA-30DF7CF36AC2}" type="slidenum">
              <a:rPr lang="zh-CN" altLang="en-US" smtClean="0"/>
              <a:pPr/>
              <a:t>‹#›</a:t>
            </a:fld>
            <a:endParaRPr lang="zh-CN" altLang="en-US" dirty="0"/>
          </a:p>
        </p:txBody>
      </p:sp>
    </p:spTree>
    <p:extLst>
      <p:ext uri="{BB962C8B-B14F-4D97-AF65-F5344CB8AC3E}">
        <p14:creationId xmlns:p14="http://schemas.microsoft.com/office/powerpoint/2010/main" val="423922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C34707-7BA1-4A1D-B2E2-E1845048C8D5}"/>
              </a:ext>
            </a:extLst>
          </p:cNvPr>
          <p:cNvSpPr>
            <a:spLocks noGrp="1"/>
          </p:cNvSpPr>
          <p:nvPr>
            <p:ph type="title"/>
          </p:nvPr>
        </p:nvSpPr>
        <p:spPr>
          <a:xfrm>
            <a:off x="838200" y="1"/>
            <a:ext cx="10515600" cy="658368"/>
          </a:xfrm>
        </p:spPr>
        <p:txBody>
          <a:bodyPr>
            <a:normAutofit/>
          </a:bodyPr>
          <a:lstStyle>
            <a:lvl1pPr>
              <a:defRPr sz="2800"/>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A7FEC16C-4850-4812-ADB1-361E97A021CB}"/>
              </a:ext>
            </a:extLst>
          </p:cNvPr>
          <p:cNvSpPr>
            <a:spLocks noGrp="1"/>
          </p:cNvSpPr>
          <p:nvPr>
            <p:ph type="dt" sz="half" idx="10"/>
          </p:nvPr>
        </p:nvSpPr>
        <p:spPr/>
        <p:txBody>
          <a:bodyPr/>
          <a:lstStyle/>
          <a:p>
            <a:endParaRPr lang="zh-CN" altLang="en-US"/>
          </a:p>
        </p:txBody>
      </p:sp>
      <p:sp>
        <p:nvSpPr>
          <p:cNvPr id="4" name="灯片编号占位符 3">
            <a:extLst>
              <a:ext uri="{FF2B5EF4-FFF2-40B4-BE49-F238E27FC236}">
                <a16:creationId xmlns:a16="http://schemas.microsoft.com/office/drawing/2014/main" id="{CDB4447B-1823-4C08-B498-549637546619}"/>
              </a:ext>
            </a:extLst>
          </p:cNvPr>
          <p:cNvSpPr>
            <a:spLocks noGrp="1"/>
          </p:cNvSpPr>
          <p:nvPr>
            <p:ph type="sldNum" sz="quarter" idx="11"/>
          </p:nvPr>
        </p:nvSpPr>
        <p:spPr/>
        <p:txBody>
          <a:bodyPr/>
          <a:lstStyle/>
          <a:p>
            <a:fld id="{D3034E79-9A55-4CA5-81CA-30DF7CF36AC2}" type="slidenum">
              <a:rPr lang="zh-CN" altLang="en-US" smtClean="0"/>
              <a:t>‹#›</a:t>
            </a:fld>
            <a:endParaRPr lang="zh-CN" altLang="en-US"/>
          </a:p>
        </p:txBody>
      </p:sp>
      <p:cxnSp>
        <p:nvCxnSpPr>
          <p:cNvPr id="5" name="直接连接符 5">
            <a:extLst>
              <a:ext uri="{FF2B5EF4-FFF2-40B4-BE49-F238E27FC236}">
                <a16:creationId xmlns:a16="http://schemas.microsoft.com/office/drawing/2014/main" id="{6536967F-5251-42C4-B4FB-F5E06CC0C0E5}"/>
              </a:ext>
            </a:extLst>
          </p:cNvPr>
          <p:cNvCxnSpPr>
            <a:cxnSpLocks/>
          </p:cNvCxnSpPr>
          <p:nvPr userDrawn="1"/>
        </p:nvCxnSpPr>
        <p:spPr>
          <a:xfrm>
            <a:off x="0" y="711176"/>
            <a:ext cx="11179969"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11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E01B100-7308-415A-A65C-00835ECC5CC8}"/>
              </a:ext>
            </a:extLst>
          </p:cNvPr>
          <p:cNvSpPr>
            <a:spLocks noGrp="1"/>
          </p:cNvSpPr>
          <p:nvPr>
            <p:ph type="dt" sz="half" idx="10"/>
          </p:nvPr>
        </p:nvSpPr>
        <p:spPr/>
        <p:txBody>
          <a:bodyPr/>
          <a:lstStyle/>
          <a:p>
            <a:endParaRPr lang="zh-CN" altLang="en-US"/>
          </a:p>
        </p:txBody>
      </p:sp>
      <p:sp>
        <p:nvSpPr>
          <p:cNvPr id="3" name="页脚占位符 2">
            <a:extLst>
              <a:ext uri="{FF2B5EF4-FFF2-40B4-BE49-F238E27FC236}">
                <a16:creationId xmlns:a16="http://schemas.microsoft.com/office/drawing/2014/main" id="{887CAF66-E850-4E2B-B554-55A53A975626}"/>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cxnSp>
        <p:nvCxnSpPr>
          <p:cNvPr id="6" name="直接连接符 5">
            <a:extLst>
              <a:ext uri="{FF2B5EF4-FFF2-40B4-BE49-F238E27FC236}">
                <a16:creationId xmlns:a16="http://schemas.microsoft.com/office/drawing/2014/main" id="{F7F8B633-AF87-44DB-A893-B6D73288DEC1}"/>
              </a:ext>
            </a:extLst>
          </p:cNvPr>
          <p:cNvCxnSpPr>
            <a:cxnSpLocks/>
          </p:cNvCxnSpPr>
          <p:nvPr userDrawn="1"/>
        </p:nvCxnSpPr>
        <p:spPr>
          <a:xfrm>
            <a:off x="0" y="711176"/>
            <a:ext cx="11158538"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 name="灯片编号占位符 5">
            <a:extLst>
              <a:ext uri="{FF2B5EF4-FFF2-40B4-BE49-F238E27FC236}">
                <a16:creationId xmlns:a16="http://schemas.microsoft.com/office/drawing/2014/main" id="{B12DCBEE-3B1D-4F1E-42BE-48C98CE3792C}"/>
              </a:ext>
            </a:extLst>
          </p:cNvPr>
          <p:cNvSpPr>
            <a:spLocks noGrp="1"/>
          </p:cNvSpPr>
          <p:nvPr>
            <p:ph type="sldNum" sz="quarter" idx="4"/>
          </p:nvPr>
        </p:nvSpPr>
        <p:spPr>
          <a:xfrm>
            <a:off x="10972800" y="6356352"/>
            <a:ext cx="720000" cy="365125"/>
          </a:xfrm>
          <a:prstGeom prst="rect">
            <a:avLst/>
          </a:prstGeom>
        </p:spPr>
        <p:txBody>
          <a:bodyPr vert="horz" lIns="91440" tIns="45720" rIns="91440" bIns="45720" rtlCol="0" anchor="ctr"/>
          <a:lstStyle>
            <a:lvl1pPr algn="r">
              <a:defRPr sz="1800" b="1" i="0" baseline="0">
                <a:solidFill>
                  <a:schemeClr val="tx1"/>
                </a:solidFill>
                <a:latin typeface="Times New Roman" panose="02020603050405020304" pitchFamily="18" charset="0"/>
                <a:ea typeface="宋体" panose="02010600030101010101" pitchFamily="2" charset="-122"/>
              </a:defRPr>
            </a:lvl1pPr>
          </a:lstStyle>
          <a:p>
            <a:fld id="{D3034E79-9A55-4CA5-81CA-30DF7CF36AC2}" type="slidenum">
              <a:rPr lang="zh-CN" altLang="en-US" smtClean="0"/>
              <a:pPr/>
              <a:t>‹#›</a:t>
            </a:fld>
            <a:endParaRPr lang="zh-CN" altLang="en-US" dirty="0"/>
          </a:p>
        </p:txBody>
      </p:sp>
    </p:spTree>
    <p:extLst>
      <p:ext uri="{BB962C8B-B14F-4D97-AF65-F5344CB8AC3E}">
        <p14:creationId xmlns:p14="http://schemas.microsoft.com/office/powerpoint/2010/main" val="622257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E01B100-7308-415A-A65C-00835ECC5CC8}"/>
              </a:ext>
            </a:extLst>
          </p:cNvPr>
          <p:cNvSpPr>
            <a:spLocks noGrp="1"/>
          </p:cNvSpPr>
          <p:nvPr>
            <p:ph type="dt" sz="half" idx="10"/>
          </p:nvPr>
        </p:nvSpPr>
        <p:spPr/>
        <p:txBody>
          <a:bodyPr/>
          <a:lstStyle/>
          <a:p>
            <a:endParaRPr lang="zh-CN" altLang="en-US"/>
          </a:p>
        </p:txBody>
      </p:sp>
      <p:sp>
        <p:nvSpPr>
          <p:cNvPr id="3" name="页脚占位符 2">
            <a:extLst>
              <a:ext uri="{FF2B5EF4-FFF2-40B4-BE49-F238E27FC236}">
                <a16:creationId xmlns:a16="http://schemas.microsoft.com/office/drawing/2014/main" id="{887CAF66-E850-4E2B-B554-55A53A975626}"/>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5">
            <a:extLst>
              <a:ext uri="{FF2B5EF4-FFF2-40B4-BE49-F238E27FC236}">
                <a16:creationId xmlns:a16="http://schemas.microsoft.com/office/drawing/2014/main" id="{B12DCBEE-3B1D-4F1E-42BE-48C98CE3792C}"/>
              </a:ext>
            </a:extLst>
          </p:cNvPr>
          <p:cNvSpPr>
            <a:spLocks noGrp="1"/>
          </p:cNvSpPr>
          <p:nvPr>
            <p:ph type="sldNum" sz="quarter" idx="4"/>
          </p:nvPr>
        </p:nvSpPr>
        <p:spPr>
          <a:xfrm>
            <a:off x="10972800" y="6356352"/>
            <a:ext cx="720000" cy="365125"/>
          </a:xfrm>
          <a:prstGeom prst="rect">
            <a:avLst/>
          </a:prstGeom>
        </p:spPr>
        <p:txBody>
          <a:bodyPr vert="horz" lIns="91440" tIns="45720" rIns="91440" bIns="45720" rtlCol="0" anchor="ctr"/>
          <a:lstStyle>
            <a:lvl1pPr algn="r">
              <a:defRPr sz="1800" b="1" i="0" baseline="0">
                <a:solidFill>
                  <a:schemeClr val="tx1"/>
                </a:solidFill>
                <a:latin typeface="Times New Roman" panose="02020603050405020304" pitchFamily="18" charset="0"/>
                <a:ea typeface="宋体" panose="02010600030101010101" pitchFamily="2" charset="-122"/>
              </a:defRPr>
            </a:lvl1pPr>
          </a:lstStyle>
          <a:p>
            <a:fld id="{D3034E79-9A55-4CA5-81CA-30DF7CF36AC2}" type="slidenum">
              <a:rPr lang="zh-CN" altLang="en-US" smtClean="0"/>
              <a:pPr/>
              <a:t>‹#›</a:t>
            </a:fld>
            <a:endParaRPr lang="zh-CN" altLang="en-US" dirty="0"/>
          </a:p>
        </p:txBody>
      </p:sp>
    </p:spTree>
    <p:extLst>
      <p:ext uri="{BB962C8B-B14F-4D97-AF65-F5344CB8AC3E}">
        <p14:creationId xmlns:p14="http://schemas.microsoft.com/office/powerpoint/2010/main" val="38692966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119D97E-667D-4954-9A44-F70F331E75DF}"/>
              </a:ext>
            </a:extLst>
          </p:cNvPr>
          <p:cNvPicPr>
            <a:picLocks noChangeAspect="1"/>
          </p:cNvPicPr>
          <p:nvPr userDrawn="1"/>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7449" t="18106" r="5805" b="2794"/>
          <a:stretch/>
        </p:blipFill>
        <p:spPr>
          <a:xfrm>
            <a:off x="11122820" y="1"/>
            <a:ext cx="1043570" cy="1047139"/>
          </a:xfrm>
          <a:prstGeom prst="rect">
            <a:avLst/>
          </a:prstGeom>
        </p:spPr>
      </p:pic>
      <p:sp>
        <p:nvSpPr>
          <p:cNvPr id="2" name="标题占位符 1">
            <a:extLst>
              <a:ext uri="{FF2B5EF4-FFF2-40B4-BE49-F238E27FC236}">
                <a16:creationId xmlns:a16="http://schemas.microsoft.com/office/drawing/2014/main" id="{758B3B0E-78D5-4B7E-B3C2-E3A5E38B8C6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AE81E7-BC38-42AE-A59F-0643E6FDF4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0CC500-D7D7-4DA9-AE3B-76EB63CE907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baseline="0">
                <a:solidFill>
                  <a:schemeClr val="tx1">
                    <a:tint val="75000"/>
                  </a:schemeClr>
                </a:solidFill>
                <a:latin typeface="Times New Roman" panose="02020603050405020304" pitchFamily="18" charset="0"/>
                <a:ea typeface="宋体" panose="02010600030101010101" pitchFamily="2" charset="-122"/>
              </a:defRPr>
            </a:lvl1pPr>
          </a:lstStyle>
          <a:p>
            <a:endParaRPr lang="zh-CN" altLang="en-US"/>
          </a:p>
        </p:txBody>
      </p:sp>
      <p:sp>
        <p:nvSpPr>
          <p:cNvPr id="6" name="灯片编号占位符 5">
            <a:extLst>
              <a:ext uri="{FF2B5EF4-FFF2-40B4-BE49-F238E27FC236}">
                <a16:creationId xmlns:a16="http://schemas.microsoft.com/office/drawing/2014/main" id="{D9DF0AF6-14CE-42CC-8766-C83BFA4A8069}"/>
              </a:ext>
            </a:extLst>
          </p:cNvPr>
          <p:cNvSpPr>
            <a:spLocks noGrp="1"/>
          </p:cNvSpPr>
          <p:nvPr>
            <p:ph type="sldNum" sz="quarter" idx="4"/>
          </p:nvPr>
        </p:nvSpPr>
        <p:spPr>
          <a:xfrm>
            <a:off x="10972800" y="6356352"/>
            <a:ext cx="720000" cy="365125"/>
          </a:xfrm>
          <a:prstGeom prst="rect">
            <a:avLst/>
          </a:prstGeom>
        </p:spPr>
        <p:txBody>
          <a:bodyPr vert="horz" lIns="91440" tIns="45720" rIns="91440" bIns="45720" rtlCol="0" anchor="ctr"/>
          <a:lstStyle>
            <a:lvl1pPr algn="r">
              <a:defRPr sz="1800" b="1" i="0" baseline="0">
                <a:solidFill>
                  <a:schemeClr val="tx1"/>
                </a:solidFill>
                <a:latin typeface="Times New Roman" panose="02020603050405020304" pitchFamily="18" charset="0"/>
                <a:ea typeface="宋体" panose="02010600030101010101" pitchFamily="2" charset="-122"/>
              </a:defRPr>
            </a:lvl1pPr>
          </a:lstStyle>
          <a:p>
            <a:fld id="{D3034E79-9A55-4CA5-81CA-30DF7CF36AC2}" type="slidenum">
              <a:rPr lang="zh-CN" altLang="en-US" smtClean="0"/>
              <a:pPr/>
              <a:t>‹#›</a:t>
            </a:fld>
            <a:endParaRPr lang="zh-CN" altLang="en-US" dirty="0"/>
          </a:p>
        </p:txBody>
      </p:sp>
    </p:spTree>
    <p:extLst>
      <p:ext uri="{BB962C8B-B14F-4D97-AF65-F5344CB8AC3E}">
        <p14:creationId xmlns:p14="http://schemas.microsoft.com/office/powerpoint/2010/main" val="44870914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61" r:id="rId3"/>
    <p:sldLayoutId id="2147483655" r:id="rId4"/>
    <p:sldLayoutId id="2147483662" r:id="rId5"/>
  </p:sldLayoutIdLst>
  <p:hf hdr="0" ftr="0" dt="0"/>
  <p:txStyles>
    <p:titleStyle>
      <a:lvl1pPr algn="ctr" defTabSz="685800" rtl="0" eaLnBrk="1" latinLnBrk="0" hangingPunct="1">
        <a:lnSpc>
          <a:spcPct val="90000"/>
        </a:lnSpc>
        <a:spcBef>
          <a:spcPct val="0"/>
        </a:spcBef>
        <a:buNone/>
        <a:defRPr sz="3300" kern="1200" baseline="0">
          <a:solidFill>
            <a:schemeClr val="tx1"/>
          </a:solidFill>
          <a:latin typeface="Times New Roman" panose="02020603050405020304" pitchFamily="18" charset="0"/>
          <a:ea typeface="宋体" panose="02010600030101010101"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宋体" panose="02010600030101010101" pitchFamily="2" charset="-122"/>
          <a:ea typeface="宋体" panose="02010600030101010101"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宋体" panose="02010600030101010101" pitchFamily="2" charset="-122"/>
          <a:ea typeface="宋体" panose="02010600030101010101"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宋体" panose="02010600030101010101" pitchFamily="2" charset="-122"/>
          <a:ea typeface="宋体" panose="02010600030101010101"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宋体" panose="02010600030101010101" pitchFamily="2" charset="-122"/>
          <a:ea typeface="宋体" panose="02010600030101010101"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宋体" panose="02010600030101010101" pitchFamily="2" charset="-122"/>
          <a:ea typeface="宋体" panose="02010600030101010101"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mailto:zhongyl@cug.edu.cn" TargetMode="Externa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https://www.google.com/url?sa=i&amp;url=https%3A%2F%2Fberkeleyearth.org%2Fglobal-temperature-report-for-2023%2F&amp;psig=AOvVaw0fyEsZ-OXQSxKNs73wr8aW&amp;ust=1727870856841000&amp;source=images&amp;cd=vfe&amp;opi=89978449&amp;ved=0CBcQjhxqFwoTCMD36NqS7YgDFQAAAAAdAAAAABAJ"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emf"/><Relationship Id="rId5" Type="http://schemas.openxmlformats.org/officeDocument/2006/relationships/oleObject" Target="../embeddings/oleObject2.bin"/><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hyperlink" Target="https://nga.178.com/read.php?tid=34792620"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tiff"/><Relationship Id="rId5" Type="http://schemas.openxmlformats.org/officeDocument/2006/relationships/image" Target="../media/image13.wmf"/><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67EFF8CE-6783-4853-9878-558CD19CBD47}"/>
              </a:ext>
            </a:extLst>
          </p:cNvPr>
          <p:cNvSpPr>
            <a:spLocks noGrp="1"/>
          </p:cNvSpPr>
          <p:nvPr>
            <p:ph type="sldNum" sz="quarter" idx="4"/>
          </p:nvPr>
        </p:nvSpPr>
        <p:spPr>
          <a:xfrm>
            <a:off x="8610600" y="6356352"/>
            <a:ext cx="2743200" cy="365125"/>
          </a:xfrm>
        </p:spPr>
        <p:txBody>
          <a:bodyPr/>
          <a:lstStyle/>
          <a:p>
            <a:fld id="{D3034E79-9A55-4CA5-81CA-30DF7CF36AC2}" type="slidenum">
              <a:rPr lang="zh-CN" altLang="en-US" smtClean="0"/>
              <a:t>1</a:t>
            </a:fld>
            <a:endParaRPr lang="zh-CN" altLang="en-US"/>
          </a:p>
        </p:txBody>
      </p:sp>
      <p:cxnSp>
        <p:nvCxnSpPr>
          <p:cNvPr id="11" name="直接连接符 5"/>
          <p:cNvCxnSpPr>
            <a:cxnSpLocks/>
          </p:cNvCxnSpPr>
          <p:nvPr/>
        </p:nvCxnSpPr>
        <p:spPr>
          <a:xfrm>
            <a:off x="0" y="3009117"/>
            <a:ext cx="12192000" cy="0"/>
          </a:xfrm>
          <a:prstGeom prst="line">
            <a:avLst/>
          </a:prstGeom>
          <a:ln w="635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6E8BD0FD-30C4-473E-B8AE-B2EB9609AA5D}"/>
              </a:ext>
            </a:extLst>
          </p:cNvPr>
          <p:cNvSpPr txBox="1"/>
          <p:nvPr/>
        </p:nvSpPr>
        <p:spPr>
          <a:xfrm>
            <a:off x="62503" y="2264598"/>
            <a:ext cx="12066987" cy="553998"/>
          </a:xfrm>
          <a:prstGeom prst="rect">
            <a:avLst/>
          </a:prstGeom>
          <a:noFill/>
        </p:spPr>
        <p:txBody>
          <a:bodyPr wrap="square" rtlCol="0">
            <a:spAutoFit/>
          </a:bodyPr>
          <a:lstStyle/>
          <a:p>
            <a:pPr algn="ctr"/>
            <a:r>
              <a:rPr lang="en-US" altLang="zh-CN" sz="3000" dirty="0">
                <a:solidFill>
                  <a:srgbClr val="0000FF"/>
                </a:solidFill>
                <a:latin typeface="微软雅黑" panose="020B0503020204020204" pitchFamily="34" charset="-122"/>
                <a:ea typeface="微软雅黑" panose="020B0503020204020204" pitchFamily="34" charset="-122"/>
              </a:rPr>
              <a:t>Increasing Nonstationarity in Water Storage Across Global Basins</a:t>
            </a:r>
            <a:endParaRPr lang="zh-CN" altLang="en-US" sz="3000" dirty="0">
              <a:solidFill>
                <a:srgbClr val="0000FF"/>
              </a:solidFill>
              <a:latin typeface="微软雅黑" panose="020B0503020204020204" pitchFamily="34" charset="-122"/>
              <a:ea typeface="微软雅黑" panose="020B0503020204020204" pitchFamily="34" charset="-122"/>
            </a:endParaRPr>
          </a:p>
        </p:txBody>
      </p:sp>
      <p:sp>
        <p:nvSpPr>
          <p:cNvPr id="4" name="Text Box 7">
            <a:extLst>
              <a:ext uri="{FF2B5EF4-FFF2-40B4-BE49-F238E27FC236}">
                <a16:creationId xmlns:a16="http://schemas.microsoft.com/office/drawing/2014/main" id="{38C19499-5FE8-BD34-1FE6-8FAFF1421B16}"/>
              </a:ext>
            </a:extLst>
          </p:cNvPr>
          <p:cNvSpPr txBox="1">
            <a:spLocks noChangeArrowheads="1"/>
          </p:cNvSpPr>
          <p:nvPr/>
        </p:nvSpPr>
        <p:spPr bwMode="auto">
          <a:xfrm>
            <a:off x="3791738" y="6324602"/>
            <a:ext cx="46085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cs typeface="ＭＳ Ｐゴシック" charset="0"/>
              </a:defRPr>
            </a:lvl2pPr>
            <a:lvl3pPr marL="1143000" indent="-228600" eaLnBrk="0" hangingPunct="0">
              <a:defRPr kumimoji="1" sz="2400">
                <a:solidFill>
                  <a:schemeClr val="tx1"/>
                </a:solidFill>
                <a:latin typeface="Arial" charset="0"/>
                <a:ea typeface="ＭＳ Ｐゴシック" charset="0"/>
                <a:cs typeface="ＭＳ Ｐゴシック" charset="0"/>
              </a:defRPr>
            </a:lvl3pPr>
            <a:lvl4pPr marL="1600200" indent="-228600" eaLnBrk="0" hangingPunct="0">
              <a:defRPr kumimoji="1" sz="2400">
                <a:solidFill>
                  <a:schemeClr val="tx1"/>
                </a:solidFill>
                <a:latin typeface="Arial" charset="0"/>
                <a:ea typeface="ＭＳ Ｐゴシック" charset="0"/>
                <a:cs typeface="ＭＳ Ｐゴシック" charset="0"/>
              </a:defRPr>
            </a:lvl4pPr>
            <a:lvl5pPr marL="2057400" indent="-228600" eaLnBrk="0" hangingPunct="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pPr algn="ctr" eaLnBrk="1" hangingPunct="1">
              <a:spcBef>
                <a:spcPct val="50000"/>
              </a:spcBef>
            </a:pPr>
            <a:r>
              <a:rPr lang="en-US" altLang="zh-CN" sz="2000" dirty="0">
                <a:solidFill>
                  <a:srgbClr val="000000"/>
                </a:solidFill>
                <a:latin typeface="微软雅黑" charset="0"/>
                <a:ea typeface="微软雅黑" charset="0"/>
                <a:cs typeface="微软雅黑" charset="0"/>
              </a:rPr>
              <a:t>October, 2024</a:t>
            </a:r>
            <a:endParaRPr lang="zh-CN" altLang="en-US" sz="2000" dirty="0">
              <a:solidFill>
                <a:srgbClr val="000000"/>
              </a:solidFill>
              <a:latin typeface="微软雅黑" charset="0"/>
              <a:ea typeface="微软雅黑" charset="0"/>
              <a:cs typeface="微软雅黑" charset="0"/>
            </a:endParaRPr>
          </a:p>
        </p:txBody>
      </p:sp>
      <p:sp>
        <p:nvSpPr>
          <p:cNvPr id="6" name="文本框 5">
            <a:extLst>
              <a:ext uri="{FF2B5EF4-FFF2-40B4-BE49-F238E27FC236}">
                <a16:creationId xmlns:a16="http://schemas.microsoft.com/office/drawing/2014/main" id="{BCBC1A68-0D56-C3CD-4F3E-91D69A9FAE84}"/>
              </a:ext>
            </a:extLst>
          </p:cNvPr>
          <p:cNvSpPr txBox="1"/>
          <p:nvPr/>
        </p:nvSpPr>
        <p:spPr>
          <a:xfrm>
            <a:off x="1675380" y="3986471"/>
            <a:ext cx="8841231" cy="2160656"/>
          </a:xfrm>
          <a:prstGeom prst="rect">
            <a:avLst/>
          </a:prstGeom>
          <a:noFill/>
        </p:spPr>
        <p:txBody>
          <a:bodyPr wrap="square" rtlCol="0">
            <a:spAutoFit/>
          </a:bodyPr>
          <a:lstStyle/>
          <a:p>
            <a:pPr algn="ctr">
              <a:lnSpc>
                <a:spcPct val="150000"/>
              </a:lnSpc>
            </a:pPr>
            <a:r>
              <a:rPr lang="en-US" altLang="zh-CN" sz="2800" b="1" dirty="0">
                <a:solidFill>
                  <a:srgbClr val="0D0D0D"/>
                </a:solidFill>
                <a:latin typeface="微软雅黑" panose="020B0503020204020204" pitchFamily="34" charset="-122"/>
                <a:ea typeface="微软雅黑" panose="020B0503020204020204" pitchFamily="34" charset="-122"/>
                <a:cs typeface="Times New Roman" panose="02020603050405020304" pitchFamily="18" charset="0"/>
              </a:rPr>
              <a:t>Speaker:</a:t>
            </a:r>
            <a:r>
              <a:rPr lang="zh-CN" altLang="en-US" sz="2800" b="1" dirty="0">
                <a:solidFill>
                  <a:srgbClr val="0D0D0D"/>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800" b="1" dirty="0">
                <a:solidFill>
                  <a:srgbClr val="0D0D0D"/>
                </a:solidFill>
                <a:latin typeface="微软雅黑" panose="020B0503020204020204" pitchFamily="34" charset="-122"/>
                <a:ea typeface="微软雅黑" panose="020B0503020204020204" pitchFamily="34" charset="-122"/>
                <a:cs typeface="Times New Roman" panose="02020603050405020304" pitchFamily="18" charset="0"/>
              </a:rPr>
              <a:t>Yulong Zhong</a:t>
            </a:r>
            <a:r>
              <a:rPr lang="en-US" altLang="zh-CN" sz="2800" b="1" baseline="30000" dirty="0">
                <a:solidFill>
                  <a:srgbClr val="0D0D0D"/>
                </a:solidFill>
                <a:latin typeface="微软雅黑" panose="020B0503020204020204" pitchFamily="34" charset="-122"/>
                <a:ea typeface="微软雅黑" panose="020B0503020204020204" pitchFamily="34" charset="-122"/>
                <a:cs typeface="Times New Roman" panose="02020603050405020304" pitchFamily="18" charset="0"/>
              </a:rPr>
              <a:t>1,2</a:t>
            </a:r>
          </a:p>
          <a:p>
            <a:pPr algn="ctr">
              <a:lnSpc>
                <a:spcPct val="150000"/>
              </a:lnSpc>
            </a:pPr>
            <a:r>
              <a:rPr lang="en-US" altLang="zh-CN" sz="2400" b="1" dirty="0">
                <a:solidFill>
                  <a:srgbClr val="0D0D0D"/>
                </a:solidFill>
                <a:latin typeface="微软雅黑" panose="020B0503020204020204" pitchFamily="34" charset="-122"/>
                <a:ea typeface="微软雅黑" panose="020B0503020204020204" pitchFamily="34" charset="-122"/>
                <a:cs typeface="Times New Roman" panose="02020603050405020304" pitchFamily="18" charset="0"/>
              </a:rPr>
              <a:t>With Yingying Wang</a:t>
            </a:r>
            <a:r>
              <a:rPr lang="en-US" altLang="zh-CN" sz="2400" b="1" baseline="30000" dirty="0">
                <a:solidFill>
                  <a:srgbClr val="0D0D0D"/>
                </a:solidFill>
                <a:latin typeface="微软雅黑" panose="020B0503020204020204" pitchFamily="34" charset="-122"/>
                <a:ea typeface="微软雅黑" panose="020B0503020204020204" pitchFamily="34" charset="-122"/>
                <a:cs typeface="Times New Roman" panose="02020603050405020304" pitchFamily="18" charset="0"/>
              </a:rPr>
              <a:t>1</a:t>
            </a:r>
            <a:r>
              <a:rPr lang="en-US" altLang="zh-CN" sz="2400" b="1" dirty="0">
                <a:solidFill>
                  <a:srgbClr val="0D0D0D"/>
                </a:solidFill>
                <a:latin typeface="微软雅黑" panose="020B0503020204020204" pitchFamily="34" charset="-122"/>
                <a:ea typeface="微软雅黑" panose="020B0503020204020204" pitchFamily="34" charset="-122"/>
                <a:cs typeface="Times New Roman" panose="02020603050405020304" pitchFamily="18" charset="0"/>
              </a:rPr>
              <a:t>, Jürgen Kusche</a:t>
            </a:r>
            <a:r>
              <a:rPr lang="en-US" altLang="zh-CN" sz="2400" b="1" baseline="30000" dirty="0">
                <a:solidFill>
                  <a:srgbClr val="0D0D0D"/>
                </a:solidFill>
                <a:latin typeface="微软雅黑" panose="020B0503020204020204" pitchFamily="34" charset="-122"/>
                <a:ea typeface="微软雅黑" panose="020B0503020204020204" pitchFamily="34" charset="-122"/>
                <a:cs typeface="Times New Roman" panose="02020603050405020304" pitchFamily="18" charset="0"/>
              </a:rPr>
              <a:t>2</a:t>
            </a:r>
            <a:r>
              <a:rPr lang="en-US" altLang="zh-CN" sz="2400" b="1" dirty="0">
                <a:solidFill>
                  <a:srgbClr val="0D0D0D"/>
                </a:solidFill>
                <a:latin typeface="微软雅黑" panose="020B0503020204020204" pitchFamily="34" charset="-122"/>
                <a:ea typeface="微软雅黑" panose="020B0503020204020204" pitchFamily="34" charset="-122"/>
                <a:cs typeface="Times New Roman" panose="02020603050405020304" pitchFamily="18" charset="0"/>
              </a:rPr>
              <a:t>, Yunlong Wu</a:t>
            </a:r>
            <a:r>
              <a:rPr lang="en-US" altLang="zh-CN" sz="2400" b="1" baseline="30000" dirty="0">
                <a:solidFill>
                  <a:srgbClr val="0D0D0D"/>
                </a:solidFill>
                <a:latin typeface="微软雅黑" panose="020B0503020204020204" pitchFamily="34" charset="-122"/>
                <a:ea typeface="微软雅黑" panose="020B0503020204020204" pitchFamily="34" charset="-122"/>
                <a:cs typeface="Times New Roman" panose="02020603050405020304" pitchFamily="18" charset="0"/>
              </a:rPr>
              <a:t>1</a:t>
            </a:r>
            <a:endParaRPr lang="en-US" altLang="zh-CN" sz="2400" b="1" dirty="0">
              <a:solidFill>
                <a:srgbClr val="0D0D0D"/>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1. China University of Geosciences (Wuhan)</a:t>
            </a:r>
          </a:p>
          <a:p>
            <a:pPr algn="ctr">
              <a:lnSpc>
                <a:spcPct val="150000"/>
              </a:lnSpc>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2. University of Bonn</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026" name="Picture 2">
            <a:extLst>
              <a:ext uri="{FF2B5EF4-FFF2-40B4-BE49-F238E27FC236}">
                <a16:creationId xmlns:a16="http://schemas.microsoft.com/office/drawing/2014/main" id="{7D60B7EF-86FB-D934-2194-3C8D9096B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254" y="0"/>
            <a:ext cx="2714429" cy="10476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759DF644-5FCA-F534-CF10-A54A8F8B2C62}"/>
              </a:ext>
            </a:extLst>
          </p:cNvPr>
          <p:cNvPicPr>
            <a:picLocks noChangeAspect="1"/>
          </p:cNvPicPr>
          <p:nvPr/>
        </p:nvPicPr>
        <p:blipFill>
          <a:blip r:embed="rId4"/>
          <a:stretch>
            <a:fillRect/>
          </a:stretch>
        </p:blipFill>
        <p:spPr>
          <a:xfrm>
            <a:off x="1" y="0"/>
            <a:ext cx="7315200" cy="1333843"/>
          </a:xfrm>
          <a:prstGeom prst="rect">
            <a:avLst/>
          </a:prstGeom>
        </p:spPr>
      </p:pic>
      <p:sp>
        <p:nvSpPr>
          <p:cNvPr id="12" name="文本框 11">
            <a:extLst>
              <a:ext uri="{FF2B5EF4-FFF2-40B4-BE49-F238E27FC236}">
                <a16:creationId xmlns:a16="http://schemas.microsoft.com/office/drawing/2014/main" id="{8BD77431-3799-6C5C-2830-011E05079C19}"/>
              </a:ext>
            </a:extLst>
          </p:cNvPr>
          <p:cNvSpPr txBox="1"/>
          <p:nvPr/>
        </p:nvSpPr>
        <p:spPr>
          <a:xfrm>
            <a:off x="2803" y="3028288"/>
            <a:ext cx="12173033" cy="830997"/>
          </a:xfrm>
          <a:prstGeom prst="rect">
            <a:avLst/>
          </a:prstGeom>
          <a:noFill/>
        </p:spPr>
        <p:txBody>
          <a:bodyPr wrap="square" rtlCol="0">
            <a:spAutoFit/>
          </a:bodyPr>
          <a:lstStyle/>
          <a:p>
            <a:pPr algn="l"/>
            <a:r>
              <a:rPr lang="en-US" altLang="zh-CN" sz="2400" dirty="0">
                <a:solidFill>
                  <a:schemeClr val="tx1"/>
                </a:solidFill>
                <a:latin typeface="微软雅黑" panose="020B0503020204020204" pitchFamily="34" charset="-122"/>
                <a:ea typeface="微软雅黑" panose="020B0503020204020204" pitchFamily="34" charset="-122"/>
              </a:rPr>
              <a:t>Previous title: Global river basin water storage fluctuations and their connection to precipitation </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D04AEFC-391B-B5CD-EE3E-28DEC2CE25B0}"/>
              </a:ext>
            </a:extLst>
          </p:cNvPr>
          <p:cNvSpPr>
            <a:spLocks noGrp="1"/>
          </p:cNvSpPr>
          <p:nvPr>
            <p:ph type="sldNum" sz="quarter" idx="4"/>
          </p:nvPr>
        </p:nvSpPr>
        <p:spPr>
          <a:xfrm>
            <a:off x="8610600" y="6356352"/>
            <a:ext cx="2743200" cy="365125"/>
          </a:xfrm>
        </p:spPr>
        <p:txBody>
          <a:bodyPr/>
          <a:lstStyle/>
          <a:p>
            <a:fld id="{D3034E79-9A55-4CA5-81CA-30DF7CF36AC2}" type="slidenum">
              <a:rPr lang="en-US" altLang="zh-CN" smtClean="0"/>
              <a:pPr/>
              <a:t>10</a:t>
            </a:fld>
            <a:endParaRPr lang="en-US"/>
          </a:p>
        </p:txBody>
      </p:sp>
      <p:sp>
        <p:nvSpPr>
          <p:cNvPr id="4" name="文本框 3">
            <a:extLst>
              <a:ext uri="{FF2B5EF4-FFF2-40B4-BE49-F238E27FC236}">
                <a16:creationId xmlns:a16="http://schemas.microsoft.com/office/drawing/2014/main" id="{1855496B-8966-615D-9713-6D99A57006AC}"/>
              </a:ext>
            </a:extLst>
          </p:cNvPr>
          <p:cNvSpPr txBox="1"/>
          <p:nvPr/>
        </p:nvSpPr>
        <p:spPr>
          <a:xfrm>
            <a:off x="-1" y="51449"/>
            <a:ext cx="10160001" cy="584775"/>
          </a:xfrm>
          <a:prstGeom prst="rect">
            <a:avLst/>
          </a:prstGeom>
          <a:noFill/>
        </p:spPr>
        <p:txBody>
          <a:bodyPr wrap="square">
            <a:spAutoFit/>
          </a:bodyPr>
          <a:lstStyle/>
          <a:p>
            <a:r>
              <a:rPr lang="en-US" altLang="zh-CN" sz="3200" dirty="0">
                <a:solidFill>
                  <a:srgbClr val="0000FF"/>
                </a:solidFill>
                <a:latin typeface="微软雅黑" panose="020B0503020204020204" pitchFamily="34" charset="-122"/>
                <a:ea typeface="微软雅黑" panose="020B0503020204020204" pitchFamily="34" charset="-122"/>
              </a:rPr>
              <a:t>4. Influencing Factors of TWSA Nonstationarity</a:t>
            </a:r>
          </a:p>
        </p:txBody>
      </p:sp>
      <p:pic>
        <p:nvPicPr>
          <p:cNvPr id="5" name="图片 4">
            <a:extLst>
              <a:ext uri="{FF2B5EF4-FFF2-40B4-BE49-F238E27FC236}">
                <a16:creationId xmlns:a16="http://schemas.microsoft.com/office/drawing/2014/main" id="{54451E14-B9B7-845A-8432-A63BB25A283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2910"/>
          <a:stretch/>
        </p:blipFill>
        <p:spPr>
          <a:xfrm>
            <a:off x="159657" y="1341144"/>
            <a:ext cx="5351335" cy="5516856"/>
          </a:xfrm>
          <a:prstGeom prst="rect">
            <a:avLst/>
          </a:prstGeom>
        </p:spPr>
      </p:pic>
      <p:pic>
        <p:nvPicPr>
          <p:cNvPr id="6" name="图片 5">
            <a:extLst>
              <a:ext uri="{FF2B5EF4-FFF2-40B4-BE49-F238E27FC236}">
                <a16:creationId xmlns:a16="http://schemas.microsoft.com/office/drawing/2014/main" id="{455E838D-FE53-05A4-FF51-5890F7A9477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716410" y="1341144"/>
            <a:ext cx="5788379" cy="3025406"/>
          </a:xfrm>
          <a:prstGeom prst="rect">
            <a:avLst/>
          </a:prstGeom>
        </p:spPr>
      </p:pic>
      <p:sp>
        <p:nvSpPr>
          <p:cNvPr id="9" name="文本框 8">
            <a:extLst>
              <a:ext uri="{FF2B5EF4-FFF2-40B4-BE49-F238E27FC236}">
                <a16:creationId xmlns:a16="http://schemas.microsoft.com/office/drawing/2014/main" id="{05B2DC4D-E877-2354-95B5-63AD128971F2}"/>
              </a:ext>
            </a:extLst>
          </p:cNvPr>
          <p:cNvSpPr txBox="1"/>
          <p:nvPr/>
        </p:nvSpPr>
        <p:spPr>
          <a:xfrm>
            <a:off x="159657" y="768875"/>
            <a:ext cx="8113486" cy="461665"/>
          </a:xfrm>
          <a:prstGeom prst="rect">
            <a:avLst/>
          </a:prstGeom>
          <a:noFill/>
        </p:spPr>
        <p:txBody>
          <a:bodyPr wrap="square">
            <a:spAutoFit/>
          </a:bodyPr>
          <a:lstStyle/>
          <a:p>
            <a:pPr marL="342900" indent="-342900">
              <a:buFont typeface="Wingdings" panose="05000000000000000000" pitchFamily="2" charset="2"/>
              <a:buChar char="Ø"/>
            </a:pPr>
            <a:r>
              <a:rPr lang="en-US" altLang="zh-CN" sz="2400" dirty="0">
                <a:effectLst/>
                <a:latin typeface="微软雅黑" panose="020B0503020204020204" pitchFamily="34" charset="-122"/>
                <a:ea typeface="微软雅黑" panose="020B0503020204020204" pitchFamily="34" charset="-122"/>
              </a:rPr>
              <a:t>Trends of STD estimates in 40 global river basins</a:t>
            </a:r>
            <a:endParaRPr lang="zh-CN" altLang="en-US" sz="2400"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77A27AE5-6F43-BDBF-9D32-6053ABE929AC}"/>
              </a:ext>
            </a:extLst>
          </p:cNvPr>
          <p:cNvSpPr txBox="1"/>
          <p:nvPr/>
        </p:nvSpPr>
        <p:spPr>
          <a:xfrm>
            <a:off x="6368142" y="4854205"/>
            <a:ext cx="4484914" cy="830997"/>
          </a:xfrm>
          <a:prstGeom prst="rect">
            <a:avLst/>
          </a:prstGeom>
          <a:noFill/>
        </p:spPr>
        <p:txBody>
          <a:bodyPr wrap="square" rtlCol="0">
            <a:spAutoFit/>
          </a:bodyPr>
          <a:lstStyle/>
          <a:p>
            <a:pPr algn="l"/>
            <a:r>
              <a:rPr lang="en-US" altLang="zh-CN" sz="2400" dirty="0">
                <a:effectLst/>
                <a:latin typeface="微软雅黑" panose="020B0503020204020204" pitchFamily="34" charset="-122"/>
                <a:ea typeface="微软雅黑" panose="020B0503020204020204" pitchFamily="34" charset="-122"/>
              </a:rPr>
              <a:t>STD</a:t>
            </a:r>
            <a:r>
              <a:rPr lang="en-US" altLang="zh-CN" sz="2400" baseline="-25000" dirty="0">
                <a:effectLst/>
                <a:latin typeface="微软雅黑" panose="020B0503020204020204" pitchFamily="34" charset="-122"/>
                <a:ea typeface="微软雅黑" panose="020B0503020204020204" pitchFamily="34" charset="-122"/>
              </a:rPr>
              <a:t>TWSA</a:t>
            </a:r>
            <a:r>
              <a:rPr lang="en-US" altLang="zh-CN" sz="2400" dirty="0">
                <a:effectLst/>
                <a:latin typeface="微软雅黑" panose="020B0503020204020204" pitchFamily="34" charset="-122"/>
                <a:ea typeface="微软雅黑" panose="020B0503020204020204" pitchFamily="34" charset="-122"/>
              </a:rPr>
              <a:t> and STD</a:t>
            </a:r>
            <a:r>
              <a:rPr lang="en-US" altLang="zh-CN" sz="2400" baseline="-25000" dirty="0">
                <a:effectLst/>
                <a:latin typeface="微软雅黑" panose="020B0503020204020204" pitchFamily="34" charset="-122"/>
                <a:ea typeface="微软雅黑" panose="020B0503020204020204" pitchFamily="34" charset="-122"/>
              </a:rPr>
              <a:t>PA</a:t>
            </a:r>
            <a:r>
              <a:rPr lang="en-US" altLang="zh-CN" sz="2400" dirty="0">
                <a:effectLst/>
                <a:latin typeface="微软雅黑" panose="020B0503020204020204" pitchFamily="34" charset="-122"/>
                <a:ea typeface="微软雅黑" panose="020B0503020204020204" pitchFamily="34" charset="-122"/>
              </a:rPr>
              <a:t> show similar spatial patterns.</a:t>
            </a:r>
            <a:endParaRPr lang="zh-CN" altLang="en-US" sz="2400"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17675AA2-D1E3-FA0E-9D43-080A688A9792}"/>
              </a:ext>
            </a:extLst>
          </p:cNvPr>
          <p:cNvSpPr txBox="1"/>
          <p:nvPr/>
        </p:nvSpPr>
        <p:spPr>
          <a:xfrm>
            <a:off x="2835324" y="3345934"/>
            <a:ext cx="1504447" cy="461665"/>
          </a:xfrm>
          <a:prstGeom prst="rect">
            <a:avLst/>
          </a:prstGeom>
          <a:noFill/>
        </p:spPr>
        <p:txBody>
          <a:bodyPr wrap="square">
            <a:spAutoFit/>
          </a:bodyPr>
          <a:lstStyle/>
          <a:p>
            <a:r>
              <a:rPr lang="en-US" altLang="zh-CN" sz="2400" dirty="0">
                <a:effectLst/>
                <a:highlight>
                  <a:srgbClr val="FFFF00"/>
                </a:highlight>
                <a:latin typeface="微软雅黑" panose="020B0503020204020204" pitchFamily="34" charset="-122"/>
                <a:ea typeface="微软雅黑" panose="020B0503020204020204" pitchFamily="34" charset="-122"/>
              </a:rPr>
              <a:t>STD</a:t>
            </a:r>
            <a:r>
              <a:rPr lang="en-US" altLang="zh-CN" sz="2400" baseline="-25000" dirty="0">
                <a:effectLst/>
                <a:highlight>
                  <a:srgbClr val="FFFF00"/>
                </a:highlight>
                <a:latin typeface="微软雅黑" panose="020B0503020204020204" pitchFamily="34" charset="-122"/>
                <a:ea typeface="微软雅黑" panose="020B0503020204020204" pitchFamily="34" charset="-122"/>
              </a:rPr>
              <a:t>TWSA</a:t>
            </a:r>
            <a:endParaRPr lang="zh-CN" altLang="en-US" sz="2400" dirty="0">
              <a:highlight>
                <a:srgbClr val="FFFF00"/>
              </a:highlight>
            </a:endParaRPr>
          </a:p>
        </p:txBody>
      </p:sp>
      <p:sp>
        <p:nvSpPr>
          <p:cNvPr id="13" name="文本框 12">
            <a:extLst>
              <a:ext uri="{FF2B5EF4-FFF2-40B4-BE49-F238E27FC236}">
                <a16:creationId xmlns:a16="http://schemas.microsoft.com/office/drawing/2014/main" id="{15D8AD03-52FE-8519-5907-51DD6480894D}"/>
              </a:ext>
            </a:extLst>
          </p:cNvPr>
          <p:cNvSpPr txBox="1"/>
          <p:nvPr/>
        </p:nvSpPr>
        <p:spPr>
          <a:xfrm>
            <a:off x="2835323" y="6089125"/>
            <a:ext cx="1504447" cy="461665"/>
          </a:xfrm>
          <a:prstGeom prst="rect">
            <a:avLst/>
          </a:prstGeom>
          <a:noFill/>
        </p:spPr>
        <p:txBody>
          <a:bodyPr wrap="square">
            <a:spAutoFit/>
          </a:bodyPr>
          <a:lstStyle/>
          <a:p>
            <a:r>
              <a:rPr lang="en-US" altLang="zh-CN" sz="2400" dirty="0">
                <a:effectLst/>
                <a:highlight>
                  <a:srgbClr val="FFFF00"/>
                </a:highlight>
                <a:latin typeface="微软雅黑" panose="020B0503020204020204" pitchFamily="34" charset="-122"/>
                <a:ea typeface="微软雅黑" panose="020B0503020204020204" pitchFamily="34" charset="-122"/>
              </a:rPr>
              <a:t>STD</a:t>
            </a:r>
            <a:r>
              <a:rPr lang="en-US" altLang="zh-CN" sz="2400" baseline="-25000" dirty="0">
                <a:effectLst/>
                <a:highlight>
                  <a:srgbClr val="FFFF00"/>
                </a:highlight>
                <a:latin typeface="微软雅黑" panose="020B0503020204020204" pitchFamily="34" charset="-122"/>
                <a:ea typeface="微软雅黑" panose="020B0503020204020204" pitchFamily="34" charset="-122"/>
              </a:rPr>
              <a:t>PA</a:t>
            </a:r>
            <a:endParaRPr lang="zh-CN" altLang="en-US" sz="2400" dirty="0">
              <a:highlight>
                <a:srgbClr val="FFFF00"/>
              </a:highlight>
            </a:endParaRPr>
          </a:p>
        </p:txBody>
      </p:sp>
      <p:sp>
        <p:nvSpPr>
          <p:cNvPr id="14" name="文本框 13">
            <a:extLst>
              <a:ext uri="{FF2B5EF4-FFF2-40B4-BE49-F238E27FC236}">
                <a16:creationId xmlns:a16="http://schemas.microsoft.com/office/drawing/2014/main" id="{442FE343-1245-36F6-7B60-2363250DF011}"/>
              </a:ext>
            </a:extLst>
          </p:cNvPr>
          <p:cNvSpPr txBox="1"/>
          <p:nvPr/>
        </p:nvSpPr>
        <p:spPr>
          <a:xfrm>
            <a:off x="8836980" y="3576766"/>
            <a:ext cx="1039991" cy="461665"/>
          </a:xfrm>
          <a:prstGeom prst="rect">
            <a:avLst/>
          </a:prstGeom>
          <a:noFill/>
        </p:spPr>
        <p:txBody>
          <a:bodyPr wrap="square">
            <a:spAutoFit/>
          </a:bodyPr>
          <a:lstStyle/>
          <a:p>
            <a:r>
              <a:rPr lang="en-US" altLang="zh-CN" sz="2400" dirty="0">
                <a:effectLst/>
                <a:highlight>
                  <a:srgbClr val="FFFF00"/>
                </a:highlight>
                <a:latin typeface="微软雅黑" panose="020B0503020204020204" pitchFamily="34" charset="-122"/>
                <a:ea typeface="微软雅黑" panose="020B0503020204020204" pitchFamily="34" charset="-122"/>
              </a:rPr>
              <a:t>STD</a:t>
            </a:r>
            <a:r>
              <a:rPr lang="en-US" altLang="zh-CN" sz="2400" baseline="-25000" dirty="0">
                <a:highlight>
                  <a:srgbClr val="FFFF00"/>
                </a:highlight>
                <a:latin typeface="微软雅黑" panose="020B0503020204020204" pitchFamily="34" charset="-122"/>
                <a:ea typeface="微软雅黑" panose="020B0503020204020204" pitchFamily="34" charset="-122"/>
              </a:rPr>
              <a:t>T</a:t>
            </a:r>
            <a:r>
              <a:rPr lang="en-US" altLang="zh-CN" sz="2400" baseline="-25000" dirty="0">
                <a:effectLst/>
                <a:highlight>
                  <a:srgbClr val="FFFF00"/>
                </a:highlight>
                <a:latin typeface="微软雅黑" panose="020B0503020204020204" pitchFamily="34" charset="-122"/>
                <a:ea typeface="微软雅黑" panose="020B0503020204020204" pitchFamily="34" charset="-122"/>
              </a:rPr>
              <a:t>A</a:t>
            </a:r>
            <a:endParaRPr lang="zh-CN" altLang="en-US" sz="2400" dirty="0">
              <a:highlight>
                <a:srgbClr val="FFFF00"/>
              </a:highlight>
            </a:endParaRPr>
          </a:p>
        </p:txBody>
      </p:sp>
    </p:spTree>
    <p:extLst>
      <p:ext uri="{BB962C8B-B14F-4D97-AF65-F5344CB8AC3E}">
        <p14:creationId xmlns:p14="http://schemas.microsoft.com/office/powerpoint/2010/main" val="2596970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D04AEFC-391B-B5CD-EE3E-28DEC2CE25B0}"/>
              </a:ext>
            </a:extLst>
          </p:cNvPr>
          <p:cNvSpPr>
            <a:spLocks noGrp="1"/>
          </p:cNvSpPr>
          <p:nvPr>
            <p:ph type="sldNum" sz="quarter" idx="4"/>
          </p:nvPr>
        </p:nvSpPr>
        <p:spPr>
          <a:xfrm>
            <a:off x="8610600" y="6356352"/>
            <a:ext cx="2743200" cy="365125"/>
          </a:xfrm>
        </p:spPr>
        <p:txBody>
          <a:bodyPr/>
          <a:lstStyle/>
          <a:p>
            <a:fld id="{D3034E79-9A55-4CA5-81CA-30DF7CF36AC2}" type="slidenum">
              <a:rPr lang="en-US" altLang="zh-CN" smtClean="0"/>
              <a:pPr/>
              <a:t>11</a:t>
            </a:fld>
            <a:endParaRPr lang="en-US"/>
          </a:p>
        </p:txBody>
      </p:sp>
      <p:sp>
        <p:nvSpPr>
          <p:cNvPr id="3" name="文本框 2">
            <a:extLst>
              <a:ext uri="{FF2B5EF4-FFF2-40B4-BE49-F238E27FC236}">
                <a16:creationId xmlns:a16="http://schemas.microsoft.com/office/drawing/2014/main" id="{BA6E9358-9D37-23C5-7820-A0CC61554410}"/>
              </a:ext>
            </a:extLst>
          </p:cNvPr>
          <p:cNvSpPr txBox="1"/>
          <p:nvPr/>
        </p:nvSpPr>
        <p:spPr>
          <a:xfrm>
            <a:off x="-1" y="51449"/>
            <a:ext cx="10160001" cy="584775"/>
          </a:xfrm>
          <a:prstGeom prst="rect">
            <a:avLst/>
          </a:prstGeom>
          <a:noFill/>
        </p:spPr>
        <p:txBody>
          <a:bodyPr wrap="square">
            <a:spAutoFit/>
          </a:bodyPr>
          <a:lstStyle/>
          <a:p>
            <a:r>
              <a:rPr lang="en-US" altLang="zh-CN" sz="3200" dirty="0">
                <a:solidFill>
                  <a:srgbClr val="0000FF"/>
                </a:solidFill>
                <a:latin typeface="微软雅黑" panose="020B0503020204020204" pitchFamily="34" charset="-122"/>
                <a:ea typeface="微软雅黑" panose="020B0503020204020204" pitchFamily="34" charset="-122"/>
              </a:rPr>
              <a:t>4. Influencing Factors of TWSA Nonstationarity</a:t>
            </a:r>
          </a:p>
        </p:txBody>
      </p:sp>
      <p:pic>
        <p:nvPicPr>
          <p:cNvPr id="6" name="图片 5">
            <a:extLst>
              <a:ext uri="{FF2B5EF4-FFF2-40B4-BE49-F238E27FC236}">
                <a16:creationId xmlns:a16="http://schemas.microsoft.com/office/drawing/2014/main" id="{F9333A30-F2CE-9ED1-379D-A1D12B264D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571" y="1238138"/>
            <a:ext cx="5693905" cy="5619862"/>
          </a:xfrm>
          <a:prstGeom prst="rect">
            <a:avLst/>
          </a:prstGeom>
        </p:spPr>
      </p:pic>
      <p:sp>
        <p:nvSpPr>
          <p:cNvPr id="9" name="文本框 8">
            <a:extLst>
              <a:ext uri="{FF2B5EF4-FFF2-40B4-BE49-F238E27FC236}">
                <a16:creationId xmlns:a16="http://schemas.microsoft.com/office/drawing/2014/main" id="{8F4C0392-8C40-4B21-B755-F48C8FC4A340}"/>
              </a:ext>
            </a:extLst>
          </p:cNvPr>
          <p:cNvSpPr txBox="1"/>
          <p:nvPr/>
        </p:nvSpPr>
        <p:spPr>
          <a:xfrm>
            <a:off x="6166519" y="1721739"/>
            <a:ext cx="5828250" cy="1107996"/>
          </a:xfrm>
          <a:prstGeom prst="rect">
            <a:avLst/>
          </a:prstGeom>
          <a:noFill/>
        </p:spPr>
        <p:txBody>
          <a:bodyPr wrap="square">
            <a:spAutoFit/>
          </a:bodyPr>
          <a:lstStyle/>
          <a:p>
            <a:pPr marL="342900" indent="-342900">
              <a:buFont typeface="Wingdings" panose="05000000000000000000" pitchFamily="2" charset="2"/>
              <a:buChar char="n"/>
            </a:pPr>
            <a:r>
              <a:rPr lang="en-US" altLang="zh-CN" sz="2200" dirty="0">
                <a:effectLst/>
                <a:latin typeface="微软雅黑" panose="020B0503020204020204" pitchFamily="34" charset="-122"/>
                <a:ea typeface="微软雅黑" panose="020B0503020204020204" pitchFamily="34" charset="-122"/>
              </a:rPr>
              <a:t>STD</a:t>
            </a:r>
            <a:r>
              <a:rPr lang="en-US" altLang="zh-CN" sz="2200" baseline="-25000" dirty="0">
                <a:effectLst/>
                <a:latin typeface="微软雅黑" panose="020B0503020204020204" pitchFamily="34" charset="-122"/>
                <a:ea typeface="微软雅黑" panose="020B0503020204020204" pitchFamily="34" charset="-122"/>
              </a:rPr>
              <a:t>TWSA</a:t>
            </a:r>
            <a:r>
              <a:rPr lang="en-US" altLang="zh-CN" sz="2200" dirty="0">
                <a:effectLst/>
                <a:latin typeface="微软雅黑" panose="020B0503020204020204" pitchFamily="34" charset="-122"/>
                <a:ea typeface="微软雅黑" panose="020B0503020204020204" pitchFamily="34" charset="-122"/>
              </a:rPr>
              <a:t> and STD</a:t>
            </a:r>
            <a:r>
              <a:rPr lang="en-US" altLang="zh-CN" sz="2200" baseline="-25000" dirty="0">
                <a:effectLst/>
                <a:latin typeface="微软雅黑" panose="020B0503020204020204" pitchFamily="34" charset="-122"/>
                <a:ea typeface="微软雅黑" panose="020B0503020204020204" pitchFamily="34" charset="-122"/>
              </a:rPr>
              <a:t>PA</a:t>
            </a:r>
            <a:r>
              <a:rPr lang="en-US" altLang="zh-CN" sz="2200" dirty="0">
                <a:effectLst/>
                <a:latin typeface="微软雅黑" panose="020B0503020204020204" pitchFamily="34" charset="-122"/>
                <a:ea typeface="微软雅黑" panose="020B0503020204020204" pitchFamily="34" charset="-122"/>
              </a:rPr>
              <a:t> exhibit a positive correlation in most of global large basins (36 in 40)</a:t>
            </a:r>
            <a:endParaRPr lang="zh-CN" altLang="en-US" sz="2200"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89E502CE-D1BA-A1E1-481D-2DD9312DAE09}"/>
              </a:ext>
            </a:extLst>
          </p:cNvPr>
          <p:cNvSpPr txBox="1"/>
          <p:nvPr/>
        </p:nvSpPr>
        <p:spPr>
          <a:xfrm>
            <a:off x="6096000" y="3281847"/>
            <a:ext cx="6048153" cy="1169551"/>
          </a:xfrm>
          <a:prstGeom prst="rect">
            <a:avLst/>
          </a:prstGeom>
          <a:noFill/>
        </p:spPr>
        <p:txBody>
          <a:bodyPr wrap="square">
            <a:spAutoFit/>
          </a:bodyPr>
          <a:lstStyle/>
          <a:p>
            <a:r>
              <a:rPr lang="en-US" altLang="zh-CN" sz="2200" dirty="0">
                <a:effectLst/>
                <a:latin typeface="微软雅黑" panose="020B0503020204020204" pitchFamily="34" charset="-122"/>
                <a:ea typeface="微软雅黑" panose="020B0503020204020204" pitchFamily="34" charset="-122"/>
              </a:rPr>
              <a:t>Basin-scale Pearson correlation coefficients </a:t>
            </a:r>
          </a:p>
          <a:p>
            <a:r>
              <a:rPr lang="en-US" altLang="zh-CN" sz="2400" dirty="0">
                <a:effectLst/>
                <a:latin typeface="微软雅黑" panose="020B0503020204020204" pitchFamily="34" charset="-122"/>
                <a:ea typeface="微软雅黑" panose="020B0503020204020204" pitchFamily="34" charset="-122"/>
              </a:rPr>
              <a:t>(a) STD</a:t>
            </a:r>
            <a:r>
              <a:rPr lang="en-US" altLang="zh-CN" sz="2400" baseline="-25000" dirty="0">
                <a:effectLst/>
                <a:latin typeface="微软雅黑" panose="020B0503020204020204" pitchFamily="34" charset="-122"/>
                <a:ea typeface="微软雅黑" panose="020B0503020204020204" pitchFamily="34" charset="-122"/>
              </a:rPr>
              <a:t>TWSA</a:t>
            </a:r>
            <a:r>
              <a:rPr lang="en-US" altLang="zh-CN" sz="2400" baseline="-25000" dirty="0">
                <a:latin typeface="微软雅黑" panose="020B0503020204020204" pitchFamily="34" charset="-122"/>
                <a:ea typeface="微软雅黑" panose="020B0503020204020204" pitchFamily="34" charset="-122"/>
              </a:rPr>
              <a:t> </a:t>
            </a:r>
            <a:r>
              <a:rPr lang="en-US" altLang="zh-CN" sz="2400" dirty="0">
                <a:effectLst/>
                <a:latin typeface="微软雅黑" panose="020B0503020204020204" pitchFamily="34" charset="-122"/>
                <a:ea typeface="微软雅黑" panose="020B0503020204020204" pitchFamily="34" charset="-122"/>
              </a:rPr>
              <a:t>vs STD</a:t>
            </a:r>
            <a:r>
              <a:rPr lang="en-US" altLang="zh-CN" sz="2400" baseline="-25000" dirty="0">
                <a:effectLst/>
                <a:latin typeface="微软雅黑" panose="020B0503020204020204" pitchFamily="34" charset="-122"/>
                <a:ea typeface="微软雅黑" panose="020B0503020204020204" pitchFamily="34" charset="-122"/>
              </a:rPr>
              <a:t>PA</a:t>
            </a:r>
            <a:r>
              <a:rPr lang="en-US" altLang="zh-CN" sz="2400" dirty="0">
                <a:effectLst/>
                <a:latin typeface="微软雅黑" panose="020B0503020204020204" pitchFamily="34" charset="-122"/>
                <a:ea typeface="微软雅黑" panose="020B0503020204020204" pitchFamily="34" charset="-122"/>
              </a:rPr>
              <a:t> </a:t>
            </a:r>
          </a:p>
          <a:p>
            <a:r>
              <a:rPr lang="en-US" altLang="zh-CN" sz="2400" dirty="0">
                <a:latin typeface="微软雅黑" panose="020B0503020204020204" pitchFamily="34" charset="-122"/>
                <a:ea typeface="微软雅黑" panose="020B0503020204020204" pitchFamily="34" charset="-122"/>
              </a:rPr>
              <a:t>(b) </a:t>
            </a:r>
            <a:r>
              <a:rPr lang="en-US" altLang="zh-CN" sz="2400" dirty="0">
                <a:effectLst/>
                <a:latin typeface="微软雅黑" panose="020B0503020204020204" pitchFamily="34" charset="-122"/>
                <a:ea typeface="微软雅黑" panose="020B0503020204020204" pitchFamily="34" charset="-122"/>
              </a:rPr>
              <a:t>STD</a:t>
            </a:r>
            <a:r>
              <a:rPr lang="en-US" altLang="zh-CN" sz="2400" baseline="-25000" dirty="0">
                <a:effectLst/>
                <a:latin typeface="微软雅黑" panose="020B0503020204020204" pitchFamily="34" charset="-122"/>
                <a:ea typeface="微软雅黑" panose="020B0503020204020204" pitchFamily="34" charset="-122"/>
              </a:rPr>
              <a:t>TWSA</a:t>
            </a:r>
            <a:r>
              <a:rPr lang="en-US" altLang="zh-CN" sz="2400" dirty="0">
                <a:effectLst/>
                <a:latin typeface="微软雅黑" panose="020B0503020204020204" pitchFamily="34" charset="-122"/>
                <a:ea typeface="微软雅黑" panose="020B0503020204020204" pitchFamily="34" charset="-122"/>
              </a:rPr>
              <a:t> vs STD</a:t>
            </a:r>
            <a:r>
              <a:rPr lang="en-US" altLang="zh-CN" sz="2400" baseline="-25000" dirty="0">
                <a:effectLst/>
                <a:latin typeface="微软雅黑" panose="020B0503020204020204" pitchFamily="34" charset="-122"/>
                <a:ea typeface="微软雅黑" panose="020B0503020204020204" pitchFamily="34" charset="-122"/>
              </a:rPr>
              <a:t>TA</a:t>
            </a:r>
            <a:endParaRPr lang="zh-CN" altLang="en-US" sz="2400" dirty="0">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139BE123-F319-5533-F094-5F003403A08A}"/>
              </a:ext>
            </a:extLst>
          </p:cNvPr>
          <p:cNvSpPr txBox="1"/>
          <p:nvPr/>
        </p:nvSpPr>
        <p:spPr>
          <a:xfrm>
            <a:off x="6143847" y="5067868"/>
            <a:ext cx="5762460" cy="769441"/>
          </a:xfrm>
          <a:prstGeom prst="rect">
            <a:avLst/>
          </a:prstGeom>
          <a:noFill/>
        </p:spPr>
        <p:txBody>
          <a:bodyPr wrap="square">
            <a:spAutoFit/>
          </a:bodyPr>
          <a:lstStyle/>
          <a:p>
            <a:pPr marL="342900" indent="-342900">
              <a:buFont typeface="Wingdings" panose="05000000000000000000" pitchFamily="2" charset="2"/>
              <a:buChar char="n"/>
            </a:pPr>
            <a:r>
              <a:rPr lang="en-US" altLang="zh-CN" sz="2200" dirty="0">
                <a:effectLst/>
                <a:latin typeface="微软雅黑" panose="020B0503020204020204" pitchFamily="34" charset="-122"/>
                <a:ea typeface="微软雅黑" panose="020B0503020204020204" pitchFamily="34" charset="-122"/>
              </a:rPr>
              <a:t>Only in a few basins at low latitudes show significant positive correlation</a:t>
            </a:r>
            <a:endParaRPr lang="zh-CN" altLang="en-US" sz="2200"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D3A77DA3-67DE-B3D6-3E41-3ED3AB7CAF14}"/>
              </a:ext>
            </a:extLst>
          </p:cNvPr>
          <p:cNvSpPr txBox="1"/>
          <p:nvPr/>
        </p:nvSpPr>
        <p:spPr>
          <a:xfrm>
            <a:off x="181429" y="791029"/>
            <a:ext cx="9884228" cy="461665"/>
          </a:xfrm>
          <a:prstGeom prst="rect">
            <a:avLst/>
          </a:prstGeom>
          <a:noFill/>
        </p:spPr>
        <p:txBody>
          <a:bodyPr wrap="square" rtlCol="0">
            <a:spAutoFit/>
          </a:bodyPr>
          <a:lstStyle/>
          <a:p>
            <a:pPr marL="342900" indent="-342900" algn="l">
              <a:buFont typeface="Wingdings" panose="05000000000000000000" pitchFamily="2" charset="2"/>
              <a:buChar char="Ø"/>
            </a:pPr>
            <a:r>
              <a:rPr lang="en-US" altLang="zh-CN" sz="2400" dirty="0">
                <a:solidFill>
                  <a:schemeClr val="tx1"/>
                </a:solidFill>
                <a:latin typeface="微软雅黑" panose="020B0503020204020204" pitchFamily="34" charset="-122"/>
                <a:ea typeface="微软雅黑" panose="020B0503020204020204" pitchFamily="34" charset="-122"/>
              </a:rPr>
              <a:t>Correlation between 17 sets of STD</a:t>
            </a:r>
            <a:r>
              <a:rPr lang="en-US" altLang="zh-CN" sz="2400" baseline="-25000" dirty="0">
                <a:latin typeface="微软雅黑" panose="020B0503020204020204" pitchFamily="34" charset="-122"/>
                <a:ea typeface="微软雅黑" panose="020B0503020204020204" pitchFamily="34" charset="-122"/>
              </a:rPr>
              <a:t>TWSA</a:t>
            </a:r>
            <a:r>
              <a:rPr lang="en-US" altLang="zh-CN" sz="2400" dirty="0">
                <a:solidFill>
                  <a:schemeClr val="tx1"/>
                </a:solidFill>
                <a:latin typeface="微软雅黑" panose="020B0503020204020204" pitchFamily="34" charset="-122"/>
                <a:ea typeface="微软雅黑" panose="020B0503020204020204" pitchFamily="34" charset="-122"/>
              </a:rPr>
              <a:t> and STD</a:t>
            </a:r>
            <a:r>
              <a:rPr lang="en-US" altLang="zh-CN" sz="2400" baseline="-25000" dirty="0">
                <a:latin typeface="微软雅黑" panose="020B0503020204020204" pitchFamily="34" charset="-122"/>
                <a:ea typeface="微软雅黑" panose="020B0503020204020204" pitchFamily="34" charset="-122"/>
              </a:rPr>
              <a:t>PA</a:t>
            </a:r>
            <a:r>
              <a:rPr lang="en-US" altLang="zh-CN" sz="2400" dirty="0">
                <a:solidFill>
                  <a:schemeClr val="tx1"/>
                </a:solidFill>
                <a:latin typeface="微软雅黑" panose="020B0503020204020204" pitchFamily="34" charset="-122"/>
                <a:ea typeface="微软雅黑" panose="020B0503020204020204" pitchFamily="34" charset="-122"/>
              </a:rPr>
              <a:t> (a)/STD</a:t>
            </a:r>
            <a:r>
              <a:rPr lang="en-US" altLang="zh-CN" sz="2400" baseline="-25000" dirty="0">
                <a:latin typeface="微软雅黑" panose="020B0503020204020204" pitchFamily="34" charset="-122"/>
                <a:ea typeface="微软雅黑" panose="020B0503020204020204" pitchFamily="34" charset="-122"/>
              </a:rPr>
              <a:t>TA</a:t>
            </a:r>
            <a:r>
              <a:rPr lang="en-US" altLang="zh-CN" sz="2400" dirty="0">
                <a:solidFill>
                  <a:schemeClr val="tx1"/>
                </a:solidFill>
                <a:latin typeface="微软雅黑" panose="020B0503020204020204" pitchFamily="34" charset="-122"/>
                <a:ea typeface="微软雅黑" panose="020B0503020204020204" pitchFamily="34" charset="-122"/>
              </a:rPr>
              <a:t> (b) </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5371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D04AEFC-391B-B5CD-EE3E-28DEC2CE25B0}"/>
              </a:ext>
            </a:extLst>
          </p:cNvPr>
          <p:cNvSpPr>
            <a:spLocks noGrp="1"/>
          </p:cNvSpPr>
          <p:nvPr>
            <p:ph type="sldNum" sz="quarter" idx="4"/>
          </p:nvPr>
        </p:nvSpPr>
        <p:spPr>
          <a:xfrm>
            <a:off x="8610600" y="6356352"/>
            <a:ext cx="2743200" cy="365125"/>
          </a:xfrm>
        </p:spPr>
        <p:txBody>
          <a:bodyPr/>
          <a:lstStyle/>
          <a:p>
            <a:fld id="{D3034E79-9A55-4CA5-81CA-30DF7CF36AC2}" type="slidenum">
              <a:rPr lang="en-US" altLang="zh-CN" smtClean="0"/>
              <a:pPr/>
              <a:t>12</a:t>
            </a:fld>
            <a:endParaRPr lang="en-US"/>
          </a:p>
        </p:txBody>
      </p:sp>
      <p:sp>
        <p:nvSpPr>
          <p:cNvPr id="3" name="文本框 2">
            <a:extLst>
              <a:ext uri="{FF2B5EF4-FFF2-40B4-BE49-F238E27FC236}">
                <a16:creationId xmlns:a16="http://schemas.microsoft.com/office/drawing/2014/main" id="{BA6E9358-9D37-23C5-7820-A0CC61554410}"/>
              </a:ext>
            </a:extLst>
          </p:cNvPr>
          <p:cNvSpPr txBox="1"/>
          <p:nvPr/>
        </p:nvSpPr>
        <p:spPr>
          <a:xfrm>
            <a:off x="-1" y="51449"/>
            <a:ext cx="10160001" cy="584775"/>
          </a:xfrm>
          <a:prstGeom prst="rect">
            <a:avLst/>
          </a:prstGeom>
          <a:noFill/>
        </p:spPr>
        <p:txBody>
          <a:bodyPr wrap="square">
            <a:spAutoFit/>
          </a:bodyPr>
          <a:lstStyle/>
          <a:p>
            <a:r>
              <a:rPr lang="en-US" altLang="zh-CN" sz="3200" dirty="0">
                <a:solidFill>
                  <a:srgbClr val="0000FF"/>
                </a:solidFill>
                <a:latin typeface="微软雅黑" panose="020B0503020204020204" pitchFamily="34" charset="-122"/>
                <a:ea typeface="微软雅黑" panose="020B0503020204020204" pitchFamily="34" charset="-122"/>
              </a:rPr>
              <a:t>4. Influencing Factors of TWSA Nonstationarity</a:t>
            </a:r>
          </a:p>
        </p:txBody>
      </p:sp>
      <p:pic>
        <p:nvPicPr>
          <p:cNvPr id="6" name="图片 5">
            <a:extLst>
              <a:ext uri="{FF2B5EF4-FFF2-40B4-BE49-F238E27FC236}">
                <a16:creationId xmlns:a16="http://schemas.microsoft.com/office/drawing/2014/main" id="{B0D8C3F1-18A4-7676-EAAC-FEDEE182ECF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657" y="1599872"/>
            <a:ext cx="10414001" cy="4912265"/>
          </a:xfrm>
          <a:prstGeom prst="rect">
            <a:avLst/>
          </a:prstGeom>
        </p:spPr>
      </p:pic>
      <p:sp>
        <p:nvSpPr>
          <p:cNvPr id="7" name="文本框 6">
            <a:extLst>
              <a:ext uri="{FF2B5EF4-FFF2-40B4-BE49-F238E27FC236}">
                <a16:creationId xmlns:a16="http://schemas.microsoft.com/office/drawing/2014/main" id="{43D06C11-A6FD-EEE9-67ED-8D7A95EBCFE7}"/>
              </a:ext>
            </a:extLst>
          </p:cNvPr>
          <p:cNvSpPr txBox="1"/>
          <p:nvPr/>
        </p:nvSpPr>
        <p:spPr>
          <a:xfrm>
            <a:off x="159657" y="768875"/>
            <a:ext cx="10602686" cy="830997"/>
          </a:xfrm>
          <a:prstGeom prst="rect">
            <a:avLst/>
          </a:prstGeom>
          <a:noFill/>
        </p:spPr>
        <p:txBody>
          <a:bodyPr wrap="square">
            <a:spAutoFit/>
          </a:bodyPr>
          <a:lstStyle/>
          <a:p>
            <a:pPr marL="342900" indent="-342900">
              <a:buFont typeface="Wingdings" panose="05000000000000000000" pitchFamily="2" charset="2"/>
              <a:buChar char="Ø"/>
            </a:pPr>
            <a:r>
              <a:rPr lang="en-US" altLang="zh-CN" sz="2400" dirty="0">
                <a:effectLst/>
                <a:latin typeface="微软雅黑" panose="020B0503020204020204" pitchFamily="34" charset="-122"/>
                <a:ea typeface="微软雅黑" panose="020B0503020204020204" pitchFamily="34" charset="-122"/>
              </a:rPr>
              <a:t>Contributions of snow water equivalent (ESA) and soil moisture storage (GLDAS v2.1 Noah) in Arctic basins</a:t>
            </a:r>
            <a:endParaRPr lang="zh-CN" altLang="en-US" sz="2400"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78D867A7-50CB-2D05-E211-F5948D6E18E2}"/>
              </a:ext>
            </a:extLst>
          </p:cNvPr>
          <p:cNvSpPr txBox="1"/>
          <p:nvPr/>
        </p:nvSpPr>
        <p:spPr>
          <a:xfrm>
            <a:off x="7502072" y="4866508"/>
            <a:ext cx="3746499" cy="461665"/>
          </a:xfrm>
          <a:prstGeom prst="rect">
            <a:avLst/>
          </a:prstGeom>
          <a:noFill/>
        </p:spPr>
        <p:txBody>
          <a:bodyPr wrap="square" rtlCol="0">
            <a:spAutoFit/>
          </a:bodyPr>
          <a:lstStyle/>
          <a:p>
            <a:pPr algn="l"/>
            <a:r>
              <a:rPr lang="en-US" altLang="zh-CN" sz="2400" dirty="0">
                <a:solidFill>
                  <a:schemeClr val="tx1"/>
                </a:solidFill>
                <a:latin typeface="微软雅黑" panose="020B0503020204020204" pitchFamily="34" charset="-122"/>
                <a:ea typeface="微软雅黑" panose="020B0503020204020204" pitchFamily="34" charset="-122"/>
              </a:rPr>
              <a:t>EV: </a:t>
            </a:r>
            <a:r>
              <a:rPr lang="en-US" altLang="zh-CN" sz="2400" dirty="0">
                <a:latin typeface="微软雅黑" panose="020B0503020204020204" pitchFamily="34" charset="-122"/>
                <a:ea typeface="微软雅黑" panose="020B0503020204020204" pitchFamily="34" charset="-122"/>
              </a:rPr>
              <a:t>Explained Variance</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26994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D04AEFC-391B-B5CD-EE3E-28DEC2CE25B0}"/>
              </a:ext>
            </a:extLst>
          </p:cNvPr>
          <p:cNvSpPr>
            <a:spLocks noGrp="1"/>
          </p:cNvSpPr>
          <p:nvPr>
            <p:ph type="sldNum" sz="quarter" idx="4"/>
          </p:nvPr>
        </p:nvSpPr>
        <p:spPr>
          <a:xfrm>
            <a:off x="8610600" y="6356352"/>
            <a:ext cx="2743200" cy="365125"/>
          </a:xfrm>
        </p:spPr>
        <p:txBody>
          <a:bodyPr/>
          <a:lstStyle/>
          <a:p>
            <a:fld id="{D3034E79-9A55-4CA5-81CA-30DF7CF36AC2}" type="slidenum">
              <a:rPr lang="en-US" altLang="zh-CN" smtClean="0"/>
              <a:pPr/>
              <a:t>13</a:t>
            </a:fld>
            <a:endParaRPr lang="en-US"/>
          </a:p>
        </p:txBody>
      </p:sp>
      <p:sp>
        <p:nvSpPr>
          <p:cNvPr id="3" name="文本框 2">
            <a:extLst>
              <a:ext uri="{FF2B5EF4-FFF2-40B4-BE49-F238E27FC236}">
                <a16:creationId xmlns:a16="http://schemas.microsoft.com/office/drawing/2014/main" id="{BA6E9358-9D37-23C5-7820-A0CC61554410}"/>
              </a:ext>
            </a:extLst>
          </p:cNvPr>
          <p:cNvSpPr txBox="1"/>
          <p:nvPr/>
        </p:nvSpPr>
        <p:spPr>
          <a:xfrm>
            <a:off x="0" y="51449"/>
            <a:ext cx="3650344" cy="584775"/>
          </a:xfrm>
          <a:prstGeom prst="rect">
            <a:avLst/>
          </a:prstGeom>
          <a:noFill/>
        </p:spPr>
        <p:txBody>
          <a:bodyPr wrap="square">
            <a:spAutoFit/>
          </a:bodyPr>
          <a:lstStyle/>
          <a:p>
            <a:r>
              <a:rPr lang="en-US" altLang="zh-CN" sz="3200" dirty="0">
                <a:solidFill>
                  <a:srgbClr val="0000FF"/>
                </a:solidFill>
                <a:latin typeface="微软雅黑" panose="020B0503020204020204" pitchFamily="34" charset="-122"/>
                <a:ea typeface="微软雅黑" panose="020B0503020204020204" pitchFamily="34" charset="-122"/>
              </a:rPr>
              <a:t>5. Conclusions</a:t>
            </a:r>
          </a:p>
        </p:txBody>
      </p:sp>
      <p:sp>
        <p:nvSpPr>
          <p:cNvPr id="4" name="文本框 3">
            <a:extLst>
              <a:ext uri="{FF2B5EF4-FFF2-40B4-BE49-F238E27FC236}">
                <a16:creationId xmlns:a16="http://schemas.microsoft.com/office/drawing/2014/main" id="{0A2C6BF3-5264-92C8-EC40-B3BE501286C6}"/>
              </a:ext>
            </a:extLst>
          </p:cNvPr>
          <p:cNvSpPr txBox="1"/>
          <p:nvPr/>
        </p:nvSpPr>
        <p:spPr>
          <a:xfrm>
            <a:off x="820057" y="1335315"/>
            <a:ext cx="10551886" cy="3739485"/>
          </a:xfrm>
          <a:prstGeom prst="rect">
            <a:avLst/>
          </a:prstGeom>
          <a:noFill/>
        </p:spPr>
        <p:txBody>
          <a:bodyPr wrap="square" rtlCol="0">
            <a:spAutoFit/>
          </a:bodyPr>
          <a:lstStyle/>
          <a:p>
            <a:pPr marL="457200" indent="-457200" algn="l">
              <a:spcBef>
                <a:spcPts val="600"/>
              </a:spcBef>
              <a:spcAft>
                <a:spcPts val="1200"/>
              </a:spcAft>
              <a:buFont typeface="+mj-lt"/>
              <a:buAutoNum type="alphaLcPeriod"/>
            </a:pPr>
            <a:r>
              <a:rPr lang="en-US" altLang="zh-CN" sz="2400" dirty="0">
                <a:solidFill>
                  <a:schemeClr val="tx1"/>
                </a:solidFill>
                <a:latin typeface="微软雅黑" panose="020B0503020204020204" pitchFamily="34" charset="-122"/>
                <a:ea typeface="微软雅黑" panose="020B0503020204020204" pitchFamily="34" charset="-122"/>
              </a:rPr>
              <a:t>A novel and straightforward metric (STD) is proposed to analyze the </a:t>
            </a:r>
            <a:r>
              <a:rPr lang="en-US" altLang="zh-CN" sz="2400" dirty="0">
                <a:latin typeface="微软雅黑" panose="020B0503020204020204" pitchFamily="34" charset="-122"/>
                <a:ea typeface="微软雅黑" panose="020B0503020204020204" pitchFamily="34" charset="-122"/>
              </a:rPr>
              <a:t>nonstationarity </a:t>
            </a:r>
            <a:r>
              <a:rPr lang="en-US" altLang="zh-CN" sz="2400" dirty="0">
                <a:solidFill>
                  <a:schemeClr val="tx1"/>
                </a:solidFill>
                <a:latin typeface="微软雅黑" panose="020B0503020204020204" pitchFamily="34" charset="-122"/>
                <a:ea typeface="微软雅黑" panose="020B0503020204020204" pitchFamily="34" charset="-122"/>
              </a:rPr>
              <a:t>in TWSA during 2002-2022.</a:t>
            </a:r>
          </a:p>
          <a:p>
            <a:pPr marL="457200" indent="-457200">
              <a:spcBef>
                <a:spcPts val="600"/>
              </a:spcBef>
              <a:spcAft>
                <a:spcPts val="1200"/>
              </a:spcAft>
              <a:buFont typeface="+mj-lt"/>
              <a:buAutoNum type="alphaLcPeriod"/>
            </a:pPr>
            <a:r>
              <a:rPr lang="en-US" altLang="zh-CN" sz="2400" dirty="0">
                <a:solidFill>
                  <a:schemeClr val="tx1"/>
                </a:solidFill>
                <a:latin typeface="微软雅黑" panose="020B0503020204020204" pitchFamily="34" charset="-122"/>
                <a:ea typeface="微软雅黑" panose="020B0503020204020204" pitchFamily="34" charset="-122"/>
              </a:rPr>
              <a:t>More </a:t>
            </a:r>
            <a:r>
              <a:rPr lang="en-US" altLang="zh-CN" sz="2400" dirty="0">
                <a:latin typeface="微软雅黑" panose="020B0503020204020204" pitchFamily="34" charset="-122"/>
                <a:ea typeface="微软雅黑" panose="020B0503020204020204" pitchFamily="34" charset="-122"/>
              </a:rPr>
              <a:t>than half (55.7%) of global land grids exhibit a significant increase in TWSA nonstationarity.</a:t>
            </a:r>
          </a:p>
          <a:p>
            <a:pPr marL="457200" indent="-457200">
              <a:spcBef>
                <a:spcPts val="600"/>
              </a:spcBef>
              <a:spcAft>
                <a:spcPts val="1200"/>
              </a:spcAft>
              <a:buFont typeface="+mj-lt"/>
              <a:buAutoNum type="alphaLcPeriod"/>
            </a:pPr>
            <a:r>
              <a:rPr lang="en-US" altLang="zh-CN" sz="2400" dirty="0">
                <a:latin typeface="微软雅黑" panose="020B0503020204020204" pitchFamily="34" charset="-122"/>
                <a:ea typeface="微软雅黑" panose="020B0503020204020204" pitchFamily="34" charset="-122"/>
              </a:rPr>
              <a:t>About half of global large basins (17/40) exist a statistically significant correlation between TWSA and precipitation anomalies nonstationarity.</a:t>
            </a:r>
          </a:p>
          <a:p>
            <a:pPr marL="457200" indent="-457200" algn="l">
              <a:spcBef>
                <a:spcPts val="600"/>
              </a:spcBef>
              <a:spcAft>
                <a:spcPts val="1200"/>
              </a:spcAft>
              <a:buFont typeface="+mj-lt"/>
              <a:buAutoNum type="alphaLcPeriod"/>
            </a:pPr>
            <a:endParaRPr lang="zh-CN" altLang="en-US" sz="24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1401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94B946C-B6AA-1309-5880-419606C77D14}"/>
              </a:ext>
            </a:extLst>
          </p:cNvPr>
          <p:cNvSpPr>
            <a:spLocks noGrp="1"/>
          </p:cNvSpPr>
          <p:nvPr>
            <p:ph type="sldNum" sz="quarter" idx="4"/>
          </p:nvPr>
        </p:nvSpPr>
        <p:spPr/>
        <p:txBody>
          <a:bodyPr/>
          <a:lstStyle/>
          <a:p>
            <a:fld id="{D3034E79-9A55-4CA5-81CA-30DF7CF36AC2}" type="slidenum">
              <a:rPr lang="zh-CN" altLang="en-US" smtClean="0"/>
              <a:pPr/>
              <a:t>14</a:t>
            </a:fld>
            <a:endParaRPr lang="zh-CN" altLang="en-US" dirty="0"/>
          </a:p>
        </p:txBody>
      </p:sp>
      <p:sp>
        <p:nvSpPr>
          <p:cNvPr id="3" name="标题 1">
            <a:extLst>
              <a:ext uri="{FF2B5EF4-FFF2-40B4-BE49-F238E27FC236}">
                <a16:creationId xmlns:a16="http://schemas.microsoft.com/office/drawing/2014/main" id="{8D225543-9F2F-8EB6-5415-0C0F1173EE8A}"/>
              </a:ext>
            </a:extLst>
          </p:cNvPr>
          <p:cNvSpPr txBox="1">
            <a:spLocks noChangeArrowheads="1"/>
          </p:cNvSpPr>
          <p:nvPr>
            <p:custDataLst>
              <p:tags r:id="rId1"/>
            </p:custDataLst>
          </p:nvPr>
        </p:nvSpPr>
        <p:spPr>
          <a:xfrm>
            <a:off x="4004129" y="2497330"/>
            <a:ext cx="4343400" cy="1047750"/>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300" kern="1200" baseline="0">
                <a:solidFill>
                  <a:schemeClr val="tx1"/>
                </a:solidFill>
                <a:latin typeface="Times New Roman" panose="02020603050405020304" pitchFamily="18" charset="0"/>
                <a:ea typeface="宋体" panose="02010600030101010101" pitchFamily="2" charset="-122"/>
                <a:cs typeface="+mj-cs"/>
              </a:defRPr>
            </a:lvl1pPr>
          </a:lstStyle>
          <a:p>
            <a:pPr>
              <a:defRPr/>
            </a:pPr>
            <a:r>
              <a:rPr lang="en-US" altLang="zh-CN" sz="4000" b="1" dirty="0">
                <a:solidFill>
                  <a:schemeClr val="accent2"/>
                </a:solidFill>
                <a:latin typeface="微软雅黑" panose="020B0503020204020204" pitchFamily="34" charset="-122"/>
                <a:ea typeface="微软雅黑" panose="020B0503020204020204" pitchFamily="34" charset="-122"/>
                <a:cs typeface="+mn-ea"/>
                <a:sym typeface="+mn-lt"/>
              </a:rPr>
              <a:t>Thank you!</a:t>
            </a:r>
            <a:endParaRPr lang="en-US" sz="4000" b="1" dirty="0">
              <a:solidFill>
                <a:schemeClr val="accent2"/>
              </a:solidFill>
              <a:latin typeface="微软雅黑" panose="020B0503020204020204" pitchFamily="34" charset="-122"/>
              <a:ea typeface="微软雅黑" panose="020B0503020204020204" pitchFamily="34" charset="-122"/>
              <a:cs typeface="+mn-ea"/>
              <a:sym typeface="+mn-lt"/>
            </a:endParaRPr>
          </a:p>
        </p:txBody>
      </p:sp>
      <p:sp>
        <p:nvSpPr>
          <p:cNvPr id="4" name="文本框 3">
            <a:extLst>
              <a:ext uri="{FF2B5EF4-FFF2-40B4-BE49-F238E27FC236}">
                <a16:creationId xmlns:a16="http://schemas.microsoft.com/office/drawing/2014/main" id="{CFBF1F4C-C811-5D93-CFC7-AC03102B580D}"/>
              </a:ext>
            </a:extLst>
          </p:cNvPr>
          <p:cNvSpPr txBox="1"/>
          <p:nvPr/>
        </p:nvSpPr>
        <p:spPr>
          <a:xfrm>
            <a:off x="4101681" y="3748001"/>
            <a:ext cx="5463233" cy="461665"/>
          </a:xfrm>
          <a:prstGeom prst="rect">
            <a:avLst/>
          </a:prstGeom>
          <a:noFill/>
        </p:spPr>
        <p:txBody>
          <a:bodyPr wrap="square" rtlCol="0">
            <a:spAutoFit/>
          </a:bodyPr>
          <a:lstStyle/>
          <a:p>
            <a:pPr algn="l"/>
            <a:r>
              <a:rPr lang="en-US" altLang="zh-CN" sz="2400" dirty="0">
                <a:solidFill>
                  <a:schemeClr val="tx1"/>
                </a:solidFill>
                <a:latin typeface="微软雅黑" panose="020B0503020204020204" pitchFamily="34" charset="-122"/>
                <a:ea typeface="微软雅黑" panose="020B0503020204020204" pitchFamily="34" charset="-122"/>
              </a:rPr>
              <a:t>Contact: </a:t>
            </a:r>
            <a:r>
              <a:rPr lang="en-US" altLang="zh-CN" sz="2400" dirty="0">
                <a:solidFill>
                  <a:schemeClr val="tx1"/>
                </a:solidFill>
                <a:latin typeface="微软雅黑" panose="020B0503020204020204" pitchFamily="34" charset="-122"/>
                <a:ea typeface="微软雅黑" panose="020B0503020204020204" pitchFamily="34" charset="-122"/>
                <a:hlinkClick r:id="rId3"/>
              </a:rPr>
              <a:t>zhongyl@cug.edu.cn</a:t>
            </a:r>
            <a:r>
              <a:rPr lang="en-US" altLang="zh-CN" sz="2400" dirty="0">
                <a:solidFill>
                  <a:schemeClr val="tx1"/>
                </a:solidFill>
                <a:latin typeface="微软雅黑" panose="020B0503020204020204" pitchFamily="34" charset="-122"/>
                <a:ea typeface="微软雅黑" panose="020B0503020204020204" pitchFamily="34" charset="-122"/>
              </a:rPr>
              <a:t> </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02501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ABBD74F-B40D-3B83-C509-6D55879ABF58}"/>
              </a:ext>
            </a:extLst>
          </p:cNvPr>
          <p:cNvSpPr>
            <a:spLocks noGrp="1"/>
          </p:cNvSpPr>
          <p:nvPr>
            <p:ph type="sldNum" sz="quarter" idx="4"/>
          </p:nvPr>
        </p:nvSpPr>
        <p:spPr>
          <a:xfrm>
            <a:off x="8610600" y="6356352"/>
            <a:ext cx="2743200" cy="365125"/>
          </a:xfrm>
        </p:spPr>
        <p:txBody>
          <a:bodyPr/>
          <a:lstStyle/>
          <a:p>
            <a:fld id="{D3034E79-9A55-4CA5-81CA-30DF7CF36AC2}" type="slidenum">
              <a:rPr lang="en-US" altLang="zh-CN" smtClean="0"/>
              <a:pPr/>
              <a:t>2</a:t>
            </a:fld>
            <a:endParaRPr lang="en-US"/>
          </a:p>
        </p:txBody>
      </p:sp>
      <p:graphicFrame>
        <p:nvGraphicFramePr>
          <p:cNvPr id="4" name="图示 3">
            <a:extLst>
              <a:ext uri="{FF2B5EF4-FFF2-40B4-BE49-F238E27FC236}">
                <a16:creationId xmlns:a16="http://schemas.microsoft.com/office/drawing/2014/main" id="{8DE2C820-DEFA-F254-F811-957FD8A365F3}"/>
              </a:ext>
            </a:extLst>
          </p:cNvPr>
          <p:cNvGraphicFramePr/>
          <p:nvPr>
            <p:extLst>
              <p:ext uri="{D42A27DB-BD31-4B8C-83A1-F6EECF244321}">
                <p14:modId xmlns:p14="http://schemas.microsoft.com/office/powerpoint/2010/main" val="3219824354"/>
              </p:ext>
            </p:extLst>
          </p:nvPr>
        </p:nvGraphicFramePr>
        <p:xfrm>
          <a:off x="1673674" y="1108195"/>
          <a:ext cx="9649072"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组合 45">
            <a:extLst>
              <a:ext uri="{FF2B5EF4-FFF2-40B4-BE49-F238E27FC236}">
                <a16:creationId xmlns:a16="http://schemas.microsoft.com/office/drawing/2014/main" id="{E650B613-76CD-F3B9-DECF-E3803D5972FF}"/>
              </a:ext>
            </a:extLst>
          </p:cNvPr>
          <p:cNvGrpSpPr>
            <a:grpSpLocks/>
          </p:cNvGrpSpPr>
          <p:nvPr/>
        </p:nvGrpSpPr>
        <p:grpSpPr bwMode="auto">
          <a:xfrm>
            <a:off x="479376" y="2636912"/>
            <a:ext cx="1657999" cy="1728192"/>
            <a:chOff x="2630852" y="699542"/>
            <a:chExt cx="1270106" cy="1270102"/>
          </a:xfrm>
        </p:grpSpPr>
        <p:sp>
          <p:nvSpPr>
            <p:cNvPr id="6" name="椭圆 5">
              <a:extLst>
                <a:ext uri="{FF2B5EF4-FFF2-40B4-BE49-F238E27FC236}">
                  <a16:creationId xmlns:a16="http://schemas.microsoft.com/office/drawing/2014/main" id="{DC8F9731-9EC2-7AD3-CCF9-9DE4B064298D}"/>
                </a:ext>
              </a:extLst>
            </p:cNvPr>
            <p:cNvSpPr/>
            <p:nvPr/>
          </p:nvSpPr>
          <p:spPr>
            <a:xfrm>
              <a:off x="2630852" y="699542"/>
              <a:ext cx="1270106" cy="1270102"/>
            </a:xfrm>
            <a:prstGeom prst="ellipse">
              <a:avLst/>
            </a:prstGeom>
            <a:solidFill>
              <a:schemeClr val="bg1">
                <a:lumMod val="65000"/>
              </a:schemeClr>
            </a:solidFill>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a:bevelT w="152400" prst="hardEdge"/>
              <a:extrusionClr>
                <a:srgbClr val="000000"/>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b="1">
                <a:solidFill>
                  <a:prstClr val="white"/>
                </a:solidFill>
                <a:latin typeface="Times New Roman" panose="02020603050405020304" pitchFamily="18" charset="0"/>
                <a:cs typeface="Times New Roman" panose="02020603050405020304" pitchFamily="18" charset="0"/>
              </a:endParaRPr>
            </a:p>
          </p:txBody>
        </p:sp>
        <p:sp>
          <p:nvSpPr>
            <p:cNvPr id="7" name="TextBox 48">
              <a:extLst>
                <a:ext uri="{FF2B5EF4-FFF2-40B4-BE49-F238E27FC236}">
                  <a16:creationId xmlns:a16="http://schemas.microsoft.com/office/drawing/2014/main" id="{F2E4EB6D-A026-107C-EF0F-4D6885FA8AF7}"/>
                </a:ext>
              </a:extLst>
            </p:cNvPr>
            <p:cNvSpPr txBox="1"/>
            <p:nvPr/>
          </p:nvSpPr>
          <p:spPr bwMode="auto">
            <a:xfrm>
              <a:off x="2819164" y="1029230"/>
              <a:ext cx="893480" cy="610726"/>
            </a:xfrm>
            <a:prstGeom prst="rect">
              <a:avLst/>
            </a:prstGeom>
            <a:noFill/>
          </p:spPr>
          <p:txBody>
            <a:bodyPr wrap="square">
              <a:spAutoFit/>
            </a:bodyPr>
            <a:lstStyle/>
            <a:p>
              <a:pPr algn="just">
                <a:defRPr/>
              </a:pPr>
              <a:r>
                <a:rPr lang="en-US" altLang="zh-CN" sz="2400" b="1" spc="8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Outline</a:t>
              </a:r>
              <a:endParaRPr lang="zh-CN" altLang="en-US" sz="2400" b="1" spc="8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9" name="文本框 8">
            <a:extLst>
              <a:ext uri="{FF2B5EF4-FFF2-40B4-BE49-F238E27FC236}">
                <a16:creationId xmlns:a16="http://schemas.microsoft.com/office/drawing/2014/main" id="{A0BFF32E-6589-EFE0-DF35-776961CD4950}"/>
              </a:ext>
            </a:extLst>
          </p:cNvPr>
          <p:cNvSpPr txBox="1"/>
          <p:nvPr/>
        </p:nvSpPr>
        <p:spPr>
          <a:xfrm>
            <a:off x="0" y="51449"/>
            <a:ext cx="3556618" cy="584775"/>
          </a:xfrm>
          <a:prstGeom prst="rect">
            <a:avLst/>
          </a:prstGeom>
          <a:noFill/>
        </p:spPr>
        <p:txBody>
          <a:bodyPr wrap="square">
            <a:spAutoFit/>
          </a:bodyPr>
          <a:lstStyle/>
          <a:p>
            <a:r>
              <a:rPr lang="en-US" altLang="zh-CN" sz="3200" b="1" dirty="0">
                <a:latin typeface="微软雅黑" panose="020B0503020204020204" pitchFamily="34" charset="-122"/>
                <a:ea typeface="微软雅黑" panose="020B0503020204020204" pitchFamily="34" charset="-122"/>
              </a:rPr>
              <a:t>Main Content</a:t>
            </a:r>
            <a:endParaRPr lang="zh-CN"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859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D04AEFC-391B-B5CD-EE3E-28DEC2CE25B0}"/>
              </a:ext>
            </a:extLst>
          </p:cNvPr>
          <p:cNvSpPr>
            <a:spLocks noGrp="1"/>
          </p:cNvSpPr>
          <p:nvPr>
            <p:ph type="sldNum" sz="quarter" idx="4"/>
          </p:nvPr>
        </p:nvSpPr>
        <p:spPr>
          <a:xfrm>
            <a:off x="8610600" y="6356352"/>
            <a:ext cx="2743200" cy="365125"/>
          </a:xfrm>
        </p:spPr>
        <p:txBody>
          <a:bodyPr/>
          <a:lstStyle/>
          <a:p>
            <a:fld id="{D3034E79-9A55-4CA5-81CA-30DF7CF36AC2}" type="slidenum">
              <a:rPr lang="en-US" altLang="zh-CN" smtClean="0"/>
              <a:pPr/>
              <a:t>3</a:t>
            </a:fld>
            <a:endParaRPr lang="en-US"/>
          </a:p>
        </p:txBody>
      </p:sp>
      <p:sp>
        <p:nvSpPr>
          <p:cNvPr id="3" name="文本框 2">
            <a:extLst>
              <a:ext uri="{FF2B5EF4-FFF2-40B4-BE49-F238E27FC236}">
                <a16:creationId xmlns:a16="http://schemas.microsoft.com/office/drawing/2014/main" id="{1EA694E1-489D-20C1-7163-1A387E321CCE}"/>
              </a:ext>
            </a:extLst>
          </p:cNvPr>
          <p:cNvSpPr txBox="1"/>
          <p:nvPr/>
        </p:nvSpPr>
        <p:spPr>
          <a:xfrm>
            <a:off x="0" y="51449"/>
            <a:ext cx="3556618" cy="584775"/>
          </a:xfrm>
          <a:prstGeom prst="rect">
            <a:avLst/>
          </a:prstGeom>
          <a:noFill/>
        </p:spPr>
        <p:txBody>
          <a:bodyPr wrap="square">
            <a:spAutoFit/>
          </a:bodyPr>
          <a:lstStyle/>
          <a:p>
            <a:r>
              <a:rPr lang="en-US" altLang="zh-CN" sz="3200" dirty="0">
                <a:solidFill>
                  <a:srgbClr val="0000FF"/>
                </a:solidFill>
                <a:latin typeface="微软雅黑" panose="020B0503020204020204" pitchFamily="34" charset="-122"/>
                <a:ea typeface="微软雅黑" panose="020B0503020204020204" pitchFamily="34" charset="-122"/>
              </a:rPr>
              <a:t>1. Background</a:t>
            </a:r>
            <a:endParaRPr lang="zh-CN" altLang="en-US" sz="3200" dirty="0">
              <a:solidFill>
                <a:srgbClr val="0000FF"/>
              </a:solidFill>
              <a:latin typeface="微软雅黑" panose="020B0503020204020204" pitchFamily="34" charset="-122"/>
              <a:ea typeface="微软雅黑" panose="020B0503020204020204" pitchFamily="34" charset="-122"/>
            </a:endParaRPr>
          </a:p>
        </p:txBody>
      </p:sp>
      <p:pic>
        <p:nvPicPr>
          <p:cNvPr id="3074" name="Picture 2" descr="Global Temperature Report for 2023 - Berkeley Earth">
            <a:extLst>
              <a:ext uri="{FF2B5EF4-FFF2-40B4-BE49-F238E27FC236}">
                <a16:creationId xmlns:a16="http://schemas.microsoft.com/office/drawing/2014/main" id="{0A252F7B-C68E-9909-6E34-26052FF1A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012" y="844507"/>
            <a:ext cx="5133975" cy="2888237"/>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53C0ECD6-AA5E-93E7-C50B-8E2F314B16F8}"/>
              </a:ext>
            </a:extLst>
          </p:cNvPr>
          <p:cNvSpPr txBox="1"/>
          <p:nvPr/>
        </p:nvSpPr>
        <p:spPr>
          <a:xfrm>
            <a:off x="100013" y="925293"/>
            <a:ext cx="6731289" cy="830997"/>
          </a:xfrm>
          <a:prstGeom prst="rect">
            <a:avLst/>
          </a:prstGeom>
          <a:noFill/>
        </p:spPr>
        <p:txBody>
          <a:bodyPr wrap="square" rtlCol="0">
            <a:spAutoFit/>
          </a:bodyPr>
          <a:lstStyle>
            <a:defPPr>
              <a:defRPr lang="zh-CN"/>
            </a:defPPr>
            <a:lvl1pPr>
              <a:defRPr sz="2400">
                <a:latin typeface="微软雅黑" panose="020B0503020204020204" pitchFamily="34" charset="-122"/>
                <a:ea typeface="微软雅黑" panose="020B0503020204020204" pitchFamily="34" charset="-122"/>
              </a:defRPr>
            </a:lvl1pPr>
          </a:lstStyle>
          <a:p>
            <a:r>
              <a:rPr lang="en-US" altLang="zh-CN" dirty="0"/>
              <a:t>Precipitation Seasonality Amplifies as Earth Warms.</a:t>
            </a:r>
            <a:endParaRPr lang="zh-CN" altLang="en-US" dirty="0"/>
          </a:p>
        </p:txBody>
      </p:sp>
      <p:pic>
        <p:nvPicPr>
          <p:cNvPr id="6" name="图片 5">
            <a:extLst>
              <a:ext uri="{FF2B5EF4-FFF2-40B4-BE49-F238E27FC236}">
                <a16:creationId xmlns:a16="http://schemas.microsoft.com/office/drawing/2014/main" id="{DCD1EF84-0DCE-B359-93F1-53A0533D5D9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6710" y="1883787"/>
            <a:ext cx="6731289" cy="2333626"/>
          </a:xfrm>
          <a:prstGeom prst="rect">
            <a:avLst/>
          </a:prstGeom>
        </p:spPr>
      </p:pic>
      <p:sp>
        <p:nvSpPr>
          <p:cNvPr id="8" name="文本框 7">
            <a:extLst>
              <a:ext uri="{FF2B5EF4-FFF2-40B4-BE49-F238E27FC236}">
                <a16:creationId xmlns:a16="http://schemas.microsoft.com/office/drawing/2014/main" id="{B37F351A-722A-6148-E5A3-3DB90B4BB2D6}"/>
              </a:ext>
            </a:extLst>
          </p:cNvPr>
          <p:cNvSpPr txBox="1"/>
          <p:nvPr/>
        </p:nvSpPr>
        <p:spPr>
          <a:xfrm>
            <a:off x="873321" y="1883787"/>
            <a:ext cx="4534497" cy="707886"/>
          </a:xfrm>
          <a:prstGeom prst="rect">
            <a:avLst/>
          </a:prstGeom>
          <a:noFill/>
        </p:spPr>
        <p:txBody>
          <a:bodyPr wrap="square">
            <a:spAutoFit/>
          </a:bodyPr>
          <a:lstStyle/>
          <a:p>
            <a:r>
              <a:rPr lang="en-US" altLang="zh-CN" sz="2000" b="0" i="0" dirty="0">
                <a:solidFill>
                  <a:schemeClr val="accent6">
                    <a:lumMod val="50000"/>
                  </a:schemeClr>
                </a:solidFill>
                <a:effectLst/>
                <a:latin typeface="Open Sans" panose="020B0606030504020204" pitchFamily="34" charset="0"/>
              </a:rPr>
              <a:t>Precipitation seasonality under different forcings (1982-2014)</a:t>
            </a:r>
            <a:endParaRPr lang="zh-CN" altLang="en-US" sz="2000" dirty="0">
              <a:solidFill>
                <a:schemeClr val="accent6">
                  <a:lumMod val="50000"/>
                </a:schemeClr>
              </a:solidFill>
            </a:endParaRPr>
          </a:p>
        </p:txBody>
      </p:sp>
      <p:sp>
        <p:nvSpPr>
          <p:cNvPr id="10" name="文本框 9">
            <a:extLst>
              <a:ext uri="{FF2B5EF4-FFF2-40B4-BE49-F238E27FC236}">
                <a16:creationId xmlns:a16="http://schemas.microsoft.com/office/drawing/2014/main" id="{814E53D0-C0ED-3C31-302D-E4F9165A4633}"/>
              </a:ext>
            </a:extLst>
          </p:cNvPr>
          <p:cNvSpPr txBox="1"/>
          <p:nvPr/>
        </p:nvSpPr>
        <p:spPr>
          <a:xfrm>
            <a:off x="8372176" y="1386958"/>
            <a:ext cx="2305646" cy="369332"/>
          </a:xfrm>
          <a:prstGeom prst="rect">
            <a:avLst/>
          </a:prstGeom>
          <a:noFill/>
        </p:spPr>
        <p:txBody>
          <a:bodyPr wrap="square">
            <a:spAutoFit/>
          </a:bodyPr>
          <a:lstStyle/>
          <a:p>
            <a:pPr algn="l"/>
            <a:r>
              <a:rPr lang="en-US" altLang="zh-CN" b="0" i="0" u="none" strike="noStrike" dirty="0">
                <a:effectLst/>
                <a:latin typeface="Arial" panose="020B0604020202020204" pitchFamily="34" charset="0"/>
              </a:rPr>
              <a:t>Global Temperature</a:t>
            </a:r>
            <a:endParaRPr lang="en-US" altLang="zh-CN" b="0" i="0" u="none" strike="noStrike" dirty="0">
              <a:effectLst/>
              <a:latin typeface="Arial" panose="020B0604020202020204" pitchFamily="34" charset="0"/>
              <a:hlinkClick r:id="rId5"/>
            </a:endParaRPr>
          </a:p>
        </p:txBody>
      </p:sp>
      <p:sp>
        <p:nvSpPr>
          <p:cNvPr id="11" name="文本框 10">
            <a:extLst>
              <a:ext uri="{FF2B5EF4-FFF2-40B4-BE49-F238E27FC236}">
                <a16:creationId xmlns:a16="http://schemas.microsoft.com/office/drawing/2014/main" id="{8AB33FE1-6069-6BD5-3F9F-02F4A8874117}"/>
              </a:ext>
            </a:extLst>
          </p:cNvPr>
          <p:cNvSpPr txBox="1"/>
          <p:nvPr/>
        </p:nvSpPr>
        <p:spPr>
          <a:xfrm>
            <a:off x="650081" y="4040937"/>
            <a:ext cx="2853172" cy="461665"/>
          </a:xfrm>
          <a:prstGeom prst="rect">
            <a:avLst/>
          </a:prstGeom>
          <a:noFill/>
        </p:spPr>
        <p:txBody>
          <a:bodyPr wrap="square" rtlCol="0">
            <a:spAutoFit/>
          </a:bodyPr>
          <a:lstStyle/>
          <a:p>
            <a:pPr algn="l"/>
            <a:r>
              <a:rPr lang="en-US" altLang="zh-CN" sz="2400" dirty="0">
                <a:solidFill>
                  <a:schemeClr val="tx1"/>
                </a:solidFill>
                <a:latin typeface="微软雅黑" panose="020B0503020204020204" pitchFamily="34" charset="-122"/>
                <a:ea typeface="微软雅黑" panose="020B0503020204020204" pitchFamily="34" charset="-122"/>
              </a:rPr>
              <a:t>Wang et al, 2024</a:t>
            </a:r>
            <a:endParaRPr lang="zh-CN" altLang="en-US" sz="2400" dirty="0">
              <a:solidFill>
                <a:schemeClr val="tx1"/>
              </a:solidFill>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BAF103C9-4E28-8981-2971-09B4EDCFA0F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737338" y="4075733"/>
            <a:ext cx="6207918" cy="2790617"/>
          </a:xfrm>
          <a:prstGeom prst="rect">
            <a:avLst/>
          </a:prstGeom>
        </p:spPr>
      </p:pic>
      <p:sp>
        <p:nvSpPr>
          <p:cNvPr id="14" name="文本框 13">
            <a:extLst>
              <a:ext uri="{FF2B5EF4-FFF2-40B4-BE49-F238E27FC236}">
                <a16:creationId xmlns:a16="http://schemas.microsoft.com/office/drawing/2014/main" id="{55B3B312-A23D-655B-19E0-6252963AE3FF}"/>
              </a:ext>
            </a:extLst>
          </p:cNvPr>
          <p:cNvSpPr txBox="1"/>
          <p:nvPr/>
        </p:nvSpPr>
        <p:spPr>
          <a:xfrm>
            <a:off x="6937418" y="4425695"/>
            <a:ext cx="2176463" cy="461665"/>
          </a:xfrm>
          <a:prstGeom prst="rect">
            <a:avLst/>
          </a:prstGeom>
          <a:noFill/>
        </p:spPr>
        <p:txBody>
          <a:bodyPr wrap="square">
            <a:spAutoFit/>
          </a:bodyPr>
          <a:lstStyle/>
          <a:p>
            <a:r>
              <a:rPr lang="en-US" altLang="zh-CN" sz="2400" b="0" i="0" u="none" strike="noStrike" baseline="0" dirty="0">
                <a:latin typeface="微软雅黑" panose="020B0503020204020204" pitchFamily="34" charset="-122"/>
                <a:ea typeface="微软雅黑" panose="020B0503020204020204" pitchFamily="34" charset="-122"/>
              </a:rPr>
              <a:t>2002–2021</a:t>
            </a:r>
            <a:endParaRPr lang="zh-CN" altLang="en-US" sz="2400" dirty="0">
              <a:latin typeface="微软雅黑" panose="020B0503020204020204" pitchFamily="34" charset="-122"/>
              <a:ea typeface="微软雅黑" panose="020B0503020204020204" pitchFamily="34" charset="-122"/>
            </a:endParaRPr>
          </a:p>
        </p:txBody>
      </p:sp>
      <p:grpSp>
        <p:nvGrpSpPr>
          <p:cNvPr id="21" name="组合 20">
            <a:extLst>
              <a:ext uri="{FF2B5EF4-FFF2-40B4-BE49-F238E27FC236}">
                <a16:creationId xmlns:a16="http://schemas.microsoft.com/office/drawing/2014/main" id="{A16E6C84-664D-548B-D102-4BA95E589E90}"/>
              </a:ext>
            </a:extLst>
          </p:cNvPr>
          <p:cNvGrpSpPr/>
          <p:nvPr/>
        </p:nvGrpSpPr>
        <p:grpSpPr>
          <a:xfrm>
            <a:off x="778061" y="5249457"/>
            <a:ext cx="4959277" cy="1289457"/>
            <a:chOff x="246744" y="5298314"/>
            <a:chExt cx="4959277" cy="1289457"/>
          </a:xfrm>
        </p:grpSpPr>
        <p:sp>
          <p:nvSpPr>
            <p:cNvPr id="17" name="文本框 16">
              <a:extLst>
                <a:ext uri="{FF2B5EF4-FFF2-40B4-BE49-F238E27FC236}">
                  <a16:creationId xmlns:a16="http://schemas.microsoft.com/office/drawing/2014/main" id="{52094002-720B-DAE1-57F4-0B77C132B642}"/>
                </a:ext>
              </a:extLst>
            </p:cNvPr>
            <p:cNvSpPr txBox="1"/>
            <p:nvPr/>
          </p:nvSpPr>
          <p:spPr>
            <a:xfrm>
              <a:off x="1481311" y="5317659"/>
              <a:ext cx="2853172" cy="461665"/>
            </a:xfrm>
            <a:prstGeom prst="rect">
              <a:avLst/>
            </a:prstGeom>
            <a:noFill/>
          </p:spPr>
          <p:txBody>
            <a:bodyPr wrap="square" rtlCol="0">
              <a:spAutoFit/>
            </a:bodyPr>
            <a:lstStyle/>
            <a:p>
              <a:pPr algn="l"/>
              <a:r>
                <a:rPr lang="en-US" altLang="zh-CN" sz="2400" dirty="0">
                  <a:solidFill>
                    <a:schemeClr val="tx1"/>
                  </a:solidFill>
                  <a:latin typeface="微软雅黑" panose="020B0503020204020204" pitchFamily="34" charset="-122"/>
                  <a:ea typeface="微软雅黑" panose="020B0503020204020204" pitchFamily="34" charset="-122"/>
                </a:rPr>
                <a:t>Rodell et al, 2023</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
          <p:nvSpPr>
            <p:cNvPr id="18" name="箭头: 右 17">
              <a:extLst>
                <a:ext uri="{FF2B5EF4-FFF2-40B4-BE49-F238E27FC236}">
                  <a16:creationId xmlns:a16="http://schemas.microsoft.com/office/drawing/2014/main" id="{B0DA983E-0410-337F-E4D2-A1B1FFCE262F}"/>
                </a:ext>
              </a:extLst>
            </p:cNvPr>
            <p:cNvSpPr/>
            <p:nvPr/>
          </p:nvSpPr>
          <p:spPr>
            <a:xfrm>
              <a:off x="4336256" y="5298314"/>
              <a:ext cx="869765" cy="468000"/>
            </a:xfrm>
            <a:prstGeom prst="rightArrow">
              <a:avLst/>
            </a:prstGeom>
            <a:solidFill>
              <a:schemeClr val="accent2">
                <a:lumMod val="40000"/>
                <a:lumOff val="60000"/>
              </a:schemeClr>
            </a:solidFill>
          </p:spPr>
          <p:txBody>
            <a:bodyPr wrap="square" rtlCol="0" anchor="ctr">
              <a:spAutoFit/>
            </a:bodyPr>
            <a:lstStyle/>
            <a:p>
              <a:endParaRPr lang="zh-CN" altLang="en-US" sz="2000">
                <a:latin typeface="Times New Roman" panose="02020603050405020304" pitchFamily="18" charset="0"/>
                <a:ea typeface="宋体" panose="02010600030101010101" pitchFamily="2" charset="-122"/>
              </a:endParaRPr>
            </a:p>
          </p:txBody>
        </p:sp>
        <p:sp>
          <p:nvSpPr>
            <p:cNvPr id="20" name="文本框 19">
              <a:extLst>
                <a:ext uri="{FF2B5EF4-FFF2-40B4-BE49-F238E27FC236}">
                  <a16:creationId xmlns:a16="http://schemas.microsoft.com/office/drawing/2014/main" id="{F8A90A6E-FADE-CA64-4914-A4B2D27311E1}"/>
                </a:ext>
              </a:extLst>
            </p:cNvPr>
            <p:cNvSpPr txBox="1"/>
            <p:nvPr/>
          </p:nvSpPr>
          <p:spPr>
            <a:xfrm>
              <a:off x="246744" y="5756774"/>
              <a:ext cx="4668300" cy="830997"/>
            </a:xfrm>
            <a:prstGeom prst="rect">
              <a:avLst/>
            </a:prstGeom>
            <a:noFill/>
          </p:spPr>
          <p:txBody>
            <a:bodyPr wrap="square" rtlCol="0">
              <a:spAutoFit/>
            </a:bodyPr>
            <a:lstStyle>
              <a:defPPr>
                <a:defRPr lang="zh-CN"/>
              </a:defPPr>
              <a:lvl1pPr>
                <a:defRPr sz="2400">
                  <a:latin typeface="微软雅黑" panose="020B0503020204020204" pitchFamily="34" charset="-122"/>
                  <a:ea typeface="微软雅黑" panose="020B0503020204020204" pitchFamily="34" charset="-122"/>
                </a:defRPr>
              </a:lvl1pPr>
            </a:lstStyle>
            <a:p>
              <a:r>
                <a:rPr lang="en-US" altLang="zh-CN" dirty="0"/>
                <a:t>Changing intensity of hydroclimatic extreme events</a:t>
              </a:r>
              <a:endParaRPr lang="zh-CN" altLang="en-US" dirty="0"/>
            </a:p>
          </p:txBody>
        </p:sp>
      </p:grpSp>
    </p:spTree>
    <p:extLst>
      <p:ext uri="{BB962C8B-B14F-4D97-AF65-F5344CB8AC3E}">
        <p14:creationId xmlns:p14="http://schemas.microsoft.com/office/powerpoint/2010/main" val="3285632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46F85E2-E30D-C327-6D74-B9EE6072646A}"/>
              </a:ext>
            </a:extLst>
          </p:cNvPr>
          <p:cNvSpPr>
            <a:spLocks noGrp="1"/>
          </p:cNvSpPr>
          <p:nvPr>
            <p:ph type="sldNum" sz="quarter" idx="4"/>
          </p:nvPr>
        </p:nvSpPr>
        <p:spPr>
          <a:xfrm>
            <a:off x="8610600" y="6356352"/>
            <a:ext cx="2743200" cy="365125"/>
          </a:xfrm>
        </p:spPr>
        <p:txBody>
          <a:bodyPr/>
          <a:lstStyle/>
          <a:p>
            <a:fld id="{D3034E79-9A55-4CA5-81CA-30DF7CF36AC2}" type="slidenum">
              <a:rPr lang="en-US" altLang="zh-CN" smtClean="0"/>
              <a:pPr/>
              <a:t>4</a:t>
            </a:fld>
            <a:endParaRPr lang="en-US"/>
          </a:p>
        </p:txBody>
      </p:sp>
      <p:sp>
        <p:nvSpPr>
          <p:cNvPr id="3" name="文本框 2">
            <a:extLst>
              <a:ext uri="{FF2B5EF4-FFF2-40B4-BE49-F238E27FC236}">
                <a16:creationId xmlns:a16="http://schemas.microsoft.com/office/drawing/2014/main" id="{9EBEBB20-11F7-C2E0-9F36-E908680E0C1A}"/>
              </a:ext>
            </a:extLst>
          </p:cNvPr>
          <p:cNvSpPr txBox="1"/>
          <p:nvPr/>
        </p:nvSpPr>
        <p:spPr>
          <a:xfrm>
            <a:off x="0" y="51449"/>
            <a:ext cx="3556618" cy="584775"/>
          </a:xfrm>
          <a:prstGeom prst="rect">
            <a:avLst/>
          </a:prstGeom>
          <a:noFill/>
        </p:spPr>
        <p:txBody>
          <a:bodyPr wrap="square">
            <a:spAutoFit/>
          </a:bodyPr>
          <a:lstStyle/>
          <a:p>
            <a:r>
              <a:rPr lang="en-US" altLang="zh-CN" sz="3200" dirty="0">
                <a:solidFill>
                  <a:srgbClr val="0000FF"/>
                </a:solidFill>
                <a:latin typeface="微软雅黑" panose="020B0503020204020204" pitchFamily="34" charset="-122"/>
                <a:ea typeface="微软雅黑" panose="020B0503020204020204" pitchFamily="34" charset="-122"/>
              </a:rPr>
              <a:t>1. Background</a:t>
            </a:r>
            <a:endParaRPr lang="zh-CN" altLang="en-US" sz="3200" dirty="0">
              <a:solidFill>
                <a:srgbClr val="0000FF"/>
              </a:solidFill>
              <a:latin typeface="微软雅黑" panose="020B0503020204020204" pitchFamily="34" charset="-122"/>
              <a:ea typeface="微软雅黑" panose="020B0503020204020204" pitchFamily="34" charset="-122"/>
            </a:endParaRPr>
          </a:p>
        </p:txBody>
      </p:sp>
      <p:pic>
        <p:nvPicPr>
          <p:cNvPr id="2050" name="Picture 2">
            <a:extLst>
              <a:ext uri="{FF2B5EF4-FFF2-40B4-BE49-F238E27FC236}">
                <a16:creationId xmlns:a16="http://schemas.microsoft.com/office/drawing/2014/main" id="{5462CB18-4F25-DFC5-B661-7E1A1CFB1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42" y="2490798"/>
            <a:ext cx="4238625" cy="3178969"/>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CD76E927-43D1-27D8-DFB4-6C1F63C40C7B}"/>
              </a:ext>
            </a:extLst>
          </p:cNvPr>
          <p:cNvSpPr txBox="1"/>
          <p:nvPr/>
        </p:nvSpPr>
        <p:spPr>
          <a:xfrm>
            <a:off x="207169" y="885146"/>
            <a:ext cx="10236994" cy="830997"/>
          </a:xfrm>
          <a:prstGeom prst="rect">
            <a:avLst/>
          </a:prstGeom>
          <a:noFill/>
        </p:spPr>
        <p:txBody>
          <a:bodyPr wrap="square" rtlCol="0">
            <a:spAutoFit/>
          </a:bodyPr>
          <a:lstStyle/>
          <a:p>
            <a:pPr algn="l"/>
            <a:r>
              <a:rPr lang="en-US" altLang="zh-CN" sz="2400" dirty="0">
                <a:solidFill>
                  <a:schemeClr val="tx1"/>
                </a:solidFill>
                <a:latin typeface="微软雅黑" panose="020B0503020204020204" pitchFamily="34" charset="-122"/>
                <a:ea typeface="微软雅黑" panose="020B0503020204020204" pitchFamily="34" charset="-122"/>
              </a:rPr>
              <a:t>Drought one year and floods the next seem to be the new normal,</a:t>
            </a:r>
          </a:p>
          <a:p>
            <a:pPr algn="l"/>
            <a:r>
              <a:rPr lang="en-US" altLang="zh-CN" sz="2400" dirty="0">
                <a:solidFill>
                  <a:schemeClr val="tx1"/>
                </a:solidFill>
                <a:latin typeface="微软雅黑" panose="020B0503020204020204" pitchFamily="34" charset="-122"/>
                <a:ea typeface="微软雅黑" panose="020B0503020204020204" pitchFamily="34" charset="-122"/>
              </a:rPr>
              <a:t>even drought and flood turn rapidly</a:t>
            </a:r>
            <a:endParaRPr lang="zh-CN" altLang="en-US" sz="2400" dirty="0">
              <a:solidFill>
                <a:schemeClr val="tx1"/>
              </a:solidFill>
              <a:latin typeface="微软雅黑" panose="020B0503020204020204" pitchFamily="34" charset="-122"/>
              <a:ea typeface="微软雅黑" panose="020B0503020204020204" pitchFamily="34" charset="-122"/>
            </a:endParaRPr>
          </a:p>
        </p:txBody>
      </p:sp>
      <p:pic>
        <p:nvPicPr>
          <p:cNvPr id="2052" name="Picture 4" descr="China henan flood">
            <a:extLst>
              <a:ext uri="{FF2B5EF4-FFF2-40B4-BE49-F238E27FC236}">
                <a16:creationId xmlns:a16="http://schemas.microsoft.com/office/drawing/2014/main" id="{F8E34C2E-F564-7BFF-5356-C42208A02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119" y="2490798"/>
            <a:ext cx="5653323" cy="3178970"/>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28E1A1EA-50F9-F255-B507-7B7FAB854FD9}"/>
              </a:ext>
            </a:extLst>
          </p:cNvPr>
          <p:cNvSpPr txBox="1"/>
          <p:nvPr/>
        </p:nvSpPr>
        <p:spPr>
          <a:xfrm>
            <a:off x="3050379" y="1875460"/>
            <a:ext cx="6230542" cy="461665"/>
          </a:xfrm>
          <a:prstGeom prst="rect">
            <a:avLst/>
          </a:prstGeom>
          <a:noFill/>
        </p:spPr>
        <p:txBody>
          <a:bodyPr wrap="square">
            <a:spAutoFit/>
          </a:bodyPr>
          <a:lstStyle/>
          <a:p>
            <a:r>
              <a:rPr lang="en-US" altLang="zh-CN" sz="2400" b="0" i="0" dirty="0">
                <a:solidFill>
                  <a:srgbClr val="C00000"/>
                </a:solidFill>
                <a:effectLst/>
                <a:latin typeface="微软雅黑" panose="020B0503020204020204" pitchFamily="34" charset="-122"/>
                <a:ea typeface="微软雅黑" panose="020B0503020204020204" pitchFamily="34" charset="-122"/>
              </a:rPr>
              <a:t>Henan province in China in this summer</a:t>
            </a:r>
            <a:endParaRPr lang="zh-CN" altLang="en-US" sz="2400" dirty="0">
              <a:solidFill>
                <a:srgbClr val="C00000"/>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8187BFE2-1196-8537-E1CE-851BADB57693}"/>
              </a:ext>
            </a:extLst>
          </p:cNvPr>
          <p:cNvSpPr txBox="1"/>
          <p:nvPr/>
        </p:nvSpPr>
        <p:spPr>
          <a:xfrm>
            <a:off x="1015600" y="5884238"/>
            <a:ext cx="3593308" cy="461665"/>
          </a:xfrm>
          <a:prstGeom prst="rect">
            <a:avLst/>
          </a:prstGeom>
          <a:noFill/>
        </p:spPr>
        <p:txBody>
          <a:bodyPr wrap="square" rtlCol="0">
            <a:spAutoFit/>
          </a:bodyPr>
          <a:lstStyle/>
          <a:p>
            <a:pPr algn="l"/>
            <a:r>
              <a:rPr lang="en-US" altLang="zh-CN" sz="2400" dirty="0">
                <a:solidFill>
                  <a:schemeClr val="tx1"/>
                </a:solidFill>
                <a:latin typeface="微软雅黑" panose="020B0503020204020204" pitchFamily="34" charset="-122"/>
                <a:ea typeface="微软雅黑" panose="020B0503020204020204" pitchFamily="34" charset="-122"/>
              </a:rPr>
              <a:t>Drought in June, 2024</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
        <p:nvSpPr>
          <p:cNvPr id="10" name="箭头: 右 9">
            <a:extLst>
              <a:ext uri="{FF2B5EF4-FFF2-40B4-BE49-F238E27FC236}">
                <a16:creationId xmlns:a16="http://schemas.microsoft.com/office/drawing/2014/main" id="{5A5C16A3-C7E3-11E0-75C6-275D1A4E0A29}"/>
              </a:ext>
            </a:extLst>
          </p:cNvPr>
          <p:cNvSpPr/>
          <p:nvPr/>
        </p:nvSpPr>
        <p:spPr>
          <a:xfrm rot="7661089">
            <a:off x="3636167" y="2371299"/>
            <a:ext cx="685800" cy="461665"/>
          </a:xfrm>
          <a:prstGeom prst="rightArrow">
            <a:avLst/>
          </a:prstGeom>
          <a:solidFill>
            <a:schemeClr val="accent2">
              <a:lumMod val="40000"/>
              <a:lumOff val="60000"/>
            </a:schemeClr>
          </a:solidFill>
        </p:spPr>
        <p:txBody>
          <a:bodyPr wrap="square" rtlCol="0" anchor="ctr">
            <a:spAutoFit/>
          </a:bodyPr>
          <a:lstStyle/>
          <a:p>
            <a:pPr algn="l"/>
            <a:endParaRPr lang="zh-CN" altLang="en-US" sz="2000">
              <a:latin typeface="Times New Roman" panose="02020603050405020304" pitchFamily="18" charset="0"/>
              <a:ea typeface="宋体" panose="02010600030101010101" pitchFamily="2" charset="-122"/>
            </a:endParaRPr>
          </a:p>
        </p:txBody>
      </p:sp>
      <p:sp>
        <p:nvSpPr>
          <p:cNvPr id="11" name="箭头: 右 10">
            <a:extLst>
              <a:ext uri="{FF2B5EF4-FFF2-40B4-BE49-F238E27FC236}">
                <a16:creationId xmlns:a16="http://schemas.microsoft.com/office/drawing/2014/main" id="{9425E928-88D6-9174-25DF-D242234A9AFF}"/>
              </a:ext>
            </a:extLst>
          </p:cNvPr>
          <p:cNvSpPr/>
          <p:nvPr/>
        </p:nvSpPr>
        <p:spPr>
          <a:xfrm rot="3361338">
            <a:off x="8167083" y="2314839"/>
            <a:ext cx="685800" cy="461665"/>
          </a:xfrm>
          <a:prstGeom prst="rightArrow">
            <a:avLst/>
          </a:prstGeom>
          <a:solidFill>
            <a:schemeClr val="accent5">
              <a:lumMod val="60000"/>
              <a:lumOff val="40000"/>
            </a:schemeClr>
          </a:solidFill>
        </p:spPr>
        <p:txBody>
          <a:bodyPr wrap="square" rtlCol="0" anchor="ctr">
            <a:spAutoFit/>
          </a:bodyPr>
          <a:lstStyle/>
          <a:p>
            <a:pPr algn="l"/>
            <a:endParaRPr lang="zh-CN" altLang="en-US" sz="2000">
              <a:latin typeface="Times New Roman" panose="02020603050405020304" pitchFamily="18" charset="0"/>
              <a:ea typeface="宋体" panose="02010600030101010101" pitchFamily="2" charset="-122"/>
            </a:endParaRPr>
          </a:p>
        </p:txBody>
      </p:sp>
      <p:sp>
        <p:nvSpPr>
          <p:cNvPr id="12" name="文本框 11">
            <a:extLst>
              <a:ext uri="{FF2B5EF4-FFF2-40B4-BE49-F238E27FC236}">
                <a16:creationId xmlns:a16="http://schemas.microsoft.com/office/drawing/2014/main" id="{15FA1AE1-0780-F20E-F648-606285F06813}"/>
              </a:ext>
            </a:extLst>
          </p:cNvPr>
          <p:cNvSpPr txBox="1"/>
          <p:nvPr/>
        </p:nvSpPr>
        <p:spPr>
          <a:xfrm>
            <a:off x="7163386" y="5860331"/>
            <a:ext cx="3593308" cy="461665"/>
          </a:xfrm>
          <a:prstGeom prst="rect">
            <a:avLst/>
          </a:prstGeom>
          <a:noFill/>
        </p:spPr>
        <p:txBody>
          <a:bodyPr wrap="square" rtlCol="0">
            <a:spAutoFit/>
          </a:bodyPr>
          <a:lstStyle/>
          <a:p>
            <a:pPr algn="l"/>
            <a:r>
              <a:rPr lang="en-US" altLang="zh-CN" sz="2400" dirty="0">
                <a:solidFill>
                  <a:schemeClr val="tx1"/>
                </a:solidFill>
                <a:latin typeface="微软雅黑" panose="020B0503020204020204" pitchFamily="34" charset="-122"/>
                <a:ea typeface="微软雅黑" panose="020B0503020204020204" pitchFamily="34" charset="-122"/>
              </a:rPr>
              <a:t>Flood in July, 2024</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A0A286F3-B4ED-673C-1FAD-ED2EAC6DBAA6}"/>
              </a:ext>
            </a:extLst>
          </p:cNvPr>
          <p:cNvSpPr txBox="1"/>
          <p:nvPr/>
        </p:nvSpPr>
        <p:spPr>
          <a:xfrm>
            <a:off x="2306836" y="3421918"/>
            <a:ext cx="7192566" cy="954107"/>
          </a:xfrm>
          <a:prstGeom prst="rect">
            <a:avLst/>
          </a:prstGeom>
          <a:solidFill>
            <a:schemeClr val="accent5">
              <a:lumMod val="20000"/>
              <a:lumOff val="80000"/>
            </a:schemeClr>
          </a:solidFill>
        </p:spPr>
        <p:txBody>
          <a:bodyPr wrap="square">
            <a:spAutoFit/>
          </a:bodyPr>
          <a:lstStyle>
            <a:defPPr>
              <a:defRPr lang="zh-CN"/>
            </a:defPPr>
            <a:lvl1pPr>
              <a:defRPr sz="2400" b="0" i="0">
                <a:solidFill>
                  <a:srgbClr val="C00000"/>
                </a:solidFill>
                <a:effectLst/>
                <a:latin typeface="微软雅黑" panose="020B0503020204020204" pitchFamily="34" charset="-122"/>
                <a:ea typeface="微软雅黑" panose="020B0503020204020204" pitchFamily="34" charset="-122"/>
              </a:defRPr>
            </a:lvl1pPr>
          </a:lstStyle>
          <a:p>
            <a:r>
              <a:rPr lang="en-US" altLang="zh-CN" sz="2800" dirty="0">
                <a:solidFill>
                  <a:schemeClr val="tx1"/>
                </a:solidFill>
              </a:rPr>
              <a:t>These frequent hydroclimatic extremes will amplify variabilities in TWSA.</a:t>
            </a:r>
            <a:endParaRPr lang="zh-CN" altLang="en-US" sz="2800" dirty="0">
              <a:solidFill>
                <a:schemeClr val="tx1"/>
              </a:solidFill>
            </a:endParaRPr>
          </a:p>
        </p:txBody>
      </p:sp>
    </p:spTree>
    <p:extLst>
      <p:ext uri="{BB962C8B-B14F-4D97-AF65-F5344CB8AC3E}">
        <p14:creationId xmlns:p14="http://schemas.microsoft.com/office/powerpoint/2010/main" val="160903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1EA694E1-489D-20C1-7163-1A387E321CCE}"/>
              </a:ext>
            </a:extLst>
          </p:cNvPr>
          <p:cNvSpPr txBox="1"/>
          <p:nvPr/>
        </p:nvSpPr>
        <p:spPr>
          <a:xfrm>
            <a:off x="0" y="51449"/>
            <a:ext cx="3556618" cy="584775"/>
          </a:xfrm>
          <a:prstGeom prst="rect">
            <a:avLst/>
          </a:prstGeom>
          <a:noFill/>
        </p:spPr>
        <p:txBody>
          <a:bodyPr wrap="square">
            <a:spAutoFit/>
          </a:bodyPr>
          <a:lstStyle/>
          <a:p>
            <a:r>
              <a:rPr lang="en-US" altLang="zh-CN" sz="3200" dirty="0">
                <a:solidFill>
                  <a:srgbClr val="0000FF"/>
                </a:solidFill>
                <a:latin typeface="微软雅黑" panose="020B0503020204020204" pitchFamily="34" charset="-122"/>
                <a:ea typeface="微软雅黑" panose="020B0503020204020204" pitchFamily="34" charset="-122"/>
              </a:rPr>
              <a:t>2. Methods</a:t>
            </a:r>
            <a:endParaRPr lang="zh-CN" altLang="en-US" sz="3200" dirty="0">
              <a:solidFill>
                <a:srgbClr val="0000FF"/>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FB468552-B2AA-BA04-5C1F-8F9688AB806E}"/>
              </a:ext>
            </a:extLst>
          </p:cNvPr>
          <p:cNvSpPr txBox="1"/>
          <p:nvPr/>
        </p:nvSpPr>
        <p:spPr>
          <a:xfrm>
            <a:off x="142876" y="885825"/>
            <a:ext cx="8922544" cy="461665"/>
          </a:xfrm>
          <a:prstGeom prst="rect">
            <a:avLst/>
          </a:prstGeom>
          <a:noFill/>
        </p:spPr>
        <p:txBody>
          <a:bodyPr wrap="square" rtlCol="0">
            <a:spAutoFit/>
          </a:bodyPr>
          <a:lstStyle/>
          <a:p>
            <a:pPr algn="l"/>
            <a:r>
              <a:rPr lang="en-US" altLang="zh-CN" sz="2400" dirty="0">
                <a:solidFill>
                  <a:schemeClr val="tx1"/>
                </a:solidFill>
                <a:latin typeface="微软雅黑" panose="020B0503020204020204" pitchFamily="34" charset="-122"/>
                <a:ea typeface="微软雅黑" panose="020B0503020204020204" pitchFamily="34" charset="-122"/>
              </a:rPr>
              <a:t>We define the variabilities in TWSA </a:t>
            </a:r>
            <a:r>
              <a:rPr lang="en-US" altLang="zh-CN" sz="2400" dirty="0">
                <a:latin typeface="微软雅黑" panose="020B0503020204020204" pitchFamily="34" charset="-122"/>
                <a:ea typeface="微软雅黑" panose="020B0503020204020204" pitchFamily="34" charset="-122"/>
              </a:rPr>
              <a:t>as nonstationarity. </a:t>
            </a:r>
            <a:endParaRPr lang="zh-CN" altLang="en-US" sz="2400" dirty="0">
              <a:latin typeface="微软雅黑" panose="020B0503020204020204" pitchFamily="34" charset="-122"/>
              <a:ea typeface="微软雅黑" panose="020B0503020204020204" pitchFamily="34" charset="-122"/>
            </a:endParaRPr>
          </a:p>
        </p:txBody>
      </p:sp>
      <p:graphicFrame>
        <p:nvGraphicFramePr>
          <p:cNvPr id="7" name="对象 6">
            <a:extLst>
              <a:ext uri="{FF2B5EF4-FFF2-40B4-BE49-F238E27FC236}">
                <a16:creationId xmlns:a16="http://schemas.microsoft.com/office/drawing/2014/main" id="{1799649B-1530-3DB2-6C78-45779736BF0D}"/>
              </a:ext>
            </a:extLst>
          </p:cNvPr>
          <p:cNvGraphicFramePr>
            <a:graphicFrameLocks noChangeAspect="1"/>
          </p:cNvGraphicFramePr>
          <p:nvPr>
            <p:extLst>
              <p:ext uri="{D42A27DB-BD31-4B8C-83A1-F6EECF244321}">
                <p14:modId xmlns:p14="http://schemas.microsoft.com/office/powerpoint/2010/main" val="3600298733"/>
              </p:ext>
            </p:extLst>
          </p:nvPr>
        </p:nvGraphicFramePr>
        <p:xfrm>
          <a:off x="2183642" y="2150999"/>
          <a:ext cx="6881778" cy="515938"/>
        </p:xfrm>
        <a:graphic>
          <a:graphicData uri="http://schemas.openxmlformats.org/presentationml/2006/ole">
            <mc:AlternateContent xmlns:mc="http://schemas.openxmlformats.org/markup-compatibility/2006">
              <mc:Choice xmlns:v="urn:schemas-microsoft-com:vml" Requires="v">
                <p:oleObj name="Equation" r:id="rId3" imgW="4193210" imgH="314515" progId="Equation.DSMT4">
                  <p:embed/>
                </p:oleObj>
              </mc:Choice>
              <mc:Fallback>
                <p:oleObj name="Equation" r:id="rId3" imgW="4193210" imgH="314515" progId="Equation.DSMT4">
                  <p:embed/>
                  <p:pic>
                    <p:nvPicPr>
                      <p:cNvPr id="0" name=""/>
                      <p:cNvPicPr/>
                      <p:nvPr/>
                    </p:nvPicPr>
                    <p:blipFill>
                      <a:blip r:embed="rId4"/>
                      <a:stretch>
                        <a:fillRect/>
                      </a:stretch>
                    </p:blipFill>
                    <p:spPr>
                      <a:xfrm>
                        <a:off x="2183642" y="2150999"/>
                        <a:ext cx="6881778" cy="515938"/>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D6BCA447-D39F-89DD-8C46-6D411AE39BFD}"/>
              </a:ext>
            </a:extLst>
          </p:cNvPr>
          <p:cNvGraphicFramePr>
            <a:graphicFrameLocks noChangeAspect="1"/>
          </p:cNvGraphicFramePr>
          <p:nvPr>
            <p:extLst>
              <p:ext uri="{D42A27DB-BD31-4B8C-83A1-F6EECF244321}">
                <p14:modId xmlns:p14="http://schemas.microsoft.com/office/powerpoint/2010/main" val="3460350952"/>
              </p:ext>
            </p:extLst>
          </p:nvPr>
        </p:nvGraphicFramePr>
        <p:xfrm>
          <a:off x="1554530" y="3525702"/>
          <a:ext cx="2835936" cy="1339192"/>
        </p:xfrm>
        <a:graphic>
          <a:graphicData uri="http://schemas.openxmlformats.org/presentationml/2006/ole">
            <mc:AlternateContent xmlns:mc="http://schemas.openxmlformats.org/markup-compatibility/2006">
              <mc:Choice xmlns:v="urn:schemas-microsoft-com:vml" Requires="v">
                <p:oleObj name="Equation" r:id="rId5" imgW="1371560" imgH="647662" progId="Equation.DSMT4">
                  <p:embed/>
                </p:oleObj>
              </mc:Choice>
              <mc:Fallback>
                <p:oleObj name="Equation" r:id="rId5" imgW="1371560" imgH="647662" progId="Equation.DSMT4">
                  <p:embed/>
                  <p:pic>
                    <p:nvPicPr>
                      <p:cNvPr id="0" name=""/>
                      <p:cNvPicPr/>
                      <p:nvPr/>
                    </p:nvPicPr>
                    <p:blipFill>
                      <a:blip r:embed="rId6"/>
                      <a:stretch>
                        <a:fillRect/>
                      </a:stretch>
                    </p:blipFill>
                    <p:spPr>
                      <a:xfrm>
                        <a:off x="1554530" y="3525702"/>
                        <a:ext cx="2835936" cy="1339192"/>
                      </a:xfrm>
                      <a:prstGeom prst="rect">
                        <a:avLst/>
                      </a:prstGeom>
                    </p:spPr>
                  </p:pic>
                </p:oleObj>
              </mc:Fallback>
            </mc:AlternateContent>
          </a:graphicData>
        </a:graphic>
      </p:graphicFrame>
      <p:sp>
        <p:nvSpPr>
          <p:cNvPr id="9" name="文本框 8">
            <a:extLst>
              <a:ext uri="{FF2B5EF4-FFF2-40B4-BE49-F238E27FC236}">
                <a16:creationId xmlns:a16="http://schemas.microsoft.com/office/drawing/2014/main" id="{FC06DAAA-D356-9056-D322-6B26DF658F4A}"/>
              </a:ext>
            </a:extLst>
          </p:cNvPr>
          <p:cNvSpPr txBox="1"/>
          <p:nvPr/>
        </p:nvSpPr>
        <p:spPr>
          <a:xfrm>
            <a:off x="142876" y="1462686"/>
            <a:ext cx="6200774" cy="461665"/>
          </a:xfrm>
          <a:prstGeom prst="rect">
            <a:avLst/>
          </a:prstGeom>
          <a:noFill/>
        </p:spPr>
        <p:txBody>
          <a:bodyPr wrap="square" rtlCol="0">
            <a:spAutoFit/>
          </a:bodyPr>
          <a:lstStyle/>
          <a:p>
            <a:pPr marL="342900" indent="-342900" algn="l">
              <a:buFont typeface="Wingdings" panose="05000000000000000000" pitchFamily="2" charset="2"/>
              <a:buChar char="Ø"/>
            </a:pPr>
            <a:r>
              <a:rPr lang="en-US" altLang="zh-CN" sz="2400" dirty="0">
                <a:latin typeface="微软雅黑" panose="020B0503020204020204" pitchFamily="34" charset="-122"/>
                <a:ea typeface="微软雅黑" panose="020B0503020204020204" pitchFamily="34" charset="-122"/>
              </a:rPr>
              <a:t>TWSA time series decomposition</a:t>
            </a:r>
            <a:endParaRPr lang="zh-CN" altLang="en-US" sz="2400"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997DCC44-2897-7545-133F-692ABAFDB749}"/>
              </a:ext>
            </a:extLst>
          </p:cNvPr>
          <p:cNvSpPr txBox="1"/>
          <p:nvPr/>
        </p:nvSpPr>
        <p:spPr>
          <a:xfrm>
            <a:off x="142876" y="2783116"/>
            <a:ext cx="7770018" cy="461665"/>
          </a:xfrm>
          <a:prstGeom prst="rect">
            <a:avLst/>
          </a:prstGeom>
          <a:noFill/>
        </p:spPr>
        <p:txBody>
          <a:bodyPr wrap="square" rtlCol="0">
            <a:spAutoFit/>
          </a:bodyPr>
          <a:lstStyle/>
          <a:p>
            <a:pPr marL="342900" indent="-342900" algn="l">
              <a:buFont typeface="Wingdings" panose="05000000000000000000" pitchFamily="2" charset="2"/>
              <a:buChar char="Ø"/>
            </a:pPr>
            <a:r>
              <a:rPr lang="en-US" altLang="zh-CN" sz="2400" dirty="0">
                <a:latin typeface="微软雅黑" panose="020B0503020204020204" pitchFamily="34" charset="-122"/>
                <a:ea typeface="微软雅黑" panose="020B0503020204020204" pitchFamily="34" charset="-122"/>
              </a:rPr>
              <a:t>Quantification of nonstationarity in TWSA</a:t>
            </a:r>
            <a:endParaRPr lang="zh-CN" altLang="en-US" sz="2400"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84B603E6-42A4-CE12-D288-1A29A513BBC3}"/>
              </a:ext>
            </a:extLst>
          </p:cNvPr>
          <p:cNvSpPr txBox="1"/>
          <p:nvPr/>
        </p:nvSpPr>
        <p:spPr>
          <a:xfrm>
            <a:off x="7254479" y="1500746"/>
            <a:ext cx="4008607" cy="400110"/>
          </a:xfrm>
          <a:prstGeom prst="rect">
            <a:avLst/>
          </a:prstGeom>
          <a:noFill/>
        </p:spPr>
        <p:txBody>
          <a:bodyPr wrap="square" rtlCol="0">
            <a:spAutoFit/>
          </a:bodyPr>
          <a:lstStyle/>
          <a:p>
            <a:pPr algn="l"/>
            <a:r>
              <a:rPr lang="en-US" altLang="zh-CN" sz="2000" dirty="0">
                <a:solidFill>
                  <a:schemeClr val="tx1"/>
                </a:solidFill>
                <a:latin typeface="微软雅黑" panose="020B0503020204020204" pitchFamily="34" charset="-122"/>
                <a:ea typeface="微软雅黑" panose="020B0503020204020204" pitchFamily="34" charset="-122"/>
              </a:rPr>
              <a:t>TWSA</a:t>
            </a:r>
            <a:r>
              <a:rPr lang="en-US" altLang="zh-CN" sz="2000" baseline="-25000" dirty="0">
                <a:latin typeface="微软雅黑" panose="020B0503020204020204" pitchFamily="34" charset="-122"/>
                <a:ea typeface="微软雅黑" panose="020B0503020204020204" pitchFamily="34" charset="-122"/>
              </a:rPr>
              <a:t>interannual</a:t>
            </a:r>
            <a:r>
              <a:rPr lang="en-US" altLang="zh-CN" sz="2000" dirty="0">
                <a:latin typeface="微软雅黑" panose="020B0503020204020204" pitchFamily="34" charset="-122"/>
                <a:ea typeface="微软雅黑" panose="020B0503020204020204" pitchFamily="34" charset="-122"/>
              </a:rPr>
              <a:t>+TWSA</a:t>
            </a:r>
            <a:r>
              <a:rPr lang="en-US" altLang="zh-CN" sz="2000" baseline="-25000" dirty="0">
                <a:latin typeface="微软雅黑" panose="020B0503020204020204" pitchFamily="34" charset="-122"/>
                <a:ea typeface="微软雅黑" panose="020B0503020204020204" pitchFamily="34" charset="-122"/>
              </a:rPr>
              <a:t>subseasonal</a:t>
            </a:r>
            <a:endParaRPr lang="zh-CN" altLang="en-US" sz="2000" baseline="-25000" dirty="0">
              <a:solidFill>
                <a:schemeClr val="tx1"/>
              </a:solidFill>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05C29CC8-BD4D-96D8-B61A-359115923F11}"/>
              </a:ext>
            </a:extLst>
          </p:cNvPr>
          <p:cNvSpPr txBox="1"/>
          <p:nvPr/>
        </p:nvSpPr>
        <p:spPr>
          <a:xfrm rot="17059035">
            <a:off x="8012446" y="1810680"/>
            <a:ext cx="431006" cy="461665"/>
          </a:xfrm>
          <a:prstGeom prst="rect">
            <a:avLst/>
          </a:prstGeom>
          <a:noFill/>
        </p:spPr>
        <p:txBody>
          <a:bodyPr wrap="square" rtlCol="0">
            <a:spAutoFit/>
          </a:bodyPr>
          <a:lstStyle/>
          <a:p>
            <a:pPr algn="l"/>
            <a:r>
              <a:rPr lang="en-US" altLang="zh-CN" sz="2400" dirty="0">
                <a:solidFill>
                  <a:schemeClr val="tx1"/>
                </a:solidFill>
                <a:latin typeface="微软雅黑" panose="020B0503020204020204" pitchFamily="34" charset="-122"/>
                <a:ea typeface="微软雅黑" panose="020B0503020204020204" pitchFamily="34" charset="-122"/>
              </a:rPr>
              <a:t>=</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57ECFB18-E4B4-BD59-7900-B643FBE65DE3}"/>
              </a:ext>
            </a:extLst>
          </p:cNvPr>
          <p:cNvSpPr txBox="1"/>
          <p:nvPr/>
        </p:nvSpPr>
        <p:spPr>
          <a:xfrm>
            <a:off x="0" y="5023931"/>
            <a:ext cx="4763805" cy="830997"/>
          </a:xfrm>
          <a:prstGeom prst="rect">
            <a:avLst/>
          </a:prstGeom>
          <a:noFill/>
        </p:spPr>
        <p:txBody>
          <a:bodyPr wrap="square">
            <a:spAutoFit/>
          </a:bodyPr>
          <a:lstStyle/>
          <a:p>
            <a:r>
              <a:rPr lang="zh-CN" altLang="zh-CN" sz="2400" b="1"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400" b="1" dirty="0">
                <a:effectLst/>
                <a:latin typeface="微软雅黑" panose="020B0503020204020204" pitchFamily="34" charset="-122"/>
                <a:ea typeface="微软雅黑" panose="020B0503020204020204" pitchFamily="34" charset="-122"/>
                <a:cs typeface="Times New Roman" panose="02020603050405020304" pitchFamily="18" charset="0"/>
              </a:rPr>
              <a:t>High (</a:t>
            </a:r>
            <a:r>
              <a:rPr lang="en-US" altLang="zh-CN" sz="2400" b="1"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red</a:t>
            </a:r>
            <a:r>
              <a:rPr lang="en-US" altLang="zh-CN" sz="2400" b="1" dirty="0">
                <a:effectLst/>
                <a:latin typeface="微软雅黑" panose="020B0503020204020204" pitchFamily="34" charset="-122"/>
                <a:ea typeface="微软雅黑" panose="020B0503020204020204" pitchFamily="34" charset="-122"/>
                <a:cs typeface="Times New Roman" panose="02020603050405020304" pitchFamily="18" charset="0"/>
              </a:rPr>
              <a:t>) and low (</a:t>
            </a:r>
            <a:r>
              <a:rPr lang="en-US" altLang="zh-CN" sz="2400" b="1" dirty="0">
                <a:solidFill>
                  <a:srgbClr val="0000FF"/>
                </a:solidFill>
                <a:effectLst/>
                <a:latin typeface="微软雅黑" panose="020B0503020204020204" pitchFamily="34" charset="-122"/>
                <a:ea typeface="微软雅黑" panose="020B0503020204020204" pitchFamily="34" charset="-122"/>
                <a:cs typeface="Times New Roman" panose="02020603050405020304" pitchFamily="18" charset="0"/>
              </a:rPr>
              <a:t>blue</a:t>
            </a:r>
            <a:r>
              <a:rPr lang="en-US" altLang="zh-CN" sz="2400" b="1" dirty="0">
                <a:effectLst/>
                <a:latin typeface="微软雅黑" panose="020B0503020204020204" pitchFamily="34" charset="-122"/>
                <a:ea typeface="微软雅黑" panose="020B0503020204020204" pitchFamily="34" charset="-122"/>
                <a:cs typeface="Times New Roman" panose="02020603050405020304" pitchFamily="18" charset="0"/>
              </a:rPr>
              <a:t>) variabilities </a:t>
            </a:r>
            <a:r>
              <a:rPr lang="en-US" altLang="zh-CN" sz="2400" b="1" dirty="0">
                <a:latin typeface="微软雅黑" panose="020B0503020204020204" pitchFamily="34" charset="-122"/>
                <a:ea typeface="微软雅黑" panose="020B0503020204020204" pitchFamily="34" charset="-122"/>
                <a:cs typeface="Times New Roman" panose="02020603050405020304" pitchFamily="18" charset="0"/>
              </a:rPr>
              <a:t>in</a:t>
            </a:r>
            <a:r>
              <a:rPr lang="en-US" altLang="zh-CN" sz="2400" b="1" dirty="0">
                <a:effectLst/>
                <a:latin typeface="微软雅黑" panose="020B0503020204020204" pitchFamily="34" charset="-122"/>
                <a:ea typeface="微软雅黑" panose="020B0503020204020204" pitchFamily="34" charset="-122"/>
                <a:cs typeface="Times New Roman" panose="02020603050405020304" pitchFamily="18" charset="0"/>
              </a:rPr>
              <a:t> TWSA</a:t>
            </a:r>
            <a:endParaRPr lang="zh-CN" altLang="en-US" sz="2400" dirty="0">
              <a:latin typeface="微软雅黑" panose="020B0503020204020204" pitchFamily="34" charset="-122"/>
              <a:ea typeface="微软雅黑" panose="020B0503020204020204" pitchFamily="34" charset="-122"/>
            </a:endParaRPr>
          </a:p>
        </p:txBody>
      </p:sp>
      <p:sp>
        <p:nvSpPr>
          <p:cNvPr id="19" name="箭头: 右 18">
            <a:extLst>
              <a:ext uri="{FF2B5EF4-FFF2-40B4-BE49-F238E27FC236}">
                <a16:creationId xmlns:a16="http://schemas.microsoft.com/office/drawing/2014/main" id="{C88F5668-9592-9B2D-C2CA-41EF93EB92D6}"/>
              </a:ext>
            </a:extLst>
          </p:cNvPr>
          <p:cNvSpPr/>
          <p:nvPr/>
        </p:nvSpPr>
        <p:spPr>
          <a:xfrm rot="20455114">
            <a:off x="4721225" y="4919974"/>
            <a:ext cx="998366" cy="616857"/>
          </a:xfrm>
          <a:prstGeom prst="rightArrow">
            <a:avLst>
              <a:gd name="adj1" fmla="val 53762"/>
              <a:gd name="adj2" fmla="val 50000"/>
            </a:avLst>
          </a:prstGeom>
          <a:solidFill>
            <a:schemeClr val="accent5">
              <a:lumMod val="60000"/>
              <a:lumOff val="40000"/>
            </a:schemeClr>
          </a:solidFill>
        </p:spPr>
        <p:txBody>
          <a:bodyPr wrap="square" rtlCol="0" anchor="ctr">
            <a:spAutoFit/>
          </a:bodyPr>
          <a:lstStyle/>
          <a:p>
            <a:pPr algn="l"/>
            <a:endParaRPr lang="zh-CN" altLang="en-US" sz="2000">
              <a:latin typeface="Times New Roman" panose="02020603050405020304" pitchFamily="18" charset="0"/>
              <a:ea typeface="宋体" panose="02010600030101010101" pitchFamily="2" charset="-122"/>
            </a:endParaRPr>
          </a:p>
        </p:txBody>
      </p:sp>
      <p:cxnSp>
        <p:nvCxnSpPr>
          <p:cNvPr id="21" name="直接箭头连接符 20">
            <a:extLst>
              <a:ext uri="{FF2B5EF4-FFF2-40B4-BE49-F238E27FC236}">
                <a16:creationId xmlns:a16="http://schemas.microsoft.com/office/drawing/2014/main" id="{060B34D4-3A9A-DAA6-8359-5D60DD09E17F}"/>
              </a:ext>
            </a:extLst>
          </p:cNvPr>
          <p:cNvCxnSpPr/>
          <p:nvPr/>
        </p:nvCxnSpPr>
        <p:spPr>
          <a:xfrm flipH="1">
            <a:off x="4209143" y="2666937"/>
            <a:ext cx="3741850" cy="13607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CA24E079-C844-6D70-599C-F7D260251FDF}"/>
              </a:ext>
            </a:extLst>
          </p:cNvPr>
          <p:cNvSpPr txBox="1"/>
          <p:nvPr/>
        </p:nvSpPr>
        <p:spPr>
          <a:xfrm>
            <a:off x="0" y="6313265"/>
            <a:ext cx="6025329" cy="400110"/>
          </a:xfrm>
          <a:prstGeom prst="rect">
            <a:avLst/>
          </a:prstGeom>
          <a:noFill/>
        </p:spPr>
        <p:txBody>
          <a:bodyPr wrap="square" rtlCol="0">
            <a:spAutoFit/>
          </a:bodyPr>
          <a:lstStyle/>
          <a:p>
            <a:pPr algn="l"/>
            <a:r>
              <a:rPr lang="en-US" altLang="zh-CN" sz="2000" dirty="0">
                <a:solidFill>
                  <a:schemeClr val="tx1"/>
                </a:solidFill>
                <a:latin typeface="微软雅黑" panose="020B0503020204020204" pitchFamily="34" charset="-122"/>
                <a:ea typeface="微软雅黑" panose="020B0503020204020204" pitchFamily="34" charset="-122"/>
              </a:rPr>
              <a:t>Hereafter: STD</a:t>
            </a:r>
            <a:r>
              <a:rPr lang="en-US" altLang="zh-CN" sz="2000" baseline="-25000" dirty="0">
                <a:solidFill>
                  <a:schemeClr val="tx1"/>
                </a:solidFill>
                <a:latin typeface="微软雅黑" panose="020B0503020204020204" pitchFamily="34" charset="-122"/>
                <a:ea typeface="微软雅黑" panose="020B0503020204020204" pitchFamily="34" charset="-122"/>
              </a:rPr>
              <a:t>TWSA</a:t>
            </a:r>
            <a:r>
              <a:rPr lang="en-US" altLang="zh-CN" sz="2000" dirty="0">
                <a:solidFill>
                  <a:schemeClr val="tx1"/>
                </a:solidFill>
                <a:latin typeface="微软雅黑" panose="020B0503020204020204" pitchFamily="34" charset="-122"/>
                <a:ea typeface="微软雅黑" panose="020B0503020204020204" pitchFamily="34" charset="-122"/>
              </a:rPr>
              <a:t>=</a:t>
            </a:r>
            <a:r>
              <a:rPr lang="en-US" altLang="zh-CN" sz="2000" dirty="0">
                <a:effectLst/>
                <a:latin typeface="微软雅黑" panose="020B0503020204020204" pitchFamily="34" charset="-122"/>
                <a:ea typeface="微软雅黑" panose="020B0503020204020204" pitchFamily="34" charset="-122"/>
                <a:cs typeface="Times New Roman" panose="02020603050405020304" pitchFamily="18" charset="0"/>
              </a:rPr>
              <a:t>nonstationarity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in</a:t>
            </a:r>
            <a:r>
              <a:rPr lang="en-US" altLang="zh-CN" sz="2000" dirty="0">
                <a:effectLst/>
                <a:latin typeface="微软雅黑" panose="020B0503020204020204" pitchFamily="34" charset="-122"/>
                <a:ea typeface="微软雅黑" panose="020B0503020204020204" pitchFamily="34" charset="-122"/>
                <a:cs typeface="Times New Roman" panose="02020603050405020304" pitchFamily="18" charset="0"/>
              </a:rPr>
              <a:t> TWSA</a:t>
            </a:r>
            <a:endParaRPr lang="zh-CN" altLang="en-US" sz="2000" dirty="0">
              <a:solidFill>
                <a:schemeClr val="tx1"/>
              </a:solidFill>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47D144CC-6D81-824A-C591-2C90BC49FE15}"/>
              </a:ext>
            </a:extLst>
          </p:cNvPr>
          <p:cNvPicPr>
            <a:picLocks noChangeAspect="1"/>
          </p:cNvPicPr>
          <p:nvPr/>
        </p:nvPicPr>
        <p:blipFill>
          <a:blip r:embed="rId7">
            <a:clrChange>
              <a:clrFrom>
                <a:srgbClr val="FFFFFF"/>
              </a:clrFrom>
              <a:clrTo>
                <a:srgbClr val="FFFFFF">
                  <a:alpha val="0"/>
                </a:srgbClr>
              </a:clrTo>
            </a:clrChange>
          </a:blip>
          <a:srcRect/>
          <a:stretch/>
        </p:blipFill>
        <p:spPr>
          <a:xfrm>
            <a:off x="5792993" y="3371017"/>
            <a:ext cx="6165124" cy="3340403"/>
          </a:xfrm>
          <a:prstGeom prst="rect">
            <a:avLst/>
          </a:prstGeom>
        </p:spPr>
      </p:pic>
      <p:sp>
        <p:nvSpPr>
          <p:cNvPr id="2" name="文本框 1">
            <a:extLst>
              <a:ext uri="{FF2B5EF4-FFF2-40B4-BE49-F238E27FC236}">
                <a16:creationId xmlns:a16="http://schemas.microsoft.com/office/drawing/2014/main" id="{68C6B78C-F0FE-52F3-4449-AC87B0B9D539}"/>
              </a:ext>
            </a:extLst>
          </p:cNvPr>
          <p:cNvSpPr txBox="1"/>
          <p:nvPr/>
        </p:nvSpPr>
        <p:spPr>
          <a:xfrm>
            <a:off x="7415197" y="3627604"/>
            <a:ext cx="2396462" cy="400110"/>
          </a:xfrm>
          <a:prstGeom prst="rect">
            <a:avLst/>
          </a:prstGeom>
          <a:noFill/>
        </p:spPr>
        <p:txBody>
          <a:bodyPr wrap="square" rtlCol="0">
            <a:spAutoFit/>
          </a:bodyPr>
          <a:lstStyle/>
          <a:p>
            <a:pPr algn="l"/>
            <a:r>
              <a:rPr lang="en-US" altLang="zh-CN" sz="2000" dirty="0">
                <a:solidFill>
                  <a:srgbClr val="FF0000"/>
                </a:solidFill>
                <a:latin typeface="微软雅黑" panose="020B0503020204020204" pitchFamily="34" charset="-122"/>
                <a:ea typeface="微软雅黑" panose="020B0503020204020204" pitchFamily="34" charset="-122"/>
              </a:rPr>
              <a:t>High variabilities</a:t>
            </a:r>
            <a:endParaRPr lang="zh-CN" altLang="en-US" sz="2000" dirty="0">
              <a:solidFill>
                <a:srgbClr val="FF0000"/>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ADBD57AF-D67C-B0D2-05F2-3DA2B87AFCE8}"/>
              </a:ext>
            </a:extLst>
          </p:cNvPr>
          <p:cNvSpPr txBox="1"/>
          <p:nvPr/>
        </p:nvSpPr>
        <p:spPr>
          <a:xfrm rot="629585">
            <a:off x="9828054" y="5444691"/>
            <a:ext cx="2396462" cy="400110"/>
          </a:xfrm>
          <a:prstGeom prst="rect">
            <a:avLst/>
          </a:prstGeom>
          <a:noFill/>
        </p:spPr>
        <p:txBody>
          <a:bodyPr wrap="square" rtlCol="0">
            <a:spAutoFit/>
          </a:bodyPr>
          <a:lstStyle/>
          <a:p>
            <a:pPr algn="l"/>
            <a:r>
              <a:rPr lang="en-US" altLang="zh-CN" sz="2000" dirty="0">
                <a:solidFill>
                  <a:srgbClr val="0000FF"/>
                </a:solidFill>
                <a:latin typeface="微软雅黑" panose="020B0503020204020204" pitchFamily="34" charset="-122"/>
                <a:ea typeface="微软雅黑" panose="020B0503020204020204" pitchFamily="34" charset="-122"/>
              </a:rPr>
              <a:t>Low variabilities</a:t>
            </a:r>
            <a:endParaRPr lang="zh-CN" altLang="en-US" sz="2000" dirty="0">
              <a:solidFill>
                <a:srgbClr val="0000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08628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85D042D-C973-4971-B379-E7883E823C6E}"/>
              </a:ext>
            </a:extLst>
          </p:cNvPr>
          <p:cNvSpPr>
            <a:spLocks noGrp="1"/>
          </p:cNvSpPr>
          <p:nvPr>
            <p:ph type="sldNum" sz="quarter" idx="4"/>
          </p:nvPr>
        </p:nvSpPr>
        <p:spPr>
          <a:xfrm>
            <a:off x="8610600" y="6356352"/>
            <a:ext cx="2743200" cy="365125"/>
          </a:xfrm>
        </p:spPr>
        <p:txBody>
          <a:bodyPr/>
          <a:lstStyle/>
          <a:p>
            <a:fld id="{D3034E79-9A55-4CA5-81CA-30DF7CF36AC2}" type="slidenum">
              <a:rPr lang="en-US" altLang="zh-CN" smtClean="0"/>
              <a:pPr/>
              <a:t>6</a:t>
            </a:fld>
            <a:endParaRPr lang="en-US" dirty="0"/>
          </a:p>
        </p:txBody>
      </p:sp>
      <p:sp>
        <p:nvSpPr>
          <p:cNvPr id="3" name="文本框 2">
            <a:extLst>
              <a:ext uri="{FF2B5EF4-FFF2-40B4-BE49-F238E27FC236}">
                <a16:creationId xmlns:a16="http://schemas.microsoft.com/office/drawing/2014/main" id="{273524DE-CF3E-9CA7-26BB-BD9D8577F71A}"/>
              </a:ext>
            </a:extLst>
          </p:cNvPr>
          <p:cNvSpPr txBox="1"/>
          <p:nvPr/>
        </p:nvSpPr>
        <p:spPr>
          <a:xfrm>
            <a:off x="0" y="51449"/>
            <a:ext cx="3556618" cy="584775"/>
          </a:xfrm>
          <a:prstGeom prst="rect">
            <a:avLst/>
          </a:prstGeom>
          <a:noFill/>
        </p:spPr>
        <p:txBody>
          <a:bodyPr wrap="square">
            <a:spAutoFit/>
          </a:bodyPr>
          <a:lstStyle/>
          <a:p>
            <a:r>
              <a:rPr lang="en-US" altLang="zh-CN" sz="3200" dirty="0">
                <a:solidFill>
                  <a:srgbClr val="0000FF"/>
                </a:solidFill>
                <a:latin typeface="微软雅黑" panose="020B0503020204020204" pitchFamily="34" charset="-122"/>
                <a:ea typeface="微软雅黑" panose="020B0503020204020204" pitchFamily="34" charset="-122"/>
              </a:rPr>
              <a:t>2. Methods</a:t>
            </a:r>
            <a:endParaRPr lang="zh-CN" altLang="en-US" sz="3200" dirty="0">
              <a:solidFill>
                <a:srgbClr val="0000FF"/>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8139462A-B4F1-7251-1D7A-434427A4674C}"/>
              </a:ext>
            </a:extLst>
          </p:cNvPr>
          <p:cNvSpPr txBox="1"/>
          <p:nvPr/>
        </p:nvSpPr>
        <p:spPr>
          <a:xfrm>
            <a:off x="188686" y="828710"/>
            <a:ext cx="6241142" cy="461665"/>
          </a:xfrm>
          <a:prstGeom prst="rect">
            <a:avLst/>
          </a:prstGeom>
          <a:noFill/>
        </p:spPr>
        <p:txBody>
          <a:bodyPr wrap="square" rtlCol="0">
            <a:spAutoFit/>
          </a:bodyPr>
          <a:lstStyle/>
          <a:p>
            <a:pPr marL="342900" indent="-342900" algn="l">
              <a:buFont typeface="Wingdings" panose="05000000000000000000" pitchFamily="2" charset="2"/>
              <a:buChar char="Ø"/>
            </a:pPr>
            <a:r>
              <a:rPr lang="en-US" altLang="zh-CN" sz="2400" dirty="0">
                <a:solidFill>
                  <a:schemeClr val="tx1"/>
                </a:solidFill>
                <a:latin typeface="微软雅黑" panose="020B0503020204020204" pitchFamily="34" charset="-122"/>
                <a:ea typeface="微软雅黑" panose="020B0503020204020204" pitchFamily="34" charset="-122"/>
              </a:rPr>
              <a:t>Study periods</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700DCA01-2A21-7B48-E069-C61F7AE17E6C}"/>
              </a:ext>
            </a:extLst>
          </p:cNvPr>
          <p:cNvSpPr txBox="1"/>
          <p:nvPr/>
        </p:nvSpPr>
        <p:spPr>
          <a:xfrm>
            <a:off x="108856" y="1249805"/>
            <a:ext cx="11723916" cy="1135054"/>
          </a:xfrm>
          <a:prstGeom prst="rect">
            <a:avLst/>
          </a:prstGeom>
          <a:noFill/>
        </p:spPr>
        <p:txBody>
          <a:bodyPr wrap="square" rtlCol="0">
            <a:spAutoFit/>
          </a:bodyPr>
          <a:lstStyle/>
          <a:p>
            <a:pPr algn="l">
              <a:lnSpc>
                <a:spcPct val="150000"/>
              </a:lnSpc>
            </a:pPr>
            <a:r>
              <a:rPr lang="en-US" altLang="zh-CN" sz="2400" b="1" dirty="0">
                <a:solidFill>
                  <a:schemeClr val="tx1"/>
                </a:solidFill>
                <a:latin typeface="微软雅黑" panose="020B0503020204020204" pitchFamily="34" charset="-122"/>
                <a:ea typeface="微软雅黑" panose="020B0503020204020204" pitchFamily="34" charset="-122"/>
              </a:rPr>
              <a:t>TWSA</a:t>
            </a:r>
            <a:r>
              <a:rPr lang="en-US" altLang="zh-CN" sz="2400" dirty="0">
                <a:solidFill>
                  <a:schemeClr val="tx1"/>
                </a:solidFill>
                <a:latin typeface="微软雅黑" panose="020B0503020204020204" pitchFamily="34" charset="-122"/>
                <a:ea typeface="微软雅黑" panose="020B0503020204020204" pitchFamily="34" charset="-122"/>
              </a:rPr>
              <a:t> is detrended and deseasonalized from April 2002 to December 2022.</a:t>
            </a:r>
          </a:p>
          <a:p>
            <a:pPr algn="l">
              <a:lnSpc>
                <a:spcPct val="150000"/>
              </a:lnSpc>
            </a:pPr>
            <a:r>
              <a:rPr lang="en-US" altLang="zh-CN" sz="2200" b="1" dirty="0">
                <a:latin typeface="微软雅黑" panose="020B0503020204020204" pitchFamily="34" charset="-122"/>
                <a:ea typeface="微软雅黑" panose="020B0503020204020204" pitchFamily="34" charset="-122"/>
              </a:rPr>
              <a:t>Precipitation</a:t>
            </a:r>
            <a:r>
              <a:rPr lang="en-US" altLang="zh-CN" sz="2200" dirty="0">
                <a:latin typeface="微软雅黑" panose="020B0503020204020204" pitchFamily="34" charset="-122"/>
                <a:ea typeface="微软雅黑" panose="020B0503020204020204" pitchFamily="34" charset="-122"/>
              </a:rPr>
              <a:t> and </a:t>
            </a:r>
            <a:r>
              <a:rPr lang="en-US" altLang="zh-CN" sz="2200" b="1" dirty="0">
                <a:latin typeface="微软雅黑" panose="020B0503020204020204" pitchFamily="34" charset="-122"/>
                <a:ea typeface="微软雅黑" panose="020B0503020204020204" pitchFamily="34" charset="-122"/>
              </a:rPr>
              <a:t>temperature</a:t>
            </a:r>
            <a:r>
              <a:rPr lang="en-US" altLang="zh-CN" sz="2200" dirty="0">
                <a:latin typeface="微软雅黑" panose="020B0503020204020204" pitchFamily="34" charset="-122"/>
                <a:ea typeface="微软雅黑" panose="020B0503020204020204" pitchFamily="34" charset="-122"/>
              </a:rPr>
              <a:t> anomalies (PA and TA) from ERA5 are also calculated</a:t>
            </a:r>
            <a:r>
              <a:rPr lang="en-US" altLang="zh-CN" sz="2400" dirty="0">
                <a:latin typeface="微软雅黑" panose="020B0503020204020204" pitchFamily="34" charset="-122"/>
                <a:ea typeface="微软雅黑" panose="020B0503020204020204" pitchFamily="34" charset="-122"/>
              </a:rPr>
              <a:t>.</a:t>
            </a:r>
            <a:endParaRPr lang="zh-CN" altLang="en-US" sz="2400" dirty="0">
              <a:solidFill>
                <a:schemeClr val="tx1"/>
              </a:solidFill>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561902DB-0306-7840-7A17-D32E4AA0457E}"/>
              </a:ext>
            </a:extLst>
          </p:cNvPr>
          <p:cNvGrpSpPr/>
          <p:nvPr/>
        </p:nvGrpSpPr>
        <p:grpSpPr>
          <a:xfrm>
            <a:off x="188686" y="2869474"/>
            <a:ext cx="6712857" cy="2318988"/>
            <a:chOff x="188686" y="2593700"/>
            <a:chExt cx="7151775" cy="2318988"/>
          </a:xfrm>
        </p:grpSpPr>
        <p:sp>
          <p:nvSpPr>
            <p:cNvPr id="7" name="文本框 6">
              <a:extLst>
                <a:ext uri="{FF2B5EF4-FFF2-40B4-BE49-F238E27FC236}">
                  <a16:creationId xmlns:a16="http://schemas.microsoft.com/office/drawing/2014/main" id="{5E21BEA2-392F-F6CE-4455-DD9FA4B57132}"/>
                </a:ext>
              </a:extLst>
            </p:cNvPr>
            <p:cNvSpPr txBox="1"/>
            <p:nvPr/>
          </p:nvSpPr>
          <p:spPr>
            <a:xfrm>
              <a:off x="246743" y="2593700"/>
              <a:ext cx="6241142" cy="461665"/>
            </a:xfrm>
            <a:prstGeom prst="rect">
              <a:avLst/>
            </a:prstGeom>
            <a:noFill/>
          </p:spPr>
          <p:txBody>
            <a:bodyPr wrap="square" rtlCol="0">
              <a:spAutoFit/>
            </a:bodyPr>
            <a:lstStyle/>
            <a:p>
              <a:pPr marL="342900" indent="-342900" algn="l">
                <a:buFont typeface="Wingdings" panose="05000000000000000000" pitchFamily="2" charset="2"/>
                <a:buChar char="Ø"/>
              </a:pPr>
              <a:r>
                <a:rPr lang="en-US" altLang="zh-CN" sz="2400" dirty="0">
                  <a:solidFill>
                    <a:schemeClr val="tx1"/>
                  </a:solidFill>
                  <a:latin typeface="微软雅黑" panose="020B0503020204020204" pitchFamily="34" charset="-122"/>
                  <a:ea typeface="微软雅黑" panose="020B0503020204020204" pitchFamily="34" charset="-122"/>
                </a:rPr>
                <a:t>Division of different periods</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2D823EB1-06AD-F54B-6E75-E282D70EDB16}"/>
                </a:ext>
              </a:extLst>
            </p:cNvPr>
            <p:cNvSpPr txBox="1"/>
            <p:nvPr/>
          </p:nvSpPr>
          <p:spPr>
            <a:xfrm>
              <a:off x="188686" y="3223636"/>
              <a:ext cx="7151775" cy="1689052"/>
            </a:xfrm>
            <a:prstGeom prst="rect">
              <a:avLst/>
            </a:prstGeom>
            <a:noFill/>
          </p:spPr>
          <p:txBody>
            <a:bodyPr wrap="square" rtlCol="0">
              <a:spAutoFit/>
            </a:bodyPr>
            <a:lstStyle>
              <a:defPPr>
                <a:defRPr lang="zh-CN"/>
              </a:defPPr>
              <a:lvl1pPr>
                <a:lnSpc>
                  <a:spcPct val="150000"/>
                </a:lnSpc>
                <a:defRPr sz="2400" b="1">
                  <a:latin typeface="微软雅黑" panose="020B0503020204020204" pitchFamily="34" charset="-122"/>
                  <a:ea typeface="微软雅黑" panose="020B0503020204020204" pitchFamily="34" charset="-122"/>
                </a:defRPr>
              </a:lvl1pPr>
            </a:lstStyle>
            <a:p>
              <a:r>
                <a:rPr lang="en-US" altLang="zh-CN" b="0" dirty="0"/>
                <a:t>STD estimate is calculated every </a:t>
              </a:r>
              <a:r>
                <a:rPr lang="en-US" altLang="zh-CN" dirty="0">
                  <a:solidFill>
                    <a:srgbClr val="C00000"/>
                  </a:solidFill>
                </a:rPr>
                <a:t>5</a:t>
              </a:r>
              <a:r>
                <a:rPr lang="en-US" altLang="zh-CN" b="0" dirty="0"/>
                <a:t> </a:t>
              </a:r>
              <a:r>
                <a:rPr lang="en-US" altLang="zh-CN" dirty="0">
                  <a:solidFill>
                    <a:srgbClr val="C00000"/>
                  </a:solidFill>
                </a:rPr>
                <a:t>years</a:t>
              </a:r>
              <a:r>
                <a:rPr lang="en-US" altLang="zh-CN" b="0" dirty="0"/>
                <a:t>,</a:t>
              </a:r>
            </a:p>
            <a:p>
              <a:r>
                <a:rPr lang="en-US" altLang="zh-CN" b="0" i="0" u="none" strike="noStrike" dirty="0">
                  <a:effectLst/>
                </a:rPr>
                <a:t>i.e., </a:t>
              </a:r>
              <a:endParaRPr lang="en-US" altLang="zh-CN" b="0" i="0" u="none" strike="noStrike" dirty="0">
                <a:effectLst/>
                <a:hlinkClick r:id="rId3"/>
              </a:endParaRPr>
            </a:p>
            <a:p>
              <a:r>
                <a:rPr lang="en-US" altLang="zh-CN" b="0" dirty="0"/>
                <a:t>We then get 17 sets of STD</a:t>
              </a:r>
              <a:r>
                <a:rPr lang="en-US" altLang="zh-CN" b="0" baseline="-25000" dirty="0"/>
                <a:t>TWSA</a:t>
              </a:r>
              <a:r>
                <a:rPr lang="en-US" altLang="zh-CN" b="0" dirty="0"/>
                <a:t> estimates.</a:t>
              </a:r>
              <a:endParaRPr lang="zh-CN" altLang="en-US" b="0" dirty="0"/>
            </a:p>
          </p:txBody>
        </p:sp>
        <p:graphicFrame>
          <p:nvGraphicFramePr>
            <p:cNvPr id="11" name="对象 10">
              <a:extLst>
                <a:ext uri="{FF2B5EF4-FFF2-40B4-BE49-F238E27FC236}">
                  <a16:creationId xmlns:a16="http://schemas.microsoft.com/office/drawing/2014/main" id="{D0E2F6EA-7CFF-A75C-61B7-EC158B58CDE5}"/>
                </a:ext>
              </a:extLst>
            </p:cNvPr>
            <p:cNvGraphicFramePr>
              <a:graphicFrameLocks noChangeAspect="1"/>
            </p:cNvGraphicFramePr>
            <p:nvPr>
              <p:extLst>
                <p:ext uri="{D42A27DB-BD31-4B8C-83A1-F6EECF244321}">
                  <p14:modId xmlns:p14="http://schemas.microsoft.com/office/powerpoint/2010/main" val="713883051"/>
                </p:ext>
              </p:extLst>
            </p:nvPr>
          </p:nvGraphicFramePr>
          <p:xfrm>
            <a:off x="747485" y="3900208"/>
            <a:ext cx="6400800" cy="498764"/>
          </p:xfrm>
          <a:graphic>
            <a:graphicData uri="http://schemas.openxmlformats.org/presentationml/2006/ole">
              <mc:AlternateContent xmlns:mc="http://schemas.openxmlformats.org/markup-compatibility/2006">
                <mc:Choice xmlns:v="urn:schemas-microsoft-com:vml" Requires="v">
                  <p:oleObj name="Equation" r:id="rId4" imgW="2933640" imgH="228600" progId="Equation.DSMT4">
                    <p:embed/>
                  </p:oleObj>
                </mc:Choice>
                <mc:Fallback>
                  <p:oleObj name="Equation" r:id="rId4" imgW="2933640" imgH="228600" progId="Equation.DSMT4">
                    <p:embed/>
                    <p:pic>
                      <p:nvPicPr>
                        <p:cNvPr id="0" name=""/>
                        <p:cNvPicPr/>
                        <p:nvPr/>
                      </p:nvPicPr>
                      <p:blipFill>
                        <a:blip r:embed="rId5"/>
                        <a:stretch>
                          <a:fillRect/>
                        </a:stretch>
                      </p:blipFill>
                      <p:spPr>
                        <a:xfrm>
                          <a:off x="747485" y="3900208"/>
                          <a:ext cx="6400800" cy="498764"/>
                        </a:xfrm>
                        <a:prstGeom prst="rect">
                          <a:avLst/>
                        </a:prstGeom>
                      </p:spPr>
                    </p:pic>
                  </p:oleObj>
                </mc:Fallback>
              </mc:AlternateContent>
            </a:graphicData>
          </a:graphic>
        </p:graphicFrame>
      </p:grpSp>
      <p:pic>
        <p:nvPicPr>
          <p:cNvPr id="12" name="图片 11">
            <a:extLst>
              <a:ext uri="{FF2B5EF4-FFF2-40B4-BE49-F238E27FC236}">
                <a16:creationId xmlns:a16="http://schemas.microsoft.com/office/drawing/2014/main" id="{86F4684E-29A2-F129-CEC3-51E5C6BD461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98" r="5898"/>
          <a:stretch>
            <a:fillRect/>
          </a:stretch>
        </p:blipFill>
        <p:spPr bwMode="auto">
          <a:xfrm>
            <a:off x="6985217" y="2706057"/>
            <a:ext cx="5199014" cy="3012570"/>
          </a:xfrm>
          <a:prstGeom prst="rect">
            <a:avLst/>
          </a:prstGeom>
          <a:ln>
            <a:noFill/>
          </a:ln>
          <a:extLst>
            <a:ext uri="{53640926-AAD7-44D8-BBD7-CCE9431645EC}">
              <a14:shadowObscured xmlns:a14="http://schemas.microsoft.com/office/drawing/2010/main"/>
            </a:ext>
          </a:extLst>
        </p:spPr>
      </p:pic>
      <p:sp>
        <p:nvSpPr>
          <p:cNvPr id="13" name="文本框 12">
            <a:extLst>
              <a:ext uri="{FF2B5EF4-FFF2-40B4-BE49-F238E27FC236}">
                <a16:creationId xmlns:a16="http://schemas.microsoft.com/office/drawing/2014/main" id="{726B9593-76CD-CD75-85F8-73F9DD5CA028}"/>
              </a:ext>
            </a:extLst>
          </p:cNvPr>
          <p:cNvSpPr txBox="1"/>
          <p:nvPr/>
        </p:nvSpPr>
        <p:spPr>
          <a:xfrm>
            <a:off x="188686" y="6017402"/>
            <a:ext cx="8663347" cy="461665"/>
          </a:xfrm>
          <a:prstGeom prst="rect">
            <a:avLst/>
          </a:prstGeom>
          <a:noFill/>
        </p:spPr>
        <p:txBody>
          <a:bodyPr wrap="square" rtlCol="0">
            <a:spAutoFit/>
          </a:bodyPr>
          <a:lstStyle/>
          <a:p>
            <a:pPr algn="l"/>
            <a:r>
              <a:rPr lang="en-US" altLang="zh-CN" sz="2400" dirty="0">
                <a:solidFill>
                  <a:schemeClr val="tx1"/>
                </a:solidFill>
                <a:latin typeface="微软雅黑" panose="020B0503020204020204" pitchFamily="34" charset="-122"/>
                <a:ea typeface="微软雅黑" panose="020B0503020204020204" pitchFamily="34" charset="-122"/>
              </a:rPr>
              <a:t>STD</a:t>
            </a:r>
            <a:r>
              <a:rPr lang="en-US" altLang="zh-CN" sz="2400" baseline="-25000" dirty="0">
                <a:solidFill>
                  <a:schemeClr val="tx1"/>
                </a:solidFill>
                <a:latin typeface="微软雅黑" panose="020B0503020204020204" pitchFamily="34" charset="-122"/>
                <a:ea typeface="微软雅黑" panose="020B0503020204020204" pitchFamily="34" charset="-122"/>
              </a:rPr>
              <a:t>PA</a:t>
            </a:r>
            <a:r>
              <a:rPr lang="en-US" altLang="zh-CN" sz="2400" dirty="0">
                <a:solidFill>
                  <a:schemeClr val="tx1"/>
                </a:solidFill>
                <a:latin typeface="微软雅黑" panose="020B0503020204020204" pitchFamily="34" charset="-122"/>
                <a:ea typeface="微软雅黑" panose="020B0503020204020204" pitchFamily="34" charset="-122"/>
              </a:rPr>
              <a:t> and STD</a:t>
            </a:r>
            <a:r>
              <a:rPr lang="en-US" altLang="zh-CN" sz="2400" baseline="-25000" dirty="0">
                <a:latin typeface="微软雅黑" panose="020B0503020204020204" pitchFamily="34" charset="-122"/>
                <a:ea typeface="微软雅黑" panose="020B0503020204020204" pitchFamily="34" charset="-122"/>
              </a:rPr>
              <a:t>TA</a:t>
            </a:r>
            <a:r>
              <a:rPr lang="en-US" altLang="zh-CN" sz="2400" dirty="0">
                <a:solidFill>
                  <a:schemeClr val="tx1"/>
                </a:solidFill>
                <a:latin typeface="微软雅黑" panose="020B0503020204020204" pitchFamily="34" charset="-122"/>
                <a:ea typeface="微软雅黑" panose="020B0503020204020204" pitchFamily="34" charset="-122"/>
              </a:rPr>
              <a:t> are also estimated similar to STD</a:t>
            </a:r>
            <a:r>
              <a:rPr lang="en-US" altLang="zh-CN" sz="2400" baseline="-25000" dirty="0">
                <a:latin typeface="微软雅黑" panose="020B0503020204020204" pitchFamily="34" charset="-122"/>
                <a:ea typeface="微软雅黑" panose="020B0503020204020204" pitchFamily="34" charset="-122"/>
              </a:rPr>
              <a:t>TWSA</a:t>
            </a:r>
            <a:endParaRPr lang="zh-CN" altLang="en-US" sz="2400" baseline="-25000"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964ABFEB-08F5-BCFD-1D78-D22C7A426BCB}"/>
              </a:ext>
            </a:extLst>
          </p:cNvPr>
          <p:cNvSpPr txBox="1"/>
          <p:nvPr/>
        </p:nvSpPr>
        <p:spPr>
          <a:xfrm>
            <a:off x="7982858" y="5797979"/>
            <a:ext cx="3849914" cy="369332"/>
          </a:xfrm>
          <a:prstGeom prst="rect">
            <a:avLst/>
          </a:prstGeom>
          <a:noFill/>
        </p:spPr>
        <p:txBody>
          <a:bodyPr wrap="square" rtlCol="0">
            <a:spAutoFit/>
          </a:bodyPr>
          <a:lstStyle/>
          <a:p>
            <a:pPr algn="l"/>
            <a:r>
              <a:rPr lang="en-US" altLang="zh-CN" dirty="0">
                <a:solidFill>
                  <a:schemeClr val="tx1"/>
                </a:solidFill>
                <a:latin typeface="微软雅黑" panose="020B0503020204020204" pitchFamily="34" charset="-122"/>
                <a:ea typeface="微软雅黑" panose="020B0503020204020204" pitchFamily="34" charset="-122"/>
              </a:rPr>
              <a:t>Numbered global 40 large basins</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03507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D04AEFC-391B-B5CD-EE3E-28DEC2CE25B0}"/>
              </a:ext>
            </a:extLst>
          </p:cNvPr>
          <p:cNvSpPr>
            <a:spLocks noGrp="1"/>
          </p:cNvSpPr>
          <p:nvPr>
            <p:ph type="sldNum" sz="quarter" idx="4"/>
          </p:nvPr>
        </p:nvSpPr>
        <p:spPr>
          <a:xfrm>
            <a:off x="8610600" y="6356352"/>
            <a:ext cx="2743200" cy="365125"/>
          </a:xfrm>
        </p:spPr>
        <p:txBody>
          <a:bodyPr/>
          <a:lstStyle/>
          <a:p>
            <a:fld id="{D3034E79-9A55-4CA5-81CA-30DF7CF36AC2}" type="slidenum">
              <a:rPr lang="en-US" altLang="zh-CN" smtClean="0"/>
              <a:pPr/>
              <a:t>7</a:t>
            </a:fld>
            <a:endParaRPr lang="en-US"/>
          </a:p>
        </p:txBody>
      </p:sp>
      <p:sp>
        <p:nvSpPr>
          <p:cNvPr id="4" name="文本框 3">
            <a:extLst>
              <a:ext uri="{FF2B5EF4-FFF2-40B4-BE49-F238E27FC236}">
                <a16:creationId xmlns:a16="http://schemas.microsoft.com/office/drawing/2014/main" id="{1855496B-8966-615D-9713-6D99A57006AC}"/>
              </a:ext>
            </a:extLst>
          </p:cNvPr>
          <p:cNvSpPr txBox="1"/>
          <p:nvPr/>
        </p:nvSpPr>
        <p:spPr>
          <a:xfrm>
            <a:off x="0" y="51449"/>
            <a:ext cx="5500914" cy="584775"/>
          </a:xfrm>
          <a:prstGeom prst="rect">
            <a:avLst/>
          </a:prstGeom>
          <a:noFill/>
        </p:spPr>
        <p:txBody>
          <a:bodyPr wrap="square">
            <a:spAutoFit/>
          </a:bodyPr>
          <a:lstStyle/>
          <a:p>
            <a:r>
              <a:rPr lang="en-US" altLang="zh-CN" sz="3200" dirty="0">
                <a:solidFill>
                  <a:srgbClr val="0000FF"/>
                </a:solidFill>
                <a:latin typeface="微软雅黑" panose="020B0503020204020204" pitchFamily="34" charset="-122"/>
                <a:ea typeface="微软雅黑" panose="020B0503020204020204" pitchFamily="34" charset="-122"/>
              </a:rPr>
              <a:t>3. TWSA Nonstationarity</a:t>
            </a:r>
          </a:p>
        </p:txBody>
      </p:sp>
      <p:pic>
        <p:nvPicPr>
          <p:cNvPr id="11" name="图片 10">
            <a:extLst>
              <a:ext uri="{FF2B5EF4-FFF2-40B4-BE49-F238E27FC236}">
                <a16:creationId xmlns:a16="http://schemas.microsoft.com/office/drawing/2014/main" id="{DF0C0EB6-D70D-4EAB-97AF-A802E9667C8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1303227"/>
            <a:ext cx="7070723" cy="4491946"/>
          </a:xfrm>
          <a:prstGeom prst="rect">
            <a:avLst/>
          </a:prstGeom>
        </p:spPr>
      </p:pic>
      <p:sp>
        <p:nvSpPr>
          <p:cNvPr id="18" name="文本框 17">
            <a:extLst>
              <a:ext uri="{FF2B5EF4-FFF2-40B4-BE49-F238E27FC236}">
                <a16:creationId xmlns:a16="http://schemas.microsoft.com/office/drawing/2014/main" id="{11DDFE81-5B77-4C6F-ECC5-B7BDFA2AF0E8}"/>
              </a:ext>
            </a:extLst>
          </p:cNvPr>
          <p:cNvSpPr txBox="1"/>
          <p:nvPr/>
        </p:nvSpPr>
        <p:spPr>
          <a:xfrm>
            <a:off x="241299" y="906875"/>
            <a:ext cx="8314872" cy="461665"/>
          </a:xfrm>
          <a:prstGeom prst="rect">
            <a:avLst/>
          </a:prstGeom>
          <a:noFill/>
        </p:spPr>
        <p:txBody>
          <a:bodyPr wrap="square">
            <a:spAutoFit/>
          </a:bodyPr>
          <a:lstStyle/>
          <a:p>
            <a:pPr marL="285750" indent="-285750">
              <a:buFont typeface="Wingdings" panose="05000000000000000000" pitchFamily="2" charset="2"/>
              <a:buChar char="Ø"/>
            </a:pPr>
            <a:r>
              <a:rPr lang="en-US" altLang="zh-CN" sz="2400" dirty="0">
                <a:effectLst/>
                <a:latin typeface="微软雅黑" panose="020B0503020204020204" pitchFamily="34" charset="-122"/>
                <a:ea typeface="微软雅黑" panose="020B0503020204020204" pitchFamily="34" charset="-122"/>
              </a:rPr>
              <a:t>Global Grid-Scale Trends in STD</a:t>
            </a:r>
            <a:r>
              <a:rPr lang="en-US" altLang="zh-CN" sz="2400" baseline="-25000" dirty="0">
                <a:effectLst/>
                <a:latin typeface="微软雅黑" panose="020B0503020204020204" pitchFamily="34" charset="-122"/>
                <a:ea typeface="微软雅黑" panose="020B0503020204020204" pitchFamily="34" charset="-122"/>
              </a:rPr>
              <a:t>TWSA </a:t>
            </a:r>
            <a:r>
              <a:rPr lang="en-US" altLang="zh-CN" sz="2400" dirty="0">
                <a:effectLst/>
                <a:latin typeface="微软雅黑" panose="020B0503020204020204" pitchFamily="34" charset="-122"/>
                <a:ea typeface="微软雅黑" panose="020B0503020204020204" pitchFamily="34" charset="-122"/>
              </a:rPr>
              <a:t>based on CSRM</a:t>
            </a:r>
            <a:endParaRPr lang="zh-CN" altLang="en-US" sz="2400" dirty="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00BC8B4E-0ABD-67CA-F935-F410F65D79FE}"/>
              </a:ext>
            </a:extLst>
          </p:cNvPr>
          <p:cNvSpPr txBox="1"/>
          <p:nvPr/>
        </p:nvSpPr>
        <p:spPr>
          <a:xfrm>
            <a:off x="7070722" y="1604492"/>
            <a:ext cx="5048706" cy="830997"/>
          </a:xfrm>
          <a:prstGeom prst="rect">
            <a:avLst/>
          </a:prstGeom>
          <a:noFill/>
        </p:spPr>
        <p:txBody>
          <a:bodyPr wrap="square" rtlCol="0">
            <a:spAutoFit/>
          </a:bodyPr>
          <a:lstStyle/>
          <a:p>
            <a:pPr algn="l"/>
            <a:r>
              <a:rPr lang="en-US" altLang="zh-CN" sz="2400" dirty="0">
                <a:solidFill>
                  <a:schemeClr val="tx1"/>
                </a:solidFill>
                <a:latin typeface="微软雅黑" panose="020B0503020204020204" pitchFamily="34" charset="-122"/>
                <a:ea typeface="微软雅黑" panose="020B0503020204020204" pitchFamily="34" charset="-122"/>
              </a:rPr>
              <a:t>Notable positive trend: </a:t>
            </a:r>
            <a:r>
              <a:rPr lang="en-US" altLang="zh-CN" sz="2400" dirty="0">
                <a:solidFill>
                  <a:srgbClr val="CD5C5C"/>
                </a:solidFill>
                <a:latin typeface="微软雅黑" panose="020B0503020204020204" pitchFamily="34" charset="-122"/>
                <a:ea typeface="微软雅黑" panose="020B0503020204020204" pitchFamily="34" charset="-122"/>
              </a:rPr>
              <a:t>55.7%</a:t>
            </a:r>
          </a:p>
          <a:p>
            <a:pPr algn="l"/>
            <a:r>
              <a:rPr lang="en-US" altLang="zh-CN" sz="2400" dirty="0">
                <a:solidFill>
                  <a:schemeClr val="tx1"/>
                </a:solidFill>
                <a:latin typeface="微软雅黑" panose="020B0503020204020204" pitchFamily="34" charset="-122"/>
                <a:ea typeface="微软雅黑" panose="020B0503020204020204" pitchFamily="34" charset="-122"/>
              </a:rPr>
              <a:t>Significant negative trend: </a:t>
            </a:r>
            <a:r>
              <a:rPr lang="en-US" altLang="zh-CN" sz="2400" dirty="0">
                <a:solidFill>
                  <a:srgbClr val="3B83FF"/>
                </a:solidFill>
                <a:latin typeface="微软雅黑" panose="020B0503020204020204" pitchFamily="34" charset="-122"/>
                <a:ea typeface="微软雅黑" panose="020B0503020204020204" pitchFamily="34" charset="-122"/>
              </a:rPr>
              <a:t>2.2%</a:t>
            </a:r>
          </a:p>
        </p:txBody>
      </p:sp>
      <p:sp>
        <p:nvSpPr>
          <p:cNvPr id="22" name="文本框 21">
            <a:extLst>
              <a:ext uri="{FF2B5EF4-FFF2-40B4-BE49-F238E27FC236}">
                <a16:creationId xmlns:a16="http://schemas.microsoft.com/office/drawing/2014/main" id="{CC8D1799-1027-09E7-16DD-04DED67511F1}"/>
              </a:ext>
            </a:extLst>
          </p:cNvPr>
          <p:cNvSpPr txBox="1"/>
          <p:nvPr/>
        </p:nvSpPr>
        <p:spPr>
          <a:xfrm>
            <a:off x="0" y="5810273"/>
            <a:ext cx="7471226" cy="400110"/>
          </a:xfrm>
          <a:prstGeom prst="rect">
            <a:avLst/>
          </a:prstGeom>
          <a:noFill/>
        </p:spPr>
        <p:txBody>
          <a:bodyPr wrap="square">
            <a:spAutoFit/>
          </a:bodyPr>
          <a:lstStyle/>
          <a:p>
            <a:r>
              <a:rPr lang="en-US" altLang="zh-CN" sz="2000" b="1" dirty="0">
                <a:effectLst/>
                <a:latin typeface="微软雅黑" panose="020B0503020204020204" pitchFamily="34" charset="-122"/>
                <a:ea typeface="微软雅黑" panose="020B0503020204020204" pitchFamily="34" charset="-122"/>
              </a:rPr>
              <a:t>Trend of 17 sets of </a:t>
            </a:r>
            <a:r>
              <a:rPr lang="en-US" altLang="zh-CN" sz="2000" b="1" dirty="0">
                <a:latin typeface="微软雅黑" panose="020B0503020204020204" pitchFamily="34" charset="-122"/>
                <a:ea typeface="微软雅黑" panose="020B0503020204020204" pitchFamily="34" charset="-122"/>
              </a:rPr>
              <a:t>STD</a:t>
            </a:r>
            <a:r>
              <a:rPr lang="en-US" altLang="zh-CN" sz="2000" b="1" baseline="-25000" dirty="0">
                <a:latin typeface="微软雅黑" panose="020B0503020204020204" pitchFamily="34" charset="-122"/>
                <a:ea typeface="微软雅黑" panose="020B0503020204020204" pitchFamily="34" charset="-122"/>
              </a:rPr>
              <a:t>TWSA</a:t>
            </a:r>
            <a:r>
              <a:rPr lang="en-US" altLang="zh-CN" sz="2000" b="1" dirty="0">
                <a:latin typeface="微软雅黑" panose="020B0503020204020204" pitchFamily="34" charset="-122"/>
                <a:ea typeface="微软雅黑" panose="020B0503020204020204" pitchFamily="34" charset="-122"/>
              </a:rPr>
              <a:t> estimates </a:t>
            </a:r>
            <a:r>
              <a:rPr lang="en-US" altLang="zh-CN" sz="2000" b="1" dirty="0">
                <a:effectLst/>
                <a:latin typeface="微软雅黑" panose="020B0503020204020204" pitchFamily="34" charset="-122"/>
                <a:ea typeface="微软雅黑" panose="020B0503020204020204" pitchFamily="34" charset="-122"/>
              </a:rPr>
              <a:t>during 2002-2022</a:t>
            </a:r>
            <a:endParaRPr lang="zh-CN" altLang="en-US" sz="2000" b="1" dirty="0">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EE62C225-2E10-BF33-2795-4D7D57770923}"/>
              </a:ext>
            </a:extLst>
          </p:cNvPr>
          <p:cNvSpPr txBox="1"/>
          <p:nvPr/>
        </p:nvSpPr>
        <p:spPr>
          <a:xfrm>
            <a:off x="-1" y="6323470"/>
            <a:ext cx="8556171" cy="430887"/>
          </a:xfrm>
          <a:prstGeom prst="rect">
            <a:avLst/>
          </a:prstGeom>
          <a:noFill/>
        </p:spPr>
        <p:txBody>
          <a:bodyPr wrap="square">
            <a:spAutoFit/>
          </a:bodyPr>
          <a:lstStyle/>
          <a:p>
            <a:r>
              <a:rPr lang="en-US" altLang="zh-CN" sz="2200" dirty="0">
                <a:effectLst/>
                <a:latin typeface="微软雅黑" panose="020B0503020204020204" pitchFamily="34" charset="-122"/>
                <a:ea typeface="微软雅黑" panose="020B0503020204020204" pitchFamily="34" charset="-122"/>
              </a:rPr>
              <a:t>α &lt; 0.05 is used to assess the significance of estimated trend.</a:t>
            </a:r>
            <a:endParaRPr lang="zh-CN" altLang="en-US" sz="2200" dirty="0">
              <a:latin typeface="微软雅黑" panose="020B0503020204020204" pitchFamily="34" charset="-122"/>
              <a:ea typeface="微软雅黑" panose="020B0503020204020204" pitchFamily="34" charset="-122"/>
            </a:endParaRPr>
          </a:p>
        </p:txBody>
      </p:sp>
      <p:sp>
        <p:nvSpPr>
          <p:cNvPr id="27" name="椭圆 26">
            <a:extLst>
              <a:ext uri="{FF2B5EF4-FFF2-40B4-BE49-F238E27FC236}">
                <a16:creationId xmlns:a16="http://schemas.microsoft.com/office/drawing/2014/main" id="{EAF7B113-9A01-9076-A096-33E8944D816B}"/>
              </a:ext>
            </a:extLst>
          </p:cNvPr>
          <p:cNvSpPr/>
          <p:nvPr/>
        </p:nvSpPr>
        <p:spPr>
          <a:xfrm>
            <a:off x="4296229" y="2895600"/>
            <a:ext cx="391885" cy="304800"/>
          </a:xfrm>
          <a:prstGeom prst="ellipse">
            <a:avLst/>
          </a:prstGeom>
        </p:spPr>
        <p:txBody>
          <a:bodyPr wrap="square" rtlCol="0" anchor="ctr">
            <a:spAutoFit/>
          </a:bodyPr>
          <a:lstStyle/>
          <a:p>
            <a:pPr algn="l"/>
            <a:endParaRPr lang="zh-CN" altLang="en-US" sz="2000">
              <a:latin typeface="Times New Roman" panose="02020603050405020304" pitchFamily="18" charset="0"/>
              <a:ea typeface="宋体" panose="02010600030101010101" pitchFamily="2" charset="-122"/>
            </a:endParaRPr>
          </a:p>
        </p:txBody>
      </p:sp>
      <p:sp>
        <p:nvSpPr>
          <p:cNvPr id="28" name="椭圆 27">
            <a:extLst>
              <a:ext uri="{FF2B5EF4-FFF2-40B4-BE49-F238E27FC236}">
                <a16:creationId xmlns:a16="http://schemas.microsoft.com/office/drawing/2014/main" id="{0DF58F89-F733-5626-8B34-DC697ABC8C40}"/>
              </a:ext>
            </a:extLst>
          </p:cNvPr>
          <p:cNvSpPr/>
          <p:nvPr/>
        </p:nvSpPr>
        <p:spPr>
          <a:xfrm>
            <a:off x="3803650" y="2638755"/>
            <a:ext cx="342900" cy="304800"/>
          </a:xfrm>
          <a:prstGeom prst="ellipse">
            <a:avLst/>
          </a:prstGeom>
          <a:ln w="19050">
            <a:solidFill>
              <a:srgbClr val="92D050"/>
            </a:solidFill>
          </a:ln>
        </p:spPr>
        <p:txBody>
          <a:bodyPr wrap="square" rtlCol="0" anchor="ctr">
            <a:spAutoFit/>
          </a:bodyPr>
          <a:lstStyle/>
          <a:p>
            <a:pPr algn="l"/>
            <a:endParaRPr lang="zh-CN" altLang="en-US" sz="2000">
              <a:latin typeface="Times New Roman" panose="02020603050405020304" pitchFamily="18" charset="0"/>
              <a:ea typeface="宋体" panose="02010600030101010101" pitchFamily="2" charset="-122"/>
            </a:endParaRPr>
          </a:p>
        </p:txBody>
      </p:sp>
      <p:sp>
        <p:nvSpPr>
          <p:cNvPr id="29" name="文本框 28">
            <a:extLst>
              <a:ext uri="{FF2B5EF4-FFF2-40B4-BE49-F238E27FC236}">
                <a16:creationId xmlns:a16="http://schemas.microsoft.com/office/drawing/2014/main" id="{2FF84B62-5929-B244-519E-2247B429EA88}"/>
              </a:ext>
            </a:extLst>
          </p:cNvPr>
          <p:cNvSpPr txBox="1"/>
          <p:nvPr/>
        </p:nvSpPr>
        <p:spPr>
          <a:xfrm>
            <a:off x="7070722" y="3054848"/>
            <a:ext cx="4965700" cy="769441"/>
          </a:xfrm>
          <a:prstGeom prst="rect">
            <a:avLst/>
          </a:prstGeom>
          <a:noFill/>
        </p:spPr>
        <p:txBody>
          <a:bodyPr wrap="square" rtlCol="0">
            <a:spAutoFit/>
          </a:bodyPr>
          <a:lstStyle/>
          <a:p>
            <a:pPr algn="l"/>
            <a:r>
              <a:rPr lang="en-US" altLang="zh-CN" sz="2200" dirty="0">
                <a:solidFill>
                  <a:schemeClr val="tx1"/>
                </a:solidFill>
                <a:latin typeface="微软雅黑" panose="020B0503020204020204" pitchFamily="34" charset="-122"/>
                <a:ea typeface="微软雅黑" panose="020B0503020204020204" pitchFamily="34" charset="-122"/>
              </a:rPr>
              <a:t>Southeast of Danube exist an obvious negative trend in STD</a:t>
            </a:r>
            <a:r>
              <a:rPr lang="en-US" altLang="zh-CN" sz="2200" baseline="-25000" dirty="0">
                <a:solidFill>
                  <a:schemeClr val="tx1"/>
                </a:solidFill>
                <a:latin typeface="微软雅黑" panose="020B0503020204020204" pitchFamily="34" charset="-122"/>
                <a:ea typeface="微软雅黑" panose="020B0503020204020204" pitchFamily="34" charset="-122"/>
              </a:rPr>
              <a:t>TWSA</a:t>
            </a:r>
            <a:endParaRPr lang="zh-CN" altLang="en-US" sz="2200" baseline="-25000" dirty="0">
              <a:solidFill>
                <a:schemeClr val="tx1"/>
              </a:solidFill>
              <a:latin typeface="微软雅黑" panose="020B0503020204020204" pitchFamily="34" charset="-122"/>
              <a:ea typeface="微软雅黑" panose="020B0503020204020204" pitchFamily="34" charset="-122"/>
            </a:endParaRPr>
          </a:p>
        </p:txBody>
      </p:sp>
      <p:grpSp>
        <p:nvGrpSpPr>
          <p:cNvPr id="23" name="组合 22">
            <a:extLst>
              <a:ext uri="{FF2B5EF4-FFF2-40B4-BE49-F238E27FC236}">
                <a16:creationId xmlns:a16="http://schemas.microsoft.com/office/drawing/2014/main" id="{854494AE-A4E2-832B-A6A3-B80435E26047}"/>
              </a:ext>
            </a:extLst>
          </p:cNvPr>
          <p:cNvGrpSpPr/>
          <p:nvPr/>
        </p:nvGrpSpPr>
        <p:grpSpPr>
          <a:xfrm>
            <a:off x="1611086" y="3025354"/>
            <a:ext cx="4469944" cy="1999804"/>
            <a:chOff x="1611086" y="3025354"/>
            <a:chExt cx="4469944" cy="1999804"/>
          </a:xfrm>
        </p:grpSpPr>
        <p:pic>
          <p:nvPicPr>
            <p:cNvPr id="5" name="图片 4">
              <a:extLst>
                <a:ext uri="{FF2B5EF4-FFF2-40B4-BE49-F238E27FC236}">
                  <a16:creationId xmlns:a16="http://schemas.microsoft.com/office/drawing/2014/main" id="{7C1FA050-BE5D-7DB9-A1B5-DEDAFCC47FE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03650" y="4170015"/>
              <a:ext cx="2277380" cy="855143"/>
            </a:xfrm>
            <a:prstGeom prst="rect">
              <a:avLst/>
            </a:prstGeom>
          </p:spPr>
        </p:pic>
        <p:cxnSp>
          <p:nvCxnSpPr>
            <p:cNvPr id="7" name="直接箭头连接符 6">
              <a:extLst>
                <a:ext uri="{FF2B5EF4-FFF2-40B4-BE49-F238E27FC236}">
                  <a16:creationId xmlns:a16="http://schemas.microsoft.com/office/drawing/2014/main" id="{58532AC2-03E7-9D0F-1BC3-A00397B95C81}"/>
                </a:ext>
              </a:extLst>
            </p:cNvPr>
            <p:cNvCxnSpPr>
              <a:cxnSpLocks/>
              <a:stCxn id="5" idx="1"/>
            </p:cNvCxnSpPr>
            <p:nvPr/>
          </p:nvCxnSpPr>
          <p:spPr>
            <a:xfrm flipH="1" flipV="1">
              <a:off x="1611086" y="3025354"/>
              <a:ext cx="2192564" cy="157223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id="{508BF1BB-AFC0-8979-13E9-FECCD245EA2B}"/>
              </a:ext>
            </a:extLst>
          </p:cNvPr>
          <p:cNvGrpSpPr/>
          <p:nvPr/>
        </p:nvGrpSpPr>
        <p:grpSpPr>
          <a:xfrm>
            <a:off x="4071257" y="2831841"/>
            <a:ext cx="7656285" cy="3202017"/>
            <a:chOff x="4071257" y="2831841"/>
            <a:chExt cx="7656285" cy="3202017"/>
          </a:xfrm>
        </p:grpSpPr>
        <p:pic>
          <p:nvPicPr>
            <p:cNvPr id="3" name="图片 2">
              <a:extLst>
                <a:ext uri="{FF2B5EF4-FFF2-40B4-BE49-F238E27FC236}">
                  <a16:creationId xmlns:a16="http://schemas.microsoft.com/office/drawing/2014/main" id="{31B511C3-D650-EDF0-55C4-3B16695B584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25656" y="4473158"/>
              <a:ext cx="4201886" cy="1560700"/>
            </a:xfrm>
            <a:prstGeom prst="rect">
              <a:avLst/>
            </a:prstGeom>
          </p:spPr>
        </p:pic>
        <p:cxnSp>
          <p:nvCxnSpPr>
            <p:cNvPr id="14" name="直接箭头连接符 13">
              <a:extLst>
                <a:ext uri="{FF2B5EF4-FFF2-40B4-BE49-F238E27FC236}">
                  <a16:creationId xmlns:a16="http://schemas.microsoft.com/office/drawing/2014/main" id="{E0C037F7-7442-2C57-8A60-431FC4955036}"/>
                </a:ext>
              </a:extLst>
            </p:cNvPr>
            <p:cNvCxnSpPr>
              <a:cxnSpLocks/>
              <a:stCxn id="3" idx="1"/>
            </p:cNvCxnSpPr>
            <p:nvPr/>
          </p:nvCxnSpPr>
          <p:spPr>
            <a:xfrm flipH="1" flipV="1">
              <a:off x="4071257" y="2831841"/>
              <a:ext cx="3454399" cy="2421667"/>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7096B890-5079-2129-CD62-4ECB4C620E4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694170" y="4863601"/>
              <a:ext cx="1288030" cy="323114"/>
            </a:xfrm>
            <a:prstGeom prst="rect">
              <a:avLst/>
            </a:prstGeom>
          </p:spPr>
        </p:pic>
      </p:grpSp>
    </p:spTree>
    <p:extLst>
      <p:ext uri="{BB962C8B-B14F-4D97-AF65-F5344CB8AC3E}">
        <p14:creationId xmlns:p14="http://schemas.microsoft.com/office/powerpoint/2010/main" val="158743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D04AEFC-391B-B5CD-EE3E-28DEC2CE25B0}"/>
              </a:ext>
            </a:extLst>
          </p:cNvPr>
          <p:cNvSpPr>
            <a:spLocks noGrp="1"/>
          </p:cNvSpPr>
          <p:nvPr>
            <p:ph type="sldNum" sz="quarter" idx="4"/>
          </p:nvPr>
        </p:nvSpPr>
        <p:spPr>
          <a:xfrm>
            <a:off x="8610600" y="6356352"/>
            <a:ext cx="2743200" cy="365125"/>
          </a:xfrm>
        </p:spPr>
        <p:txBody>
          <a:bodyPr/>
          <a:lstStyle/>
          <a:p>
            <a:fld id="{D3034E79-9A55-4CA5-81CA-30DF7CF36AC2}" type="slidenum">
              <a:rPr lang="en-US" altLang="zh-CN" smtClean="0"/>
              <a:pPr/>
              <a:t>8</a:t>
            </a:fld>
            <a:endParaRPr lang="en-US"/>
          </a:p>
        </p:txBody>
      </p:sp>
      <p:sp>
        <p:nvSpPr>
          <p:cNvPr id="4" name="文本框 3">
            <a:extLst>
              <a:ext uri="{FF2B5EF4-FFF2-40B4-BE49-F238E27FC236}">
                <a16:creationId xmlns:a16="http://schemas.microsoft.com/office/drawing/2014/main" id="{1855496B-8966-615D-9713-6D99A57006AC}"/>
              </a:ext>
            </a:extLst>
          </p:cNvPr>
          <p:cNvSpPr txBox="1"/>
          <p:nvPr/>
        </p:nvSpPr>
        <p:spPr>
          <a:xfrm>
            <a:off x="0" y="51449"/>
            <a:ext cx="5500914" cy="584775"/>
          </a:xfrm>
          <a:prstGeom prst="rect">
            <a:avLst/>
          </a:prstGeom>
          <a:noFill/>
        </p:spPr>
        <p:txBody>
          <a:bodyPr wrap="square">
            <a:spAutoFit/>
          </a:bodyPr>
          <a:lstStyle/>
          <a:p>
            <a:r>
              <a:rPr lang="en-US" altLang="zh-CN" sz="3200" dirty="0">
                <a:solidFill>
                  <a:srgbClr val="0000FF"/>
                </a:solidFill>
                <a:latin typeface="微软雅黑" panose="020B0503020204020204" pitchFamily="34" charset="-122"/>
                <a:ea typeface="微软雅黑" panose="020B0503020204020204" pitchFamily="34" charset="-122"/>
              </a:rPr>
              <a:t>3. TWSA Nonstationarity</a:t>
            </a:r>
          </a:p>
        </p:txBody>
      </p:sp>
      <p:pic>
        <p:nvPicPr>
          <p:cNvPr id="7" name="图片 6">
            <a:extLst>
              <a:ext uri="{FF2B5EF4-FFF2-40B4-BE49-F238E27FC236}">
                <a16:creationId xmlns:a16="http://schemas.microsoft.com/office/drawing/2014/main" id="{9E020BA1-07D5-68E4-A50E-8406F8964D3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57" y="1393909"/>
            <a:ext cx="9020697" cy="4818205"/>
          </a:xfrm>
          <a:prstGeom prst="rect">
            <a:avLst/>
          </a:prstGeom>
        </p:spPr>
      </p:pic>
      <p:sp>
        <p:nvSpPr>
          <p:cNvPr id="8" name="文本框 7">
            <a:extLst>
              <a:ext uri="{FF2B5EF4-FFF2-40B4-BE49-F238E27FC236}">
                <a16:creationId xmlns:a16="http://schemas.microsoft.com/office/drawing/2014/main" id="{1935E1B9-A7FD-3DF6-46E2-DC5BC49EE0A9}"/>
              </a:ext>
            </a:extLst>
          </p:cNvPr>
          <p:cNvSpPr txBox="1"/>
          <p:nvPr/>
        </p:nvSpPr>
        <p:spPr>
          <a:xfrm>
            <a:off x="217713" y="880339"/>
            <a:ext cx="10116912" cy="461665"/>
          </a:xfrm>
          <a:prstGeom prst="rect">
            <a:avLst/>
          </a:prstGeom>
          <a:noFill/>
        </p:spPr>
        <p:txBody>
          <a:bodyPr wrap="square" rtlCol="0">
            <a:spAutoFit/>
          </a:bodyPr>
          <a:lstStyle/>
          <a:p>
            <a:pPr marL="285750" indent="-285750" algn="l">
              <a:buFont typeface="Wingdings" panose="05000000000000000000" pitchFamily="2" charset="2"/>
              <a:buChar char="Ø"/>
            </a:pPr>
            <a:r>
              <a:rPr lang="en-US" altLang="zh-CN" sz="2400" dirty="0">
                <a:effectLst/>
                <a:latin typeface="微软雅黑" panose="020B0503020204020204" pitchFamily="34" charset="-122"/>
                <a:ea typeface="微软雅黑" panose="020B0503020204020204" pitchFamily="34" charset="-122"/>
              </a:rPr>
              <a:t>Histograms of </a:t>
            </a:r>
            <a:r>
              <a:rPr lang="en-US" altLang="zh-CN" sz="2400" dirty="0">
                <a:solidFill>
                  <a:srgbClr val="0D0D0D"/>
                </a:solidFill>
                <a:effectLst/>
                <a:latin typeface="微软雅黑" panose="020B0503020204020204" pitchFamily="34" charset="-122"/>
                <a:ea typeface="微软雅黑" panose="020B0503020204020204" pitchFamily="34" charset="-122"/>
              </a:rPr>
              <a:t>STD</a:t>
            </a:r>
            <a:r>
              <a:rPr lang="en-US" altLang="zh-CN" sz="2400" baseline="-25000" dirty="0">
                <a:solidFill>
                  <a:srgbClr val="0D0D0D"/>
                </a:solidFill>
                <a:effectLst/>
                <a:latin typeface="微软雅黑" panose="020B0503020204020204" pitchFamily="34" charset="-122"/>
                <a:ea typeface="微软雅黑" panose="020B0503020204020204" pitchFamily="34" charset="-122"/>
              </a:rPr>
              <a:t>TWSA</a:t>
            </a:r>
            <a:r>
              <a:rPr lang="en-US" altLang="zh-CN" sz="2400" dirty="0">
                <a:solidFill>
                  <a:srgbClr val="0D0D0D"/>
                </a:solidFill>
                <a:effectLst/>
                <a:latin typeface="微软雅黑" panose="020B0503020204020204" pitchFamily="34" charset="-122"/>
                <a:ea typeface="微软雅黑" panose="020B0503020204020204" pitchFamily="34" charset="-122"/>
              </a:rPr>
              <a:t>, STD</a:t>
            </a:r>
            <a:r>
              <a:rPr lang="en-US" altLang="zh-CN" sz="2400" baseline="-25000" dirty="0">
                <a:solidFill>
                  <a:srgbClr val="0D0D0D"/>
                </a:solidFill>
                <a:effectLst/>
                <a:latin typeface="微软雅黑" panose="020B0503020204020204" pitchFamily="34" charset="-122"/>
                <a:ea typeface="微软雅黑" panose="020B0503020204020204" pitchFamily="34" charset="-122"/>
              </a:rPr>
              <a:t>PA</a:t>
            </a:r>
            <a:r>
              <a:rPr lang="en-US" altLang="zh-CN" sz="2400" dirty="0">
                <a:solidFill>
                  <a:srgbClr val="0D0D0D"/>
                </a:solidFill>
                <a:effectLst/>
                <a:latin typeface="微软雅黑" panose="020B0503020204020204" pitchFamily="34" charset="-122"/>
                <a:ea typeface="微软雅黑" panose="020B0503020204020204" pitchFamily="34" charset="-122"/>
              </a:rPr>
              <a:t>, and STD</a:t>
            </a:r>
            <a:r>
              <a:rPr lang="en-US" altLang="zh-CN" sz="2400" baseline="-25000" dirty="0">
                <a:solidFill>
                  <a:srgbClr val="0D0D0D"/>
                </a:solidFill>
                <a:effectLst/>
                <a:latin typeface="微软雅黑" panose="020B0503020204020204" pitchFamily="34" charset="-122"/>
                <a:ea typeface="微软雅黑" panose="020B0503020204020204" pitchFamily="34" charset="-122"/>
              </a:rPr>
              <a:t>TA</a:t>
            </a:r>
            <a:r>
              <a:rPr lang="en-US" altLang="zh-CN" sz="2400" dirty="0">
                <a:effectLst/>
                <a:latin typeface="微软雅黑" panose="020B0503020204020204" pitchFamily="34" charset="-122"/>
                <a:ea typeface="微软雅黑" panose="020B0503020204020204" pitchFamily="34" charset="-122"/>
              </a:rPr>
              <a:t> estimates for 2002-2022</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81521BB9-AB2C-1A7B-033F-5FDC826E5902}"/>
              </a:ext>
            </a:extLst>
          </p:cNvPr>
          <p:cNvSpPr txBox="1"/>
          <p:nvPr/>
        </p:nvSpPr>
        <p:spPr>
          <a:xfrm>
            <a:off x="495300" y="6279638"/>
            <a:ext cx="7581899" cy="461665"/>
          </a:xfrm>
          <a:prstGeom prst="rect">
            <a:avLst/>
          </a:prstGeom>
          <a:noFill/>
        </p:spPr>
        <p:txBody>
          <a:bodyPr wrap="square">
            <a:spAutoFit/>
          </a:bodyPr>
          <a:lstStyle/>
          <a:p>
            <a:r>
              <a:rPr lang="en-US" altLang="zh-CN" sz="2400" dirty="0">
                <a:effectLst/>
                <a:latin typeface="微软雅黑" panose="020B0503020204020204" pitchFamily="34" charset="-122"/>
                <a:ea typeface="微软雅黑" panose="020B0503020204020204" pitchFamily="34" charset="-122"/>
              </a:rPr>
              <a:t>Large STD</a:t>
            </a:r>
            <a:r>
              <a:rPr lang="en-US" altLang="zh-CN" sz="2400" baseline="-25000" dirty="0">
                <a:effectLst/>
                <a:latin typeface="微软雅黑" panose="020B0503020204020204" pitchFamily="34" charset="-122"/>
                <a:ea typeface="微软雅黑" panose="020B0503020204020204" pitchFamily="34" charset="-122"/>
              </a:rPr>
              <a:t>PA</a:t>
            </a:r>
            <a:r>
              <a:rPr lang="en-US" altLang="zh-CN" sz="2400" dirty="0">
                <a:effectLst/>
                <a:latin typeface="微软雅黑" panose="020B0503020204020204" pitchFamily="34" charset="-122"/>
                <a:ea typeface="微软雅黑" panose="020B0503020204020204" pitchFamily="34" charset="-122"/>
              </a:rPr>
              <a:t> will generally result in large STD</a:t>
            </a:r>
            <a:r>
              <a:rPr lang="en-US" altLang="zh-CN" sz="2400" baseline="-25000" dirty="0">
                <a:effectLst/>
                <a:latin typeface="微软雅黑" panose="020B0503020204020204" pitchFamily="34" charset="-122"/>
                <a:ea typeface="微软雅黑" panose="020B0503020204020204" pitchFamily="34" charset="-122"/>
              </a:rPr>
              <a:t>TWSA</a:t>
            </a:r>
            <a:endParaRPr lang="zh-CN" altLang="en-US" sz="2400" dirty="0">
              <a:latin typeface="微软雅黑" panose="020B0503020204020204" pitchFamily="34" charset="-122"/>
              <a:ea typeface="微软雅黑" panose="020B0503020204020204" pitchFamily="34" charset="-122"/>
            </a:endParaRPr>
          </a:p>
        </p:txBody>
      </p:sp>
      <p:cxnSp>
        <p:nvCxnSpPr>
          <p:cNvPr id="14" name="直接箭头连接符 13">
            <a:extLst>
              <a:ext uri="{FF2B5EF4-FFF2-40B4-BE49-F238E27FC236}">
                <a16:creationId xmlns:a16="http://schemas.microsoft.com/office/drawing/2014/main" id="{838AE53B-D22F-940C-C9E7-7D12A9762068}"/>
              </a:ext>
            </a:extLst>
          </p:cNvPr>
          <p:cNvCxnSpPr>
            <a:cxnSpLocks/>
            <a:stCxn id="12" idx="0"/>
          </p:cNvCxnSpPr>
          <p:nvPr/>
        </p:nvCxnSpPr>
        <p:spPr>
          <a:xfrm flipH="1" flipV="1">
            <a:off x="3309257" y="4143829"/>
            <a:ext cx="976993" cy="213580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8C15060B-C835-2FE3-ACFB-F4B010164594}"/>
              </a:ext>
            </a:extLst>
          </p:cNvPr>
          <p:cNvSpPr txBox="1"/>
          <p:nvPr/>
        </p:nvSpPr>
        <p:spPr>
          <a:xfrm>
            <a:off x="8911839" y="1574800"/>
            <a:ext cx="3055189" cy="830997"/>
          </a:xfrm>
          <a:prstGeom prst="rect">
            <a:avLst/>
          </a:prstGeom>
          <a:noFill/>
        </p:spPr>
        <p:txBody>
          <a:bodyPr wrap="square" rtlCol="0">
            <a:spAutoFit/>
          </a:bodyPr>
          <a:lstStyle/>
          <a:p>
            <a:pPr algn="l"/>
            <a:r>
              <a:rPr lang="en-US" altLang="zh-CN" sz="2400" dirty="0">
                <a:solidFill>
                  <a:schemeClr val="tx1"/>
                </a:solidFill>
                <a:latin typeface="微软雅黑" panose="020B0503020204020204" pitchFamily="34" charset="-122"/>
                <a:ea typeface="微软雅黑" panose="020B0503020204020204" pitchFamily="34" charset="-122"/>
              </a:rPr>
              <a:t>Largest STD</a:t>
            </a:r>
            <a:r>
              <a:rPr lang="en-US" altLang="zh-CN" sz="2400" baseline="-25000" dirty="0">
                <a:solidFill>
                  <a:schemeClr val="tx1"/>
                </a:solidFill>
                <a:latin typeface="微软雅黑" panose="020B0503020204020204" pitchFamily="34" charset="-122"/>
                <a:ea typeface="微软雅黑" panose="020B0503020204020204" pitchFamily="34" charset="-122"/>
              </a:rPr>
              <a:t>TWSA</a:t>
            </a:r>
            <a:r>
              <a:rPr lang="en-US" altLang="zh-CN" sz="2400" dirty="0">
                <a:solidFill>
                  <a:schemeClr val="tx1"/>
                </a:solidFill>
                <a:latin typeface="微软雅黑" panose="020B0503020204020204" pitchFamily="34" charset="-122"/>
                <a:ea typeface="微软雅黑" panose="020B0503020204020204" pitchFamily="34" charset="-122"/>
              </a:rPr>
              <a:t>: Sao Francisco Basin </a:t>
            </a:r>
            <a:endParaRPr lang="zh-CN" altLang="en-US" sz="2400" dirty="0">
              <a:solidFill>
                <a:schemeClr val="tx1"/>
              </a:solidFill>
              <a:latin typeface="微软雅黑" panose="020B0503020204020204" pitchFamily="34" charset="-122"/>
              <a:ea typeface="微软雅黑" panose="020B0503020204020204" pitchFamily="34" charset="-122"/>
            </a:endParaRPr>
          </a:p>
        </p:txBody>
      </p:sp>
      <p:cxnSp>
        <p:nvCxnSpPr>
          <p:cNvPr id="18" name="直接箭头连接符 17">
            <a:extLst>
              <a:ext uri="{FF2B5EF4-FFF2-40B4-BE49-F238E27FC236}">
                <a16:creationId xmlns:a16="http://schemas.microsoft.com/office/drawing/2014/main" id="{EE05D14D-98F4-CF3D-A1AC-28C2B93A11E5}"/>
              </a:ext>
            </a:extLst>
          </p:cNvPr>
          <p:cNvCxnSpPr>
            <a:stCxn id="15" idx="2"/>
          </p:cNvCxnSpPr>
          <p:nvPr/>
        </p:nvCxnSpPr>
        <p:spPr>
          <a:xfrm flipH="1">
            <a:off x="8498114" y="2405797"/>
            <a:ext cx="1941320" cy="46077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CFEB2283-A66B-6016-0E0C-A052B202E9CF}"/>
              </a:ext>
            </a:extLst>
          </p:cNvPr>
          <p:cNvSpPr txBox="1"/>
          <p:nvPr/>
        </p:nvSpPr>
        <p:spPr>
          <a:xfrm>
            <a:off x="9310495" y="3429000"/>
            <a:ext cx="2823448" cy="2246769"/>
          </a:xfrm>
          <a:prstGeom prst="rect">
            <a:avLst/>
          </a:prstGeom>
          <a:noFill/>
        </p:spPr>
        <p:txBody>
          <a:bodyPr wrap="square">
            <a:spAutoFit/>
          </a:bodyPr>
          <a:lstStyle/>
          <a:p>
            <a:r>
              <a:rPr lang="en-US" altLang="zh-CN" sz="2000" dirty="0">
                <a:effectLst/>
                <a:latin typeface="微软雅黑" panose="020B0503020204020204" pitchFamily="34" charset="-122"/>
                <a:ea typeface="微软雅黑" panose="020B0503020204020204" pitchFamily="34" charset="-122"/>
              </a:rPr>
              <a:t>Small STD</a:t>
            </a:r>
            <a:r>
              <a:rPr lang="en-US" altLang="zh-CN" sz="2000" baseline="-25000" dirty="0">
                <a:effectLst/>
                <a:latin typeface="微软雅黑" panose="020B0503020204020204" pitchFamily="34" charset="-122"/>
                <a:ea typeface="微软雅黑" panose="020B0503020204020204" pitchFamily="34" charset="-122"/>
              </a:rPr>
              <a:t>TA</a:t>
            </a:r>
            <a:r>
              <a:rPr lang="en-US" altLang="zh-CN" sz="2000" dirty="0">
                <a:effectLst/>
                <a:latin typeface="微软雅黑" panose="020B0503020204020204" pitchFamily="34" charset="-122"/>
                <a:ea typeface="微软雅黑" panose="020B0503020204020204" pitchFamily="34" charset="-122"/>
              </a:rPr>
              <a:t> usually corresponds to large STD</a:t>
            </a:r>
            <a:r>
              <a:rPr lang="en-US" altLang="zh-CN" sz="2000" baseline="-25000" dirty="0">
                <a:effectLst/>
                <a:latin typeface="微软雅黑" panose="020B0503020204020204" pitchFamily="34" charset="-122"/>
                <a:ea typeface="微软雅黑" panose="020B0503020204020204" pitchFamily="34" charset="-122"/>
              </a:rPr>
              <a:t>TWSA</a:t>
            </a:r>
            <a:r>
              <a:rPr lang="en-US" altLang="zh-CN" sz="2000" dirty="0">
                <a:effectLst/>
                <a:latin typeface="微软雅黑" panose="020B0503020204020204" pitchFamily="34" charset="-122"/>
                <a:ea typeface="微软雅黑" panose="020B0503020204020204" pitchFamily="34" charset="-122"/>
              </a:rPr>
              <a:t>,</a:t>
            </a:r>
            <a:r>
              <a:rPr lang="en-US" altLang="zh-CN" sz="2000" dirty="0"/>
              <a:t> </a:t>
            </a:r>
          </a:p>
          <a:p>
            <a:r>
              <a:rPr lang="en-US" altLang="zh-CN" sz="2000" dirty="0">
                <a:latin typeface="微软雅黑" panose="020B0503020204020204" pitchFamily="34" charset="-122"/>
                <a:ea typeface="微软雅黑" panose="020B0503020204020204" pitchFamily="34" charset="-122"/>
              </a:rPr>
              <a:t>since Large STD</a:t>
            </a:r>
            <a:r>
              <a:rPr lang="en-US" altLang="zh-CN" sz="2000" baseline="-25000" dirty="0">
                <a:latin typeface="微软雅黑" panose="020B0503020204020204" pitchFamily="34" charset="-122"/>
                <a:ea typeface="微软雅黑" panose="020B0503020204020204" pitchFamily="34" charset="-122"/>
              </a:rPr>
              <a:t>TA</a:t>
            </a:r>
            <a:r>
              <a:rPr lang="en-US" altLang="zh-CN" sz="2000" dirty="0">
                <a:latin typeface="微软雅黑" panose="020B0503020204020204" pitchFamily="34" charset="-122"/>
                <a:ea typeface="微软雅黑" panose="020B0503020204020204" pitchFamily="34" charset="-122"/>
              </a:rPr>
              <a:t> and small STD</a:t>
            </a:r>
            <a:r>
              <a:rPr lang="en-US" altLang="zh-CN" sz="2000" baseline="-25000" dirty="0">
                <a:latin typeface="微软雅黑" panose="020B0503020204020204" pitchFamily="34" charset="-122"/>
                <a:ea typeface="微软雅黑" panose="020B0503020204020204" pitchFamily="34" charset="-122"/>
              </a:rPr>
              <a:t>TWSA</a:t>
            </a:r>
            <a:r>
              <a:rPr lang="en-US" altLang="zh-CN" sz="2000" dirty="0">
                <a:latin typeface="微软雅黑" panose="020B0503020204020204" pitchFamily="34" charset="-122"/>
                <a:ea typeface="微软雅黑" panose="020B0503020204020204" pitchFamily="34" charset="-122"/>
              </a:rPr>
              <a:t> usually appear in high-latitude basins</a:t>
            </a:r>
            <a:endParaRPr lang="zh-CN" altLang="en-US" sz="2000" dirty="0">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D7579EBE-C8EB-2508-0708-04886C25DE9D}"/>
              </a:ext>
            </a:extLst>
          </p:cNvPr>
          <p:cNvSpPr txBox="1"/>
          <p:nvPr/>
        </p:nvSpPr>
        <p:spPr>
          <a:xfrm>
            <a:off x="6742051" y="2966919"/>
            <a:ext cx="1211777" cy="369332"/>
          </a:xfrm>
          <a:prstGeom prst="rect">
            <a:avLst/>
          </a:prstGeom>
          <a:noFill/>
        </p:spPr>
        <p:txBody>
          <a:bodyPr wrap="square">
            <a:spAutoFit/>
          </a:bodyPr>
          <a:lstStyle/>
          <a:p>
            <a:r>
              <a:rPr lang="en-US" altLang="zh-CN" sz="1800" dirty="0">
                <a:effectLst/>
                <a:latin typeface="微软雅黑" panose="020B0503020204020204" pitchFamily="34" charset="-122"/>
                <a:ea typeface="微软雅黑" panose="020B0503020204020204" pitchFamily="34" charset="-122"/>
              </a:rPr>
              <a:t>Tocantins</a:t>
            </a:r>
            <a:endParaRPr lang="zh-CN" altLang="en-US" dirty="0">
              <a:latin typeface="微软雅黑" panose="020B0503020204020204" pitchFamily="34" charset="-122"/>
              <a:ea typeface="微软雅黑" panose="020B0503020204020204" pitchFamily="34" charset="-122"/>
            </a:endParaRPr>
          </a:p>
        </p:txBody>
      </p:sp>
      <p:cxnSp>
        <p:nvCxnSpPr>
          <p:cNvPr id="26" name="直接箭头连接符 25">
            <a:extLst>
              <a:ext uri="{FF2B5EF4-FFF2-40B4-BE49-F238E27FC236}">
                <a16:creationId xmlns:a16="http://schemas.microsoft.com/office/drawing/2014/main" id="{E26D883C-0673-B5B9-9315-171CD320BAA6}"/>
              </a:ext>
            </a:extLst>
          </p:cNvPr>
          <p:cNvCxnSpPr>
            <a:cxnSpLocks/>
          </p:cNvCxnSpPr>
          <p:nvPr/>
        </p:nvCxnSpPr>
        <p:spPr>
          <a:xfrm>
            <a:off x="7467600" y="3295628"/>
            <a:ext cx="486229" cy="28214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DE0B17EB-68BE-FF88-C5FD-DAA200C5E942}"/>
              </a:ext>
            </a:extLst>
          </p:cNvPr>
          <p:cNvCxnSpPr>
            <a:cxnSpLocks/>
            <a:stCxn id="20" idx="1"/>
          </p:cNvCxnSpPr>
          <p:nvPr/>
        </p:nvCxnSpPr>
        <p:spPr>
          <a:xfrm flipH="1" flipV="1">
            <a:off x="6596743" y="3480489"/>
            <a:ext cx="2713752" cy="107189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0F4B2E12-6F22-AA34-9C4C-7A3B888B8800}"/>
              </a:ext>
            </a:extLst>
          </p:cNvPr>
          <p:cNvSpPr/>
          <p:nvPr/>
        </p:nvSpPr>
        <p:spPr>
          <a:xfrm>
            <a:off x="682172" y="1392803"/>
            <a:ext cx="740228" cy="1953624"/>
          </a:xfrm>
          <a:prstGeom prst="rect">
            <a:avLst/>
          </a:prstGeom>
          <a:ln w="28575">
            <a:solidFill>
              <a:srgbClr val="0000FF"/>
            </a:solidFill>
          </a:ln>
        </p:spPr>
        <p:txBody>
          <a:bodyPr wrap="square" rtlCol="0" anchor="ctr">
            <a:spAutoFit/>
          </a:bodyPr>
          <a:lstStyle/>
          <a:p>
            <a:pPr algn="l"/>
            <a:endParaRPr lang="zh-CN" altLang="en-US" sz="2000">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91772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F7EA1C1-2D82-FA3A-A1B2-98D7538290F6}"/>
              </a:ext>
            </a:extLst>
          </p:cNvPr>
          <p:cNvSpPr>
            <a:spLocks noGrp="1"/>
          </p:cNvSpPr>
          <p:nvPr>
            <p:ph type="sldNum" sz="quarter" idx="4"/>
          </p:nvPr>
        </p:nvSpPr>
        <p:spPr/>
        <p:txBody>
          <a:bodyPr/>
          <a:lstStyle/>
          <a:p>
            <a:fld id="{D3034E79-9A55-4CA5-81CA-30DF7CF36AC2}" type="slidenum">
              <a:rPr lang="zh-CN" altLang="en-US" smtClean="0"/>
              <a:pPr/>
              <a:t>9</a:t>
            </a:fld>
            <a:endParaRPr lang="zh-CN" altLang="en-US" dirty="0"/>
          </a:p>
        </p:txBody>
      </p:sp>
      <p:pic>
        <p:nvPicPr>
          <p:cNvPr id="5" name="图片 4">
            <a:extLst>
              <a:ext uri="{FF2B5EF4-FFF2-40B4-BE49-F238E27FC236}">
                <a16:creationId xmlns:a16="http://schemas.microsoft.com/office/drawing/2014/main" id="{1798F9D2-DA74-5EA0-4031-E768071DAAB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519236"/>
            <a:ext cx="12192000" cy="4659883"/>
          </a:xfrm>
          <a:prstGeom prst="rect">
            <a:avLst/>
          </a:prstGeom>
        </p:spPr>
      </p:pic>
      <p:sp>
        <p:nvSpPr>
          <p:cNvPr id="6" name="文本框 5">
            <a:extLst>
              <a:ext uri="{FF2B5EF4-FFF2-40B4-BE49-F238E27FC236}">
                <a16:creationId xmlns:a16="http://schemas.microsoft.com/office/drawing/2014/main" id="{E8E627B0-63E0-9DC6-D050-E2B1D47ABFBF}"/>
              </a:ext>
            </a:extLst>
          </p:cNvPr>
          <p:cNvSpPr txBox="1"/>
          <p:nvPr/>
        </p:nvSpPr>
        <p:spPr>
          <a:xfrm>
            <a:off x="0" y="51449"/>
            <a:ext cx="5500914" cy="584775"/>
          </a:xfrm>
          <a:prstGeom prst="rect">
            <a:avLst/>
          </a:prstGeom>
          <a:noFill/>
        </p:spPr>
        <p:txBody>
          <a:bodyPr wrap="square">
            <a:spAutoFit/>
          </a:bodyPr>
          <a:lstStyle/>
          <a:p>
            <a:r>
              <a:rPr lang="en-US" altLang="zh-CN" sz="3200" dirty="0">
                <a:solidFill>
                  <a:srgbClr val="0000FF"/>
                </a:solidFill>
                <a:latin typeface="微软雅黑" panose="020B0503020204020204" pitchFamily="34" charset="-122"/>
                <a:ea typeface="微软雅黑" panose="020B0503020204020204" pitchFamily="34" charset="-122"/>
              </a:rPr>
              <a:t>3. TWSA Nonstationarity</a:t>
            </a:r>
          </a:p>
        </p:txBody>
      </p:sp>
      <p:sp>
        <p:nvSpPr>
          <p:cNvPr id="7" name="文本框 6">
            <a:extLst>
              <a:ext uri="{FF2B5EF4-FFF2-40B4-BE49-F238E27FC236}">
                <a16:creationId xmlns:a16="http://schemas.microsoft.com/office/drawing/2014/main" id="{3EF6A0D4-544A-2696-833E-CC1E75511479}"/>
              </a:ext>
            </a:extLst>
          </p:cNvPr>
          <p:cNvSpPr txBox="1"/>
          <p:nvPr/>
        </p:nvSpPr>
        <p:spPr>
          <a:xfrm>
            <a:off x="217713" y="880339"/>
            <a:ext cx="10863944" cy="461665"/>
          </a:xfrm>
          <a:prstGeom prst="rect">
            <a:avLst/>
          </a:prstGeom>
          <a:noFill/>
        </p:spPr>
        <p:txBody>
          <a:bodyPr wrap="square" rtlCol="0">
            <a:spAutoFit/>
          </a:bodyPr>
          <a:lstStyle/>
          <a:p>
            <a:pPr marL="285750" indent="-285750" algn="l">
              <a:buFont typeface="Wingdings" panose="05000000000000000000" pitchFamily="2" charset="2"/>
              <a:buChar char="Ø"/>
            </a:pPr>
            <a:r>
              <a:rPr lang="en-US" altLang="zh-CN" sz="2400" dirty="0">
                <a:effectLst/>
                <a:latin typeface="微软雅黑" panose="020B0503020204020204" pitchFamily="34" charset="-122"/>
                <a:ea typeface="微软雅黑" panose="020B0503020204020204" pitchFamily="34" charset="-122"/>
              </a:rPr>
              <a:t>Comparison of </a:t>
            </a:r>
            <a:r>
              <a:rPr lang="en-US" altLang="zh-CN" sz="2400" dirty="0">
                <a:solidFill>
                  <a:srgbClr val="0D0D0D"/>
                </a:solidFill>
                <a:effectLst/>
                <a:latin typeface="微软雅黑" panose="020B0503020204020204" pitchFamily="34" charset="-122"/>
                <a:ea typeface="微软雅黑" panose="020B0503020204020204" pitchFamily="34" charset="-122"/>
              </a:rPr>
              <a:t>STD</a:t>
            </a:r>
            <a:r>
              <a:rPr lang="en-US" altLang="zh-CN" sz="2400" baseline="-25000" dirty="0">
                <a:solidFill>
                  <a:srgbClr val="0D0D0D"/>
                </a:solidFill>
                <a:effectLst/>
                <a:latin typeface="微软雅黑" panose="020B0503020204020204" pitchFamily="34" charset="-122"/>
                <a:ea typeface="微软雅黑" panose="020B0503020204020204" pitchFamily="34" charset="-122"/>
              </a:rPr>
              <a:t>TWSA</a:t>
            </a:r>
            <a:r>
              <a:rPr lang="en-US" altLang="zh-CN" sz="2400" dirty="0">
                <a:solidFill>
                  <a:srgbClr val="0D0D0D"/>
                </a:solidFill>
                <a:effectLst/>
                <a:latin typeface="微软雅黑" panose="020B0503020204020204" pitchFamily="34" charset="-122"/>
                <a:ea typeface="微软雅黑" panose="020B0503020204020204" pitchFamily="34" charset="-122"/>
              </a:rPr>
              <a:t> </a:t>
            </a:r>
            <a:r>
              <a:rPr lang="en-US" altLang="zh-CN" sz="2400" dirty="0">
                <a:effectLst/>
                <a:latin typeface="微软雅黑" panose="020B0503020204020204" pitchFamily="34" charset="-122"/>
                <a:ea typeface="微软雅黑" panose="020B0503020204020204" pitchFamily="34" charset="-122"/>
              </a:rPr>
              <a:t>estimates from three GRACE Mascon solutions</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87D8258E-B2BF-858C-CB3B-3CDD99C3FCB2}"/>
              </a:ext>
            </a:extLst>
          </p:cNvPr>
          <p:cNvSpPr txBox="1"/>
          <p:nvPr/>
        </p:nvSpPr>
        <p:spPr>
          <a:xfrm>
            <a:off x="3657599" y="6259812"/>
            <a:ext cx="4876801" cy="461665"/>
          </a:xfrm>
          <a:prstGeom prst="rect">
            <a:avLst/>
          </a:prstGeom>
          <a:noFill/>
        </p:spPr>
        <p:txBody>
          <a:bodyPr wrap="square" rtlCol="0">
            <a:spAutoFit/>
          </a:bodyPr>
          <a:lstStyle/>
          <a:p>
            <a:pPr algn="l"/>
            <a:r>
              <a:rPr lang="en-US" altLang="zh-CN" sz="2400" dirty="0">
                <a:solidFill>
                  <a:schemeClr val="tx1"/>
                </a:solidFill>
                <a:latin typeface="微软雅黑" panose="020B0503020204020204" pitchFamily="34" charset="-122"/>
                <a:ea typeface="微软雅黑" panose="020B0503020204020204" pitchFamily="34" charset="-122"/>
              </a:rPr>
              <a:t>STD</a:t>
            </a:r>
            <a:r>
              <a:rPr lang="en-US" altLang="zh-CN" sz="2400" baseline="-25000" dirty="0">
                <a:solidFill>
                  <a:schemeClr val="tx1"/>
                </a:solidFill>
                <a:latin typeface="微软雅黑" panose="020B0503020204020204" pitchFamily="34" charset="-122"/>
                <a:ea typeface="微软雅黑" panose="020B0503020204020204" pitchFamily="34" charset="-122"/>
              </a:rPr>
              <a:t>TWSA</a:t>
            </a:r>
            <a:r>
              <a:rPr lang="en-US" altLang="zh-CN" sz="2400" dirty="0">
                <a:solidFill>
                  <a:schemeClr val="tx1"/>
                </a:solidFill>
                <a:latin typeface="微软雅黑" panose="020B0503020204020204" pitchFamily="34" charset="-122"/>
                <a:ea typeface="微软雅黑" panose="020B0503020204020204" pitchFamily="34" charset="-122"/>
              </a:rPr>
              <a:t> </a:t>
            </a:r>
            <a:r>
              <a:rPr lang="en-US" altLang="zh-CN" sz="2400" dirty="0">
                <a:effectLst/>
                <a:latin typeface="微软雅黑" panose="020B0503020204020204" pitchFamily="34" charset="-122"/>
                <a:ea typeface="微软雅黑" panose="020B0503020204020204" pitchFamily="34" charset="-122"/>
              </a:rPr>
              <a:t>estimates are robust</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589127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04319_43*a*1"/>
  <p:tag name="KSO_WM_TEMPLATE_CATEGORY" val="custom"/>
  <p:tag name="KSO_WM_TEMPLATE_INDEX" val="20204319"/>
  <p:tag name="KSO_WM_UNIT_LAYERLEVEL" val="1"/>
  <p:tag name="KSO_WM_TAG_VERSION" val="1.0"/>
  <p:tag name="KSO_WM_BEAUTIFY_FLAG" val="#wm#"/>
  <p:tag name="KSO_WM_UNIT_PRESET_TEXT" val="THANKS"/>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l">
          <a:defRPr sz="2000">
            <a:latin typeface="Times New Roman" panose="02020603050405020304" pitchFamily="18" charset="0"/>
            <a:ea typeface="宋体" panose="02010600030101010101" pitchFamily="2" charset="-122"/>
          </a:defRPr>
        </a:defPPr>
      </a:lstStyle>
    </a:spDef>
    <a:txDef>
      <a:spPr>
        <a:noFill/>
      </a:spPr>
      <a:bodyPr wrap="square" rtlCol="0">
        <a:spAutoFit/>
      </a:bodyPr>
      <a:lstStyle>
        <a:defPPr algn="l">
          <a:defRPr sz="2400" dirty="0" smtClean="0">
            <a:solidFill>
              <a:schemeClr val="tx1"/>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地大信工PPT模版2.potx" id="{935DD86A-F19A-442C-B03C-1B3E33C1546D}" vid="{8211F457-41C8-45C2-99F9-1A0D15ACBD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6957</TotalTime>
  <Words>1176</Words>
  <Application>Microsoft Office PowerPoint</Application>
  <PresentationFormat>宽屏</PresentationFormat>
  <Paragraphs>139</Paragraphs>
  <Slides>14</Slides>
  <Notes>12</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14</vt:i4>
      </vt:variant>
    </vt:vector>
  </HeadingPairs>
  <TitlesOfParts>
    <vt:vector size="25" baseType="lpstr">
      <vt:lpstr>Rubik</vt:lpstr>
      <vt:lpstr>等线</vt:lpstr>
      <vt:lpstr>宋体</vt:lpstr>
      <vt:lpstr>微软雅黑</vt:lpstr>
      <vt:lpstr>Arial</vt:lpstr>
      <vt:lpstr>Calibri</vt:lpstr>
      <vt:lpstr>Open Sans</vt:lpstr>
      <vt:lpstr>Times New Roman</vt:lpstr>
      <vt:lpstr>Wingdings</vt: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Yulong Zhong</dc:creator>
  <cp:lastModifiedBy>Yulong Zhong</cp:lastModifiedBy>
  <cp:revision>225</cp:revision>
  <dcterms:created xsi:type="dcterms:W3CDTF">2018-12-13T09:45:27Z</dcterms:created>
  <dcterms:modified xsi:type="dcterms:W3CDTF">2024-10-08T18:57:22Z</dcterms:modified>
</cp:coreProperties>
</file>