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Canva Sans Bold" charset="1" panose="020B0803030501040103"/>
      <p:regular r:id="rId23"/>
    </p:embeddedFont>
    <p:embeddedFont>
      <p:font typeface="Canva Sans" charset="1" panose="020B0503030501040103"/>
      <p:regular r:id="rId24"/>
    </p:embeddedFont>
    <p:embeddedFont>
      <p:font typeface="Roboto Bold" charset="1" panose="020000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notesMasters/notesMaster1.xml" Type="http://schemas.openxmlformats.org/officeDocument/2006/relationships/notesMaster"/><Relationship Id="rId27" Target="theme/theme2.xml" Type="http://schemas.openxmlformats.org/officeDocument/2006/relationships/theme"/><Relationship Id="rId28" Target="notesSlides/notesSlide1.xml" Type="http://schemas.openxmlformats.org/officeDocument/2006/relationships/note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to the Tromp Foundation, the International Society of Biometeorology, the South African National Research Foundation and the University of the Witwatersrand.</a:t>
            </a:r>
          </a:p>
          <a:p>
            <a:r>
              <a:rPr lang="en-US"/>
              <a:t/>
            </a:r>
          </a:p>
          <a:p>
            <a:r>
              <a:rPr lang="en-US"/>
              <a:t>Thank you for listening and would love to discuss how the urban climate community might consider this call to action.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23.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2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2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https://doi.org/10.1136/bmjgh-2022-009704" TargetMode="External" Type="http://schemas.openxmlformats.org/officeDocument/2006/relationships/hyperlink"/><Relationship Id="rId3" Target="https://doi.org/10.1371/journal.pcbi.1009277" TargetMode="External" Type="http://schemas.openxmlformats.org/officeDocument/2006/relationships/hyperlink"/><Relationship Id="rId4" Target="https://doi.org/10.26806/modafr.v8i2.343" TargetMode="External" Type="http://schemas.openxmlformats.org/officeDocument/2006/relationships/hyperlink"/><Relationship Id="rId5" Target="https://doi.org/10.3389/fenvs.2023.1211211" TargetMode="External" Type="http://schemas.openxmlformats.org/officeDocument/2006/relationships/hyperlink"/><Relationship Id="rId6" Target="https://doi.org/10.1371/journal.pbio.3002184" TargetMode="External" Type="http://schemas.openxmlformats.org/officeDocument/2006/relationships/hyperlink"/><Relationship Id="rId7" Target="https://doi.org/10.1007/s00484-017-1366-5" TargetMode="External" Type="http://schemas.openxmlformats.org/officeDocument/2006/relationships/hyperlink"/><Relationship Id="rId8" Target="https://www.ndi.org/our-stories/nothing-about-us-without-us-nothing-without-us" TargetMode="External" Type="http://schemas.openxmlformats.org/officeDocument/2006/relationships/hyperlink"/><Relationship Id="rId9" Target="https://doi.org/10.1093/OBO/9780190221911-0055"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png" Type="http://schemas.openxmlformats.org/officeDocument/2006/relationships/image"/><Relationship Id="rId12" Target="../media/image29.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jpe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13.jpe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jpeg" Type="http://schemas.openxmlformats.org/officeDocument/2006/relationships/image"/><Relationship Id="rId11" Target="../media/image16.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1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jpeg" Type="http://schemas.openxmlformats.org/officeDocument/2006/relationships/image"/><Relationship Id="rId11" Target="../media/image19.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1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2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2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5255" y="6500521"/>
            <a:ext cx="19162054" cy="4527035"/>
          </a:xfrm>
          <a:custGeom>
            <a:avLst/>
            <a:gdLst/>
            <a:ahLst/>
            <a:cxnLst/>
            <a:rect r="r" b="b" t="t" l="l"/>
            <a:pathLst>
              <a:path h="4527035" w="19162054">
                <a:moveTo>
                  <a:pt x="0" y="0"/>
                </a:moveTo>
                <a:lnTo>
                  <a:pt x="19162054" y="0"/>
                </a:lnTo>
                <a:lnTo>
                  <a:pt x="19162054" y="4527035"/>
                </a:lnTo>
                <a:lnTo>
                  <a:pt x="0" y="45270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345110" y="-140534"/>
            <a:ext cx="1850325" cy="1702299"/>
          </a:xfrm>
          <a:custGeom>
            <a:avLst/>
            <a:gdLst/>
            <a:ahLst/>
            <a:cxnLst/>
            <a:rect r="r" b="b" t="t" l="l"/>
            <a:pathLst>
              <a:path h="1702299" w="1850325">
                <a:moveTo>
                  <a:pt x="0" y="0"/>
                </a:moveTo>
                <a:lnTo>
                  <a:pt x="1850325" y="0"/>
                </a:lnTo>
                <a:lnTo>
                  <a:pt x="1850325" y="1702300"/>
                </a:lnTo>
                <a:lnTo>
                  <a:pt x="0" y="1702300"/>
                </a:lnTo>
                <a:lnTo>
                  <a:pt x="0" y="0"/>
                </a:lnTo>
                <a:close/>
              </a:path>
            </a:pathLst>
          </a:custGeom>
          <a:blipFill>
            <a:blip r:embed="rId4"/>
            <a:stretch>
              <a:fillRect l="0" t="0" r="0" b="0"/>
            </a:stretch>
          </a:blipFill>
        </p:spPr>
      </p:sp>
      <p:sp>
        <p:nvSpPr>
          <p:cNvPr name="Freeform 4" id="4"/>
          <p:cNvSpPr/>
          <p:nvPr/>
        </p:nvSpPr>
        <p:spPr>
          <a:xfrm flipH="false" flipV="false" rot="0">
            <a:off x="11443712" y="73410"/>
            <a:ext cx="1817857" cy="1165852"/>
          </a:xfrm>
          <a:custGeom>
            <a:avLst/>
            <a:gdLst/>
            <a:ahLst/>
            <a:cxnLst/>
            <a:rect r="r" b="b" t="t" l="l"/>
            <a:pathLst>
              <a:path h="1165852" w="1817857">
                <a:moveTo>
                  <a:pt x="0" y="0"/>
                </a:moveTo>
                <a:lnTo>
                  <a:pt x="1817857" y="0"/>
                </a:lnTo>
                <a:lnTo>
                  <a:pt x="1817857" y="1165853"/>
                </a:lnTo>
                <a:lnTo>
                  <a:pt x="0" y="1165853"/>
                </a:lnTo>
                <a:lnTo>
                  <a:pt x="0" y="0"/>
                </a:lnTo>
                <a:close/>
              </a:path>
            </a:pathLst>
          </a:custGeom>
          <a:blipFill>
            <a:blip r:embed="rId5"/>
            <a:stretch>
              <a:fillRect l="0" t="0" r="0" b="0"/>
            </a:stretch>
          </a:blipFill>
        </p:spPr>
      </p:sp>
      <p:sp>
        <p:nvSpPr>
          <p:cNvPr name="Freeform 5" id="5"/>
          <p:cNvSpPr/>
          <p:nvPr/>
        </p:nvSpPr>
        <p:spPr>
          <a:xfrm flipH="false" flipV="false" rot="0">
            <a:off x="0" y="0"/>
            <a:ext cx="9546702" cy="1980941"/>
          </a:xfrm>
          <a:custGeom>
            <a:avLst/>
            <a:gdLst/>
            <a:ahLst/>
            <a:cxnLst/>
            <a:rect r="r" b="b" t="t" l="l"/>
            <a:pathLst>
              <a:path h="1980941" w="9546702">
                <a:moveTo>
                  <a:pt x="0" y="0"/>
                </a:moveTo>
                <a:lnTo>
                  <a:pt x="9546702" y="0"/>
                </a:lnTo>
                <a:lnTo>
                  <a:pt x="9546702" y="1980941"/>
                </a:lnTo>
                <a:lnTo>
                  <a:pt x="0" y="19809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785269" y="178692"/>
            <a:ext cx="2036141" cy="955290"/>
          </a:xfrm>
          <a:custGeom>
            <a:avLst/>
            <a:gdLst/>
            <a:ahLst/>
            <a:cxnLst/>
            <a:rect r="r" b="b" t="t" l="l"/>
            <a:pathLst>
              <a:path h="955290" w="2036141">
                <a:moveTo>
                  <a:pt x="0" y="0"/>
                </a:moveTo>
                <a:lnTo>
                  <a:pt x="2036141" y="0"/>
                </a:lnTo>
                <a:lnTo>
                  <a:pt x="2036141" y="955289"/>
                </a:lnTo>
                <a:lnTo>
                  <a:pt x="0" y="955289"/>
                </a:lnTo>
                <a:lnTo>
                  <a:pt x="0" y="0"/>
                </a:lnTo>
                <a:close/>
              </a:path>
            </a:pathLst>
          </a:custGeom>
          <a:blipFill>
            <a:blip r:embed="rId8"/>
            <a:stretch>
              <a:fillRect l="0" t="0" r="0" b="0"/>
            </a:stretch>
          </a:blipFill>
        </p:spPr>
      </p:sp>
      <p:sp>
        <p:nvSpPr>
          <p:cNvPr name="Freeform 7" id="7"/>
          <p:cNvSpPr/>
          <p:nvPr/>
        </p:nvSpPr>
        <p:spPr>
          <a:xfrm flipH="false" flipV="false" rot="0">
            <a:off x="9546702" y="-197741"/>
            <a:ext cx="1561766" cy="1561766"/>
          </a:xfrm>
          <a:custGeom>
            <a:avLst/>
            <a:gdLst/>
            <a:ahLst/>
            <a:cxnLst/>
            <a:rect r="r" b="b" t="t" l="l"/>
            <a:pathLst>
              <a:path h="1561766" w="1561766">
                <a:moveTo>
                  <a:pt x="0" y="0"/>
                </a:moveTo>
                <a:lnTo>
                  <a:pt x="1561766" y="0"/>
                </a:lnTo>
                <a:lnTo>
                  <a:pt x="1561766" y="1561766"/>
                </a:lnTo>
                <a:lnTo>
                  <a:pt x="0" y="1561766"/>
                </a:lnTo>
                <a:lnTo>
                  <a:pt x="0" y="0"/>
                </a:lnTo>
                <a:close/>
              </a:path>
            </a:pathLst>
          </a:custGeom>
          <a:blipFill>
            <a:blip r:embed="rId9"/>
            <a:stretch>
              <a:fillRect l="0" t="0" r="0" b="0"/>
            </a:stretch>
          </a:blipFill>
        </p:spPr>
      </p:sp>
      <p:sp>
        <p:nvSpPr>
          <p:cNvPr name="Freeform 8" id="8"/>
          <p:cNvSpPr/>
          <p:nvPr/>
        </p:nvSpPr>
        <p:spPr>
          <a:xfrm flipH="false" flipV="false" rot="0">
            <a:off x="816122" y="6719596"/>
            <a:ext cx="1584356" cy="1602383"/>
          </a:xfrm>
          <a:custGeom>
            <a:avLst/>
            <a:gdLst/>
            <a:ahLst/>
            <a:cxnLst/>
            <a:rect r="r" b="b" t="t" l="l"/>
            <a:pathLst>
              <a:path h="1602383" w="1584356">
                <a:moveTo>
                  <a:pt x="0" y="0"/>
                </a:moveTo>
                <a:lnTo>
                  <a:pt x="1584356" y="0"/>
                </a:lnTo>
                <a:lnTo>
                  <a:pt x="1584356" y="1602383"/>
                </a:lnTo>
                <a:lnTo>
                  <a:pt x="0" y="1602383"/>
                </a:lnTo>
                <a:lnTo>
                  <a:pt x="0" y="0"/>
                </a:lnTo>
                <a:close/>
              </a:path>
            </a:pathLst>
          </a:custGeom>
          <a:blipFill>
            <a:blip r:embed="rId10"/>
            <a:stretch>
              <a:fillRect l="0" t="0" r="0" b="0"/>
            </a:stretch>
          </a:blipFill>
        </p:spPr>
      </p:sp>
      <p:sp>
        <p:nvSpPr>
          <p:cNvPr name="TextBox 9" id="9"/>
          <p:cNvSpPr txBox="true"/>
          <p:nvPr/>
        </p:nvSpPr>
        <p:spPr>
          <a:xfrm rot="0">
            <a:off x="816122" y="2106813"/>
            <a:ext cx="17259300" cy="3658870"/>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Bold"/>
                <a:ea typeface="Canva Sans Bold"/>
                <a:cs typeface="Canva Sans Bold"/>
                <a:sym typeface="Canva Sans Bold"/>
              </a:rPr>
              <a:t>Gaps and linkages between biometeorological research across the Global South: a call for new efforts to advance biometeorology in the Global South </a:t>
            </a:r>
          </a:p>
        </p:txBody>
      </p:sp>
      <p:sp>
        <p:nvSpPr>
          <p:cNvPr name="TextBox 10" id="10"/>
          <p:cNvSpPr txBox="true"/>
          <p:nvPr/>
        </p:nvSpPr>
        <p:spPr>
          <a:xfrm rot="0">
            <a:off x="816122" y="5920131"/>
            <a:ext cx="16443178" cy="5803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Peter Crank, Ariel Prinsloo, Claire Gallacher, Ifeoluwa Balogun, Shreya Banerjee</a:t>
            </a:r>
          </a:p>
        </p:txBody>
      </p:sp>
      <p:sp>
        <p:nvSpPr>
          <p:cNvPr name="TextBox 11" id="11"/>
          <p:cNvSpPr txBox="true"/>
          <p:nvPr/>
        </p:nvSpPr>
        <p:spPr>
          <a:xfrm rot="0">
            <a:off x="2886879" y="7197255"/>
            <a:ext cx="11129537" cy="5803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ICUC12, Rotterdam, The Netherlands - July 11, 2025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Freeform 5" id="5"/>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
        <p:nvSpPr>
          <p:cNvPr name="Freeform 7" id="7"/>
          <p:cNvSpPr/>
          <p:nvPr/>
        </p:nvSpPr>
        <p:spPr>
          <a:xfrm flipH="false" flipV="false" rot="0">
            <a:off x="1028700" y="2514666"/>
            <a:ext cx="8726880" cy="5817920"/>
          </a:xfrm>
          <a:custGeom>
            <a:avLst/>
            <a:gdLst/>
            <a:ahLst/>
            <a:cxnLst/>
            <a:rect r="r" b="b" t="t" l="l"/>
            <a:pathLst>
              <a:path h="5817920" w="8726880">
                <a:moveTo>
                  <a:pt x="0" y="0"/>
                </a:moveTo>
                <a:lnTo>
                  <a:pt x="8726880" y="0"/>
                </a:lnTo>
                <a:lnTo>
                  <a:pt x="8726880" y="5817920"/>
                </a:lnTo>
                <a:lnTo>
                  <a:pt x="0" y="5817920"/>
                </a:lnTo>
                <a:lnTo>
                  <a:pt x="0" y="0"/>
                </a:lnTo>
                <a:close/>
              </a:path>
            </a:pathLst>
          </a:custGeom>
          <a:blipFill>
            <a:blip r:embed="rId9"/>
            <a:stretch>
              <a:fillRect l="0" t="0" r="0" b="0"/>
            </a:stretch>
          </a:blipFill>
        </p:spPr>
      </p:sp>
      <p:sp>
        <p:nvSpPr>
          <p:cNvPr name="Freeform 8" id="8"/>
          <p:cNvSpPr/>
          <p:nvPr/>
        </p:nvSpPr>
        <p:spPr>
          <a:xfrm flipH="false" flipV="false" rot="-5400000">
            <a:off x="10787351" y="1296544"/>
            <a:ext cx="6190623" cy="8254164"/>
          </a:xfrm>
          <a:custGeom>
            <a:avLst/>
            <a:gdLst/>
            <a:ahLst/>
            <a:cxnLst/>
            <a:rect r="r" b="b" t="t" l="l"/>
            <a:pathLst>
              <a:path h="8254164" w="6190623">
                <a:moveTo>
                  <a:pt x="0" y="0"/>
                </a:moveTo>
                <a:lnTo>
                  <a:pt x="6190622" y="0"/>
                </a:lnTo>
                <a:lnTo>
                  <a:pt x="6190622" y="8254164"/>
                </a:lnTo>
                <a:lnTo>
                  <a:pt x="0" y="8254164"/>
                </a:lnTo>
                <a:lnTo>
                  <a:pt x="0" y="0"/>
                </a:lnTo>
                <a:close/>
              </a:path>
            </a:pathLst>
          </a:custGeom>
          <a:blipFill>
            <a:blip r:embed="rId10"/>
            <a:stretch>
              <a:fillRect l="0" t="0" r="0" b="0"/>
            </a:stretch>
          </a:blipFill>
        </p:spPr>
      </p:sp>
      <p:sp>
        <p:nvSpPr>
          <p:cNvPr name="TextBox 9" id="9"/>
          <p:cNvSpPr txBox="true"/>
          <p:nvPr/>
        </p:nvSpPr>
        <p:spPr>
          <a:xfrm rot="0">
            <a:off x="1028700" y="1027533"/>
            <a:ext cx="5523865"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Map colouring </a:t>
            </a:r>
          </a:p>
        </p:txBody>
      </p:sp>
      <p:sp>
        <p:nvSpPr>
          <p:cNvPr name="TextBox 10" id="10"/>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10</a:t>
            </a:r>
          </a:p>
        </p:txBody>
      </p:sp>
      <p:sp>
        <p:nvSpPr>
          <p:cNvPr name="TextBox 11" id="11"/>
          <p:cNvSpPr txBox="true"/>
          <p:nvPr/>
        </p:nvSpPr>
        <p:spPr>
          <a:xfrm rot="0">
            <a:off x="9755580" y="8524042"/>
            <a:ext cx="4155953" cy="5803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*Not the final map.</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Freeform 5" id="5"/>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
        <p:nvSpPr>
          <p:cNvPr name="Freeform 7" id="7"/>
          <p:cNvSpPr/>
          <p:nvPr/>
        </p:nvSpPr>
        <p:spPr>
          <a:xfrm flipH="false" flipV="false" rot="0">
            <a:off x="574675" y="683391"/>
            <a:ext cx="13629687" cy="8194850"/>
          </a:xfrm>
          <a:custGeom>
            <a:avLst/>
            <a:gdLst/>
            <a:ahLst/>
            <a:cxnLst/>
            <a:rect r="r" b="b" t="t" l="l"/>
            <a:pathLst>
              <a:path h="8194850" w="13629687">
                <a:moveTo>
                  <a:pt x="0" y="0"/>
                </a:moveTo>
                <a:lnTo>
                  <a:pt x="13629688" y="0"/>
                </a:lnTo>
                <a:lnTo>
                  <a:pt x="13629688" y="8194850"/>
                </a:lnTo>
                <a:lnTo>
                  <a:pt x="0" y="8194850"/>
                </a:lnTo>
                <a:lnTo>
                  <a:pt x="0" y="0"/>
                </a:lnTo>
                <a:close/>
              </a:path>
            </a:pathLst>
          </a:custGeom>
          <a:blipFill>
            <a:blip r:embed="rId9"/>
            <a:stretch>
              <a:fillRect l="0" t="0" r="0" b="0"/>
            </a:stretch>
          </a:blipFill>
        </p:spPr>
      </p:sp>
      <p:sp>
        <p:nvSpPr>
          <p:cNvPr name="TextBox 8" id="8"/>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11</a:t>
            </a:r>
          </a:p>
        </p:txBody>
      </p:sp>
      <p:sp>
        <p:nvSpPr>
          <p:cNvPr name="TextBox 9" id="9"/>
          <p:cNvSpPr txBox="true"/>
          <p:nvPr/>
        </p:nvSpPr>
        <p:spPr>
          <a:xfrm rot="0">
            <a:off x="10755150" y="8828432"/>
            <a:ext cx="3449212" cy="5803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*Not the full list.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Freeform 5" id="5"/>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
        <p:nvSpPr>
          <p:cNvPr name="Freeform 7" id="7"/>
          <p:cNvSpPr/>
          <p:nvPr/>
        </p:nvSpPr>
        <p:spPr>
          <a:xfrm flipH="false" flipV="false" rot="0">
            <a:off x="10402359" y="524842"/>
            <a:ext cx="6856941" cy="9490576"/>
          </a:xfrm>
          <a:custGeom>
            <a:avLst/>
            <a:gdLst/>
            <a:ahLst/>
            <a:cxnLst/>
            <a:rect r="r" b="b" t="t" l="l"/>
            <a:pathLst>
              <a:path h="9490576" w="6856941">
                <a:moveTo>
                  <a:pt x="0" y="0"/>
                </a:moveTo>
                <a:lnTo>
                  <a:pt x="6856941" y="0"/>
                </a:lnTo>
                <a:lnTo>
                  <a:pt x="6856941" y="9490575"/>
                </a:lnTo>
                <a:lnTo>
                  <a:pt x="0" y="9490575"/>
                </a:lnTo>
                <a:lnTo>
                  <a:pt x="0" y="0"/>
                </a:lnTo>
                <a:close/>
              </a:path>
            </a:pathLst>
          </a:custGeom>
          <a:blipFill>
            <a:blip r:embed="rId9"/>
            <a:stretch>
              <a:fillRect l="0" t="0" r="0" b="0"/>
            </a:stretch>
          </a:blipFill>
        </p:spPr>
      </p:sp>
      <p:sp>
        <p:nvSpPr>
          <p:cNvPr name="TextBox 8" id="8"/>
          <p:cNvSpPr txBox="true"/>
          <p:nvPr/>
        </p:nvSpPr>
        <p:spPr>
          <a:xfrm rot="0">
            <a:off x="1028700" y="1027533"/>
            <a:ext cx="4206776"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Next Steps </a:t>
            </a:r>
          </a:p>
        </p:txBody>
      </p:sp>
      <p:sp>
        <p:nvSpPr>
          <p:cNvPr name="TextBox 9" id="9"/>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12</a:t>
            </a:r>
          </a:p>
        </p:txBody>
      </p:sp>
      <p:sp>
        <p:nvSpPr>
          <p:cNvPr name="TextBox 10" id="10"/>
          <p:cNvSpPr txBox="true"/>
          <p:nvPr/>
        </p:nvSpPr>
        <p:spPr>
          <a:xfrm rot="0">
            <a:off x="349498" y="2877192"/>
            <a:ext cx="10163275" cy="2174875"/>
          </a:xfrm>
          <a:prstGeom prst="rect">
            <a:avLst/>
          </a:prstGeom>
        </p:spPr>
        <p:txBody>
          <a:bodyPr anchor="t" rtlCol="false" tIns="0" lIns="0" bIns="0" rIns="0">
            <a:spAutoFit/>
          </a:bodyPr>
          <a:lstStyle/>
          <a:p>
            <a:pPr algn="l" marL="539748" indent="-269874" lvl="1">
              <a:lnSpc>
                <a:spcPts val="3499"/>
              </a:lnSpc>
              <a:buFont typeface="Arial"/>
              <a:buChar char="•"/>
            </a:pPr>
            <a:r>
              <a:rPr lang="en-US" sz="2499">
                <a:solidFill>
                  <a:srgbClr val="000000"/>
                </a:solidFill>
                <a:latin typeface="Canva Sans"/>
                <a:ea typeface="Canva Sans"/>
                <a:cs typeface="Canva Sans"/>
                <a:sym typeface="Canva Sans"/>
              </a:rPr>
              <a:t>Continued screening of paper titles, abstracts, and manuscript</a:t>
            </a:r>
          </a:p>
          <a:p>
            <a:pPr algn="l" marL="539748" indent="-269874" lvl="1">
              <a:lnSpc>
                <a:spcPts val="3499"/>
              </a:lnSpc>
              <a:buFont typeface="Arial"/>
              <a:buChar char="•"/>
            </a:pPr>
            <a:r>
              <a:rPr lang="en-US" sz="2499">
                <a:solidFill>
                  <a:srgbClr val="000000"/>
                </a:solidFill>
                <a:latin typeface="Canva Sans"/>
                <a:ea typeface="Canva Sans"/>
                <a:cs typeface="Canva Sans"/>
                <a:sym typeface="Canva Sans"/>
              </a:rPr>
              <a:t>Detailed annotation of the type of research in the Global South</a:t>
            </a:r>
          </a:p>
          <a:p>
            <a:pPr algn="l" marL="1079496" indent="-359832" lvl="2">
              <a:lnSpc>
                <a:spcPts val="3499"/>
              </a:lnSpc>
              <a:buFont typeface="Arial"/>
              <a:buChar char="⚬"/>
            </a:pPr>
            <a:r>
              <a:rPr lang="en-US" sz="2499">
                <a:solidFill>
                  <a:srgbClr val="000000"/>
                </a:solidFill>
                <a:latin typeface="Canva Sans"/>
                <a:ea typeface="Canva Sans"/>
                <a:cs typeface="Canva Sans"/>
                <a:sym typeface="Canva Sans"/>
              </a:rPr>
              <a:t>Case study, city whole country, region, etc.</a:t>
            </a:r>
          </a:p>
          <a:p>
            <a:pPr algn="l" marL="1079496" indent="-359832" lvl="2">
              <a:lnSpc>
                <a:spcPts val="3499"/>
              </a:lnSpc>
              <a:buFont typeface="Arial"/>
              <a:buChar char="⚬"/>
            </a:pPr>
            <a:r>
              <a:rPr lang="en-US" sz="2499">
                <a:solidFill>
                  <a:srgbClr val="000000"/>
                </a:solidFill>
                <a:latin typeface="Canva Sans"/>
                <a:ea typeface="Canva Sans"/>
                <a:cs typeface="Canva Sans"/>
                <a:sym typeface="Canva Sans"/>
              </a:rPr>
              <a:t>Biometeorology sub-discipline</a:t>
            </a:r>
          </a:p>
          <a:p>
            <a:pPr algn="l" marL="1079496" indent="-359832" lvl="2">
              <a:lnSpc>
                <a:spcPts val="3499"/>
              </a:lnSpc>
              <a:buFont typeface="Arial"/>
              <a:buChar char="⚬"/>
            </a:pPr>
            <a:r>
              <a:rPr lang="en-US" sz="2499">
                <a:solidFill>
                  <a:srgbClr val="000000"/>
                </a:solidFill>
                <a:latin typeface="Canva Sans"/>
                <a:ea typeface="Canva Sans"/>
                <a:cs typeface="Canva Sans"/>
                <a:sym typeface="Canva Sans"/>
              </a:rPr>
              <a:t>Local researchers vs. “parachuting research”</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TextBox 5" id="5"/>
          <p:cNvSpPr txBox="true"/>
          <p:nvPr/>
        </p:nvSpPr>
        <p:spPr>
          <a:xfrm rot="0">
            <a:off x="1028700" y="1027533"/>
            <a:ext cx="6406356"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Future directions</a:t>
            </a:r>
          </a:p>
        </p:txBody>
      </p:sp>
      <p:sp>
        <p:nvSpPr>
          <p:cNvPr name="TextBox 6" id="6"/>
          <p:cNvSpPr txBox="true"/>
          <p:nvPr/>
        </p:nvSpPr>
        <p:spPr>
          <a:xfrm rot="0">
            <a:off x="1028700" y="2675358"/>
            <a:ext cx="14495304" cy="298069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Determined effort should be undertaken to conduct thorough consideration of biometeorological research in the Global South. </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Identification of the current knowledge, barriers, obstacles and limitations to existing biometeorological research in the Global South. </a:t>
            </a:r>
          </a:p>
        </p:txBody>
      </p:sp>
      <p:sp>
        <p:nvSpPr>
          <p:cNvPr name="Freeform 7" id="7"/>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13</a:t>
            </a:r>
          </a:p>
        </p:txBody>
      </p:sp>
      <p:sp>
        <p:nvSpPr>
          <p:cNvPr name="Freeform 9" id="9"/>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TextBox 5" id="5"/>
          <p:cNvSpPr txBox="true"/>
          <p:nvPr/>
        </p:nvSpPr>
        <p:spPr>
          <a:xfrm rot="0">
            <a:off x="1028700" y="1027533"/>
            <a:ext cx="6406356"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Future directions</a:t>
            </a:r>
          </a:p>
        </p:txBody>
      </p:sp>
      <p:sp>
        <p:nvSpPr>
          <p:cNvPr name="TextBox 6" id="6"/>
          <p:cNvSpPr txBox="true"/>
          <p:nvPr/>
        </p:nvSpPr>
        <p:spPr>
          <a:xfrm rot="0">
            <a:off x="1028700" y="2675358"/>
            <a:ext cx="14495304" cy="538099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Awareness of bias and tendencies to use these opportunities for individual gain and career advancement, leading to new forms of extractive research. </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Global South researchers and institutions as leaders of proposal thorugh funding and beyond is essential (Makoni, 2020).</a:t>
            </a: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Recognition from the Global North that alternative epistemologies are not inherently less than (or better than) traditional academic and scientific epistemology. </a:t>
            </a:r>
          </a:p>
        </p:txBody>
      </p:sp>
      <p:sp>
        <p:nvSpPr>
          <p:cNvPr name="Freeform 7" id="7"/>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14</a:t>
            </a:r>
          </a:p>
        </p:txBody>
      </p:sp>
      <p:sp>
        <p:nvSpPr>
          <p:cNvPr name="Freeform 9" id="9"/>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TextBox 5" id="5"/>
          <p:cNvSpPr txBox="true"/>
          <p:nvPr/>
        </p:nvSpPr>
        <p:spPr>
          <a:xfrm rot="0">
            <a:off x="1028700" y="1027533"/>
            <a:ext cx="6406356"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Future directions</a:t>
            </a:r>
          </a:p>
        </p:txBody>
      </p:sp>
      <p:sp>
        <p:nvSpPr>
          <p:cNvPr name="TextBox 6" id="6"/>
          <p:cNvSpPr txBox="true"/>
          <p:nvPr/>
        </p:nvSpPr>
        <p:spPr>
          <a:xfrm rot="0">
            <a:off x="1028700" y="2675358"/>
            <a:ext cx="14495304" cy="418084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Call for Global North researchers and scientific bodies to dedicate time, energy and resources to collaboratively learn the context and lived experiences </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Call for collaboration with Global South researchers to train Global South early career researchers</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Dedicated resources and instrumentation to be used and established permanently with Global South researchers. </a:t>
            </a:r>
          </a:p>
        </p:txBody>
      </p:sp>
      <p:sp>
        <p:nvSpPr>
          <p:cNvPr name="Freeform 7" id="7"/>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15</a:t>
            </a:r>
          </a:p>
        </p:txBody>
      </p:sp>
      <p:sp>
        <p:nvSpPr>
          <p:cNvPr name="Freeform 9" id="9"/>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16</a:t>
            </a:r>
          </a:p>
        </p:txBody>
      </p:sp>
      <p:sp>
        <p:nvSpPr>
          <p:cNvPr name="TextBox 3" id="3"/>
          <p:cNvSpPr txBox="true"/>
          <p:nvPr/>
        </p:nvSpPr>
        <p:spPr>
          <a:xfrm rot="0">
            <a:off x="1412796" y="1611256"/>
            <a:ext cx="15462408" cy="8383324"/>
          </a:xfrm>
          <a:prstGeom prst="rect">
            <a:avLst/>
          </a:prstGeom>
        </p:spPr>
        <p:txBody>
          <a:bodyPr anchor="t" rtlCol="false" tIns="0" lIns="0" bIns="0" rIns="0">
            <a:spAutoFit/>
          </a:bodyPr>
          <a:lstStyle/>
          <a:p>
            <a:pPr algn="l">
              <a:lnSpc>
                <a:spcPts val="2667"/>
              </a:lnSpc>
              <a:spcBef>
                <a:spcPct val="0"/>
              </a:spcBef>
            </a:pPr>
            <a:r>
              <a:rPr lang="en-US" sz="1905">
                <a:solidFill>
                  <a:srgbClr val="000000"/>
                </a:solidFill>
                <a:latin typeface="Canva Sans"/>
                <a:ea typeface="Canva Sans"/>
                <a:cs typeface="Canva Sans"/>
                <a:sym typeface="Canva Sans"/>
              </a:rPr>
              <a:t>“S</a:t>
            </a:r>
            <a:r>
              <a:rPr lang="en-US" sz="1905">
                <a:solidFill>
                  <a:srgbClr val="000000"/>
                </a:solidFill>
                <a:latin typeface="Canva Sans"/>
                <a:ea typeface="Canva Sans"/>
                <a:cs typeface="Canva Sans"/>
                <a:sym typeface="Canva Sans"/>
              </a:rPr>
              <a:t>ouths in the geographic North and Norths in the geographic South” - Mahler AG (2017) Global South. Oxford Bibliographies. https://doi. org/10.1093/OBO/9780190221911-0055</a:t>
            </a:r>
          </a:p>
          <a:p>
            <a:pPr algn="l">
              <a:lnSpc>
                <a:spcPts val="2667"/>
              </a:lnSpc>
              <a:spcBef>
                <a:spcPct val="0"/>
              </a:spcBef>
            </a:pPr>
          </a:p>
          <a:p>
            <a:pPr algn="l">
              <a:lnSpc>
                <a:spcPts val="2667"/>
              </a:lnSpc>
              <a:spcBef>
                <a:spcPct val="0"/>
              </a:spcBef>
            </a:pPr>
            <a:r>
              <a:rPr lang="en-US" sz="1905">
                <a:solidFill>
                  <a:srgbClr val="000000"/>
                </a:solidFill>
                <a:latin typeface="Canva Sans"/>
                <a:ea typeface="Canva Sans"/>
                <a:cs typeface="Canva Sans"/>
                <a:sym typeface="Canva Sans"/>
              </a:rPr>
              <a:t>Themrise Khan, Seye Abimbola, Catherine Kyobutungi, Madhukar Pai - How we classify countries and people—and why it matters: BMJ Global Health 2022;7:e009704. </a:t>
            </a:r>
            <a:r>
              <a:rPr lang="en-US" sz="1905" u="sng">
                <a:solidFill>
                  <a:srgbClr val="000000"/>
                </a:solidFill>
                <a:latin typeface="Canva Sans"/>
                <a:ea typeface="Canva Sans"/>
                <a:cs typeface="Canva Sans"/>
                <a:sym typeface="Canva Sans"/>
                <a:hlinkClick r:id="rId2" tooltip="https://doi.org/10.1136/bmjgh-2022-009704"/>
              </a:rPr>
              <a:t>https://doi.org/10.1136/bmjgh-2022-009704</a:t>
            </a:r>
            <a:r>
              <a:rPr lang="en-US" sz="1905">
                <a:solidFill>
                  <a:srgbClr val="000000"/>
                </a:solidFill>
                <a:latin typeface="Canva Sans"/>
                <a:ea typeface="Canva Sans"/>
                <a:cs typeface="Canva Sans"/>
                <a:sym typeface="Canva Sans"/>
              </a:rPr>
              <a:t> </a:t>
            </a:r>
          </a:p>
          <a:p>
            <a:pPr algn="l">
              <a:lnSpc>
                <a:spcPts val="2667"/>
              </a:lnSpc>
              <a:spcBef>
                <a:spcPct val="0"/>
              </a:spcBef>
            </a:pPr>
          </a:p>
          <a:p>
            <a:pPr algn="l">
              <a:lnSpc>
                <a:spcPts val="2667"/>
              </a:lnSpc>
              <a:spcBef>
                <a:spcPct val="0"/>
              </a:spcBef>
            </a:pPr>
            <a:r>
              <a:rPr lang="en-US" sz="1905">
                <a:solidFill>
                  <a:srgbClr val="000000"/>
                </a:solidFill>
                <a:latin typeface="Canva Sans"/>
                <a:ea typeface="Canva Sans"/>
                <a:cs typeface="Canva Sans"/>
                <a:sym typeface="Canva Sans"/>
              </a:rPr>
              <a:t>Haelewaters D, Hofmann TA, Romero-Olivares AL (2021) Ten simple rules for global north researchers to stop perpetuating helicopter research in the Global South. PLoS Comput Biol 17:e1009277. </a:t>
            </a:r>
            <a:r>
              <a:rPr lang="en-US" sz="1905" u="sng">
                <a:solidFill>
                  <a:srgbClr val="000000"/>
                </a:solidFill>
                <a:latin typeface="Canva Sans"/>
                <a:ea typeface="Canva Sans"/>
                <a:cs typeface="Canva Sans"/>
                <a:sym typeface="Canva Sans"/>
                <a:hlinkClick r:id="rId3" tooltip="https://doi.org/10.1371/journal.pcbi.1009277"/>
              </a:rPr>
              <a:t>https://doi.org/10.1371/journal.pcbi.1009277</a:t>
            </a:r>
          </a:p>
          <a:p>
            <a:pPr algn="l">
              <a:lnSpc>
                <a:spcPts val="2667"/>
              </a:lnSpc>
              <a:spcBef>
                <a:spcPct val="0"/>
              </a:spcBef>
            </a:pPr>
          </a:p>
          <a:p>
            <a:pPr algn="l">
              <a:lnSpc>
                <a:spcPts val="2667"/>
              </a:lnSpc>
              <a:spcBef>
                <a:spcPct val="0"/>
              </a:spcBef>
            </a:pPr>
            <a:r>
              <a:rPr lang="en-US" sz="1905" u="sng">
                <a:solidFill>
                  <a:srgbClr val="000000"/>
                </a:solidFill>
                <a:latin typeface="Canva Sans"/>
                <a:ea typeface="Canva Sans"/>
                <a:cs typeface="Canva Sans"/>
                <a:sym typeface="Canva Sans"/>
              </a:rPr>
              <a:t>Molosi-France K, Makoni S (2020) A partnership of un-equals: Global South–North Research Collaborations in higher education institutions. ModAfr 8:9–24. </a:t>
            </a:r>
            <a:r>
              <a:rPr lang="en-US" sz="1905" u="sng">
                <a:solidFill>
                  <a:srgbClr val="000000"/>
                </a:solidFill>
                <a:latin typeface="Canva Sans"/>
                <a:ea typeface="Canva Sans"/>
                <a:cs typeface="Canva Sans"/>
                <a:sym typeface="Canva Sans"/>
                <a:hlinkClick r:id="rId4" tooltip="https://doi.org/10.26806/modafr.v8i2.343"/>
              </a:rPr>
              <a:t>https://doi.org/10.26806/modafr.v8i2.343</a:t>
            </a:r>
          </a:p>
          <a:p>
            <a:pPr algn="l">
              <a:lnSpc>
                <a:spcPts val="2667"/>
              </a:lnSpc>
              <a:spcBef>
                <a:spcPct val="0"/>
              </a:spcBef>
            </a:pPr>
          </a:p>
          <a:p>
            <a:pPr algn="l">
              <a:lnSpc>
                <a:spcPts val="2667"/>
              </a:lnSpc>
              <a:spcBef>
                <a:spcPct val="0"/>
              </a:spcBef>
            </a:pPr>
            <a:r>
              <a:rPr lang="en-US" sz="1905" u="sng">
                <a:solidFill>
                  <a:srgbClr val="000000"/>
                </a:solidFill>
                <a:latin typeface="Canva Sans"/>
                <a:ea typeface="Canva Sans"/>
                <a:cs typeface="Canva Sans"/>
                <a:sym typeface="Canva Sans"/>
              </a:rPr>
              <a:t>Hughes AC, Than KZ, Tanalgo KC et al (2023) Who is publishing in ecology and evolution? The underrepresentation of women and the Global South. Front Environ Sci 11. </a:t>
            </a:r>
            <a:r>
              <a:rPr lang="en-US" sz="1905" u="sng">
                <a:solidFill>
                  <a:srgbClr val="000000"/>
                </a:solidFill>
                <a:latin typeface="Canva Sans"/>
                <a:ea typeface="Canva Sans"/>
                <a:cs typeface="Canva Sans"/>
                <a:sym typeface="Canva Sans"/>
                <a:hlinkClick r:id="rId5" tooltip="https://doi.org/10.3389/fenvs.2023.1211211"/>
              </a:rPr>
              <a:t>https://doi.org/10.3389/fenvs.2023.1211211</a:t>
            </a:r>
          </a:p>
          <a:p>
            <a:pPr algn="l">
              <a:lnSpc>
                <a:spcPts val="2667"/>
              </a:lnSpc>
              <a:spcBef>
                <a:spcPct val="0"/>
              </a:spcBef>
            </a:pPr>
          </a:p>
          <a:p>
            <a:pPr algn="l">
              <a:lnSpc>
                <a:spcPts val="2667"/>
              </a:lnSpc>
              <a:spcBef>
                <a:spcPct val="0"/>
              </a:spcBef>
            </a:pPr>
            <a:r>
              <a:rPr lang="en-US" sz="1905" u="sng">
                <a:solidFill>
                  <a:srgbClr val="000000"/>
                </a:solidFill>
                <a:latin typeface="Canva Sans"/>
                <a:ea typeface="Canva Sans"/>
                <a:cs typeface="Canva Sans"/>
                <a:sym typeface="Canva Sans"/>
              </a:rPr>
              <a:t>Amano T, Ramírez-Castañeda V, Berdejo-Espinola V et al (2023) The manifold costs of being a non-native English speaker in science. PLoS Biol 21:e3002184. </a:t>
            </a:r>
            <a:r>
              <a:rPr lang="en-US" sz="1905" u="sng">
                <a:solidFill>
                  <a:srgbClr val="000000"/>
                </a:solidFill>
                <a:latin typeface="Canva Sans"/>
                <a:ea typeface="Canva Sans"/>
                <a:cs typeface="Canva Sans"/>
                <a:sym typeface="Canva Sans"/>
                <a:hlinkClick r:id="rId6" tooltip="https://doi.org/10.1371/journal.pbio.3002184"/>
              </a:rPr>
              <a:t>https://doi.org/10.1371/journal.pbio.3002184</a:t>
            </a:r>
          </a:p>
          <a:p>
            <a:pPr algn="l">
              <a:lnSpc>
                <a:spcPts val="2667"/>
              </a:lnSpc>
              <a:spcBef>
                <a:spcPct val="0"/>
              </a:spcBef>
            </a:pPr>
          </a:p>
          <a:p>
            <a:pPr algn="l">
              <a:lnSpc>
                <a:spcPts val="2667"/>
              </a:lnSpc>
              <a:spcBef>
                <a:spcPct val="0"/>
              </a:spcBef>
            </a:pPr>
            <a:r>
              <a:rPr lang="en-US" sz="1905" u="sng">
                <a:solidFill>
                  <a:srgbClr val="000000"/>
                </a:solidFill>
                <a:latin typeface="Canva Sans"/>
                <a:ea typeface="Canva Sans"/>
                <a:cs typeface="Canva Sans"/>
                <a:sym typeface="Canva Sans"/>
              </a:rPr>
              <a:t>Sheridan SC, Allen MJ (2017) Sixty years of the International Journal of Biometeorology. Int J Biometeorol 61:3–10. </a:t>
            </a:r>
            <a:r>
              <a:rPr lang="en-US" sz="1905" u="sng">
                <a:solidFill>
                  <a:srgbClr val="000000"/>
                </a:solidFill>
                <a:latin typeface="Canva Sans"/>
                <a:ea typeface="Canva Sans"/>
                <a:cs typeface="Canva Sans"/>
                <a:sym typeface="Canva Sans"/>
                <a:hlinkClick r:id="rId7" tooltip="https://doi.org/10.1007/s00484-017-1366-5"/>
              </a:rPr>
              <a:t>https://doi.org/10.1007/s00484-017-1366-5</a:t>
            </a:r>
          </a:p>
          <a:p>
            <a:pPr algn="l">
              <a:lnSpc>
                <a:spcPts val="2667"/>
              </a:lnSpc>
              <a:spcBef>
                <a:spcPct val="0"/>
              </a:spcBef>
            </a:pPr>
          </a:p>
          <a:p>
            <a:pPr algn="l">
              <a:lnSpc>
                <a:spcPts val="2667"/>
              </a:lnSpc>
              <a:spcBef>
                <a:spcPct val="0"/>
              </a:spcBef>
            </a:pPr>
            <a:r>
              <a:rPr lang="en-US" sz="1905" u="sng">
                <a:solidFill>
                  <a:srgbClr val="000000"/>
                </a:solidFill>
                <a:latin typeface="Canva Sans"/>
                <a:ea typeface="Canva Sans"/>
                <a:cs typeface="Canva Sans"/>
                <a:sym typeface="Canva Sans"/>
              </a:rPr>
              <a:t>Pfeifer W (2022) From nothing about us without us to nothing without us. </a:t>
            </a:r>
            <a:r>
              <a:rPr lang="en-US" sz="1905" u="sng">
                <a:solidFill>
                  <a:srgbClr val="000000"/>
                </a:solidFill>
                <a:latin typeface="Canva Sans"/>
                <a:ea typeface="Canva Sans"/>
                <a:cs typeface="Canva Sans"/>
                <a:sym typeface="Canva Sans"/>
                <a:hlinkClick r:id="rId8" tooltip="https://www.ndi.org/our-stories/nothing-about-us-without-us-nothing-without-us"/>
              </a:rPr>
              <a:t>https:/www.ndi.org/our-stories/nothing-about-us-without-us-nothing-without-us</a:t>
            </a:r>
            <a:r>
              <a:rPr lang="en-US" sz="1905" u="sng">
                <a:solidFill>
                  <a:srgbClr val="000000"/>
                </a:solidFill>
                <a:latin typeface="Canva Sans"/>
                <a:ea typeface="Canva Sans"/>
                <a:cs typeface="Canva Sans"/>
                <a:sym typeface="Canva Sans"/>
              </a:rPr>
              <a:t>. Accessed 14 Feb 2024</a:t>
            </a:r>
          </a:p>
          <a:p>
            <a:pPr algn="l">
              <a:lnSpc>
                <a:spcPts val="2667"/>
              </a:lnSpc>
              <a:spcBef>
                <a:spcPct val="0"/>
              </a:spcBef>
            </a:pPr>
          </a:p>
          <a:p>
            <a:pPr algn="l">
              <a:lnSpc>
                <a:spcPts val="2667"/>
              </a:lnSpc>
              <a:spcBef>
                <a:spcPct val="0"/>
              </a:spcBef>
            </a:pPr>
            <a:r>
              <a:rPr lang="en-US" sz="1905">
                <a:solidFill>
                  <a:srgbClr val="000000"/>
                </a:solidFill>
                <a:latin typeface="Canva Sans"/>
                <a:ea typeface="Canva Sans"/>
                <a:cs typeface="Canva Sans"/>
                <a:sym typeface="Canva Sans"/>
              </a:rPr>
              <a:t>Mahler AG (2017) Global South. Oxford Bibliographies. </a:t>
            </a:r>
            <a:r>
              <a:rPr lang="en-US" sz="1905" u="sng">
                <a:solidFill>
                  <a:srgbClr val="000000"/>
                </a:solidFill>
                <a:latin typeface="Canva Sans"/>
                <a:ea typeface="Canva Sans"/>
                <a:cs typeface="Canva Sans"/>
                <a:sym typeface="Canva Sans"/>
                <a:hlinkClick r:id="rId9" tooltip="https://doi.org/10.1093/OBO/9780190221911-0055"/>
              </a:rPr>
              <a:t>https://doi.org/10.1093/OBO/9780190221911-0055</a:t>
            </a:r>
          </a:p>
        </p:txBody>
      </p:sp>
      <p:sp>
        <p:nvSpPr>
          <p:cNvPr name="TextBox 4" id="4"/>
          <p:cNvSpPr txBox="true"/>
          <p:nvPr/>
        </p:nvSpPr>
        <p:spPr>
          <a:xfrm rot="0">
            <a:off x="1028700" y="-171450"/>
            <a:ext cx="16230600"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References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5255" y="6500521"/>
            <a:ext cx="19162054" cy="4527035"/>
          </a:xfrm>
          <a:custGeom>
            <a:avLst/>
            <a:gdLst/>
            <a:ahLst/>
            <a:cxnLst/>
            <a:rect r="r" b="b" t="t" l="l"/>
            <a:pathLst>
              <a:path h="4527035" w="19162054">
                <a:moveTo>
                  <a:pt x="0" y="0"/>
                </a:moveTo>
                <a:lnTo>
                  <a:pt x="19162054" y="0"/>
                </a:lnTo>
                <a:lnTo>
                  <a:pt x="19162054" y="4527035"/>
                </a:lnTo>
                <a:lnTo>
                  <a:pt x="0" y="45270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345110" y="0"/>
            <a:ext cx="1850325" cy="1702299"/>
          </a:xfrm>
          <a:custGeom>
            <a:avLst/>
            <a:gdLst/>
            <a:ahLst/>
            <a:cxnLst/>
            <a:rect r="r" b="b" t="t" l="l"/>
            <a:pathLst>
              <a:path h="1702299" w="1850325">
                <a:moveTo>
                  <a:pt x="0" y="0"/>
                </a:moveTo>
                <a:lnTo>
                  <a:pt x="1850325" y="0"/>
                </a:lnTo>
                <a:lnTo>
                  <a:pt x="1850325" y="1702299"/>
                </a:lnTo>
                <a:lnTo>
                  <a:pt x="0" y="1702299"/>
                </a:lnTo>
                <a:lnTo>
                  <a:pt x="0" y="0"/>
                </a:lnTo>
                <a:close/>
              </a:path>
            </a:pathLst>
          </a:custGeom>
          <a:blipFill>
            <a:blip r:embed="rId5"/>
            <a:stretch>
              <a:fillRect l="0" t="0" r="0" b="0"/>
            </a:stretch>
          </a:blipFill>
        </p:spPr>
      </p:sp>
      <p:sp>
        <p:nvSpPr>
          <p:cNvPr name="Freeform 4" id="4"/>
          <p:cNvSpPr/>
          <p:nvPr/>
        </p:nvSpPr>
        <p:spPr>
          <a:xfrm flipH="false" flipV="false" rot="0">
            <a:off x="11443712" y="73410"/>
            <a:ext cx="1817857" cy="1165852"/>
          </a:xfrm>
          <a:custGeom>
            <a:avLst/>
            <a:gdLst/>
            <a:ahLst/>
            <a:cxnLst/>
            <a:rect r="r" b="b" t="t" l="l"/>
            <a:pathLst>
              <a:path h="1165852" w="1817857">
                <a:moveTo>
                  <a:pt x="0" y="0"/>
                </a:moveTo>
                <a:lnTo>
                  <a:pt x="1817857" y="0"/>
                </a:lnTo>
                <a:lnTo>
                  <a:pt x="1817857" y="1165853"/>
                </a:lnTo>
                <a:lnTo>
                  <a:pt x="0" y="1165853"/>
                </a:lnTo>
                <a:lnTo>
                  <a:pt x="0" y="0"/>
                </a:lnTo>
                <a:close/>
              </a:path>
            </a:pathLst>
          </a:custGeom>
          <a:blipFill>
            <a:blip r:embed="rId6"/>
            <a:stretch>
              <a:fillRect l="0" t="0" r="0" b="0"/>
            </a:stretch>
          </a:blipFill>
        </p:spPr>
      </p:sp>
      <p:sp>
        <p:nvSpPr>
          <p:cNvPr name="Freeform 5" id="5"/>
          <p:cNvSpPr/>
          <p:nvPr/>
        </p:nvSpPr>
        <p:spPr>
          <a:xfrm flipH="false" flipV="false" rot="0">
            <a:off x="0" y="0"/>
            <a:ext cx="9546702" cy="1980941"/>
          </a:xfrm>
          <a:custGeom>
            <a:avLst/>
            <a:gdLst/>
            <a:ahLst/>
            <a:cxnLst/>
            <a:rect r="r" b="b" t="t" l="l"/>
            <a:pathLst>
              <a:path h="1980941" w="9546702">
                <a:moveTo>
                  <a:pt x="0" y="0"/>
                </a:moveTo>
                <a:lnTo>
                  <a:pt x="9546702" y="0"/>
                </a:lnTo>
                <a:lnTo>
                  <a:pt x="9546702" y="1980941"/>
                </a:lnTo>
                <a:lnTo>
                  <a:pt x="0" y="19809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785269" y="178692"/>
            <a:ext cx="2036141" cy="955290"/>
          </a:xfrm>
          <a:custGeom>
            <a:avLst/>
            <a:gdLst/>
            <a:ahLst/>
            <a:cxnLst/>
            <a:rect r="r" b="b" t="t" l="l"/>
            <a:pathLst>
              <a:path h="955290" w="2036141">
                <a:moveTo>
                  <a:pt x="0" y="0"/>
                </a:moveTo>
                <a:lnTo>
                  <a:pt x="2036141" y="0"/>
                </a:lnTo>
                <a:lnTo>
                  <a:pt x="2036141" y="955289"/>
                </a:lnTo>
                <a:lnTo>
                  <a:pt x="0" y="955289"/>
                </a:lnTo>
                <a:lnTo>
                  <a:pt x="0" y="0"/>
                </a:lnTo>
                <a:close/>
              </a:path>
            </a:pathLst>
          </a:custGeom>
          <a:blipFill>
            <a:blip r:embed="rId9"/>
            <a:stretch>
              <a:fillRect l="0" t="0" r="0" b="0"/>
            </a:stretch>
          </a:blipFill>
        </p:spPr>
      </p:sp>
      <p:sp>
        <p:nvSpPr>
          <p:cNvPr name="Freeform 7" id="7"/>
          <p:cNvSpPr/>
          <p:nvPr/>
        </p:nvSpPr>
        <p:spPr>
          <a:xfrm flipH="false" flipV="false" rot="0">
            <a:off x="1861516" y="6763601"/>
            <a:ext cx="3935453" cy="880558"/>
          </a:xfrm>
          <a:custGeom>
            <a:avLst/>
            <a:gdLst/>
            <a:ahLst/>
            <a:cxnLst/>
            <a:rect r="r" b="b" t="t" l="l"/>
            <a:pathLst>
              <a:path h="880558" w="3935453">
                <a:moveTo>
                  <a:pt x="0" y="0"/>
                </a:moveTo>
                <a:lnTo>
                  <a:pt x="3935453" y="0"/>
                </a:lnTo>
                <a:lnTo>
                  <a:pt x="3935453" y="880558"/>
                </a:lnTo>
                <a:lnTo>
                  <a:pt x="0" y="880558"/>
                </a:lnTo>
                <a:lnTo>
                  <a:pt x="0" y="0"/>
                </a:lnTo>
                <a:close/>
              </a:path>
            </a:pathLst>
          </a:custGeom>
          <a:blipFill>
            <a:blip r:embed="rId10"/>
            <a:stretch>
              <a:fillRect l="0" t="0" r="0" b="0"/>
            </a:stretch>
          </a:blipFill>
        </p:spPr>
      </p:sp>
      <p:sp>
        <p:nvSpPr>
          <p:cNvPr name="Freeform 8" id="8"/>
          <p:cNvSpPr/>
          <p:nvPr/>
        </p:nvSpPr>
        <p:spPr>
          <a:xfrm flipH="false" flipV="false" rot="0">
            <a:off x="5917042" y="6763601"/>
            <a:ext cx="2939542" cy="745909"/>
          </a:xfrm>
          <a:custGeom>
            <a:avLst/>
            <a:gdLst/>
            <a:ahLst/>
            <a:cxnLst/>
            <a:rect r="r" b="b" t="t" l="l"/>
            <a:pathLst>
              <a:path h="745909" w="2939542">
                <a:moveTo>
                  <a:pt x="0" y="0"/>
                </a:moveTo>
                <a:lnTo>
                  <a:pt x="2939542" y="0"/>
                </a:lnTo>
                <a:lnTo>
                  <a:pt x="2939542" y="745909"/>
                </a:lnTo>
                <a:lnTo>
                  <a:pt x="0" y="745909"/>
                </a:lnTo>
                <a:lnTo>
                  <a:pt x="0" y="0"/>
                </a:lnTo>
                <a:close/>
              </a:path>
            </a:pathLst>
          </a:custGeom>
          <a:blipFill>
            <a:blip r:embed="rId11"/>
            <a:stretch>
              <a:fillRect l="0" t="0" r="0" b="0"/>
            </a:stretch>
          </a:blipFill>
        </p:spPr>
      </p:sp>
      <p:sp>
        <p:nvSpPr>
          <p:cNvPr name="Freeform 9" id="9"/>
          <p:cNvSpPr/>
          <p:nvPr/>
        </p:nvSpPr>
        <p:spPr>
          <a:xfrm flipH="false" flipV="false" rot="0">
            <a:off x="1028700" y="6628533"/>
            <a:ext cx="1016045" cy="1016045"/>
          </a:xfrm>
          <a:custGeom>
            <a:avLst/>
            <a:gdLst/>
            <a:ahLst/>
            <a:cxnLst/>
            <a:rect r="r" b="b" t="t" l="l"/>
            <a:pathLst>
              <a:path h="1016045" w="1016045">
                <a:moveTo>
                  <a:pt x="0" y="0"/>
                </a:moveTo>
                <a:lnTo>
                  <a:pt x="1016045" y="0"/>
                </a:lnTo>
                <a:lnTo>
                  <a:pt x="1016045" y="1016045"/>
                </a:lnTo>
                <a:lnTo>
                  <a:pt x="0" y="1016045"/>
                </a:lnTo>
                <a:lnTo>
                  <a:pt x="0" y="0"/>
                </a:lnTo>
                <a:close/>
              </a:path>
            </a:pathLst>
          </a:custGeom>
          <a:blipFill>
            <a:blip r:embed="rId12"/>
            <a:stretch>
              <a:fillRect l="0" t="0" r="0" b="0"/>
            </a:stretch>
          </a:blipFill>
        </p:spPr>
      </p:sp>
      <p:sp>
        <p:nvSpPr>
          <p:cNvPr name="TextBox 10" id="10"/>
          <p:cNvSpPr txBox="true"/>
          <p:nvPr/>
        </p:nvSpPr>
        <p:spPr>
          <a:xfrm rot="0">
            <a:off x="1028700" y="2869138"/>
            <a:ext cx="15311025" cy="1335392"/>
          </a:xfrm>
          <a:prstGeom prst="rect">
            <a:avLst/>
          </a:prstGeom>
        </p:spPr>
        <p:txBody>
          <a:bodyPr anchor="t" rtlCol="false" tIns="0" lIns="0" bIns="0" rIns="0">
            <a:spAutoFit/>
          </a:bodyPr>
          <a:lstStyle/>
          <a:p>
            <a:pPr algn="l">
              <a:lnSpc>
                <a:spcPts val="10920"/>
              </a:lnSpc>
            </a:pPr>
            <a:r>
              <a:rPr lang="en-US" sz="7800" b="true">
                <a:solidFill>
                  <a:srgbClr val="000000"/>
                </a:solidFill>
                <a:latin typeface="Canva Sans Bold"/>
                <a:ea typeface="Canva Sans Bold"/>
                <a:cs typeface="Canva Sans Bold"/>
                <a:sym typeface="Canva Sans Bold"/>
              </a:rPr>
              <a:t>Thanks!</a:t>
            </a:r>
          </a:p>
        </p:txBody>
      </p:sp>
      <p:sp>
        <p:nvSpPr>
          <p:cNvPr name="TextBox 11" id="11"/>
          <p:cNvSpPr txBox="true"/>
          <p:nvPr/>
        </p:nvSpPr>
        <p:spPr>
          <a:xfrm rot="0">
            <a:off x="1028700" y="5176080"/>
            <a:ext cx="12565592" cy="1180465"/>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Peter Crank</a:t>
            </a:r>
          </a:p>
          <a:p>
            <a:pPr algn="l">
              <a:lnSpc>
                <a:spcPts val="4759"/>
              </a:lnSpc>
            </a:pPr>
            <a:r>
              <a:rPr lang="en-US" sz="3399">
                <a:solidFill>
                  <a:srgbClr val="000000"/>
                </a:solidFill>
                <a:latin typeface="Canva Sans"/>
                <a:ea typeface="Canva Sans"/>
                <a:cs typeface="Canva Sans"/>
                <a:sym typeface="Canva Sans"/>
              </a:rPr>
              <a:t>peter.crank@uwaterloo.ca</a:t>
            </a:r>
          </a:p>
        </p:txBody>
      </p:sp>
      <p:sp>
        <p:nvSpPr>
          <p:cNvPr name="TextBox 12" id="12"/>
          <p:cNvSpPr txBox="true"/>
          <p:nvPr/>
        </p:nvSpPr>
        <p:spPr>
          <a:xfrm rot="0">
            <a:off x="17259300" y="921067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17</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TextBox 5" id="5"/>
          <p:cNvSpPr txBox="true"/>
          <p:nvPr/>
        </p:nvSpPr>
        <p:spPr>
          <a:xfrm rot="0">
            <a:off x="1028700" y="2675358"/>
            <a:ext cx="14495304" cy="598106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Historically, environmental sciences have been focused on the Global North or extractive studies of the Global South (Haelewaters et al., 2021)</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Scientific research advances remain relegated to the Global North with little mutually beneficial collaboration and often under-represents contributions by the Global South (Molosi-France &amp; Makoni, 2020; Hughes et al., 2023). </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Barriers of non-English speakers (Amano et al., 2023)</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Disproportionate lack of scientific funding </a:t>
            </a:r>
          </a:p>
          <a:p>
            <a:pPr algn="l">
              <a:lnSpc>
                <a:spcPts val="4759"/>
              </a:lnSpc>
            </a:pPr>
          </a:p>
        </p:txBody>
      </p:sp>
      <p:sp>
        <p:nvSpPr>
          <p:cNvPr name="Freeform 6" id="6"/>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
        <p:nvSpPr>
          <p:cNvPr name="TextBox 8" id="8"/>
          <p:cNvSpPr txBox="true"/>
          <p:nvPr/>
        </p:nvSpPr>
        <p:spPr>
          <a:xfrm rot="0">
            <a:off x="1028700" y="1027533"/>
            <a:ext cx="11806714"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Why focus on the Global South?</a:t>
            </a:r>
          </a:p>
        </p:txBody>
      </p:sp>
      <p:sp>
        <p:nvSpPr>
          <p:cNvPr name="TextBox 9" id="9"/>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2</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TextBox 5" id="5"/>
          <p:cNvSpPr txBox="true"/>
          <p:nvPr/>
        </p:nvSpPr>
        <p:spPr>
          <a:xfrm rot="0">
            <a:off x="1028700" y="1027533"/>
            <a:ext cx="11806714"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Why focus on the Global South?</a:t>
            </a:r>
          </a:p>
        </p:txBody>
      </p:sp>
      <p:sp>
        <p:nvSpPr>
          <p:cNvPr name="TextBox 6" id="6"/>
          <p:cNvSpPr txBox="true"/>
          <p:nvPr/>
        </p:nvSpPr>
        <p:spPr>
          <a:xfrm rot="0">
            <a:off x="1028700" y="2675358"/>
            <a:ext cx="14495304" cy="598106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IJBM has been dominated by Global North</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Until the late 2000s the editor of IJBM has been either located in Europe or East Asia (Sheridan and Allen, 2017).</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Among all field editors (24) / advisory board (58), only 6 represent the Global South. </a:t>
            </a: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Conference hosting in Global North countries over the past years </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ICUC was last in the Global South in 1993 (ICUC2 - Dhaka)</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ISB has never been outside of Europe, Canada, US, Israel, Japan</a:t>
            </a:r>
          </a:p>
        </p:txBody>
      </p:sp>
      <p:sp>
        <p:nvSpPr>
          <p:cNvPr name="Freeform 7" id="7"/>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3</a:t>
            </a:r>
          </a:p>
        </p:txBody>
      </p:sp>
      <p:sp>
        <p:nvSpPr>
          <p:cNvPr name="Freeform 9" id="9"/>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Freeform 5" id="5"/>
          <p:cNvSpPr/>
          <p:nvPr/>
        </p:nvSpPr>
        <p:spPr>
          <a:xfrm flipH="false" flipV="false" rot="0">
            <a:off x="11657128" y="457200"/>
            <a:ext cx="6630872" cy="8966488"/>
          </a:xfrm>
          <a:custGeom>
            <a:avLst/>
            <a:gdLst/>
            <a:ahLst/>
            <a:cxnLst/>
            <a:rect r="r" b="b" t="t" l="l"/>
            <a:pathLst>
              <a:path h="8966488" w="6630872">
                <a:moveTo>
                  <a:pt x="0" y="0"/>
                </a:moveTo>
                <a:lnTo>
                  <a:pt x="6630872" y="0"/>
                </a:lnTo>
                <a:lnTo>
                  <a:pt x="6630872" y="8966488"/>
                </a:lnTo>
                <a:lnTo>
                  <a:pt x="0" y="8966488"/>
                </a:lnTo>
                <a:lnTo>
                  <a:pt x="0" y="0"/>
                </a:lnTo>
                <a:close/>
              </a:path>
            </a:pathLst>
          </a:custGeom>
          <a:blipFill>
            <a:blip r:embed="rId6"/>
            <a:stretch>
              <a:fillRect l="0" t="0" r="0" b="0"/>
            </a:stretch>
          </a:blipFill>
        </p:spPr>
      </p:sp>
      <p:sp>
        <p:nvSpPr>
          <p:cNvPr name="Freeform 6" id="6"/>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9"/>
            <a:stretch>
              <a:fillRect l="0" t="0" r="0" b="0"/>
            </a:stretch>
          </a:blipFill>
        </p:spPr>
      </p:sp>
      <p:sp>
        <p:nvSpPr>
          <p:cNvPr name="TextBox 8" id="8"/>
          <p:cNvSpPr txBox="true"/>
          <p:nvPr/>
        </p:nvSpPr>
        <p:spPr>
          <a:xfrm rot="0">
            <a:off x="1028700" y="1027533"/>
            <a:ext cx="2932747"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Our aim</a:t>
            </a:r>
          </a:p>
        </p:txBody>
      </p:sp>
      <p:sp>
        <p:nvSpPr>
          <p:cNvPr name="TextBox 9" id="9"/>
          <p:cNvSpPr txBox="true"/>
          <p:nvPr/>
        </p:nvSpPr>
        <p:spPr>
          <a:xfrm rot="0">
            <a:off x="1028700" y="2675358"/>
            <a:ext cx="10398867" cy="4780915"/>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To demonstrate the need to assess biometeorological research across the Global South and point the community toward new directions that elevate Global South biometeorology research knowledge, tools, and innovative solutions to improve human, animal, and plant wellbeing everywhere.  - Crank et al., 2024</a:t>
            </a:r>
          </a:p>
        </p:txBody>
      </p:sp>
      <p:sp>
        <p:nvSpPr>
          <p:cNvPr name="TextBox 10" id="10"/>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TextBox 5" id="5"/>
          <p:cNvSpPr txBox="true"/>
          <p:nvPr/>
        </p:nvSpPr>
        <p:spPr>
          <a:xfrm rot="0">
            <a:off x="918414" y="4209316"/>
            <a:ext cx="16620331"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“Nothing about us without us” (Pfeifer, 2022)</a:t>
            </a:r>
          </a:p>
        </p:txBody>
      </p:sp>
      <p:sp>
        <p:nvSpPr>
          <p:cNvPr name="Freeform 6" id="6"/>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5</a:t>
            </a:r>
          </a:p>
        </p:txBody>
      </p:sp>
      <p:sp>
        <p:nvSpPr>
          <p:cNvPr name="Freeform 8" id="8"/>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Freeform 5" id="5"/>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
        <p:nvSpPr>
          <p:cNvPr name="Freeform 7" id="7"/>
          <p:cNvSpPr/>
          <p:nvPr/>
        </p:nvSpPr>
        <p:spPr>
          <a:xfrm flipH="false" flipV="false" rot="0">
            <a:off x="11878761" y="3121579"/>
            <a:ext cx="5887674" cy="3922663"/>
          </a:xfrm>
          <a:custGeom>
            <a:avLst/>
            <a:gdLst/>
            <a:ahLst/>
            <a:cxnLst/>
            <a:rect r="r" b="b" t="t" l="l"/>
            <a:pathLst>
              <a:path h="3922663" w="5887674">
                <a:moveTo>
                  <a:pt x="0" y="0"/>
                </a:moveTo>
                <a:lnTo>
                  <a:pt x="5887674" y="0"/>
                </a:lnTo>
                <a:lnTo>
                  <a:pt x="5887674" y="3922663"/>
                </a:lnTo>
                <a:lnTo>
                  <a:pt x="0" y="3922663"/>
                </a:lnTo>
                <a:lnTo>
                  <a:pt x="0" y="0"/>
                </a:lnTo>
                <a:close/>
              </a:path>
            </a:pathLst>
          </a:custGeom>
          <a:blipFill>
            <a:blip r:embed="rId9"/>
            <a:stretch>
              <a:fillRect l="0" t="0" r="0" b="0"/>
            </a:stretch>
          </a:blipFill>
        </p:spPr>
      </p:sp>
      <p:sp>
        <p:nvSpPr>
          <p:cNvPr name="Freeform 8" id="8"/>
          <p:cNvSpPr/>
          <p:nvPr/>
        </p:nvSpPr>
        <p:spPr>
          <a:xfrm flipH="false" flipV="false" rot="0">
            <a:off x="6866122" y="3121579"/>
            <a:ext cx="4536389" cy="6302109"/>
          </a:xfrm>
          <a:custGeom>
            <a:avLst/>
            <a:gdLst/>
            <a:ahLst/>
            <a:cxnLst/>
            <a:rect r="r" b="b" t="t" l="l"/>
            <a:pathLst>
              <a:path h="6302109" w="4536389">
                <a:moveTo>
                  <a:pt x="0" y="0"/>
                </a:moveTo>
                <a:lnTo>
                  <a:pt x="4536389" y="0"/>
                </a:lnTo>
                <a:lnTo>
                  <a:pt x="4536389" y="6302109"/>
                </a:lnTo>
                <a:lnTo>
                  <a:pt x="0" y="6302109"/>
                </a:lnTo>
                <a:lnTo>
                  <a:pt x="0" y="0"/>
                </a:lnTo>
                <a:close/>
              </a:path>
            </a:pathLst>
          </a:custGeom>
          <a:blipFill>
            <a:blip r:embed="rId10"/>
            <a:stretch>
              <a:fillRect l="0" t="0" r="0" b="-8040"/>
            </a:stretch>
          </a:blipFill>
        </p:spPr>
      </p:sp>
      <p:sp>
        <p:nvSpPr>
          <p:cNvPr name="Freeform 9" id="9"/>
          <p:cNvSpPr/>
          <p:nvPr/>
        </p:nvSpPr>
        <p:spPr>
          <a:xfrm flipH="false" flipV="false" rot="0">
            <a:off x="401739" y="3121579"/>
            <a:ext cx="5988133" cy="3992089"/>
          </a:xfrm>
          <a:custGeom>
            <a:avLst/>
            <a:gdLst/>
            <a:ahLst/>
            <a:cxnLst/>
            <a:rect r="r" b="b" t="t" l="l"/>
            <a:pathLst>
              <a:path h="3992089" w="5988133">
                <a:moveTo>
                  <a:pt x="0" y="0"/>
                </a:moveTo>
                <a:lnTo>
                  <a:pt x="5988133" y="0"/>
                </a:lnTo>
                <a:lnTo>
                  <a:pt x="5988133" y="3992089"/>
                </a:lnTo>
                <a:lnTo>
                  <a:pt x="0" y="3992089"/>
                </a:lnTo>
                <a:lnTo>
                  <a:pt x="0" y="0"/>
                </a:lnTo>
                <a:close/>
              </a:path>
            </a:pathLst>
          </a:custGeom>
          <a:blipFill>
            <a:blip r:embed="rId11"/>
            <a:stretch>
              <a:fillRect l="0" t="0" r="0" b="0"/>
            </a:stretch>
          </a:blipFill>
        </p:spPr>
      </p:sp>
      <p:sp>
        <p:nvSpPr>
          <p:cNvPr name="TextBox 10" id="10"/>
          <p:cNvSpPr txBox="true"/>
          <p:nvPr/>
        </p:nvSpPr>
        <p:spPr>
          <a:xfrm rot="0">
            <a:off x="918414" y="1090850"/>
            <a:ext cx="16211233" cy="811529"/>
          </a:xfrm>
          <a:prstGeom prst="rect">
            <a:avLst/>
          </a:prstGeom>
        </p:spPr>
        <p:txBody>
          <a:bodyPr anchor="t" rtlCol="false" tIns="0" lIns="0" bIns="0" rIns="0">
            <a:spAutoFit/>
          </a:bodyPr>
          <a:lstStyle/>
          <a:p>
            <a:pPr algn="l">
              <a:lnSpc>
                <a:spcPts val="6720"/>
              </a:lnSpc>
            </a:pPr>
            <a:r>
              <a:rPr lang="en-US" sz="4800" b="true">
                <a:solidFill>
                  <a:srgbClr val="000000"/>
                </a:solidFill>
                <a:latin typeface="Canva Sans Bold"/>
                <a:ea typeface="Canva Sans Bold"/>
                <a:cs typeface="Canva Sans Bold"/>
                <a:sym typeface="Canva Sans Bold"/>
              </a:rPr>
              <a:t>Workshop in Johannesburg, South Africa as a first step</a:t>
            </a:r>
          </a:p>
        </p:txBody>
      </p:sp>
      <p:sp>
        <p:nvSpPr>
          <p:cNvPr name="TextBox 11" id="11"/>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6</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Freeform 5" id="5"/>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
        <p:nvSpPr>
          <p:cNvPr name="TextBox 7" id="7"/>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7</a:t>
            </a:r>
          </a:p>
        </p:txBody>
      </p:sp>
      <p:grpSp>
        <p:nvGrpSpPr>
          <p:cNvPr name="Group 8" id="8"/>
          <p:cNvGrpSpPr/>
          <p:nvPr/>
        </p:nvGrpSpPr>
        <p:grpSpPr>
          <a:xfrm rot="0">
            <a:off x="3170279" y="3250554"/>
            <a:ext cx="3098376" cy="3098376"/>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0" t="0" r="0" b="0"/>
              </a:stretch>
            </a:blipFill>
          </p:spPr>
        </p:sp>
      </p:grpSp>
      <p:sp>
        <p:nvSpPr>
          <p:cNvPr name="TextBox 10" id="10"/>
          <p:cNvSpPr txBox="true"/>
          <p:nvPr/>
        </p:nvSpPr>
        <p:spPr>
          <a:xfrm rot="0">
            <a:off x="2552897" y="1314127"/>
            <a:ext cx="13182207" cy="1117600"/>
          </a:xfrm>
          <a:prstGeom prst="rect">
            <a:avLst/>
          </a:prstGeom>
        </p:spPr>
        <p:txBody>
          <a:bodyPr anchor="t" rtlCol="false" tIns="0" lIns="0" bIns="0" rIns="0">
            <a:spAutoFit/>
          </a:bodyPr>
          <a:lstStyle/>
          <a:p>
            <a:pPr algn="ctr">
              <a:lnSpc>
                <a:spcPts val="4399"/>
              </a:lnSpc>
            </a:pPr>
            <a:r>
              <a:rPr lang="en-US" sz="3999" b="true">
                <a:solidFill>
                  <a:srgbClr val="000000"/>
                </a:solidFill>
                <a:latin typeface="Roboto Bold"/>
                <a:ea typeface="Roboto Bold"/>
                <a:cs typeface="Roboto Bold"/>
                <a:sym typeface="Roboto Bold"/>
              </a:rPr>
              <a:t>The International Society of Biometeorology Students and New Professionals (ISB SNP) exec team</a:t>
            </a:r>
          </a:p>
        </p:txBody>
      </p:sp>
      <p:grpSp>
        <p:nvGrpSpPr>
          <p:cNvPr name="Group 11" id="11"/>
          <p:cNvGrpSpPr/>
          <p:nvPr/>
        </p:nvGrpSpPr>
        <p:grpSpPr>
          <a:xfrm rot="0">
            <a:off x="7592805" y="3250554"/>
            <a:ext cx="3098376" cy="3098376"/>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0" r="0" b="0"/>
              </a:stretch>
            </a:blipFill>
          </p:spPr>
        </p:sp>
      </p:grpSp>
      <p:grpSp>
        <p:nvGrpSpPr>
          <p:cNvPr name="Group 13" id="13"/>
          <p:cNvGrpSpPr/>
          <p:nvPr/>
        </p:nvGrpSpPr>
        <p:grpSpPr>
          <a:xfrm rot="0">
            <a:off x="12019345" y="3250554"/>
            <a:ext cx="3098376" cy="3098376"/>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0" r="0" b="0"/>
              </a:stretch>
            </a:blipFill>
          </p:spPr>
        </p:sp>
      </p:grpSp>
      <p:sp>
        <p:nvSpPr>
          <p:cNvPr name="TextBox 15" id="15"/>
          <p:cNvSpPr txBox="true"/>
          <p:nvPr/>
        </p:nvSpPr>
        <p:spPr>
          <a:xfrm rot="0">
            <a:off x="3702514" y="6837609"/>
            <a:ext cx="2033905" cy="465081"/>
          </a:xfrm>
          <a:prstGeom prst="rect">
            <a:avLst/>
          </a:prstGeom>
        </p:spPr>
        <p:txBody>
          <a:bodyPr anchor="t" rtlCol="false" tIns="0" lIns="0" bIns="0" rIns="0">
            <a:spAutoFit/>
          </a:bodyPr>
          <a:lstStyle/>
          <a:p>
            <a:pPr algn="ctr">
              <a:lnSpc>
                <a:spcPts val="3765"/>
              </a:lnSpc>
            </a:pPr>
            <a:r>
              <a:rPr lang="en-US" sz="2689" b="true">
                <a:solidFill>
                  <a:srgbClr val="3E2371"/>
                </a:solidFill>
                <a:latin typeface="Canva Sans Bold"/>
                <a:ea typeface="Canva Sans Bold"/>
                <a:cs typeface="Canva Sans Bold"/>
                <a:sym typeface="Canva Sans Bold"/>
              </a:rPr>
              <a:t>Peter Crank </a:t>
            </a:r>
          </a:p>
        </p:txBody>
      </p:sp>
      <p:sp>
        <p:nvSpPr>
          <p:cNvPr name="TextBox 16" id="16"/>
          <p:cNvSpPr txBox="true"/>
          <p:nvPr/>
        </p:nvSpPr>
        <p:spPr>
          <a:xfrm rot="0">
            <a:off x="8017828" y="6837609"/>
            <a:ext cx="2252345" cy="465081"/>
          </a:xfrm>
          <a:prstGeom prst="rect">
            <a:avLst/>
          </a:prstGeom>
        </p:spPr>
        <p:txBody>
          <a:bodyPr anchor="t" rtlCol="false" tIns="0" lIns="0" bIns="0" rIns="0">
            <a:spAutoFit/>
          </a:bodyPr>
          <a:lstStyle/>
          <a:p>
            <a:pPr algn="ctr">
              <a:lnSpc>
                <a:spcPts val="3765"/>
              </a:lnSpc>
            </a:pPr>
            <a:r>
              <a:rPr lang="en-US" sz="2689" b="true">
                <a:solidFill>
                  <a:srgbClr val="3E2371"/>
                </a:solidFill>
                <a:latin typeface="Canva Sans Bold"/>
                <a:ea typeface="Canva Sans Bold"/>
                <a:cs typeface="Canva Sans Bold"/>
                <a:sym typeface="Canva Sans Bold"/>
              </a:rPr>
              <a:t>Ariel Prinsloo</a:t>
            </a:r>
          </a:p>
        </p:txBody>
      </p:sp>
      <p:sp>
        <p:nvSpPr>
          <p:cNvPr name="TextBox 17" id="17"/>
          <p:cNvSpPr txBox="true"/>
          <p:nvPr/>
        </p:nvSpPr>
        <p:spPr>
          <a:xfrm rot="0">
            <a:off x="12235351" y="6837609"/>
            <a:ext cx="2666365" cy="465081"/>
          </a:xfrm>
          <a:prstGeom prst="rect">
            <a:avLst/>
          </a:prstGeom>
        </p:spPr>
        <p:txBody>
          <a:bodyPr anchor="t" rtlCol="false" tIns="0" lIns="0" bIns="0" rIns="0">
            <a:spAutoFit/>
          </a:bodyPr>
          <a:lstStyle/>
          <a:p>
            <a:pPr algn="ctr">
              <a:lnSpc>
                <a:spcPts val="3765"/>
              </a:lnSpc>
            </a:pPr>
            <a:r>
              <a:rPr lang="en-US" sz="2689" b="true">
                <a:solidFill>
                  <a:srgbClr val="3E2371"/>
                </a:solidFill>
                <a:latin typeface="Canva Sans Bold"/>
                <a:ea typeface="Canva Sans Bold"/>
                <a:cs typeface="Canva Sans Bold"/>
                <a:sym typeface="Canva Sans Bold"/>
              </a:rPr>
              <a:t>Claire Gallacher</a:t>
            </a:r>
          </a:p>
        </p:txBody>
      </p:sp>
      <p:sp>
        <p:nvSpPr>
          <p:cNvPr name="TextBox 18" id="18"/>
          <p:cNvSpPr txBox="true"/>
          <p:nvPr/>
        </p:nvSpPr>
        <p:spPr>
          <a:xfrm rot="0">
            <a:off x="4241788" y="7802748"/>
            <a:ext cx="955358" cy="465081"/>
          </a:xfrm>
          <a:prstGeom prst="rect">
            <a:avLst/>
          </a:prstGeom>
        </p:spPr>
        <p:txBody>
          <a:bodyPr anchor="t" rtlCol="false" tIns="0" lIns="0" bIns="0" rIns="0">
            <a:spAutoFit/>
          </a:bodyPr>
          <a:lstStyle/>
          <a:p>
            <a:pPr algn="ctr">
              <a:lnSpc>
                <a:spcPts val="3765"/>
              </a:lnSpc>
            </a:pPr>
            <a:r>
              <a:rPr lang="en-US" sz="2689">
                <a:solidFill>
                  <a:srgbClr val="3E2371"/>
                </a:solidFill>
                <a:latin typeface="Canva Sans"/>
                <a:ea typeface="Canva Sans"/>
                <a:cs typeface="Canva Sans"/>
                <a:sym typeface="Canva Sans"/>
              </a:rPr>
              <a:t>Chair</a:t>
            </a:r>
            <a:r>
              <a:rPr lang="en-US" sz="2689" b="true">
                <a:solidFill>
                  <a:srgbClr val="3E2371"/>
                </a:solidFill>
                <a:latin typeface="Canva Sans Bold"/>
                <a:ea typeface="Canva Sans Bold"/>
                <a:cs typeface="Canva Sans Bold"/>
                <a:sym typeface="Canva Sans Bold"/>
              </a:rPr>
              <a:t> </a:t>
            </a:r>
          </a:p>
        </p:txBody>
      </p:sp>
      <p:sp>
        <p:nvSpPr>
          <p:cNvPr name="TextBox 19" id="19"/>
          <p:cNvSpPr txBox="true"/>
          <p:nvPr/>
        </p:nvSpPr>
        <p:spPr>
          <a:xfrm rot="0">
            <a:off x="8344433" y="7802748"/>
            <a:ext cx="1595120" cy="465081"/>
          </a:xfrm>
          <a:prstGeom prst="rect">
            <a:avLst/>
          </a:prstGeom>
        </p:spPr>
        <p:txBody>
          <a:bodyPr anchor="t" rtlCol="false" tIns="0" lIns="0" bIns="0" rIns="0">
            <a:spAutoFit/>
          </a:bodyPr>
          <a:lstStyle/>
          <a:p>
            <a:pPr algn="ctr">
              <a:lnSpc>
                <a:spcPts val="3765"/>
              </a:lnSpc>
            </a:pPr>
            <a:r>
              <a:rPr lang="en-US" sz="2689">
                <a:solidFill>
                  <a:srgbClr val="3E2371"/>
                </a:solidFill>
                <a:latin typeface="Canva Sans"/>
                <a:ea typeface="Canva Sans"/>
                <a:cs typeface="Canva Sans"/>
                <a:sym typeface="Canva Sans"/>
              </a:rPr>
              <a:t>Secretary</a:t>
            </a:r>
          </a:p>
        </p:txBody>
      </p:sp>
      <p:sp>
        <p:nvSpPr>
          <p:cNvPr name="TextBox 20" id="20"/>
          <p:cNvSpPr txBox="true"/>
          <p:nvPr/>
        </p:nvSpPr>
        <p:spPr>
          <a:xfrm rot="0">
            <a:off x="12171454" y="7802748"/>
            <a:ext cx="2794159" cy="465081"/>
          </a:xfrm>
          <a:prstGeom prst="rect">
            <a:avLst/>
          </a:prstGeom>
        </p:spPr>
        <p:txBody>
          <a:bodyPr anchor="t" rtlCol="false" tIns="0" lIns="0" bIns="0" rIns="0">
            <a:spAutoFit/>
          </a:bodyPr>
          <a:lstStyle/>
          <a:p>
            <a:pPr algn="ctr">
              <a:lnSpc>
                <a:spcPts val="3765"/>
              </a:lnSpc>
            </a:pPr>
            <a:r>
              <a:rPr lang="en-US" sz="2689">
                <a:solidFill>
                  <a:srgbClr val="3E2371"/>
                </a:solidFill>
                <a:latin typeface="Canva Sans"/>
                <a:ea typeface="Canva Sans"/>
                <a:cs typeface="Canva Sans"/>
                <a:sym typeface="Canva Sans"/>
              </a:rPr>
              <a:t>Communications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Freeform 5" id="5"/>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
        <p:nvSpPr>
          <p:cNvPr name="Freeform 7" id="7"/>
          <p:cNvSpPr/>
          <p:nvPr/>
        </p:nvSpPr>
        <p:spPr>
          <a:xfrm flipH="false" flipV="false" rot="5400000">
            <a:off x="12761105" y="3166507"/>
            <a:ext cx="5525797" cy="3778932"/>
          </a:xfrm>
          <a:custGeom>
            <a:avLst/>
            <a:gdLst/>
            <a:ahLst/>
            <a:cxnLst/>
            <a:rect r="r" b="b" t="t" l="l"/>
            <a:pathLst>
              <a:path h="3778932" w="5525797">
                <a:moveTo>
                  <a:pt x="0" y="0"/>
                </a:moveTo>
                <a:lnTo>
                  <a:pt x="5525797" y="0"/>
                </a:lnTo>
                <a:lnTo>
                  <a:pt x="5525797" y="3778932"/>
                </a:lnTo>
                <a:lnTo>
                  <a:pt x="0" y="3778932"/>
                </a:lnTo>
                <a:lnTo>
                  <a:pt x="0" y="0"/>
                </a:lnTo>
                <a:close/>
              </a:path>
            </a:pathLst>
          </a:custGeom>
          <a:blipFill>
            <a:blip r:embed="rId9"/>
            <a:stretch>
              <a:fillRect l="-33147" t="-42924" r="-82038" b="-67109"/>
            </a:stretch>
          </a:blipFill>
        </p:spPr>
      </p:sp>
      <p:sp>
        <p:nvSpPr>
          <p:cNvPr name="TextBox 8" id="8"/>
          <p:cNvSpPr txBox="true"/>
          <p:nvPr/>
        </p:nvSpPr>
        <p:spPr>
          <a:xfrm rot="0">
            <a:off x="1028700" y="1027533"/>
            <a:ext cx="11519853"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What even is the Global South?</a:t>
            </a:r>
          </a:p>
        </p:txBody>
      </p:sp>
      <p:sp>
        <p:nvSpPr>
          <p:cNvPr name="TextBox 9" id="9"/>
          <p:cNvSpPr txBox="true"/>
          <p:nvPr/>
        </p:nvSpPr>
        <p:spPr>
          <a:xfrm rot="0">
            <a:off x="1038225" y="2675358"/>
            <a:ext cx="12244204" cy="538099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“economically disadvantaged nations”</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Can also refer to a relative state of capitalistic subjugation, creating “Souths in the geographic North and Norths in the geographic South” (Mahler, 2017)</a:t>
            </a:r>
          </a:p>
          <a:p>
            <a:pPr algn="l">
              <a:lnSpc>
                <a:spcPts val="4759"/>
              </a:lnSpc>
            </a:pPr>
          </a:p>
          <a:p>
            <a:pPr algn="l">
              <a:lnSpc>
                <a:spcPts val="4759"/>
              </a:lnSpc>
            </a:pP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Everyone is going to have their own definition of the Global South</a:t>
            </a:r>
          </a:p>
        </p:txBody>
      </p:sp>
      <p:sp>
        <p:nvSpPr>
          <p:cNvPr name="TextBox 10" id="10"/>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8</a:t>
            </a:r>
          </a:p>
        </p:txBody>
      </p:sp>
      <p:sp>
        <p:nvSpPr>
          <p:cNvPr name="TextBox 11" id="11"/>
          <p:cNvSpPr txBox="true"/>
          <p:nvPr/>
        </p:nvSpPr>
        <p:spPr>
          <a:xfrm rot="0">
            <a:off x="13634538" y="7752196"/>
            <a:ext cx="4155953" cy="5803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*Not the final map.</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7200"/>
            <a:ext cx="18288000" cy="914400"/>
          </a:xfrm>
          <a:custGeom>
            <a:avLst/>
            <a:gdLst/>
            <a:ahLst/>
            <a:cxnLst/>
            <a:rect r="r" b="b" t="t" l="l"/>
            <a:pathLst>
              <a:path h="914400" w="18288000">
                <a:moveTo>
                  <a:pt x="0" y="0"/>
                </a:moveTo>
                <a:lnTo>
                  <a:pt x="18288000" y="0"/>
                </a:lnTo>
                <a:lnTo>
                  <a:pt x="18288000" y="914400"/>
                </a:lnTo>
                <a:lnTo>
                  <a:pt x="0" y="914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84427" y="9151965"/>
            <a:ext cx="1272225" cy="815920"/>
          </a:xfrm>
          <a:custGeom>
            <a:avLst/>
            <a:gdLst/>
            <a:ahLst/>
            <a:cxnLst/>
            <a:rect r="r" b="b" t="t" l="l"/>
            <a:pathLst>
              <a:path h="815920" w="1272225">
                <a:moveTo>
                  <a:pt x="0" y="0"/>
                </a:moveTo>
                <a:lnTo>
                  <a:pt x="1272225" y="0"/>
                </a:lnTo>
                <a:lnTo>
                  <a:pt x="1272225" y="815920"/>
                </a:lnTo>
                <a:lnTo>
                  <a:pt x="0" y="815920"/>
                </a:lnTo>
                <a:lnTo>
                  <a:pt x="0" y="0"/>
                </a:lnTo>
                <a:close/>
              </a:path>
            </a:pathLst>
          </a:custGeom>
          <a:blipFill>
            <a:blip r:embed="rId4"/>
            <a:stretch>
              <a:fillRect l="0" t="0" r="0" b="0"/>
            </a:stretch>
          </a:blipFill>
        </p:spPr>
      </p:sp>
      <p:sp>
        <p:nvSpPr>
          <p:cNvPr name="Freeform 4" id="4"/>
          <p:cNvSpPr/>
          <p:nvPr/>
        </p:nvSpPr>
        <p:spPr>
          <a:xfrm flipH="false" flipV="false" rot="0">
            <a:off x="3108277" y="9104433"/>
            <a:ext cx="1129018" cy="910985"/>
          </a:xfrm>
          <a:custGeom>
            <a:avLst/>
            <a:gdLst/>
            <a:ahLst/>
            <a:cxnLst/>
            <a:rect r="r" b="b" t="t" l="l"/>
            <a:pathLst>
              <a:path h="910985" w="1129018">
                <a:moveTo>
                  <a:pt x="0" y="0"/>
                </a:moveTo>
                <a:lnTo>
                  <a:pt x="1129018" y="0"/>
                </a:lnTo>
                <a:lnTo>
                  <a:pt x="1129018" y="910984"/>
                </a:lnTo>
                <a:lnTo>
                  <a:pt x="0" y="910984"/>
                </a:lnTo>
                <a:lnTo>
                  <a:pt x="0" y="0"/>
                </a:lnTo>
                <a:close/>
              </a:path>
            </a:pathLst>
          </a:custGeom>
          <a:blipFill>
            <a:blip r:embed="rId5"/>
            <a:stretch>
              <a:fillRect l="-40399" t="0" r="0" b="-60081"/>
            </a:stretch>
          </a:blipFill>
        </p:spPr>
      </p:sp>
      <p:sp>
        <p:nvSpPr>
          <p:cNvPr name="Freeform 5" id="5"/>
          <p:cNvSpPr/>
          <p:nvPr/>
        </p:nvSpPr>
        <p:spPr>
          <a:xfrm flipH="false" flipV="false" rot="-10800000">
            <a:off x="8741298" y="8267830"/>
            <a:ext cx="9546702" cy="1980941"/>
          </a:xfrm>
          <a:custGeom>
            <a:avLst/>
            <a:gdLst/>
            <a:ahLst/>
            <a:cxnLst/>
            <a:rect r="r" b="b" t="t" l="l"/>
            <a:pathLst>
              <a:path h="1980941" w="9546702">
                <a:moveTo>
                  <a:pt x="0" y="0"/>
                </a:moveTo>
                <a:lnTo>
                  <a:pt x="9546702" y="0"/>
                </a:lnTo>
                <a:lnTo>
                  <a:pt x="9546702" y="1980940"/>
                </a:lnTo>
                <a:lnTo>
                  <a:pt x="0" y="1980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400" y="9258300"/>
            <a:ext cx="1532027" cy="718776"/>
          </a:xfrm>
          <a:custGeom>
            <a:avLst/>
            <a:gdLst/>
            <a:ahLst/>
            <a:cxnLst/>
            <a:rect r="r" b="b" t="t" l="l"/>
            <a:pathLst>
              <a:path h="718776" w="1532027">
                <a:moveTo>
                  <a:pt x="0" y="0"/>
                </a:moveTo>
                <a:lnTo>
                  <a:pt x="1532027" y="0"/>
                </a:lnTo>
                <a:lnTo>
                  <a:pt x="1532027" y="718776"/>
                </a:lnTo>
                <a:lnTo>
                  <a:pt x="0" y="718776"/>
                </a:lnTo>
                <a:lnTo>
                  <a:pt x="0" y="0"/>
                </a:lnTo>
                <a:close/>
              </a:path>
            </a:pathLst>
          </a:custGeom>
          <a:blipFill>
            <a:blip r:embed="rId8"/>
            <a:stretch>
              <a:fillRect l="0" t="0" r="0" b="0"/>
            </a:stretch>
          </a:blipFill>
        </p:spPr>
      </p:sp>
      <p:sp>
        <p:nvSpPr>
          <p:cNvPr name="Freeform 7" id="7"/>
          <p:cNvSpPr/>
          <p:nvPr/>
        </p:nvSpPr>
        <p:spPr>
          <a:xfrm flipH="false" flipV="false" rot="0">
            <a:off x="1170599" y="3056766"/>
            <a:ext cx="7570699" cy="5047133"/>
          </a:xfrm>
          <a:custGeom>
            <a:avLst/>
            <a:gdLst/>
            <a:ahLst/>
            <a:cxnLst/>
            <a:rect r="r" b="b" t="t" l="l"/>
            <a:pathLst>
              <a:path h="5047133" w="7570699">
                <a:moveTo>
                  <a:pt x="0" y="0"/>
                </a:moveTo>
                <a:lnTo>
                  <a:pt x="7570699" y="0"/>
                </a:lnTo>
                <a:lnTo>
                  <a:pt x="7570699" y="5047133"/>
                </a:lnTo>
                <a:lnTo>
                  <a:pt x="0" y="5047133"/>
                </a:lnTo>
                <a:lnTo>
                  <a:pt x="0" y="0"/>
                </a:lnTo>
                <a:close/>
              </a:path>
            </a:pathLst>
          </a:custGeom>
          <a:blipFill>
            <a:blip r:embed="rId9"/>
            <a:stretch>
              <a:fillRect l="0" t="0" r="0" b="0"/>
            </a:stretch>
          </a:blipFill>
        </p:spPr>
      </p:sp>
      <p:sp>
        <p:nvSpPr>
          <p:cNvPr name="Freeform 8" id="8"/>
          <p:cNvSpPr/>
          <p:nvPr/>
        </p:nvSpPr>
        <p:spPr>
          <a:xfrm flipH="false" flipV="false" rot="0">
            <a:off x="9405257" y="3056766"/>
            <a:ext cx="7570699" cy="5047133"/>
          </a:xfrm>
          <a:custGeom>
            <a:avLst/>
            <a:gdLst/>
            <a:ahLst/>
            <a:cxnLst/>
            <a:rect r="r" b="b" t="t" l="l"/>
            <a:pathLst>
              <a:path h="5047133" w="7570699">
                <a:moveTo>
                  <a:pt x="0" y="0"/>
                </a:moveTo>
                <a:lnTo>
                  <a:pt x="7570699" y="0"/>
                </a:lnTo>
                <a:lnTo>
                  <a:pt x="7570699" y="5047133"/>
                </a:lnTo>
                <a:lnTo>
                  <a:pt x="0" y="5047133"/>
                </a:lnTo>
                <a:lnTo>
                  <a:pt x="0" y="0"/>
                </a:lnTo>
                <a:close/>
              </a:path>
            </a:pathLst>
          </a:custGeom>
          <a:blipFill>
            <a:blip r:embed="rId10"/>
            <a:stretch>
              <a:fillRect l="0" t="0" r="0" b="0"/>
            </a:stretch>
          </a:blipFill>
        </p:spPr>
      </p:sp>
      <p:sp>
        <p:nvSpPr>
          <p:cNvPr name="TextBox 9" id="9"/>
          <p:cNvSpPr txBox="true"/>
          <p:nvPr/>
        </p:nvSpPr>
        <p:spPr>
          <a:xfrm rot="0">
            <a:off x="1028700" y="1027533"/>
            <a:ext cx="13973492" cy="1028700"/>
          </a:xfrm>
          <a:prstGeom prst="rect">
            <a:avLst/>
          </a:prstGeom>
        </p:spPr>
        <p:txBody>
          <a:bodyPr anchor="t" rtlCol="false" tIns="0" lIns="0" bIns="0" rIns="0">
            <a:spAutoFit/>
          </a:bodyPr>
          <a:lstStyle/>
          <a:p>
            <a:pPr algn="l">
              <a:lnSpc>
                <a:spcPts val="8400"/>
              </a:lnSpc>
            </a:pPr>
            <a:r>
              <a:rPr lang="en-US" sz="6000" b="true">
                <a:solidFill>
                  <a:srgbClr val="000000"/>
                </a:solidFill>
                <a:latin typeface="Canva Sans Bold"/>
                <a:ea typeface="Canva Sans Bold"/>
                <a:cs typeface="Canva Sans Bold"/>
                <a:sym typeface="Canva Sans Bold"/>
              </a:rPr>
              <a:t>Voting process for disputed countries</a:t>
            </a:r>
          </a:p>
        </p:txBody>
      </p:sp>
      <p:sp>
        <p:nvSpPr>
          <p:cNvPr name="TextBox 10" id="10"/>
          <p:cNvSpPr txBox="true"/>
          <p:nvPr/>
        </p:nvSpPr>
        <p:spPr>
          <a:xfrm rot="0">
            <a:off x="17603081" y="9376063"/>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Canva Sans"/>
                <a:ea typeface="Canva Sans"/>
                <a:cs typeface="Canva Sans"/>
                <a:sym typeface="Canva Sans"/>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DAGplMqAnhw</dc:identifier>
  <dcterms:modified xsi:type="dcterms:W3CDTF">2011-08-01T06:04:30Z</dcterms:modified>
  <cp:revision>1</cp:revision>
  <dc:title>ICUC presentation</dc:title>
</cp:coreProperties>
</file>