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4" r:id="rId4"/>
    <p:sldId id="262" r:id="rId5"/>
    <p:sldId id="263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6"/>
    <p:restoredTop sz="94718"/>
  </p:normalViewPr>
  <p:slideViewPr>
    <p:cSldViewPr snapToGrid="0">
      <p:cViewPr varScale="1">
        <p:scale>
          <a:sx n="72" d="100"/>
          <a:sy n="72" d="100"/>
        </p:scale>
        <p:origin x="232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337D2-6BFF-2FF5-F392-110D21F25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A5560-598B-1325-EF39-15EB6D7F7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827CF-AFF5-987C-0C4E-730F1C64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C2EE-F270-B749-9C25-2978A13B103D}" type="datetimeFigureOut">
              <a:rPr lang="en-US" smtClean="0"/>
              <a:t>7/6/25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753B1-5E36-EA3E-BB41-66536292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39AE-39F3-EF4D-05D7-EC6E6DF19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F82-F80C-724E-9A50-6CBEA88AB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9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8DFFB-49C5-3CBB-B08F-F25F3C5EC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40AC1F-30DF-1BD9-9F90-D7C6ADC18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66BD3-A616-B6F7-C884-EE73223E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C2EE-F270-B749-9C25-2978A13B103D}" type="datetimeFigureOut">
              <a:rPr lang="en-US" smtClean="0"/>
              <a:t>7/6/25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2FFBF-7E72-9F20-36DF-B8D4EBD40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B68B2-11BB-6449-B8A9-16DF8A3D5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F82-F80C-724E-9A50-6CBEA88AB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9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A2AF5E-F120-1A31-EACD-2C2549CCA2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EF641-0C52-F483-E397-DF4428518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10DBF-64A8-D06B-26E6-1DD972282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C2EE-F270-B749-9C25-2978A13B103D}" type="datetimeFigureOut">
              <a:rPr lang="en-US" smtClean="0"/>
              <a:t>7/6/25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9C9C0-A643-5AB6-4174-1C89DB83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3E60-74CF-9934-A7E9-AB8345E4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F82-F80C-724E-9A50-6CBEA88AB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21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9FB2-4BBE-937D-491C-81F642588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7191-A140-401A-F86A-EFBE33203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C09C2-154D-6DEE-BF3B-FD17219B0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C2EE-F270-B749-9C25-2978A13B103D}" type="datetimeFigureOut">
              <a:rPr lang="en-US" smtClean="0"/>
              <a:t>7/6/25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B9996-10C1-F364-1DEC-8791512E9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006BF-2AEC-5D04-8EF5-34BEF544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F82-F80C-724E-9A50-6CBEA88AB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0AFC9-3C6F-76E6-E395-715E3B99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C47E4-200A-B647-1DE8-3CD04DD2A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CD5A4-95C9-58FB-0A51-AF1576EB0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C2EE-F270-B749-9C25-2978A13B103D}" type="datetimeFigureOut">
              <a:rPr lang="en-US" smtClean="0"/>
              <a:t>7/6/25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59313-1985-A37F-F492-384E8898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973DC-1ABB-C610-A388-D8DAFA82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F82-F80C-724E-9A50-6CBEA88AB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9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A1500-D92A-B2FD-0549-B786D3117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27609-EA8A-E266-D497-ED1895456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01A056-3FCF-2320-CE05-E5370875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A6A86-16BA-2D86-88DB-3EAD65DA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C2EE-F270-B749-9C25-2978A13B103D}" type="datetimeFigureOut">
              <a:rPr lang="en-US" smtClean="0"/>
              <a:t>7/6/25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FD3A9-5EE7-F3D3-62CA-E25BC7CFF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EA351-33DA-833A-7180-8A59FE75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F82-F80C-724E-9A50-6CBEA88AB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81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E3BAF-48FF-713B-78E9-D02506956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42535-03DC-5800-775D-3C436552C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14940-E34C-AFAC-FB78-63069684B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A5E83-7293-51C5-4271-234354D1E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2FDBA5-EE7D-FF5B-D01E-9D31053DFC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BE072C-5838-F6F9-9D08-E097F317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C2EE-F270-B749-9C25-2978A13B103D}" type="datetimeFigureOut">
              <a:rPr lang="en-US" smtClean="0"/>
              <a:t>7/6/25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2D403-978B-2EAA-9BA9-4B6D59EBA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D1687E-2258-40D1-2770-5358BF32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F82-F80C-724E-9A50-6CBEA88AB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0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9D6C1-DE9D-6F93-F675-6D09E09F2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86389-D2A1-BD7B-3F2D-D460F2529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C2EE-F270-B749-9C25-2978A13B103D}" type="datetimeFigureOut">
              <a:rPr lang="en-US" smtClean="0"/>
              <a:t>7/6/25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FCE67F-FEE4-9406-1823-6BEA3925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52302-0A7E-C295-F197-76EB6C30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F82-F80C-724E-9A50-6CBEA88AB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6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41717-DD68-827B-C90E-832E82746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C2EE-F270-B749-9C25-2978A13B103D}" type="datetimeFigureOut">
              <a:rPr lang="en-US" smtClean="0"/>
              <a:t>7/6/25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72E44-9873-AEBC-744A-994BCCA40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DCFBE-64EF-3347-0E47-4B244893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F82-F80C-724E-9A50-6CBEA88AB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E1B01-C3C7-21A1-25B9-EAF1D451B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974AA-E6E1-F12D-39BD-84DD12669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0182C0-E92B-8CEA-BC1C-7FBA5DAAC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C6CDA-022C-F3AD-C928-ABC49801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C2EE-F270-B749-9C25-2978A13B103D}" type="datetimeFigureOut">
              <a:rPr lang="en-US" smtClean="0"/>
              <a:t>7/6/25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B158B-DF51-0274-6A25-AE005B56C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54EDD-2CCF-6BCD-4EF6-6089EF375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F82-F80C-724E-9A50-6CBEA88AB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46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07A68-7062-4D77-80C4-56A54C8D3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5738D-1C2E-4F78-10BF-E18BD3B54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44275-5682-C2D0-5BDB-32226B809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8112D-3DA7-9A53-924B-0C6CE51B1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C2EE-F270-B749-9C25-2978A13B103D}" type="datetimeFigureOut">
              <a:rPr lang="en-US" smtClean="0"/>
              <a:t>7/6/25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6460B-F778-C496-7C56-DE79CEE06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700C0-3D4D-E735-6CF7-825DA3A2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DFF82-F80C-724E-9A50-6CBEA88AB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2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FC59-257E-1A92-1CE5-5090516C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4FE7E-A0F6-50E5-D651-20856F882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74C85-B354-5977-BDBA-29EF5766EC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1FC2EE-F270-B749-9C25-2978A13B103D}" type="datetimeFigureOut">
              <a:rPr lang="en-US" smtClean="0"/>
              <a:t>7/6/25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43BC9-A062-119C-323F-581B0B79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5FB0A-B2C1-3CFE-CC8B-8C1BDFD29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7DFF82-F80C-724E-9A50-6CBEA88AB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3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44497-C734-0043-2CF3-482E5D0D3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42475"/>
            <a:ext cx="9144000" cy="23876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12069"/>
                </a:solidFill>
              </a:rPr>
              <a:t>Supplementary material for</a:t>
            </a:r>
            <a:br>
              <a:rPr lang="en-US" sz="3600" b="1" dirty="0">
                <a:solidFill>
                  <a:srgbClr val="012069"/>
                </a:solidFill>
              </a:rPr>
            </a:br>
            <a:r>
              <a:rPr lang="en-US" sz="3600" dirty="0">
                <a:solidFill>
                  <a:srgbClr val="012069"/>
                </a:solidFill>
              </a:rPr>
              <a:t>“Assimilating crowdsourced weather data into urban climate models: a fast geostatistical framework using scalable Gaussian processes”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DCD69-C0E6-77E6-EB2E-52CAFA9CF6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r>
              <a:rPr lang="en-US" dirty="0"/>
              <a:t>Zachary D. Calhoun, Mike Bergin, David Carlson</a:t>
            </a:r>
          </a:p>
        </p:txBody>
      </p:sp>
    </p:spTree>
    <p:extLst>
      <p:ext uri="{BB962C8B-B14F-4D97-AF65-F5344CB8AC3E}">
        <p14:creationId xmlns:p14="http://schemas.microsoft.com/office/powerpoint/2010/main" val="2546680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B1E374-4020-35BE-9EA6-C16BEB830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33077" y="222939"/>
            <a:ext cx="14058153" cy="702907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E3E4AD-127F-ED3E-25C1-3EF414B92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519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Here, we demonstrate the model estimates in July 2024, which was the month with most variability. </a:t>
            </a:r>
          </a:p>
        </p:txBody>
      </p:sp>
    </p:spTree>
    <p:extLst>
      <p:ext uri="{BB962C8B-B14F-4D97-AF65-F5344CB8AC3E}">
        <p14:creationId xmlns:p14="http://schemas.microsoft.com/office/powerpoint/2010/main" val="1493541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894C5-E5B6-6B1A-2592-F7B9DB734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CEF47D-1818-3E06-BE28-8F2932279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05753" y="129553"/>
            <a:ext cx="14603506" cy="730175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97AAD7-6F16-A946-6611-6D476887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208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We show the difference between the learned model and the base ERA5-Land data.</a:t>
            </a:r>
          </a:p>
        </p:txBody>
      </p:sp>
    </p:spTree>
    <p:extLst>
      <p:ext uri="{BB962C8B-B14F-4D97-AF65-F5344CB8AC3E}">
        <p14:creationId xmlns:p14="http://schemas.microsoft.com/office/powerpoint/2010/main" val="738534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8E765-2591-012C-FA3E-31BE5109F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479"/>
            <a:ext cx="10515600" cy="1325563"/>
          </a:xfrm>
        </p:spPr>
        <p:txBody>
          <a:bodyPr/>
          <a:lstStyle/>
          <a:p>
            <a:r>
              <a:rPr lang="en-US" dirty="0"/>
              <a:t>Details on kernel definition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C5769A-6502-284C-AD1F-605DDF24E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9094" y="1314058"/>
            <a:ext cx="7293812" cy="10115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56AC64-A322-0A20-686A-AA0880B35F64}"/>
                  </a:ext>
                </a:extLst>
              </p:cNvPr>
              <p:cNvSpPr txBox="1"/>
              <p:nvPr/>
            </p:nvSpPr>
            <p:spPr>
              <a:xfrm>
                <a:off x="2743200" y="5454947"/>
                <a:ext cx="5695598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 are </a:t>
                </a:r>
                <a:r>
                  <a:rPr lang="en-US" sz="2400" dirty="0" err="1"/>
                  <a:t>Matérn</a:t>
                </a:r>
                <a:r>
                  <a:rPr lang="en-US" sz="2400" dirty="0"/>
                  <a:t> kernels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400" dirty="0"/>
                  <a:t> are </a:t>
                </a:r>
                <a:r>
                  <a:rPr lang="en-US" sz="2400" dirty="0" err="1"/>
                  <a:t>Matérn</a:t>
                </a:r>
                <a:r>
                  <a:rPr lang="en-US" sz="2400" dirty="0"/>
                  <a:t> kernels with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56AC64-A322-0A20-686A-AA0880B35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454947"/>
                <a:ext cx="5695598" cy="1107996"/>
              </a:xfrm>
              <a:prstGeom prst="rect">
                <a:avLst/>
              </a:prstGeom>
              <a:blipFill>
                <a:blip r:embed="rId3"/>
                <a:stretch>
                  <a:fillRect t="-4545" r="-1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16915EB-463B-55D9-77D2-3236BC5A6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" y="2535484"/>
            <a:ext cx="5993330" cy="2753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3117D1-8D80-6F25-431D-F4A44869A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96" y="2491380"/>
            <a:ext cx="5962834" cy="21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5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74D3634-1447-728D-53C3-BAC8F1F17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450" y="1253331"/>
            <a:ext cx="7240550" cy="5434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B9CB3A-2736-E597-4532-B8575C08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sparse variational Gaussian processes with PLL loss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510243-9CF4-7FB2-7C54-140DACFC5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04765" cy="4351338"/>
          </a:xfrm>
        </p:spPr>
        <p:txBody>
          <a:bodyPr>
            <a:normAutofit/>
          </a:bodyPr>
          <a:lstStyle/>
          <a:p>
            <a:r>
              <a:rPr lang="en-US" dirty="0"/>
              <a:t>With 1000s of points, we approximate the function and noise using a set of 10 inducing points.</a:t>
            </a:r>
          </a:p>
          <a:p>
            <a:r>
              <a:rPr lang="en-US" dirty="0"/>
              <a:t>PLL loss allows us to model heteroscedasticity (standard does not).</a:t>
            </a:r>
          </a:p>
          <a:p>
            <a:r>
              <a:rPr lang="en-US" dirty="0"/>
              <a:t>Probabilistic model learned using variational inference.</a:t>
            </a:r>
          </a:p>
        </p:txBody>
      </p:sp>
    </p:spTree>
    <p:extLst>
      <p:ext uri="{BB962C8B-B14F-4D97-AF65-F5344CB8AC3E}">
        <p14:creationId xmlns:p14="http://schemas.microsoft.com/office/powerpoint/2010/main" val="692804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2C299-1BFA-03BB-682A-EB675D582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Application to Dew Point</a:t>
            </a:r>
          </a:p>
        </p:txBody>
      </p:sp>
      <p:pic>
        <p:nvPicPr>
          <p:cNvPr id="5" name="Content Placeholder 4" descr="A map of the earth&#10;&#10;AI-generated content may be incorrect.">
            <a:extLst>
              <a:ext uri="{FF2B5EF4-FFF2-40B4-BE49-F238E27FC236}">
                <a16:creationId xmlns:a16="http://schemas.microsoft.com/office/drawing/2014/main" id="{7B0A1DEC-472B-72F4-A6A2-DACEE59CA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3613" y="1995919"/>
            <a:ext cx="3338699" cy="4351338"/>
          </a:xfrm>
        </p:spPr>
      </p:pic>
      <p:pic>
        <p:nvPicPr>
          <p:cNvPr id="7" name="Picture 6" descr="A blue map with black lines&#10;&#10;AI-generated content may be incorrect.">
            <a:extLst>
              <a:ext uri="{FF2B5EF4-FFF2-40B4-BE49-F238E27FC236}">
                <a16:creationId xmlns:a16="http://schemas.microsoft.com/office/drawing/2014/main" id="{5F733F98-5963-42E4-95A3-001A0D2DE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388" y="1995920"/>
            <a:ext cx="3338699" cy="43513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FF73A8-5557-F935-B644-7C4A4E549269}"/>
                  </a:ext>
                </a:extLst>
              </p:cNvPr>
              <p:cNvSpPr txBox="1"/>
              <p:nvPr/>
            </p:nvSpPr>
            <p:spPr>
              <a:xfrm>
                <a:off x="605481" y="2922676"/>
                <a:ext cx="316333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Exact same method as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Clearly shows urban dry island effect compared in summer, but nearly imperceptible in winter.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FF73A8-5557-F935-B644-7C4A4E549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81" y="2922676"/>
                <a:ext cx="3163330" cy="1754326"/>
              </a:xfrm>
              <a:prstGeom prst="rect">
                <a:avLst/>
              </a:prstGeom>
              <a:blipFill>
                <a:blip r:embed="rId4"/>
                <a:stretch>
                  <a:fillRect l="-1200" t="-714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46B3F14-8FCE-2E35-394B-3C3C8877059C}"/>
              </a:ext>
            </a:extLst>
          </p:cNvPr>
          <p:cNvSpPr txBox="1"/>
          <p:nvPr/>
        </p:nvSpPr>
        <p:spPr>
          <a:xfrm>
            <a:off x="4801767" y="1658638"/>
            <a:ext cx="258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January mean dew point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914E3-315B-E261-AD10-3BB15FA93D9E}"/>
              </a:ext>
            </a:extLst>
          </p:cNvPr>
          <p:cNvSpPr txBox="1"/>
          <p:nvPr/>
        </p:nvSpPr>
        <p:spPr>
          <a:xfrm>
            <a:off x="8512913" y="1663658"/>
            <a:ext cx="219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 mean dew point</a:t>
            </a:r>
          </a:p>
        </p:txBody>
      </p:sp>
    </p:spTree>
    <p:extLst>
      <p:ext uri="{BB962C8B-B14F-4D97-AF65-F5344CB8AC3E}">
        <p14:creationId xmlns:p14="http://schemas.microsoft.com/office/powerpoint/2010/main" val="1903429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176</Words>
  <Application>Microsoft Macintosh PowerPoint</Application>
  <PresentationFormat>Widescreen</PresentationFormat>
  <Paragraphs>16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Cambria Math</vt:lpstr>
      <vt:lpstr>Office Theme</vt:lpstr>
      <vt:lpstr>Supplementary material for “Assimilating crowdsourced weather data into urban climate models: a fast geostatistical framework using scalable Gaussian processes”</vt:lpstr>
      <vt:lpstr>Here, we demonstrate the model estimates in July 2024, which was the month with most variability. </vt:lpstr>
      <vt:lpstr>We show the difference between the learned model and the base ERA5-Land data.</vt:lpstr>
      <vt:lpstr>Details on kernel definition</vt:lpstr>
      <vt:lpstr>Overview of sparse variational Gaussian processes with PLL loss</vt:lpstr>
      <vt:lpstr>Application to Dew 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Zach Calhoun</dc:creator>
  <cp:lastModifiedBy>Zach Calhoun</cp:lastModifiedBy>
  <cp:revision>7</cp:revision>
  <dcterms:created xsi:type="dcterms:W3CDTF">2025-07-02T19:31:49Z</dcterms:created>
  <dcterms:modified xsi:type="dcterms:W3CDTF">2025-07-06T15:54:32Z</dcterms:modified>
</cp:coreProperties>
</file>