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 id="2147483697" r:id="rId4"/>
  </p:sldMasterIdLst>
  <p:notesMasterIdLst>
    <p:notesMasterId r:id="rId6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Lst>
  <p:sldSz cx="9144000" cy="5143500" type="screen16x9"/>
  <p:notesSz cx="6858000" cy="9144000"/>
  <p:embeddedFontLst>
    <p:embeddedFont>
      <p:font typeface="Candara" panose="020E0502030303020204" pitchFamily="34" charset="0"/>
      <p:regular r:id="rId66"/>
      <p:bold r:id="rId67"/>
      <p:italic r:id="rId68"/>
      <p:boldItalic r:id="rId69"/>
    </p:embeddedFont>
    <p:embeddedFont>
      <p:font typeface="Corbel" panose="020B0503020204020204" pitchFamily="34" charset="0"/>
      <p:regular r:id="rId70"/>
      <p:bold r:id="rId71"/>
      <p:italic r:id="rId72"/>
      <p:boldItalic r:id="rId73"/>
    </p:embeddedFont>
    <p:embeddedFont>
      <p:font typeface="Proxima Nova" panose="02000506030000020004"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2"/>
  </p:normalViewPr>
  <p:slideViewPr>
    <p:cSldViewPr snapToGrid="0">
      <p:cViewPr varScale="1">
        <p:scale>
          <a:sx n="141" d="100"/>
          <a:sy n="141" d="100"/>
        </p:scale>
        <p:origin x="80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9.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7.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c755bf48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36c755bf489_0_9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3d743a1c18_0_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3d743a1c18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6c755bf489_0_19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g36c755bf489_0_1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c755bf489_0_10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g36c755bf489_0_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6c755bf489_0_1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6c755bf489_0_19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36c755bf489_0_19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3d743a1c18_0_975:notes"/>
          <p:cNvSpPr>
            <a:spLocks noGrp="1" noRot="1" noChangeAspect="1"/>
          </p:cNvSpPr>
          <p:nvPr>
            <p:ph type="sldImg" idx="2"/>
          </p:nvPr>
        </p:nvSpPr>
        <p:spPr>
          <a:xfrm>
            <a:off x="399119" y="685488"/>
            <a:ext cx="6061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3d743a1c18_0_975:notes"/>
          <p:cNvSpPr txBox="1">
            <a:spLocks noGrp="1"/>
          </p:cNvSpPr>
          <p:nvPr>
            <p:ph type="body" idx="1"/>
          </p:nvPr>
        </p:nvSpPr>
        <p:spPr>
          <a:xfrm>
            <a:off x="685800" y="4343401"/>
            <a:ext cx="5486400" cy="4114800"/>
          </a:xfrm>
          <a:prstGeom prst="rect">
            <a:avLst/>
          </a:prstGeom>
          <a:noFill/>
          <a:ln>
            <a:noFill/>
          </a:ln>
        </p:spPr>
        <p:txBody>
          <a:bodyPr spcFirstLastPara="1" wrap="square" lIns="89075" tIns="44550" rIns="89075" bIns="44550" anchor="t" anchorCtr="0">
            <a:noAutofit/>
          </a:bodyPr>
          <a:lstStyle/>
          <a:p>
            <a:pPr marL="0" lvl="0" indent="0" algn="l" rtl="0">
              <a:spcBef>
                <a:spcPts val="0"/>
              </a:spcBef>
              <a:spcAft>
                <a:spcPts val="0"/>
              </a:spcAft>
              <a:buNone/>
            </a:pPr>
            <a:endParaRPr/>
          </a:p>
        </p:txBody>
      </p:sp>
      <p:sp>
        <p:nvSpPr>
          <p:cNvPr id="379" name="Google Shape;379;g33d743a1c18_0_975:notes"/>
          <p:cNvSpPr txBox="1">
            <a:spLocks noGrp="1"/>
          </p:cNvSpPr>
          <p:nvPr>
            <p:ph type="sldNum" idx="12"/>
          </p:nvPr>
        </p:nvSpPr>
        <p:spPr>
          <a:xfrm>
            <a:off x="3884614" y="8685214"/>
            <a:ext cx="2971800" cy="457200"/>
          </a:xfrm>
          <a:prstGeom prst="rect">
            <a:avLst/>
          </a:prstGeom>
          <a:noFill/>
          <a:ln>
            <a:noFill/>
          </a:ln>
        </p:spPr>
        <p:txBody>
          <a:bodyPr spcFirstLastPara="1" wrap="square" lIns="89075" tIns="44550" rIns="89075" bIns="44550" anchor="b" anchorCtr="0">
            <a:noAutofit/>
          </a:bodyPr>
          <a:lstStyle/>
          <a:p>
            <a:pPr marL="0" lvl="0" indent="0" algn="r" rtl="0">
              <a:spcBef>
                <a:spcPts val="0"/>
              </a:spcBef>
              <a:spcAft>
                <a:spcPts val="0"/>
              </a:spcAft>
              <a:buNone/>
            </a:pPr>
            <a:fld id="{00000000-1234-1234-1234-123412341234}" type="slidenum">
              <a:rPr lang="en"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6c755bf489_0_1945:notes"/>
          <p:cNvSpPr>
            <a:spLocks noGrp="1" noRot="1" noChangeAspect="1"/>
          </p:cNvSpPr>
          <p:nvPr>
            <p:ph type="sldImg" idx="2"/>
          </p:nvPr>
        </p:nvSpPr>
        <p:spPr>
          <a:xfrm>
            <a:off x="399119" y="685488"/>
            <a:ext cx="6061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36c755bf489_0_1945:notes"/>
          <p:cNvSpPr txBox="1">
            <a:spLocks noGrp="1"/>
          </p:cNvSpPr>
          <p:nvPr>
            <p:ph type="body" idx="1"/>
          </p:nvPr>
        </p:nvSpPr>
        <p:spPr>
          <a:xfrm>
            <a:off x="685800" y="4343401"/>
            <a:ext cx="5486400" cy="4114800"/>
          </a:xfrm>
          <a:prstGeom prst="rect">
            <a:avLst/>
          </a:prstGeom>
          <a:noFill/>
          <a:ln>
            <a:noFill/>
          </a:ln>
        </p:spPr>
        <p:txBody>
          <a:bodyPr spcFirstLastPara="1" wrap="square" lIns="89075" tIns="44550" rIns="89075" bIns="44550" anchor="t" anchorCtr="0">
            <a:noAutofit/>
          </a:bodyPr>
          <a:lstStyle/>
          <a:p>
            <a:pPr marL="0" lvl="0" indent="0" algn="l" rtl="0">
              <a:spcBef>
                <a:spcPts val="0"/>
              </a:spcBef>
              <a:spcAft>
                <a:spcPts val="0"/>
              </a:spcAft>
              <a:buNone/>
            </a:pPr>
            <a:endParaRPr/>
          </a:p>
        </p:txBody>
      </p:sp>
      <p:sp>
        <p:nvSpPr>
          <p:cNvPr id="392" name="Google Shape;392;g36c755bf489_0_1945:notes"/>
          <p:cNvSpPr txBox="1">
            <a:spLocks noGrp="1"/>
          </p:cNvSpPr>
          <p:nvPr>
            <p:ph type="sldNum" idx="12"/>
          </p:nvPr>
        </p:nvSpPr>
        <p:spPr>
          <a:xfrm>
            <a:off x="3884614" y="8685214"/>
            <a:ext cx="2971800" cy="457200"/>
          </a:xfrm>
          <a:prstGeom prst="rect">
            <a:avLst/>
          </a:prstGeom>
          <a:noFill/>
          <a:ln>
            <a:noFill/>
          </a:ln>
        </p:spPr>
        <p:txBody>
          <a:bodyPr spcFirstLastPara="1" wrap="square" lIns="89075" tIns="44550" rIns="89075" bIns="44550" anchor="b" anchorCtr="0">
            <a:noAutofit/>
          </a:bodyPr>
          <a:lstStyle/>
          <a:p>
            <a:pPr marL="0" lvl="0" indent="0" algn="r" rtl="0">
              <a:spcBef>
                <a:spcPts val="0"/>
              </a:spcBef>
              <a:spcAft>
                <a:spcPts val="0"/>
              </a:spcAft>
              <a:buNone/>
            </a:pPr>
            <a:fld id="{00000000-1234-1234-1234-123412341234}" type="slidenum">
              <a:rPr lang="en"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3d743a1c18_0_9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3d743a1c18_0_9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3d743a1c18_0_9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3d743a1c18_0_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3d743a1c18_0_9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3d743a1c18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3d743a1c18_0_10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3d743a1c18_0_1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6c755bf489_0_19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6c755bf489_0_1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3d743a1c18_0_10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3d743a1c18_0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3d743a1c18_0_10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3d743a1c18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3d743a1c18_0_10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33d743a1c18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3d743a1c18_0_1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3d743a1c18_0_1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3d743a1c18_0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g33d743a1c18_0_13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3d743a1c18_0_1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g33d743a1c18_0_10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3d743a1c18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g33d743a1c18_0_10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3d743a1c18_0_1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33d743a1c18_0_13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33d743a1c18_0_13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3d743a1c18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g33d743a1c18_0_10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3d743a1c18_0_1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33d743a1c18_0_10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3d743a1c18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g33d743a1c18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3d743a1c18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33d743a1c18_0_10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3d743a1c18_0_1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g33d743a1c18_0_1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3d743a1c18_0_1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g33d743a1c18_0_11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3d743a1c18_0_1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g33d743a1c18_0_1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3d743a1c18_0_1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g33d743a1c18_0_11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3d743a1c18_0_1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33d743a1c18_0_11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3d743a1c18_0_1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33d743a1c18_0_11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3d743a1c18_0_1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g33d743a1c18_0_11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3d743a1c18_0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3" name="Google Shape;583;g33d743a1c18_0_11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3d743a1c18_0_1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3d743a1c18_0_1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3d743a1c18_0_9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3d743a1c18_0_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3d743a1c18_0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g33d743a1c18_0_11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3d743a1c18_0_1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g33d743a1c18_0_11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3d743a1c18_0_1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3d743a1c18_0_1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3d743a1c18_0_1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3d743a1c18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3d743a1c18_0_1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3d743a1c18_0_1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3d743a1c18_0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5" name="Google Shape;635;g33d743a1c18_0_12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3d743a1c18_0_1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3d743a1c18_0_1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3d743a1c18_0_1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3d743a1c18_0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3d743a1c18_0_1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9" name="Google Shape;659;g33d743a1c18_0_12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3d743a1c18_0_1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6" name="Google Shape;666;g33d743a1c18_0_12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3d743a1c18_0_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3d743a1c18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3d743a1c18_0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5" name="Google Shape;675;g33d743a1c18_0_12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3d743a1c18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2" name="Google Shape;682;g33d743a1c18_0_12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3d743a1c18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9" name="Google Shape;689;g33d743a1c18_0_12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3d743a1c18_0_1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g33d743a1c18_0_1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3d743a1c18_0_1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3d743a1c18_0_1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3d743a1c18_0_1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3d743a1c18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3d743a1c18_0_1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3d743a1c18_0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3d743a1c18_0_1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3d743a1c18_0_1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3d743a1c18_0_1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33d743a1c18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3d743a1c18_0_1411:notes"/>
          <p:cNvSpPr>
            <a:spLocks noGrp="1" noRot="1" noChangeAspect="1"/>
          </p:cNvSpPr>
          <p:nvPr>
            <p:ph type="sldImg" idx="2"/>
          </p:nvPr>
        </p:nvSpPr>
        <p:spPr>
          <a:xfrm>
            <a:off x="399119" y="685488"/>
            <a:ext cx="6061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33d743a1c18_0_1411:notes"/>
          <p:cNvSpPr txBox="1">
            <a:spLocks noGrp="1"/>
          </p:cNvSpPr>
          <p:nvPr>
            <p:ph type="body" idx="1"/>
          </p:nvPr>
        </p:nvSpPr>
        <p:spPr>
          <a:xfrm>
            <a:off x="685800" y="4343401"/>
            <a:ext cx="5486400" cy="4114800"/>
          </a:xfrm>
          <a:prstGeom prst="rect">
            <a:avLst/>
          </a:prstGeom>
          <a:noFill/>
          <a:ln>
            <a:noFill/>
          </a:ln>
        </p:spPr>
        <p:txBody>
          <a:bodyPr spcFirstLastPara="1" wrap="square" lIns="89075" tIns="44550" rIns="89075" bIns="44550" anchor="t" anchorCtr="0">
            <a:noAutofit/>
          </a:bodyPr>
          <a:lstStyle/>
          <a:p>
            <a:pPr marL="0" lvl="0" indent="0" algn="l" rtl="0">
              <a:spcBef>
                <a:spcPts val="0"/>
              </a:spcBef>
              <a:spcAft>
                <a:spcPts val="0"/>
              </a:spcAft>
              <a:buNone/>
            </a:pPr>
            <a:endParaRPr/>
          </a:p>
        </p:txBody>
      </p:sp>
      <p:sp>
        <p:nvSpPr>
          <p:cNvPr id="739" name="Google Shape;739;g33d743a1c18_0_1411:notes"/>
          <p:cNvSpPr txBox="1">
            <a:spLocks noGrp="1"/>
          </p:cNvSpPr>
          <p:nvPr>
            <p:ph type="sldNum" idx="12"/>
          </p:nvPr>
        </p:nvSpPr>
        <p:spPr>
          <a:xfrm>
            <a:off x="3884614" y="8685214"/>
            <a:ext cx="2971800" cy="457200"/>
          </a:xfrm>
          <a:prstGeom prst="rect">
            <a:avLst/>
          </a:prstGeom>
          <a:noFill/>
          <a:ln>
            <a:noFill/>
          </a:ln>
        </p:spPr>
        <p:txBody>
          <a:bodyPr spcFirstLastPara="1" wrap="square" lIns="89075" tIns="44550" rIns="89075" bIns="44550" anchor="b" anchorCtr="0">
            <a:noAutofit/>
          </a:bodyPr>
          <a:lstStyle/>
          <a:p>
            <a:pPr marL="0" lvl="0" indent="0" algn="r" rtl="0">
              <a:spcBef>
                <a:spcPts val="0"/>
              </a:spcBef>
              <a:spcAft>
                <a:spcPts val="0"/>
              </a:spcAft>
              <a:buNone/>
            </a:pPr>
            <a:fld id="{00000000-1234-1234-1234-123412341234}" type="slidenum">
              <a:rPr lang="en" sz="1400"/>
              <a:t>59</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3d743a1c18_0_9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g33d743a1c18_0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3d743a1c18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g33d743a1c18_0_13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3d743a1c18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33d743a1c18_0_9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3d743a1c18_0_9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3d743a1c18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3d743a1c18_0_9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3d743a1c18_0_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1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15"/>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66" name="Google Shape;6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7" name="Google Shape;6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8" name="Google Shape;6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135116" y="84390"/>
            <a:ext cx="8850300" cy="624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8494776" y="4833194"/>
            <a:ext cx="649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72"/>
        <p:cNvGrpSpPr/>
        <p:nvPr/>
      </p:nvGrpSpPr>
      <p:grpSpPr>
        <a:xfrm>
          <a:off x="0" y="0"/>
          <a:ext cx="0" cy="0"/>
          <a:chOff x="0" y="0"/>
          <a:chExt cx="0" cy="0"/>
        </a:xfrm>
      </p:grpSpPr>
      <p:sp>
        <p:nvSpPr>
          <p:cNvPr id="73" name="Google Shape;73;p17"/>
          <p:cNvSpPr txBox="1">
            <a:spLocks noGrp="1"/>
          </p:cNvSpPr>
          <p:nvPr>
            <p:ph type="body" idx="1"/>
          </p:nvPr>
        </p:nvSpPr>
        <p:spPr>
          <a:xfrm>
            <a:off x="135116" y="800467"/>
            <a:ext cx="4360800" cy="37941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100"/>
            </a:lvl1pPr>
            <a:lvl2pPr marL="914400" lvl="1" indent="-342900" algn="l">
              <a:lnSpc>
                <a:spcPct val="90000"/>
              </a:lnSpc>
              <a:spcBef>
                <a:spcPts val="400"/>
              </a:spcBef>
              <a:spcAft>
                <a:spcPts val="0"/>
              </a:spcAft>
              <a:buSzPts val="1800"/>
              <a:buChar char="○"/>
              <a:defRPr sz="1800"/>
            </a:lvl2pPr>
            <a:lvl3pPr marL="1371600" lvl="2" indent="-323850" algn="l">
              <a:lnSpc>
                <a:spcPct val="90000"/>
              </a:lnSpc>
              <a:spcBef>
                <a:spcPts val="400"/>
              </a:spcBef>
              <a:spcAft>
                <a:spcPts val="0"/>
              </a:spcAft>
              <a:buSzPts val="1500"/>
              <a:buChar char="■"/>
              <a:defRPr sz="15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
              <a:defRPr sz="1400"/>
            </a:lvl5pPr>
            <a:lvl6pPr marL="2743200" lvl="5" indent="-317500" algn="l">
              <a:lnSpc>
                <a:spcPct val="90000"/>
              </a:lnSpc>
              <a:spcBef>
                <a:spcPts val="400"/>
              </a:spcBef>
              <a:spcAft>
                <a:spcPts val="0"/>
              </a:spcAft>
              <a:buSzPts val="1400"/>
              <a:buChar char="■"/>
              <a:defRPr sz="1400"/>
            </a:lvl6pPr>
            <a:lvl7pPr marL="3200400" lvl="6" indent="-317500" algn="l">
              <a:lnSpc>
                <a:spcPct val="90000"/>
              </a:lnSpc>
              <a:spcBef>
                <a:spcPts val="400"/>
              </a:spcBef>
              <a:spcAft>
                <a:spcPts val="0"/>
              </a:spcAft>
              <a:buSzPts val="1400"/>
              <a:buChar char="●"/>
              <a:defRPr sz="1400"/>
            </a:lvl7pPr>
            <a:lvl8pPr marL="3657600" lvl="7" indent="-317500" algn="l">
              <a:lnSpc>
                <a:spcPct val="90000"/>
              </a:lnSpc>
              <a:spcBef>
                <a:spcPts val="400"/>
              </a:spcBef>
              <a:spcAft>
                <a:spcPts val="0"/>
              </a:spcAft>
              <a:buSzPts val="1400"/>
              <a:buChar char="○"/>
              <a:defRPr sz="1400"/>
            </a:lvl8pPr>
            <a:lvl9pPr marL="4114800" lvl="8" indent="-317500" algn="l">
              <a:lnSpc>
                <a:spcPct val="90000"/>
              </a:lnSpc>
              <a:spcBef>
                <a:spcPts val="400"/>
              </a:spcBef>
              <a:spcAft>
                <a:spcPts val="0"/>
              </a:spcAft>
              <a:buSzPts val="1400"/>
              <a:buChar char="■"/>
              <a:defRPr sz="1400"/>
            </a:lvl9pPr>
          </a:lstStyle>
          <a:p>
            <a:endParaRPr/>
          </a:p>
        </p:txBody>
      </p:sp>
      <p:sp>
        <p:nvSpPr>
          <p:cNvPr id="74" name="Google Shape;74;p17"/>
          <p:cNvSpPr txBox="1">
            <a:spLocks noGrp="1"/>
          </p:cNvSpPr>
          <p:nvPr>
            <p:ph type="body" idx="2"/>
          </p:nvPr>
        </p:nvSpPr>
        <p:spPr>
          <a:xfrm>
            <a:off x="4648200" y="800467"/>
            <a:ext cx="4337100" cy="37941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100"/>
            </a:lvl1pPr>
            <a:lvl2pPr marL="914400" lvl="1" indent="-342900" algn="l">
              <a:lnSpc>
                <a:spcPct val="90000"/>
              </a:lnSpc>
              <a:spcBef>
                <a:spcPts val="400"/>
              </a:spcBef>
              <a:spcAft>
                <a:spcPts val="0"/>
              </a:spcAft>
              <a:buSzPts val="1800"/>
              <a:buChar char="○"/>
              <a:defRPr sz="1800"/>
            </a:lvl2pPr>
            <a:lvl3pPr marL="1371600" lvl="2" indent="-323850" algn="l">
              <a:lnSpc>
                <a:spcPct val="90000"/>
              </a:lnSpc>
              <a:spcBef>
                <a:spcPts val="400"/>
              </a:spcBef>
              <a:spcAft>
                <a:spcPts val="0"/>
              </a:spcAft>
              <a:buSzPts val="1500"/>
              <a:buChar char="■"/>
              <a:defRPr sz="15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
              <a:defRPr sz="1400"/>
            </a:lvl5pPr>
            <a:lvl6pPr marL="2743200" lvl="5" indent="-317500" algn="l">
              <a:lnSpc>
                <a:spcPct val="90000"/>
              </a:lnSpc>
              <a:spcBef>
                <a:spcPts val="400"/>
              </a:spcBef>
              <a:spcAft>
                <a:spcPts val="0"/>
              </a:spcAft>
              <a:buSzPts val="1400"/>
              <a:buChar char="■"/>
              <a:defRPr sz="1400"/>
            </a:lvl6pPr>
            <a:lvl7pPr marL="3200400" lvl="6" indent="-317500" algn="l">
              <a:lnSpc>
                <a:spcPct val="90000"/>
              </a:lnSpc>
              <a:spcBef>
                <a:spcPts val="400"/>
              </a:spcBef>
              <a:spcAft>
                <a:spcPts val="0"/>
              </a:spcAft>
              <a:buSzPts val="1400"/>
              <a:buChar char="●"/>
              <a:defRPr sz="1400"/>
            </a:lvl7pPr>
            <a:lvl8pPr marL="3657600" lvl="7" indent="-317500" algn="l">
              <a:lnSpc>
                <a:spcPct val="90000"/>
              </a:lnSpc>
              <a:spcBef>
                <a:spcPts val="400"/>
              </a:spcBef>
              <a:spcAft>
                <a:spcPts val="0"/>
              </a:spcAft>
              <a:buSzPts val="1400"/>
              <a:buChar char="○"/>
              <a:defRPr sz="1400"/>
            </a:lvl8pPr>
            <a:lvl9pPr marL="4114800" lvl="8" indent="-317500" algn="l">
              <a:lnSpc>
                <a:spcPct val="90000"/>
              </a:lnSpc>
              <a:spcBef>
                <a:spcPts val="400"/>
              </a:spcBef>
              <a:spcAft>
                <a:spcPts val="0"/>
              </a:spcAft>
              <a:buSzPts val="1400"/>
              <a:buChar char="■"/>
              <a:defRPr sz="1400"/>
            </a:lvl9pPr>
          </a:lstStyle>
          <a:p>
            <a:endParaRPr/>
          </a:p>
        </p:txBody>
      </p:sp>
      <p:sp>
        <p:nvSpPr>
          <p:cNvPr id="75" name="Google Shape;75;p17"/>
          <p:cNvSpPr txBox="1">
            <a:spLocks noGrp="1"/>
          </p:cNvSpPr>
          <p:nvPr>
            <p:ph type="title"/>
          </p:nvPr>
        </p:nvSpPr>
        <p:spPr>
          <a:xfrm>
            <a:off x="135116" y="84390"/>
            <a:ext cx="8850300" cy="624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7"/>
          <p:cNvSpPr txBox="1">
            <a:spLocks noGrp="1"/>
          </p:cNvSpPr>
          <p:nvPr>
            <p:ph type="sldNum" idx="12"/>
          </p:nvPr>
        </p:nvSpPr>
        <p:spPr>
          <a:xfrm>
            <a:off x="8494776" y="4833194"/>
            <a:ext cx="649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7"/>
        <p:cNvGrpSpPr/>
        <p:nvPr/>
      </p:nvGrpSpPr>
      <p:grpSpPr>
        <a:xfrm>
          <a:off x="0" y="0"/>
          <a:ext cx="0" cy="0"/>
          <a:chOff x="0" y="0"/>
          <a:chExt cx="0" cy="0"/>
        </a:xfrm>
      </p:grpSpPr>
      <p:sp>
        <p:nvSpPr>
          <p:cNvPr id="78" name="Google Shape;78;p18"/>
          <p:cNvSpPr txBox="1">
            <a:spLocks noGrp="1"/>
          </p:cNvSpPr>
          <p:nvPr>
            <p:ph type="body" idx="1"/>
          </p:nvPr>
        </p:nvSpPr>
        <p:spPr>
          <a:xfrm>
            <a:off x="135116" y="800467"/>
            <a:ext cx="4360800" cy="37941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100"/>
            </a:lvl1pPr>
            <a:lvl2pPr marL="914400" lvl="1" indent="-342900" algn="l">
              <a:lnSpc>
                <a:spcPct val="90000"/>
              </a:lnSpc>
              <a:spcBef>
                <a:spcPts val="400"/>
              </a:spcBef>
              <a:spcAft>
                <a:spcPts val="0"/>
              </a:spcAft>
              <a:buSzPts val="1800"/>
              <a:buChar char="○"/>
              <a:defRPr sz="1800"/>
            </a:lvl2pPr>
            <a:lvl3pPr marL="1371600" lvl="2" indent="-323850" algn="l">
              <a:lnSpc>
                <a:spcPct val="90000"/>
              </a:lnSpc>
              <a:spcBef>
                <a:spcPts val="400"/>
              </a:spcBef>
              <a:spcAft>
                <a:spcPts val="0"/>
              </a:spcAft>
              <a:buSzPts val="1500"/>
              <a:buChar char="■"/>
              <a:defRPr sz="15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
              <a:defRPr sz="1400"/>
            </a:lvl5pPr>
            <a:lvl6pPr marL="2743200" lvl="5" indent="-317500" algn="l">
              <a:lnSpc>
                <a:spcPct val="90000"/>
              </a:lnSpc>
              <a:spcBef>
                <a:spcPts val="400"/>
              </a:spcBef>
              <a:spcAft>
                <a:spcPts val="0"/>
              </a:spcAft>
              <a:buSzPts val="1400"/>
              <a:buChar char="■"/>
              <a:defRPr sz="1400"/>
            </a:lvl6pPr>
            <a:lvl7pPr marL="3200400" lvl="6" indent="-317500" algn="l">
              <a:lnSpc>
                <a:spcPct val="90000"/>
              </a:lnSpc>
              <a:spcBef>
                <a:spcPts val="400"/>
              </a:spcBef>
              <a:spcAft>
                <a:spcPts val="0"/>
              </a:spcAft>
              <a:buSzPts val="1400"/>
              <a:buChar char="●"/>
              <a:defRPr sz="1400"/>
            </a:lvl7pPr>
            <a:lvl8pPr marL="3657600" lvl="7" indent="-317500" algn="l">
              <a:lnSpc>
                <a:spcPct val="90000"/>
              </a:lnSpc>
              <a:spcBef>
                <a:spcPts val="400"/>
              </a:spcBef>
              <a:spcAft>
                <a:spcPts val="0"/>
              </a:spcAft>
              <a:buSzPts val="1400"/>
              <a:buChar char="○"/>
              <a:defRPr sz="1400"/>
            </a:lvl8pPr>
            <a:lvl9pPr marL="4114800" lvl="8" indent="-317500" algn="l">
              <a:lnSpc>
                <a:spcPct val="90000"/>
              </a:lnSpc>
              <a:spcBef>
                <a:spcPts val="400"/>
              </a:spcBef>
              <a:spcAft>
                <a:spcPts val="0"/>
              </a:spcAft>
              <a:buSzPts val="1400"/>
              <a:buChar char="■"/>
              <a:defRPr sz="1400"/>
            </a:lvl9pPr>
          </a:lstStyle>
          <a:p>
            <a:endParaRPr/>
          </a:p>
        </p:txBody>
      </p:sp>
      <p:sp>
        <p:nvSpPr>
          <p:cNvPr id="79" name="Google Shape;79;p18"/>
          <p:cNvSpPr txBox="1">
            <a:spLocks noGrp="1"/>
          </p:cNvSpPr>
          <p:nvPr>
            <p:ph type="body" idx="2"/>
          </p:nvPr>
        </p:nvSpPr>
        <p:spPr>
          <a:xfrm>
            <a:off x="4648200" y="800467"/>
            <a:ext cx="4337100" cy="37941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100"/>
            </a:lvl1pPr>
            <a:lvl2pPr marL="914400" lvl="1" indent="-342900" algn="l">
              <a:lnSpc>
                <a:spcPct val="90000"/>
              </a:lnSpc>
              <a:spcBef>
                <a:spcPts val="400"/>
              </a:spcBef>
              <a:spcAft>
                <a:spcPts val="0"/>
              </a:spcAft>
              <a:buSzPts val="1800"/>
              <a:buChar char="○"/>
              <a:defRPr sz="1800"/>
            </a:lvl2pPr>
            <a:lvl3pPr marL="1371600" lvl="2" indent="-323850" algn="l">
              <a:lnSpc>
                <a:spcPct val="90000"/>
              </a:lnSpc>
              <a:spcBef>
                <a:spcPts val="400"/>
              </a:spcBef>
              <a:spcAft>
                <a:spcPts val="0"/>
              </a:spcAft>
              <a:buSzPts val="1500"/>
              <a:buChar char="■"/>
              <a:defRPr sz="15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
              <a:defRPr sz="1400"/>
            </a:lvl5pPr>
            <a:lvl6pPr marL="2743200" lvl="5" indent="-317500" algn="l">
              <a:lnSpc>
                <a:spcPct val="90000"/>
              </a:lnSpc>
              <a:spcBef>
                <a:spcPts val="400"/>
              </a:spcBef>
              <a:spcAft>
                <a:spcPts val="0"/>
              </a:spcAft>
              <a:buSzPts val="1400"/>
              <a:buChar char="■"/>
              <a:defRPr sz="1400"/>
            </a:lvl6pPr>
            <a:lvl7pPr marL="3200400" lvl="6" indent="-317500" algn="l">
              <a:lnSpc>
                <a:spcPct val="90000"/>
              </a:lnSpc>
              <a:spcBef>
                <a:spcPts val="400"/>
              </a:spcBef>
              <a:spcAft>
                <a:spcPts val="0"/>
              </a:spcAft>
              <a:buSzPts val="1400"/>
              <a:buChar char="●"/>
              <a:defRPr sz="1400"/>
            </a:lvl7pPr>
            <a:lvl8pPr marL="3657600" lvl="7" indent="-317500" algn="l">
              <a:lnSpc>
                <a:spcPct val="90000"/>
              </a:lnSpc>
              <a:spcBef>
                <a:spcPts val="400"/>
              </a:spcBef>
              <a:spcAft>
                <a:spcPts val="0"/>
              </a:spcAft>
              <a:buSzPts val="1400"/>
              <a:buChar char="○"/>
              <a:defRPr sz="1400"/>
            </a:lvl8pPr>
            <a:lvl9pPr marL="4114800" lvl="8" indent="-317500" algn="l">
              <a:lnSpc>
                <a:spcPct val="90000"/>
              </a:lnSpc>
              <a:spcBef>
                <a:spcPts val="400"/>
              </a:spcBef>
              <a:spcAft>
                <a:spcPts val="0"/>
              </a:spcAft>
              <a:buSzPts val="1400"/>
              <a:buChar char="■"/>
              <a:defRPr sz="1400"/>
            </a:lvl9pPr>
          </a:lstStyle>
          <a:p>
            <a:endParaRPr/>
          </a:p>
        </p:txBody>
      </p:sp>
      <p:sp>
        <p:nvSpPr>
          <p:cNvPr id="80" name="Google Shape;80;p18"/>
          <p:cNvSpPr txBox="1">
            <a:spLocks noGrp="1"/>
          </p:cNvSpPr>
          <p:nvPr>
            <p:ph type="title"/>
          </p:nvPr>
        </p:nvSpPr>
        <p:spPr>
          <a:xfrm>
            <a:off x="135116" y="84390"/>
            <a:ext cx="8850300" cy="624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8494776" y="4833194"/>
            <a:ext cx="649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5" name="Google Shape;85;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6" name="Google Shape;86;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7" name="Google Shape;87;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1"/>
          <p:cNvSpPr txBox="1">
            <a:spLocks noGrp="1"/>
          </p:cNvSpPr>
          <p:nvPr>
            <p:ph type="body" idx="1"/>
          </p:nvPr>
        </p:nvSpPr>
        <p:spPr>
          <a:xfrm>
            <a:off x="457200" y="1200151"/>
            <a:ext cx="4038600" cy="3394500"/>
          </a:xfrm>
          <a:prstGeom prst="rect">
            <a:avLst/>
          </a:prstGeom>
          <a:noFill/>
          <a:ln>
            <a:noFill/>
          </a:ln>
        </p:spPr>
        <p:txBody>
          <a:bodyPr spcFirstLastPara="1" wrap="square" lIns="68575" tIns="34275" rIns="68575" bIns="34275" anchor="t" anchorCtr="0">
            <a:normAutofit/>
          </a:bodyPr>
          <a:lstStyle>
            <a:lvl1pPr marL="457200" lvl="0" indent="-361950" algn="l">
              <a:spcBef>
                <a:spcPts val="400"/>
              </a:spcBef>
              <a:spcAft>
                <a:spcPts val="0"/>
              </a:spcAft>
              <a:buClr>
                <a:schemeClr val="dk1"/>
              </a:buClr>
              <a:buSzPts val="2100"/>
              <a:buChar char="•"/>
              <a:defRPr sz="2100"/>
            </a:lvl1pPr>
            <a:lvl2pPr marL="914400" lvl="1" indent="-342900" algn="l">
              <a:spcBef>
                <a:spcPts val="40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7500" algn="l">
              <a:spcBef>
                <a:spcPts val="300"/>
              </a:spcBef>
              <a:spcAft>
                <a:spcPts val="0"/>
              </a:spcAft>
              <a:buClr>
                <a:schemeClr val="dk1"/>
              </a:buClr>
              <a:buSzPts val="1400"/>
              <a:buChar char="–"/>
              <a:defRPr sz="1400"/>
            </a:lvl4pPr>
            <a:lvl5pPr marL="2286000" lvl="4" indent="-317500" algn="l">
              <a:spcBef>
                <a:spcPts val="300"/>
              </a:spcBef>
              <a:spcAft>
                <a:spcPts val="0"/>
              </a:spcAft>
              <a:buClr>
                <a:schemeClr val="dk1"/>
              </a:buClr>
              <a:buSzPts val="1400"/>
              <a:buChar char="»"/>
              <a:defRPr sz="1400"/>
            </a:lvl5pPr>
            <a:lvl6pPr marL="2743200" lvl="5" indent="-317500" algn="l">
              <a:spcBef>
                <a:spcPts val="300"/>
              </a:spcBef>
              <a:spcAft>
                <a:spcPts val="0"/>
              </a:spcAft>
              <a:buClr>
                <a:schemeClr val="dk1"/>
              </a:buClr>
              <a:buSzPts val="1400"/>
              <a:buChar char="•"/>
              <a:defRPr sz="1400"/>
            </a:lvl6pPr>
            <a:lvl7pPr marL="3200400" lvl="6" indent="-317500" algn="l">
              <a:spcBef>
                <a:spcPts val="300"/>
              </a:spcBef>
              <a:spcAft>
                <a:spcPts val="0"/>
              </a:spcAft>
              <a:buClr>
                <a:schemeClr val="dk1"/>
              </a:buClr>
              <a:buSzPts val="1400"/>
              <a:buChar char="•"/>
              <a:defRPr sz="1400"/>
            </a:lvl7pPr>
            <a:lvl8pPr marL="3657600" lvl="7" indent="-317500" algn="l">
              <a:spcBef>
                <a:spcPts val="300"/>
              </a:spcBef>
              <a:spcAft>
                <a:spcPts val="0"/>
              </a:spcAft>
              <a:buClr>
                <a:schemeClr val="dk1"/>
              </a:buClr>
              <a:buSzPts val="1400"/>
              <a:buChar char="•"/>
              <a:defRPr sz="1400"/>
            </a:lvl8pPr>
            <a:lvl9pPr marL="4114800" lvl="8" indent="-317500" algn="l">
              <a:spcBef>
                <a:spcPts val="300"/>
              </a:spcBef>
              <a:spcAft>
                <a:spcPts val="0"/>
              </a:spcAft>
              <a:buClr>
                <a:schemeClr val="dk1"/>
              </a:buClr>
              <a:buSzPts val="1400"/>
              <a:buChar char="•"/>
              <a:defRPr sz="1400"/>
            </a:lvl9pPr>
          </a:lstStyle>
          <a:p>
            <a:endParaRPr/>
          </a:p>
        </p:txBody>
      </p:sp>
      <p:sp>
        <p:nvSpPr>
          <p:cNvPr id="97" name="Google Shape;97;p21"/>
          <p:cNvSpPr txBox="1">
            <a:spLocks noGrp="1"/>
          </p:cNvSpPr>
          <p:nvPr>
            <p:ph type="body" idx="2"/>
          </p:nvPr>
        </p:nvSpPr>
        <p:spPr>
          <a:xfrm>
            <a:off x="4648200" y="1200151"/>
            <a:ext cx="4038600" cy="3394500"/>
          </a:xfrm>
          <a:prstGeom prst="rect">
            <a:avLst/>
          </a:prstGeom>
          <a:noFill/>
          <a:ln>
            <a:noFill/>
          </a:ln>
        </p:spPr>
        <p:txBody>
          <a:bodyPr spcFirstLastPara="1" wrap="square" lIns="68575" tIns="34275" rIns="68575" bIns="34275" anchor="t" anchorCtr="0">
            <a:normAutofit/>
          </a:bodyPr>
          <a:lstStyle>
            <a:lvl1pPr marL="457200" lvl="0" indent="-361950" algn="l">
              <a:spcBef>
                <a:spcPts val="400"/>
              </a:spcBef>
              <a:spcAft>
                <a:spcPts val="0"/>
              </a:spcAft>
              <a:buClr>
                <a:schemeClr val="dk1"/>
              </a:buClr>
              <a:buSzPts val="2100"/>
              <a:buChar char="•"/>
              <a:defRPr sz="2100"/>
            </a:lvl1pPr>
            <a:lvl2pPr marL="914400" lvl="1" indent="-342900" algn="l">
              <a:spcBef>
                <a:spcPts val="40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7500" algn="l">
              <a:spcBef>
                <a:spcPts val="300"/>
              </a:spcBef>
              <a:spcAft>
                <a:spcPts val="0"/>
              </a:spcAft>
              <a:buClr>
                <a:schemeClr val="dk1"/>
              </a:buClr>
              <a:buSzPts val="1400"/>
              <a:buChar char="–"/>
              <a:defRPr sz="1400"/>
            </a:lvl4pPr>
            <a:lvl5pPr marL="2286000" lvl="4" indent="-317500" algn="l">
              <a:spcBef>
                <a:spcPts val="300"/>
              </a:spcBef>
              <a:spcAft>
                <a:spcPts val="0"/>
              </a:spcAft>
              <a:buClr>
                <a:schemeClr val="dk1"/>
              </a:buClr>
              <a:buSzPts val="1400"/>
              <a:buChar char="»"/>
              <a:defRPr sz="1400"/>
            </a:lvl5pPr>
            <a:lvl6pPr marL="2743200" lvl="5" indent="-317500" algn="l">
              <a:spcBef>
                <a:spcPts val="300"/>
              </a:spcBef>
              <a:spcAft>
                <a:spcPts val="0"/>
              </a:spcAft>
              <a:buClr>
                <a:schemeClr val="dk1"/>
              </a:buClr>
              <a:buSzPts val="1400"/>
              <a:buChar char="•"/>
              <a:defRPr sz="1400"/>
            </a:lvl6pPr>
            <a:lvl7pPr marL="3200400" lvl="6" indent="-317500" algn="l">
              <a:spcBef>
                <a:spcPts val="300"/>
              </a:spcBef>
              <a:spcAft>
                <a:spcPts val="0"/>
              </a:spcAft>
              <a:buClr>
                <a:schemeClr val="dk1"/>
              </a:buClr>
              <a:buSzPts val="1400"/>
              <a:buChar char="•"/>
              <a:defRPr sz="1400"/>
            </a:lvl7pPr>
            <a:lvl8pPr marL="3657600" lvl="7" indent="-317500" algn="l">
              <a:spcBef>
                <a:spcPts val="300"/>
              </a:spcBef>
              <a:spcAft>
                <a:spcPts val="0"/>
              </a:spcAft>
              <a:buClr>
                <a:schemeClr val="dk1"/>
              </a:buClr>
              <a:buSzPts val="1400"/>
              <a:buChar char="•"/>
              <a:defRPr sz="1400"/>
            </a:lvl8pPr>
            <a:lvl9pPr marL="4114800" lvl="8" indent="-317500" algn="l">
              <a:spcBef>
                <a:spcPts val="300"/>
              </a:spcBef>
              <a:spcAft>
                <a:spcPts val="0"/>
              </a:spcAft>
              <a:buClr>
                <a:schemeClr val="dk1"/>
              </a:buClr>
              <a:buSzPts val="1400"/>
              <a:buChar char="•"/>
              <a:defRPr sz="1400"/>
            </a:lvl9pPr>
          </a:lstStyle>
          <a:p>
            <a:endParaRPr/>
          </a:p>
        </p:txBody>
      </p:sp>
      <p:sp>
        <p:nvSpPr>
          <p:cNvPr id="98" name="Google Shape;98;p21"/>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21"/>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22"/>
          <p:cNvSpPr txBox="1">
            <a:spLocks noGrp="1"/>
          </p:cNvSpPr>
          <p:nvPr>
            <p:ph type="ctrTitle"/>
          </p:nvPr>
        </p:nvSpPr>
        <p:spPr>
          <a:xfrm>
            <a:off x="685800" y="1597820"/>
            <a:ext cx="7772400" cy="11025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 name="Google Shape;103;p22"/>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rmAutofit/>
          </a:bodyPr>
          <a:lstStyle>
            <a:lvl1pPr lvl="0" algn="ctr">
              <a:spcBef>
                <a:spcPts val="500"/>
              </a:spcBef>
              <a:spcAft>
                <a:spcPts val="0"/>
              </a:spcAft>
              <a:buClr>
                <a:srgbClr val="888888"/>
              </a:buClr>
              <a:buSzPts val="2400"/>
              <a:buNone/>
              <a:defRPr>
                <a:solidFill>
                  <a:srgbClr val="888888"/>
                </a:solidFill>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104" name="Google Shape;104;p22"/>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2"/>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p23"/>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110" name="Google Shape;110;p23"/>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3"/>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722313" y="3305176"/>
            <a:ext cx="7772400" cy="1021500"/>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4"/>
          <p:cNvSpPr txBox="1">
            <a:spLocks noGrp="1"/>
          </p:cNvSpPr>
          <p:nvPr>
            <p:ph type="body" idx="1"/>
          </p:nvPr>
        </p:nvSpPr>
        <p:spPr>
          <a:xfrm>
            <a:off x="722313" y="2180035"/>
            <a:ext cx="7772400" cy="1125300"/>
          </a:xfrm>
          <a:prstGeom prst="rect">
            <a:avLst/>
          </a:prstGeom>
          <a:noFill/>
          <a:ln>
            <a:noFill/>
          </a:ln>
        </p:spPr>
        <p:txBody>
          <a:bodyPr spcFirstLastPara="1" wrap="square" lIns="68575" tIns="34275" rIns="68575" bIns="34275"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300"/>
              </a:spcBef>
              <a:spcAft>
                <a:spcPts val="0"/>
              </a:spcAft>
              <a:buClr>
                <a:srgbClr val="888888"/>
              </a:buClr>
              <a:buSzPts val="1400"/>
              <a:buNone/>
              <a:defRPr sz="1400">
                <a:solidFill>
                  <a:srgbClr val="888888"/>
                </a:solidFill>
              </a:defRPr>
            </a:lvl2pPr>
            <a:lvl3pPr marL="1371600" lvl="2" indent="-228600" algn="l">
              <a:spcBef>
                <a:spcPts val="200"/>
              </a:spcBef>
              <a:spcAft>
                <a:spcPts val="0"/>
              </a:spcAft>
              <a:buClr>
                <a:srgbClr val="888888"/>
              </a:buClr>
              <a:buSzPts val="1200"/>
              <a:buNone/>
              <a:defRPr sz="1200">
                <a:solidFill>
                  <a:srgbClr val="888888"/>
                </a:solidFill>
              </a:defRPr>
            </a:lvl3pPr>
            <a:lvl4pPr marL="1828800" lvl="3" indent="-228600" algn="l">
              <a:spcBef>
                <a:spcPts val="200"/>
              </a:spcBef>
              <a:spcAft>
                <a:spcPts val="0"/>
              </a:spcAft>
              <a:buClr>
                <a:srgbClr val="888888"/>
              </a:buClr>
              <a:buSzPts val="1100"/>
              <a:buNone/>
              <a:defRPr sz="1100">
                <a:solidFill>
                  <a:srgbClr val="888888"/>
                </a:solidFill>
              </a:defRPr>
            </a:lvl4pPr>
            <a:lvl5pPr marL="2286000" lvl="4" indent="-228600" algn="l">
              <a:spcBef>
                <a:spcPts val="200"/>
              </a:spcBef>
              <a:spcAft>
                <a:spcPts val="0"/>
              </a:spcAft>
              <a:buClr>
                <a:srgbClr val="888888"/>
              </a:buClr>
              <a:buSzPts val="1100"/>
              <a:buNone/>
              <a:defRPr sz="1100">
                <a:solidFill>
                  <a:srgbClr val="888888"/>
                </a:solidFill>
              </a:defRPr>
            </a:lvl5pPr>
            <a:lvl6pPr marL="2743200" lvl="5" indent="-228600" algn="l">
              <a:spcBef>
                <a:spcPts val="200"/>
              </a:spcBef>
              <a:spcAft>
                <a:spcPts val="0"/>
              </a:spcAft>
              <a:buClr>
                <a:srgbClr val="888888"/>
              </a:buClr>
              <a:buSzPts val="1100"/>
              <a:buNone/>
              <a:defRPr sz="1100">
                <a:solidFill>
                  <a:srgbClr val="888888"/>
                </a:solidFill>
              </a:defRPr>
            </a:lvl6pPr>
            <a:lvl7pPr marL="3200400" lvl="6" indent="-228600" algn="l">
              <a:spcBef>
                <a:spcPts val="200"/>
              </a:spcBef>
              <a:spcAft>
                <a:spcPts val="0"/>
              </a:spcAft>
              <a:buClr>
                <a:srgbClr val="888888"/>
              </a:buClr>
              <a:buSzPts val="1100"/>
              <a:buNone/>
              <a:defRPr sz="1100">
                <a:solidFill>
                  <a:srgbClr val="888888"/>
                </a:solidFill>
              </a:defRPr>
            </a:lvl7pPr>
            <a:lvl8pPr marL="3657600" lvl="7" indent="-228600" algn="l">
              <a:spcBef>
                <a:spcPts val="200"/>
              </a:spcBef>
              <a:spcAft>
                <a:spcPts val="0"/>
              </a:spcAft>
              <a:buClr>
                <a:srgbClr val="888888"/>
              </a:buClr>
              <a:buSzPts val="1100"/>
              <a:buNone/>
              <a:defRPr sz="1100">
                <a:solidFill>
                  <a:srgbClr val="888888"/>
                </a:solidFill>
              </a:defRPr>
            </a:lvl8pPr>
            <a:lvl9pPr marL="4114800" lvl="8" indent="-228600" algn="l">
              <a:spcBef>
                <a:spcPts val="200"/>
              </a:spcBef>
              <a:spcAft>
                <a:spcPts val="0"/>
              </a:spcAft>
              <a:buClr>
                <a:srgbClr val="888888"/>
              </a:buClr>
              <a:buSzPts val="1100"/>
              <a:buNone/>
              <a:defRPr sz="1100">
                <a:solidFill>
                  <a:srgbClr val="888888"/>
                </a:solidFill>
              </a:defRPr>
            </a:lvl9pPr>
          </a:lstStyle>
          <a:p>
            <a:endParaRPr/>
          </a:p>
        </p:txBody>
      </p:sp>
      <p:sp>
        <p:nvSpPr>
          <p:cNvPr id="116" name="Google Shape;116;p24"/>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4"/>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4"/>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5"/>
          <p:cNvSpPr txBox="1">
            <a:spLocks noGrp="1"/>
          </p:cNvSpPr>
          <p:nvPr>
            <p:ph type="body" idx="1"/>
          </p:nvPr>
        </p:nvSpPr>
        <p:spPr>
          <a:xfrm>
            <a:off x="457200" y="1151335"/>
            <a:ext cx="4040100" cy="480000"/>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300"/>
              </a:spcBef>
              <a:spcAft>
                <a:spcPts val="0"/>
              </a:spcAft>
              <a:buClr>
                <a:schemeClr val="dk1"/>
              </a:buClr>
              <a:buSzPts val="1400"/>
              <a:buNone/>
              <a:defRPr sz="1400" b="1"/>
            </a:lvl3pPr>
            <a:lvl4pPr marL="1828800" lvl="3" indent="-228600" algn="l">
              <a:spcBef>
                <a:spcPts val="200"/>
              </a:spcBef>
              <a:spcAft>
                <a:spcPts val="0"/>
              </a:spcAft>
              <a:buClr>
                <a:schemeClr val="dk1"/>
              </a:buClr>
              <a:buSzPts val="1200"/>
              <a:buNone/>
              <a:defRPr sz="1200" b="1"/>
            </a:lvl4pPr>
            <a:lvl5pPr marL="2286000" lvl="4" indent="-228600" algn="l">
              <a:spcBef>
                <a:spcPts val="200"/>
              </a:spcBef>
              <a:spcAft>
                <a:spcPts val="0"/>
              </a:spcAft>
              <a:buClr>
                <a:schemeClr val="dk1"/>
              </a:buClr>
              <a:buSzPts val="1200"/>
              <a:buNone/>
              <a:defRPr sz="1200" b="1"/>
            </a:lvl5pPr>
            <a:lvl6pPr marL="2743200" lvl="5" indent="-228600" algn="l">
              <a:spcBef>
                <a:spcPts val="200"/>
              </a:spcBef>
              <a:spcAft>
                <a:spcPts val="0"/>
              </a:spcAft>
              <a:buClr>
                <a:schemeClr val="dk1"/>
              </a:buClr>
              <a:buSzPts val="1200"/>
              <a:buNone/>
              <a:defRPr sz="1200" b="1"/>
            </a:lvl6pPr>
            <a:lvl7pPr marL="3200400" lvl="6" indent="-228600" algn="l">
              <a:spcBef>
                <a:spcPts val="200"/>
              </a:spcBef>
              <a:spcAft>
                <a:spcPts val="0"/>
              </a:spcAft>
              <a:buClr>
                <a:schemeClr val="dk1"/>
              </a:buClr>
              <a:buSzPts val="1200"/>
              <a:buNone/>
              <a:defRPr sz="1200" b="1"/>
            </a:lvl7pPr>
            <a:lvl8pPr marL="3657600" lvl="7" indent="-228600" algn="l">
              <a:spcBef>
                <a:spcPts val="200"/>
              </a:spcBef>
              <a:spcAft>
                <a:spcPts val="0"/>
              </a:spcAft>
              <a:buClr>
                <a:schemeClr val="dk1"/>
              </a:buClr>
              <a:buSzPts val="1200"/>
              <a:buNone/>
              <a:defRPr sz="1200" b="1"/>
            </a:lvl8pPr>
            <a:lvl9pPr marL="4114800" lvl="8" indent="-228600" algn="l">
              <a:spcBef>
                <a:spcPts val="200"/>
              </a:spcBef>
              <a:spcAft>
                <a:spcPts val="0"/>
              </a:spcAft>
              <a:buClr>
                <a:schemeClr val="dk1"/>
              </a:buClr>
              <a:buSzPts val="1200"/>
              <a:buNone/>
              <a:defRPr sz="1200" b="1"/>
            </a:lvl9pPr>
          </a:lstStyle>
          <a:p>
            <a:endParaRPr/>
          </a:p>
        </p:txBody>
      </p:sp>
      <p:sp>
        <p:nvSpPr>
          <p:cNvPr id="122" name="Google Shape;122;p25"/>
          <p:cNvSpPr txBox="1">
            <a:spLocks noGrp="1"/>
          </p:cNvSpPr>
          <p:nvPr>
            <p:ph type="body" idx="2"/>
          </p:nvPr>
        </p:nvSpPr>
        <p:spPr>
          <a:xfrm>
            <a:off x="457200" y="1631156"/>
            <a:ext cx="4040100" cy="2963400"/>
          </a:xfrm>
          <a:prstGeom prst="rect">
            <a:avLst/>
          </a:prstGeom>
          <a:noFill/>
          <a:ln>
            <a:noFill/>
          </a:ln>
        </p:spPr>
        <p:txBody>
          <a:bodyPr spcFirstLastPara="1" wrap="square" lIns="68575" tIns="34275" rIns="68575" bIns="34275" anchor="t" anchorCtr="0">
            <a:normAutofit/>
          </a:bodyPr>
          <a:lstStyle>
            <a:lvl1pPr marL="457200" lvl="0" indent="-342900" algn="l">
              <a:spcBef>
                <a:spcPts val="40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7500" algn="l">
              <a:spcBef>
                <a:spcPts val="300"/>
              </a:spcBef>
              <a:spcAft>
                <a:spcPts val="0"/>
              </a:spcAft>
              <a:buClr>
                <a:schemeClr val="dk1"/>
              </a:buClr>
              <a:buSzPts val="1400"/>
              <a:buChar char="•"/>
              <a:defRPr sz="14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23" name="Google Shape;123;p25"/>
          <p:cNvSpPr txBox="1">
            <a:spLocks noGrp="1"/>
          </p:cNvSpPr>
          <p:nvPr>
            <p:ph type="body" idx="3"/>
          </p:nvPr>
        </p:nvSpPr>
        <p:spPr>
          <a:xfrm>
            <a:off x="4645026" y="1151335"/>
            <a:ext cx="4041600" cy="480000"/>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300"/>
              </a:spcBef>
              <a:spcAft>
                <a:spcPts val="0"/>
              </a:spcAft>
              <a:buClr>
                <a:schemeClr val="dk1"/>
              </a:buClr>
              <a:buSzPts val="1400"/>
              <a:buNone/>
              <a:defRPr sz="1400" b="1"/>
            </a:lvl3pPr>
            <a:lvl4pPr marL="1828800" lvl="3" indent="-228600" algn="l">
              <a:spcBef>
                <a:spcPts val="200"/>
              </a:spcBef>
              <a:spcAft>
                <a:spcPts val="0"/>
              </a:spcAft>
              <a:buClr>
                <a:schemeClr val="dk1"/>
              </a:buClr>
              <a:buSzPts val="1200"/>
              <a:buNone/>
              <a:defRPr sz="1200" b="1"/>
            </a:lvl4pPr>
            <a:lvl5pPr marL="2286000" lvl="4" indent="-228600" algn="l">
              <a:spcBef>
                <a:spcPts val="200"/>
              </a:spcBef>
              <a:spcAft>
                <a:spcPts val="0"/>
              </a:spcAft>
              <a:buClr>
                <a:schemeClr val="dk1"/>
              </a:buClr>
              <a:buSzPts val="1200"/>
              <a:buNone/>
              <a:defRPr sz="1200" b="1"/>
            </a:lvl5pPr>
            <a:lvl6pPr marL="2743200" lvl="5" indent="-228600" algn="l">
              <a:spcBef>
                <a:spcPts val="200"/>
              </a:spcBef>
              <a:spcAft>
                <a:spcPts val="0"/>
              </a:spcAft>
              <a:buClr>
                <a:schemeClr val="dk1"/>
              </a:buClr>
              <a:buSzPts val="1200"/>
              <a:buNone/>
              <a:defRPr sz="1200" b="1"/>
            </a:lvl6pPr>
            <a:lvl7pPr marL="3200400" lvl="6" indent="-228600" algn="l">
              <a:spcBef>
                <a:spcPts val="200"/>
              </a:spcBef>
              <a:spcAft>
                <a:spcPts val="0"/>
              </a:spcAft>
              <a:buClr>
                <a:schemeClr val="dk1"/>
              </a:buClr>
              <a:buSzPts val="1200"/>
              <a:buNone/>
              <a:defRPr sz="1200" b="1"/>
            </a:lvl7pPr>
            <a:lvl8pPr marL="3657600" lvl="7" indent="-228600" algn="l">
              <a:spcBef>
                <a:spcPts val="200"/>
              </a:spcBef>
              <a:spcAft>
                <a:spcPts val="0"/>
              </a:spcAft>
              <a:buClr>
                <a:schemeClr val="dk1"/>
              </a:buClr>
              <a:buSzPts val="1200"/>
              <a:buNone/>
              <a:defRPr sz="1200" b="1"/>
            </a:lvl8pPr>
            <a:lvl9pPr marL="4114800" lvl="8" indent="-228600" algn="l">
              <a:spcBef>
                <a:spcPts val="200"/>
              </a:spcBef>
              <a:spcAft>
                <a:spcPts val="0"/>
              </a:spcAft>
              <a:buClr>
                <a:schemeClr val="dk1"/>
              </a:buClr>
              <a:buSzPts val="1200"/>
              <a:buNone/>
              <a:defRPr sz="1200" b="1"/>
            </a:lvl9pPr>
          </a:lstStyle>
          <a:p>
            <a:endParaRPr/>
          </a:p>
        </p:txBody>
      </p:sp>
      <p:sp>
        <p:nvSpPr>
          <p:cNvPr id="124" name="Google Shape;124;p25"/>
          <p:cNvSpPr txBox="1">
            <a:spLocks noGrp="1"/>
          </p:cNvSpPr>
          <p:nvPr>
            <p:ph type="body" idx="4"/>
          </p:nvPr>
        </p:nvSpPr>
        <p:spPr>
          <a:xfrm>
            <a:off x="4645026" y="1631156"/>
            <a:ext cx="4041600" cy="2963400"/>
          </a:xfrm>
          <a:prstGeom prst="rect">
            <a:avLst/>
          </a:prstGeom>
          <a:noFill/>
          <a:ln>
            <a:noFill/>
          </a:ln>
        </p:spPr>
        <p:txBody>
          <a:bodyPr spcFirstLastPara="1" wrap="square" lIns="68575" tIns="34275" rIns="68575" bIns="34275" anchor="t" anchorCtr="0">
            <a:normAutofit/>
          </a:bodyPr>
          <a:lstStyle>
            <a:lvl1pPr marL="457200" lvl="0" indent="-342900" algn="l">
              <a:spcBef>
                <a:spcPts val="40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7500" algn="l">
              <a:spcBef>
                <a:spcPts val="300"/>
              </a:spcBef>
              <a:spcAft>
                <a:spcPts val="0"/>
              </a:spcAft>
              <a:buClr>
                <a:schemeClr val="dk1"/>
              </a:buClr>
              <a:buSzPts val="1400"/>
              <a:buChar char="•"/>
              <a:defRPr sz="14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25" name="Google Shape;125;p25"/>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5"/>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6"/>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6"/>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6"/>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7"/>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7"/>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7"/>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8"/>
          <p:cNvSpPr txBox="1">
            <a:spLocks noGrp="1"/>
          </p:cNvSpPr>
          <p:nvPr>
            <p:ph type="title"/>
          </p:nvPr>
        </p:nvSpPr>
        <p:spPr>
          <a:xfrm>
            <a:off x="457201" y="204788"/>
            <a:ext cx="3008400" cy="87180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8"/>
          <p:cNvSpPr txBox="1">
            <a:spLocks noGrp="1"/>
          </p:cNvSpPr>
          <p:nvPr>
            <p:ph type="body" idx="1"/>
          </p:nvPr>
        </p:nvSpPr>
        <p:spPr>
          <a:xfrm>
            <a:off x="3575050" y="204788"/>
            <a:ext cx="5111700" cy="4389900"/>
          </a:xfrm>
          <a:prstGeom prst="rect">
            <a:avLst/>
          </a:prstGeom>
          <a:noFill/>
          <a:ln>
            <a:noFill/>
          </a:ln>
        </p:spPr>
        <p:txBody>
          <a:bodyPr spcFirstLastPara="1" wrap="square" lIns="68575" tIns="34275" rIns="68575" bIns="34275" anchor="t" anchorCtr="0">
            <a:normAutofit/>
          </a:bodyPr>
          <a:lstStyle>
            <a:lvl1pPr marL="457200" lvl="0" indent="-381000" algn="l">
              <a:spcBef>
                <a:spcPts val="500"/>
              </a:spcBef>
              <a:spcAft>
                <a:spcPts val="0"/>
              </a:spcAft>
              <a:buClr>
                <a:schemeClr val="dk1"/>
              </a:buClr>
              <a:buSzPts val="2400"/>
              <a:buChar char="•"/>
              <a:defRPr sz="2400"/>
            </a:lvl1pPr>
            <a:lvl2pPr marL="914400" lvl="1" indent="-361950" algn="l">
              <a:spcBef>
                <a:spcPts val="400"/>
              </a:spcBef>
              <a:spcAft>
                <a:spcPts val="0"/>
              </a:spcAft>
              <a:buClr>
                <a:schemeClr val="dk1"/>
              </a:buClr>
              <a:buSzPts val="2100"/>
              <a:buChar char="–"/>
              <a:defRPr sz="2100"/>
            </a:lvl2pPr>
            <a:lvl3pPr marL="1371600" lvl="2" indent="-342900" algn="l">
              <a:spcBef>
                <a:spcPts val="40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40" name="Google Shape;140;p28"/>
          <p:cNvSpPr txBox="1">
            <a:spLocks noGrp="1"/>
          </p:cNvSpPr>
          <p:nvPr>
            <p:ph type="body" idx="2"/>
          </p:nvPr>
        </p:nvSpPr>
        <p:spPr>
          <a:xfrm>
            <a:off x="457201" y="1076326"/>
            <a:ext cx="3008400" cy="3518400"/>
          </a:xfrm>
          <a:prstGeom prst="rect">
            <a:avLst/>
          </a:prstGeom>
          <a:noFill/>
          <a:ln>
            <a:noFill/>
          </a:ln>
        </p:spPr>
        <p:txBody>
          <a:bodyPr spcFirstLastPara="1" wrap="square" lIns="68575" tIns="34275" rIns="68575" bIns="34275" anchor="t" anchorCtr="0">
            <a:normAutofit/>
          </a:bodyPr>
          <a:lstStyle>
            <a:lvl1pPr marL="457200" lvl="0" indent="-228600" algn="l">
              <a:spcBef>
                <a:spcPts val="200"/>
              </a:spcBef>
              <a:spcAft>
                <a:spcPts val="0"/>
              </a:spcAft>
              <a:buClr>
                <a:schemeClr val="dk1"/>
              </a:buClr>
              <a:buSzPts val="1100"/>
              <a:buNone/>
              <a:defRPr sz="1100"/>
            </a:lvl1pPr>
            <a:lvl2pPr marL="914400" lvl="1" indent="-228600" algn="l">
              <a:spcBef>
                <a:spcPts val="200"/>
              </a:spcBef>
              <a:spcAft>
                <a:spcPts val="0"/>
              </a:spcAft>
              <a:buClr>
                <a:schemeClr val="dk1"/>
              </a:buClr>
              <a:buSzPts val="900"/>
              <a:buNone/>
              <a:defRPr sz="900"/>
            </a:lvl2pPr>
            <a:lvl3pPr marL="1371600" lvl="2" indent="-228600" algn="l">
              <a:spcBef>
                <a:spcPts val="200"/>
              </a:spcBef>
              <a:spcAft>
                <a:spcPts val="0"/>
              </a:spcAft>
              <a:buClr>
                <a:schemeClr val="dk1"/>
              </a:buClr>
              <a:buSzPts val="800"/>
              <a:buNone/>
              <a:defRPr sz="800"/>
            </a:lvl3pPr>
            <a:lvl4pPr marL="1828800" lvl="3" indent="-228600" algn="l">
              <a:spcBef>
                <a:spcPts val="100"/>
              </a:spcBef>
              <a:spcAft>
                <a:spcPts val="0"/>
              </a:spcAft>
              <a:buClr>
                <a:schemeClr val="dk1"/>
              </a:buClr>
              <a:buSzPts val="700"/>
              <a:buNone/>
              <a:defRPr sz="700"/>
            </a:lvl4pPr>
            <a:lvl5pPr marL="2286000" lvl="4" indent="-228600" algn="l">
              <a:spcBef>
                <a:spcPts val="100"/>
              </a:spcBef>
              <a:spcAft>
                <a:spcPts val="0"/>
              </a:spcAft>
              <a:buClr>
                <a:schemeClr val="dk1"/>
              </a:buClr>
              <a:buSzPts val="700"/>
              <a:buNone/>
              <a:defRPr sz="700"/>
            </a:lvl5pPr>
            <a:lvl6pPr marL="2743200" lvl="5" indent="-228600" algn="l">
              <a:spcBef>
                <a:spcPts val="100"/>
              </a:spcBef>
              <a:spcAft>
                <a:spcPts val="0"/>
              </a:spcAft>
              <a:buClr>
                <a:schemeClr val="dk1"/>
              </a:buClr>
              <a:buSzPts val="700"/>
              <a:buNone/>
              <a:defRPr sz="700"/>
            </a:lvl6pPr>
            <a:lvl7pPr marL="3200400" lvl="6" indent="-228600" algn="l">
              <a:spcBef>
                <a:spcPts val="100"/>
              </a:spcBef>
              <a:spcAft>
                <a:spcPts val="0"/>
              </a:spcAft>
              <a:buClr>
                <a:schemeClr val="dk1"/>
              </a:buClr>
              <a:buSzPts val="700"/>
              <a:buNone/>
              <a:defRPr sz="700"/>
            </a:lvl7pPr>
            <a:lvl8pPr marL="3657600" lvl="7" indent="-228600" algn="l">
              <a:spcBef>
                <a:spcPts val="100"/>
              </a:spcBef>
              <a:spcAft>
                <a:spcPts val="0"/>
              </a:spcAft>
              <a:buClr>
                <a:schemeClr val="dk1"/>
              </a:buClr>
              <a:buSzPts val="700"/>
              <a:buNone/>
              <a:defRPr sz="700"/>
            </a:lvl8pPr>
            <a:lvl9pPr marL="4114800" lvl="8" indent="-228600" algn="l">
              <a:spcBef>
                <a:spcPts val="100"/>
              </a:spcBef>
              <a:spcAft>
                <a:spcPts val="0"/>
              </a:spcAft>
              <a:buClr>
                <a:schemeClr val="dk1"/>
              </a:buClr>
              <a:buSzPts val="700"/>
              <a:buNone/>
              <a:defRPr sz="700"/>
            </a:lvl9pPr>
          </a:lstStyle>
          <a:p>
            <a:endParaRPr/>
          </a:p>
        </p:txBody>
      </p:sp>
      <p:sp>
        <p:nvSpPr>
          <p:cNvPr id="141" name="Google Shape;141;p28"/>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8"/>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8"/>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9"/>
          <p:cNvSpPr>
            <a:spLocks noGrp="1"/>
          </p:cNvSpPr>
          <p:nvPr>
            <p:ph type="pic" idx="2"/>
          </p:nvPr>
        </p:nvSpPr>
        <p:spPr>
          <a:xfrm>
            <a:off x="1792288" y="459581"/>
            <a:ext cx="5486400" cy="3086100"/>
          </a:xfrm>
          <a:prstGeom prst="rect">
            <a:avLst/>
          </a:prstGeom>
          <a:noFill/>
          <a:ln>
            <a:noFill/>
          </a:ln>
        </p:spPr>
      </p:sp>
      <p:sp>
        <p:nvSpPr>
          <p:cNvPr id="147" name="Google Shape;147;p29"/>
          <p:cNvSpPr txBox="1">
            <a:spLocks noGrp="1"/>
          </p:cNvSpPr>
          <p:nvPr>
            <p:ph type="body" idx="1"/>
          </p:nvPr>
        </p:nvSpPr>
        <p:spPr>
          <a:xfrm>
            <a:off x="1792288" y="4025504"/>
            <a:ext cx="5486400" cy="603600"/>
          </a:xfrm>
          <a:prstGeom prst="rect">
            <a:avLst/>
          </a:prstGeom>
          <a:noFill/>
          <a:ln>
            <a:noFill/>
          </a:ln>
        </p:spPr>
        <p:txBody>
          <a:bodyPr spcFirstLastPara="1" wrap="square" lIns="68575" tIns="34275" rIns="68575" bIns="34275" anchor="t" anchorCtr="0">
            <a:normAutofit/>
          </a:bodyPr>
          <a:lstStyle>
            <a:lvl1pPr marL="457200" lvl="0" indent="-228600" algn="l">
              <a:spcBef>
                <a:spcPts val="200"/>
              </a:spcBef>
              <a:spcAft>
                <a:spcPts val="0"/>
              </a:spcAft>
              <a:buClr>
                <a:schemeClr val="dk1"/>
              </a:buClr>
              <a:buSzPts val="1100"/>
              <a:buNone/>
              <a:defRPr sz="1100"/>
            </a:lvl1pPr>
            <a:lvl2pPr marL="914400" lvl="1" indent="-228600" algn="l">
              <a:spcBef>
                <a:spcPts val="200"/>
              </a:spcBef>
              <a:spcAft>
                <a:spcPts val="0"/>
              </a:spcAft>
              <a:buClr>
                <a:schemeClr val="dk1"/>
              </a:buClr>
              <a:buSzPts val="900"/>
              <a:buNone/>
              <a:defRPr sz="900"/>
            </a:lvl2pPr>
            <a:lvl3pPr marL="1371600" lvl="2" indent="-228600" algn="l">
              <a:spcBef>
                <a:spcPts val="200"/>
              </a:spcBef>
              <a:spcAft>
                <a:spcPts val="0"/>
              </a:spcAft>
              <a:buClr>
                <a:schemeClr val="dk1"/>
              </a:buClr>
              <a:buSzPts val="800"/>
              <a:buNone/>
              <a:defRPr sz="800"/>
            </a:lvl3pPr>
            <a:lvl4pPr marL="1828800" lvl="3" indent="-228600" algn="l">
              <a:spcBef>
                <a:spcPts val="100"/>
              </a:spcBef>
              <a:spcAft>
                <a:spcPts val="0"/>
              </a:spcAft>
              <a:buClr>
                <a:schemeClr val="dk1"/>
              </a:buClr>
              <a:buSzPts val="700"/>
              <a:buNone/>
              <a:defRPr sz="700"/>
            </a:lvl4pPr>
            <a:lvl5pPr marL="2286000" lvl="4" indent="-228600" algn="l">
              <a:spcBef>
                <a:spcPts val="100"/>
              </a:spcBef>
              <a:spcAft>
                <a:spcPts val="0"/>
              </a:spcAft>
              <a:buClr>
                <a:schemeClr val="dk1"/>
              </a:buClr>
              <a:buSzPts val="700"/>
              <a:buNone/>
              <a:defRPr sz="700"/>
            </a:lvl5pPr>
            <a:lvl6pPr marL="2743200" lvl="5" indent="-228600" algn="l">
              <a:spcBef>
                <a:spcPts val="100"/>
              </a:spcBef>
              <a:spcAft>
                <a:spcPts val="0"/>
              </a:spcAft>
              <a:buClr>
                <a:schemeClr val="dk1"/>
              </a:buClr>
              <a:buSzPts val="700"/>
              <a:buNone/>
              <a:defRPr sz="700"/>
            </a:lvl6pPr>
            <a:lvl7pPr marL="3200400" lvl="6" indent="-228600" algn="l">
              <a:spcBef>
                <a:spcPts val="100"/>
              </a:spcBef>
              <a:spcAft>
                <a:spcPts val="0"/>
              </a:spcAft>
              <a:buClr>
                <a:schemeClr val="dk1"/>
              </a:buClr>
              <a:buSzPts val="700"/>
              <a:buNone/>
              <a:defRPr sz="700"/>
            </a:lvl7pPr>
            <a:lvl8pPr marL="3657600" lvl="7" indent="-228600" algn="l">
              <a:spcBef>
                <a:spcPts val="100"/>
              </a:spcBef>
              <a:spcAft>
                <a:spcPts val="0"/>
              </a:spcAft>
              <a:buClr>
                <a:schemeClr val="dk1"/>
              </a:buClr>
              <a:buSzPts val="700"/>
              <a:buNone/>
              <a:defRPr sz="700"/>
            </a:lvl8pPr>
            <a:lvl9pPr marL="4114800" lvl="8" indent="-228600" algn="l">
              <a:spcBef>
                <a:spcPts val="100"/>
              </a:spcBef>
              <a:spcAft>
                <a:spcPts val="0"/>
              </a:spcAft>
              <a:buClr>
                <a:schemeClr val="dk1"/>
              </a:buClr>
              <a:buSzPts val="700"/>
              <a:buNone/>
              <a:defRPr sz="700"/>
            </a:lvl9pPr>
          </a:lstStyle>
          <a:p>
            <a:endParaRPr/>
          </a:p>
        </p:txBody>
      </p:sp>
      <p:sp>
        <p:nvSpPr>
          <p:cNvPr id="148" name="Google Shape;148;p2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9"/>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30"/>
          <p:cNvSpPr txBox="1">
            <a:spLocks noGrp="1"/>
          </p:cNvSpPr>
          <p:nvPr>
            <p:ph type="body" idx="1"/>
          </p:nvPr>
        </p:nvSpPr>
        <p:spPr>
          <a:xfrm rot="5400000">
            <a:off x="2874750" y="-1217399"/>
            <a:ext cx="3394500" cy="82296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154" name="Google Shape;154;p30"/>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30"/>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3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rot="5400000">
            <a:off x="5463750" y="1371629"/>
            <a:ext cx="4388700" cy="20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31"/>
          <p:cNvSpPr txBox="1">
            <a:spLocks noGrp="1"/>
          </p:cNvSpPr>
          <p:nvPr>
            <p:ph type="body" idx="1"/>
          </p:nvPr>
        </p:nvSpPr>
        <p:spPr>
          <a:xfrm rot="5400000">
            <a:off x="1272750" y="-609571"/>
            <a:ext cx="4388700" cy="60198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160" name="Google Shape;160;p31"/>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31"/>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31"/>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3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2" name="Google Shape;172;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3" name="Google Shape;173;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7" name="Google Shape;177;p3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8" name="Google Shape;178;p3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9" name="Google Shape;179;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1" name="Google Shape;181;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4" name="Google Shape;184;p35"/>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5" name="Google Shape;185;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6" name="Google Shape;186;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135116" y="84390"/>
            <a:ext cx="8850300" cy="624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 name="Google Shape;190;p36"/>
          <p:cNvSpPr txBox="1">
            <a:spLocks noGrp="1"/>
          </p:cNvSpPr>
          <p:nvPr>
            <p:ph type="sldNum" idx="12"/>
          </p:nvPr>
        </p:nvSpPr>
        <p:spPr>
          <a:xfrm>
            <a:off x="8494776" y="4833194"/>
            <a:ext cx="649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1"/>
        <p:cNvGrpSpPr/>
        <p:nvPr/>
      </p:nvGrpSpPr>
      <p:grpSpPr>
        <a:xfrm>
          <a:off x="0" y="0"/>
          <a:ext cx="0" cy="0"/>
          <a:chOff x="0" y="0"/>
          <a:chExt cx="0" cy="0"/>
        </a:xfrm>
      </p:grpSpPr>
      <p:sp>
        <p:nvSpPr>
          <p:cNvPr id="192" name="Google Shape;192;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 name="Google Shape;193;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4" name="Google Shape;194;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5"/>
        <p:cNvGrpSpPr/>
        <p:nvPr/>
      </p:nvGrpSpPr>
      <p:grpSpPr>
        <a:xfrm>
          <a:off x="0" y="0"/>
          <a:ext cx="0" cy="0"/>
          <a:chOff x="0" y="0"/>
          <a:chExt cx="0" cy="0"/>
        </a:xfrm>
      </p:grpSpPr>
      <p:sp>
        <p:nvSpPr>
          <p:cNvPr id="196" name="Google Shape;196;p3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p3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8" name="Google Shape;198;p3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9" name="Google Shape;199;p3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00" name="Google Shape;200;p3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1" name="Google Shape;201;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2" name="Google Shape;202;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p3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p3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07" name="Google Shape;207;p3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08" name="Google Shape;208;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9" name="Google Shape;209;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1"/>
        <p:cNvGrpSpPr/>
        <p:nvPr/>
      </p:nvGrpSpPr>
      <p:grpSpPr>
        <a:xfrm>
          <a:off x="0" y="0"/>
          <a:ext cx="0" cy="0"/>
          <a:chOff x="0" y="0"/>
          <a:chExt cx="0" cy="0"/>
        </a:xfrm>
      </p:grpSpPr>
      <p:sp>
        <p:nvSpPr>
          <p:cNvPr id="212" name="Google Shape;212;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3" name="Google Shape;213;p40"/>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4" name="Google Shape;214;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5" name="Google Shape;215;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7"/>
        <p:cNvGrpSpPr/>
        <p:nvPr/>
      </p:nvGrpSpPr>
      <p:grpSpPr>
        <a:xfrm>
          <a:off x="0" y="0"/>
          <a:ext cx="0" cy="0"/>
          <a:chOff x="0" y="0"/>
          <a:chExt cx="0" cy="0"/>
        </a:xfrm>
      </p:grpSpPr>
      <p:sp>
        <p:nvSpPr>
          <p:cNvPr id="218" name="Google Shape;218;p41"/>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9" name="Google Shape;219;p41"/>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0" name="Google Shape;220;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1" name="Google Shape;221;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2" name="Google Shape;222;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23"/>
        <p:cNvGrpSpPr/>
        <p:nvPr/>
      </p:nvGrpSpPr>
      <p:grpSpPr>
        <a:xfrm>
          <a:off x="0" y="0"/>
          <a:ext cx="0" cy="0"/>
          <a:chOff x="0" y="0"/>
          <a:chExt cx="0" cy="0"/>
        </a:xfrm>
      </p:grpSpPr>
      <p:sp>
        <p:nvSpPr>
          <p:cNvPr id="224" name="Google Shape;224;p4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5" name="Google Shape;225;p42"/>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6" name="Google Shape;226;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227" name="Google Shape;227;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228" name="Google Shape;228;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9"/>
        <p:cNvGrpSpPr/>
        <p:nvPr/>
      </p:nvGrpSpPr>
      <p:grpSpPr>
        <a:xfrm>
          <a:off x="0" y="0"/>
          <a:ext cx="0" cy="0"/>
          <a:chOff x="0" y="0"/>
          <a:chExt cx="0" cy="0"/>
        </a:xfrm>
      </p:grpSpPr>
      <p:sp>
        <p:nvSpPr>
          <p:cNvPr id="230" name="Google Shape;230;p43"/>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31" name="Google Shape;231;p43"/>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232" name="Google Shape;232;p4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233"/>
        <p:cNvGrpSpPr/>
        <p:nvPr/>
      </p:nvGrpSpPr>
      <p:grpSpPr>
        <a:xfrm>
          <a:off x="0" y="0"/>
          <a:ext cx="0" cy="0"/>
          <a:chOff x="0" y="0"/>
          <a:chExt cx="0" cy="0"/>
        </a:xfrm>
      </p:grpSpPr>
      <p:sp>
        <p:nvSpPr>
          <p:cNvPr id="234" name="Google Shape;234;p44"/>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5" name="Google Shape;235;p4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6"/>
        <p:cNvGrpSpPr/>
        <p:nvPr/>
      </p:nvGrpSpPr>
      <p:grpSpPr>
        <a:xfrm>
          <a:off x="0" y="0"/>
          <a:ext cx="0" cy="0"/>
          <a:chOff x="0" y="0"/>
          <a:chExt cx="0" cy="0"/>
        </a:xfrm>
      </p:grpSpPr>
      <p:sp>
        <p:nvSpPr>
          <p:cNvPr id="237" name="Google Shape;237;p4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8" name="Google Shape;238;p4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239" name="Google Shape;239;p4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_HEADER_3">
  <p:cSld name="SECTION_HEADER_3">
    <p:spTree>
      <p:nvGrpSpPr>
        <p:cNvPr id="1" name="Shape 240"/>
        <p:cNvGrpSpPr/>
        <p:nvPr/>
      </p:nvGrpSpPr>
      <p:grpSpPr>
        <a:xfrm>
          <a:off x="0" y="0"/>
          <a:ext cx="0" cy="0"/>
          <a:chOff x="0" y="0"/>
          <a:chExt cx="0" cy="0"/>
        </a:xfrm>
      </p:grpSpPr>
      <p:sp>
        <p:nvSpPr>
          <p:cNvPr id="241" name="Google Shape;241;p46"/>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2" name="Google Shape;242;p4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43"/>
        <p:cNvGrpSpPr/>
        <p:nvPr/>
      </p:nvGrpSpPr>
      <p:grpSpPr>
        <a:xfrm>
          <a:off x="0" y="0"/>
          <a:ext cx="0" cy="0"/>
          <a:chOff x="0" y="0"/>
          <a:chExt cx="0" cy="0"/>
        </a:xfrm>
      </p:grpSpPr>
      <p:sp>
        <p:nvSpPr>
          <p:cNvPr id="244" name="Google Shape;244;p47"/>
          <p:cNvSpPr txBox="1">
            <a:spLocks noGrp="1"/>
          </p:cNvSpPr>
          <p:nvPr>
            <p:ph type="body" idx="1"/>
          </p:nvPr>
        </p:nvSpPr>
        <p:spPr>
          <a:xfrm>
            <a:off x="135116" y="800467"/>
            <a:ext cx="4360800" cy="37941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100"/>
            </a:lvl1pPr>
            <a:lvl2pPr marL="914400" lvl="1" indent="-342900" algn="l">
              <a:lnSpc>
                <a:spcPct val="90000"/>
              </a:lnSpc>
              <a:spcBef>
                <a:spcPts val="400"/>
              </a:spcBef>
              <a:spcAft>
                <a:spcPts val="0"/>
              </a:spcAft>
              <a:buSzPts val="1800"/>
              <a:buChar char="•"/>
              <a:defRPr sz="1800"/>
            </a:lvl2pPr>
            <a:lvl3pPr marL="1371600" lvl="2" indent="-323850" algn="l">
              <a:lnSpc>
                <a:spcPct val="90000"/>
              </a:lnSpc>
              <a:spcBef>
                <a:spcPts val="400"/>
              </a:spcBef>
              <a:spcAft>
                <a:spcPts val="0"/>
              </a:spcAft>
              <a:buSzPts val="1500"/>
              <a:buChar char="•"/>
              <a:defRPr sz="15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
              <a:defRPr sz="1400"/>
            </a:lvl5pPr>
            <a:lvl6pPr marL="2743200" lvl="5" indent="-317500" algn="l">
              <a:lnSpc>
                <a:spcPct val="90000"/>
              </a:lnSpc>
              <a:spcBef>
                <a:spcPts val="400"/>
              </a:spcBef>
              <a:spcAft>
                <a:spcPts val="0"/>
              </a:spcAft>
              <a:buSzPts val="1400"/>
              <a:buChar char="•"/>
              <a:defRPr sz="1400"/>
            </a:lvl6pPr>
            <a:lvl7pPr marL="3200400" lvl="6" indent="-317500" algn="l">
              <a:lnSpc>
                <a:spcPct val="90000"/>
              </a:lnSpc>
              <a:spcBef>
                <a:spcPts val="400"/>
              </a:spcBef>
              <a:spcAft>
                <a:spcPts val="0"/>
              </a:spcAft>
              <a:buSzPts val="1400"/>
              <a:buChar char="•"/>
              <a:defRPr sz="1400"/>
            </a:lvl7pPr>
            <a:lvl8pPr marL="3657600" lvl="7" indent="-317500" algn="l">
              <a:lnSpc>
                <a:spcPct val="90000"/>
              </a:lnSpc>
              <a:spcBef>
                <a:spcPts val="400"/>
              </a:spcBef>
              <a:spcAft>
                <a:spcPts val="0"/>
              </a:spcAft>
              <a:buSzPts val="1400"/>
              <a:buChar char="•"/>
              <a:defRPr sz="1400"/>
            </a:lvl8pPr>
            <a:lvl9pPr marL="4114800" lvl="8" indent="-317500" algn="l">
              <a:lnSpc>
                <a:spcPct val="90000"/>
              </a:lnSpc>
              <a:spcBef>
                <a:spcPts val="400"/>
              </a:spcBef>
              <a:spcAft>
                <a:spcPts val="0"/>
              </a:spcAft>
              <a:buSzPts val="1400"/>
              <a:buChar char="•"/>
              <a:defRPr sz="1400"/>
            </a:lvl9pPr>
          </a:lstStyle>
          <a:p>
            <a:endParaRPr/>
          </a:p>
        </p:txBody>
      </p:sp>
      <p:sp>
        <p:nvSpPr>
          <p:cNvPr id="245" name="Google Shape;245;p47"/>
          <p:cNvSpPr txBox="1">
            <a:spLocks noGrp="1"/>
          </p:cNvSpPr>
          <p:nvPr>
            <p:ph type="body" idx="2"/>
          </p:nvPr>
        </p:nvSpPr>
        <p:spPr>
          <a:xfrm>
            <a:off x="4648200" y="800467"/>
            <a:ext cx="4337100" cy="37941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100"/>
            </a:lvl1pPr>
            <a:lvl2pPr marL="914400" lvl="1" indent="-342900" algn="l">
              <a:lnSpc>
                <a:spcPct val="90000"/>
              </a:lnSpc>
              <a:spcBef>
                <a:spcPts val="400"/>
              </a:spcBef>
              <a:spcAft>
                <a:spcPts val="0"/>
              </a:spcAft>
              <a:buSzPts val="1800"/>
              <a:buChar char="•"/>
              <a:defRPr sz="1800"/>
            </a:lvl2pPr>
            <a:lvl3pPr marL="1371600" lvl="2" indent="-323850" algn="l">
              <a:lnSpc>
                <a:spcPct val="90000"/>
              </a:lnSpc>
              <a:spcBef>
                <a:spcPts val="400"/>
              </a:spcBef>
              <a:spcAft>
                <a:spcPts val="0"/>
              </a:spcAft>
              <a:buSzPts val="1500"/>
              <a:buChar char="•"/>
              <a:defRPr sz="15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
              <a:defRPr sz="1400"/>
            </a:lvl5pPr>
            <a:lvl6pPr marL="2743200" lvl="5" indent="-317500" algn="l">
              <a:lnSpc>
                <a:spcPct val="90000"/>
              </a:lnSpc>
              <a:spcBef>
                <a:spcPts val="400"/>
              </a:spcBef>
              <a:spcAft>
                <a:spcPts val="0"/>
              </a:spcAft>
              <a:buSzPts val="1400"/>
              <a:buChar char="•"/>
              <a:defRPr sz="1400"/>
            </a:lvl6pPr>
            <a:lvl7pPr marL="3200400" lvl="6" indent="-317500" algn="l">
              <a:lnSpc>
                <a:spcPct val="90000"/>
              </a:lnSpc>
              <a:spcBef>
                <a:spcPts val="400"/>
              </a:spcBef>
              <a:spcAft>
                <a:spcPts val="0"/>
              </a:spcAft>
              <a:buSzPts val="1400"/>
              <a:buChar char="•"/>
              <a:defRPr sz="1400"/>
            </a:lvl7pPr>
            <a:lvl8pPr marL="3657600" lvl="7" indent="-317500" algn="l">
              <a:lnSpc>
                <a:spcPct val="90000"/>
              </a:lnSpc>
              <a:spcBef>
                <a:spcPts val="400"/>
              </a:spcBef>
              <a:spcAft>
                <a:spcPts val="0"/>
              </a:spcAft>
              <a:buSzPts val="1400"/>
              <a:buChar char="•"/>
              <a:defRPr sz="1400"/>
            </a:lvl8pPr>
            <a:lvl9pPr marL="4114800" lvl="8" indent="-317500" algn="l">
              <a:lnSpc>
                <a:spcPct val="90000"/>
              </a:lnSpc>
              <a:spcBef>
                <a:spcPts val="400"/>
              </a:spcBef>
              <a:spcAft>
                <a:spcPts val="0"/>
              </a:spcAft>
              <a:buSzPts val="1400"/>
              <a:buChar char="•"/>
              <a:defRPr sz="1400"/>
            </a:lvl9pPr>
          </a:lstStyle>
          <a:p>
            <a:endParaRPr/>
          </a:p>
        </p:txBody>
      </p:sp>
      <p:sp>
        <p:nvSpPr>
          <p:cNvPr id="246" name="Google Shape;246;p47"/>
          <p:cNvSpPr txBox="1">
            <a:spLocks noGrp="1"/>
          </p:cNvSpPr>
          <p:nvPr>
            <p:ph type="title"/>
          </p:nvPr>
        </p:nvSpPr>
        <p:spPr>
          <a:xfrm>
            <a:off x="135116" y="84390"/>
            <a:ext cx="8850300" cy="624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p47"/>
          <p:cNvSpPr txBox="1">
            <a:spLocks noGrp="1"/>
          </p:cNvSpPr>
          <p:nvPr>
            <p:ph type="sldNum" idx="12"/>
          </p:nvPr>
        </p:nvSpPr>
        <p:spPr>
          <a:xfrm>
            <a:off x="8494776" y="4833194"/>
            <a:ext cx="649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48"/>
        <p:cNvGrpSpPr/>
        <p:nvPr/>
      </p:nvGrpSpPr>
      <p:grpSpPr>
        <a:xfrm>
          <a:off x="0" y="0"/>
          <a:ext cx="0" cy="0"/>
          <a:chOff x="0" y="0"/>
          <a:chExt cx="0" cy="0"/>
        </a:xfrm>
      </p:grpSpPr>
      <p:sp>
        <p:nvSpPr>
          <p:cNvPr id="249" name="Google Shape;249;p4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0" name="Google Shape;250;p4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251" name="Google Shape;251;p4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marR="0" lvl="0" algn="ctr">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0" name="Google Shape;90;p20"/>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rmAutofit/>
          </a:bodyPr>
          <a:lstStyle>
            <a:lvl1pPr marL="457200" marR="0" lvl="0" indent="-381000" algn="l">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1" name="Google Shape;91;p20"/>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888888"/>
                </a:solidFill>
                <a:latin typeface="Calibri"/>
                <a:ea typeface="Calibri"/>
                <a:cs typeface="Calibri"/>
                <a:sym typeface="Calibri"/>
              </a:defRPr>
            </a:lvl1pPr>
            <a:lvl2pPr marL="0" marR="0" lvl="1" indent="0" algn="r">
              <a:spcBef>
                <a:spcPts val="0"/>
              </a:spcBef>
              <a:buNone/>
              <a:defRPr sz="900" b="0" i="0" u="none" strike="noStrike" cap="none">
                <a:solidFill>
                  <a:srgbClr val="888888"/>
                </a:solidFill>
                <a:latin typeface="Calibri"/>
                <a:ea typeface="Calibri"/>
                <a:cs typeface="Calibri"/>
                <a:sym typeface="Calibri"/>
              </a:defRPr>
            </a:lvl2pPr>
            <a:lvl3pPr marL="0" marR="0" lvl="2" indent="0" algn="r">
              <a:spcBef>
                <a:spcPts val="0"/>
              </a:spcBef>
              <a:buNone/>
              <a:defRPr sz="900" b="0" i="0" u="none" strike="noStrike" cap="none">
                <a:solidFill>
                  <a:srgbClr val="888888"/>
                </a:solidFill>
                <a:latin typeface="Calibri"/>
                <a:ea typeface="Calibri"/>
                <a:cs typeface="Calibri"/>
                <a:sym typeface="Calibri"/>
              </a:defRPr>
            </a:lvl3pPr>
            <a:lvl4pPr marL="0" marR="0" lvl="3" indent="0" algn="r">
              <a:spcBef>
                <a:spcPts val="0"/>
              </a:spcBef>
              <a:buNone/>
              <a:defRPr sz="900" b="0" i="0" u="none" strike="noStrike" cap="none">
                <a:solidFill>
                  <a:srgbClr val="888888"/>
                </a:solidFill>
                <a:latin typeface="Calibri"/>
                <a:ea typeface="Calibri"/>
                <a:cs typeface="Calibri"/>
                <a:sym typeface="Calibri"/>
              </a:defRPr>
            </a:lvl4pPr>
            <a:lvl5pPr marL="0" marR="0" lvl="4" indent="0" algn="r">
              <a:spcBef>
                <a:spcPts val="0"/>
              </a:spcBef>
              <a:buNone/>
              <a:defRPr sz="900" b="0" i="0" u="none" strike="noStrike" cap="none">
                <a:solidFill>
                  <a:srgbClr val="888888"/>
                </a:solidFill>
                <a:latin typeface="Calibri"/>
                <a:ea typeface="Calibri"/>
                <a:cs typeface="Calibri"/>
                <a:sym typeface="Calibri"/>
              </a:defRPr>
            </a:lvl5pPr>
            <a:lvl6pPr marL="0" marR="0" lvl="5" indent="0" algn="r">
              <a:spcBef>
                <a:spcPts val="0"/>
              </a:spcBef>
              <a:buNone/>
              <a:defRPr sz="900" b="0" i="0" u="none" strike="noStrike" cap="none">
                <a:solidFill>
                  <a:srgbClr val="888888"/>
                </a:solidFill>
                <a:latin typeface="Calibri"/>
                <a:ea typeface="Calibri"/>
                <a:cs typeface="Calibri"/>
                <a:sym typeface="Calibri"/>
              </a:defRPr>
            </a:lvl6pPr>
            <a:lvl7pPr marL="0" marR="0" lvl="6" indent="0" algn="r">
              <a:spcBef>
                <a:spcPts val="0"/>
              </a:spcBef>
              <a:buNone/>
              <a:defRPr sz="900" b="0" i="0" u="none" strike="noStrike" cap="none">
                <a:solidFill>
                  <a:srgbClr val="888888"/>
                </a:solidFill>
                <a:latin typeface="Calibri"/>
                <a:ea typeface="Calibri"/>
                <a:cs typeface="Calibri"/>
                <a:sym typeface="Calibri"/>
              </a:defRPr>
            </a:lvl7pPr>
            <a:lvl8pPr marL="0" marR="0" lvl="7" indent="0" algn="r">
              <a:spcBef>
                <a:spcPts val="0"/>
              </a:spcBef>
              <a:buNone/>
              <a:defRPr sz="900" b="0" i="0" u="none" strike="noStrike" cap="none">
                <a:solidFill>
                  <a:srgbClr val="888888"/>
                </a:solidFill>
                <a:latin typeface="Calibri"/>
                <a:ea typeface="Calibri"/>
                <a:cs typeface="Calibri"/>
                <a:sym typeface="Calibri"/>
              </a:defRPr>
            </a:lvl8pPr>
            <a:lvl9pPr marL="0" marR="0" lvl="8" indent="0" algn="r">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5" name="Google Shape;165;p3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6" name="Google Shape;166;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7" name="Google Shape;167;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8" name="Google Shape;168;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5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arm.gov/research/campaigns/amf2024courage" TargetMode="Externa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hyperlink" Target="mailto:zaitchik@jhu.edu" TargetMode="External"/><Relationship Id="rId4" Type="http://schemas.openxmlformats.org/officeDocument/2006/relationships/hyperlink" Target="https://21cc.jhu.edu/research/bsec"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meetingorganizer.copernicus.org/ICUC12/ICUC12-688.htm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meetingorganizer.copernicus.org/ICUC12/ICUC12-748.html" TargetMode="External"/><Relationship Id="rId5" Type="http://schemas.openxmlformats.org/officeDocument/2006/relationships/hyperlink" Target="https://meetingorganizer.copernicus.org/ICUC12/ICUC12-324.html" TargetMode="External"/><Relationship Id="rId4" Type="http://schemas.openxmlformats.org/officeDocument/2006/relationships/hyperlink" Target="https://meetingorganizer.copernicus.org/ICUC12/ICUC12-507.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eetingorganizer.copernicus.org/ICUC12/ICUC12-543.html"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meetingorganizer.copernicus.org/ICUC12/ICUC12-322.html" TargetMode="External"/><Relationship Id="rId5" Type="http://schemas.openxmlformats.org/officeDocument/2006/relationships/hyperlink" Target="https://meetingorganizer.copernicus.org/ICUC12/ICUC12-238.html" TargetMode="External"/><Relationship Id="rId4" Type="http://schemas.openxmlformats.org/officeDocument/2006/relationships/hyperlink" Target="https://meetingorganizer.copernicus.org/ICUC12/ICUC12-192.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s://www.arm.gov"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hyperlink" Target="https://www.arm.gov/publications/programdocs/DOE-SC-ARM-24-016.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43.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19.xml"/><Relationship Id="rId5" Type="http://schemas.openxmlformats.org/officeDocument/2006/relationships/hyperlink" Target="https://msdlive.org/projects/bsec/info" TargetMode="External"/><Relationship Id="rId4" Type="http://schemas.openxmlformats.org/officeDocument/2006/relationships/hyperlink" Target="https://adc.arm.gov/discovery/#/results/site_code::c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hyperlink" Target="https://www.arm.gov/publications/programdocs/DOE-SC-ARM-24-016.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51" descr="A city skyline with a body of water&#10;&#10;AI-generated content may be incorrect."/>
          <p:cNvPicPr preferRelativeResize="0"/>
          <p:nvPr/>
        </p:nvPicPr>
        <p:blipFill rotWithShape="1">
          <a:blip r:embed="rId3">
            <a:alphaModFix/>
          </a:blip>
          <a:srcRect b="10241"/>
          <a:stretch/>
        </p:blipFill>
        <p:spPr>
          <a:xfrm>
            <a:off x="0" y="11633"/>
            <a:ext cx="9144002" cy="5474768"/>
          </a:xfrm>
          <a:prstGeom prst="rect">
            <a:avLst/>
          </a:prstGeom>
          <a:noFill/>
          <a:ln>
            <a:noFill/>
          </a:ln>
        </p:spPr>
      </p:pic>
      <p:sp>
        <p:nvSpPr>
          <p:cNvPr id="259" name="Google Shape;259;p51"/>
          <p:cNvSpPr txBox="1">
            <a:spLocks noGrp="1"/>
          </p:cNvSpPr>
          <p:nvPr>
            <p:ph type="title"/>
          </p:nvPr>
        </p:nvSpPr>
        <p:spPr>
          <a:xfrm>
            <a:off x="231975" y="184900"/>
            <a:ext cx="8631600" cy="1017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solidFill>
                  <a:srgbClr val="EC7016"/>
                </a:solidFill>
              </a:rPr>
              <a:t>CoURAGE</a:t>
            </a:r>
            <a:r>
              <a:rPr lang="en"/>
              <a:t>! The </a:t>
            </a:r>
            <a:r>
              <a:rPr lang="en">
                <a:solidFill>
                  <a:srgbClr val="EC7016"/>
                </a:solidFill>
              </a:rPr>
              <a:t>Co</a:t>
            </a:r>
            <a:r>
              <a:rPr lang="en"/>
              <a:t>ast-</a:t>
            </a:r>
            <a:r>
              <a:rPr lang="en">
                <a:solidFill>
                  <a:srgbClr val="EC7016"/>
                </a:solidFill>
              </a:rPr>
              <a:t>U</a:t>
            </a:r>
            <a:r>
              <a:rPr lang="en"/>
              <a:t>rban-</a:t>
            </a:r>
            <a:r>
              <a:rPr lang="en">
                <a:solidFill>
                  <a:srgbClr val="EC7016"/>
                </a:solidFill>
              </a:rPr>
              <a:t>R</a:t>
            </a:r>
            <a:r>
              <a:rPr lang="en"/>
              <a:t>ural </a:t>
            </a:r>
            <a:r>
              <a:rPr lang="en">
                <a:solidFill>
                  <a:srgbClr val="EC7016"/>
                </a:solidFill>
              </a:rPr>
              <a:t>A</a:t>
            </a:r>
            <a:r>
              <a:rPr lang="en"/>
              <a:t>tmospheric </a:t>
            </a:r>
            <a:r>
              <a:rPr lang="en">
                <a:solidFill>
                  <a:srgbClr val="EC7016"/>
                </a:solidFill>
              </a:rPr>
              <a:t>G</a:t>
            </a:r>
            <a:r>
              <a:rPr lang="en">
                <a:solidFill>
                  <a:srgbClr val="000000"/>
                </a:solidFill>
              </a:rPr>
              <a:t>radient </a:t>
            </a:r>
            <a:r>
              <a:rPr lang="en">
                <a:solidFill>
                  <a:srgbClr val="EC7016"/>
                </a:solidFill>
              </a:rPr>
              <a:t>E</a:t>
            </a:r>
            <a:r>
              <a:rPr lang="en"/>
              <a:t>xperiment</a:t>
            </a:r>
            <a:endParaRPr>
              <a:solidFill>
                <a:srgbClr val="000000"/>
              </a:solidFill>
            </a:endParaRPr>
          </a:p>
        </p:txBody>
      </p:sp>
      <p:sp>
        <p:nvSpPr>
          <p:cNvPr id="260" name="Google Shape;260;p51"/>
          <p:cNvSpPr txBox="1"/>
          <p:nvPr/>
        </p:nvSpPr>
        <p:spPr>
          <a:xfrm>
            <a:off x="311144" y="1194063"/>
            <a:ext cx="6166500" cy="477300"/>
          </a:xfrm>
          <a:prstGeom prst="rect">
            <a:avLst/>
          </a:prstGeom>
          <a:noFill/>
          <a:ln>
            <a:noFill/>
          </a:ln>
        </p:spPr>
        <p:txBody>
          <a:bodyPr spcFirstLastPara="1" wrap="square" lIns="68575" tIns="68575" rIns="68575" bIns="68575"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 sz="2200" b="0" i="0" u="none" strike="noStrike" cap="none">
                <a:solidFill>
                  <a:schemeClr val="dk1"/>
                </a:solidFill>
                <a:latin typeface="Calibri"/>
                <a:ea typeface="Calibri"/>
                <a:cs typeface="Calibri"/>
                <a:sym typeface="Calibri"/>
              </a:rPr>
              <a:t>Ken</a:t>
            </a:r>
            <a:r>
              <a:rPr lang="en" sz="2200">
                <a:solidFill>
                  <a:schemeClr val="dk1"/>
                </a:solidFill>
                <a:latin typeface="Calibri"/>
                <a:ea typeface="Calibri"/>
                <a:cs typeface="Calibri"/>
                <a:sym typeface="Calibri"/>
              </a:rPr>
              <a:t>neth Davis and the CoURAGE Science Team</a:t>
            </a:r>
            <a:endParaRPr sz="2200">
              <a:solidFill>
                <a:schemeClr val="dk1"/>
              </a:solidFill>
              <a:latin typeface="Calibri"/>
              <a:ea typeface="Calibri"/>
              <a:cs typeface="Calibri"/>
              <a:sym typeface="Calibri"/>
            </a:endParaRPr>
          </a:p>
        </p:txBody>
      </p:sp>
      <p:pic>
        <p:nvPicPr>
          <p:cNvPr id="261" name="Google Shape;261;p51"/>
          <p:cNvPicPr preferRelativeResize="0"/>
          <p:nvPr/>
        </p:nvPicPr>
        <p:blipFill rotWithShape="1">
          <a:blip r:embed="rId4">
            <a:alphaModFix/>
          </a:blip>
          <a:srcRect/>
          <a:stretch/>
        </p:blipFill>
        <p:spPr>
          <a:xfrm>
            <a:off x="7464550" y="2358512"/>
            <a:ext cx="1258262" cy="1258262"/>
          </a:xfrm>
          <a:prstGeom prst="rect">
            <a:avLst/>
          </a:prstGeom>
          <a:noFill/>
          <a:ln>
            <a:noFill/>
          </a:ln>
        </p:spPr>
      </p:pic>
      <p:sp>
        <p:nvSpPr>
          <p:cNvPr id="262" name="Google Shape;262;p51"/>
          <p:cNvSpPr txBox="1"/>
          <p:nvPr/>
        </p:nvSpPr>
        <p:spPr>
          <a:xfrm>
            <a:off x="7912050" y="6400"/>
            <a:ext cx="117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ICUC12-507</a:t>
            </a:r>
            <a:endParaRPr/>
          </a:p>
        </p:txBody>
      </p:sp>
      <p:sp>
        <p:nvSpPr>
          <p:cNvPr id="263" name="Google Shape;263;p51"/>
          <p:cNvSpPr txBox="1"/>
          <p:nvPr/>
        </p:nvSpPr>
        <p:spPr>
          <a:xfrm>
            <a:off x="231975" y="2944150"/>
            <a:ext cx="716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Coastal-Urban Climate &amp; Weather Processes</a:t>
            </a:r>
            <a:endParaRPr>
              <a:solidFill>
                <a:schemeClr val="lt1"/>
              </a:solidFill>
            </a:endParaRPr>
          </a:p>
        </p:txBody>
      </p:sp>
      <p:sp>
        <p:nvSpPr>
          <p:cNvPr id="264" name="Google Shape;264;p51"/>
          <p:cNvSpPr txBox="1"/>
          <p:nvPr/>
        </p:nvSpPr>
        <p:spPr>
          <a:xfrm>
            <a:off x="227400" y="4674400"/>
            <a:ext cx="878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12th International Conference on Urban Climate 		Rotterdam, The Netherlands</a:t>
            </a:r>
            <a:endParaRPr sz="1800"/>
          </a:p>
          <a:p>
            <a:pPr marL="0" lvl="0" indent="0" algn="ctr" rtl="0">
              <a:spcBef>
                <a:spcPts val="0"/>
              </a:spcBef>
              <a:spcAft>
                <a:spcPts val="0"/>
              </a:spcAft>
              <a:buNone/>
            </a:pPr>
            <a:r>
              <a:rPr lang="en" sz="1800"/>
              <a:t>7 to 11 July 2025</a:t>
            </a:r>
            <a:endParaRPr sz="1800"/>
          </a:p>
        </p:txBody>
      </p:sp>
      <p:pic>
        <p:nvPicPr>
          <p:cNvPr id="265" name="Google Shape;265;p51" descr="A poster of a building&#10;&#10;AI-generated content may be incorrect."/>
          <p:cNvPicPr preferRelativeResize="0"/>
          <p:nvPr/>
        </p:nvPicPr>
        <p:blipFill rotWithShape="1">
          <a:blip r:embed="rId5">
            <a:alphaModFix/>
          </a:blip>
          <a:srcRect/>
          <a:stretch/>
        </p:blipFill>
        <p:spPr>
          <a:xfrm>
            <a:off x="7360375" y="856158"/>
            <a:ext cx="1585274" cy="1151742"/>
          </a:xfrm>
          <a:prstGeom prst="rect">
            <a:avLst/>
          </a:prstGeom>
          <a:noFill/>
          <a:ln>
            <a:noFill/>
          </a:ln>
        </p:spPr>
      </p:pic>
      <p:sp>
        <p:nvSpPr>
          <p:cNvPr id="266" name="Google Shape;266;p51"/>
          <p:cNvSpPr txBox="1"/>
          <p:nvPr/>
        </p:nvSpPr>
        <p:spPr>
          <a:xfrm>
            <a:off x="308175" y="1717675"/>
            <a:ext cx="7162200" cy="346200"/>
          </a:xfrm>
          <a:prstGeom prst="rect">
            <a:avLst/>
          </a:prstGeom>
          <a:noFill/>
          <a:ln>
            <a:noFill/>
          </a:ln>
        </p:spPr>
        <p:txBody>
          <a:bodyPr spcFirstLastPara="1" wrap="square" lIns="68575" tIns="34275" rIns="68575" bIns="34275"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 sz="1800" b="0" i="0" u="none" strike="noStrike" cap="none">
                <a:solidFill>
                  <a:srgbClr val="000000"/>
                </a:solidFill>
                <a:latin typeface="Calibri"/>
                <a:ea typeface="Calibri"/>
                <a:cs typeface="Calibri"/>
                <a:sym typeface="Calibri"/>
              </a:rPr>
              <a:t>CoURAGE website: </a:t>
            </a:r>
            <a:r>
              <a:rPr lang="en" sz="1800" b="0" i="0" u="none" strike="noStrike" cap="none">
                <a:solidFill>
                  <a:srgbClr val="000000"/>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https://arm.gov/research/campaigns/amf2024courag</a:t>
            </a:r>
            <a:r>
              <a:rPr lang="en" sz="1800">
                <a:latin typeface="Calibri"/>
                <a:ea typeface="Calibri"/>
                <a:cs typeface="Calibri"/>
                <a:sym typeface="Calibri"/>
              </a:rPr>
              <a:t>e </a:t>
            </a: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pic>
        <p:nvPicPr>
          <p:cNvPr id="267" name="Google Shape;267;p51"/>
          <p:cNvPicPr preferRelativeResize="0"/>
          <p:nvPr/>
        </p:nvPicPr>
        <p:blipFill>
          <a:blip r:embed="rId7">
            <a:alphaModFix/>
          </a:blip>
          <a:stretch>
            <a:fillRect/>
          </a:stretch>
        </p:blipFill>
        <p:spPr>
          <a:xfrm>
            <a:off x="7464551" y="4013250"/>
            <a:ext cx="1623800" cy="534050"/>
          </a:xfrm>
          <a:prstGeom prst="rect">
            <a:avLst/>
          </a:prstGeom>
          <a:noFill/>
          <a:ln>
            <a:noFill/>
          </a:ln>
        </p:spPr>
      </p:pic>
      <p:pic>
        <p:nvPicPr>
          <p:cNvPr id="268" name="Google Shape;268;p51"/>
          <p:cNvPicPr preferRelativeResize="0"/>
          <p:nvPr/>
        </p:nvPicPr>
        <p:blipFill rotWithShape="1">
          <a:blip r:embed="rId8">
            <a:alphaModFix/>
          </a:blip>
          <a:srcRect l="21877" t="32322" r="21983" b="31582"/>
          <a:stretch/>
        </p:blipFill>
        <p:spPr>
          <a:xfrm>
            <a:off x="311160" y="3769175"/>
            <a:ext cx="1369729" cy="8806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0"/>
          <p:cNvSpPr txBox="1">
            <a:spLocks noGrp="1"/>
          </p:cNvSpPr>
          <p:nvPr>
            <p:ph type="title"/>
          </p:nvPr>
        </p:nvSpPr>
        <p:spPr>
          <a:xfrm>
            <a:off x="628650" y="1976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latin typeface="Arial"/>
                <a:ea typeface="Arial"/>
                <a:cs typeface="Arial"/>
                <a:sym typeface="Arial"/>
              </a:rPr>
              <a:t>This raises more questions…</a:t>
            </a:r>
            <a:endParaRPr sz="3200">
              <a:latin typeface="Arial"/>
              <a:ea typeface="Arial"/>
              <a:cs typeface="Arial"/>
              <a:sym typeface="Arial"/>
            </a:endParaRPr>
          </a:p>
        </p:txBody>
      </p:sp>
      <p:sp>
        <p:nvSpPr>
          <p:cNvPr id="330" name="Google Shape;330;p60"/>
          <p:cNvSpPr txBox="1">
            <a:spLocks noGrp="1"/>
          </p:cNvSpPr>
          <p:nvPr>
            <p:ph type="body" idx="1"/>
          </p:nvPr>
        </p:nvSpPr>
        <p:spPr>
          <a:xfrm>
            <a:off x="628650" y="11406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a:solidFill>
                  <a:srgbClr val="EC7016"/>
                </a:solidFill>
                <a:latin typeface="Arial"/>
                <a:ea typeface="Arial"/>
                <a:cs typeface="Arial"/>
                <a:sym typeface="Arial"/>
              </a:rPr>
              <a:t>What is the Baltimore Social-Environmental Collaborative (BSEC)?</a:t>
            </a:r>
            <a:endParaRPr sz="2400">
              <a:solidFill>
                <a:srgbClr val="EC7016"/>
              </a:solidFill>
              <a:latin typeface="Arial"/>
              <a:ea typeface="Arial"/>
              <a:cs typeface="Arial"/>
              <a:sym typeface="Arial"/>
            </a:endParaRPr>
          </a:p>
          <a:p>
            <a:pPr marL="0" lvl="0" indent="0" algn="l" rtl="0">
              <a:spcBef>
                <a:spcPts val="800"/>
              </a:spcBef>
              <a:spcAft>
                <a:spcPts val="0"/>
              </a:spcAft>
              <a:buNone/>
            </a:pPr>
            <a:r>
              <a:rPr lang="en" sz="2400">
                <a:solidFill>
                  <a:srgbClr val="EC7016"/>
                </a:solidFill>
                <a:latin typeface="Arial"/>
                <a:ea typeface="Arial"/>
                <a:cs typeface="Arial"/>
                <a:sym typeface="Arial"/>
              </a:rPr>
              <a:t>Why Baltimore?</a:t>
            </a:r>
            <a:endParaRPr sz="2400">
              <a:solidFill>
                <a:srgbClr val="EC7016"/>
              </a:solidFill>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What is the US Department of Energy’s (DOE) Atmospheric Radiation Measurement Mobile Facility (AMF)?</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How does a DOE AMF deployment work?</a:t>
            </a:r>
            <a:endParaRPr sz="24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61"/>
          <p:cNvSpPr txBox="1">
            <a:spLocks noGrp="1"/>
          </p:cNvSpPr>
          <p:nvPr>
            <p:ph type="body" idx="1"/>
          </p:nvPr>
        </p:nvSpPr>
        <p:spPr>
          <a:xfrm>
            <a:off x="857250" y="1543050"/>
            <a:ext cx="7404900" cy="1734600"/>
          </a:xfrm>
          <a:prstGeom prst="rect">
            <a:avLst/>
          </a:prstGeom>
          <a:noFill/>
          <a:ln>
            <a:noFill/>
          </a:ln>
        </p:spPr>
        <p:txBody>
          <a:bodyPr spcFirstLastPara="1" wrap="square" lIns="68575" tIns="34275" rIns="68575" bIns="34275" anchor="t" anchorCtr="0">
            <a:normAutofit/>
          </a:bodyPr>
          <a:lstStyle/>
          <a:p>
            <a:pPr marL="38100" lvl="0" indent="0" algn="l" rtl="0">
              <a:lnSpc>
                <a:spcPct val="100000"/>
              </a:lnSpc>
              <a:spcBef>
                <a:spcPts val="0"/>
              </a:spcBef>
              <a:spcAft>
                <a:spcPts val="0"/>
              </a:spcAft>
              <a:buSzPts val="1700"/>
              <a:buNone/>
            </a:pPr>
            <a:r>
              <a:rPr lang="en" sz="2200" b="1">
                <a:solidFill>
                  <a:srgbClr val="000000"/>
                </a:solidFill>
                <a:latin typeface="Candara"/>
                <a:ea typeface="Candara"/>
                <a:cs typeface="Candara"/>
                <a:sym typeface="Candara"/>
              </a:rPr>
              <a:t>The U.S. Department of Energy </a:t>
            </a:r>
            <a:r>
              <a:rPr lang="en" sz="2200">
                <a:solidFill>
                  <a:srgbClr val="000000"/>
                </a:solidFill>
                <a:latin typeface="Candara"/>
                <a:ea typeface="Candara"/>
                <a:cs typeface="Candara"/>
                <a:sym typeface="Candara"/>
              </a:rPr>
              <a:t>requested proposals for integrated urban observation and modeling systems that will inform solutions that can strengthen community-scale climate resilience.</a:t>
            </a:r>
            <a:endParaRPr sz="2200">
              <a:solidFill>
                <a:srgbClr val="000000"/>
              </a:solidFill>
              <a:latin typeface="Candara"/>
              <a:ea typeface="Candara"/>
              <a:cs typeface="Candara"/>
              <a:sym typeface="Candara"/>
            </a:endParaRPr>
          </a:p>
        </p:txBody>
      </p:sp>
      <p:pic>
        <p:nvPicPr>
          <p:cNvPr id="336" name="Google Shape;336;p61"/>
          <p:cNvPicPr preferRelativeResize="0"/>
          <p:nvPr/>
        </p:nvPicPr>
        <p:blipFill rotWithShape="1">
          <a:blip r:embed="rId3">
            <a:alphaModFix/>
          </a:blip>
          <a:srcRect l="21877" t="32322" r="21983" b="31582"/>
          <a:stretch/>
        </p:blipFill>
        <p:spPr>
          <a:xfrm>
            <a:off x="7650735" y="4121125"/>
            <a:ext cx="1369729" cy="880688"/>
          </a:xfrm>
          <a:prstGeom prst="rect">
            <a:avLst/>
          </a:prstGeom>
          <a:noFill/>
          <a:ln>
            <a:noFill/>
          </a:ln>
        </p:spPr>
      </p:pic>
      <p:sp>
        <p:nvSpPr>
          <p:cNvPr id="337" name="Google Shape;337;p61"/>
          <p:cNvSpPr/>
          <p:nvPr/>
        </p:nvSpPr>
        <p:spPr>
          <a:xfrm>
            <a:off x="0" y="1"/>
            <a:ext cx="9144000" cy="744000"/>
          </a:xfrm>
          <a:prstGeom prst="rect">
            <a:avLst/>
          </a:prstGeom>
          <a:solidFill>
            <a:schemeClr val="dk1"/>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ndara"/>
              <a:ea typeface="Candara"/>
              <a:cs typeface="Candara"/>
              <a:sym typeface="Candara"/>
            </a:endParaRPr>
          </a:p>
        </p:txBody>
      </p:sp>
      <p:sp>
        <p:nvSpPr>
          <p:cNvPr id="338" name="Google Shape;338;p61"/>
          <p:cNvSpPr txBox="1">
            <a:spLocks noGrp="1"/>
          </p:cNvSpPr>
          <p:nvPr>
            <p:ph type="title"/>
          </p:nvPr>
        </p:nvSpPr>
        <p:spPr>
          <a:xfrm>
            <a:off x="457200" y="205978"/>
            <a:ext cx="8229600" cy="390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C000"/>
              </a:buClr>
              <a:buSzPts val="3000"/>
              <a:buFont typeface="Candara"/>
              <a:buNone/>
            </a:pPr>
            <a:r>
              <a:rPr lang="en" sz="3000" b="1">
                <a:solidFill>
                  <a:srgbClr val="FFC000"/>
                </a:solidFill>
                <a:latin typeface="Candara"/>
                <a:ea typeface="Candara"/>
                <a:cs typeface="Candara"/>
                <a:sym typeface="Candara"/>
              </a:rPr>
              <a:t>What is BSEC?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2"/>
          <p:cNvSpPr txBox="1">
            <a:spLocks noGrp="1"/>
          </p:cNvSpPr>
          <p:nvPr>
            <p:ph type="body" idx="1"/>
          </p:nvPr>
        </p:nvSpPr>
        <p:spPr>
          <a:xfrm>
            <a:off x="781050" y="1238250"/>
            <a:ext cx="8120400" cy="3029100"/>
          </a:xfrm>
          <a:prstGeom prst="rect">
            <a:avLst/>
          </a:prstGeom>
          <a:noFill/>
          <a:ln>
            <a:noFill/>
          </a:ln>
        </p:spPr>
        <p:txBody>
          <a:bodyPr spcFirstLastPara="1" wrap="square" lIns="68575" tIns="34275" rIns="68575" bIns="34275" anchor="t" anchorCtr="0">
            <a:noAutofit/>
          </a:bodyPr>
          <a:lstStyle/>
          <a:p>
            <a:pPr marL="38100" lvl="0" indent="0" algn="l" rtl="0">
              <a:lnSpc>
                <a:spcPct val="100000"/>
              </a:lnSpc>
              <a:spcBef>
                <a:spcPts val="0"/>
              </a:spcBef>
              <a:spcAft>
                <a:spcPts val="0"/>
              </a:spcAft>
              <a:buSzPts val="1400"/>
              <a:buNone/>
            </a:pPr>
            <a:r>
              <a:rPr lang="en" sz="2200">
                <a:solidFill>
                  <a:srgbClr val="000000"/>
                </a:solidFill>
                <a:latin typeface="Candara"/>
                <a:ea typeface="Candara"/>
                <a:cs typeface="Candara"/>
                <a:sym typeface="Candara"/>
              </a:rPr>
              <a:t>Baltimore was selected, along with three other urban areas</a:t>
            </a:r>
            <a:endParaRPr sz="2200">
              <a:solidFill>
                <a:srgbClr val="000000"/>
              </a:solidFill>
              <a:latin typeface="Candara"/>
              <a:ea typeface="Candara"/>
              <a:cs typeface="Candara"/>
              <a:sym typeface="Candara"/>
            </a:endParaRPr>
          </a:p>
          <a:p>
            <a:pPr marL="38100" lvl="0" indent="0" algn="l" rtl="0">
              <a:lnSpc>
                <a:spcPct val="100000"/>
              </a:lnSpc>
              <a:spcBef>
                <a:spcPts val="0"/>
              </a:spcBef>
              <a:spcAft>
                <a:spcPts val="0"/>
              </a:spcAft>
              <a:buSzPts val="1400"/>
              <a:buNone/>
            </a:pPr>
            <a:endParaRPr sz="2200">
              <a:solidFill>
                <a:srgbClr val="000000"/>
              </a:solidFill>
              <a:latin typeface="Candara"/>
              <a:ea typeface="Candara"/>
              <a:cs typeface="Candara"/>
              <a:sym typeface="Candara"/>
            </a:endParaRPr>
          </a:p>
          <a:p>
            <a:pPr marL="38100" lvl="0" indent="0" algn="l" rtl="0">
              <a:lnSpc>
                <a:spcPct val="100000"/>
              </a:lnSpc>
              <a:spcBef>
                <a:spcPts val="0"/>
              </a:spcBef>
              <a:spcAft>
                <a:spcPts val="0"/>
              </a:spcAft>
              <a:buSzPts val="1400"/>
              <a:buNone/>
            </a:pPr>
            <a:endParaRPr sz="2200">
              <a:solidFill>
                <a:srgbClr val="000000"/>
              </a:solidFill>
              <a:latin typeface="Candara"/>
              <a:ea typeface="Candara"/>
              <a:cs typeface="Candara"/>
              <a:sym typeface="Candara"/>
            </a:endParaRPr>
          </a:p>
          <a:p>
            <a:pPr marL="38100" lvl="0" indent="0" algn="l" rtl="0">
              <a:lnSpc>
                <a:spcPct val="100000"/>
              </a:lnSpc>
              <a:spcBef>
                <a:spcPts val="0"/>
              </a:spcBef>
              <a:spcAft>
                <a:spcPts val="0"/>
              </a:spcAft>
              <a:buSzPts val="1400"/>
              <a:buNone/>
            </a:pPr>
            <a:endParaRPr sz="2200">
              <a:solidFill>
                <a:srgbClr val="000000"/>
              </a:solidFill>
              <a:latin typeface="Candara"/>
              <a:ea typeface="Candara"/>
              <a:cs typeface="Candara"/>
              <a:sym typeface="Candara"/>
            </a:endParaRPr>
          </a:p>
          <a:p>
            <a:pPr marL="38100" lvl="0" indent="0" algn="l" rtl="0">
              <a:lnSpc>
                <a:spcPct val="100000"/>
              </a:lnSpc>
              <a:spcBef>
                <a:spcPts val="0"/>
              </a:spcBef>
              <a:spcAft>
                <a:spcPts val="0"/>
              </a:spcAft>
              <a:buSzPts val="1400"/>
              <a:buNone/>
            </a:pPr>
            <a:endParaRPr sz="2200">
              <a:solidFill>
                <a:srgbClr val="000000"/>
              </a:solidFill>
              <a:latin typeface="Candara"/>
              <a:ea typeface="Candara"/>
              <a:cs typeface="Candara"/>
              <a:sym typeface="Candara"/>
            </a:endParaRPr>
          </a:p>
          <a:p>
            <a:pPr marL="38100" lvl="0" indent="0" algn="l" rtl="0">
              <a:lnSpc>
                <a:spcPct val="100000"/>
              </a:lnSpc>
              <a:spcBef>
                <a:spcPts val="0"/>
              </a:spcBef>
              <a:spcAft>
                <a:spcPts val="0"/>
              </a:spcAft>
              <a:buSzPts val="1400"/>
              <a:buNone/>
            </a:pPr>
            <a:endParaRPr sz="2200">
              <a:solidFill>
                <a:srgbClr val="000000"/>
              </a:solidFill>
              <a:latin typeface="Candara"/>
              <a:ea typeface="Candara"/>
              <a:cs typeface="Candara"/>
              <a:sym typeface="Candara"/>
            </a:endParaRPr>
          </a:p>
          <a:p>
            <a:pPr marL="38100" lvl="0" indent="0" algn="l" rtl="0">
              <a:lnSpc>
                <a:spcPct val="100000"/>
              </a:lnSpc>
              <a:spcBef>
                <a:spcPts val="0"/>
              </a:spcBef>
              <a:spcAft>
                <a:spcPts val="0"/>
              </a:spcAft>
              <a:buSzPts val="1400"/>
              <a:buNone/>
            </a:pPr>
            <a:endParaRPr sz="2200">
              <a:solidFill>
                <a:srgbClr val="000000"/>
              </a:solidFill>
              <a:latin typeface="Candara"/>
              <a:ea typeface="Candara"/>
              <a:cs typeface="Candara"/>
              <a:sym typeface="Candara"/>
            </a:endParaRPr>
          </a:p>
          <a:p>
            <a:pPr marL="38100" lvl="0" indent="0" algn="l" rtl="0">
              <a:lnSpc>
                <a:spcPct val="100000"/>
              </a:lnSpc>
              <a:spcBef>
                <a:spcPts val="0"/>
              </a:spcBef>
              <a:spcAft>
                <a:spcPts val="0"/>
              </a:spcAft>
              <a:buSzPts val="1400"/>
              <a:buNone/>
            </a:pPr>
            <a:endParaRPr sz="2200">
              <a:solidFill>
                <a:srgbClr val="000000"/>
              </a:solidFill>
              <a:latin typeface="Candara"/>
              <a:ea typeface="Candara"/>
              <a:cs typeface="Candara"/>
              <a:sym typeface="Candara"/>
            </a:endParaRPr>
          </a:p>
          <a:p>
            <a:pPr marL="0" lvl="0" indent="0" algn="l" rtl="0">
              <a:lnSpc>
                <a:spcPct val="100000"/>
              </a:lnSpc>
              <a:spcBef>
                <a:spcPts val="0"/>
              </a:spcBef>
              <a:spcAft>
                <a:spcPts val="0"/>
              </a:spcAft>
              <a:buSzPts val="1400"/>
              <a:buNone/>
            </a:pPr>
            <a:endParaRPr sz="2200">
              <a:solidFill>
                <a:srgbClr val="000000"/>
              </a:solidFill>
              <a:latin typeface="Candara"/>
              <a:ea typeface="Candara"/>
              <a:cs typeface="Candara"/>
              <a:sym typeface="Candara"/>
            </a:endParaRPr>
          </a:p>
        </p:txBody>
      </p:sp>
      <p:pic>
        <p:nvPicPr>
          <p:cNvPr id="344" name="Google Shape;344;p62" descr="https://ess.science.energy.gov/wp-content/uploads/2022/09/BaltimoreGettyImages-98208276-403x300.jpg"/>
          <p:cNvPicPr preferRelativeResize="0"/>
          <p:nvPr/>
        </p:nvPicPr>
        <p:blipFill rotWithShape="1">
          <a:blip r:embed="rId3">
            <a:alphaModFix/>
          </a:blip>
          <a:srcRect/>
          <a:stretch/>
        </p:blipFill>
        <p:spPr>
          <a:xfrm>
            <a:off x="69273" y="1948296"/>
            <a:ext cx="2259524" cy="1682028"/>
          </a:xfrm>
          <a:prstGeom prst="rect">
            <a:avLst/>
          </a:prstGeom>
          <a:noFill/>
          <a:ln>
            <a:noFill/>
          </a:ln>
        </p:spPr>
      </p:pic>
      <p:pic>
        <p:nvPicPr>
          <p:cNvPr id="345" name="Google Shape;345;p62" descr="https://ess.science.energy.gov/wp-content/uploads/2022/08/GettyImagesCHI-400x300.jpg"/>
          <p:cNvPicPr preferRelativeResize="0"/>
          <p:nvPr/>
        </p:nvPicPr>
        <p:blipFill rotWithShape="1">
          <a:blip r:embed="rId4">
            <a:alphaModFix/>
          </a:blip>
          <a:srcRect/>
          <a:stretch/>
        </p:blipFill>
        <p:spPr>
          <a:xfrm>
            <a:off x="2328797" y="1948296"/>
            <a:ext cx="2242704" cy="1682028"/>
          </a:xfrm>
          <a:prstGeom prst="rect">
            <a:avLst/>
          </a:prstGeom>
          <a:noFill/>
          <a:ln>
            <a:noFill/>
          </a:ln>
        </p:spPr>
      </p:pic>
      <p:pic>
        <p:nvPicPr>
          <p:cNvPr id="346" name="Google Shape;346;p62" descr="https://ess.science.energy.gov/wp-content/uploads/2022/09/BeaumontGettyImages-1402199940-470x264.jpg"/>
          <p:cNvPicPr preferRelativeResize="0"/>
          <p:nvPr/>
        </p:nvPicPr>
        <p:blipFill rotWithShape="1">
          <a:blip r:embed="rId5">
            <a:alphaModFix/>
          </a:blip>
          <a:srcRect r="25104"/>
          <a:stretch/>
        </p:blipFill>
        <p:spPr>
          <a:xfrm>
            <a:off x="4571501" y="1948296"/>
            <a:ext cx="2242704" cy="1682028"/>
          </a:xfrm>
          <a:prstGeom prst="rect">
            <a:avLst/>
          </a:prstGeom>
          <a:noFill/>
          <a:ln>
            <a:noFill/>
          </a:ln>
        </p:spPr>
      </p:pic>
      <p:pic>
        <p:nvPicPr>
          <p:cNvPr id="347" name="Google Shape;347;p62" descr="https://ess.science.energy.gov/wp-content/uploads/2022/11/Phoenix_Image-451x300.jpg"/>
          <p:cNvPicPr preferRelativeResize="0"/>
          <p:nvPr/>
        </p:nvPicPr>
        <p:blipFill rotWithShape="1">
          <a:blip r:embed="rId6">
            <a:alphaModFix/>
          </a:blip>
          <a:srcRect r="11426"/>
          <a:stretch/>
        </p:blipFill>
        <p:spPr>
          <a:xfrm>
            <a:off x="6814205" y="1948296"/>
            <a:ext cx="2239769" cy="1682028"/>
          </a:xfrm>
          <a:prstGeom prst="rect">
            <a:avLst/>
          </a:prstGeom>
          <a:noFill/>
          <a:ln>
            <a:noFill/>
          </a:ln>
        </p:spPr>
      </p:pic>
      <p:sp>
        <p:nvSpPr>
          <p:cNvPr id="348" name="Google Shape;348;p62"/>
          <p:cNvSpPr txBox="1"/>
          <p:nvPr/>
        </p:nvSpPr>
        <p:spPr>
          <a:xfrm>
            <a:off x="450675" y="3739200"/>
            <a:ext cx="120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Baltimore</a:t>
            </a:r>
            <a:endParaRPr sz="1800">
              <a:solidFill>
                <a:schemeClr val="dk2"/>
              </a:solidFill>
            </a:endParaRPr>
          </a:p>
        </p:txBody>
      </p:sp>
      <p:sp>
        <p:nvSpPr>
          <p:cNvPr id="349" name="Google Shape;349;p62"/>
          <p:cNvSpPr txBox="1"/>
          <p:nvPr/>
        </p:nvSpPr>
        <p:spPr>
          <a:xfrm>
            <a:off x="2778375" y="3738175"/>
            <a:ext cx="120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Chicago</a:t>
            </a:r>
            <a:endParaRPr sz="1800">
              <a:solidFill>
                <a:schemeClr val="dk2"/>
              </a:solidFill>
            </a:endParaRPr>
          </a:p>
        </p:txBody>
      </p:sp>
      <p:sp>
        <p:nvSpPr>
          <p:cNvPr id="350" name="Google Shape;350;p62"/>
          <p:cNvSpPr txBox="1"/>
          <p:nvPr/>
        </p:nvSpPr>
        <p:spPr>
          <a:xfrm>
            <a:off x="4683251" y="3738175"/>
            <a:ext cx="1946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Beaumont - Port Arthur</a:t>
            </a:r>
            <a:endParaRPr sz="1800">
              <a:solidFill>
                <a:schemeClr val="dk2"/>
              </a:solidFill>
            </a:endParaRPr>
          </a:p>
        </p:txBody>
      </p:sp>
      <p:sp>
        <p:nvSpPr>
          <p:cNvPr id="351" name="Google Shape;351;p62"/>
          <p:cNvSpPr txBox="1"/>
          <p:nvPr/>
        </p:nvSpPr>
        <p:spPr>
          <a:xfrm>
            <a:off x="6885450" y="3738175"/>
            <a:ext cx="2092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Phoenix -Tucson - Flagstaff</a:t>
            </a:r>
            <a:endParaRPr sz="1800">
              <a:solidFill>
                <a:schemeClr val="dk2"/>
              </a:solidFill>
            </a:endParaRPr>
          </a:p>
        </p:txBody>
      </p:sp>
      <p:sp>
        <p:nvSpPr>
          <p:cNvPr id="352" name="Google Shape;352;p62"/>
          <p:cNvSpPr/>
          <p:nvPr/>
        </p:nvSpPr>
        <p:spPr>
          <a:xfrm>
            <a:off x="0" y="1"/>
            <a:ext cx="9144000" cy="744000"/>
          </a:xfrm>
          <a:prstGeom prst="rect">
            <a:avLst/>
          </a:prstGeom>
          <a:solidFill>
            <a:schemeClr val="dk1"/>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ndara"/>
              <a:ea typeface="Candara"/>
              <a:cs typeface="Candara"/>
              <a:sym typeface="Candara"/>
            </a:endParaRPr>
          </a:p>
        </p:txBody>
      </p:sp>
      <p:sp>
        <p:nvSpPr>
          <p:cNvPr id="353" name="Google Shape;353;p62"/>
          <p:cNvSpPr txBox="1">
            <a:spLocks noGrp="1"/>
          </p:cNvSpPr>
          <p:nvPr>
            <p:ph type="title"/>
          </p:nvPr>
        </p:nvSpPr>
        <p:spPr>
          <a:xfrm>
            <a:off x="457200" y="205978"/>
            <a:ext cx="8229600" cy="390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C000"/>
              </a:buClr>
              <a:buSzPts val="3000"/>
              <a:buFont typeface="Candara"/>
              <a:buNone/>
            </a:pPr>
            <a:r>
              <a:rPr lang="en" sz="3000" b="1">
                <a:solidFill>
                  <a:srgbClr val="FFC000"/>
                </a:solidFill>
                <a:latin typeface="Candara"/>
                <a:ea typeface="Candara"/>
                <a:cs typeface="Candara"/>
                <a:sym typeface="Candara"/>
              </a:rPr>
              <a:t>What is BSEC?</a:t>
            </a:r>
            <a:endParaRPr/>
          </a:p>
        </p:txBody>
      </p:sp>
      <p:pic>
        <p:nvPicPr>
          <p:cNvPr id="354" name="Google Shape;354;p62"/>
          <p:cNvPicPr preferRelativeResize="0"/>
          <p:nvPr/>
        </p:nvPicPr>
        <p:blipFill rotWithShape="1">
          <a:blip r:embed="rId7">
            <a:alphaModFix/>
          </a:blip>
          <a:srcRect l="21877" t="32322" r="21983" b="31582"/>
          <a:stretch/>
        </p:blipFill>
        <p:spPr>
          <a:xfrm>
            <a:off x="7650735" y="4197325"/>
            <a:ext cx="1369729" cy="880688"/>
          </a:xfrm>
          <a:prstGeom prst="rect">
            <a:avLst/>
          </a:prstGeom>
          <a:noFill/>
          <a:ln>
            <a:noFill/>
          </a:ln>
        </p:spPr>
      </p:pic>
      <p:sp>
        <p:nvSpPr>
          <p:cNvPr id="355" name="Google Shape;355;p62"/>
          <p:cNvSpPr txBox="1"/>
          <p:nvPr/>
        </p:nvSpPr>
        <p:spPr>
          <a:xfrm>
            <a:off x="91950" y="4629475"/>
            <a:ext cx="7003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These were conceived as 5-year investigations.  We are in year 3.</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3"/>
          <p:cNvSpPr/>
          <p:nvPr/>
        </p:nvSpPr>
        <p:spPr>
          <a:xfrm>
            <a:off x="1" y="4624259"/>
            <a:ext cx="9144000" cy="519300"/>
          </a:xfrm>
          <a:prstGeom prst="rect">
            <a:avLst/>
          </a:prstGeom>
          <a:solidFill>
            <a:srgbClr val="F2F2F2"/>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2" name="Google Shape;362;p63"/>
          <p:cNvSpPr/>
          <p:nvPr/>
        </p:nvSpPr>
        <p:spPr>
          <a:xfrm>
            <a:off x="0" y="-38456"/>
            <a:ext cx="9144000" cy="782400"/>
          </a:xfrm>
          <a:prstGeom prst="rect">
            <a:avLst/>
          </a:prstGeom>
          <a:solidFill>
            <a:schemeClr val="dk1"/>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3" name="Google Shape;363;p63"/>
          <p:cNvSpPr txBox="1">
            <a:spLocks noGrp="1"/>
          </p:cNvSpPr>
          <p:nvPr>
            <p:ph type="title"/>
          </p:nvPr>
        </p:nvSpPr>
        <p:spPr>
          <a:xfrm>
            <a:off x="457200" y="205978"/>
            <a:ext cx="8229600" cy="390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C000"/>
              </a:buClr>
              <a:buSzPts val="3000"/>
              <a:buFont typeface="Candara"/>
              <a:buNone/>
            </a:pPr>
            <a:r>
              <a:rPr lang="en" sz="3000" b="1">
                <a:solidFill>
                  <a:srgbClr val="FFC000"/>
                </a:solidFill>
                <a:latin typeface="Candara"/>
                <a:ea typeface="Candara"/>
                <a:cs typeface="Candara"/>
                <a:sym typeface="Candara"/>
              </a:rPr>
              <a:t>Why Baltimore? </a:t>
            </a:r>
            <a:endParaRPr/>
          </a:p>
        </p:txBody>
      </p:sp>
      <p:pic>
        <p:nvPicPr>
          <p:cNvPr id="364" name="Google Shape;364;p63" descr="A picture containing font, graphics, logo, symbol&#10;&#10;Description automatically generated"/>
          <p:cNvPicPr preferRelativeResize="0"/>
          <p:nvPr/>
        </p:nvPicPr>
        <p:blipFill rotWithShape="1">
          <a:blip r:embed="rId3">
            <a:alphaModFix/>
          </a:blip>
          <a:srcRect l="16185" r="14108"/>
          <a:stretch/>
        </p:blipFill>
        <p:spPr>
          <a:xfrm>
            <a:off x="0" y="4624259"/>
            <a:ext cx="958898" cy="519241"/>
          </a:xfrm>
          <a:prstGeom prst="rect">
            <a:avLst/>
          </a:prstGeom>
          <a:noFill/>
          <a:ln>
            <a:noFill/>
          </a:ln>
        </p:spPr>
      </p:pic>
      <p:sp>
        <p:nvSpPr>
          <p:cNvPr id="365" name="Google Shape;365;p63"/>
          <p:cNvSpPr txBox="1"/>
          <p:nvPr/>
        </p:nvSpPr>
        <p:spPr>
          <a:xfrm>
            <a:off x="1074681" y="4664588"/>
            <a:ext cx="6166500" cy="408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0" i="0" u="none" strike="noStrike" cap="none">
                <a:solidFill>
                  <a:srgbClr val="7F7F7F"/>
                </a:solidFill>
                <a:latin typeface="Candara"/>
                <a:ea typeface="Candara"/>
                <a:cs typeface="Candara"/>
                <a:sym typeface="Candara"/>
              </a:rPr>
              <a:t>Baltimore Social-Environmental Collaborative Urban Integrated  Field Lab</a:t>
            </a:r>
            <a:endParaRPr sz="1100"/>
          </a:p>
          <a:p>
            <a:pPr marL="0" marR="12700" lvl="0" indent="0" algn="l" rtl="0">
              <a:spcBef>
                <a:spcPts val="0"/>
              </a:spcBef>
              <a:spcAft>
                <a:spcPts val="0"/>
              </a:spcAft>
              <a:buNone/>
            </a:pPr>
            <a:r>
              <a:rPr lang="en" sz="1100">
                <a:solidFill>
                  <a:srgbClr val="7F7F7F"/>
                </a:solidFill>
                <a:latin typeface="Candara"/>
                <a:ea typeface="Candara"/>
                <a:cs typeface="Candara"/>
                <a:sym typeface="Candara"/>
              </a:rPr>
              <a:t>https://21cc.jhu.edu/research/bsec</a:t>
            </a:r>
            <a:endParaRPr sz="1100">
              <a:solidFill>
                <a:srgbClr val="7F7F7F"/>
              </a:solidFill>
              <a:latin typeface="Candara"/>
              <a:ea typeface="Candara"/>
              <a:cs typeface="Candara"/>
              <a:sym typeface="Candara"/>
            </a:endParaRPr>
          </a:p>
        </p:txBody>
      </p:sp>
      <p:cxnSp>
        <p:nvCxnSpPr>
          <p:cNvPr id="366" name="Google Shape;366;p63"/>
          <p:cNvCxnSpPr/>
          <p:nvPr/>
        </p:nvCxnSpPr>
        <p:spPr>
          <a:xfrm>
            <a:off x="0" y="4604657"/>
            <a:ext cx="9144000" cy="0"/>
          </a:xfrm>
          <a:prstGeom prst="straightConnector1">
            <a:avLst/>
          </a:prstGeom>
          <a:noFill/>
          <a:ln w="28575" cap="flat" cmpd="sng">
            <a:solidFill>
              <a:srgbClr val="FFC000"/>
            </a:solidFill>
            <a:prstDash val="solid"/>
            <a:miter lim="800000"/>
            <a:headEnd type="none" w="sm" len="sm"/>
            <a:tailEnd type="none" w="sm" len="sm"/>
          </a:ln>
        </p:spPr>
      </p:cxnSp>
      <p:sp>
        <p:nvSpPr>
          <p:cNvPr id="367" name="Google Shape;367;p63"/>
          <p:cNvSpPr txBox="1"/>
          <p:nvPr/>
        </p:nvSpPr>
        <p:spPr>
          <a:xfrm>
            <a:off x="312517" y="988329"/>
            <a:ext cx="4436100" cy="1446000"/>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90000"/>
              </a:lnSpc>
              <a:spcBef>
                <a:spcPts val="0"/>
              </a:spcBef>
              <a:spcAft>
                <a:spcPts val="0"/>
              </a:spcAft>
              <a:buClr>
                <a:srgbClr val="242424"/>
              </a:buClr>
              <a:buSzPts val="1100"/>
              <a:buFont typeface="Arial"/>
              <a:buNone/>
            </a:pPr>
            <a:r>
              <a:rPr lang="en" sz="1800" b="1" u="none">
                <a:solidFill>
                  <a:srgbClr val="242424"/>
                </a:solidFill>
                <a:latin typeface="Candara"/>
                <a:ea typeface="Candara"/>
                <a:cs typeface="Candara"/>
                <a:sym typeface="Candara"/>
              </a:rPr>
              <a:t>Challenges indicative of many eastern cities in the USA: </a:t>
            </a:r>
            <a:r>
              <a:rPr lang="en" sz="1800" b="0" u="none">
                <a:solidFill>
                  <a:srgbClr val="C00000"/>
                </a:solidFill>
                <a:latin typeface="Candara"/>
                <a:ea typeface="Candara"/>
                <a:cs typeface="Candara"/>
                <a:sym typeface="Candara"/>
              </a:rPr>
              <a:t>Flat or declining population, severe economic constraints, segregation and inequity, aging infrastructure, increasing wet and hot climate extremes. </a:t>
            </a:r>
            <a:endParaRPr sz="1800" b="0" u="none">
              <a:solidFill>
                <a:schemeClr val="dk1"/>
              </a:solidFill>
              <a:latin typeface="Candara"/>
              <a:ea typeface="Candara"/>
              <a:cs typeface="Candara"/>
              <a:sym typeface="Candara"/>
            </a:endParaRPr>
          </a:p>
          <a:p>
            <a:pPr marL="0" marR="0" lvl="0" indent="0" algn="l" rtl="0">
              <a:lnSpc>
                <a:spcPct val="90000"/>
              </a:lnSpc>
              <a:spcBef>
                <a:spcPts val="0"/>
              </a:spcBef>
              <a:spcAft>
                <a:spcPts val="0"/>
              </a:spcAft>
              <a:buClr>
                <a:schemeClr val="dk1"/>
              </a:buClr>
              <a:buSzPts val="1100"/>
              <a:buFont typeface="Arial"/>
              <a:buNone/>
            </a:pPr>
            <a:endParaRPr sz="1500" b="0" u="none">
              <a:solidFill>
                <a:srgbClr val="242424"/>
              </a:solidFill>
              <a:latin typeface="Candara"/>
              <a:ea typeface="Candara"/>
              <a:cs typeface="Candara"/>
              <a:sym typeface="Candara"/>
            </a:endParaRPr>
          </a:p>
        </p:txBody>
      </p:sp>
      <p:pic>
        <p:nvPicPr>
          <p:cNvPr id="368" name="Google Shape;368;p63"/>
          <p:cNvPicPr preferRelativeResize="0"/>
          <p:nvPr/>
        </p:nvPicPr>
        <p:blipFill rotWithShape="1">
          <a:blip r:embed="rId4">
            <a:alphaModFix/>
          </a:blip>
          <a:srcRect b="20961"/>
          <a:stretch/>
        </p:blipFill>
        <p:spPr>
          <a:xfrm>
            <a:off x="3314699" y="2661447"/>
            <a:ext cx="5829302" cy="1943210"/>
          </a:xfrm>
          <a:prstGeom prst="rect">
            <a:avLst/>
          </a:prstGeom>
          <a:noFill/>
          <a:ln>
            <a:noFill/>
          </a:ln>
        </p:spPr>
      </p:pic>
      <p:sp>
        <p:nvSpPr>
          <p:cNvPr id="369" name="Google Shape;369;p63"/>
          <p:cNvSpPr txBox="1"/>
          <p:nvPr/>
        </p:nvSpPr>
        <p:spPr>
          <a:xfrm>
            <a:off x="286476" y="2728009"/>
            <a:ext cx="2882100" cy="13782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1100"/>
              <a:buFont typeface="Arial"/>
              <a:buNone/>
            </a:pPr>
            <a:r>
              <a:rPr lang="en" sz="1800" b="1" u="none">
                <a:solidFill>
                  <a:schemeClr val="dk1"/>
                </a:solidFill>
                <a:latin typeface="Candara"/>
                <a:ea typeface="Candara"/>
                <a:cs typeface="Candara"/>
                <a:sym typeface="Candara"/>
              </a:rPr>
              <a:t>Opportunities: </a:t>
            </a:r>
            <a:r>
              <a:rPr lang="en" sz="1800" b="0" u="none">
                <a:solidFill>
                  <a:srgbClr val="00B050"/>
                </a:solidFill>
                <a:latin typeface="Candara"/>
                <a:ea typeface="Candara"/>
                <a:cs typeface="Candara"/>
                <a:sym typeface="Candara"/>
              </a:rPr>
              <a:t>A time of reinvestment and reinvention, space for new initiatives, energy to create new models of urbanism.</a:t>
            </a:r>
            <a:endParaRPr sz="1800" b="0" u="none">
              <a:solidFill>
                <a:srgbClr val="00B050"/>
              </a:solidFill>
              <a:latin typeface="Candara"/>
              <a:ea typeface="Candara"/>
              <a:cs typeface="Candara"/>
              <a:sym typeface="Candara"/>
            </a:endParaRPr>
          </a:p>
        </p:txBody>
      </p:sp>
      <p:sp>
        <p:nvSpPr>
          <p:cNvPr id="370" name="Google Shape;370;p63"/>
          <p:cNvSpPr txBox="1"/>
          <p:nvPr/>
        </p:nvSpPr>
        <p:spPr>
          <a:xfrm>
            <a:off x="3802274" y="2442844"/>
            <a:ext cx="5111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 Minority                          Income                    Asthma Rates</a:t>
            </a:r>
            <a:endParaRPr sz="1100"/>
          </a:p>
        </p:txBody>
      </p:sp>
      <p:grpSp>
        <p:nvGrpSpPr>
          <p:cNvPr id="371" name="Google Shape;371;p63"/>
          <p:cNvGrpSpPr/>
          <p:nvPr/>
        </p:nvGrpSpPr>
        <p:grpSpPr>
          <a:xfrm>
            <a:off x="4869263" y="-14192"/>
            <a:ext cx="4213971" cy="2330189"/>
            <a:chOff x="6492350" y="-18923"/>
            <a:chExt cx="5618627" cy="3106919"/>
          </a:xfrm>
        </p:grpSpPr>
        <p:pic>
          <p:nvPicPr>
            <p:cNvPr id="372" name="Google Shape;372;p63" descr="A map of the united states&#10;&#10;AI-generated content may be incorrect."/>
            <p:cNvPicPr preferRelativeResize="0"/>
            <p:nvPr/>
          </p:nvPicPr>
          <p:blipFill rotWithShape="1">
            <a:blip r:embed="rId5">
              <a:alphaModFix/>
            </a:blip>
            <a:srcRect l="33997" t="11829" b="1507"/>
            <a:stretch/>
          </p:blipFill>
          <p:spPr>
            <a:xfrm>
              <a:off x="8171726" y="-18923"/>
              <a:ext cx="3939251" cy="3006941"/>
            </a:xfrm>
            <a:prstGeom prst="rect">
              <a:avLst/>
            </a:prstGeom>
            <a:noFill/>
            <a:ln>
              <a:noFill/>
            </a:ln>
          </p:spPr>
        </p:pic>
        <p:pic>
          <p:nvPicPr>
            <p:cNvPr id="373" name="Google Shape;373;p63" descr="A map of the united states of america&#10;&#10;AI-generated content may be incorrect."/>
            <p:cNvPicPr preferRelativeResize="0"/>
            <p:nvPr/>
          </p:nvPicPr>
          <p:blipFill rotWithShape="1">
            <a:blip r:embed="rId6">
              <a:alphaModFix/>
            </a:blip>
            <a:srcRect/>
            <a:stretch/>
          </p:blipFill>
          <p:spPr>
            <a:xfrm>
              <a:off x="6492350" y="1433470"/>
              <a:ext cx="2501330" cy="1654526"/>
            </a:xfrm>
            <a:prstGeom prst="rect">
              <a:avLst/>
            </a:prstGeom>
            <a:noFill/>
            <a:ln>
              <a:noFill/>
            </a:ln>
          </p:spPr>
        </p:pic>
        <p:sp>
          <p:nvSpPr>
            <p:cNvPr id="374" name="Google Shape;374;p63"/>
            <p:cNvSpPr txBox="1"/>
            <p:nvPr/>
          </p:nvSpPr>
          <p:spPr>
            <a:xfrm>
              <a:off x="6964501" y="2100475"/>
              <a:ext cx="1278600" cy="379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Maryland</a:t>
              </a:r>
              <a:endParaRPr sz="1100"/>
            </a:p>
          </p:txBody>
        </p:sp>
        <p:cxnSp>
          <p:nvCxnSpPr>
            <p:cNvPr id="375" name="Google Shape;375;p63"/>
            <p:cNvCxnSpPr/>
            <p:nvPr/>
          </p:nvCxnSpPr>
          <p:spPr>
            <a:xfrm rot="10800000" flipH="1">
              <a:off x="8043050" y="2050175"/>
              <a:ext cx="428700" cy="225600"/>
            </a:xfrm>
            <a:prstGeom prst="straightConnector1">
              <a:avLst/>
            </a:prstGeom>
            <a:noFill/>
            <a:ln w="19050" cap="flat" cmpd="sng">
              <a:solidFill>
                <a:schemeClr val="dk1"/>
              </a:solidFill>
              <a:prstDash val="solid"/>
              <a:miter lim="800000"/>
              <a:headEnd type="none" w="sm" len="sm"/>
              <a:tailEnd type="triangle" w="med" len="med"/>
            </a:ln>
          </p:spPr>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4"/>
          <p:cNvSpPr/>
          <p:nvPr/>
        </p:nvSpPr>
        <p:spPr>
          <a:xfrm>
            <a:off x="1" y="4624259"/>
            <a:ext cx="9144000" cy="519300"/>
          </a:xfrm>
          <a:prstGeom prst="rect">
            <a:avLst/>
          </a:prstGeom>
          <a:solidFill>
            <a:srgbClr val="F2F2F2"/>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ndara"/>
              <a:ea typeface="Candara"/>
              <a:cs typeface="Candara"/>
              <a:sym typeface="Candara"/>
            </a:endParaRPr>
          </a:p>
        </p:txBody>
      </p:sp>
      <p:sp>
        <p:nvSpPr>
          <p:cNvPr id="382" name="Google Shape;382;p64"/>
          <p:cNvSpPr/>
          <p:nvPr/>
        </p:nvSpPr>
        <p:spPr>
          <a:xfrm>
            <a:off x="0" y="-19228"/>
            <a:ext cx="9144000" cy="763200"/>
          </a:xfrm>
          <a:prstGeom prst="rect">
            <a:avLst/>
          </a:prstGeom>
          <a:solidFill>
            <a:schemeClr val="dk1"/>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ndara"/>
              <a:ea typeface="Candara"/>
              <a:cs typeface="Candara"/>
              <a:sym typeface="Candara"/>
            </a:endParaRPr>
          </a:p>
        </p:txBody>
      </p:sp>
      <p:sp>
        <p:nvSpPr>
          <p:cNvPr id="383" name="Google Shape;383;p64"/>
          <p:cNvSpPr txBox="1">
            <a:spLocks noGrp="1"/>
          </p:cNvSpPr>
          <p:nvPr>
            <p:ph type="title"/>
          </p:nvPr>
        </p:nvSpPr>
        <p:spPr>
          <a:xfrm>
            <a:off x="109675" y="-54900"/>
            <a:ext cx="89016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C000"/>
              </a:buClr>
              <a:buSzPts val="3000"/>
              <a:buFont typeface="Candara"/>
              <a:buNone/>
            </a:pPr>
            <a:r>
              <a:rPr lang="en" sz="2500" b="1">
                <a:solidFill>
                  <a:srgbClr val="FFC000"/>
                </a:solidFill>
                <a:latin typeface="Candara"/>
                <a:ea typeface="Candara"/>
                <a:cs typeface="Candara"/>
                <a:sym typeface="Candara"/>
              </a:rPr>
              <a:t>BSEC is powerfully interdisciplinary</a:t>
            </a:r>
            <a:endParaRPr sz="2800"/>
          </a:p>
        </p:txBody>
      </p:sp>
      <p:sp>
        <p:nvSpPr>
          <p:cNvPr id="384" name="Google Shape;384;p64"/>
          <p:cNvSpPr txBox="1">
            <a:spLocks noGrp="1"/>
          </p:cNvSpPr>
          <p:nvPr>
            <p:ph type="body" idx="2"/>
          </p:nvPr>
        </p:nvSpPr>
        <p:spPr>
          <a:xfrm>
            <a:off x="4648200" y="832225"/>
            <a:ext cx="4038600" cy="37623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100"/>
              <a:buNone/>
            </a:pPr>
            <a:r>
              <a:rPr lang="en" b="1" u="sng"/>
              <a:t>BSEC science themes</a:t>
            </a:r>
            <a:endParaRPr/>
          </a:p>
          <a:p>
            <a:pPr marL="254000" lvl="0" indent="-247650" algn="l" rtl="0">
              <a:spcBef>
                <a:spcPts val="400"/>
              </a:spcBef>
              <a:spcAft>
                <a:spcPts val="0"/>
              </a:spcAft>
              <a:buClr>
                <a:schemeClr val="dk1"/>
              </a:buClr>
              <a:buSzPts val="2100"/>
              <a:buChar char="•"/>
            </a:pPr>
            <a:r>
              <a:rPr lang="en"/>
              <a:t>Air Quality</a:t>
            </a:r>
            <a:endParaRPr/>
          </a:p>
          <a:p>
            <a:pPr marL="254000" lvl="0" indent="-247650" algn="l" rtl="0">
              <a:spcBef>
                <a:spcPts val="400"/>
              </a:spcBef>
              <a:spcAft>
                <a:spcPts val="0"/>
              </a:spcAft>
              <a:buClr>
                <a:schemeClr val="dk1"/>
              </a:buClr>
              <a:buSzPts val="2100"/>
              <a:buChar char="•"/>
            </a:pPr>
            <a:r>
              <a:rPr lang="en"/>
              <a:t>Atmospheric Dynamics</a:t>
            </a:r>
            <a:endParaRPr/>
          </a:p>
          <a:p>
            <a:pPr marL="254000" lvl="0" indent="-247650" algn="l" rtl="0">
              <a:spcBef>
                <a:spcPts val="400"/>
              </a:spcBef>
              <a:spcAft>
                <a:spcPts val="0"/>
              </a:spcAft>
              <a:buClr>
                <a:schemeClr val="dk1"/>
              </a:buClr>
              <a:buSzPts val="2100"/>
              <a:buChar char="•"/>
            </a:pPr>
            <a:r>
              <a:rPr lang="en"/>
              <a:t>Buildings &amp; Energy</a:t>
            </a:r>
            <a:endParaRPr/>
          </a:p>
          <a:p>
            <a:pPr marL="254000" lvl="0" indent="-247650" algn="l" rtl="0">
              <a:spcBef>
                <a:spcPts val="400"/>
              </a:spcBef>
              <a:spcAft>
                <a:spcPts val="0"/>
              </a:spcAft>
              <a:buClr>
                <a:schemeClr val="dk1"/>
              </a:buClr>
              <a:buSzPts val="2100"/>
              <a:buChar char="•"/>
            </a:pPr>
            <a:r>
              <a:rPr lang="en"/>
              <a:t>Decision Science</a:t>
            </a:r>
            <a:endParaRPr/>
          </a:p>
          <a:p>
            <a:pPr marL="254000" lvl="0" indent="-247650" algn="l" rtl="0">
              <a:spcBef>
                <a:spcPts val="400"/>
              </a:spcBef>
              <a:spcAft>
                <a:spcPts val="0"/>
              </a:spcAft>
              <a:buClr>
                <a:schemeClr val="dk1"/>
              </a:buClr>
              <a:buSzPts val="2100"/>
              <a:buChar char="•"/>
            </a:pPr>
            <a:r>
              <a:rPr lang="en"/>
              <a:t>Biogeochemistry</a:t>
            </a:r>
            <a:endParaRPr/>
          </a:p>
          <a:p>
            <a:pPr marL="254000" lvl="0" indent="-247650" algn="l" rtl="0">
              <a:spcBef>
                <a:spcPts val="400"/>
              </a:spcBef>
              <a:spcAft>
                <a:spcPts val="0"/>
              </a:spcAft>
              <a:buClr>
                <a:schemeClr val="dk1"/>
              </a:buClr>
              <a:buSzPts val="2100"/>
              <a:buChar char="•"/>
            </a:pPr>
            <a:r>
              <a:rPr lang="en"/>
              <a:t>Health</a:t>
            </a:r>
            <a:endParaRPr/>
          </a:p>
          <a:p>
            <a:pPr marL="254000" lvl="0" indent="-247650" algn="l" rtl="0">
              <a:spcBef>
                <a:spcPts val="400"/>
              </a:spcBef>
              <a:spcAft>
                <a:spcPts val="0"/>
              </a:spcAft>
              <a:buClr>
                <a:schemeClr val="dk1"/>
              </a:buClr>
              <a:buSzPts val="2100"/>
              <a:buChar char="•"/>
            </a:pPr>
            <a:r>
              <a:rPr lang="en"/>
              <a:t>Transportation</a:t>
            </a:r>
            <a:endParaRPr/>
          </a:p>
          <a:p>
            <a:pPr marL="254000" lvl="0" indent="-247650" algn="l" rtl="0">
              <a:spcBef>
                <a:spcPts val="400"/>
              </a:spcBef>
              <a:spcAft>
                <a:spcPts val="0"/>
              </a:spcAft>
              <a:buClr>
                <a:schemeClr val="dk1"/>
              </a:buClr>
              <a:buSzPts val="2100"/>
              <a:buChar char="•"/>
            </a:pPr>
            <a:r>
              <a:rPr lang="en"/>
              <a:t>Vegetation &amp; Soils</a:t>
            </a:r>
            <a:endParaRPr/>
          </a:p>
          <a:p>
            <a:pPr marL="254000" lvl="0" indent="-247650" algn="l" rtl="0">
              <a:spcBef>
                <a:spcPts val="400"/>
              </a:spcBef>
              <a:spcAft>
                <a:spcPts val="0"/>
              </a:spcAft>
              <a:buClr>
                <a:schemeClr val="dk1"/>
              </a:buClr>
              <a:buSzPts val="2100"/>
              <a:buChar char="•"/>
            </a:pPr>
            <a:r>
              <a:rPr lang="en"/>
              <a:t>Water &amp; Water Quality </a:t>
            </a:r>
            <a:endParaRPr/>
          </a:p>
        </p:txBody>
      </p:sp>
      <p:pic>
        <p:nvPicPr>
          <p:cNvPr id="385" name="Google Shape;385;p64" descr="A picture containing font, graphics, logo, symbol&#10;&#10;Description automatically generated"/>
          <p:cNvPicPr preferRelativeResize="0"/>
          <p:nvPr/>
        </p:nvPicPr>
        <p:blipFill rotWithShape="1">
          <a:blip r:embed="rId3">
            <a:alphaModFix/>
          </a:blip>
          <a:srcRect l="16185" r="14108"/>
          <a:stretch/>
        </p:blipFill>
        <p:spPr>
          <a:xfrm>
            <a:off x="0" y="4624259"/>
            <a:ext cx="958898" cy="519241"/>
          </a:xfrm>
          <a:prstGeom prst="rect">
            <a:avLst/>
          </a:prstGeom>
          <a:noFill/>
          <a:ln>
            <a:noFill/>
          </a:ln>
        </p:spPr>
      </p:pic>
      <p:sp>
        <p:nvSpPr>
          <p:cNvPr id="386" name="Google Shape;386;p64"/>
          <p:cNvSpPr txBox="1"/>
          <p:nvPr/>
        </p:nvSpPr>
        <p:spPr>
          <a:xfrm>
            <a:off x="1074681" y="4664588"/>
            <a:ext cx="6166500" cy="408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rgbClr val="7F7F7F"/>
                </a:solidFill>
                <a:latin typeface="Candara"/>
                <a:ea typeface="Candara"/>
                <a:cs typeface="Candara"/>
                <a:sym typeface="Candara"/>
              </a:rPr>
              <a:t>Baltimore Social-Environmental Collaborative Urban Integrated  Field Lab</a:t>
            </a:r>
            <a:endParaRPr sz="1100"/>
          </a:p>
          <a:p>
            <a:pPr marL="0" marR="12700" lvl="0" indent="0" algn="l" rtl="0">
              <a:spcBef>
                <a:spcPts val="0"/>
              </a:spcBef>
              <a:spcAft>
                <a:spcPts val="0"/>
              </a:spcAft>
              <a:buNone/>
            </a:pPr>
            <a:r>
              <a:rPr lang="en" sz="1100">
                <a:solidFill>
                  <a:srgbClr val="7F7F7F"/>
                </a:solidFill>
                <a:latin typeface="Candara"/>
                <a:ea typeface="Candara"/>
                <a:cs typeface="Candara"/>
                <a:sym typeface="Candara"/>
              </a:rPr>
              <a:t>https://21cc.jhu.edu/research/bsec</a:t>
            </a:r>
            <a:endParaRPr sz="1100">
              <a:solidFill>
                <a:srgbClr val="7F7F7F"/>
              </a:solidFill>
              <a:latin typeface="Candara"/>
              <a:ea typeface="Candara"/>
              <a:cs typeface="Candara"/>
              <a:sym typeface="Candara"/>
            </a:endParaRPr>
          </a:p>
        </p:txBody>
      </p:sp>
      <p:pic>
        <p:nvPicPr>
          <p:cNvPr id="387" name="Google Shape;387;p64"/>
          <p:cNvPicPr preferRelativeResize="0"/>
          <p:nvPr/>
        </p:nvPicPr>
        <p:blipFill rotWithShape="1">
          <a:blip r:embed="rId4">
            <a:alphaModFix/>
          </a:blip>
          <a:srcRect/>
          <a:stretch/>
        </p:blipFill>
        <p:spPr>
          <a:xfrm>
            <a:off x="457200" y="784222"/>
            <a:ext cx="4007778" cy="3784599"/>
          </a:xfrm>
          <a:prstGeom prst="rect">
            <a:avLst/>
          </a:prstGeom>
          <a:noFill/>
          <a:ln>
            <a:noFill/>
          </a:ln>
        </p:spPr>
      </p:pic>
      <p:sp>
        <p:nvSpPr>
          <p:cNvPr id="388" name="Google Shape;388;p64"/>
          <p:cNvSpPr txBox="1"/>
          <p:nvPr/>
        </p:nvSpPr>
        <p:spPr>
          <a:xfrm>
            <a:off x="2948504" y="4373262"/>
            <a:ext cx="20445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a:solidFill>
                  <a:schemeClr val="dk1"/>
                </a:solidFill>
                <a:latin typeface="Calibri"/>
                <a:ea typeface="Calibri"/>
                <a:cs typeface="Calibri"/>
                <a:sym typeface="Calibri"/>
              </a:rPr>
              <a:t>Map credit: Jason Horne</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5"/>
          <p:cNvSpPr/>
          <p:nvPr/>
        </p:nvSpPr>
        <p:spPr>
          <a:xfrm>
            <a:off x="1" y="4624259"/>
            <a:ext cx="9144000" cy="519300"/>
          </a:xfrm>
          <a:prstGeom prst="rect">
            <a:avLst/>
          </a:prstGeom>
          <a:solidFill>
            <a:srgbClr val="F2F2F2"/>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5" name="Google Shape;395;p65"/>
          <p:cNvSpPr/>
          <p:nvPr/>
        </p:nvSpPr>
        <p:spPr>
          <a:xfrm>
            <a:off x="0" y="-38456"/>
            <a:ext cx="9144000" cy="782400"/>
          </a:xfrm>
          <a:prstGeom prst="rect">
            <a:avLst/>
          </a:prstGeom>
          <a:solidFill>
            <a:schemeClr val="dk1"/>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6" name="Google Shape;396;p65"/>
          <p:cNvSpPr txBox="1">
            <a:spLocks noGrp="1"/>
          </p:cNvSpPr>
          <p:nvPr>
            <p:ph type="title"/>
          </p:nvPr>
        </p:nvSpPr>
        <p:spPr>
          <a:xfrm>
            <a:off x="457200" y="205978"/>
            <a:ext cx="8229600" cy="390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C000"/>
              </a:buClr>
              <a:buSzPts val="3000"/>
              <a:buFont typeface="Candara"/>
              <a:buNone/>
            </a:pPr>
            <a:r>
              <a:rPr lang="en" sz="3000" b="1">
                <a:solidFill>
                  <a:srgbClr val="FFC000"/>
                </a:solidFill>
                <a:latin typeface="Candara"/>
                <a:ea typeface="Candara"/>
                <a:cs typeface="Candara"/>
                <a:sym typeface="Candara"/>
              </a:rPr>
              <a:t>The BSEC Mission</a:t>
            </a:r>
            <a:endParaRPr/>
          </a:p>
        </p:txBody>
      </p:sp>
      <p:pic>
        <p:nvPicPr>
          <p:cNvPr id="397" name="Google Shape;397;p65" descr="A picture containing font, graphics, logo, symbol&#10;&#10;Description automatically generated"/>
          <p:cNvPicPr preferRelativeResize="0"/>
          <p:nvPr/>
        </p:nvPicPr>
        <p:blipFill rotWithShape="1">
          <a:blip r:embed="rId3">
            <a:alphaModFix/>
          </a:blip>
          <a:srcRect l="16185" r="14108"/>
          <a:stretch/>
        </p:blipFill>
        <p:spPr>
          <a:xfrm>
            <a:off x="0" y="4624259"/>
            <a:ext cx="958898" cy="519241"/>
          </a:xfrm>
          <a:prstGeom prst="rect">
            <a:avLst/>
          </a:prstGeom>
          <a:noFill/>
          <a:ln>
            <a:noFill/>
          </a:ln>
        </p:spPr>
      </p:pic>
      <p:sp>
        <p:nvSpPr>
          <p:cNvPr id="398" name="Google Shape;398;p65"/>
          <p:cNvSpPr txBox="1"/>
          <p:nvPr/>
        </p:nvSpPr>
        <p:spPr>
          <a:xfrm>
            <a:off x="1074681" y="4664588"/>
            <a:ext cx="61665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a:solidFill>
                  <a:schemeClr val="dk1"/>
                </a:solidFill>
                <a:latin typeface="Candara"/>
                <a:ea typeface="Candara"/>
                <a:cs typeface="Candara"/>
                <a:sym typeface="Candara"/>
              </a:rPr>
              <a:t>Baltimore Social-Environmental Collaborative Urban Integrated  Field Lab</a:t>
            </a:r>
            <a:endParaRPr>
              <a:solidFill>
                <a:schemeClr val="dk1"/>
              </a:solidFill>
            </a:endParaRPr>
          </a:p>
          <a:p>
            <a:pPr marL="0" marR="12700" lvl="0" indent="0" algn="l" rtl="0">
              <a:spcBef>
                <a:spcPts val="0"/>
              </a:spcBef>
              <a:spcAft>
                <a:spcPts val="0"/>
              </a:spcAft>
              <a:buNone/>
            </a:pPr>
            <a:r>
              <a:rPr lang="en" u="sng">
                <a:solidFill>
                  <a:schemeClr val="hlink"/>
                </a:solidFill>
                <a:latin typeface="Candara"/>
                <a:ea typeface="Candara"/>
                <a:cs typeface="Candara"/>
                <a:sym typeface="Candara"/>
                <a:hlinkClick r:id="rId4"/>
              </a:rPr>
              <a:t>https://21cc.jhu.edu/research/bsec</a:t>
            </a:r>
            <a:r>
              <a:rPr lang="en">
                <a:solidFill>
                  <a:schemeClr val="dk1"/>
                </a:solidFill>
                <a:latin typeface="Candara"/>
                <a:ea typeface="Candara"/>
                <a:cs typeface="Candara"/>
                <a:sym typeface="Candara"/>
              </a:rPr>
              <a:t> </a:t>
            </a:r>
            <a:endParaRPr>
              <a:solidFill>
                <a:schemeClr val="dk1"/>
              </a:solidFill>
              <a:latin typeface="Candara"/>
              <a:ea typeface="Candara"/>
              <a:cs typeface="Candara"/>
              <a:sym typeface="Candara"/>
            </a:endParaRPr>
          </a:p>
        </p:txBody>
      </p:sp>
      <p:cxnSp>
        <p:nvCxnSpPr>
          <p:cNvPr id="399" name="Google Shape;399;p65"/>
          <p:cNvCxnSpPr/>
          <p:nvPr/>
        </p:nvCxnSpPr>
        <p:spPr>
          <a:xfrm>
            <a:off x="0" y="4604657"/>
            <a:ext cx="9144000" cy="0"/>
          </a:xfrm>
          <a:prstGeom prst="straightConnector1">
            <a:avLst/>
          </a:prstGeom>
          <a:noFill/>
          <a:ln w="28575" cap="flat" cmpd="sng">
            <a:solidFill>
              <a:srgbClr val="FFC000"/>
            </a:solidFill>
            <a:prstDash val="solid"/>
            <a:round/>
            <a:headEnd type="none" w="sm" len="sm"/>
            <a:tailEnd type="none" w="sm" len="sm"/>
          </a:ln>
        </p:spPr>
      </p:cxnSp>
      <p:sp>
        <p:nvSpPr>
          <p:cNvPr id="400" name="Google Shape;400;p65"/>
          <p:cNvSpPr txBox="1"/>
          <p:nvPr/>
        </p:nvSpPr>
        <p:spPr>
          <a:xfrm>
            <a:off x="857250" y="1353220"/>
            <a:ext cx="7404900" cy="2691600"/>
          </a:xfrm>
          <a:prstGeom prst="rect">
            <a:avLst/>
          </a:prstGeom>
          <a:noFill/>
          <a:ln>
            <a:noFill/>
          </a:ln>
        </p:spPr>
        <p:txBody>
          <a:bodyPr spcFirstLastPara="1" wrap="square" lIns="68575" tIns="34275" rIns="68575" bIns="34275" anchor="t" anchorCtr="0">
            <a:normAutofit/>
          </a:bodyPr>
          <a:lstStyle/>
          <a:p>
            <a:pPr marL="38100" marR="0" lvl="0" indent="0" algn="ctr" rtl="0">
              <a:lnSpc>
                <a:spcPct val="90000"/>
              </a:lnSpc>
              <a:spcBef>
                <a:spcPts val="1100"/>
              </a:spcBef>
              <a:spcAft>
                <a:spcPts val="0"/>
              </a:spcAft>
              <a:buClr>
                <a:srgbClr val="FFCA08"/>
              </a:buClr>
              <a:buSzPts val="1100"/>
              <a:buFont typeface="Corbel"/>
              <a:buNone/>
            </a:pPr>
            <a:r>
              <a:rPr lang="en" sz="2700" b="0" i="0" u="none" strike="noStrike" cap="none">
                <a:latin typeface="Candara"/>
                <a:ea typeface="Candara"/>
                <a:cs typeface="Candara"/>
                <a:sym typeface="Candara"/>
              </a:rPr>
              <a:t>The </a:t>
            </a:r>
            <a:r>
              <a:rPr lang="en" sz="2700" b="1" i="0" u="none" strike="noStrike" cap="none">
                <a:latin typeface="Candara"/>
                <a:ea typeface="Candara"/>
                <a:cs typeface="Candara"/>
                <a:sym typeface="Candara"/>
              </a:rPr>
              <a:t>Baltimore Social Environmental Collaborative </a:t>
            </a:r>
            <a:r>
              <a:rPr lang="en" sz="2700" b="0" i="0" u="none" strike="noStrike" cap="none">
                <a:latin typeface="Candara"/>
                <a:ea typeface="Candara"/>
                <a:cs typeface="Candara"/>
                <a:sym typeface="Candara"/>
              </a:rPr>
              <a:t>will generate the science needed for informed pathways to energy security and extreme weather resilience in Baltimore</a:t>
            </a:r>
            <a:endParaRPr sz="1700" b="0" i="0" u="none" strike="noStrike" cap="none">
              <a:latin typeface="Candara"/>
              <a:ea typeface="Candara"/>
              <a:cs typeface="Candara"/>
              <a:sym typeface="Candara"/>
            </a:endParaRPr>
          </a:p>
        </p:txBody>
      </p:sp>
      <p:sp>
        <p:nvSpPr>
          <p:cNvPr id="401" name="Google Shape;401;p65"/>
          <p:cNvSpPr txBox="1"/>
          <p:nvPr/>
        </p:nvSpPr>
        <p:spPr>
          <a:xfrm>
            <a:off x="2469525" y="3227950"/>
            <a:ext cx="40125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Candara"/>
                <a:ea typeface="Candara"/>
                <a:cs typeface="Candara"/>
                <a:sym typeface="Candara"/>
              </a:rPr>
              <a:t>Ben Zaitchik, Johns Hopkins University, Principal Investigator</a:t>
            </a:r>
            <a:endParaRPr sz="1800">
              <a:solidFill>
                <a:schemeClr val="dk1"/>
              </a:solidFill>
            </a:endParaRPr>
          </a:p>
          <a:p>
            <a:pPr marL="0" lvl="0" indent="0" algn="ctr" rtl="0">
              <a:spcBef>
                <a:spcPts val="0"/>
              </a:spcBef>
              <a:spcAft>
                <a:spcPts val="0"/>
              </a:spcAft>
              <a:buNone/>
            </a:pPr>
            <a:r>
              <a:rPr lang="en" sz="1800" u="sng">
                <a:solidFill>
                  <a:schemeClr val="hlink"/>
                </a:solidFill>
                <a:latin typeface="Candara"/>
                <a:ea typeface="Candara"/>
                <a:cs typeface="Candara"/>
                <a:sym typeface="Candara"/>
                <a:hlinkClick r:id="rId5"/>
              </a:rPr>
              <a:t>zaitchik@jhu.edu</a:t>
            </a:r>
            <a:endParaRPr sz="1800">
              <a:solidFill>
                <a:schemeClr val="dk1"/>
              </a:solidFill>
              <a:latin typeface="Candara"/>
              <a:ea typeface="Candara"/>
              <a:cs typeface="Candara"/>
              <a:sym typeface="Candar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6"/>
          <p:cNvSpPr txBox="1">
            <a:spLocks noGrp="1"/>
          </p:cNvSpPr>
          <p:nvPr>
            <p:ph type="title"/>
          </p:nvPr>
        </p:nvSpPr>
        <p:spPr>
          <a:xfrm>
            <a:off x="628650" y="452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BSEC presentations at ICUC12</a:t>
            </a:r>
            <a:endParaRPr/>
          </a:p>
        </p:txBody>
      </p:sp>
      <p:sp>
        <p:nvSpPr>
          <p:cNvPr id="407" name="Google Shape;407;p66"/>
          <p:cNvSpPr txBox="1">
            <a:spLocks noGrp="1"/>
          </p:cNvSpPr>
          <p:nvPr>
            <p:ph type="body" idx="1"/>
          </p:nvPr>
        </p:nvSpPr>
        <p:spPr>
          <a:xfrm>
            <a:off x="628650" y="988219"/>
            <a:ext cx="7886700" cy="32634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rgbClr val="4B85E3"/>
                </a:solidFill>
                <a:highlight>
                  <a:srgbClr val="FFFFFF"/>
                </a:highlight>
                <a:uFill>
                  <a:noFill/>
                </a:uFill>
                <a:hlinkClick r:id="rId3">
                  <a:extLst>
                    <a:ext uri="{A12FA001-AC4F-418D-AE19-62706E023703}">
                      <ahyp:hlinkClr xmlns:ahyp="http://schemas.microsoft.com/office/drawing/2018/hyperlinkcolor" val="tx"/>
                    </a:ext>
                  </a:extLst>
                </a:hlinkClick>
              </a:rPr>
              <a:t>The Baltimore Social-Environmental Collaborative integrated urban observing system</a:t>
            </a:r>
            <a:r>
              <a:rPr lang="en" sz="1400">
                <a:solidFill>
                  <a:srgbClr val="4B85E3"/>
                </a:solidFill>
                <a:highlight>
                  <a:srgbClr val="FFFFFF"/>
                </a:highlight>
                <a:uFill>
                  <a:noFill/>
                </a:uFill>
                <a:hlinkClick r:id="rId3">
                  <a:extLst>
                    <a:ext uri="{A12FA001-AC4F-418D-AE19-62706E023703}">
                      <ahyp:hlinkClr xmlns:ahyp="http://schemas.microsoft.com/office/drawing/2018/hyperlinkcolor" val="tx"/>
                    </a:ext>
                  </a:extLst>
                </a:hlinkClick>
              </a:rPr>
              <a:t> </a:t>
            </a:r>
            <a:r>
              <a:rPr lang="en" sz="1400">
                <a:solidFill>
                  <a:srgbClr val="1C2828"/>
                </a:solidFill>
                <a:highlight>
                  <a:srgbClr val="FFFFFF"/>
                </a:highlight>
              </a:rPr>
              <a:t> </a:t>
            </a:r>
            <a:endParaRPr sz="1400">
              <a:solidFill>
                <a:srgbClr val="1C2828"/>
              </a:solidFill>
              <a:highlight>
                <a:srgbClr val="FFFFFF"/>
              </a:highlight>
            </a:endParaRPr>
          </a:p>
          <a:p>
            <a:pPr marL="0" lvl="0" indent="0" algn="l" rtl="0">
              <a:lnSpc>
                <a:spcPct val="115000"/>
              </a:lnSpc>
              <a:spcBef>
                <a:spcPts val="0"/>
              </a:spcBef>
              <a:spcAft>
                <a:spcPts val="0"/>
              </a:spcAft>
              <a:buNone/>
            </a:pPr>
            <a:r>
              <a:rPr lang="en" sz="1400" b="1">
                <a:solidFill>
                  <a:srgbClr val="1C2828"/>
                </a:solidFill>
                <a:highlight>
                  <a:srgbClr val="FFFFFF"/>
                </a:highlight>
              </a:rPr>
              <a:t>Kenneth Davis</a:t>
            </a:r>
            <a:r>
              <a:rPr lang="en" sz="1400">
                <a:solidFill>
                  <a:srgbClr val="1C2828"/>
                </a:solidFill>
                <a:highlight>
                  <a:srgbClr val="FFFFFF"/>
                </a:highlight>
              </a:rPr>
              <a:t> and the Baltimore Social-Environmental Collaborative Science Team </a:t>
            </a:r>
            <a:endParaRPr sz="1400">
              <a:solidFill>
                <a:srgbClr val="1C2828"/>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400">
                <a:solidFill>
                  <a:srgbClr val="1C2828"/>
                </a:solidFill>
                <a:highlight>
                  <a:srgbClr val="FFFFFF"/>
                </a:highlight>
              </a:rPr>
              <a:t>Presented by </a:t>
            </a:r>
            <a:r>
              <a:rPr lang="en" sz="1400" b="1">
                <a:solidFill>
                  <a:srgbClr val="1C2828"/>
                </a:solidFill>
                <a:highlight>
                  <a:srgbClr val="FFFFFF"/>
                </a:highlight>
              </a:rPr>
              <a:t>W. Eliott Foust</a:t>
            </a:r>
            <a:endParaRPr sz="1400" b="1">
              <a:solidFill>
                <a:srgbClr val="1C2828"/>
              </a:solidFill>
              <a:highlight>
                <a:srgbClr val="FFFFFF"/>
              </a:highlight>
            </a:endParaRPr>
          </a:p>
          <a:p>
            <a:pPr marL="0" lvl="0" indent="0" algn="l" rtl="0">
              <a:lnSpc>
                <a:spcPct val="100000"/>
              </a:lnSpc>
              <a:spcBef>
                <a:spcPts val="0"/>
              </a:spcBef>
              <a:spcAft>
                <a:spcPts val="0"/>
              </a:spcAft>
              <a:buNone/>
            </a:pPr>
            <a:r>
              <a:rPr lang="en" sz="1400"/>
              <a:t>Mon, 07 Jul, 12:15-12:30 (CEST) | </a:t>
            </a:r>
            <a:r>
              <a:rPr lang="en" sz="1400">
                <a:solidFill>
                  <a:srgbClr val="053E99"/>
                </a:solidFill>
                <a:highlight>
                  <a:srgbClr val="FFFFFF"/>
                </a:highlight>
              </a:rPr>
              <a:t>Room Leeuwen 1</a:t>
            </a:r>
            <a:endParaRPr sz="1400"/>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sz="1400" b="1">
                <a:solidFill>
                  <a:srgbClr val="4B85E3"/>
                </a:solidFill>
                <a:highlight>
                  <a:schemeClr val="lt1"/>
                </a:highlight>
                <a:uFill>
                  <a:noFill/>
                </a:uFill>
                <a:hlinkClick r:id="rId4">
                  <a:extLst>
                    <a:ext uri="{A12FA001-AC4F-418D-AE19-62706E023703}">
                      <ahyp:hlinkClr xmlns:ahyp="http://schemas.microsoft.com/office/drawing/2018/hyperlinkcolor" val="tx"/>
                    </a:ext>
                  </a:extLst>
                </a:hlinkClick>
              </a:rPr>
              <a:t>CoURAGE! The Coast-Urban-Rural Atmospheric Gradient Experiment</a:t>
            </a:r>
            <a:r>
              <a:rPr lang="en" sz="1400">
                <a:solidFill>
                  <a:srgbClr val="1C2828"/>
                </a:solidFill>
                <a:highlight>
                  <a:schemeClr val="lt1"/>
                </a:highlight>
              </a:rPr>
              <a:t>  </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b="1">
                <a:solidFill>
                  <a:srgbClr val="1C2828"/>
                </a:solidFill>
                <a:highlight>
                  <a:schemeClr val="lt1"/>
                </a:highlight>
              </a:rPr>
              <a:t>Kenneth Davis</a:t>
            </a:r>
            <a:r>
              <a:rPr lang="en" sz="1400">
                <a:solidFill>
                  <a:srgbClr val="1C2828"/>
                </a:solidFill>
                <a:highlight>
                  <a:schemeClr val="lt1"/>
                </a:highlight>
              </a:rPr>
              <a:t> and the CoURAGE Science Team</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a:solidFill>
                  <a:srgbClr val="1C2828"/>
                </a:solidFill>
                <a:highlight>
                  <a:schemeClr val="lt1"/>
                </a:highlight>
              </a:rPr>
              <a:t>Tue, 08 Jul, 09:10–09:25 (CEST) | Room Penn 2</a:t>
            </a:r>
            <a:endParaRPr sz="1400">
              <a:solidFill>
                <a:srgbClr val="1C2828"/>
              </a:solidFill>
              <a:highlight>
                <a:schemeClr val="lt1"/>
              </a:highlight>
            </a:endParaRPr>
          </a:p>
          <a:p>
            <a:pPr marL="0" lvl="0" indent="0" algn="l" rtl="0">
              <a:lnSpc>
                <a:spcPct val="100000"/>
              </a:lnSpc>
              <a:spcBef>
                <a:spcPts val="0"/>
              </a:spcBef>
              <a:spcAft>
                <a:spcPts val="0"/>
              </a:spcAft>
              <a:buNone/>
            </a:pP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b="1">
                <a:solidFill>
                  <a:srgbClr val="4B85E3"/>
                </a:solidFill>
                <a:highlight>
                  <a:schemeClr val="lt1"/>
                </a:highlight>
                <a:uFill>
                  <a:noFill/>
                </a:uFill>
                <a:hlinkClick r:id="rId5">
                  <a:extLst>
                    <a:ext uri="{A12FA001-AC4F-418D-AE19-62706E023703}">
                      <ahyp:hlinkClr xmlns:ahyp="http://schemas.microsoft.com/office/drawing/2018/hyperlinkcolor" val="tx"/>
                    </a:ext>
                  </a:extLst>
                </a:hlinkClick>
              </a:rPr>
              <a:t>What Is the Impact of Turfgrass on Urban Carbon Dioxide Fluxes?</a:t>
            </a:r>
            <a:r>
              <a:rPr lang="en" sz="1400">
                <a:solidFill>
                  <a:srgbClr val="1C2828"/>
                </a:solidFill>
                <a:highlight>
                  <a:schemeClr val="lt1"/>
                </a:highlight>
              </a:rPr>
              <a:t>  </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b="1">
                <a:solidFill>
                  <a:srgbClr val="1C2828"/>
                </a:solidFill>
                <a:highlight>
                  <a:schemeClr val="lt1"/>
                </a:highlight>
              </a:rPr>
              <a:t>Jason Horne</a:t>
            </a:r>
            <a:r>
              <a:rPr lang="en" sz="1400">
                <a:solidFill>
                  <a:srgbClr val="1C2828"/>
                </a:solidFill>
                <a:highlight>
                  <a:schemeClr val="lt1"/>
                </a:highlight>
              </a:rPr>
              <a:t> et al</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a:solidFill>
                  <a:srgbClr val="1C2828"/>
                </a:solidFill>
                <a:highlight>
                  <a:schemeClr val="lt1"/>
                </a:highlight>
              </a:rPr>
              <a:t>Tue, 08 Jul, 09:45–10:00 (CEST) | Room Leeuwen 1</a:t>
            </a:r>
            <a:endParaRPr sz="1400">
              <a:solidFill>
                <a:srgbClr val="1C2828"/>
              </a:solidFill>
              <a:highlight>
                <a:schemeClr val="lt1"/>
              </a:highlight>
            </a:endParaRPr>
          </a:p>
          <a:p>
            <a:pPr marL="0" lvl="0" indent="0" algn="l" rtl="0">
              <a:lnSpc>
                <a:spcPct val="100000"/>
              </a:lnSpc>
              <a:spcBef>
                <a:spcPts val="0"/>
              </a:spcBef>
              <a:spcAft>
                <a:spcPts val="0"/>
              </a:spcAft>
              <a:buNone/>
            </a:pPr>
            <a:endParaRPr sz="1400">
              <a:solidFill>
                <a:srgbClr val="1C2828"/>
              </a:solidFill>
              <a:highlight>
                <a:srgbClr val="FFFFFF"/>
              </a:highlight>
            </a:endParaRPr>
          </a:p>
          <a:p>
            <a:pPr marL="0" lvl="0" indent="0" algn="l" rtl="0">
              <a:lnSpc>
                <a:spcPct val="100000"/>
              </a:lnSpc>
              <a:spcBef>
                <a:spcPts val="0"/>
              </a:spcBef>
              <a:spcAft>
                <a:spcPts val="0"/>
              </a:spcAft>
              <a:buNone/>
            </a:pPr>
            <a:r>
              <a:rPr lang="en" sz="1400" b="1">
                <a:solidFill>
                  <a:srgbClr val="4B85E3"/>
                </a:solidFill>
                <a:highlight>
                  <a:schemeClr val="lt1"/>
                </a:highlight>
                <a:uFill>
                  <a:noFill/>
                </a:uFill>
                <a:hlinkClick r:id="rId6">
                  <a:extLst>
                    <a:ext uri="{A12FA001-AC4F-418D-AE19-62706E023703}">
                      <ahyp:hlinkClr xmlns:ahyp="http://schemas.microsoft.com/office/drawing/2018/hyperlinkcolor" val="tx"/>
                    </a:ext>
                  </a:extLst>
                </a:hlinkClick>
              </a:rPr>
              <a:t>Evaluating an Atmospheric Dynamic Downscaling Approach from Mesoscale to the Neighborhood Scale Using Large-Eddy Simulations</a:t>
            </a:r>
            <a:r>
              <a:rPr lang="en" sz="1400">
                <a:solidFill>
                  <a:srgbClr val="1C2828"/>
                </a:solidFill>
                <a:highlight>
                  <a:schemeClr val="lt1"/>
                </a:highlight>
              </a:rPr>
              <a:t>  </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b="1">
                <a:solidFill>
                  <a:srgbClr val="1C2828"/>
                </a:solidFill>
                <a:highlight>
                  <a:schemeClr val="lt1"/>
                </a:highlight>
              </a:rPr>
              <a:t>Jason Horne</a:t>
            </a:r>
            <a:r>
              <a:rPr lang="en" sz="1400">
                <a:solidFill>
                  <a:srgbClr val="1C2828"/>
                </a:solidFill>
                <a:highlight>
                  <a:schemeClr val="lt1"/>
                </a:highlight>
              </a:rPr>
              <a:t>, Ying Pan, and Kenneth Davis</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a:solidFill>
                  <a:srgbClr val="1C2828"/>
                </a:solidFill>
                <a:highlight>
                  <a:schemeClr val="lt1"/>
                </a:highlight>
              </a:rPr>
              <a:t>Wed, 09 Jul, 16:15–16:30 (CEST)  | Room Rotterdam 1</a:t>
            </a:r>
            <a:endParaRPr sz="1400">
              <a:solidFill>
                <a:srgbClr val="1C2828"/>
              </a:solidFill>
              <a:highlight>
                <a:schemeClr val="lt1"/>
              </a:highlight>
            </a:endParaRPr>
          </a:p>
          <a:p>
            <a:pPr marL="0" lvl="0" indent="0" algn="l" rtl="0">
              <a:lnSpc>
                <a:spcPct val="100000"/>
              </a:lnSpc>
              <a:spcBef>
                <a:spcPts val="0"/>
              </a:spcBef>
              <a:spcAft>
                <a:spcPts val="0"/>
              </a:spcAft>
              <a:buNone/>
            </a:pPr>
            <a:endParaRPr sz="1400">
              <a:solidFill>
                <a:srgbClr val="1C2828"/>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7"/>
          <p:cNvSpPr txBox="1">
            <a:spLocks noGrp="1"/>
          </p:cNvSpPr>
          <p:nvPr>
            <p:ph type="title"/>
          </p:nvPr>
        </p:nvSpPr>
        <p:spPr>
          <a:xfrm>
            <a:off x="628650" y="452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More BSEC presentations at ICUC12</a:t>
            </a:r>
            <a:endParaRPr/>
          </a:p>
        </p:txBody>
      </p:sp>
      <p:sp>
        <p:nvSpPr>
          <p:cNvPr id="413" name="Google Shape;413;p67"/>
          <p:cNvSpPr txBox="1">
            <a:spLocks noGrp="1"/>
          </p:cNvSpPr>
          <p:nvPr>
            <p:ph type="body" idx="1"/>
          </p:nvPr>
        </p:nvSpPr>
        <p:spPr>
          <a:xfrm>
            <a:off x="628650" y="835819"/>
            <a:ext cx="7886700" cy="32634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400" b="1">
                <a:solidFill>
                  <a:srgbClr val="4B85E3"/>
                </a:solidFill>
                <a:highlight>
                  <a:schemeClr val="lt1"/>
                </a:highlight>
                <a:uFill>
                  <a:noFill/>
                </a:uFill>
                <a:hlinkClick r:id="rId3">
                  <a:extLst>
                    <a:ext uri="{A12FA001-AC4F-418D-AE19-62706E023703}">
                      <ahyp:hlinkClr xmlns:ahyp="http://schemas.microsoft.com/office/drawing/2018/hyperlinkcolor" val="tx"/>
                    </a:ext>
                  </a:extLst>
                </a:hlinkClick>
              </a:rPr>
              <a:t>A Realistic Approach to Urban Climate Mitigation with WRF: Modeling Local and Practical Solutions</a:t>
            </a:r>
            <a:r>
              <a:rPr lang="en" sz="1400">
                <a:solidFill>
                  <a:srgbClr val="1C2828"/>
                </a:solidFill>
                <a:highlight>
                  <a:schemeClr val="lt1"/>
                </a:highlight>
              </a:rPr>
              <a:t>  </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b="1">
                <a:solidFill>
                  <a:srgbClr val="1C2828"/>
                </a:solidFill>
                <a:highlight>
                  <a:schemeClr val="lt1"/>
                </a:highlight>
              </a:rPr>
              <a:t>W. Eliott Foust</a:t>
            </a:r>
            <a:r>
              <a:rPr lang="en" sz="1400">
                <a:solidFill>
                  <a:srgbClr val="1C2828"/>
                </a:solidFill>
                <a:highlight>
                  <a:schemeClr val="lt1"/>
                </a:highlight>
              </a:rPr>
              <a:t> et al</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a:solidFill>
                  <a:srgbClr val="1C2828"/>
                </a:solidFill>
                <a:highlight>
                  <a:schemeClr val="lt1"/>
                </a:highlight>
              </a:rPr>
              <a:t>Thu, 10 Jul, 09:15–09:30 (CEST) | Room Rotterdam 1</a:t>
            </a:r>
            <a:endParaRPr sz="1400">
              <a:solidFill>
                <a:srgbClr val="1C2828"/>
              </a:solidFill>
              <a:highlight>
                <a:schemeClr val="lt1"/>
              </a:highlight>
            </a:endParaRPr>
          </a:p>
          <a:p>
            <a:pPr marL="0" lvl="0" indent="0" algn="l" rtl="0">
              <a:lnSpc>
                <a:spcPct val="100000"/>
              </a:lnSpc>
              <a:spcBef>
                <a:spcPts val="0"/>
              </a:spcBef>
              <a:spcAft>
                <a:spcPts val="0"/>
              </a:spcAft>
              <a:buNone/>
            </a:pP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b="1">
                <a:solidFill>
                  <a:srgbClr val="4B85E3"/>
                </a:solidFill>
                <a:highlight>
                  <a:srgbClr val="FFFFFF"/>
                </a:highlight>
                <a:uFill>
                  <a:noFill/>
                </a:uFill>
                <a:hlinkClick r:id="rId4">
                  <a:extLst>
                    <a:ext uri="{A12FA001-AC4F-418D-AE19-62706E023703}">
                      <ahyp:hlinkClr xmlns:ahyp="http://schemas.microsoft.com/office/drawing/2018/hyperlinkcolor" val="tx"/>
                    </a:ext>
                  </a:extLst>
                </a:hlinkClick>
              </a:rPr>
              <a:t>The Baltimore community-based weather station network: Filling the urban measurement desert</a:t>
            </a:r>
            <a:r>
              <a:rPr lang="en" sz="1400">
                <a:solidFill>
                  <a:srgbClr val="1C2828"/>
                </a:solidFill>
                <a:highlight>
                  <a:srgbClr val="FFFFFF"/>
                </a:highlight>
              </a:rPr>
              <a:t>  </a:t>
            </a:r>
            <a:endParaRPr sz="1400">
              <a:solidFill>
                <a:srgbClr val="1C2828"/>
              </a:solidFill>
              <a:highlight>
                <a:srgbClr val="FFFFFF"/>
              </a:highlight>
            </a:endParaRPr>
          </a:p>
          <a:p>
            <a:pPr marL="0" lvl="0" indent="0" algn="l" rtl="0">
              <a:lnSpc>
                <a:spcPct val="100000"/>
              </a:lnSpc>
              <a:spcBef>
                <a:spcPts val="0"/>
              </a:spcBef>
              <a:spcAft>
                <a:spcPts val="0"/>
              </a:spcAft>
              <a:buNone/>
            </a:pPr>
            <a:r>
              <a:rPr lang="en" sz="1400" b="1">
                <a:solidFill>
                  <a:srgbClr val="1C2828"/>
                </a:solidFill>
                <a:highlight>
                  <a:srgbClr val="FFFFFF"/>
                </a:highlight>
              </a:rPr>
              <a:t>Darryn Waugh</a:t>
            </a:r>
            <a:r>
              <a:rPr lang="en" sz="1400">
                <a:solidFill>
                  <a:srgbClr val="1C2828"/>
                </a:solidFill>
                <a:highlight>
                  <a:srgbClr val="FFFFFF"/>
                </a:highlight>
              </a:rPr>
              <a:t> and the BSEC Science Team</a:t>
            </a:r>
            <a:endParaRPr sz="1400">
              <a:solidFill>
                <a:srgbClr val="1C2828"/>
              </a:solidFill>
              <a:highlight>
                <a:srgbClr val="FFFFFF"/>
              </a:highlight>
            </a:endParaRPr>
          </a:p>
          <a:p>
            <a:pPr marL="0" lvl="0" indent="0" algn="l" rtl="0">
              <a:lnSpc>
                <a:spcPct val="100000"/>
              </a:lnSpc>
              <a:spcBef>
                <a:spcPts val="0"/>
              </a:spcBef>
              <a:spcAft>
                <a:spcPts val="0"/>
              </a:spcAft>
              <a:buNone/>
            </a:pPr>
            <a:r>
              <a:rPr lang="en" sz="1400">
                <a:solidFill>
                  <a:srgbClr val="1C2828"/>
                </a:solidFill>
                <a:highlight>
                  <a:srgbClr val="FFFFFF"/>
                </a:highlight>
              </a:rPr>
              <a:t>Thu, 10 Jul, 12:30–12:45 (CEST) | Room Mees 2</a:t>
            </a:r>
            <a:endParaRPr sz="1400">
              <a:solidFill>
                <a:srgbClr val="1C2828"/>
              </a:solidFill>
              <a:highlight>
                <a:srgbClr val="FFFFFF"/>
              </a:highlight>
            </a:endParaRPr>
          </a:p>
          <a:p>
            <a:pPr marL="0" lvl="0" indent="0" algn="l" rtl="0">
              <a:lnSpc>
                <a:spcPct val="100000"/>
              </a:lnSpc>
              <a:spcBef>
                <a:spcPts val="0"/>
              </a:spcBef>
              <a:spcAft>
                <a:spcPts val="0"/>
              </a:spcAft>
              <a:buNone/>
            </a:pP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b="1">
                <a:solidFill>
                  <a:srgbClr val="4B85E3"/>
                </a:solidFill>
                <a:highlight>
                  <a:schemeClr val="lt1"/>
                </a:highlight>
                <a:uFill>
                  <a:noFill/>
                </a:uFill>
                <a:hlinkClick r:id="rId5">
                  <a:extLst>
                    <a:ext uri="{A12FA001-AC4F-418D-AE19-62706E023703}">
                      <ahyp:hlinkClr xmlns:ahyp="http://schemas.microsoft.com/office/drawing/2018/hyperlinkcolor" val="tx"/>
                    </a:ext>
                  </a:extLst>
                </a:hlinkClick>
              </a:rPr>
              <a:t>The Baltimore Social-Environmental Collaborative (BSEC): Equitable solutions for climate adaptation in Baltimore City</a:t>
            </a:r>
            <a:r>
              <a:rPr lang="en" sz="1400">
                <a:solidFill>
                  <a:srgbClr val="1C2828"/>
                </a:solidFill>
                <a:highlight>
                  <a:schemeClr val="lt1"/>
                </a:highlight>
              </a:rPr>
              <a:t>  </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a:solidFill>
                  <a:srgbClr val="1C2828"/>
                </a:solidFill>
                <a:highlight>
                  <a:schemeClr val="lt1"/>
                </a:highlight>
              </a:rPr>
              <a:t>Benjamin Zaitchik and </a:t>
            </a:r>
            <a:r>
              <a:rPr lang="en" sz="1400" b="1">
                <a:solidFill>
                  <a:srgbClr val="1C2828"/>
                </a:solidFill>
                <a:highlight>
                  <a:schemeClr val="lt1"/>
                </a:highlight>
              </a:rPr>
              <a:t>Darryn Waugh</a:t>
            </a:r>
            <a:r>
              <a:rPr lang="en" sz="1400">
                <a:solidFill>
                  <a:srgbClr val="1C2828"/>
                </a:solidFill>
                <a:highlight>
                  <a:schemeClr val="lt1"/>
                </a:highlight>
              </a:rPr>
              <a:t> and the BSEC Science Team</a:t>
            </a: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a:solidFill>
                  <a:srgbClr val="1C2828"/>
                </a:solidFill>
                <a:highlight>
                  <a:schemeClr val="lt1"/>
                </a:highlight>
              </a:rPr>
              <a:t>Thu, 10 Jul, 14:00–14:15 (CEST) | Room Penn 2</a:t>
            </a:r>
            <a:endParaRPr sz="1400">
              <a:solidFill>
                <a:srgbClr val="1C2828"/>
              </a:solidFill>
              <a:highlight>
                <a:schemeClr val="lt1"/>
              </a:highlight>
            </a:endParaRPr>
          </a:p>
          <a:p>
            <a:pPr marL="0" lvl="0" indent="0" algn="l" rtl="0">
              <a:lnSpc>
                <a:spcPct val="100000"/>
              </a:lnSpc>
              <a:spcBef>
                <a:spcPts val="0"/>
              </a:spcBef>
              <a:spcAft>
                <a:spcPts val="0"/>
              </a:spcAft>
              <a:buNone/>
            </a:pPr>
            <a:endParaRPr sz="1400">
              <a:solidFill>
                <a:srgbClr val="1C2828"/>
              </a:solidFill>
              <a:highlight>
                <a:schemeClr val="lt1"/>
              </a:highlight>
            </a:endParaRPr>
          </a:p>
          <a:p>
            <a:pPr marL="0" lvl="0" indent="0" algn="l" rtl="0">
              <a:lnSpc>
                <a:spcPct val="100000"/>
              </a:lnSpc>
              <a:spcBef>
                <a:spcPts val="0"/>
              </a:spcBef>
              <a:spcAft>
                <a:spcPts val="0"/>
              </a:spcAft>
              <a:buNone/>
            </a:pPr>
            <a:r>
              <a:rPr lang="en" sz="1400" b="1">
                <a:solidFill>
                  <a:srgbClr val="4B85E3"/>
                </a:solidFill>
                <a:highlight>
                  <a:srgbClr val="FFFFFF"/>
                </a:highlight>
                <a:uFill>
                  <a:noFill/>
                </a:uFill>
                <a:hlinkClick r:id="rId6">
                  <a:extLst>
                    <a:ext uri="{A12FA001-AC4F-418D-AE19-62706E023703}">
                      <ahyp:hlinkClr xmlns:ahyp="http://schemas.microsoft.com/office/drawing/2018/hyperlinkcolor" val="tx"/>
                    </a:ext>
                  </a:extLst>
                </a:hlinkClick>
              </a:rPr>
              <a:t>Estimating and evaluating roughness length and displacement height in heterogeneous urban environments</a:t>
            </a:r>
            <a:r>
              <a:rPr lang="en" sz="1400">
                <a:solidFill>
                  <a:srgbClr val="1C2828"/>
                </a:solidFill>
                <a:highlight>
                  <a:srgbClr val="FFFFFF"/>
                </a:highlight>
              </a:rPr>
              <a:t>  </a:t>
            </a:r>
            <a:endParaRPr sz="1400">
              <a:solidFill>
                <a:srgbClr val="1C2828"/>
              </a:solidFill>
              <a:highlight>
                <a:srgbClr val="FFFFFF"/>
              </a:highlight>
            </a:endParaRPr>
          </a:p>
          <a:p>
            <a:pPr marL="0" lvl="0" indent="0" algn="l" rtl="0">
              <a:lnSpc>
                <a:spcPct val="100000"/>
              </a:lnSpc>
              <a:spcBef>
                <a:spcPts val="0"/>
              </a:spcBef>
              <a:spcAft>
                <a:spcPts val="0"/>
              </a:spcAft>
              <a:buNone/>
            </a:pPr>
            <a:r>
              <a:rPr lang="en" sz="1400" b="1">
                <a:solidFill>
                  <a:srgbClr val="1C2828"/>
                </a:solidFill>
                <a:highlight>
                  <a:srgbClr val="FFFFFF"/>
                </a:highlight>
              </a:rPr>
              <a:t>Jason Horne</a:t>
            </a:r>
            <a:r>
              <a:rPr lang="en" sz="1400">
                <a:solidFill>
                  <a:srgbClr val="1C2828"/>
                </a:solidFill>
                <a:highlight>
                  <a:srgbClr val="FFFFFF"/>
                </a:highlight>
              </a:rPr>
              <a:t>, Ying Pan, and Kenneth Davis</a:t>
            </a:r>
            <a:endParaRPr sz="1400">
              <a:solidFill>
                <a:srgbClr val="1C2828"/>
              </a:solidFill>
              <a:highlight>
                <a:srgbClr val="FFFFFF"/>
              </a:highlight>
            </a:endParaRPr>
          </a:p>
          <a:p>
            <a:pPr marL="0" lvl="0" indent="0" algn="l" rtl="0">
              <a:lnSpc>
                <a:spcPct val="100000"/>
              </a:lnSpc>
              <a:spcBef>
                <a:spcPts val="0"/>
              </a:spcBef>
              <a:spcAft>
                <a:spcPts val="0"/>
              </a:spcAft>
              <a:buNone/>
            </a:pPr>
            <a:r>
              <a:rPr lang="en" sz="1400">
                <a:solidFill>
                  <a:srgbClr val="1C2828"/>
                </a:solidFill>
                <a:highlight>
                  <a:srgbClr val="FFFFFF"/>
                </a:highlight>
              </a:rPr>
              <a:t>Thu, 10 Jul, 14:15–14:30 (CEST) | Room Mees 2</a:t>
            </a:r>
            <a:endParaRPr sz="1400">
              <a:solidFill>
                <a:srgbClr val="1C2828"/>
              </a:solidFill>
              <a:highlight>
                <a:srgbClr val="FFFFFF"/>
              </a:highlight>
            </a:endParaRPr>
          </a:p>
          <a:p>
            <a:pPr marL="0" lvl="0" indent="0" algn="l" rtl="0">
              <a:lnSpc>
                <a:spcPct val="100000"/>
              </a:lnSpc>
              <a:spcBef>
                <a:spcPts val="0"/>
              </a:spcBef>
              <a:spcAft>
                <a:spcPts val="0"/>
              </a:spcAft>
              <a:buNone/>
            </a:pPr>
            <a:endParaRPr sz="1400">
              <a:solidFill>
                <a:srgbClr val="1C2828"/>
              </a:solidFill>
              <a:highlight>
                <a:srgbClr val="FFFFFF"/>
              </a:highlight>
            </a:endParaRPr>
          </a:p>
          <a:p>
            <a:pPr marL="0" lvl="0" indent="0" algn="l" rtl="0">
              <a:lnSpc>
                <a:spcPct val="100000"/>
              </a:lnSpc>
              <a:spcBef>
                <a:spcPts val="0"/>
              </a:spcBef>
              <a:spcAft>
                <a:spcPts val="0"/>
              </a:spcAft>
              <a:buNone/>
            </a:pPr>
            <a:endParaRPr sz="1400">
              <a:solidFill>
                <a:srgbClr val="1C2828"/>
              </a:solidFill>
              <a:highlight>
                <a:srgbClr val="FFFFFF"/>
              </a:highlight>
            </a:endParaRPr>
          </a:p>
          <a:p>
            <a:pPr marL="0" lvl="0" indent="0" algn="l" rtl="0">
              <a:lnSpc>
                <a:spcPct val="100000"/>
              </a:lnSpc>
              <a:spcBef>
                <a:spcPts val="0"/>
              </a:spcBef>
              <a:spcAft>
                <a:spcPts val="0"/>
              </a:spcAft>
              <a:buNone/>
            </a:pPr>
            <a:endParaRPr sz="1400">
              <a:solidFill>
                <a:srgbClr val="1C2828"/>
              </a:solidFill>
              <a:highlight>
                <a:srgbClr val="FFFFFF"/>
              </a:highlight>
            </a:endParaRPr>
          </a:p>
          <a:p>
            <a:pPr marL="0" lvl="0" indent="0" algn="l" rtl="0">
              <a:lnSpc>
                <a:spcPct val="100000"/>
              </a:lnSpc>
              <a:spcBef>
                <a:spcPts val="0"/>
              </a:spcBef>
              <a:spcAft>
                <a:spcPts val="0"/>
              </a:spcAft>
              <a:buNone/>
            </a:pPr>
            <a:endParaRPr sz="1400">
              <a:solidFill>
                <a:srgbClr val="1C2828"/>
              </a:solidFill>
              <a:highlight>
                <a:srgbClr val="FFFFFF"/>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8"/>
          <p:cNvSpPr txBox="1">
            <a:spLocks noGrp="1"/>
          </p:cNvSpPr>
          <p:nvPr>
            <p:ph type="title"/>
          </p:nvPr>
        </p:nvSpPr>
        <p:spPr>
          <a:xfrm>
            <a:off x="628650" y="1976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latin typeface="Arial"/>
                <a:ea typeface="Arial"/>
                <a:cs typeface="Arial"/>
                <a:sym typeface="Arial"/>
              </a:rPr>
              <a:t>This raises more questions…</a:t>
            </a:r>
            <a:endParaRPr sz="3200">
              <a:latin typeface="Arial"/>
              <a:ea typeface="Arial"/>
              <a:cs typeface="Arial"/>
              <a:sym typeface="Arial"/>
            </a:endParaRPr>
          </a:p>
        </p:txBody>
      </p:sp>
      <p:sp>
        <p:nvSpPr>
          <p:cNvPr id="419" name="Google Shape;419;p68"/>
          <p:cNvSpPr txBox="1">
            <a:spLocks noGrp="1"/>
          </p:cNvSpPr>
          <p:nvPr>
            <p:ph type="body" idx="1"/>
          </p:nvPr>
        </p:nvSpPr>
        <p:spPr>
          <a:xfrm>
            <a:off x="628650" y="11406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a:latin typeface="Arial"/>
                <a:ea typeface="Arial"/>
                <a:cs typeface="Arial"/>
                <a:sym typeface="Arial"/>
              </a:rPr>
              <a:t>What is the Baltimore Social-Environmental Collaborative (BSEC)?</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Why Baltimore?</a:t>
            </a:r>
            <a:endParaRPr sz="2400">
              <a:latin typeface="Arial"/>
              <a:ea typeface="Arial"/>
              <a:cs typeface="Arial"/>
              <a:sym typeface="Arial"/>
            </a:endParaRPr>
          </a:p>
          <a:p>
            <a:pPr marL="0" lvl="0" indent="0" algn="l" rtl="0">
              <a:spcBef>
                <a:spcPts val="800"/>
              </a:spcBef>
              <a:spcAft>
                <a:spcPts val="0"/>
              </a:spcAft>
              <a:buNone/>
            </a:pPr>
            <a:r>
              <a:rPr lang="en" sz="2400">
                <a:solidFill>
                  <a:srgbClr val="EC7016"/>
                </a:solidFill>
                <a:latin typeface="Arial"/>
                <a:ea typeface="Arial"/>
                <a:cs typeface="Arial"/>
                <a:sym typeface="Arial"/>
              </a:rPr>
              <a:t>What is the US Department of Energy’s (DOE) Atmospheric Radiation Measurement Mobile Facility (AMF)?</a:t>
            </a:r>
            <a:endParaRPr sz="2400">
              <a:solidFill>
                <a:srgbClr val="EC7016"/>
              </a:solidFill>
              <a:latin typeface="Arial"/>
              <a:ea typeface="Arial"/>
              <a:cs typeface="Arial"/>
              <a:sym typeface="Arial"/>
            </a:endParaRPr>
          </a:p>
          <a:p>
            <a:pPr marL="0" lvl="0" indent="0" algn="l" rtl="0">
              <a:spcBef>
                <a:spcPts val="800"/>
              </a:spcBef>
              <a:spcAft>
                <a:spcPts val="0"/>
              </a:spcAft>
              <a:buNone/>
            </a:pPr>
            <a:r>
              <a:rPr lang="en" sz="2400">
                <a:solidFill>
                  <a:srgbClr val="000000"/>
                </a:solidFill>
                <a:latin typeface="Arial"/>
                <a:ea typeface="Arial"/>
                <a:cs typeface="Arial"/>
                <a:sym typeface="Arial"/>
              </a:rPr>
              <a:t>How does a DOE AMF deployment work?</a:t>
            </a:r>
            <a:endParaRPr sz="240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9"/>
          <p:cNvSpPr txBox="1">
            <a:spLocks noGrp="1"/>
          </p:cNvSpPr>
          <p:nvPr>
            <p:ph type="title"/>
          </p:nvPr>
        </p:nvSpPr>
        <p:spPr>
          <a:xfrm>
            <a:off x="402400" y="121450"/>
            <a:ext cx="8112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The US DOE’s Atmospheric Radiation Measurement facilities…</a:t>
            </a:r>
            <a:endParaRPr/>
          </a:p>
        </p:txBody>
      </p:sp>
      <p:sp>
        <p:nvSpPr>
          <p:cNvPr id="425" name="Google Shape;425;p69"/>
          <p:cNvSpPr txBox="1">
            <a:spLocks noGrp="1"/>
          </p:cNvSpPr>
          <p:nvPr>
            <p:ph type="body" idx="1"/>
          </p:nvPr>
        </p:nvSpPr>
        <p:spPr>
          <a:xfrm>
            <a:off x="400050" y="1140625"/>
            <a:ext cx="8502000" cy="3624900"/>
          </a:xfrm>
          <a:prstGeom prst="rect">
            <a:avLst/>
          </a:prstGeom>
        </p:spPr>
        <p:txBody>
          <a:bodyPr spcFirstLastPara="1" wrap="square" lIns="68575" tIns="34275" rIns="68575" bIns="34275" anchor="t" anchorCtr="0">
            <a:noAutofit/>
          </a:bodyPr>
          <a:lstStyle/>
          <a:p>
            <a:pPr marL="457200" lvl="0" indent="-381000" algn="l" rtl="0">
              <a:lnSpc>
                <a:spcPct val="80000"/>
              </a:lnSpc>
              <a:spcBef>
                <a:spcPts val="800"/>
              </a:spcBef>
              <a:spcAft>
                <a:spcPts val="0"/>
              </a:spcAft>
              <a:buClr>
                <a:srgbClr val="000000"/>
              </a:buClr>
              <a:buSzPts val="2400"/>
              <a:buChar char="•"/>
            </a:pPr>
            <a:r>
              <a:rPr lang="en" sz="2400">
                <a:solidFill>
                  <a:srgbClr val="000000"/>
                </a:solidFill>
              </a:rPr>
              <a:t>Have been deployed on all seven continents and five oceans,</a:t>
            </a:r>
            <a:endParaRPr sz="2400">
              <a:solidFill>
                <a:srgbClr val="000000"/>
              </a:solidFill>
            </a:endParaRPr>
          </a:p>
          <a:p>
            <a:pPr marL="457200" lvl="0" indent="-381000" algn="l" rtl="0">
              <a:lnSpc>
                <a:spcPct val="80000"/>
              </a:lnSpc>
              <a:spcBef>
                <a:spcPts val="1000"/>
              </a:spcBef>
              <a:spcAft>
                <a:spcPts val="0"/>
              </a:spcAft>
              <a:buClr>
                <a:srgbClr val="000000"/>
              </a:buClr>
              <a:buSzPts val="2400"/>
              <a:buChar char="•"/>
            </a:pPr>
            <a:r>
              <a:rPr lang="en" sz="2400">
                <a:solidFill>
                  <a:srgbClr val="000000"/>
                </a:solidFill>
              </a:rPr>
              <a:t>Include three permanent and three mobile facilities, and</a:t>
            </a:r>
            <a:endParaRPr sz="2400">
              <a:solidFill>
                <a:srgbClr val="000000"/>
              </a:solidFill>
            </a:endParaRPr>
          </a:p>
          <a:p>
            <a:pPr marL="457200" lvl="0" indent="-381000" algn="l" rtl="0">
              <a:lnSpc>
                <a:spcPct val="80000"/>
              </a:lnSpc>
              <a:spcBef>
                <a:spcPts val="1000"/>
              </a:spcBef>
              <a:spcAft>
                <a:spcPts val="0"/>
              </a:spcAft>
              <a:buClr>
                <a:srgbClr val="000000"/>
              </a:buClr>
              <a:buSzPts val="2400"/>
              <a:buChar char="•"/>
            </a:pPr>
            <a:r>
              <a:rPr lang="en" sz="2400">
                <a:solidFill>
                  <a:srgbClr val="000000"/>
                </a:solidFill>
              </a:rPr>
              <a:t>Provide primarily ground-based, in situ and remote sensing observations of the atmosphere - including clouds, radiation, precipitation, atmospheric composition and boundary layer processes.</a:t>
            </a:r>
            <a:endParaRPr sz="2400">
              <a:solidFill>
                <a:srgbClr val="000000"/>
              </a:solidFill>
            </a:endParaRPr>
          </a:p>
          <a:p>
            <a:pPr marL="457200" lvl="0" indent="-381000" algn="l" rtl="0">
              <a:lnSpc>
                <a:spcPct val="80000"/>
              </a:lnSpc>
              <a:spcBef>
                <a:spcPts val="1000"/>
              </a:spcBef>
              <a:spcAft>
                <a:spcPts val="0"/>
              </a:spcAft>
              <a:buClr>
                <a:srgbClr val="000000"/>
              </a:buClr>
              <a:buSzPts val="2400"/>
              <a:buChar char="•"/>
            </a:pPr>
            <a:r>
              <a:rPr lang="en" sz="2400">
                <a:solidFill>
                  <a:srgbClr val="000000"/>
                </a:solidFill>
              </a:rPr>
              <a:t>Their objective: Understand and improve modeling of cloud-climate feedbacks across the globe.</a:t>
            </a:r>
            <a:endParaRPr sz="2400">
              <a:solidFill>
                <a:srgbClr val="000000"/>
              </a:solidFill>
            </a:endParaRPr>
          </a:p>
          <a:p>
            <a:pPr marL="457200" lvl="0" indent="-381000" algn="l" rtl="0">
              <a:lnSpc>
                <a:spcPct val="80000"/>
              </a:lnSpc>
              <a:spcBef>
                <a:spcPts val="1000"/>
              </a:spcBef>
              <a:spcAft>
                <a:spcPts val="0"/>
              </a:spcAft>
              <a:buSzPts val="2400"/>
              <a:buChar char="•"/>
            </a:pPr>
            <a:r>
              <a:rPr lang="en" sz="2400" u="sng">
                <a:solidFill>
                  <a:srgbClr val="000000"/>
                </a:solidFill>
                <a:hlinkClick r:id="rId3">
                  <a:extLst>
                    <a:ext uri="{A12FA001-AC4F-418D-AE19-62706E023703}">
                      <ahyp:hlinkClr xmlns:ahyp="http://schemas.microsoft.com/office/drawing/2018/hyperlinkcolor" val="tx"/>
                    </a:ext>
                  </a:extLst>
                </a:hlinkClick>
              </a:rPr>
              <a:t>https://www.arm.gov</a:t>
            </a:r>
            <a:endParaRPr sz="2400">
              <a:solidFill>
                <a:srgbClr val="000000"/>
              </a:solidFill>
            </a:endParaRPr>
          </a:p>
          <a:p>
            <a:pPr marL="0" lvl="0" indent="0" algn="l" rtl="0">
              <a:lnSpc>
                <a:spcPct val="80000"/>
              </a:lnSpc>
              <a:spcBef>
                <a:spcPts val="1000"/>
              </a:spcBef>
              <a:spcAft>
                <a:spcPts val="1000"/>
              </a:spcAft>
              <a:buSzPts val="852"/>
              <a:buNone/>
            </a:pPr>
            <a:r>
              <a:rPr lang="en" sz="2400">
                <a:solidFill>
                  <a:srgbClr val="000000"/>
                </a:solidFill>
              </a:rPr>
              <a:t> </a:t>
            </a:r>
            <a:endParaRPr sz="24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2"/>
          <p:cNvSpPr txBox="1">
            <a:spLocks noGrp="1"/>
          </p:cNvSpPr>
          <p:nvPr>
            <p:ph type="body" idx="1"/>
          </p:nvPr>
        </p:nvSpPr>
        <p:spPr>
          <a:xfrm>
            <a:off x="193225" y="21925"/>
            <a:ext cx="8826900" cy="32634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a:solidFill>
                  <a:srgbClr val="1C2828"/>
                </a:solidFill>
                <a:highlight>
                  <a:srgbClr val="FFFFFF"/>
                </a:highlight>
              </a:rPr>
              <a:t>The CoURAGE science team…an actively evolving list.</a:t>
            </a:r>
            <a:endParaRPr>
              <a:solidFill>
                <a:srgbClr val="1C2828"/>
              </a:solidFill>
              <a:highlight>
                <a:srgbClr val="FFFFFF"/>
              </a:highlight>
            </a:endParaRPr>
          </a:p>
          <a:p>
            <a:pPr marL="0" lvl="0" indent="0" algn="l" rtl="0">
              <a:lnSpc>
                <a:spcPct val="100000"/>
              </a:lnSpc>
              <a:spcBef>
                <a:spcPts val="0"/>
              </a:spcBef>
              <a:spcAft>
                <a:spcPts val="0"/>
              </a:spcAft>
              <a:buNone/>
            </a:pPr>
            <a:endParaRPr>
              <a:solidFill>
                <a:srgbClr val="1C2828"/>
              </a:solidFill>
              <a:highlight>
                <a:srgbClr val="FFFFFF"/>
              </a:highlight>
            </a:endParaRPr>
          </a:p>
          <a:p>
            <a:pPr marL="0" lvl="0" indent="0" algn="l" rtl="0">
              <a:lnSpc>
                <a:spcPct val="100000"/>
              </a:lnSpc>
              <a:spcBef>
                <a:spcPts val="0"/>
              </a:spcBef>
              <a:spcAft>
                <a:spcPts val="0"/>
              </a:spcAft>
              <a:buNone/>
            </a:pPr>
            <a:r>
              <a:rPr lang="en">
                <a:solidFill>
                  <a:srgbClr val="1C2828"/>
                </a:solidFill>
                <a:highlight>
                  <a:srgbClr val="FFFFFF"/>
                </a:highlight>
              </a:rPr>
              <a:t>Kenneth Davis, The Pennsylvania State University, Principal Investigator</a:t>
            </a:r>
            <a:endParaRPr>
              <a:solidFill>
                <a:srgbClr val="1C2828"/>
              </a:solidFill>
              <a:highlight>
                <a:srgbClr val="FFFFFF"/>
              </a:highlight>
            </a:endParaRPr>
          </a:p>
          <a:p>
            <a:pPr marL="0" lvl="0" indent="0" algn="l" rtl="0">
              <a:lnSpc>
                <a:spcPct val="100000"/>
              </a:lnSpc>
              <a:spcBef>
                <a:spcPts val="0"/>
              </a:spcBef>
              <a:spcAft>
                <a:spcPts val="0"/>
              </a:spcAft>
              <a:buNone/>
            </a:pPr>
            <a:endParaRPr>
              <a:solidFill>
                <a:srgbClr val="1C2828"/>
              </a:solidFill>
              <a:highlight>
                <a:srgbClr val="FFFFFF"/>
              </a:highlight>
            </a:endParaRPr>
          </a:p>
          <a:p>
            <a:pPr marL="0" lvl="0" indent="0" algn="l" rtl="0">
              <a:lnSpc>
                <a:spcPct val="100000"/>
              </a:lnSpc>
              <a:spcBef>
                <a:spcPts val="0"/>
              </a:spcBef>
              <a:spcAft>
                <a:spcPts val="0"/>
              </a:spcAft>
              <a:buNone/>
            </a:pPr>
            <a:r>
              <a:rPr lang="en">
                <a:solidFill>
                  <a:srgbClr val="1C2828"/>
                </a:solidFill>
                <a:highlight>
                  <a:srgbClr val="FFFFFF"/>
                </a:highlight>
              </a:rPr>
              <a:t>Benjamin Zaitchik, Benjamin Ahlswede, Akua Asa-Awuku, Sunil Baidar, John Bilberry, Elie Bou-Zeid, Christopher Boxe, W. Alan Brewer, Sen Chiao, Richard Damoah, Peter DeCarlo, Belay Demoz, Russ Dickerson, Eliott Foust, Marco Giometto, Jorge Gonzalez-Cruz, Jason Horne, Michael Jensen, Gill-Ran Jeong, Chongai Kuang, Katia Lamer, Kelly Lombardo, Xiaowen Li, Julie Lundquist, Benjamin Nault, Dev Niyogi, Edward Strobach, Ying Pan, Sandip Pal, Jean Carlos Pena, Kaitlyn Potucek, Heath Powers, Nicholas Prince, Juarez Viegas Silva, Madhusmita Swain, Paul Walter, Darryn Waugh, Jie Zhang</a:t>
            </a:r>
            <a:endParaRPr>
              <a:solidFill>
                <a:srgbClr val="1C2828"/>
              </a:solidFill>
              <a:highlight>
                <a:srgbClr val="FFFFFF"/>
              </a:highlight>
            </a:endParaRPr>
          </a:p>
          <a:p>
            <a:pPr marL="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None/>
            </a:pPr>
            <a:r>
              <a:rPr lang="en" sz="1700">
                <a:solidFill>
                  <a:schemeClr val="dk1"/>
                </a:solidFill>
              </a:rPr>
              <a:t>Johns Hopkins University, The Pennsylvania State University, University of Maryland, National Oceanographic and Atmospheric Administration, Lawrence Livermore National Lab, Princeton University, Howard University, </a:t>
            </a:r>
            <a:r>
              <a:rPr lang="en" sz="1700">
                <a:solidFill>
                  <a:srgbClr val="000000"/>
                </a:solidFill>
              </a:rPr>
              <a:t>Morgan State University, University of Maryland Baltimore County, Columbia University, University at Albany, University of Texas, Brookhaven National Laboratory, Texas Tech University,  St. Edward’s University</a:t>
            </a:r>
            <a:endParaRPr sz="1700">
              <a:solidFill>
                <a:srgbClr val="000000"/>
              </a:solidFill>
              <a:highlight>
                <a:srgbClr val="FFFFFF"/>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70"/>
          <p:cNvPicPr preferRelativeResize="0"/>
          <p:nvPr/>
        </p:nvPicPr>
        <p:blipFill rotWithShape="1">
          <a:blip r:embed="rId3">
            <a:alphaModFix/>
          </a:blip>
          <a:srcRect t="13822"/>
          <a:stretch/>
        </p:blipFill>
        <p:spPr>
          <a:xfrm>
            <a:off x="0" y="0"/>
            <a:ext cx="6302949" cy="5143500"/>
          </a:xfrm>
          <a:prstGeom prst="rect">
            <a:avLst/>
          </a:prstGeom>
          <a:noFill/>
          <a:ln>
            <a:noFill/>
          </a:ln>
        </p:spPr>
      </p:pic>
      <p:sp>
        <p:nvSpPr>
          <p:cNvPr id="431" name="Google Shape;431;p70"/>
          <p:cNvSpPr txBox="1"/>
          <p:nvPr/>
        </p:nvSpPr>
        <p:spPr>
          <a:xfrm>
            <a:off x="6295200" y="-7450"/>
            <a:ext cx="2848800" cy="520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dk1"/>
                </a:solidFill>
              </a:rPr>
              <a:t>US DOE </a:t>
            </a:r>
            <a:endParaRPr sz="2200" b="1">
              <a:solidFill>
                <a:schemeClr val="dk1"/>
              </a:solidFill>
            </a:endParaRPr>
          </a:p>
          <a:p>
            <a:pPr marL="0" lvl="0" indent="0" algn="l" rtl="0">
              <a:lnSpc>
                <a:spcPct val="115000"/>
              </a:lnSpc>
              <a:spcBef>
                <a:spcPts val="0"/>
              </a:spcBef>
              <a:spcAft>
                <a:spcPts val="0"/>
              </a:spcAft>
              <a:buNone/>
            </a:pPr>
            <a:r>
              <a:rPr lang="en" sz="2200" b="1">
                <a:solidFill>
                  <a:schemeClr val="dk1"/>
                </a:solidFill>
              </a:rPr>
              <a:t>ARM Facility deployments.</a:t>
            </a:r>
            <a:endParaRPr sz="2000" b="1">
              <a:solidFill>
                <a:schemeClr val="dk1"/>
              </a:solidFill>
            </a:endParaRPr>
          </a:p>
          <a:p>
            <a:pPr marL="0" lvl="0" indent="0" algn="l" rtl="0">
              <a:lnSpc>
                <a:spcPct val="115000"/>
              </a:lnSpc>
              <a:spcBef>
                <a:spcPts val="0"/>
              </a:spcBef>
              <a:spcAft>
                <a:spcPts val="0"/>
              </a:spcAft>
              <a:buNone/>
            </a:pPr>
            <a:endParaRPr sz="2000">
              <a:solidFill>
                <a:schemeClr val="dk1"/>
              </a:solidFill>
            </a:endParaRPr>
          </a:p>
          <a:p>
            <a:pPr marL="0" lvl="0" indent="0" algn="l" rtl="0">
              <a:lnSpc>
                <a:spcPct val="115000"/>
              </a:lnSpc>
              <a:spcBef>
                <a:spcPts val="0"/>
              </a:spcBef>
              <a:spcAft>
                <a:spcPts val="0"/>
              </a:spcAft>
              <a:buNone/>
            </a:pPr>
            <a:r>
              <a:rPr lang="en" sz="2000">
                <a:solidFill>
                  <a:schemeClr val="dk1"/>
                </a:solidFill>
              </a:rPr>
              <a:t>Orange = long-term </a:t>
            </a:r>
            <a:endParaRPr sz="2000">
              <a:solidFill>
                <a:schemeClr val="dk1"/>
              </a:solidFill>
            </a:endParaRPr>
          </a:p>
          <a:p>
            <a:pPr marL="0" lvl="0" indent="0" algn="l" rtl="0">
              <a:lnSpc>
                <a:spcPct val="115000"/>
              </a:lnSpc>
              <a:spcBef>
                <a:spcPts val="0"/>
              </a:spcBef>
              <a:spcAft>
                <a:spcPts val="0"/>
              </a:spcAft>
              <a:buNone/>
            </a:pPr>
            <a:r>
              <a:rPr lang="en" sz="2000">
                <a:solidFill>
                  <a:schemeClr val="dk1"/>
                </a:solidFill>
              </a:rPr>
              <a:t>Green M = mobile</a:t>
            </a:r>
            <a:endParaRPr sz="2000">
              <a:solidFill>
                <a:schemeClr val="dk1"/>
              </a:solidFill>
            </a:endParaRPr>
          </a:p>
          <a:p>
            <a:pPr marL="0" lvl="0" indent="0" algn="l" rtl="0">
              <a:lnSpc>
                <a:spcPct val="115000"/>
              </a:lnSpc>
              <a:spcBef>
                <a:spcPts val="0"/>
              </a:spcBef>
              <a:spcAft>
                <a:spcPts val="0"/>
              </a:spcAft>
              <a:buNone/>
            </a:pPr>
            <a:endParaRPr sz="2000">
              <a:solidFill>
                <a:schemeClr val="dk1"/>
              </a:solidFill>
            </a:endParaRPr>
          </a:p>
          <a:p>
            <a:pPr marL="0" lvl="0" indent="0" algn="l" rtl="0">
              <a:lnSpc>
                <a:spcPct val="115000"/>
              </a:lnSpc>
              <a:spcBef>
                <a:spcPts val="0"/>
              </a:spcBef>
              <a:spcAft>
                <a:spcPts val="0"/>
              </a:spcAft>
              <a:buNone/>
            </a:pPr>
            <a:r>
              <a:rPr lang="en" sz="2000">
                <a:solidFill>
                  <a:schemeClr val="dk1"/>
                </a:solidFill>
              </a:rPr>
              <a:t>Bright = current. </a:t>
            </a:r>
            <a:endParaRPr sz="2000">
              <a:solidFill>
                <a:schemeClr val="dk1"/>
              </a:solidFill>
            </a:endParaRPr>
          </a:p>
          <a:p>
            <a:pPr marL="0" lvl="0" indent="0" algn="l" rtl="0">
              <a:lnSpc>
                <a:spcPct val="115000"/>
              </a:lnSpc>
              <a:spcBef>
                <a:spcPts val="0"/>
              </a:spcBef>
              <a:spcAft>
                <a:spcPts val="0"/>
              </a:spcAft>
              <a:buNone/>
            </a:pPr>
            <a:r>
              <a:rPr lang="en" sz="2000">
                <a:solidFill>
                  <a:schemeClr val="dk1"/>
                </a:solidFill>
              </a:rPr>
              <a:t>Faded = past</a:t>
            </a:r>
            <a:endParaRPr sz="2000">
              <a:solidFill>
                <a:schemeClr val="dk1"/>
              </a:solidFill>
            </a:endParaRPr>
          </a:p>
          <a:p>
            <a:pPr marL="0" lvl="0" indent="0" algn="l" rtl="0">
              <a:lnSpc>
                <a:spcPct val="115000"/>
              </a:lnSpc>
              <a:spcBef>
                <a:spcPts val="0"/>
              </a:spcBef>
              <a:spcAft>
                <a:spcPts val="0"/>
              </a:spcAft>
              <a:buNone/>
            </a:pPr>
            <a:endParaRPr sz="2000">
              <a:solidFill>
                <a:schemeClr val="dk1"/>
              </a:solidFill>
            </a:endParaRPr>
          </a:p>
          <a:p>
            <a:pPr marL="0" lvl="0" indent="0" algn="l" rtl="0">
              <a:lnSpc>
                <a:spcPct val="115000"/>
              </a:lnSpc>
              <a:spcBef>
                <a:spcPts val="0"/>
              </a:spcBef>
              <a:spcAft>
                <a:spcPts val="0"/>
              </a:spcAft>
              <a:buNone/>
            </a:pPr>
            <a:r>
              <a:rPr lang="en" sz="2000">
                <a:solidFill>
                  <a:schemeClr val="dk1"/>
                </a:solidFill>
              </a:rPr>
              <a:t>Two deployments have been urban: Houston (TRACER) and Baltimore (CoURAGE).</a:t>
            </a:r>
            <a:endParaRPr sz="2000">
              <a:solidFill>
                <a:schemeClr val="dk1"/>
              </a:solidFill>
            </a:endParaRPr>
          </a:p>
        </p:txBody>
      </p:sp>
      <p:pic>
        <p:nvPicPr>
          <p:cNvPr id="432" name="Google Shape;432;p70"/>
          <p:cNvPicPr preferRelativeResize="0"/>
          <p:nvPr/>
        </p:nvPicPr>
        <p:blipFill rotWithShape="1">
          <a:blip r:embed="rId4">
            <a:alphaModFix/>
          </a:blip>
          <a:srcRect/>
          <a:stretch/>
        </p:blipFill>
        <p:spPr>
          <a:xfrm>
            <a:off x="102350" y="3986177"/>
            <a:ext cx="1017475" cy="1017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1"/>
          <p:cNvSpPr txBox="1">
            <a:spLocks noGrp="1"/>
          </p:cNvSpPr>
          <p:nvPr>
            <p:ph type="title"/>
          </p:nvPr>
        </p:nvSpPr>
        <p:spPr>
          <a:xfrm>
            <a:off x="628650" y="1976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latin typeface="Arial"/>
                <a:ea typeface="Arial"/>
                <a:cs typeface="Arial"/>
                <a:sym typeface="Arial"/>
              </a:rPr>
              <a:t>This raises more questions…</a:t>
            </a:r>
            <a:endParaRPr sz="3200">
              <a:latin typeface="Arial"/>
              <a:ea typeface="Arial"/>
              <a:cs typeface="Arial"/>
              <a:sym typeface="Arial"/>
            </a:endParaRPr>
          </a:p>
        </p:txBody>
      </p:sp>
      <p:sp>
        <p:nvSpPr>
          <p:cNvPr id="438" name="Google Shape;438;p71"/>
          <p:cNvSpPr txBox="1">
            <a:spLocks noGrp="1"/>
          </p:cNvSpPr>
          <p:nvPr>
            <p:ph type="body" idx="1"/>
          </p:nvPr>
        </p:nvSpPr>
        <p:spPr>
          <a:xfrm>
            <a:off x="628650" y="11406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a:latin typeface="Arial"/>
                <a:ea typeface="Arial"/>
                <a:cs typeface="Arial"/>
                <a:sym typeface="Arial"/>
              </a:rPr>
              <a:t>What is the Baltimore Social-Environmental Collaborative (BSEC)?</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Why Baltimore?</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What is the US Department of Energy’s (DOE) Atmospheric Radiation Measurement Mobile Facility (AMF)?</a:t>
            </a:r>
            <a:endParaRPr sz="2400">
              <a:latin typeface="Arial"/>
              <a:ea typeface="Arial"/>
              <a:cs typeface="Arial"/>
              <a:sym typeface="Arial"/>
            </a:endParaRPr>
          </a:p>
          <a:p>
            <a:pPr marL="0" lvl="0" indent="0" algn="l" rtl="0">
              <a:spcBef>
                <a:spcPts val="800"/>
              </a:spcBef>
              <a:spcAft>
                <a:spcPts val="0"/>
              </a:spcAft>
              <a:buNone/>
            </a:pPr>
            <a:r>
              <a:rPr lang="en" sz="2400">
                <a:solidFill>
                  <a:srgbClr val="EC7016"/>
                </a:solidFill>
                <a:latin typeface="Arial"/>
                <a:ea typeface="Arial"/>
                <a:cs typeface="Arial"/>
                <a:sym typeface="Arial"/>
              </a:rPr>
              <a:t>How does a DOE AMF deployment work?</a:t>
            </a:r>
            <a:endParaRPr sz="2400">
              <a:solidFill>
                <a:srgbClr val="EC7016"/>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2"/>
          <p:cNvSpPr txBox="1">
            <a:spLocks noGrp="1"/>
          </p:cNvSpPr>
          <p:nvPr>
            <p:ph type="title"/>
          </p:nvPr>
        </p:nvSpPr>
        <p:spPr>
          <a:xfrm>
            <a:off x="628650" y="45244"/>
            <a:ext cx="7886700" cy="994200"/>
          </a:xfrm>
          <a:prstGeom prst="rect">
            <a:avLst/>
          </a:prstGeom>
        </p:spPr>
        <p:txBody>
          <a:bodyPr spcFirstLastPara="1" wrap="square" lIns="68575" tIns="34275" rIns="68575" bIns="34275" anchor="ctr" anchorCtr="0">
            <a:normAutofit/>
          </a:bodyPr>
          <a:lstStyle/>
          <a:p>
            <a:pPr marL="0" lvl="0" indent="0" algn="l" rtl="0">
              <a:spcBef>
                <a:spcPts val="800"/>
              </a:spcBef>
              <a:spcAft>
                <a:spcPts val="0"/>
              </a:spcAft>
              <a:buClr>
                <a:schemeClr val="dk1"/>
              </a:buClr>
              <a:buSzPts val="1100"/>
              <a:buFont typeface="Arial"/>
              <a:buNone/>
            </a:pPr>
            <a:r>
              <a:rPr lang="en" sz="3000">
                <a:solidFill>
                  <a:srgbClr val="EC7016"/>
                </a:solidFill>
                <a:latin typeface="Arial"/>
                <a:ea typeface="Arial"/>
                <a:cs typeface="Arial"/>
                <a:sym typeface="Arial"/>
              </a:rPr>
              <a:t>How does a DOE AMF deployment work?</a:t>
            </a:r>
            <a:endParaRPr sz="3000">
              <a:latin typeface="Arial"/>
              <a:ea typeface="Arial"/>
              <a:cs typeface="Arial"/>
              <a:sym typeface="Arial"/>
            </a:endParaRPr>
          </a:p>
        </p:txBody>
      </p:sp>
      <p:sp>
        <p:nvSpPr>
          <p:cNvPr id="444" name="Google Shape;444;p72"/>
          <p:cNvSpPr txBox="1">
            <a:spLocks noGrp="1"/>
          </p:cNvSpPr>
          <p:nvPr>
            <p:ph type="body" idx="1"/>
          </p:nvPr>
        </p:nvSpPr>
        <p:spPr>
          <a:xfrm>
            <a:off x="628650" y="912019"/>
            <a:ext cx="7886700" cy="3263400"/>
          </a:xfrm>
          <a:prstGeom prst="rect">
            <a:avLst/>
          </a:prstGeom>
        </p:spPr>
        <p:txBody>
          <a:bodyPr spcFirstLastPara="1" wrap="square" lIns="68575" tIns="34275" rIns="68575" bIns="34275" anchor="t" anchorCtr="0">
            <a:noAutofit/>
          </a:bodyPr>
          <a:lstStyle/>
          <a:p>
            <a:pPr marL="457200" lvl="0" indent="-381000" algn="l" rtl="0">
              <a:spcBef>
                <a:spcPts val="800"/>
              </a:spcBef>
              <a:spcAft>
                <a:spcPts val="0"/>
              </a:spcAft>
              <a:buSzPts val="2400"/>
              <a:buFont typeface="Arial"/>
              <a:buChar char="•"/>
            </a:pPr>
            <a:r>
              <a:rPr lang="en" sz="2400">
                <a:latin typeface="Arial"/>
                <a:ea typeface="Arial"/>
                <a:cs typeface="Arial"/>
                <a:sym typeface="Arial"/>
              </a:rPr>
              <a:t>A base of scientific capacity must exist (e.g. BSEC).</a:t>
            </a:r>
            <a:endParaRPr sz="2400">
              <a:latin typeface="Arial"/>
              <a:ea typeface="Arial"/>
              <a:cs typeface="Arial"/>
              <a:sym typeface="Arial"/>
            </a:endParaRPr>
          </a:p>
          <a:p>
            <a:pPr marL="457200" lvl="0" indent="-381000" algn="l" rtl="0">
              <a:spcBef>
                <a:spcPts val="1000"/>
              </a:spcBef>
              <a:spcAft>
                <a:spcPts val="0"/>
              </a:spcAft>
              <a:buSzPts val="2400"/>
              <a:buFont typeface="Arial"/>
              <a:buChar char="•"/>
            </a:pPr>
            <a:r>
              <a:rPr lang="en" sz="2400">
                <a:latin typeface="Arial"/>
                <a:ea typeface="Arial"/>
                <a:cs typeface="Arial"/>
                <a:sym typeface="Arial"/>
              </a:rPr>
              <a:t>A proposal for deployment is solicited and a response is selected.</a:t>
            </a:r>
            <a:endParaRPr sz="2400">
              <a:latin typeface="Arial"/>
              <a:ea typeface="Arial"/>
              <a:cs typeface="Arial"/>
              <a:sym typeface="Arial"/>
            </a:endParaRPr>
          </a:p>
          <a:p>
            <a:pPr marL="457200" lvl="0" indent="-381000" algn="l" rtl="0">
              <a:spcBef>
                <a:spcPts val="1000"/>
              </a:spcBef>
              <a:spcAft>
                <a:spcPts val="0"/>
              </a:spcAft>
              <a:buSzPts val="2400"/>
              <a:buFont typeface="Arial"/>
              <a:buChar char="•"/>
            </a:pPr>
            <a:r>
              <a:rPr lang="en" sz="2400">
                <a:latin typeface="Arial"/>
                <a:ea typeface="Arial"/>
                <a:cs typeface="Arial"/>
                <a:sym typeface="Arial"/>
              </a:rPr>
              <a:t>US DOE ARM deploys and operates the instruments and delivers data.</a:t>
            </a:r>
            <a:endParaRPr sz="2400">
              <a:latin typeface="Arial"/>
              <a:ea typeface="Arial"/>
              <a:cs typeface="Arial"/>
              <a:sym typeface="Arial"/>
            </a:endParaRPr>
          </a:p>
          <a:p>
            <a:pPr marL="457200" lvl="0" indent="-381000" algn="l" rtl="0">
              <a:spcBef>
                <a:spcPts val="1000"/>
              </a:spcBef>
              <a:spcAft>
                <a:spcPts val="0"/>
              </a:spcAft>
              <a:buSzPts val="2400"/>
              <a:buFont typeface="Arial"/>
              <a:buChar char="•"/>
            </a:pPr>
            <a:r>
              <a:rPr lang="en" sz="2400">
                <a:latin typeface="Arial"/>
                <a:ea typeface="Arial"/>
                <a:cs typeface="Arial"/>
                <a:sym typeface="Arial"/>
              </a:rPr>
              <a:t>US DOE Atmospheric Systems Research (ASR) solicits proposals to work with the data.</a:t>
            </a:r>
            <a:endParaRPr sz="2400">
              <a:latin typeface="Arial"/>
              <a:ea typeface="Arial"/>
              <a:cs typeface="Arial"/>
              <a:sym typeface="Arial"/>
            </a:endParaRPr>
          </a:p>
          <a:p>
            <a:pPr marL="457200" lvl="0" indent="-381000" algn="l" rtl="0">
              <a:spcBef>
                <a:spcPts val="1000"/>
              </a:spcBef>
              <a:spcAft>
                <a:spcPts val="0"/>
              </a:spcAft>
              <a:buSzPts val="2400"/>
              <a:buFont typeface="Arial"/>
              <a:buChar char="•"/>
            </a:pPr>
            <a:r>
              <a:rPr lang="en" sz="2400" i="1">
                <a:solidFill>
                  <a:srgbClr val="EC7016"/>
                </a:solidFill>
                <a:latin typeface="Arial"/>
                <a:ea typeface="Arial"/>
                <a:cs typeface="Arial"/>
                <a:sym typeface="Arial"/>
              </a:rPr>
              <a:t>The science team is asked to generate additional research interest in the observations to expand the utility of the observations</a:t>
            </a:r>
            <a:r>
              <a:rPr lang="en" sz="2400">
                <a:latin typeface="Arial"/>
                <a:ea typeface="Arial"/>
                <a:cs typeface="Arial"/>
                <a:sym typeface="Arial"/>
              </a:rPr>
              <a:t>.</a:t>
            </a:r>
            <a:endParaRPr sz="2400">
              <a:latin typeface="Arial"/>
              <a:ea typeface="Arial"/>
              <a:cs typeface="Arial"/>
              <a:sym typeface="Arial"/>
            </a:endParaRPr>
          </a:p>
          <a:p>
            <a:pPr marL="0" lvl="0" indent="0" algn="l" rtl="0">
              <a:spcBef>
                <a:spcPts val="1000"/>
              </a:spcBef>
              <a:spcAft>
                <a:spcPts val="0"/>
              </a:spcAft>
              <a:buNone/>
            </a:pPr>
            <a:endParaRPr sz="2400">
              <a:solidFill>
                <a:srgbClr val="EC7016"/>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3"/>
          <p:cNvSpPr txBox="1">
            <a:spLocks noGrp="1"/>
          </p:cNvSpPr>
          <p:nvPr>
            <p:ph type="title"/>
          </p:nvPr>
        </p:nvSpPr>
        <p:spPr>
          <a:xfrm>
            <a:off x="628650" y="5024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t>Outline</a:t>
            </a:r>
            <a:endParaRPr sz="3200"/>
          </a:p>
        </p:txBody>
      </p:sp>
      <p:sp>
        <p:nvSpPr>
          <p:cNvPr id="450" name="Google Shape;450;p73"/>
          <p:cNvSpPr txBox="1">
            <a:spLocks noGrp="1"/>
          </p:cNvSpPr>
          <p:nvPr>
            <p:ph type="body" idx="1"/>
          </p:nvPr>
        </p:nvSpPr>
        <p:spPr>
          <a:xfrm>
            <a:off x="628650" y="1597819"/>
            <a:ext cx="7886700" cy="3263400"/>
          </a:xfrm>
          <a:prstGeom prst="rect">
            <a:avLst/>
          </a:prstGeom>
        </p:spPr>
        <p:txBody>
          <a:bodyPr spcFirstLastPara="1" wrap="square" lIns="68575" tIns="34275" rIns="68575" bIns="34275" anchor="t" anchorCtr="0">
            <a:normAutofit/>
          </a:bodyPr>
          <a:lstStyle/>
          <a:p>
            <a:pPr marL="457200" lvl="0" indent="-381000" algn="l" rtl="0">
              <a:lnSpc>
                <a:spcPct val="150000"/>
              </a:lnSpc>
              <a:spcBef>
                <a:spcPts val="800"/>
              </a:spcBef>
              <a:spcAft>
                <a:spcPts val="0"/>
              </a:spcAft>
              <a:buClr>
                <a:srgbClr val="000000"/>
              </a:buClr>
              <a:buSzPts val="2400"/>
              <a:buChar char="•"/>
            </a:pPr>
            <a:r>
              <a:rPr lang="en" sz="2400">
                <a:solidFill>
                  <a:srgbClr val="000000"/>
                </a:solidFill>
              </a:rPr>
              <a:t>Background information</a:t>
            </a:r>
            <a:endParaRPr sz="2400">
              <a:solidFill>
                <a:srgbClr val="000000"/>
              </a:solidFill>
            </a:endParaRPr>
          </a:p>
          <a:p>
            <a:pPr marL="457200" lvl="0" indent="-381000" algn="l" rtl="0">
              <a:lnSpc>
                <a:spcPct val="150000"/>
              </a:lnSpc>
              <a:spcBef>
                <a:spcPts val="0"/>
              </a:spcBef>
              <a:spcAft>
                <a:spcPts val="0"/>
              </a:spcAft>
              <a:buClr>
                <a:srgbClr val="EC7016"/>
              </a:buClr>
              <a:buSzPts val="2400"/>
              <a:buChar char="•"/>
            </a:pPr>
            <a:r>
              <a:rPr lang="en" sz="2400">
                <a:solidFill>
                  <a:srgbClr val="EC7016"/>
                </a:solidFill>
              </a:rPr>
              <a:t>A description of the CoURAGE campaign</a:t>
            </a:r>
            <a:endParaRPr sz="2400">
              <a:solidFill>
                <a:srgbClr val="EC7016"/>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Some preliminary results</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Information about how you can get involved</a:t>
            </a:r>
            <a:endParaRPr sz="2400">
              <a:solidFill>
                <a:schemeClr val="dk1"/>
              </a:solidFill>
            </a:endParaRPr>
          </a:p>
        </p:txBody>
      </p:sp>
      <p:pic>
        <p:nvPicPr>
          <p:cNvPr id="451" name="Google Shape;451;p73"/>
          <p:cNvPicPr preferRelativeResize="0"/>
          <p:nvPr/>
        </p:nvPicPr>
        <p:blipFill rotWithShape="1">
          <a:blip r:embed="rId3">
            <a:alphaModFix/>
          </a:blip>
          <a:srcRect/>
          <a:stretch/>
        </p:blipFill>
        <p:spPr>
          <a:xfrm>
            <a:off x="7610475" y="3736475"/>
            <a:ext cx="1258262" cy="1258262"/>
          </a:xfrm>
          <a:prstGeom prst="rect">
            <a:avLst/>
          </a:prstGeom>
          <a:noFill/>
          <a:ln>
            <a:noFill/>
          </a:ln>
        </p:spPr>
      </p:pic>
      <p:pic>
        <p:nvPicPr>
          <p:cNvPr id="452" name="Google Shape;452;p73" descr="A poster of a building&#10;&#10;AI-generated content may be incorrect."/>
          <p:cNvPicPr preferRelativeResize="0"/>
          <p:nvPr/>
        </p:nvPicPr>
        <p:blipFill rotWithShape="1">
          <a:blip r:embed="rId4">
            <a:alphaModFix/>
          </a:blip>
          <a:srcRect/>
          <a:stretch/>
        </p:blipFill>
        <p:spPr>
          <a:xfrm>
            <a:off x="6473276" y="80100"/>
            <a:ext cx="2548574" cy="1851600"/>
          </a:xfrm>
          <a:prstGeom prst="rect">
            <a:avLst/>
          </a:prstGeom>
          <a:noFill/>
          <a:ln>
            <a:noFill/>
          </a:ln>
        </p:spPr>
      </p:pic>
      <p:pic>
        <p:nvPicPr>
          <p:cNvPr id="453" name="Google Shape;453;p73"/>
          <p:cNvPicPr preferRelativeResize="0"/>
          <p:nvPr/>
        </p:nvPicPr>
        <p:blipFill>
          <a:blip r:embed="rId5">
            <a:alphaModFix/>
          </a:blip>
          <a:stretch>
            <a:fillRect/>
          </a:stretch>
        </p:blipFill>
        <p:spPr>
          <a:xfrm>
            <a:off x="76201" y="76200"/>
            <a:ext cx="1623800" cy="534050"/>
          </a:xfrm>
          <a:prstGeom prst="rect">
            <a:avLst/>
          </a:prstGeom>
          <a:noFill/>
          <a:ln>
            <a:noFill/>
          </a:ln>
        </p:spPr>
      </p:pic>
      <p:pic>
        <p:nvPicPr>
          <p:cNvPr id="454" name="Google Shape;454;p73"/>
          <p:cNvPicPr preferRelativeResize="0"/>
          <p:nvPr/>
        </p:nvPicPr>
        <p:blipFill rotWithShape="1">
          <a:blip r:embed="rId6">
            <a:alphaModFix/>
          </a:blip>
          <a:srcRect l="21877" t="32322" r="21983" b="31582"/>
          <a:stretch/>
        </p:blipFill>
        <p:spPr>
          <a:xfrm>
            <a:off x="311160" y="3921575"/>
            <a:ext cx="1369729" cy="88068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4"/>
          <p:cNvSpPr txBox="1">
            <a:spLocks noGrp="1"/>
          </p:cNvSpPr>
          <p:nvPr>
            <p:ph type="title"/>
          </p:nvPr>
        </p:nvSpPr>
        <p:spPr>
          <a:xfrm>
            <a:off x="400050" y="273850"/>
            <a:ext cx="8437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solidFill>
                  <a:srgbClr val="EC7016"/>
                </a:solidFill>
              </a:rPr>
              <a:t>CoURAGE</a:t>
            </a:r>
            <a:r>
              <a:rPr lang="en"/>
              <a:t>: The Coast-Urban-Rural Atmospheric Gradient Experiment</a:t>
            </a:r>
            <a:endParaRPr/>
          </a:p>
        </p:txBody>
      </p:sp>
      <p:sp>
        <p:nvSpPr>
          <p:cNvPr id="460" name="Google Shape;460;p74"/>
          <p:cNvSpPr txBox="1">
            <a:spLocks noGrp="1"/>
          </p:cNvSpPr>
          <p:nvPr>
            <p:ph type="body" idx="1"/>
          </p:nvPr>
        </p:nvSpPr>
        <p:spPr>
          <a:xfrm>
            <a:off x="252132" y="1375943"/>
            <a:ext cx="4094700" cy="32634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a:solidFill>
                  <a:schemeClr val="dk1"/>
                </a:solidFill>
                <a:latin typeface="Calibri"/>
                <a:ea typeface="Calibri"/>
                <a:cs typeface="Calibri"/>
                <a:sym typeface="Calibri"/>
              </a:rPr>
              <a:t>A</a:t>
            </a:r>
            <a:r>
              <a:rPr lang="en" sz="2100">
                <a:solidFill>
                  <a:schemeClr val="dk1"/>
                </a:solidFill>
                <a:latin typeface="Calibri"/>
                <a:ea typeface="Calibri"/>
                <a:cs typeface="Calibri"/>
                <a:sym typeface="Calibri"/>
              </a:rPr>
              <a:t> deployment of DOE’s Atmospheric Radiation Measurement Mobile Facility to Baltimore.</a:t>
            </a:r>
            <a:endParaRPr/>
          </a:p>
          <a:p>
            <a:pPr marL="342900" lvl="0" indent="-254000" algn="l" rtl="0">
              <a:lnSpc>
                <a:spcPct val="90000"/>
              </a:lnSpc>
              <a:spcBef>
                <a:spcPts val="800"/>
              </a:spcBef>
              <a:spcAft>
                <a:spcPts val="0"/>
              </a:spcAft>
              <a:buClr>
                <a:schemeClr val="dk1"/>
              </a:buClr>
              <a:buSzPts val="1400"/>
              <a:buChar char="•"/>
            </a:pPr>
            <a:r>
              <a:rPr lang="en">
                <a:solidFill>
                  <a:schemeClr val="dk1"/>
                </a:solidFill>
                <a:latin typeface="Calibri"/>
                <a:ea typeface="Calibri"/>
                <a:cs typeface="Calibri"/>
                <a:sym typeface="Calibri"/>
              </a:rPr>
              <a:t>A complement to the Baltimore Social-Environmental Collaborative (BSEC), a DOE Urban Integrated Field Laboratory (UIFL).</a:t>
            </a:r>
            <a:endParaRPr>
              <a:solidFill>
                <a:schemeClr val="dk1"/>
              </a:solidFill>
            </a:endParaRPr>
          </a:p>
        </p:txBody>
      </p:sp>
      <p:pic>
        <p:nvPicPr>
          <p:cNvPr id="461" name="Google Shape;461;p74" descr="A poster of a building&#10;&#10;AI-generated content may be incorrect."/>
          <p:cNvPicPr preferRelativeResize="0"/>
          <p:nvPr/>
        </p:nvPicPr>
        <p:blipFill rotWithShape="1">
          <a:blip r:embed="rId3">
            <a:alphaModFix/>
          </a:blip>
          <a:srcRect/>
          <a:stretch/>
        </p:blipFill>
        <p:spPr>
          <a:xfrm>
            <a:off x="4152625" y="1014925"/>
            <a:ext cx="4883774" cy="3548225"/>
          </a:xfrm>
          <a:prstGeom prst="rect">
            <a:avLst/>
          </a:prstGeom>
          <a:noFill/>
          <a:ln>
            <a:noFill/>
          </a:ln>
        </p:spPr>
      </p:pic>
      <p:sp>
        <p:nvSpPr>
          <p:cNvPr id="462" name="Google Shape;462;p74"/>
          <p:cNvSpPr txBox="1"/>
          <p:nvPr/>
        </p:nvSpPr>
        <p:spPr>
          <a:xfrm>
            <a:off x="252125" y="4375500"/>
            <a:ext cx="773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Davis et al., 2024.  Published science plan.</a:t>
            </a:r>
            <a:endParaRPr sz="1800"/>
          </a:p>
          <a:p>
            <a:pPr marL="0" lvl="0" indent="0" algn="l" rtl="0">
              <a:spcBef>
                <a:spcPts val="0"/>
              </a:spcBef>
              <a:spcAft>
                <a:spcPts val="0"/>
              </a:spcAft>
              <a:buNone/>
            </a:pPr>
            <a:r>
              <a:rPr lang="en" sz="1800" u="sng">
                <a:solidFill>
                  <a:schemeClr val="hlink"/>
                </a:solidFill>
                <a:hlinkClick r:id="rId4"/>
              </a:rPr>
              <a:t>https://www.arm.gov/publications/programdocs/DOE-SC-ARM-24-016.pdf</a:t>
            </a:r>
            <a:r>
              <a:rPr lang="en" sz="1800"/>
              <a:t> </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5"/>
          <p:cNvSpPr txBox="1">
            <a:spLocks noGrp="1"/>
          </p:cNvSpPr>
          <p:nvPr>
            <p:ph type="title"/>
          </p:nvPr>
        </p:nvSpPr>
        <p:spPr>
          <a:xfrm>
            <a:off x="628650" y="242671"/>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1400"/>
              <a:buNone/>
            </a:pPr>
            <a:r>
              <a:rPr lang="en"/>
              <a:t>BSEC is observing Baltimore’s boundary layer, the surface climate and urban air quality</a:t>
            </a:r>
            <a:endParaRPr/>
          </a:p>
        </p:txBody>
      </p:sp>
      <p:sp>
        <p:nvSpPr>
          <p:cNvPr id="468" name="Google Shape;468;p75"/>
          <p:cNvSpPr txBox="1"/>
          <p:nvPr/>
        </p:nvSpPr>
        <p:spPr>
          <a:xfrm>
            <a:off x="290940" y="1486225"/>
            <a:ext cx="8328300" cy="3624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3300" b="0" i="0" u="none" strike="noStrike" cap="none">
                <a:solidFill>
                  <a:srgbClr val="00B050"/>
                </a:solidFill>
                <a:latin typeface="Calibri"/>
                <a:ea typeface="Calibri"/>
                <a:cs typeface="Calibri"/>
                <a:sym typeface="Calibri"/>
              </a:rPr>
              <a:t>CoURAGE measures the coupled land-ABL-cloud-radiation-atmospheric composition-precipitation system in the city of Baltimore. </a:t>
            </a:r>
            <a:endParaRPr sz="1100"/>
          </a:p>
          <a:p>
            <a:pPr marL="0" marR="0" lvl="0" indent="0" algn="ctr" rtl="0">
              <a:lnSpc>
                <a:spcPct val="100000"/>
              </a:lnSpc>
              <a:spcBef>
                <a:spcPts val="0"/>
              </a:spcBef>
              <a:spcAft>
                <a:spcPts val="0"/>
              </a:spcAft>
              <a:buNone/>
            </a:pPr>
            <a:r>
              <a:rPr lang="en" sz="3300" b="0" i="0" u="none" strike="noStrike" cap="none">
                <a:solidFill>
                  <a:schemeClr val="accent1"/>
                </a:solidFill>
                <a:latin typeface="Calibri"/>
                <a:ea typeface="Calibri"/>
                <a:cs typeface="Calibri"/>
                <a:sym typeface="Calibri"/>
              </a:rPr>
              <a:t>And explores </a:t>
            </a:r>
            <a:r>
              <a:rPr lang="en" sz="3300" b="0" i="0" u="none" strike="noStrike" cap="none">
                <a:solidFill>
                  <a:srgbClr val="0070C0"/>
                </a:solidFill>
                <a:latin typeface="Calibri"/>
                <a:ea typeface="Calibri"/>
                <a:cs typeface="Calibri"/>
                <a:sym typeface="Calibri"/>
              </a:rPr>
              <a:t>how Baltimore’s atmospheric environment depends on its complex surroundings</a:t>
            </a:r>
            <a:r>
              <a:rPr lang="en" sz="3300" b="0" i="0" u="none" strike="noStrike" cap="none">
                <a:solidFill>
                  <a:srgbClr val="000000"/>
                </a:solidFill>
                <a:latin typeface="Calibri"/>
                <a:ea typeface="Calibri"/>
                <a:cs typeface="Calibri"/>
                <a:sym typeface="Calibri"/>
              </a:rPr>
              <a:t>.</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6"/>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t>Four Nodes of CoURAGE</a:t>
            </a:r>
            <a:endParaRPr/>
          </a:p>
        </p:txBody>
      </p:sp>
      <p:sp>
        <p:nvSpPr>
          <p:cNvPr id="474" name="Google Shape;474;p76"/>
          <p:cNvSpPr txBox="1">
            <a:spLocks noGrp="1"/>
          </p:cNvSpPr>
          <p:nvPr>
            <p:ph type="body" idx="1"/>
          </p:nvPr>
        </p:nvSpPr>
        <p:spPr>
          <a:xfrm>
            <a:off x="471505" y="1026925"/>
            <a:ext cx="8322900" cy="2447700"/>
          </a:xfrm>
          <a:prstGeom prst="rect">
            <a:avLst/>
          </a:prstGeom>
          <a:noFill/>
          <a:ln>
            <a:noFill/>
          </a:ln>
        </p:spPr>
        <p:txBody>
          <a:bodyPr spcFirstLastPara="1" wrap="square" lIns="68575" tIns="34275" rIns="68575" bIns="34275" anchor="t" anchorCtr="0">
            <a:noAutofit/>
          </a:bodyPr>
          <a:lstStyle/>
          <a:p>
            <a:pPr marL="342900" lvl="0" indent="-317500" algn="l" rtl="0">
              <a:lnSpc>
                <a:spcPct val="70000"/>
              </a:lnSpc>
              <a:spcBef>
                <a:spcPts val="800"/>
              </a:spcBef>
              <a:spcAft>
                <a:spcPts val="0"/>
              </a:spcAft>
              <a:buClr>
                <a:schemeClr val="dk1"/>
              </a:buClr>
              <a:buSzPts val="2400"/>
              <a:buChar char="•"/>
            </a:pPr>
            <a:r>
              <a:rPr lang="en" sz="2400"/>
              <a:t>AMF1 Main Facility in Baltimore. </a:t>
            </a:r>
            <a:r>
              <a:rPr lang="en" sz="2400">
                <a:solidFill>
                  <a:srgbClr val="FF0000"/>
                </a:solidFill>
              </a:rPr>
              <a:t>Urban</a:t>
            </a:r>
            <a:r>
              <a:rPr lang="en" sz="2400"/>
              <a:t> focus area.</a:t>
            </a:r>
            <a:endParaRPr sz="2400"/>
          </a:p>
          <a:p>
            <a:pPr marL="342900" lvl="0" indent="-165100" algn="l" rtl="0">
              <a:lnSpc>
                <a:spcPct val="70000"/>
              </a:lnSpc>
              <a:spcBef>
                <a:spcPts val="800"/>
              </a:spcBef>
              <a:spcAft>
                <a:spcPts val="0"/>
              </a:spcAft>
              <a:buClr>
                <a:schemeClr val="dk1"/>
              </a:buClr>
              <a:buSzPts val="1295"/>
              <a:buNone/>
            </a:pPr>
            <a:endParaRPr sz="2400"/>
          </a:p>
          <a:p>
            <a:pPr marL="88900" lvl="0" indent="0" algn="l" rtl="0">
              <a:lnSpc>
                <a:spcPct val="70000"/>
              </a:lnSpc>
              <a:spcBef>
                <a:spcPts val="800"/>
              </a:spcBef>
              <a:spcAft>
                <a:spcPts val="0"/>
              </a:spcAft>
              <a:buSzPts val="1295"/>
              <a:buNone/>
            </a:pPr>
            <a:r>
              <a:rPr lang="en" sz="2400"/>
              <a:t>Ancillary sites that measure critical boundary environments for the city of Baltimore:</a:t>
            </a:r>
            <a:endParaRPr sz="2400"/>
          </a:p>
          <a:p>
            <a:pPr marL="88900" lvl="0" indent="0" algn="l" rtl="0">
              <a:lnSpc>
                <a:spcPct val="70000"/>
              </a:lnSpc>
              <a:spcBef>
                <a:spcPts val="800"/>
              </a:spcBef>
              <a:spcAft>
                <a:spcPts val="0"/>
              </a:spcAft>
              <a:buSzPts val="1295"/>
              <a:buNone/>
            </a:pPr>
            <a:endParaRPr sz="2400"/>
          </a:p>
          <a:p>
            <a:pPr marL="342900" lvl="0" indent="-317500" algn="l" rtl="0">
              <a:lnSpc>
                <a:spcPct val="70000"/>
              </a:lnSpc>
              <a:spcBef>
                <a:spcPts val="800"/>
              </a:spcBef>
              <a:spcAft>
                <a:spcPts val="0"/>
              </a:spcAft>
              <a:buClr>
                <a:schemeClr val="dk1"/>
              </a:buClr>
              <a:buSzPts val="2400"/>
              <a:buChar char="•"/>
            </a:pPr>
            <a:r>
              <a:rPr lang="en" sz="2400"/>
              <a:t>AMF1 Ancillary site at Mt. Airy – </a:t>
            </a:r>
            <a:r>
              <a:rPr lang="en" sz="2400">
                <a:solidFill>
                  <a:srgbClr val="FF0000"/>
                </a:solidFill>
              </a:rPr>
              <a:t>Rural background </a:t>
            </a:r>
            <a:r>
              <a:rPr lang="en" sz="2400"/>
              <a:t>to the northwest</a:t>
            </a:r>
            <a:endParaRPr sz="2400"/>
          </a:p>
          <a:p>
            <a:pPr marL="342900" lvl="0" indent="-317500" algn="l" rtl="0">
              <a:lnSpc>
                <a:spcPct val="70000"/>
              </a:lnSpc>
              <a:spcBef>
                <a:spcPts val="800"/>
              </a:spcBef>
              <a:spcAft>
                <a:spcPts val="0"/>
              </a:spcAft>
              <a:buClr>
                <a:schemeClr val="dk1"/>
              </a:buClr>
              <a:buSzPts val="2400"/>
              <a:buChar char="•"/>
            </a:pPr>
            <a:r>
              <a:rPr lang="en" sz="2400"/>
              <a:t>AMF1 Ancillary site on Kent Island – </a:t>
            </a:r>
            <a:r>
              <a:rPr lang="en" sz="2400">
                <a:solidFill>
                  <a:srgbClr val="FF0000"/>
                </a:solidFill>
              </a:rPr>
              <a:t>Chesapeake Bay</a:t>
            </a:r>
            <a:r>
              <a:rPr lang="en" sz="2400"/>
              <a:t> to the southeast</a:t>
            </a:r>
            <a:endParaRPr sz="2400"/>
          </a:p>
          <a:p>
            <a:pPr marL="342900" lvl="0" indent="-317500" algn="l" rtl="0">
              <a:lnSpc>
                <a:spcPct val="70000"/>
              </a:lnSpc>
              <a:spcBef>
                <a:spcPts val="800"/>
              </a:spcBef>
              <a:spcAft>
                <a:spcPts val="0"/>
              </a:spcAft>
              <a:buClr>
                <a:schemeClr val="dk1"/>
              </a:buClr>
              <a:buSzPts val="2400"/>
              <a:buChar char="•"/>
            </a:pPr>
            <a:r>
              <a:rPr lang="en" sz="2400"/>
              <a:t>Howard/MDE site in Beltsville – </a:t>
            </a:r>
            <a:r>
              <a:rPr lang="en" sz="2400">
                <a:solidFill>
                  <a:srgbClr val="FF0000"/>
                </a:solidFill>
              </a:rPr>
              <a:t>urban background </a:t>
            </a:r>
            <a:r>
              <a:rPr lang="en" sz="2400"/>
              <a:t>to the southwest</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7"/>
          <p:cNvSpPr/>
          <p:nvPr/>
        </p:nvSpPr>
        <p:spPr>
          <a:xfrm>
            <a:off x="1" y="4624259"/>
            <a:ext cx="9144000" cy="519300"/>
          </a:xfrm>
          <a:prstGeom prst="rect">
            <a:avLst/>
          </a:prstGeom>
          <a:solidFill>
            <a:srgbClr val="F2F2F2"/>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1" name="Google Shape;481;p77"/>
          <p:cNvSpPr/>
          <p:nvPr/>
        </p:nvSpPr>
        <p:spPr>
          <a:xfrm>
            <a:off x="0" y="-38456"/>
            <a:ext cx="9144000" cy="782400"/>
          </a:xfrm>
          <a:prstGeom prst="rect">
            <a:avLst/>
          </a:prstGeom>
          <a:solidFill>
            <a:schemeClr val="dk1"/>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2" name="Google Shape;482;p77"/>
          <p:cNvSpPr txBox="1">
            <a:spLocks noGrp="1"/>
          </p:cNvSpPr>
          <p:nvPr>
            <p:ph type="title"/>
          </p:nvPr>
        </p:nvSpPr>
        <p:spPr>
          <a:xfrm>
            <a:off x="457200" y="205978"/>
            <a:ext cx="8229600" cy="390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C000"/>
              </a:buClr>
              <a:buSzPts val="3000"/>
              <a:buFont typeface="Candara"/>
              <a:buNone/>
            </a:pPr>
            <a:r>
              <a:rPr lang="en" sz="3000" b="1">
                <a:solidFill>
                  <a:srgbClr val="FFC000"/>
                </a:solidFill>
                <a:latin typeface="Candara"/>
                <a:ea typeface="Candara"/>
                <a:cs typeface="Candara"/>
                <a:sym typeface="Candara"/>
              </a:rPr>
              <a:t>Why Baltimore? </a:t>
            </a:r>
            <a:endParaRPr/>
          </a:p>
        </p:txBody>
      </p:sp>
      <p:pic>
        <p:nvPicPr>
          <p:cNvPr id="483" name="Google Shape;483;p77" descr="A picture containing font, graphics, logo, symbol&#10;&#10;Description automatically generated"/>
          <p:cNvPicPr preferRelativeResize="0"/>
          <p:nvPr/>
        </p:nvPicPr>
        <p:blipFill rotWithShape="1">
          <a:blip r:embed="rId3">
            <a:alphaModFix/>
          </a:blip>
          <a:srcRect l="16185" r="14108"/>
          <a:stretch/>
        </p:blipFill>
        <p:spPr>
          <a:xfrm>
            <a:off x="0" y="4624259"/>
            <a:ext cx="958898" cy="519241"/>
          </a:xfrm>
          <a:prstGeom prst="rect">
            <a:avLst/>
          </a:prstGeom>
          <a:noFill/>
          <a:ln>
            <a:noFill/>
          </a:ln>
        </p:spPr>
      </p:pic>
      <p:sp>
        <p:nvSpPr>
          <p:cNvPr id="484" name="Google Shape;484;p77"/>
          <p:cNvSpPr txBox="1"/>
          <p:nvPr/>
        </p:nvSpPr>
        <p:spPr>
          <a:xfrm>
            <a:off x="1074681" y="4664588"/>
            <a:ext cx="6166500" cy="408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0" i="0" u="none" strike="noStrike" cap="none">
                <a:solidFill>
                  <a:srgbClr val="7F7F7F"/>
                </a:solidFill>
                <a:latin typeface="Candara"/>
                <a:ea typeface="Candara"/>
                <a:cs typeface="Candara"/>
                <a:sym typeface="Candara"/>
              </a:rPr>
              <a:t>Baltimore Social-Environmental Collaborative Urban Integrated  Field Lab</a:t>
            </a:r>
            <a:endParaRPr sz="1100"/>
          </a:p>
          <a:p>
            <a:pPr marL="0" marR="12700" lvl="0" indent="0" algn="l" rtl="0">
              <a:spcBef>
                <a:spcPts val="0"/>
              </a:spcBef>
              <a:spcAft>
                <a:spcPts val="0"/>
              </a:spcAft>
              <a:buNone/>
            </a:pPr>
            <a:r>
              <a:rPr lang="en" sz="1100">
                <a:solidFill>
                  <a:srgbClr val="7F7F7F"/>
                </a:solidFill>
                <a:latin typeface="Candara"/>
                <a:ea typeface="Candara"/>
                <a:cs typeface="Candara"/>
                <a:sym typeface="Candara"/>
              </a:rPr>
              <a:t>https://21cc.jhu.edu/research/bsec</a:t>
            </a:r>
            <a:endParaRPr sz="1100">
              <a:solidFill>
                <a:srgbClr val="7F7F7F"/>
              </a:solidFill>
              <a:latin typeface="Candara"/>
              <a:ea typeface="Candara"/>
              <a:cs typeface="Candara"/>
              <a:sym typeface="Candara"/>
            </a:endParaRPr>
          </a:p>
        </p:txBody>
      </p:sp>
      <p:cxnSp>
        <p:nvCxnSpPr>
          <p:cNvPr id="485" name="Google Shape;485;p77"/>
          <p:cNvCxnSpPr/>
          <p:nvPr/>
        </p:nvCxnSpPr>
        <p:spPr>
          <a:xfrm>
            <a:off x="0" y="4604657"/>
            <a:ext cx="9144000" cy="0"/>
          </a:xfrm>
          <a:prstGeom prst="straightConnector1">
            <a:avLst/>
          </a:prstGeom>
          <a:noFill/>
          <a:ln w="28575" cap="flat" cmpd="sng">
            <a:solidFill>
              <a:srgbClr val="FFC000"/>
            </a:solidFill>
            <a:prstDash val="solid"/>
            <a:miter lim="800000"/>
            <a:headEnd type="none" w="sm" len="sm"/>
            <a:tailEnd type="none" w="sm" len="sm"/>
          </a:ln>
        </p:spPr>
      </p:cxnSp>
      <p:sp>
        <p:nvSpPr>
          <p:cNvPr id="486" name="Google Shape;486;p77"/>
          <p:cNvSpPr txBox="1"/>
          <p:nvPr/>
        </p:nvSpPr>
        <p:spPr>
          <a:xfrm>
            <a:off x="312517" y="988329"/>
            <a:ext cx="4436100" cy="1446000"/>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90000"/>
              </a:lnSpc>
              <a:spcBef>
                <a:spcPts val="0"/>
              </a:spcBef>
              <a:spcAft>
                <a:spcPts val="0"/>
              </a:spcAft>
              <a:buClr>
                <a:srgbClr val="242424"/>
              </a:buClr>
              <a:buSzPts val="1100"/>
              <a:buFont typeface="Arial"/>
              <a:buNone/>
            </a:pPr>
            <a:r>
              <a:rPr lang="en" sz="1800" b="1" u="none">
                <a:solidFill>
                  <a:srgbClr val="242424"/>
                </a:solidFill>
                <a:latin typeface="Candara"/>
                <a:ea typeface="Candara"/>
                <a:cs typeface="Candara"/>
                <a:sym typeface="Candara"/>
              </a:rPr>
              <a:t>Challenges indicative of many eastern cities in the USA: </a:t>
            </a:r>
            <a:r>
              <a:rPr lang="en" sz="1800" b="0" u="none">
                <a:solidFill>
                  <a:srgbClr val="C00000"/>
                </a:solidFill>
                <a:latin typeface="Candara"/>
                <a:ea typeface="Candara"/>
                <a:cs typeface="Candara"/>
                <a:sym typeface="Candara"/>
              </a:rPr>
              <a:t>Flat or declining population, severe economic constraints, segregation and inequity, aging infrastructure, increasing wet and hot climate extremes. </a:t>
            </a:r>
            <a:endParaRPr sz="1800" b="0" u="none">
              <a:solidFill>
                <a:schemeClr val="dk1"/>
              </a:solidFill>
              <a:latin typeface="Candara"/>
              <a:ea typeface="Candara"/>
              <a:cs typeface="Candara"/>
              <a:sym typeface="Candara"/>
            </a:endParaRPr>
          </a:p>
          <a:p>
            <a:pPr marL="0" marR="0" lvl="0" indent="0" algn="l" rtl="0">
              <a:lnSpc>
                <a:spcPct val="90000"/>
              </a:lnSpc>
              <a:spcBef>
                <a:spcPts val="0"/>
              </a:spcBef>
              <a:spcAft>
                <a:spcPts val="0"/>
              </a:spcAft>
              <a:buClr>
                <a:schemeClr val="dk1"/>
              </a:buClr>
              <a:buSzPts val="1100"/>
              <a:buFont typeface="Arial"/>
              <a:buNone/>
            </a:pPr>
            <a:endParaRPr sz="1500" b="0" u="none">
              <a:solidFill>
                <a:srgbClr val="242424"/>
              </a:solidFill>
              <a:latin typeface="Candara"/>
              <a:ea typeface="Candara"/>
              <a:cs typeface="Candara"/>
              <a:sym typeface="Candara"/>
            </a:endParaRPr>
          </a:p>
        </p:txBody>
      </p:sp>
      <p:pic>
        <p:nvPicPr>
          <p:cNvPr id="487" name="Google Shape;487;p77"/>
          <p:cNvPicPr preferRelativeResize="0"/>
          <p:nvPr/>
        </p:nvPicPr>
        <p:blipFill rotWithShape="1">
          <a:blip r:embed="rId4">
            <a:alphaModFix/>
          </a:blip>
          <a:srcRect b="20961"/>
          <a:stretch/>
        </p:blipFill>
        <p:spPr>
          <a:xfrm>
            <a:off x="3314699" y="2661447"/>
            <a:ext cx="5829302" cy="1943210"/>
          </a:xfrm>
          <a:prstGeom prst="rect">
            <a:avLst/>
          </a:prstGeom>
          <a:noFill/>
          <a:ln>
            <a:noFill/>
          </a:ln>
        </p:spPr>
      </p:pic>
      <p:sp>
        <p:nvSpPr>
          <p:cNvPr id="488" name="Google Shape;488;p77"/>
          <p:cNvSpPr txBox="1"/>
          <p:nvPr/>
        </p:nvSpPr>
        <p:spPr>
          <a:xfrm>
            <a:off x="286476" y="2728009"/>
            <a:ext cx="2882100" cy="13782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1100"/>
              <a:buFont typeface="Arial"/>
              <a:buNone/>
            </a:pPr>
            <a:r>
              <a:rPr lang="en" sz="1800" b="1" u="none">
                <a:solidFill>
                  <a:schemeClr val="dk1"/>
                </a:solidFill>
                <a:latin typeface="Candara"/>
                <a:ea typeface="Candara"/>
                <a:cs typeface="Candara"/>
                <a:sym typeface="Candara"/>
              </a:rPr>
              <a:t>Opportunities: </a:t>
            </a:r>
            <a:r>
              <a:rPr lang="en" sz="1800" b="0" u="none">
                <a:solidFill>
                  <a:srgbClr val="00B050"/>
                </a:solidFill>
                <a:latin typeface="Candara"/>
                <a:ea typeface="Candara"/>
                <a:cs typeface="Candara"/>
                <a:sym typeface="Candara"/>
              </a:rPr>
              <a:t>A time of reinvestment and reinvention, space for new initiatives, energy to create new models of urbanism.</a:t>
            </a:r>
            <a:endParaRPr sz="1800" b="0" u="none">
              <a:solidFill>
                <a:srgbClr val="00B050"/>
              </a:solidFill>
              <a:latin typeface="Candara"/>
              <a:ea typeface="Candara"/>
              <a:cs typeface="Candara"/>
              <a:sym typeface="Candara"/>
            </a:endParaRPr>
          </a:p>
        </p:txBody>
      </p:sp>
      <p:sp>
        <p:nvSpPr>
          <p:cNvPr id="489" name="Google Shape;489;p77"/>
          <p:cNvSpPr txBox="1"/>
          <p:nvPr/>
        </p:nvSpPr>
        <p:spPr>
          <a:xfrm>
            <a:off x="3802274" y="2442844"/>
            <a:ext cx="5111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 Minority                          Income                    Asthma Rates</a:t>
            </a:r>
            <a:endParaRPr sz="1100"/>
          </a:p>
        </p:txBody>
      </p:sp>
      <p:grpSp>
        <p:nvGrpSpPr>
          <p:cNvPr id="490" name="Google Shape;490;p77"/>
          <p:cNvGrpSpPr/>
          <p:nvPr/>
        </p:nvGrpSpPr>
        <p:grpSpPr>
          <a:xfrm>
            <a:off x="4869263" y="-14192"/>
            <a:ext cx="4213971" cy="2330189"/>
            <a:chOff x="6492350" y="-18923"/>
            <a:chExt cx="5618627" cy="3106919"/>
          </a:xfrm>
        </p:grpSpPr>
        <p:pic>
          <p:nvPicPr>
            <p:cNvPr id="491" name="Google Shape;491;p77" descr="A map of the united states&#10;&#10;AI-generated content may be incorrect."/>
            <p:cNvPicPr preferRelativeResize="0"/>
            <p:nvPr/>
          </p:nvPicPr>
          <p:blipFill rotWithShape="1">
            <a:blip r:embed="rId5">
              <a:alphaModFix/>
            </a:blip>
            <a:srcRect l="33997" t="11829" b="1507"/>
            <a:stretch/>
          </p:blipFill>
          <p:spPr>
            <a:xfrm>
              <a:off x="8171726" y="-18923"/>
              <a:ext cx="3939251" cy="3006941"/>
            </a:xfrm>
            <a:prstGeom prst="rect">
              <a:avLst/>
            </a:prstGeom>
            <a:noFill/>
            <a:ln>
              <a:noFill/>
            </a:ln>
          </p:spPr>
        </p:pic>
        <p:pic>
          <p:nvPicPr>
            <p:cNvPr id="492" name="Google Shape;492;p77" descr="A map of the united states of america&#10;&#10;AI-generated content may be incorrect."/>
            <p:cNvPicPr preferRelativeResize="0"/>
            <p:nvPr/>
          </p:nvPicPr>
          <p:blipFill rotWithShape="1">
            <a:blip r:embed="rId6">
              <a:alphaModFix/>
            </a:blip>
            <a:srcRect/>
            <a:stretch/>
          </p:blipFill>
          <p:spPr>
            <a:xfrm>
              <a:off x="6492350" y="1433470"/>
              <a:ext cx="2501330" cy="1654526"/>
            </a:xfrm>
            <a:prstGeom prst="rect">
              <a:avLst/>
            </a:prstGeom>
            <a:noFill/>
            <a:ln>
              <a:noFill/>
            </a:ln>
          </p:spPr>
        </p:pic>
        <p:sp>
          <p:nvSpPr>
            <p:cNvPr id="493" name="Google Shape;493;p77"/>
            <p:cNvSpPr txBox="1"/>
            <p:nvPr/>
          </p:nvSpPr>
          <p:spPr>
            <a:xfrm>
              <a:off x="6964501" y="2100475"/>
              <a:ext cx="1278600" cy="379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Maryland</a:t>
              </a:r>
              <a:endParaRPr sz="1100"/>
            </a:p>
          </p:txBody>
        </p:sp>
        <p:cxnSp>
          <p:nvCxnSpPr>
            <p:cNvPr id="494" name="Google Shape;494;p77"/>
            <p:cNvCxnSpPr/>
            <p:nvPr/>
          </p:nvCxnSpPr>
          <p:spPr>
            <a:xfrm rot="10800000" flipH="1">
              <a:off x="8043050" y="2050175"/>
              <a:ext cx="428700" cy="225600"/>
            </a:xfrm>
            <a:prstGeom prst="straightConnector1">
              <a:avLst/>
            </a:prstGeom>
            <a:noFill/>
            <a:ln w="19050" cap="flat" cmpd="sng">
              <a:solidFill>
                <a:schemeClr val="dk1"/>
              </a:solidFill>
              <a:prstDash val="solid"/>
              <a:miter lim="800000"/>
              <a:headEnd type="none" w="sm" len="sm"/>
              <a:tailEnd type="triangle" w="med" len="med"/>
            </a:ln>
          </p:spPr>
        </p:cxnSp>
      </p:grpSp>
      <p:sp>
        <p:nvSpPr>
          <p:cNvPr id="495" name="Google Shape;495;p77"/>
          <p:cNvSpPr/>
          <p:nvPr/>
        </p:nvSpPr>
        <p:spPr>
          <a:xfrm>
            <a:off x="6749700" y="53125"/>
            <a:ext cx="1325400" cy="1143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78"/>
          <p:cNvPicPr preferRelativeResize="0"/>
          <p:nvPr/>
        </p:nvPicPr>
        <p:blipFill rotWithShape="1">
          <a:blip r:embed="rId3">
            <a:alphaModFix/>
          </a:blip>
          <a:srcRect/>
          <a:stretch/>
        </p:blipFill>
        <p:spPr>
          <a:xfrm>
            <a:off x="152401" y="27710"/>
            <a:ext cx="5154457" cy="5109557"/>
          </a:xfrm>
          <a:prstGeom prst="rect">
            <a:avLst/>
          </a:prstGeom>
          <a:noFill/>
          <a:ln>
            <a:noFill/>
          </a:ln>
        </p:spPr>
      </p:pic>
      <p:sp>
        <p:nvSpPr>
          <p:cNvPr id="501" name="Google Shape;501;p78"/>
          <p:cNvSpPr txBox="1"/>
          <p:nvPr/>
        </p:nvSpPr>
        <p:spPr>
          <a:xfrm>
            <a:off x="5306856" y="93617"/>
            <a:ext cx="3801000" cy="4802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Circled locations are the 4 nodes of CoURAGE.</a:t>
            </a:r>
            <a:endParaRPr sz="11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ARM ENHANCES measurements within Baltimore, especially clouds, radiation, and precipitation.</a:t>
            </a:r>
            <a:endParaRPr sz="11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ARM CREATES rural and bay ancillary observations.</a:t>
            </a:r>
            <a:endParaRPr sz="11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Red = ARM MF</a:t>
            </a:r>
            <a:endParaRPr sz="1100"/>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Blue = BSEC or other existing observations.</a:t>
            </a:r>
            <a:endParaRPr sz="11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800" b="0" i="0" u="none" strike="noStrike" cap="none">
                <a:solidFill>
                  <a:srgbClr val="EC7016"/>
                </a:solidFill>
                <a:latin typeface="Arial"/>
                <a:ea typeface="Arial"/>
                <a:cs typeface="Arial"/>
                <a:sym typeface="Arial"/>
              </a:rPr>
              <a:t>December, 2024 – November, 2025.</a:t>
            </a:r>
            <a:r>
              <a:rPr lang="en" sz="1800" b="0" i="0" u="none" strike="noStrike" cap="none">
                <a:solidFill>
                  <a:srgbClr val="000000"/>
                </a:solidFill>
                <a:latin typeface="Arial"/>
                <a:ea typeface="Arial"/>
                <a:cs typeface="Arial"/>
                <a:sym typeface="Arial"/>
              </a:rPr>
              <a:t>  </a:t>
            </a:r>
            <a:endParaRPr sz="1100"/>
          </a:p>
        </p:txBody>
      </p:sp>
      <p:sp>
        <p:nvSpPr>
          <p:cNvPr id="502" name="Google Shape;502;p78"/>
          <p:cNvSpPr/>
          <p:nvPr/>
        </p:nvSpPr>
        <p:spPr>
          <a:xfrm>
            <a:off x="1434319" y="468043"/>
            <a:ext cx="666600" cy="628800"/>
          </a:xfrm>
          <a:prstGeom prst="ellipse">
            <a:avLst/>
          </a:prstGeom>
          <a:no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78"/>
          <p:cNvSpPr/>
          <p:nvPr/>
        </p:nvSpPr>
        <p:spPr>
          <a:xfrm>
            <a:off x="2051381" y="2417057"/>
            <a:ext cx="666600" cy="628800"/>
          </a:xfrm>
          <a:prstGeom prst="ellipse">
            <a:avLst/>
          </a:prstGeom>
          <a:no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4" name="Google Shape;504;p78"/>
          <p:cNvSpPr/>
          <p:nvPr/>
        </p:nvSpPr>
        <p:spPr>
          <a:xfrm>
            <a:off x="2996060" y="1286650"/>
            <a:ext cx="666600" cy="628800"/>
          </a:xfrm>
          <a:prstGeom prst="ellipse">
            <a:avLst/>
          </a:prstGeom>
          <a:no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7030A0"/>
              </a:solidFill>
              <a:latin typeface="Arial"/>
              <a:ea typeface="Arial"/>
              <a:cs typeface="Arial"/>
              <a:sym typeface="Arial"/>
            </a:endParaRPr>
          </a:p>
        </p:txBody>
      </p:sp>
      <p:sp>
        <p:nvSpPr>
          <p:cNvPr id="505" name="Google Shape;505;p78"/>
          <p:cNvSpPr/>
          <p:nvPr/>
        </p:nvSpPr>
        <p:spPr>
          <a:xfrm>
            <a:off x="3776728" y="3095732"/>
            <a:ext cx="666600" cy="628800"/>
          </a:xfrm>
          <a:prstGeom prst="ellipse">
            <a:avLst/>
          </a:prstGeom>
          <a:no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78"/>
          <p:cNvSpPr/>
          <p:nvPr/>
        </p:nvSpPr>
        <p:spPr>
          <a:xfrm>
            <a:off x="4607416" y="1632397"/>
            <a:ext cx="154500" cy="144900"/>
          </a:xfrm>
          <a:prstGeom prst="triangle">
            <a:avLst>
              <a:gd name="adj" fmla="val 50000"/>
            </a:avLst>
          </a:prstGeom>
          <a:solidFill>
            <a:srgbClr val="FF0000"/>
          </a:solidFill>
          <a:ln w="25400" cap="flat" cmpd="sng">
            <a:solidFill>
              <a:srgbClr val="1C305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507" name="Google Shape;507;p78"/>
          <p:cNvSpPr txBox="1"/>
          <p:nvPr/>
        </p:nvSpPr>
        <p:spPr>
          <a:xfrm>
            <a:off x="4387596" y="1818878"/>
            <a:ext cx="6666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TBS</a:t>
            </a:r>
            <a:endParaRPr sz="1100"/>
          </a:p>
        </p:txBody>
      </p:sp>
      <p:sp>
        <p:nvSpPr>
          <p:cNvPr id="508" name="Google Shape;508;p78"/>
          <p:cNvSpPr txBox="1"/>
          <p:nvPr/>
        </p:nvSpPr>
        <p:spPr>
          <a:xfrm>
            <a:off x="6190375" y="4895250"/>
            <a:ext cx="28161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Figure courtesy Jason Horne, Penn State</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9"/>
          <p:cNvSpPr txBox="1"/>
          <p:nvPr/>
        </p:nvSpPr>
        <p:spPr>
          <a:xfrm>
            <a:off x="5433274" y="14474"/>
            <a:ext cx="3671400" cy="5125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0" i="0" u="none" strike="noStrike" cap="none">
                <a:solidFill>
                  <a:schemeClr val="dk1"/>
                </a:solidFill>
                <a:latin typeface="Calibri"/>
                <a:ea typeface="Calibri"/>
                <a:cs typeface="Calibri"/>
                <a:sym typeface="Calibri"/>
              </a:rPr>
              <a:t>BSEC and AMF1 urban observation sites.</a:t>
            </a:r>
            <a:endParaRPr sz="1100"/>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ARM Core facility is at Lake Clifton.</a:t>
            </a:r>
            <a:endParaRPr sz="1100"/>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Two ARM flux towers are located on building tops to the west of the core facility.</a:t>
            </a:r>
            <a:endParaRPr sz="1100"/>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Gray scale denotes fraction of impervious surface.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solidFill>
                  <a:schemeClr val="dk1"/>
                </a:solidFill>
                <a:latin typeface="Calibri"/>
                <a:ea typeface="Calibri"/>
                <a:cs typeface="Calibri"/>
                <a:sym typeface="Calibri"/>
              </a:rPr>
              <a:t>Blue = BSEC; Red = DOE-ARM</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Figure courtesy Jason Horne, Penn State</a:t>
            </a:r>
            <a:endParaRPr sz="1100"/>
          </a:p>
        </p:txBody>
      </p:sp>
      <p:pic>
        <p:nvPicPr>
          <p:cNvPr id="514" name="Google Shape;514;p79" descr="A map of a city&#10;&#10;AI-generated content may be incorrect."/>
          <p:cNvPicPr preferRelativeResize="0"/>
          <p:nvPr/>
        </p:nvPicPr>
        <p:blipFill rotWithShape="1">
          <a:blip r:embed="rId3">
            <a:alphaModFix/>
          </a:blip>
          <a:srcRect/>
          <a:stretch/>
        </p:blipFill>
        <p:spPr>
          <a:xfrm>
            <a:off x="0" y="14474"/>
            <a:ext cx="5433273" cy="51434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3"/>
          <p:cNvSpPr txBox="1"/>
          <p:nvPr/>
        </p:nvSpPr>
        <p:spPr>
          <a:xfrm>
            <a:off x="242850" y="714075"/>
            <a:ext cx="8659200" cy="4063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AutoNum type="arabicPeriod"/>
            </a:pPr>
            <a:r>
              <a:rPr lang="en" sz="1800" b="1"/>
              <a:t>Publicize and describe CoURAGE. </a:t>
            </a:r>
            <a:endParaRPr sz="1800" b="1"/>
          </a:p>
          <a:p>
            <a:pPr marL="457200" lvl="0" indent="0" algn="l" rtl="0">
              <a:spcBef>
                <a:spcPts val="0"/>
              </a:spcBef>
              <a:spcAft>
                <a:spcPts val="0"/>
              </a:spcAft>
              <a:buNone/>
            </a:pPr>
            <a:endParaRPr sz="1800" b="1"/>
          </a:p>
          <a:p>
            <a:pPr marL="914400" lvl="1" indent="-342900" algn="l" rtl="0">
              <a:spcBef>
                <a:spcPts val="0"/>
              </a:spcBef>
              <a:spcAft>
                <a:spcPts val="0"/>
              </a:spcAft>
              <a:buSzPts val="1800"/>
              <a:buAutoNum type="alphaLcPeriod"/>
            </a:pPr>
            <a:r>
              <a:rPr lang="en" sz="1800"/>
              <a:t>CoURAGE is in progress - we are just over half way through a year-long field campaign.</a:t>
            </a:r>
            <a:endParaRPr sz="1800"/>
          </a:p>
          <a:p>
            <a:pPr marL="457200" lvl="0" indent="0" algn="l" rtl="0">
              <a:spcBef>
                <a:spcPts val="0"/>
              </a:spcBef>
              <a:spcAft>
                <a:spcPts val="0"/>
              </a:spcAft>
              <a:buNone/>
            </a:pPr>
            <a:endParaRPr sz="1800" b="1"/>
          </a:p>
          <a:p>
            <a:pPr marL="457200" lvl="0" indent="-342900" algn="l" rtl="0">
              <a:spcBef>
                <a:spcPts val="0"/>
              </a:spcBef>
              <a:spcAft>
                <a:spcPts val="0"/>
              </a:spcAft>
              <a:buSzPts val="1800"/>
              <a:buAutoNum type="arabicPeriod"/>
            </a:pPr>
            <a:r>
              <a:rPr lang="en" sz="1800" b="1"/>
              <a:t>Seek collaborators and data users.</a:t>
            </a:r>
            <a:endParaRPr sz="1800" b="1"/>
          </a:p>
          <a:p>
            <a:pPr marL="914400" lvl="1" indent="-342900" algn="l" rtl="0">
              <a:spcBef>
                <a:spcPts val="0"/>
              </a:spcBef>
              <a:spcAft>
                <a:spcPts val="0"/>
              </a:spcAft>
              <a:buSzPts val="1800"/>
              <a:buAutoNum type="alphaLcPeriod"/>
            </a:pPr>
            <a:r>
              <a:rPr lang="en" sz="1800"/>
              <a:t>We actively seeks investigators who want to join our science team.  This is how the US DOE ARM program designs their mobile facility deployments.</a:t>
            </a:r>
            <a:endParaRPr sz="1800"/>
          </a:p>
          <a:p>
            <a:pPr marL="457200" lvl="0" indent="0" algn="l" rtl="0">
              <a:spcBef>
                <a:spcPts val="0"/>
              </a:spcBef>
              <a:spcAft>
                <a:spcPts val="0"/>
              </a:spcAft>
              <a:buNone/>
            </a:pPr>
            <a:endParaRPr sz="1800"/>
          </a:p>
          <a:p>
            <a:pPr marL="914400" lvl="1" indent="-342900" algn="l" rtl="0">
              <a:spcBef>
                <a:spcPts val="0"/>
              </a:spcBef>
              <a:spcAft>
                <a:spcPts val="0"/>
              </a:spcAft>
              <a:buSzPts val="1800"/>
              <a:buAutoNum type="alphaLcPeriod"/>
            </a:pPr>
            <a:r>
              <a:rPr lang="en" sz="1800"/>
              <a:t>The data set will (we believe) </a:t>
            </a:r>
            <a:r>
              <a:rPr lang="en" sz="1800">
                <a:solidFill>
                  <a:schemeClr val="dk1"/>
                </a:solidFill>
              </a:rPr>
              <a:t>be </a:t>
            </a:r>
            <a:r>
              <a:rPr lang="en" sz="1800"/>
              <a:t>remarkable.</a:t>
            </a:r>
            <a:endParaRPr sz="1800"/>
          </a:p>
          <a:p>
            <a:pPr marL="457200" lvl="0" indent="0" algn="l" rtl="0">
              <a:spcBef>
                <a:spcPts val="0"/>
              </a:spcBef>
              <a:spcAft>
                <a:spcPts val="0"/>
              </a:spcAft>
              <a:buNone/>
            </a:pPr>
            <a:endParaRPr sz="1800"/>
          </a:p>
          <a:p>
            <a:pPr marL="914400" lvl="1" indent="-342900" algn="l" rtl="0">
              <a:spcBef>
                <a:spcPts val="0"/>
              </a:spcBef>
              <a:spcAft>
                <a:spcPts val="0"/>
              </a:spcAft>
              <a:buSzPts val="1800"/>
              <a:buAutoNum type="alphaLcPeriod"/>
            </a:pPr>
            <a:r>
              <a:rPr lang="en" sz="1800"/>
              <a:t>The data set is open to the public.</a:t>
            </a:r>
            <a:endParaRPr sz="1800"/>
          </a:p>
          <a:p>
            <a:pPr marL="457200" lvl="0" indent="0" algn="l" rtl="0">
              <a:spcBef>
                <a:spcPts val="0"/>
              </a:spcBef>
              <a:spcAft>
                <a:spcPts val="0"/>
              </a:spcAft>
              <a:buNone/>
            </a:pPr>
            <a:endParaRPr sz="1800"/>
          </a:p>
          <a:p>
            <a:pPr marL="914400" lvl="1" indent="-342900" algn="l" rtl="0">
              <a:spcBef>
                <a:spcPts val="0"/>
              </a:spcBef>
              <a:spcAft>
                <a:spcPts val="0"/>
              </a:spcAft>
              <a:buSzPts val="1800"/>
              <a:buAutoNum type="alphaLcPeriod"/>
            </a:pPr>
            <a:r>
              <a:rPr lang="en" sz="1800"/>
              <a:t>International collaboration would be most welcome.</a:t>
            </a:r>
            <a:endParaRPr sz="1800"/>
          </a:p>
        </p:txBody>
      </p:sp>
      <p:sp>
        <p:nvSpPr>
          <p:cNvPr id="279" name="Google Shape;279;p53"/>
          <p:cNvSpPr txBox="1">
            <a:spLocks noGrp="1"/>
          </p:cNvSpPr>
          <p:nvPr>
            <p:ph type="title"/>
          </p:nvPr>
        </p:nvSpPr>
        <p:spPr>
          <a:xfrm>
            <a:off x="324675" y="-46156"/>
            <a:ext cx="7886700" cy="994200"/>
          </a:xfrm>
          <a:prstGeom prst="rect">
            <a:avLst/>
          </a:prstGeom>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chemeClr val="dk1"/>
              </a:buClr>
              <a:buSzPts val="1100"/>
              <a:buFont typeface="Arial"/>
              <a:buNone/>
            </a:pPr>
            <a:r>
              <a:rPr lang="en" sz="2400" b="1"/>
              <a:t>My objectives for this presentation: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0"/>
          <p:cNvSpPr txBox="1">
            <a:spLocks noGrp="1"/>
          </p:cNvSpPr>
          <p:nvPr>
            <p:ph type="title"/>
          </p:nvPr>
        </p:nvSpPr>
        <p:spPr>
          <a:xfrm>
            <a:off x="628650" y="702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t>CoURAGE objectives</a:t>
            </a:r>
            <a:endParaRPr/>
          </a:p>
        </p:txBody>
      </p:sp>
      <p:sp>
        <p:nvSpPr>
          <p:cNvPr id="520" name="Google Shape;520;p80"/>
          <p:cNvSpPr txBox="1">
            <a:spLocks noGrp="1"/>
          </p:cNvSpPr>
          <p:nvPr>
            <p:ph type="body" idx="1"/>
          </p:nvPr>
        </p:nvSpPr>
        <p:spPr>
          <a:xfrm>
            <a:off x="322118" y="889397"/>
            <a:ext cx="8489400" cy="4082700"/>
          </a:xfrm>
          <a:prstGeom prst="rect">
            <a:avLst/>
          </a:prstGeom>
          <a:noFill/>
          <a:ln>
            <a:noFill/>
          </a:ln>
        </p:spPr>
        <p:txBody>
          <a:bodyPr spcFirstLastPara="1" wrap="square" lIns="68575" tIns="34275" rIns="68575" bIns="34275" anchor="t" anchorCtr="0">
            <a:normAutofit lnSpcReduction="20000"/>
          </a:bodyPr>
          <a:lstStyle/>
          <a:p>
            <a:pPr marL="0" lvl="0" indent="0" algn="l" rtl="0">
              <a:lnSpc>
                <a:spcPct val="115000"/>
              </a:lnSpc>
              <a:spcBef>
                <a:spcPts val="0"/>
              </a:spcBef>
              <a:spcAft>
                <a:spcPts val="0"/>
              </a:spcAft>
              <a:buClr>
                <a:schemeClr val="dk1"/>
              </a:buClr>
              <a:buSzPts val="900"/>
              <a:buFont typeface="Arial"/>
              <a:buNone/>
            </a:pPr>
            <a:r>
              <a:rPr lang="en" sz="1800"/>
              <a:t>D</a:t>
            </a:r>
            <a:r>
              <a:rPr lang="en" sz="1800">
                <a:solidFill>
                  <a:schemeClr val="dk1"/>
                </a:solidFill>
              </a:rPr>
              <a:t>etermine the dependence of Baltimore’s atmospheric environment (thermodynamics, cloud properties, surface radiation, aerosols and atmospheric composition, winds, precipitation) on the urban system vs. the environments surrounding the city.  Specifically:</a:t>
            </a:r>
            <a:endParaRPr/>
          </a:p>
          <a:p>
            <a:pPr marL="0" lvl="0" indent="0" algn="l" rtl="0">
              <a:lnSpc>
                <a:spcPct val="115000"/>
              </a:lnSpc>
              <a:spcBef>
                <a:spcPts val="500"/>
              </a:spcBef>
              <a:spcAft>
                <a:spcPts val="0"/>
              </a:spcAft>
              <a:buClr>
                <a:schemeClr val="dk1"/>
              </a:buClr>
              <a:buSzPts val="900"/>
              <a:buFont typeface="Arial"/>
              <a:buNone/>
            </a:pPr>
            <a:r>
              <a:rPr lang="en" sz="1800">
                <a:solidFill>
                  <a:schemeClr val="dk1"/>
                </a:solidFill>
              </a:rPr>
              <a:t>1. Quantify and understand the relative importance of </a:t>
            </a:r>
            <a:r>
              <a:rPr lang="en" sz="1800" i="1">
                <a:solidFill>
                  <a:schemeClr val="dk1"/>
                </a:solidFill>
              </a:rPr>
              <a:t>upwind conditions and mesoscale flows vs. urban land-atmosphere interactions</a:t>
            </a:r>
            <a:r>
              <a:rPr lang="en" sz="1800">
                <a:solidFill>
                  <a:schemeClr val="dk1"/>
                </a:solidFill>
              </a:rPr>
              <a:t> on </a:t>
            </a:r>
            <a:r>
              <a:rPr lang="en" sz="1800" b="1">
                <a:solidFill>
                  <a:schemeClr val="dk1"/>
                </a:solidFill>
              </a:rPr>
              <a:t>Baltimore’s ABL properties</a:t>
            </a:r>
            <a:r>
              <a:rPr lang="en" sz="1800">
                <a:solidFill>
                  <a:schemeClr val="dk1"/>
                </a:solidFill>
              </a:rPr>
              <a:t>. </a:t>
            </a:r>
            <a:endParaRPr/>
          </a:p>
          <a:p>
            <a:pPr marL="0" lvl="0" indent="0" algn="l" rtl="0">
              <a:lnSpc>
                <a:spcPct val="115000"/>
              </a:lnSpc>
              <a:spcBef>
                <a:spcPts val="500"/>
              </a:spcBef>
              <a:spcAft>
                <a:spcPts val="0"/>
              </a:spcAft>
              <a:buClr>
                <a:schemeClr val="dk1"/>
              </a:buClr>
              <a:buSzPts val="900"/>
              <a:buFont typeface="Arial"/>
              <a:buNone/>
            </a:pPr>
            <a:r>
              <a:rPr lang="en" sz="1800">
                <a:solidFill>
                  <a:schemeClr val="dk1"/>
                </a:solidFill>
              </a:rPr>
              <a:t>2. Quantify and understand the relative importance of </a:t>
            </a:r>
            <a:r>
              <a:rPr lang="en" sz="1800" i="1">
                <a:solidFill>
                  <a:schemeClr val="dk1"/>
                </a:solidFill>
              </a:rPr>
              <a:t>urban land-atmosphere interactions and pollutant emissions vs. upwind boundary conditions and mesoscale flows </a:t>
            </a:r>
            <a:r>
              <a:rPr lang="en" sz="1800">
                <a:solidFill>
                  <a:schemeClr val="dk1"/>
                </a:solidFill>
              </a:rPr>
              <a:t>on </a:t>
            </a:r>
            <a:r>
              <a:rPr lang="en" sz="1800" b="1">
                <a:solidFill>
                  <a:schemeClr val="dk1"/>
                </a:solidFill>
              </a:rPr>
              <a:t>Baltimore’s atmospheric composition and aerosols. </a:t>
            </a:r>
            <a:endParaRPr sz="1800">
              <a:solidFill>
                <a:schemeClr val="dk1"/>
              </a:solidFill>
            </a:endParaRPr>
          </a:p>
          <a:p>
            <a:pPr marL="0" lvl="0" indent="0" algn="l" rtl="0">
              <a:lnSpc>
                <a:spcPct val="115000"/>
              </a:lnSpc>
              <a:spcBef>
                <a:spcPts val="500"/>
              </a:spcBef>
              <a:spcAft>
                <a:spcPts val="0"/>
              </a:spcAft>
              <a:buClr>
                <a:schemeClr val="dk1"/>
              </a:buClr>
              <a:buSzPts val="900"/>
              <a:buFont typeface="Arial"/>
              <a:buNone/>
            </a:pPr>
            <a:r>
              <a:rPr lang="en" sz="1800">
                <a:solidFill>
                  <a:schemeClr val="dk1"/>
                </a:solidFill>
              </a:rPr>
              <a:t>3. Quantify</a:t>
            </a:r>
            <a:r>
              <a:rPr lang="en" sz="1800"/>
              <a:t> and understand</a:t>
            </a:r>
            <a:r>
              <a:rPr lang="en" sz="1800">
                <a:solidFill>
                  <a:schemeClr val="dk1"/>
                </a:solidFill>
              </a:rPr>
              <a:t> the impact of urban atmospheric composition, aerosol characteristics and ABL development in the coast-urban-rural system on </a:t>
            </a:r>
            <a:r>
              <a:rPr lang="en" sz="1800" b="1">
                <a:solidFill>
                  <a:schemeClr val="dk1"/>
                </a:solidFill>
              </a:rPr>
              <a:t>urban ABL cloud cover and radiation</a:t>
            </a:r>
            <a:r>
              <a:rPr lang="en" sz="1800">
                <a:solidFill>
                  <a:schemeClr val="dk1"/>
                </a:solidFill>
              </a:rPr>
              <a:t>. </a:t>
            </a:r>
            <a:endParaRPr sz="1800" b="1">
              <a:solidFill>
                <a:schemeClr val="dk1"/>
              </a:solidFill>
            </a:endParaRPr>
          </a:p>
          <a:p>
            <a:pPr marL="0" lvl="0" indent="0" algn="l" rtl="0">
              <a:lnSpc>
                <a:spcPct val="115000"/>
              </a:lnSpc>
              <a:spcBef>
                <a:spcPts val="500"/>
              </a:spcBef>
              <a:spcAft>
                <a:spcPts val="500"/>
              </a:spcAft>
              <a:buSzPts val="900"/>
              <a:buNone/>
            </a:pPr>
            <a:r>
              <a:rPr lang="en" sz="1800">
                <a:solidFill>
                  <a:schemeClr val="dk1"/>
                </a:solidFill>
              </a:rPr>
              <a:t>4. Quantify and understand the impact of the coast-urban-rural landscape on the characteristics of </a:t>
            </a:r>
            <a:r>
              <a:rPr lang="en" sz="1800" b="1">
                <a:solidFill>
                  <a:schemeClr val="dk1"/>
                </a:solidFill>
              </a:rPr>
              <a:t>urban precipitation</a:t>
            </a:r>
            <a:r>
              <a:rPr lang="en" sz="1800">
                <a:solidFill>
                  <a:schemeClr val="dk1"/>
                </a:solidFill>
              </a:rPr>
              <a: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81"/>
          <p:cNvPicPr preferRelativeResize="0"/>
          <p:nvPr/>
        </p:nvPicPr>
        <p:blipFill rotWithShape="1">
          <a:blip r:embed="rId3">
            <a:alphaModFix/>
          </a:blip>
          <a:srcRect l="11906" t="17662" r="39928" b="22464"/>
          <a:stretch/>
        </p:blipFill>
        <p:spPr>
          <a:xfrm>
            <a:off x="3619198" y="0"/>
            <a:ext cx="5352996" cy="5143499"/>
          </a:xfrm>
          <a:prstGeom prst="rect">
            <a:avLst/>
          </a:prstGeom>
          <a:noFill/>
          <a:ln>
            <a:noFill/>
          </a:ln>
        </p:spPr>
      </p:pic>
      <p:sp>
        <p:nvSpPr>
          <p:cNvPr id="526" name="Google Shape;526;p81"/>
          <p:cNvSpPr txBox="1"/>
          <p:nvPr/>
        </p:nvSpPr>
        <p:spPr>
          <a:xfrm>
            <a:off x="223031" y="1888812"/>
            <a:ext cx="3527700" cy="34095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Times New Roman"/>
                <a:ea typeface="Times New Roman"/>
                <a:cs typeface="Times New Roman"/>
                <a:sym typeface="Times New Roman"/>
              </a:rPr>
              <a:t>Figure 4.1. ARM-MF and collaborator observations (black) will observe all components of the surface - ABL - cloud - atmospheric composition - radiation interactive system (red). These multi-state observations will enable a uniquely comprehensive study of how Coast - Urban - Rural Gradients in the Baltimore region interact to form the Baltimore atmospheric environment.</a:t>
            </a:r>
            <a:endParaRPr sz="1700" b="0" i="0" u="none" strike="noStrike" cap="none">
              <a:solidFill>
                <a:schemeClr val="dk1"/>
              </a:solidFill>
              <a:latin typeface="Times New Roman"/>
              <a:ea typeface="Times New Roman"/>
              <a:cs typeface="Times New Roman"/>
              <a:sym typeface="Times New Roman"/>
            </a:endParaRPr>
          </a:p>
        </p:txBody>
      </p:sp>
      <p:sp>
        <p:nvSpPr>
          <p:cNvPr id="527" name="Google Shape;527;p81"/>
          <p:cNvSpPr txBox="1">
            <a:spLocks noGrp="1"/>
          </p:cNvSpPr>
          <p:nvPr>
            <p:ph type="title"/>
          </p:nvPr>
        </p:nvSpPr>
        <p:spPr>
          <a:xfrm>
            <a:off x="223031" y="346418"/>
            <a:ext cx="3332700" cy="12537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
              <a:t>Land-atmosphere interactions to be studied by CoURAGE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82" descr="A snowy field with buildings and blue sky&#10;&#10;AI-generated content may be incorrect."/>
          <p:cNvPicPr preferRelativeResize="0"/>
          <p:nvPr/>
        </p:nvPicPr>
        <p:blipFill rotWithShape="1">
          <a:blip r:embed="rId3">
            <a:alphaModFix/>
          </a:blip>
          <a:srcRect t="20673" b="16583"/>
          <a:stretch/>
        </p:blipFill>
        <p:spPr>
          <a:xfrm>
            <a:off x="1" y="-10399"/>
            <a:ext cx="9136205" cy="4299395"/>
          </a:xfrm>
          <a:prstGeom prst="rect">
            <a:avLst/>
          </a:prstGeom>
          <a:noFill/>
          <a:ln>
            <a:noFill/>
          </a:ln>
        </p:spPr>
      </p:pic>
      <p:sp>
        <p:nvSpPr>
          <p:cNvPr id="533" name="Google Shape;533;p82"/>
          <p:cNvSpPr txBox="1"/>
          <p:nvPr/>
        </p:nvSpPr>
        <p:spPr>
          <a:xfrm>
            <a:off x="207818" y="244929"/>
            <a:ext cx="84687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Co</a:t>
            </a:r>
            <a:r>
              <a:rPr lang="en" sz="2400" b="0" i="0" u="none" strike="noStrike" cap="none">
                <a:solidFill>
                  <a:srgbClr val="FFC000"/>
                </a:solidFill>
                <a:latin typeface="Arial"/>
                <a:ea typeface="Arial"/>
                <a:cs typeface="Arial"/>
                <a:sym typeface="Arial"/>
              </a:rPr>
              <a:t>U</a:t>
            </a:r>
            <a:r>
              <a:rPr lang="en" sz="2400" b="0" i="0" u="none" strike="noStrike" cap="none">
                <a:solidFill>
                  <a:schemeClr val="lt1"/>
                </a:solidFill>
                <a:latin typeface="Arial"/>
                <a:ea typeface="Arial"/>
                <a:cs typeface="Arial"/>
                <a:sym typeface="Arial"/>
              </a:rPr>
              <a:t>RAGE! The AMF1 main facility at Lake Clifton, Baltimore</a:t>
            </a:r>
            <a:endParaRPr sz="1100"/>
          </a:p>
        </p:txBody>
      </p:sp>
      <p:sp>
        <p:nvSpPr>
          <p:cNvPr id="534" name="Google Shape;534;p82"/>
          <p:cNvSpPr txBox="1"/>
          <p:nvPr/>
        </p:nvSpPr>
        <p:spPr>
          <a:xfrm>
            <a:off x="2775519" y="4667738"/>
            <a:ext cx="66075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212124"/>
                </a:solidFill>
                <a:latin typeface="Proxima Nova"/>
                <a:ea typeface="Proxima Nova"/>
                <a:cs typeface="Proxima Nova"/>
                <a:sym typeface="Proxima Nova"/>
              </a:rPr>
              <a:t>Image courtesy of the U.S. Department of Energy Atmospheric Radiation Measurement (ARM) user facility.</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83" descr="A field with several objects in it&#10;&#10;AI-generated content may be incorrect."/>
          <p:cNvPicPr preferRelativeResize="0"/>
          <p:nvPr/>
        </p:nvPicPr>
        <p:blipFill rotWithShape="1">
          <a:blip r:embed="rId3">
            <a:alphaModFix/>
          </a:blip>
          <a:srcRect/>
          <a:stretch/>
        </p:blipFill>
        <p:spPr>
          <a:xfrm>
            <a:off x="0" y="0"/>
            <a:ext cx="6858004" cy="5143503"/>
          </a:xfrm>
          <a:prstGeom prst="rect">
            <a:avLst/>
          </a:prstGeom>
          <a:noFill/>
          <a:ln>
            <a:noFill/>
          </a:ln>
        </p:spPr>
      </p:pic>
      <p:sp>
        <p:nvSpPr>
          <p:cNvPr id="540" name="Google Shape;540;p83"/>
          <p:cNvSpPr txBox="1"/>
          <p:nvPr/>
        </p:nvSpPr>
        <p:spPr>
          <a:xfrm>
            <a:off x="271094" y="3970616"/>
            <a:ext cx="6337500" cy="808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CoU</a:t>
            </a:r>
            <a:r>
              <a:rPr lang="en" sz="2400" b="0" i="0" u="none" strike="noStrike" cap="none">
                <a:solidFill>
                  <a:srgbClr val="FFC000"/>
                </a:solidFill>
                <a:latin typeface="Arial"/>
                <a:ea typeface="Arial"/>
                <a:cs typeface="Arial"/>
                <a:sym typeface="Arial"/>
              </a:rPr>
              <a:t>R</a:t>
            </a:r>
            <a:r>
              <a:rPr lang="en" sz="2400" b="0" i="0" u="none" strike="noStrike" cap="none">
                <a:solidFill>
                  <a:schemeClr val="lt1"/>
                </a:solidFill>
                <a:latin typeface="Arial"/>
                <a:ea typeface="Arial"/>
                <a:cs typeface="Arial"/>
                <a:sym typeface="Arial"/>
              </a:rPr>
              <a:t>AGE! The Rural ancillary site near Mt. Airy, Maryland.</a:t>
            </a:r>
            <a:endParaRPr sz="1100"/>
          </a:p>
        </p:txBody>
      </p:sp>
      <p:sp>
        <p:nvSpPr>
          <p:cNvPr id="541" name="Google Shape;541;p83"/>
          <p:cNvSpPr txBox="1"/>
          <p:nvPr/>
        </p:nvSpPr>
        <p:spPr>
          <a:xfrm>
            <a:off x="6951518" y="4374572"/>
            <a:ext cx="2078100" cy="915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212124"/>
                </a:solidFill>
                <a:latin typeface="Proxima Nova"/>
                <a:ea typeface="Proxima Nova"/>
                <a:cs typeface="Proxima Nova"/>
                <a:sym typeface="Proxima Nova"/>
              </a:rPr>
              <a:t>Image courtesy of the U.S. Department of Energy Atmospheric Radiation Measurement (ARM) user facility.</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84" descr="A person standing on a dock&#10;&#10;AI-generated content may be incorrect."/>
          <p:cNvPicPr preferRelativeResize="0"/>
          <p:nvPr/>
        </p:nvPicPr>
        <p:blipFill rotWithShape="1">
          <a:blip r:embed="rId3">
            <a:alphaModFix/>
          </a:blip>
          <a:srcRect/>
          <a:stretch/>
        </p:blipFill>
        <p:spPr>
          <a:xfrm>
            <a:off x="5956589" y="10391"/>
            <a:ext cx="3187411" cy="4249882"/>
          </a:xfrm>
          <a:prstGeom prst="rect">
            <a:avLst/>
          </a:prstGeom>
          <a:noFill/>
          <a:ln>
            <a:noFill/>
          </a:ln>
        </p:spPr>
      </p:pic>
      <p:pic>
        <p:nvPicPr>
          <p:cNvPr id="547" name="Google Shape;547;p84" descr="A field with a white building and a scaffolding&#10;&#10;AI-generated content may be incorrect."/>
          <p:cNvPicPr preferRelativeResize="0"/>
          <p:nvPr/>
        </p:nvPicPr>
        <p:blipFill rotWithShape="1">
          <a:blip r:embed="rId4">
            <a:alphaModFix/>
          </a:blip>
          <a:srcRect/>
          <a:stretch/>
        </p:blipFill>
        <p:spPr>
          <a:xfrm>
            <a:off x="0" y="0"/>
            <a:ext cx="5944502" cy="4468092"/>
          </a:xfrm>
          <a:prstGeom prst="rect">
            <a:avLst/>
          </a:prstGeom>
          <a:noFill/>
          <a:ln>
            <a:noFill/>
          </a:ln>
        </p:spPr>
      </p:pic>
      <p:sp>
        <p:nvSpPr>
          <p:cNvPr id="548" name="Google Shape;548;p84"/>
          <p:cNvSpPr txBox="1"/>
          <p:nvPr/>
        </p:nvSpPr>
        <p:spPr>
          <a:xfrm>
            <a:off x="256109" y="158441"/>
            <a:ext cx="8493000" cy="808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400" b="0" i="0" u="none" strike="noStrike" cap="none">
                <a:solidFill>
                  <a:srgbClr val="FFC000"/>
                </a:solidFill>
                <a:latin typeface="Arial"/>
                <a:ea typeface="Arial"/>
                <a:cs typeface="Arial"/>
                <a:sym typeface="Arial"/>
              </a:rPr>
              <a:t>Co</a:t>
            </a:r>
            <a:r>
              <a:rPr lang="en" sz="2400" b="0" i="0" u="none" strike="noStrike" cap="none">
                <a:solidFill>
                  <a:schemeClr val="lt1"/>
                </a:solidFill>
                <a:latin typeface="Arial"/>
                <a:ea typeface="Arial"/>
                <a:cs typeface="Arial"/>
                <a:sym typeface="Arial"/>
              </a:rPr>
              <a:t>URAGE! The Bay ancillary site at the south end of Kent Island, Maryland.</a:t>
            </a:r>
            <a:endParaRPr sz="1100"/>
          </a:p>
        </p:txBody>
      </p:sp>
      <p:sp>
        <p:nvSpPr>
          <p:cNvPr id="549" name="Google Shape;549;p84"/>
          <p:cNvSpPr txBox="1"/>
          <p:nvPr/>
        </p:nvSpPr>
        <p:spPr>
          <a:xfrm>
            <a:off x="2670465" y="4761615"/>
            <a:ext cx="6359100" cy="4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212124"/>
                </a:solidFill>
                <a:latin typeface="Proxima Nova"/>
                <a:ea typeface="Proxima Nova"/>
                <a:cs typeface="Proxima Nova"/>
                <a:sym typeface="Proxima Nova"/>
              </a:rPr>
              <a:t>Image courtesy of the U.S. Department of Energy Atmospheric Radiation Measurement (ARM) user facility.</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554" name="Google Shape;554;p85"/>
          <p:cNvGrpSpPr/>
          <p:nvPr/>
        </p:nvGrpSpPr>
        <p:grpSpPr>
          <a:xfrm>
            <a:off x="637978" y="983442"/>
            <a:ext cx="7758805" cy="3943841"/>
            <a:chOff x="351549" y="1256757"/>
            <a:chExt cx="9187454" cy="4302685"/>
          </a:xfrm>
        </p:grpSpPr>
        <p:pic>
          <p:nvPicPr>
            <p:cNvPr id="555" name="Google Shape;555;p85"/>
            <p:cNvPicPr preferRelativeResize="0"/>
            <p:nvPr/>
          </p:nvPicPr>
          <p:blipFill rotWithShape="1">
            <a:blip r:embed="rId3">
              <a:alphaModFix/>
            </a:blip>
            <a:srcRect b="69271"/>
            <a:stretch/>
          </p:blipFill>
          <p:spPr>
            <a:xfrm>
              <a:off x="351550" y="1256757"/>
              <a:ext cx="9187453" cy="3053988"/>
            </a:xfrm>
            <a:prstGeom prst="rect">
              <a:avLst/>
            </a:prstGeom>
            <a:noFill/>
            <a:ln>
              <a:noFill/>
            </a:ln>
          </p:spPr>
        </p:pic>
        <p:pic>
          <p:nvPicPr>
            <p:cNvPr id="556" name="Google Shape;556;p85"/>
            <p:cNvPicPr preferRelativeResize="0"/>
            <p:nvPr/>
          </p:nvPicPr>
          <p:blipFill rotWithShape="1">
            <a:blip r:embed="rId3">
              <a:alphaModFix/>
            </a:blip>
            <a:srcRect t="87143"/>
            <a:stretch/>
          </p:blipFill>
          <p:spPr>
            <a:xfrm>
              <a:off x="351549" y="4281715"/>
              <a:ext cx="9187453" cy="1277727"/>
            </a:xfrm>
            <a:prstGeom prst="rect">
              <a:avLst/>
            </a:prstGeom>
            <a:noFill/>
            <a:ln>
              <a:noFill/>
            </a:ln>
          </p:spPr>
        </p:pic>
      </p:grpSp>
      <p:sp>
        <p:nvSpPr>
          <p:cNvPr id="557" name="Google Shape;557;p85"/>
          <p:cNvSpPr txBox="1"/>
          <p:nvPr/>
        </p:nvSpPr>
        <p:spPr>
          <a:xfrm>
            <a:off x="-33666" y="98547"/>
            <a:ext cx="92490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3000" b="0" i="0" u="none" strike="noStrike" cap="none">
                <a:solidFill>
                  <a:srgbClr val="000000"/>
                </a:solidFill>
                <a:latin typeface="Arial"/>
                <a:ea typeface="Arial"/>
                <a:cs typeface="Arial"/>
                <a:sym typeface="Arial"/>
              </a:rPr>
              <a:t>CoURAGE </a:t>
            </a:r>
            <a:r>
              <a:rPr lang="en" sz="3000"/>
              <a:t>ABL measurements</a:t>
            </a:r>
            <a:endParaRPr sz="3000"/>
          </a:p>
          <a:p>
            <a:pPr marL="0" marR="0" lvl="0" indent="0" algn="ctr"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Each node is well-equipped to measure ABL dynamics and land-atmosphere interactions.</a:t>
            </a:r>
            <a:endParaRPr sz="1100"/>
          </a:p>
        </p:txBody>
      </p:sp>
      <p:sp>
        <p:nvSpPr>
          <p:cNvPr id="558" name="Google Shape;558;p85"/>
          <p:cNvSpPr txBox="1"/>
          <p:nvPr/>
        </p:nvSpPr>
        <p:spPr>
          <a:xfrm>
            <a:off x="4572000" y="4263003"/>
            <a:ext cx="39339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0" i="0" u="none" strike="sngStrike" cap="none">
                <a:solidFill>
                  <a:srgbClr val="000000"/>
                </a:solidFill>
                <a:latin typeface="Arial"/>
                <a:ea typeface="Arial"/>
                <a:cs typeface="Arial"/>
                <a:sym typeface="Arial"/>
              </a:rPr>
              <a:t>Four IOPs!  One for each season</a:t>
            </a:r>
            <a:r>
              <a:rPr lang="en" sz="1800" b="0" i="0" u="none" strike="noStrike" cap="none">
                <a:solidFill>
                  <a:srgbClr val="000000"/>
                </a:solidFill>
                <a:latin typeface="Arial"/>
                <a:ea typeface="Arial"/>
                <a:cs typeface="Arial"/>
                <a:sym typeface="Arial"/>
              </a:rPr>
              <a:t>.</a:t>
            </a:r>
            <a:endParaRPr sz="1100"/>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Two IOPs!  One summer, one winter.</a:t>
            </a:r>
            <a:endParaRPr sz="1100"/>
          </a:p>
        </p:txBody>
      </p:sp>
      <p:sp>
        <p:nvSpPr>
          <p:cNvPr id="559" name="Google Shape;559;p85"/>
          <p:cNvSpPr/>
          <p:nvPr/>
        </p:nvSpPr>
        <p:spPr>
          <a:xfrm>
            <a:off x="779318" y="1662545"/>
            <a:ext cx="7460700" cy="1008000"/>
          </a:xfrm>
          <a:prstGeom prst="roundRect">
            <a:avLst>
              <a:gd name="adj" fmla="val 16667"/>
            </a:avLst>
          </a:prstGeom>
          <a:noFill/>
          <a:ln w="28575" cap="flat" cmpd="sng">
            <a:solidFill>
              <a:srgbClr val="7030A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6"/>
          <p:cNvSpPr txBox="1"/>
          <p:nvPr/>
        </p:nvSpPr>
        <p:spPr>
          <a:xfrm>
            <a:off x="6343647" y="112610"/>
            <a:ext cx="2725500" cy="4964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3000" b="0" i="0" u="none" strike="noStrike" cap="none">
                <a:solidFill>
                  <a:srgbClr val="000000"/>
                </a:solidFill>
                <a:latin typeface="Arial"/>
                <a:ea typeface="Arial"/>
                <a:cs typeface="Arial"/>
                <a:sym typeface="Arial"/>
              </a:rPr>
              <a:t>CoURAGE </a:t>
            </a:r>
            <a:endParaRPr sz="3000"/>
          </a:p>
          <a:p>
            <a:pPr marL="0" marR="0" lvl="0" indent="0" algn="l" rtl="0">
              <a:lnSpc>
                <a:spcPct val="100000"/>
              </a:lnSpc>
              <a:spcBef>
                <a:spcPts val="0"/>
              </a:spcBef>
              <a:spcAft>
                <a:spcPts val="0"/>
              </a:spcAft>
              <a:buNone/>
            </a:pPr>
            <a:r>
              <a:rPr lang="en" sz="3000"/>
              <a:t>Atmospheric Composition</a:t>
            </a:r>
            <a:endParaRPr sz="3000"/>
          </a:p>
          <a:p>
            <a:pPr marL="0" marR="0" lvl="0" indent="0" algn="l" rtl="0">
              <a:lnSpc>
                <a:spcPct val="100000"/>
              </a:lnSpc>
              <a:spcBef>
                <a:spcPts val="0"/>
              </a:spcBef>
              <a:spcAft>
                <a:spcPts val="0"/>
              </a:spcAft>
              <a:buNone/>
            </a:pPr>
            <a:endParaRPr sz="3000"/>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Baltimore (BSEC instruments) and the Rural ARM site are the primary atmospheric composition observatories. </a:t>
            </a:r>
            <a:endParaRPr sz="11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Beltsville is also fairly well instrumented </a:t>
            </a:r>
            <a:r>
              <a:rPr lang="en" sz="1800"/>
              <a:t>and we’ll try to instrument the Bay for the summer IOP.</a:t>
            </a:r>
            <a:endParaRPr sz="1100"/>
          </a:p>
        </p:txBody>
      </p:sp>
      <p:grpSp>
        <p:nvGrpSpPr>
          <p:cNvPr id="565" name="Google Shape;565;p86"/>
          <p:cNvGrpSpPr/>
          <p:nvPr/>
        </p:nvGrpSpPr>
        <p:grpSpPr>
          <a:xfrm>
            <a:off x="263663" y="104076"/>
            <a:ext cx="5940685" cy="5003982"/>
            <a:chOff x="351550" y="138768"/>
            <a:chExt cx="7920913" cy="6671976"/>
          </a:xfrm>
        </p:grpSpPr>
        <p:pic>
          <p:nvPicPr>
            <p:cNvPr id="566" name="Google Shape;566;p86"/>
            <p:cNvPicPr preferRelativeResize="0"/>
            <p:nvPr/>
          </p:nvPicPr>
          <p:blipFill rotWithShape="1">
            <a:blip r:embed="rId3">
              <a:alphaModFix/>
            </a:blip>
            <a:srcRect t="30487"/>
            <a:stretch/>
          </p:blipFill>
          <p:spPr>
            <a:xfrm>
              <a:off x="351550" y="854730"/>
              <a:ext cx="7920913" cy="5956014"/>
            </a:xfrm>
            <a:prstGeom prst="rect">
              <a:avLst/>
            </a:prstGeom>
            <a:noFill/>
            <a:ln>
              <a:noFill/>
            </a:ln>
          </p:spPr>
        </p:pic>
        <p:pic>
          <p:nvPicPr>
            <p:cNvPr id="567" name="Google Shape;567;p86"/>
            <p:cNvPicPr preferRelativeResize="0"/>
            <p:nvPr/>
          </p:nvPicPr>
          <p:blipFill rotWithShape="1">
            <a:blip r:embed="rId3">
              <a:alphaModFix/>
            </a:blip>
            <a:srcRect b="91392"/>
            <a:stretch/>
          </p:blipFill>
          <p:spPr>
            <a:xfrm>
              <a:off x="351550" y="138768"/>
              <a:ext cx="7920913" cy="737541"/>
            </a:xfrm>
            <a:prstGeom prst="rect">
              <a:avLst/>
            </a:prstGeom>
            <a:noFill/>
            <a:ln>
              <a:noFill/>
            </a:ln>
          </p:spPr>
        </p:pic>
      </p:grpSp>
      <p:sp>
        <p:nvSpPr>
          <p:cNvPr id="568" name="Google Shape;568;p86"/>
          <p:cNvSpPr txBox="1"/>
          <p:nvPr/>
        </p:nvSpPr>
        <p:spPr>
          <a:xfrm>
            <a:off x="2389584" y="2657476"/>
            <a:ext cx="2058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x</a:t>
            </a:r>
            <a:endParaRPr sz="1100"/>
          </a:p>
        </p:txBody>
      </p:sp>
      <p:sp>
        <p:nvSpPr>
          <p:cNvPr id="569" name="Google Shape;569;p86"/>
          <p:cNvSpPr/>
          <p:nvPr/>
        </p:nvSpPr>
        <p:spPr>
          <a:xfrm>
            <a:off x="2223656" y="45825"/>
            <a:ext cx="849300" cy="621900"/>
          </a:xfrm>
          <a:prstGeom prst="roundRect">
            <a:avLst>
              <a:gd name="adj" fmla="val 16667"/>
            </a:avLst>
          </a:prstGeom>
          <a:noFill/>
          <a:ln w="28575" cap="flat" cmpd="sng">
            <a:solidFill>
              <a:srgbClr val="7030A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7"/>
          <p:cNvSpPr txBox="1"/>
          <p:nvPr/>
        </p:nvSpPr>
        <p:spPr>
          <a:xfrm>
            <a:off x="1493525" y="118975"/>
            <a:ext cx="63474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3000" b="0" i="0" u="none" strike="noStrike" cap="none">
                <a:solidFill>
                  <a:srgbClr val="000000"/>
                </a:solidFill>
                <a:latin typeface="Arial"/>
                <a:ea typeface="Arial"/>
                <a:cs typeface="Arial"/>
                <a:sym typeface="Arial"/>
              </a:rPr>
              <a:t>CoURAGE </a:t>
            </a:r>
            <a:r>
              <a:rPr lang="en" sz="3000"/>
              <a:t>radiation measurements</a:t>
            </a:r>
            <a:endParaRPr sz="1100"/>
          </a:p>
        </p:txBody>
      </p:sp>
      <p:sp>
        <p:nvSpPr>
          <p:cNvPr id="575" name="Google Shape;575;p87"/>
          <p:cNvSpPr txBox="1"/>
          <p:nvPr/>
        </p:nvSpPr>
        <p:spPr>
          <a:xfrm>
            <a:off x="2308326" y="614132"/>
            <a:ext cx="48501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Baltimore is the primary radiation observatory.</a:t>
            </a:r>
            <a:endParaRPr sz="1100"/>
          </a:p>
        </p:txBody>
      </p:sp>
      <p:grpSp>
        <p:nvGrpSpPr>
          <p:cNvPr id="576" name="Google Shape;576;p87"/>
          <p:cNvGrpSpPr/>
          <p:nvPr/>
        </p:nvGrpSpPr>
        <p:grpSpPr>
          <a:xfrm>
            <a:off x="538831" y="1001598"/>
            <a:ext cx="8043304" cy="3936882"/>
            <a:chOff x="751605" y="1280324"/>
            <a:chExt cx="9844925" cy="5323708"/>
          </a:xfrm>
        </p:grpSpPr>
        <p:pic>
          <p:nvPicPr>
            <p:cNvPr id="577" name="Google Shape;577;p87"/>
            <p:cNvPicPr preferRelativeResize="0"/>
            <p:nvPr/>
          </p:nvPicPr>
          <p:blipFill rotWithShape="1">
            <a:blip r:embed="rId3">
              <a:alphaModFix/>
            </a:blip>
            <a:srcRect t="10183" b="58692"/>
            <a:stretch/>
          </p:blipFill>
          <p:spPr>
            <a:xfrm>
              <a:off x="766506" y="2089711"/>
              <a:ext cx="9830024" cy="3068076"/>
            </a:xfrm>
            <a:prstGeom prst="rect">
              <a:avLst/>
            </a:prstGeom>
            <a:noFill/>
            <a:ln>
              <a:noFill/>
            </a:ln>
          </p:spPr>
        </p:pic>
        <p:pic>
          <p:nvPicPr>
            <p:cNvPr id="578" name="Google Shape;578;p87"/>
            <p:cNvPicPr preferRelativeResize="0"/>
            <p:nvPr/>
          </p:nvPicPr>
          <p:blipFill rotWithShape="1">
            <a:blip r:embed="rId4">
              <a:alphaModFix/>
            </a:blip>
            <a:srcRect b="91392"/>
            <a:stretch/>
          </p:blipFill>
          <p:spPr>
            <a:xfrm>
              <a:off x="751605" y="1280324"/>
              <a:ext cx="9830022" cy="915302"/>
            </a:xfrm>
            <a:prstGeom prst="rect">
              <a:avLst/>
            </a:prstGeom>
            <a:noFill/>
            <a:ln>
              <a:noFill/>
            </a:ln>
          </p:spPr>
        </p:pic>
        <p:pic>
          <p:nvPicPr>
            <p:cNvPr id="579" name="Google Shape;579;p87"/>
            <p:cNvPicPr preferRelativeResize="0"/>
            <p:nvPr/>
          </p:nvPicPr>
          <p:blipFill rotWithShape="1">
            <a:blip r:embed="rId4">
              <a:alphaModFix/>
            </a:blip>
            <a:srcRect t="87143"/>
            <a:stretch/>
          </p:blipFill>
          <p:spPr>
            <a:xfrm>
              <a:off x="793500" y="5126666"/>
              <a:ext cx="9788130" cy="1477366"/>
            </a:xfrm>
            <a:prstGeom prst="rect">
              <a:avLst/>
            </a:prstGeom>
            <a:noFill/>
            <a:ln>
              <a:noFill/>
            </a:ln>
          </p:spPr>
        </p:pic>
      </p:grpSp>
      <p:sp>
        <p:nvSpPr>
          <p:cNvPr id="580" name="Google Shape;580;p87"/>
          <p:cNvSpPr txBox="1"/>
          <p:nvPr/>
        </p:nvSpPr>
        <p:spPr>
          <a:xfrm>
            <a:off x="4979812" y="3996731"/>
            <a:ext cx="4013700" cy="900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a:t>But recall that SEBS is deployed with ECOR at all three ARM nodes. All sites have substantial radiation data.</a:t>
            </a:r>
            <a:endParaRPr sz="11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8"/>
          <p:cNvSpPr txBox="1"/>
          <p:nvPr/>
        </p:nvSpPr>
        <p:spPr>
          <a:xfrm>
            <a:off x="1156300" y="118975"/>
            <a:ext cx="69432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3000" b="0" i="0" u="none" strike="noStrike" cap="none">
                <a:solidFill>
                  <a:srgbClr val="000000"/>
                </a:solidFill>
                <a:latin typeface="Arial"/>
                <a:ea typeface="Arial"/>
                <a:cs typeface="Arial"/>
                <a:sym typeface="Arial"/>
              </a:rPr>
              <a:t>CoURAGE </a:t>
            </a:r>
            <a:r>
              <a:rPr lang="en" sz="3000"/>
              <a:t>Clouds and Precipitation</a:t>
            </a:r>
            <a:endParaRPr sz="1100"/>
          </a:p>
        </p:txBody>
      </p:sp>
      <p:sp>
        <p:nvSpPr>
          <p:cNvPr id="586" name="Google Shape;586;p88"/>
          <p:cNvSpPr txBox="1"/>
          <p:nvPr/>
        </p:nvSpPr>
        <p:spPr>
          <a:xfrm>
            <a:off x="6559419" y="710585"/>
            <a:ext cx="2584500" cy="2008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Baltimore is the primary cloud and precipitation observatory.</a:t>
            </a:r>
            <a:endParaRPr sz="11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But all of the ancillary sites are also well instrumented.</a:t>
            </a:r>
            <a:endParaRPr sz="1100"/>
          </a:p>
        </p:txBody>
      </p:sp>
      <p:grpSp>
        <p:nvGrpSpPr>
          <p:cNvPr id="587" name="Google Shape;587;p88"/>
          <p:cNvGrpSpPr/>
          <p:nvPr/>
        </p:nvGrpSpPr>
        <p:grpSpPr>
          <a:xfrm>
            <a:off x="348586" y="655103"/>
            <a:ext cx="6210929" cy="4220131"/>
            <a:chOff x="1582053" y="1155662"/>
            <a:chExt cx="8281238" cy="5626841"/>
          </a:xfrm>
        </p:grpSpPr>
        <p:grpSp>
          <p:nvGrpSpPr>
            <p:cNvPr id="588" name="Google Shape;588;p88"/>
            <p:cNvGrpSpPr/>
            <p:nvPr/>
          </p:nvGrpSpPr>
          <p:grpSpPr>
            <a:xfrm>
              <a:off x="1582120" y="1893236"/>
              <a:ext cx="8281171" cy="4889267"/>
              <a:chOff x="6048810" y="3004457"/>
              <a:chExt cx="5486399" cy="3239212"/>
            </a:xfrm>
          </p:grpSpPr>
          <p:pic>
            <p:nvPicPr>
              <p:cNvPr id="589" name="Google Shape;589;p88"/>
              <p:cNvPicPr preferRelativeResize="0"/>
              <p:nvPr/>
            </p:nvPicPr>
            <p:blipFill rotWithShape="1">
              <a:blip r:embed="rId3">
                <a:alphaModFix/>
              </a:blip>
              <a:srcRect t="41124"/>
              <a:stretch/>
            </p:blipFill>
            <p:spPr>
              <a:xfrm>
                <a:off x="6048810" y="3004457"/>
                <a:ext cx="5486399" cy="3239212"/>
              </a:xfrm>
              <a:prstGeom prst="rect">
                <a:avLst/>
              </a:prstGeom>
              <a:noFill/>
              <a:ln>
                <a:noFill/>
              </a:ln>
            </p:spPr>
          </p:pic>
          <p:sp>
            <p:nvSpPr>
              <p:cNvPr id="590" name="Google Shape;590;p88"/>
              <p:cNvSpPr/>
              <p:nvPr/>
            </p:nvSpPr>
            <p:spPr>
              <a:xfrm>
                <a:off x="6322453" y="4200524"/>
                <a:ext cx="5175900" cy="142800"/>
              </a:xfrm>
              <a:prstGeom prst="rect">
                <a:avLst/>
              </a:prstGeom>
              <a:solidFill>
                <a:schemeClr val="lt1"/>
              </a:solidFill>
              <a:ln w="9525" cap="flat" cmpd="sng">
                <a:solidFill>
                  <a:srgbClr val="1C305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pic>
          <p:nvPicPr>
            <p:cNvPr id="591" name="Google Shape;591;p88"/>
            <p:cNvPicPr preferRelativeResize="0"/>
            <p:nvPr/>
          </p:nvPicPr>
          <p:blipFill rotWithShape="1">
            <a:blip r:embed="rId4">
              <a:alphaModFix/>
            </a:blip>
            <a:srcRect b="91392"/>
            <a:stretch/>
          </p:blipFill>
          <p:spPr>
            <a:xfrm>
              <a:off x="1582053" y="1155662"/>
              <a:ext cx="8251701" cy="768343"/>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89"/>
          <p:cNvSpPr txBox="1">
            <a:spLocks noGrp="1"/>
          </p:cNvSpPr>
          <p:nvPr>
            <p:ph type="title"/>
          </p:nvPr>
        </p:nvSpPr>
        <p:spPr>
          <a:xfrm>
            <a:off x="628650" y="5024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t>Outline</a:t>
            </a:r>
            <a:endParaRPr sz="3200"/>
          </a:p>
        </p:txBody>
      </p:sp>
      <p:sp>
        <p:nvSpPr>
          <p:cNvPr id="597" name="Google Shape;597;p89"/>
          <p:cNvSpPr txBox="1">
            <a:spLocks noGrp="1"/>
          </p:cNvSpPr>
          <p:nvPr>
            <p:ph type="body" idx="1"/>
          </p:nvPr>
        </p:nvSpPr>
        <p:spPr>
          <a:xfrm>
            <a:off x="628650" y="1597819"/>
            <a:ext cx="7886700" cy="3263400"/>
          </a:xfrm>
          <a:prstGeom prst="rect">
            <a:avLst/>
          </a:prstGeom>
        </p:spPr>
        <p:txBody>
          <a:bodyPr spcFirstLastPara="1" wrap="square" lIns="68575" tIns="34275" rIns="68575" bIns="34275" anchor="t" anchorCtr="0">
            <a:normAutofit/>
          </a:bodyPr>
          <a:lstStyle/>
          <a:p>
            <a:pPr marL="457200" lvl="0" indent="-381000" algn="l" rtl="0">
              <a:lnSpc>
                <a:spcPct val="150000"/>
              </a:lnSpc>
              <a:spcBef>
                <a:spcPts val="800"/>
              </a:spcBef>
              <a:spcAft>
                <a:spcPts val="0"/>
              </a:spcAft>
              <a:buClr>
                <a:srgbClr val="000000"/>
              </a:buClr>
              <a:buSzPts val="2400"/>
              <a:buChar char="•"/>
            </a:pPr>
            <a:r>
              <a:rPr lang="en" sz="2400">
                <a:solidFill>
                  <a:srgbClr val="000000"/>
                </a:solidFill>
              </a:rPr>
              <a:t>Background information</a:t>
            </a:r>
            <a:endParaRPr sz="2400">
              <a:solidFill>
                <a:srgbClr val="000000"/>
              </a:solidFill>
            </a:endParaRPr>
          </a:p>
          <a:p>
            <a:pPr marL="457200" lvl="0" indent="-381000" algn="l" rtl="0">
              <a:lnSpc>
                <a:spcPct val="150000"/>
              </a:lnSpc>
              <a:spcBef>
                <a:spcPts val="0"/>
              </a:spcBef>
              <a:spcAft>
                <a:spcPts val="0"/>
              </a:spcAft>
              <a:buClr>
                <a:srgbClr val="000000"/>
              </a:buClr>
              <a:buSzPts val="2400"/>
              <a:buChar char="•"/>
            </a:pPr>
            <a:r>
              <a:rPr lang="en" sz="2400">
                <a:solidFill>
                  <a:srgbClr val="000000"/>
                </a:solidFill>
              </a:rPr>
              <a:t>A description of the CoURAGE campaign</a:t>
            </a:r>
            <a:endParaRPr sz="2400">
              <a:solidFill>
                <a:srgbClr val="000000"/>
              </a:solidFill>
            </a:endParaRPr>
          </a:p>
          <a:p>
            <a:pPr marL="457200" lvl="0" indent="-381000" algn="l" rtl="0">
              <a:lnSpc>
                <a:spcPct val="150000"/>
              </a:lnSpc>
              <a:spcBef>
                <a:spcPts val="0"/>
              </a:spcBef>
              <a:spcAft>
                <a:spcPts val="0"/>
              </a:spcAft>
              <a:buClr>
                <a:srgbClr val="EC7016"/>
              </a:buClr>
              <a:buSzPts val="2400"/>
              <a:buChar char="•"/>
            </a:pPr>
            <a:r>
              <a:rPr lang="en" sz="2400">
                <a:solidFill>
                  <a:srgbClr val="EC7016"/>
                </a:solidFill>
              </a:rPr>
              <a:t>Some preliminary results</a:t>
            </a:r>
            <a:endParaRPr sz="2400">
              <a:solidFill>
                <a:srgbClr val="EC7016"/>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Information about how you can get involved</a:t>
            </a:r>
            <a:endParaRPr sz="2400">
              <a:solidFill>
                <a:schemeClr val="dk1"/>
              </a:solidFill>
            </a:endParaRPr>
          </a:p>
        </p:txBody>
      </p:sp>
      <p:pic>
        <p:nvPicPr>
          <p:cNvPr id="598" name="Google Shape;598;p89"/>
          <p:cNvPicPr preferRelativeResize="0"/>
          <p:nvPr/>
        </p:nvPicPr>
        <p:blipFill rotWithShape="1">
          <a:blip r:embed="rId3">
            <a:alphaModFix/>
          </a:blip>
          <a:srcRect/>
          <a:stretch/>
        </p:blipFill>
        <p:spPr>
          <a:xfrm>
            <a:off x="7610475" y="3736475"/>
            <a:ext cx="1258262" cy="1258262"/>
          </a:xfrm>
          <a:prstGeom prst="rect">
            <a:avLst/>
          </a:prstGeom>
          <a:noFill/>
          <a:ln>
            <a:noFill/>
          </a:ln>
        </p:spPr>
      </p:pic>
      <p:pic>
        <p:nvPicPr>
          <p:cNvPr id="599" name="Google Shape;599;p89" descr="A poster of a building&#10;&#10;AI-generated content may be incorrect."/>
          <p:cNvPicPr preferRelativeResize="0"/>
          <p:nvPr/>
        </p:nvPicPr>
        <p:blipFill rotWithShape="1">
          <a:blip r:embed="rId4">
            <a:alphaModFix/>
          </a:blip>
          <a:srcRect/>
          <a:stretch/>
        </p:blipFill>
        <p:spPr>
          <a:xfrm>
            <a:off x="6473276" y="80100"/>
            <a:ext cx="2548574" cy="1851600"/>
          </a:xfrm>
          <a:prstGeom prst="rect">
            <a:avLst/>
          </a:prstGeom>
          <a:noFill/>
          <a:ln>
            <a:noFill/>
          </a:ln>
        </p:spPr>
      </p:pic>
      <p:pic>
        <p:nvPicPr>
          <p:cNvPr id="600" name="Google Shape;600;p89"/>
          <p:cNvPicPr preferRelativeResize="0"/>
          <p:nvPr/>
        </p:nvPicPr>
        <p:blipFill>
          <a:blip r:embed="rId5">
            <a:alphaModFix/>
          </a:blip>
          <a:stretch>
            <a:fillRect/>
          </a:stretch>
        </p:blipFill>
        <p:spPr>
          <a:xfrm>
            <a:off x="76201" y="76200"/>
            <a:ext cx="1623800" cy="534050"/>
          </a:xfrm>
          <a:prstGeom prst="rect">
            <a:avLst/>
          </a:prstGeom>
          <a:noFill/>
          <a:ln>
            <a:noFill/>
          </a:ln>
        </p:spPr>
      </p:pic>
      <p:pic>
        <p:nvPicPr>
          <p:cNvPr id="601" name="Google Shape;601;p89"/>
          <p:cNvPicPr preferRelativeResize="0"/>
          <p:nvPr/>
        </p:nvPicPr>
        <p:blipFill rotWithShape="1">
          <a:blip r:embed="rId6">
            <a:alphaModFix/>
          </a:blip>
          <a:srcRect l="21877" t="32322" r="21983" b="31582"/>
          <a:stretch/>
        </p:blipFill>
        <p:spPr>
          <a:xfrm>
            <a:off x="311160" y="3921575"/>
            <a:ext cx="1369729" cy="8806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4"/>
          <p:cNvSpPr txBox="1">
            <a:spLocks noGrp="1"/>
          </p:cNvSpPr>
          <p:nvPr>
            <p:ph type="title"/>
          </p:nvPr>
        </p:nvSpPr>
        <p:spPr>
          <a:xfrm>
            <a:off x="628650" y="5024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t>Outline</a:t>
            </a:r>
            <a:endParaRPr sz="3200"/>
          </a:p>
        </p:txBody>
      </p:sp>
      <p:sp>
        <p:nvSpPr>
          <p:cNvPr id="285" name="Google Shape;285;p54"/>
          <p:cNvSpPr txBox="1">
            <a:spLocks noGrp="1"/>
          </p:cNvSpPr>
          <p:nvPr>
            <p:ph type="body" idx="1"/>
          </p:nvPr>
        </p:nvSpPr>
        <p:spPr>
          <a:xfrm>
            <a:off x="628650" y="1597819"/>
            <a:ext cx="7886700" cy="3263400"/>
          </a:xfrm>
          <a:prstGeom prst="rect">
            <a:avLst/>
          </a:prstGeom>
        </p:spPr>
        <p:txBody>
          <a:bodyPr spcFirstLastPara="1" wrap="square" lIns="68575" tIns="34275" rIns="68575" bIns="34275" anchor="t" anchorCtr="0">
            <a:normAutofit/>
          </a:bodyPr>
          <a:lstStyle/>
          <a:p>
            <a:pPr marL="457200" lvl="0" indent="-381000" algn="l" rtl="0">
              <a:lnSpc>
                <a:spcPct val="150000"/>
              </a:lnSpc>
              <a:spcBef>
                <a:spcPts val="800"/>
              </a:spcBef>
              <a:spcAft>
                <a:spcPts val="0"/>
              </a:spcAft>
              <a:buClr>
                <a:schemeClr val="dk1"/>
              </a:buClr>
              <a:buSzPts val="2400"/>
              <a:buChar char="•"/>
            </a:pPr>
            <a:r>
              <a:rPr lang="en" sz="2400">
                <a:solidFill>
                  <a:schemeClr val="dk1"/>
                </a:solidFill>
              </a:rPr>
              <a:t>Background information</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A description of the CoURAGE campaign</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Some preliminary results</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Information about how you can get involved</a:t>
            </a:r>
            <a:endParaRPr sz="2400">
              <a:solidFill>
                <a:schemeClr val="dk1"/>
              </a:solidFill>
            </a:endParaRPr>
          </a:p>
        </p:txBody>
      </p:sp>
      <p:pic>
        <p:nvPicPr>
          <p:cNvPr id="286" name="Google Shape;286;p54"/>
          <p:cNvPicPr preferRelativeResize="0"/>
          <p:nvPr/>
        </p:nvPicPr>
        <p:blipFill rotWithShape="1">
          <a:blip r:embed="rId3">
            <a:alphaModFix/>
          </a:blip>
          <a:srcRect/>
          <a:stretch/>
        </p:blipFill>
        <p:spPr>
          <a:xfrm>
            <a:off x="7610475" y="3736475"/>
            <a:ext cx="1258262" cy="1258262"/>
          </a:xfrm>
          <a:prstGeom prst="rect">
            <a:avLst/>
          </a:prstGeom>
          <a:noFill/>
          <a:ln>
            <a:noFill/>
          </a:ln>
        </p:spPr>
      </p:pic>
      <p:pic>
        <p:nvPicPr>
          <p:cNvPr id="287" name="Google Shape;287;p54" descr="A poster of a building&#10;&#10;AI-generated content may be incorrect."/>
          <p:cNvPicPr preferRelativeResize="0"/>
          <p:nvPr/>
        </p:nvPicPr>
        <p:blipFill rotWithShape="1">
          <a:blip r:embed="rId4">
            <a:alphaModFix/>
          </a:blip>
          <a:srcRect/>
          <a:stretch/>
        </p:blipFill>
        <p:spPr>
          <a:xfrm>
            <a:off x="6473276" y="80100"/>
            <a:ext cx="2548574" cy="1851600"/>
          </a:xfrm>
          <a:prstGeom prst="rect">
            <a:avLst/>
          </a:prstGeom>
          <a:noFill/>
          <a:ln>
            <a:noFill/>
          </a:ln>
        </p:spPr>
      </p:pic>
      <p:pic>
        <p:nvPicPr>
          <p:cNvPr id="288" name="Google Shape;288;p54"/>
          <p:cNvPicPr preferRelativeResize="0"/>
          <p:nvPr/>
        </p:nvPicPr>
        <p:blipFill>
          <a:blip r:embed="rId5">
            <a:alphaModFix/>
          </a:blip>
          <a:stretch>
            <a:fillRect/>
          </a:stretch>
        </p:blipFill>
        <p:spPr>
          <a:xfrm>
            <a:off x="76201" y="76200"/>
            <a:ext cx="1623800" cy="534050"/>
          </a:xfrm>
          <a:prstGeom prst="rect">
            <a:avLst/>
          </a:prstGeom>
          <a:noFill/>
          <a:ln>
            <a:noFill/>
          </a:ln>
        </p:spPr>
      </p:pic>
      <p:pic>
        <p:nvPicPr>
          <p:cNvPr id="289" name="Google Shape;289;p54"/>
          <p:cNvPicPr preferRelativeResize="0"/>
          <p:nvPr/>
        </p:nvPicPr>
        <p:blipFill rotWithShape="1">
          <a:blip r:embed="rId6">
            <a:alphaModFix/>
          </a:blip>
          <a:srcRect l="21877" t="32322" r="21983" b="31582"/>
          <a:stretch/>
        </p:blipFill>
        <p:spPr>
          <a:xfrm>
            <a:off x="311160" y="3921575"/>
            <a:ext cx="1369729" cy="88068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0"/>
          <p:cNvSpPr txBox="1">
            <a:spLocks noGrp="1"/>
          </p:cNvSpPr>
          <p:nvPr>
            <p:ph type="title"/>
          </p:nvPr>
        </p:nvSpPr>
        <p:spPr>
          <a:xfrm>
            <a:off x="135116" y="53216"/>
            <a:ext cx="8850300" cy="624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Some CoURAGE observations to date…</a:t>
            </a:r>
            <a:endParaRPr/>
          </a:p>
        </p:txBody>
      </p:sp>
      <p:sp>
        <p:nvSpPr>
          <p:cNvPr id="607" name="Google Shape;607;p90"/>
          <p:cNvSpPr txBox="1"/>
          <p:nvPr/>
        </p:nvSpPr>
        <p:spPr>
          <a:xfrm>
            <a:off x="238988" y="678101"/>
            <a:ext cx="83856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a:t>I</a:t>
            </a:r>
            <a:r>
              <a:rPr lang="en" sz="1800" b="0" i="0" u="none" strike="noStrike" cap="none">
                <a:latin typeface="Arial"/>
                <a:ea typeface="Arial"/>
                <a:cs typeface="Arial"/>
                <a:sym typeface="Arial"/>
              </a:rPr>
              <a:t>n CoURAGE we have already observed:</a:t>
            </a:r>
            <a:endParaRPr sz="1100"/>
          </a:p>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SzPts val="1800"/>
              <a:buAutoNum type="arabicParenR"/>
            </a:pPr>
            <a:r>
              <a:rPr lang="en" sz="1800"/>
              <a:t>Continuous, direct measurements of the surface fluxes that create the urban heat island.</a:t>
            </a:r>
            <a:endParaRPr sz="1800"/>
          </a:p>
          <a:p>
            <a:pPr marL="457200" marR="0" lvl="0" indent="-342900" algn="l" rtl="0">
              <a:lnSpc>
                <a:spcPct val="100000"/>
              </a:lnSpc>
              <a:spcBef>
                <a:spcPts val="0"/>
              </a:spcBef>
              <a:spcAft>
                <a:spcPts val="0"/>
              </a:spcAft>
              <a:buSzPts val="1800"/>
              <a:buAutoNum type="arabicParenR"/>
            </a:pPr>
            <a:r>
              <a:rPr lang="en" sz="1800"/>
              <a:t>More elusive evidence of rural-urban differences in atmospheric boundary layer turbulence and depth driven by these surface flux gradients.</a:t>
            </a:r>
            <a:endParaRPr sz="1800"/>
          </a:p>
          <a:p>
            <a:pPr marL="457200" marR="0" lvl="0" indent="-342900" algn="l" rtl="0">
              <a:lnSpc>
                <a:spcPct val="100000"/>
              </a:lnSpc>
              <a:spcBef>
                <a:spcPts val="0"/>
              </a:spcBef>
              <a:spcAft>
                <a:spcPts val="0"/>
              </a:spcAft>
              <a:buSzPts val="1800"/>
              <a:buAutoNum type="arabicParenR"/>
            </a:pPr>
            <a:r>
              <a:rPr lang="en" sz="1800"/>
              <a:t>Persistent differences in urban vs. rural aerosol concentrations and composition.</a:t>
            </a:r>
            <a:endParaRPr sz="1800"/>
          </a:p>
          <a:p>
            <a:pPr marL="457200" marR="0" lvl="0" indent="-342900" algn="l" rtl="0">
              <a:lnSpc>
                <a:spcPct val="100000"/>
              </a:lnSpc>
              <a:spcBef>
                <a:spcPts val="0"/>
              </a:spcBef>
              <a:spcAft>
                <a:spcPts val="0"/>
              </a:spcAft>
              <a:buSzPts val="1800"/>
              <a:buAutoNum type="arabicParenR"/>
            </a:pPr>
            <a:r>
              <a:rPr lang="en" sz="1800"/>
              <a:t>Persistent rural-urban differences in boundary layer cloud cover, perhaps linked to aerosol composition and ABL depth differences.</a:t>
            </a:r>
            <a:endParaRPr sz="1800"/>
          </a:p>
          <a:p>
            <a:pPr marL="457200" marR="0" lvl="0" indent="-342900" algn="l" rtl="0">
              <a:lnSpc>
                <a:spcPct val="100000"/>
              </a:lnSpc>
              <a:spcBef>
                <a:spcPts val="0"/>
              </a:spcBef>
              <a:spcAft>
                <a:spcPts val="0"/>
              </a:spcAft>
              <a:buSzPts val="1800"/>
              <a:buAutoNum type="arabicParenR"/>
            </a:pPr>
            <a:r>
              <a:rPr lang="en" sz="1800"/>
              <a:t>Moderately frequent low level jets and bay breezes, sure to influence both urban air quality and urban climate.</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1"/>
          <p:cNvSpPr txBox="1">
            <a:spLocks noGrp="1"/>
          </p:cNvSpPr>
          <p:nvPr>
            <p:ph type="title"/>
          </p:nvPr>
        </p:nvSpPr>
        <p:spPr>
          <a:xfrm>
            <a:off x="135116" y="53216"/>
            <a:ext cx="8850300" cy="624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Some CoURAGE observations to date…</a:t>
            </a:r>
            <a:endParaRPr/>
          </a:p>
        </p:txBody>
      </p:sp>
      <p:sp>
        <p:nvSpPr>
          <p:cNvPr id="613" name="Google Shape;613;p91"/>
          <p:cNvSpPr txBox="1"/>
          <p:nvPr/>
        </p:nvSpPr>
        <p:spPr>
          <a:xfrm>
            <a:off x="238988" y="678101"/>
            <a:ext cx="83856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a:t>I</a:t>
            </a:r>
            <a:r>
              <a:rPr lang="en" sz="1800" b="0" i="0" u="none" strike="noStrike" cap="none">
                <a:solidFill>
                  <a:srgbClr val="000000"/>
                </a:solidFill>
                <a:latin typeface="Arial"/>
                <a:ea typeface="Arial"/>
                <a:cs typeface="Arial"/>
                <a:sym typeface="Arial"/>
              </a:rPr>
              <a:t>n CoURAGE we have already observed:</a:t>
            </a:r>
            <a:endParaRPr sz="1100"/>
          </a:p>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Clr>
                <a:srgbClr val="FF0000"/>
              </a:buClr>
              <a:buSzPts val="1800"/>
              <a:buAutoNum type="arabicParenR"/>
            </a:pPr>
            <a:r>
              <a:rPr lang="en" sz="1800">
                <a:solidFill>
                  <a:srgbClr val="FF0000"/>
                </a:solidFill>
              </a:rPr>
              <a:t>Continuous, direct measurements of the surface fluxes that create the urban heat island.</a:t>
            </a:r>
            <a:endParaRPr sz="1800">
              <a:solidFill>
                <a:srgbClr val="FF0000"/>
              </a:solidFill>
            </a:endParaRPr>
          </a:p>
          <a:p>
            <a:pPr marL="457200" marR="0" lvl="0" indent="-342900" algn="l" rtl="0">
              <a:lnSpc>
                <a:spcPct val="100000"/>
              </a:lnSpc>
              <a:spcBef>
                <a:spcPts val="0"/>
              </a:spcBef>
              <a:spcAft>
                <a:spcPts val="0"/>
              </a:spcAft>
              <a:buSzPts val="1800"/>
              <a:buAutoNum type="arabicParenR"/>
            </a:pPr>
            <a:r>
              <a:rPr lang="en" sz="1800"/>
              <a:t>More elusive evidence of rural-urban differences in atmospheric boundary layer turbulence and depth driven by these surface flux gradients.</a:t>
            </a:r>
            <a:endParaRPr sz="1800"/>
          </a:p>
          <a:p>
            <a:pPr marL="457200" marR="0" lvl="0" indent="-342900" algn="l" rtl="0">
              <a:lnSpc>
                <a:spcPct val="100000"/>
              </a:lnSpc>
              <a:spcBef>
                <a:spcPts val="0"/>
              </a:spcBef>
              <a:spcAft>
                <a:spcPts val="0"/>
              </a:spcAft>
              <a:buSzPts val="1800"/>
              <a:buAutoNum type="arabicParenR"/>
            </a:pPr>
            <a:r>
              <a:rPr lang="en" sz="1800"/>
              <a:t>Persistent differences in urban vs. rural aerosol concentrations and composition.</a:t>
            </a:r>
            <a:endParaRPr sz="1800"/>
          </a:p>
          <a:p>
            <a:pPr marL="457200" marR="0" lvl="0" indent="-342900" algn="l" rtl="0">
              <a:lnSpc>
                <a:spcPct val="100000"/>
              </a:lnSpc>
              <a:spcBef>
                <a:spcPts val="0"/>
              </a:spcBef>
              <a:spcAft>
                <a:spcPts val="0"/>
              </a:spcAft>
              <a:buSzPts val="1800"/>
              <a:buAutoNum type="arabicParenR"/>
            </a:pPr>
            <a:r>
              <a:rPr lang="en" sz="1800"/>
              <a:t>Persistent rural-urban differences in boundary layer cloud cover, perhaps linked to aerosol composition and ABL depth differences.</a:t>
            </a:r>
            <a:endParaRPr sz="1800"/>
          </a:p>
          <a:p>
            <a:pPr marL="457200" marR="0" lvl="0" indent="-342900" algn="l" rtl="0">
              <a:lnSpc>
                <a:spcPct val="100000"/>
              </a:lnSpc>
              <a:spcBef>
                <a:spcPts val="0"/>
              </a:spcBef>
              <a:spcAft>
                <a:spcPts val="0"/>
              </a:spcAft>
              <a:buSzPts val="1800"/>
              <a:buAutoNum type="arabicParenR"/>
            </a:pPr>
            <a:r>
              <a:rPr lang="en" sz="1800"/>
              <a:t>Moderately frequent low level jets and bay breezes, sure to influence both urban air quality and urban climate.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a:p>
        </p:txBody>
      </p:sp>
      <p:sp>
        <p:nvSpPr>
          <p:cNvPr id="614" name="Google Shape;614;p91"/>
          <p:cNvSpPr txBox="1"/>
          <p:nvPr/>
        </p:nvSpPr>
        <p:spPr>
          <a:xfrm>
            <a:off x="1014900" y="4179725"/>
            <a:ext cx="6980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FF0000"/>
                </a:solidFill>
                <a:latin typeface="Arial"/>
                <a:ea typeface="Arial"/>
                <a:cs typeface="Arial"/>
                <a:sym typeface="Arial"/>
              </a:rPr>
              <a:t>Example </a:t>
            </a:r>
            <a:r>
              <a:rPr lang="en" sz="2200">
                <a:solidFill>
                  <a:srgbClr val="FF0000"/>
                </a:solidFill>
              </a:rPr>
              <a:t>from late May, 2025</a:t>
            </a:r>
            <a:endParaRPr sz="2200" b="0" i="0" u="none" strike="noStrike" cap="none">
              <a:solidFill>
                <a:srgbClr val="FF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2"/>
          <p:cNvSpPr txBox="1"/>
          <p:nvPr/>
        </p:nvSpPr>
        <p:spPr>
          <a:xfrm>
            <a:off x="668075" y="369475"/>
            <a:ext cx="6446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Incoming radiation:</a:t>
            </a:r>
            <a:endParaRPr sz="2800">
              <a:solidFill>
                <a:schemeClr val="dk1"/>
              </a:solidFill>
            </a:endParaRPr>
          </a:p>
          <a:p>
            <a:pPr marL="0" lvl="0" indent="0" algn="l" rtl="0">
              <a:spcBef>
                <a:spcPts val="0"/>
              </a:spcBef>
              <a:spcAft>
                <a:spcPts val="0"/>
              </a:spcAft>
              <a:buNone/>
            </a:pPr>
            <a:r>
              <a:rPr lang="en" sz="2800">
                <a:solidFill>
                  <a:schemeClr val="dk1"/>
                </a:solidFill>
              </a:rPr>
              <a:t>Sunny conditions midweek</a:t>
            </a:r>
            <a:endParaRPr sz="2800">
              <a:solidFill>
                <a:schemeClr val="dk1"/>
              </a:solidFill>
            </a:endParaRPr>
          </a:p>
        </p:txBody>
      </p:sp>
      <p:pic>
        <p:nvPicPr>
          <p:cNvPr id="620" name="Google Shape;620;p92" title="crgsebsS2.b1.sebs_radiation_week.20250529.png"/>
          <p:cNvPicPr preferRelativeResize="0"/>
          <p:nvPr/>
        </p:nvPicPr>
        <p:blipFill rotWithShape="1">
          <a:blip r:embed="rId3">
            <a:alphaModFix/>
          </a:blip>
          <a:srcRect b="85652"/>
          <a:stretch/>
        </p:blipFill>
        <p:spPr>
          <a:xfrm>
            <a:off x="35375" y="1297588"/>
            <a:ext cx="9032424" cy="36307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3"/>
          <p:cNvSpPr txBox="1"/>
          <p:nvPr/>
        </p:nvSpPr>
        <p:spPr>
          <a:xfrm>
            <a:off x="403650" y="272125"/>
            <a:ext cx="8336700" cy="8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Rural energy fluxes.  Bowen ratio about ¼. </a:t>
            </a:r>
            <a:endParaRPr sz="2800"/>
          </a:p>
          <a:p>
            <a:pPr marL="0" lvl="0" indent="0" algn="l" rtl="0">
              <a:spcBef>
                <a:spcPts val="0"/>
              </a:spcBef>
              <a:spcAft>
                <a:spcPts val="0"/>
              </a:spcAft>
              <a:buNone/>
            </a:pPr>
            <a:r>
              <a:rPr lang="en" sz="2800"/>
              <a:t>Latent heat flux is large, sensible heat flux is small.</a:t>
            </a:r>
            <a:endParaRPr sz="2800"/>
          </a:p>
        </p:txBody>
      </p:sp>
      <p:pic>
        <p:nvPicPr>
          <p:cNvPr id="626" name="Google Shape;626;p93" title="crgecorsfS2.b1.heat_flux_week.20250529.png"/>
          <p:cNvPicPr preferRelativeResize="0"/>
          <p:nvPr/>
        </p:nvPicPr>
        <p:blipFill>
          <a:blip r:embed="rId3">
            <a:alphaModFix/>
          </a:blip>
          <a:stretch>
            <a:fillRect/>
          </a:stretch>
        </p:blipFill>
        <p:spPr>
          <a:xfrm>
            <a:off x="0" y="1402070"/>
            <a:ext cx="9144000" cy="365760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4"/>
          <p:cNvSpPr txBox="1"/>
          <p:nvPr/>
        </p:nvSpPr>
        <p:spPr>
          <a:xfrm>
            <a:off x="219025" y="301000"/>
            <a:ext cx="8925000" cy="8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Urban energy fluxes.  Bowen ratio &gt;&gt; 1.</a:t>
            </a:r>
            <a:endParaRPr sz="2800"/>
          </a:p>
          <a:p>
            <a:pPr marL="0" lvl="0" indent="0" algn="l" rtl="0">
              <a:spcBef>
                <a:spcPts val="0"/>
              </a:spcBef>
              <a:spcAft>
                <a:spcPts val="0"/>
              </a:spcAft>
              <a:buNone/>
            </a:pPr>
            <a:r>
              <a:rPr lang="en" sz="2800"/>
              <a:t>Mostly sensible heat fluxes.  Almost no latent heat flux.</a:t>
            </a:r>
            <a:endParaRPr sz="2800"/>
          </a:p>
        </p:txBody>
      </p:sp>
      <p:pic>
        <p:nvPicPr>
          <p:cNvPr id="632" name="Google Shape;632;p94" title="crgecorsfS6.b1.heat_flux_week.20250529.png"/>
          <p:cNvPicPr preferRelativeResize="0"/>
          <p:nvPr/>
        </p:nvPicPr>
        <p:blipFill>
          <a:blip r:embed="rId3">
            <a:alphaModFix/>
          </a:blip>
          <a:stretch>
            <a:fillRect/>
          </a:stretch>
        </p:blipFill>
        <p:spPr>
          <a:xfrm>
            <a:off x="0" y="1409705"/>
            <a:ext cx="9144000" cy="365759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5"/>
          <p:cNvSpPr txBox="1">
            <a:spLocks noGrp="1"/>
          </p:cNvSpPr>
          <p:nvPr>
            <p:ph type="title"/>
          </p:nvPr>
        </p:nvSpPr>
        <p:spPr>
          <a:xfrm>
            <a:off x="135116" y="53216"/>
            <a:ext cx="8850300" cy="624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Some CoURAGE observations to date…</a:t>
            </a:r>
            <a:endParaRPr/>
          </a:p>
        </p:txBody>
      </p:sp>
      <p:sp>
        <p:nvSpPr>
          <p:cNvPr id="638" name="Google Shape;638;p95"/>
          <p:cNvSpPr txBox="1"/>
          <p:nvPr/>
        </p:nvSpPr>
        <p:spPr>
          <a:xfrm>
            <a:off x="238988" y="678101"/>
            <a:ext cx="83856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a:t>I</a:t>
            </a:r>
            <a:r>
              <a:rPr lang="en" sz="1800" b="0" i="0" u="none" strike="noStrike" cap="none">
                <a:solidFill>
                  <a:srgbClr val="000000"/>
                </a:solidFill>
                <a:latin typeface="Arial"/>
                <a:ea typeface="Arial"/>
                <a:cs typeface="Arial"/>
                <a:sym typeface="Arial"/>
              </a:rPr>
              <a:t>n CoURAGE we have already observed:</a:t>
            </a:r>
            <a:endParaRPr sz="1100"/>
          </a:p>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SzPts val="1800"/>
              <a:buAutoNum type="arabicParenR"/>
            </a:pPr>
            <a:r>
              <a:rPr lang="en" sz="1800"/>
              <a:t>Continuous, direct measurements of the surface fluxes that create the urban heat island.</a:t>
            </a:r>
            <a:endParaRPr sz="1800"/>
          </a:p>
          <a:p>
            <a:pPr marL="457200" marR="0" lvl="0" indent="-342900" algn="l" rtl="0">
              <a:lnSpc>
                <a:spcPct val="100000"/>
              </a:lnSpc>
              <a:spcBef>
                <a:spcPts val="0"/>
              </a:spcBef>
              <a:spcAft>
                <a:spcPts val="0"/>
              </a:spcAft>
              <a:buClr>
                <a:srgbClr val="FF0000"/>
              </a:buClr>
              <a:buSzPts val="1800"/>
              <a:buAutoNum type="arabicParenR"/>
            </a:pPr>
            <a:r>
              <a:rPr lang="en" sz="1800">
                <a:solidFill>
                  <a:srgbClr val="FF0000"/>
                </a:solidFill>
              </a:rPr>
              <a:t>More elusive evidence of rural-urban differences in atmospheric boundary layer turbulence and depth driven by these surface flux gradients.</a:t>
            </a:r>
            <a:endParaRPr sz="1800">
              <a:solidFill>
                <a:srgbClr val="FF0000"/>
              </a:solidFill>
            </a:endParaRPr>
          </a:p>
          <a:p>
            <a:pPr marL="457200" marR="0" lvl="0" indent="-342900" algn="l" rtl="0">
              <a:lnSpc>
                <a:spcPct val="100000"/>
              </a:lnSpc>
              <a:spcBef>
                <a:spcPts val="0"/>
              </a:spcBef>
              <a:spcAft>
                <a:spcPts val="0"/>
              </a:spcAft>
              <a:buSzPts val="1800"/>
              <a:buAutoNum type="arabicParenR"/>
            </a:pPr>
            <a:r>
              <a:rPr lang="en" sz="1800"/>
              <a:t>Persistent differences in urban vs. rural aerosol concentrations and composition.</a:t>
            </a:r>
            <a:endParaRPr sz="1800"/>
          </a:p>
          <a:p>
            <a:pPr marL="457200" marR="0" lvl="0" indent="-342900" algn="l" rtl="0">
              <a:lnSpc>
                <a:spcPct val="100000"/>
              </a:lnSpc>
              <a:spcBef>
                <a:spcPts val="0"/>
              </a:spcBef>
              <a:spcAft>
                <a:spcPts val="0"/>
              </a:spcAft>
              <a:buSzPts val="1800"/>
              <a:buAutoNum type="arabicParenR"/>
            </a:pPr>
            <a:r>
              <a:rPr lang="en" sz="1800"/>
              <a:t>Persistent rural-urban differences in boundary layer cloud cover, perhaps linked to aerosol composition and ABL depth differences.</a:t>
            </a:r>
            <a:endParaRPr sz="1800"/>
          </a:p>
          <a:p>
            <a:pPr marL="457200" marR="0" lvl="0" indent="-342900" algn="l" rtl="0">
              <a:lnSpc>
                <a:spcPct val="100000"/>
              </a:lnSpc>
              <a:spcBef>
                <a:spcPts val="0"/>
              </a:spcBef>
              <a:spcAft>
                <a:spcPts val="0"/>
              </a:spcAft>
              <a:buSzPts val="1800"/>
              <a:buAutoNum type="arabicParenR"/>
            </a:pPr>
            <a:r>
              <a:rPr lang="en" sz="1800"/>
              <a:t>Moderately frequent low level jets and bay breezes, sure to influence both urban air quality and urban climate.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a:p>
        </p:txBody>
      </p:sp>
      <p:sp>
        <p:nvSpPr>
          <p:cNvPr id="639" name="Google Shape;639;p95"/>
          <p:cNvSpPr txBox="1"/>
          <p:nvPr/>
        </p:nvSpPr>
        <p:spPr>
          <a:xfrm>
            <a:off x="1014900" y="4179725"/>
            <a:ext cx="6980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FF0000"/>
                </a:solidFill>
                <a:latin typeface="Arial"/>
                <a:ea typeface="Arial"/>
                <a:cs typeface="Arial"/>
                <a:sym typeface="Arial"/>
              </a:rPr>
              <a:t>Example </a:t>
            </a:r>
            <a:r>
              <a:rPr lang="en" sz="2200">
                <a:solidFill>
                  <a:srgbClr val="FF0000"/>
                </a:solidFill>
              </a:rPr>
              <a:t>from 10 May, 2025</a:t>
            </a:r>
            <a:endParaRPr sz="2200" b="0" i="0" u="none" strike="noStrike" cap="none">
              <a:solidFill>
                <a:srgbClr val="FF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6"/>
          <p:cNvSpPr txBox="1"/>
          <p:nvPr/>
        </p:nvSpPr>
        <p:spPr>
          <a:xfrm>
            <a:off x="6681525" y="1585150"/>
            <a:ext cx="2331900" cy="8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0Z 11 May.  </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No isobars. </a:t>
            </a:r>
            <a:endParaRPr sz="1800">
              <a:solidFill>
                <a:schemeClr val="dk1"/>
              </a:solidFill>
            </a:endParaRPr>
          </a:p>
          <a:p>
            <a:pPr marL="0" lvl="0" indent="0" algn="l" rtl="0">
              <a:spcBef>
                <a:spcPts val="0"/>
              </a:spcBef>
              <a:spcAft>
                <a:spcPts val="0"/>
              </a:spcAft>
              <a:buNone/>
            </a:pPr>
            <a:r>
              <a:rPr lang="en" sz="1800">
                <a:solidFill>
                  <a:schemeClr val="dk1"/>
                </a:solidFill>
              </a:rPr>
              <a:t>High pressure.</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Beginning of wind shift.</a:t>
            </a:r>
            <a:endParaRPr sz="1800">
              <a:solidFill>
                <a:schemeClr val="dk1"/>
              </a:solidFill>
            </a:endParaRPr>
          </a:p>
        </p:txBody>
      </p:sp>
      <p:pic>
        <p:nvPicPr>
          <p:cNvPr id="645" name="Google Shape;645;p96" title="download-2.png"/>
          <p:cNvPicPr preferRelativeResize="0"/>
          <p:nvPr/>
        </p:nvPicPr>
        <p:blipFill>
          <a:blip r:embed="rId3">
            <a:alphaModFix/>
          </a:blip>
          <a:stretch>
            <a:fillRect/>
          </a:stretch>
        </p:blipFill>
        <p:spPr>
          <a:xfrm>
            <a:off x="152400" y="152400"/>
            <a:ext cx="6019800" cy="4524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7"/>
          <p:cNvSpPr txBox="1"/>
          <p:nvPr/>
        </p:nvSpPr>
        <p:spPr>
          <a:xfrm>
            <a:off x="6623800" y="214100"/>
            <a:ext cx="23853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Urban daytime turbulence is stronger and deeper than in the country on a clear spring day!</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Plots show vertical velocities from the Doppler lidars.</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Boxed areas are turbulent boundary layer regions.</a:t>
            </a:r>
            <a:endParaRPr sz="2000">
              <a:solidFill>
                <a:schemeClr val="dk1"/>
              </a:solidFill>
            </a:endParaRPr>
          </a:p>
        </p:txBody>
      </p:sp>
      <p:pic>
        <p:nvPicPr>
          <p:cNvPr id="651" name="Google Shape;651;p97" title="crgdlfptM1.b1.fpt_boundry_layer.20250510.png"/>
          <p:cNvPicPr preferRelativeResize="0"/>
          <p:nvPr/>
        </p:nvPicPr>
        <p:blipFill rotWithShape="1">
          <a:blip r:embed="rId3">
            <a:alphaModFix/>
          </a:blip>
          <a:srcRect b="69025"/>
          <a:stretch/>
        </p:blipFill>
        <p:spPr>
          <a:xfrm>
            <a:off x="78100" y="125"/>
            <a:ext cx="6545700" cy="2534350"/>
          </a:xfrm>
          <a:prstGeom prst="rect">
            <a:avLst/>
          </a:prstGeom>
          <a:noFill/>
          <a:ln>
            <a:noFill/>
          </a:ln>
        </p:spPr>
      </p:pic>
      <p:pic>
        <p:nvPicPr>
          <p:cNvPr id="652" name="Google Shape;652;p97" title="crgdlfptS2.b1.fpt_boundry_layer.20250510.png"/>
          <p:cNvPicPr preferRelativeResize="0"/>
          <p:nvPr/>
        </p:nvPicPr>
        <p:blipFill rotWithShape="1">
          <a:blip r:embed="rId4">
            <a:alphaModFix/>
          </a:blip>
          <a:srcRect b="67869"/>
          <a:stretch/>
        </p:blipFill>
        <p:spPr>
          <a:xfrm>
            <a:off x="69225" y="2334825"/>
            <a:ext cx="6613800" cy="2656275"/>
          </a:xfrm>
          <a:prstGeom prst="rect">
            <a:avLst/>
          </a:prstGeom>
          <a:noFill/>
          <a:ln>
            <a:noFill/>
          </a:ln>
        </p:spPr>
      </p:pic>
      <p:sp>
        <p:nvSpPr>
          <p:cNvPr id="653" name="Google Shape;653;p97"/>
          <p:cNvSpPr txBox="1"/>
          <p:nvPr/>
        </p:nvSpPr>
        <p:spPr>
          <a:xfrm>
            <a:off x="1389225" y="1417700"/>
            <a:ext cx="952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0000"/>
                </a:solidFill>
              </a:rPr>
              <a:t>CITY</a:t>
            </a:r>
            <a:endParaRPr sz="2000">
              <a:solidFill>
                <a:srgbClr val="FF0000"/>
              </a:solidFill>
            </a:endParaRPr>
          </a:p>
        </p:txBody>
      </p:sp>
      <p:sp>
        <p:nvSpPr>
          <p:cNvPr id="654" name="Google Shape;654;p97"/>
          <p:cNvSpPr txBox="1"/>
          <p:nvPr/>
        </p:nvSpPr>
        <p:spPr>
          <a:xfrm>
            <a:off x="997325" y="3954075"/>
            <a:ext cx="156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0000"/>
                </a:solidFill>
              </a:rPr>
              <a:t>COUNTRY</a:t>
            </a:r>
            <a:endParaRPr sz="2000">
              <a:solidFill>
                <a:srgbClr val="FF0000"/>
              </a:solidFill>
            </a:endParaRPr>
          </a:p>
        </p:txBody>
      </p:sp>
      <p:sp>
        <p:nvSpPr>
          <p:cNvPr id="655" name="Google Shape;655;p97"/>
          <p:cNvSpPr/>
          <p:nvPr/>
        </p:nvSpPr>
        <p:spPr>
          <a:xfrm>
            <a:off x="2437000" y="642100"/>
            <a:ext cx="3537600" cy="17826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6" name="Google Shape;656;p97"/>
          <p:cNvSpPr/>
          <p:nvPr/>
        </p:nvSpPr>
        <p:spPr>
          <a:xfrm>
            <a:off x="3253425" y="3322725"/>
            <a:ext cx="2571900" cy="14643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98"/>
          <p:cNvSpPr txBox="1">
            <a:spLocks noGrp="1"/>
          </p:cNvSpPr>
          <p:nvPr>
            <p:ph type="title"/>
          </p:nvPr>
        </p:nvSpPr>
        <p:spPr>
          <a:xfrm>
            <a:off x="135116" y="53216"/>
            <a:ext cx="8850300" cy="624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Some CoURAGE observations to date…</a:t>
            </a:r>
            <a:endParaRPr/>
          </a:p>
        </p:txBody>
      </p:sp>
      <p:sp>
        <p:nvSpPr>
          <p:cNvPr id="662" name="Google Shape;662;p98"/>
          <p:cNvSpPr txBox="1"/>
          <p:nvPr/>
        </p:nvSpPr>
        <p:spPr>
          <a:xfrm>
            <a:off x="238988" y="678101"/>
            <a:ext cx="83856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a:t>I</a:t>
            </a:r>
            <a:r>
              <a:rPr lang="en" sz="1800" b="0" i="0" u="none" strike="noStrike" cap="none">
                <a:solidFill>
                  <a:srgbClr val="000000"/>
                </a:solidFill>
                <a:latin typeface="Arial"/>
                <a:ea typeface="Arial"/>
                <a:cs typeface="Arial"/>
                <a:sym typeface="Arial"/>
              </a:rPr>
              <a:t>n CoURAGE we have already observed:</a:t>
            </a:r>
            <a:endParaRPr sz="1100"/>
          </a:p>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SzPts val="1800"/>
              <a:buAutoNum type="arabicParenR"/>
            </a:pPr>
            <a:r>
              <a:rPr lang="en" sz="1800"/>
              <a:t>Continuous, direct measurements of the surface fluxes that create the urban heat island.</a:t>
            </a:r>
            <a:endParaRPr sz="1800"/>
          </a:p>
          <a:p>
            <a:pPr marL="457200" marR="0" lvl="0" indent="-342900" algn="l" rtl="0">
              <a:lnSpc>
                <a:spcPct val="100000"/>
              </a:lnSpc>
              <a:spcBef>
                <a:spcPts val="0"/>
              </a:spcBef>
              <a:spcAft>
                <a:spcPts val="0"/>
              </a:spcAft>
              <a:buSzPts val="1800"/>
              <a:buAutoNum type="arabicParenR"/>
            </a:pPr>
            <a:r>
              <a:rPr lang="en" sz="1800"/>
              <a:t>More elusive evidence of rural-urban differences in atmospheric boundary layer turbulence and depth driven by these surface flux gradients.</a:t>
            </a:r>
            <a:endParaRPr sz="1800"/>
          </a:p>
          <a:p>
            <a:pPr marL="457200" marR="0" lvl="0" indent="-342900" algn="l" rtl="0">
              <a:lnSpc>
                <a:spcPct val="100000"/>
              </a:lnSpc>
              <a:spcBef>
                <a:spcPts val="0"/>
              </a:spcBef>
              <a:spcAft>
                <a:spcPts val="0"/>
              </a:spcAft>
              <a:buClr>
                <a:srgbClr val="FF0000"/>
              </a:buClr>
              <a:buSzPts val="1800"/>
              <a:buAutoNum type="arabicParenR"/>
            </a:pPr>
            <a:r>
              <a:rPr lang="en" sz="1800">
                <a:solidFill>
                  <a:srgbClr val="FF0000"/>
                </a:solidFill>
              </a:rPr>
              <a:t>Persistent differences in urban vs. rural aerosol concentrations and composition.</a:t>
            </a:r>
            <a:endParaRPr sz="1800">
              <a:solidFill>
                <a:srgbClr val="FF0000"/>
              </a:solidFill>
            </a:endParaRPr>
          </a:p>
          <a:p>
            <a:pPr marL="457200" marR="0" lvl="0" indent="-342900" algn="l" rtl="0">
              <a:lnSpc>
                <a:spcPct val="100000"/>
              </a:lnSpc>
              <a:spcBef>
                <a:spcPts val="0"/>
              </a:spcBef>
              <a:spcAft>
                <a:spcPts val="0"/>
              </a:spcAft>
              <a:buSzPts val="1800"/>
              <a:buAutoNum type="arabicParenR"/>
            </a:pPr>
            <a:r>
              <a:rPr lang="en" sz="1800"/>
              <a:t>Persistent rural-urban differences in boundary layer cloud cover, perhaps linked to aerosol composition and ABL depth differences.</a:t>
            </a:r>
            <a:endParaRPr sz="1800"/>
          </a:p>
          <a:p>
            <a:pPr marL="457200" marR="0" lvl="0" indent="-342900" algn="l" rtl="0">
              <a:lnSpc>
                <a:spcPct val="100000"/>
              </a:lnSpc>
              <a:spcBef>
                <a:spcPts val="0"/>
              </a:spcBef>
              <a:spcAft>
                <a:spcPts val="0"/>
              </a:spcAft>
              <a:buSzPts val="1800"/>
              <a:buAutoNum type="arabicParenR"/>
            </a:pPr>
            <a:r>
              <a:rPr lang="en" sz="1800"/>
              <a:t>Moderately frequent low level jets and bay breezes, sure to influence both urban air quality and urban climate.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a:p>
        </p:txBody>
      </p:sp>
      <p:sp>
        <p:nvSpPr>
          <p:cNvPr id="663" name="Google Shape;663;p98"/>
          <p:cNvSpPr txBox="1"/>
          <p:nvPr/>
        </p:nvSpPr>
        <p:spPr>
          <a:xfrm>
            <a:off x="1014900" y="4179725"/>
            <a:ext cx="6980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a:solidFill>
                  <a:srgbClr val="FF0000"/>
                </a:solidFill>
              </a:rPr>
              <a:t>Winter 2024-2025 average</a:t>
            </a:r>
            <a:endParaRPr sz="2200" b="0" i="0" u="none" strike="noStrike" cap="none">
              <a:solidFill>
                <a:srgbClr val="FF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9"/>
          <p:cNvSpPr txBox="1"/>
          <p:nvPr/>
        </p:nvSpPr>
        <p:spPr>
          <a:xfrm>
            <a:off x="135100" y="3888775"/>
            <a:ext cx="8850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Differences in both emissions and ABL depth are likely needed to explain these differences in aerosol concentrations.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Benjamin Nault, preliminary observations and analyses.</a:t>
            </a:r>
            <a:endParaRPr sz="1800">
              <a:solidFill>
                <a:schemeClr val="dk2"/>
              </a:solidFill>
            </a:endParaRPr>
          </a:p>
        </p:txBody>
      </p:sp>
      <p:pic>
        <p:nvPicPr>
          <p:cNvPr id="669" name="Google Shape;669;p99"/>
          <p:cNvPicPr preferRelativeResize="0"/>
          <p:nvPr/>
        </p:nvPicPr>
        <p:blipFill>
          <a:blip r:embed="rId3">
            <a:alphaModFix/>
          </a:blip>
          <a:stretch>
            <a:fillRect/>
          </a:stretch>
        </p:blipFill>
        <p:spPr>
          <a:xfrm>
            <a:off x="152400" y="978115"/>
            <a:ext cx="8839201" cy="2620030"/>
          </a:xfrm>
          <a:prstGeom prst="rect">
            <a:avLst/>
          </a:prstGeom>
          <a:noFill/>
          <a:ln>
            <a:noFill/>
          </a:ln>
        </p:spPr>
      </p:pic>
      <p:sp>
        <p:nvSpPr>
          <p:cNvPr id="670" name="Google Shape;670;p99"/>
          <p:cNvSpPr txBox="1"/>
          <p:nvPr/>
        </p:nvSpPr>
        <p:spPr>
          <a:xfrm>
            <a:off x="56200" y="78775"/>
            <a:ext cx="9021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Substantial differences exist in speciated aerosols - country vs. city.</a:t>
            </a:r>
            <a:endParaRPr sz="2400">
              <a:solidFill>
                <a:schemeClr val="dk1"/>
              </a:solidFill>
            </a:endParaRPr>
          </a:p>
        </p:txBody>
      </p:sp>
      <p:sp>
        <p:nvSpPr>
          <p:cNvPr id="671" name="Google Shape;671;p99"/>
          <p:cNvSpPr txBox="1"/>
          <p:nvPr/>
        </p:nvSpPr>
        <p:spPr>
          <a:xfrm>
            <a:off x="3740550" y="2530775"/>
            <a:ext cx="209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Deeper urban ABL</a:t>
            </a:r>
            <a:endParaRPr sz="1800">
              <a:solidFill>
                <a:schemeClr val="dk2"/>
              </a:solidFill>
            </a:endParaRPr>
          </a:p>
        </p:txBody>
      </p:sp>
      <p:sp>
        <p:nvSpPr>
          <p:cNvPr id="672" name="Google Shape;672;p99"/>
          <p:cNvSpPr txBox="1"/>
          <p:nvPr/>
        </p:nvSpPr>
        <p:spPr>
          <a:xfrm>
            <a:off x="6630725" y="791950"/>
            <a:ext cx="2095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Deeper urban ABL and higher urban emissions</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5"/>
          <p:cNvSpPr txBox="1">
            <a:spLocks noGrp="1"/>
          </p:cNvSpPr>
          <p:nvPr>
            <p:ph type="title"/>
          </p:nvPr>
        </p:nvSpPr>
        <p:spPr>
          <a:xfrm>
            <a:off x="628650" y="5024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t>Outline</a:t>
            </a:r>
            <a:endParaRPr sz="3200"/>
          </a:p>
        </p:txBody>
      </p:sp>
      <p:sp>
        <p:nvSpPr>
          <p:cNvPr id="295" name="Google Shape;295;p55"/>
          <p:cNvSpPr txBox="1">
            <a:spLocks noGrp="1"/>
          </p:cNvSpPr>
          <p:nvPr>
            <p:ph type="body" idx="1"/>
          </p:nvPr>
        </p:nvSpPr>
        <p:spPr>
          <a:xfrm>
            <a:off x="628650" y="1597819"/>
            <a:ext cx="7886700" cy="3263400"/>
          </a:xfrm>
          <a:prstGeom prst="rect">
            <a:avLst/>
          </a:prstGeom>
        </p:spPr>
        <p:txBody>
          <a:bodyPr spcFirstLastPara="1" wrap="square" lIns="68575" tIns="34275" rIns="68575" bIns="34275" anchor="t" anchorCtr="0">
            <a:normAutofit/>
          </a:bodyPr>
          <a:lstStyle/>
          <a:p>
            <a:pPr marL="457200" lvl="0" indent="-381000" algn="l" rtl="0">
              <a:lnSpc>
                <a:spcPct val="150000"/>
              </a:lnSpc>
              <a:spcBef>
                <a:spcPts val="800"/>
              </a:spcBef>
              <a:spcAft>
                <a:spcPts val="0"/>
              </a:spcAft>
              <a:buClr>
                <a:srgbClr val="EC7016"/>
              </a:buClr>
              <a:buSzPts val="2400"/>
              <a:buChar char="•"/>
            </a:pPr>
            <a:r>
              <a:rPr lang="en" sz="2400">
                <a:solidFill>
                  <a:srgbClr val="EC7016"/>
                </a:solidFill>
              </a:rPr>
              <a:t>Background information</a:t>
            </a:r>
            <a:endParaRPr sz="2400">
              <a:solidFill>
                <a:srgbClr val="EC7016"/>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A description of the CoURAGE campaign</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Some preliminary results</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 sz="2400">
                <a:solidFill>
                  <a:schemeClr val="dk1"/>
                </a:solidFill>
              </a:rPr>
              <a:t>Information about how you can get involved</a:t>
            </a:r>
            <a:endParaRPr sz="2400">
              <a:solidFill>
                <a:schemeClr val="dk1"/>
              </a:solidFill>
            </a:endParaRPr>
          </a:p>
        </p:txBody>
      </p:sp>
      <p:pic>
        <p:nvPicPr>
          <p:cNvPr id="296" name="Google Shape;296;p55"/>
          <p:cNvPicPr preferRelativeResize="0"/>
          <p:nvPr/>
        </p:nvPicPr>
        <p:blipFill rotWithShape="1">
          <a:blip r:embed="rId3">
            <a:alphaModFix/>
          </a:blip>
          <a:srcRect/>
          <a:stretch/>
        </p:blipFill>
        <p:spPr>
          <a:xfrm>
            <a:off x="7610475" y="3736475"/>
            <a:ext cx="1258262" cy="1258262"/>
          </a:xfrm>
          <a:prstGeom prst="rect">
            <a:avLst/>
          </a:prstGeom>
          <a:noFill/>
          <a:ln>
            <a:noFill/>
          </a:ln>
        </p:spPr>
      </p:pic>
      <p:pic>
        <p:nvPicPr>
          <p:cNvPr id="297" name="Google Shape;297;p55" descr="A poster of a building&#10;&#10;AI-generated content may be incorrect."/>
          <p:cNvPicPr preferRelativeResize="0"/>
          <p:nvPr/>
        </p:nvPicPr>
        <p:blipFill rotWithShape="1">
          <a:blip r:embed="rId4">
            <a:alphaModFix/>
          </a:blip>
          <a:srcRect/>
          <a:stretch/>
        </p:blipFill>
        <p:spPr>
          <a:xfrm>
            <a:off x="6473276" y="80100"/>
            <a:ext cx="2548574" cy="1851600"/>
          </a:xfrm>
          <a:prstGeom prst="rect">
            <a:avLst/>
          </a:prstGeom>
          <a:noFill/>
          <a:ln>
            <a:noFill/>
          </a:ln>
        </p:spPr>
      </p:pic>
      <p:pic>
        <p:nvPicPr>
          <p:cNvPr id="298" name="Google Shape;298;p55"/>
          <p:cNvPicPr preferRelativeResize="0"/>
          <p:nvPr/>
        </p:nvPicPr>
        <p:blipFill>
          <a:blip r:embed="rId5">
            <a:alphaModFix/>
          </a:blip>
          <a:stretch>
            <a:fillRect/>
          </a:stretch>
        </p:blipFill>
        <p:spPr>
          <a:xfrm>
            <a:off x="76201" y="76200"/>
            <a:ext cx="1623800" cy="534050"/>
          </a:xfrm>
          <a:prstGeom prst="rect">
            <a:avLst/>
          </a:prstGeom>
          <a:noFill/>
          <a:ln>
            <a:noFill/>
          </a:ln>
        </p:spPr>
      </p:pic>
      <p:pic>
        <p:nvPicPr>
          <p:cNvPr id="299" name="Google Shape;299;p55"/>
          <p:cNvPicPr preferRelativeResize="0"/>
          <p:nvPr/>
        </p:nvPicPr>
        <p:blipFill rotWithShape="1">
          <a:blip r:embed="rId6">
            <a:alphaModFix/>
          </a:blip>
          <a:srcRect l="21877" t="32322" r="21983" b="31582"/>
          <a:stretch/>
        </p:blipFill>
        <p:spPr>
          <a:xfrm>
            <a:off x="311160" y="3921575"/>
            <a:ext cx="1369729" cy="8806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100"/>
          <p:cNvPicPr preferRelativeResize="0"/>
          <p:nvPr/>
        </p:nvPicPr>
        <p:blipFill>
          <a:blip r:embed="rId3">
            <a:alphaModFix/>
          </a:blip>
          <a:stretch>
            <a:fillRect/>
          </a:stretch>
        </p:blipFill>
        <p:spPr>
          <a:xfrm>
            <a:off x="2138350" y="525588"/>
            <a:ext cx="4867275" cy="3743325"/>
          </a:xfrm>
          <a:prstGeom prst="rect">
            <a:avLst/>
          </a:prstGeom>
          <a:noFill/>
          <a:ln>
            <a:noFill/>
          </a:ln>
        </p:spPr>
      </p:pic>
      <p:sp>
        <p:nvSpPr>
          <p:cNvPr id="678" name="Google Shape;678;p100"/>
          <p:cNvSpPr txBox="1"/>
          <p:nvPr/>
        </p:nvSpPr>
        <p:spPr>
          <a:xfrm>
            <a:off x="56200" y="78775"/>
            <a:ext cx="9021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And this leads to differences in hygroscopicity</a:t>
            </a:r>
            <a:endParaRPr sz="2400">
              <a:solidFill>
                <a:schemeClr val="dk1"/>
              </a:solidFill>
            </a:endParaRPr>
          </a:p>
        </p:txBody>
      </p:sp>
      <p:sp>
        <p:nvSpPr>
          <p:cNvPr id="679" name="Google Shape;679;p100"/>
          <p:cNvSpPr txBox="1"/>
          <p:nvPr/>
        </p:nvSpPr>
        <p:spPr>
          <a:xfrm>
            <a:off x="56200" y="4558400"/>
            <a:ext cx="5838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Benjamin Nault, preliminary observations and analyses.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1"/>
          <p:cNvSpPr txBox="1">
            <a:spLocks noGrp="1"/>
          </p:cNvSpPr>
          <p:nvPr>
            <p:ph type="title"/>
          </p:nvPr>
        </p:nvSpPr>
        <p:spPr>
          <a:xfrm>
            <a:off x="135116" y="53216"/>
            <a:ext cx="8850300" cy="624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Some CoURAGE observations to date…</a:t>
            </a:r>
            <a:endParaRPr/>
          </a:p>
        </p:txBody>
      </p:sp>
      <p:sp>
        <p:nvSpPr>
          <p:cNvPr id="685" name="Google Shape;685;p101"/>
          <p:cNvSpPr txBox="1"/>
          <p:nvPr/>
        </p:nvSpPr>
        <p:spPr>
          <a:xfrm>
            <a:off x="238988" y="678101"/>
            <a:ext cx="83856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a:t>I</a:t>
            </a:r>
            <a:r>
              <a:rPr lang="en" sz="1800" b="0" i="0" u="none" strike="noStrike" cap="none">
                <a:solidFill>
                  <a:srgbClr val="000000"/>
                </a:solidFill>
                <a:latin typeface="Arial"/>
                <a:ea typeface="Arial"/>
                <a:cs typeface="Arial"/>
                <a:sym typeface="Arial"/>
              </a:rPr>
              <a:t>n CoURAGE we have already observed:</a:t>
            </a:r>
            <a:endParaRPr sz="1100"/>
          </a:p>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SzPts val="1800"/>
              <a:buAutoNum type="arabicParenR"/>
            </a:pPr>
            <a:r>
              <a:rPr lang="en" sz="1800"/>
              <a:t>Continuous, direct measurements of the surface fluxes that create the urban heat island.</a:t>
            </a:r>
            <a:endParaRPr sz="1800"/>
          </a:p>
          <a:p>
            <a:pPr marL="457200" marR="0" lvl="0" indent="-342900" algn="l" rtl="0">
              <a:lnSpc>
                <a:spcPct val="100000"/>
              </a:lnSpc>
              <a:spcBef>
                <a:spcPts val="0"/>
              </a:spcBef>
              <a:spcAft>
                <a:spcPts val="0"/>
              </a:spcAft>
              <a:buSzPts val="1800"/>
              <a:buAutoNum type="arabicParenR"/>
            </a:pPr>
            <a:r>
              <a:rPr lang="en" sz="1800"/>
              <a:t>More elusive evidence of rural-urban differences in atmospheric boundary layer turbulence and depth driven by these surface flux gradients.</a:t>
            </a:r>
            <a:endParaRPr sz="1800"/>
          </a:p>
          <a:p>
            <a:pPr marL="457200" marR="0" lvl="0" indent="-342900" algn="l" rtl="0">
              <a:lnSpc>
                <a:spcPct val="100000"/>
              </a:lnSpc>
              <a:spcBef>
                <a:spcPts val="0"/>
              </a:spcBef>
              <a:spcAft>
                <a:spcPts val="0"/>
              </a:spcAft>
              <a:buSzPts val="1800"/>
              <a:buAutoNum type="arabicParenR"/>
            </a:pPr>
            <a:r>
              <a:rPr lang="en" sz="1800"/>
              <a:t>Persistent differences in urban vs. rural aerosol concentrations and composition.</a:t>
            </a:r>
            <a:endParaRPr sz="1800"/>
          </a:p>
          <a:p>
            <a:pPr marL="457200" marR="0" lvl="0" indent="-342900" algn="l" rtl="0">
              <a:lnSpc>
                <a:spcPct val="100000"/>
              </a:lnSpc>
              <a:spcBef>
                <a:spcPts val="0"/>
              </a:spcBef>
              <a:spcAft>
                <a:spcPts val="0"/>
              </a:spcAft>
              <a:buClr>
                <a:srgbClr val="FF0000"/>
              </a:buClr>
              <a:buSzPts val="1800"/>
              <a:buAutoNum type="arabicParenR"/>
            </a:pPr>
            <a:r>
              <a:rPr lang="en" sz="1800">
                <a:solidFill>
                  <a:srgbClr val="FF0000"/>
                </a:solidFill>
              </a:rPr>
              <a:t>Persistent rural-urban differences in boundary layer cloud cover, perhaps linked to aerosol composition and ABL depth differences.</a:t>
            </a:r>
            <a:endParaRPr sz="1800">
              <a:solidFill>
                <a:srgbClr val="FF0000"/>
              </a:solidFill>
            </a:endParaRPr>
          </a:p>
          <a:p>
            <a:pPr marL="457200" marR="0" lvl="0" indent="-342900" algn="l" rtl="0">
              <a:lnSpc>
                <a:spcPct val="100000"/>
              </a:lnSpc>
              <a:spcBef>
                <a:spcPts val="0"/>
              </a:spcBef>
              <a:spcAft>
                <a:spcPts val="0"/>
              </a:spcAft>
              <a:buSzPts val="1800"/>
              <a:buAutoNum type="arabicParenR"/>
            </a:pPr>
            <a:r>
              <a:rPr lang="en" sz="1800"/>
              <a:t>Moderately frequent low level jets and bay breezes, sure to influence both urban air quality and urban climate.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a:p>
        </p:txBody>
      </p:sp>
      <p:sp>
        <p:nvSpPr>
          <p:cNvPr id="686" name="Google Shape;686;p101"/>
          <p:cNvSpPr txBox="1"/>
          <p:nvPr/>
        </p:nvSpPr>
        <p:spPr>
          <a:xfrm>
            <a:off x="1014900" y="4179725"/>
            <a:ext cx="6980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a:solidFill>
                  <a:srgbClr val="FF0000"/>
                </a:solidFill>
              </a:rPr>
              <a:t>Example from 4 January, 2025</a:t>
            </a:r>
            <a:endParaRPr sz="2200" b="0" i="0" u="none" strike="noStrike" cap="none">
              <a:solidFill>
                <a:srgbClr val="FF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02"/>
          <p:cNvSpPr txBox="1"/>
          <p:nvPr/>
        </p:nvSpPr>
        <p:spPr>
          <a:xfrm>
            <a:off x="5169949" y="207625"/>
            <a:ext cx="3714000" cy="441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Differential ABL cloud cover</a:t>
            </a:r>
            <a:r>
              <a:rPr lang="en" sz="2400"/>
              <a:t> potentially caused by the differences in aerosol hygroscopicity, urban vs. rural</a:t>
            </a:r>
            <a:endParaRPr sz="17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Rural (top)</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Urban (bottom)</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 sz="1800"/>
              <a:t>This has been observed on many ‘fair weather’ winter days.</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 sz="1800"/>
              <a:t>Ceilometer backscatter data.</a:t>
            </a:r>
            <a:endParaRPr sz="1800"/>
          </a:p>
        </p:txBody>
      </p:sp>
      <p:pic>
        <p:nvPicPr>
          <p:cNvPr id="692" name="Google Shape;692;p102"/>
          <p:cNvPicPr preferRelativeResize="0"/>
          <p:nvPr/>
        </p:nvPicPr>
        <p:blipFill rotWithShape="1">
          <a:blip r:embed="rId3">
            <a:alphaModFix/>
          </a:blip>
          <a:srcRect/>
          <a:stretch/>
        </p:blipFill>
        <p:spPr>
          <a:xfrm>
            <a:off x="41562" y="-1"/>
            <a:ext cx="4844241" cy="2691246"/>
          </a:xfrm>
          <a:prstGeom prst="rect">
            <a:avLst/>
          </a:prstGeom>
          <a:noFill/>
          <a:ln>
            <a:noFill/>
          </a:ln>
        </p:spPr>
      </p:pic>
      <p:pic>
        <p:nvPicPr>
          <p:cNvPr id="693" name="Google Shape;693;p102"/>
          <p:cNvPicPr preferRelativeResize="0"/>
          <p:nvPr/>
        </p:nvPicPr>
        <p:blipFill rotWithShape="1">
          <a:blip r:embed="rId4">
            <a:alphaModFix/>
          </a:blip>
          <a:srcRect b="4223"/>
          <a:stretch/>
        </p:blipFill>
        <p:spPr>
          <a:xfrm>
            <a:off x="-31173" y="2493245"/>
            <a:ext cx="4920095" cy="26179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03"/>
          <p:cNvSpPr txBox="1">
            <a:spLocks noGrp="1"/>
          </p:cNvSpPr>
          <p:nvPr>
            <p:ph type="title"/>
          </p:nvPr>
        </p:nvSpPr>
        <p:spPr>
          <a:xfrm>
            <a:off x="135116" y="53216"/>
            <a:ext cx="8850300" cy="624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Some CoURAGE observations to date…</a:t>
            </a:r>
            <a:endParaRPr/>
          </a:p>
        </p:txBody>
      </p:sp>
      <p:sp>
        <p:nvSpPr>
          <p:cNvPr id="699" name="Google Shape;699;p103"/>
          <p:cNvSpPr txBox="1"/>
          <p:nvPr/>
        </p:nvSpPr>
        <p:spPr>
          <a:xfrm>
            <a:off x="238988" y="678101"/>
            <a:ext cx="83856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a:t>I</a:t>
            </a:r>
            <a:r>
              <a:rPr lang="en" sz="1800" b="0" i="0" u="none" strike="noStrike" cap="none">
                <a:solidFill>
                  <a:srgbClr val="000000"/>
                </a:solidFill>
                <a:latin typeface="Arial"/>
                <a:ea typeface="Arial"/>
                <a:cs typeface="Arial"/>
                <a:sym typeface="Arial"/>
              </a:rPr>
              <a:t>n CoURAGE we have already observed:</a:t>
            </a:r>
            <a:endParaRPr sz="1100"/>
          </a:p>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SzPts val="1800"/>
              <a:buAutoNum type="arabicParenR"/>
            </a:pPr>
            <a:r>
              <a:rPr lang="en" sz="1800"/>
              <a:t>Continuous, direct measurements of the surface fluxes that create the urban heat island.</a:t>
            </a:r>
            <a:endParaRPr sz="1800"/>
          </a:p>
          <a:p>
            <a:pPr marL="457200" marR="0" lvl="0" indent="-342900" algn="l" rtl="0">
              <a:lnSpc>
                <a:spcPct val="100000"/>
              </a:lnSpc>
              <a:spcBef>
                <a:spcPts val="0"/>
              </a:spcBef>
              <a:spcAft>
                <a:spcPts val="0"/>
              </a:spcAft>
              <a:buSzPts val="1800"/>
              <a:buAutoNum type="arabicParenR"/>
            </a:pPr>
            <a:r>
              <a:rPr lang="en" sz="1800"/>
              <a:t>More elusive evidence of rural-urban differences in atmospheric boundary layer turbulence and depth driven by these surface flux gradients.</a:t>
            </a:r>
            <a:endParaRPr sz="1800"/>
          </a:p>
          <a:p>
            <a:pPr marL="457200" marR="0" lvl="0" indent="-342900" algn="l" rtl="0">
              <a:lnSpc>
                <a:spcPct val="100000"/>
              </a:lnSpc>
              <a:spcBef>
                <a:spcPts val="0"/>
              </a:spcBef>
              <a:spcAft>
                <a:spcPts val="0"/>
              </a:spcAft>
              <a:buSzPts val="1800"/>
              <a:buAutoNum type="arabicParenR"/>
            </a:pPr>
            <a:r>
              <a:rPr lang="en" sz="1800"/>
              <a:t>Persistent differences in urban vs. rural aerosol concentrations and composition.</a:t>
            </a:r>
            <a:endParaRPr sz="1800"/>
          </a:p>
          <a:p>
            <a:pPr marL="457200" marR="0" lvl="0" indent="-342900" algn="l" rtl="0">
              <a:lnSpc>
                <a:spcPct val="100000"/>
              </a:lnSpc>
              <a:spcBef>
                <a:spcPts val="0"/>
              </a:spcBef>
              <a:spcAft>
                <a:spcPts val="0"/>
              </a:spcAft>
              <a:buSzPts val="1800"/>
              <a:buAutoNum type="arabicParenR"/>
            </a:pPr>
            <a:r>
              <a:rPr lang="en" sz="1800"/>
              <a:t>Persistent rural-urban differences in boundary layer cloud cover, perhaps linked to aerosol composition and ABL depth differences.</a:t>
            </a:r>
            <a:endParaRPr sz="1800"/>
          </a:p>
          <a:p>
            <a:pPr marL="457200" marR="0" lvl="0" indent="-342900" algn="l" rtl="0">
              <a:lnSpc>
                <a:spcPct val="100000"/>
              </a:lnSpc>
              <a:spcBef>
                <a:spcPts val="0"/>
              </a:spcBef>
              <a:spcAft>
                <a:spcPts val="0"/>
              </a:spcAft>
              <a:buClr>
                <a:srgbClr val="FF0000"/>
              </a:buClr>
              <a:buSzPts val="1800"/>
              <a:buAutoNum type="arabicParenR"/>
            </a:pPr>
            <a:r>
              <a:rPr lang="en" sz="1800">
                <a:solidFill>
                  <a:srgbClr val="FF0000"/>
                </a:solidFill>
              </a:rPr>
              <a:t>Moderately frequent low level jets and bay breezes, sure to influence both urban air quality and urban climate.</a:t>
            </a:r>
            <a:endParaRPr sz="18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endParaRPr sz="1100"/>
          </a:p>
        </p:txBody>
      </p:sp>
      <p:sp>
        <p:nvSpPr>
          <p:cNvPr id="700" name="Google Shape;700;p103"/>
          <p:cNvSpPr txBox="1"/>
          <p:nvPr/>
        </p:nvSpPr>
        <p:spPr>
          <a:xfrm>
            <a:off x="1014900" y="4179725"/>
            <a:ext cx="78447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dirty="0">
                <a:solidFill>
                  <a:srgbClr val="FF0000"/>
                </a:solidFill>
              </a:rPr>
              <a:t>Examples from 11 May and 15 April, 2025</a:t>
            </a:r>
            <a:endParaRPr sz="2200" b="0" i="0" u="none" strike="noStrike" cap="none" dirty="0">
              <a:solidFill>
                <a:srgbClr val="FF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104" title="crgdlppiM1.b1.winds.20250511.png"/>
          <p:cNvPicPr preferRelativeResize="0"/>
          <p:nvPr/>
        </p:nvPicPr>
        <p:blipFill>
          <a:blip r:embed="rId3">
            <a:alphaModFix/>
          </a:blip>
          <a:stretch>
            <a:fillRect/>
          </a:stretch>
        </p:blipFill>
        <p:spPr>
          <a:xfrm>
            <a:off x="152400" y="609600"/>
            <a:ext cx="8839200" cy="4419600"/>
          </a:xfrm>
          <a:prstGeom prst="rect">
            <a:avLst/>
          </a:prstGeom>
          <a:noFill/>
          <a:ln>
            <a:noFill/>
          </a:ln>
        </p:spPr>
      </p:pic>
      <p:sp>
        <p:nvSpPr>
          <p:cNvPr id="706" name="Google Shape;706;p104"/>
          <p:cNvSpPr txBox="1">
            <a:spLocks noGrp="1"/>
          </p:cNvSpPr>
          <p:nvPr>
            <p:ph type="title"/>
          </p:nvPr>
        </p:nvSpPr>
        <p:spPr>
          <a:xfrm>
            <a:off x="135116" y="53216"/>
            <a:ext cx="8850300" cy="624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Bay breeze!</a:t>
            </a:r>
            <a:endParaRPr/>
          </a:p>
        </p:txBody>
      </p:sp>
      <p:sp>
        <p:nvSpPr>
          <p:cNvPr id="707" name="Google Shape;707;p104"/>
          <p:cNvSpPr/>
          <p:nvPr/>
        </p:nvSpPr>
        <p:spPr>
          <a:xfrm>
            <a:off x="4701225" y="1744275"/>
            <a:ext cx="2694300" cy="3088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105" title="crgdlppiS2.b1.winds.20250415.png"/>
          <p:cNvPicPr preferRelativeResize="0"/>
          <p:nvPr/>
        </p:nvPicPr>
        <p:blipFill>
          <a:blip r:embed="rId3">
            <a:alphaModFix/>
          </a:blip>
          <a:stretch>
            <a:fillRect/>
          </a:stretch>
        </p:blipFill>
        <p:spPr>
          <a:xfrm>
            <a:off x="194525" y="597050"/>
            <a:ext cx="9144000" cy="4572000"/>
          </a:xfrm>
          <a:prstGeom prst="rect">
            <a:avLst/>
          </a:prstGeom>
          <a:noFill/>
          <a:ln>
            <a:noFill/>
          </a:ln>
        </p:spPr>
      </p:pic>
      <p:sp>
        <p:nvSpPr>
          <p:cNvPr id="713" name="Google Shape;713;p105"/>
          <p:cNvSpPr txBox="1">
            <a:spLocks noGrp="1"/>
          </p:cNvSpPr>
          <p:nvPr>
            <p:ph type="title"/>
          </p:nvPr>
        </p:nvSpPr>
        <p:spPr>
          <a:xfrm>
            <a:off x="516124" y="84400"/>
            <a:ext cx="7587000" cy="624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Rural site LLJ.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106" title="crgdlppiM1.b1.winds.20250415.png"/>
          <p:cNvPicPr preferRelativeResize="0"/>
          <p:nvPr/>
        </p:nvPicPr>
        <p:blipFill>
          <a:blip r:embed="rId3">
            <a:alphaModFix/>
          </a:blip>
          <a:stretch>
            <a:fillRect/>
          </a:stretch>
        </p:blipFill>
        <p:spPr>
          <a:xfrm>
            <a:off x="0" y="541425"/>
            <a:ext cx="9077700" cy="4538850"/>
          </a:xfrm>
          <a:prstGeom prst="rect">
            <a:avLst/>
          </a:prstGeom>
          <a:noFill/>
          <a:ln>
            <a:noFill/>
          </a:ln>
        </p:spPr>
      </p:pic>
      <p:sp>
        <p:nvSpPr>
          <p:cNvPr id="719" name="Google Shape;719;p106"/>
          <p:cNvSpPr txBox="1">
            <a:spLocks noGrp="1"/>
          </p:cNvSpPr>
          <p:nvPr>
            <p:ph type="title"/>
          </p:nvPr>
        </p:nvSpPr>
        <p:spPr>
          <a:xfrm>
            <a:off x="2040125" y="84400"/>
            <a:ext cx="4941600" cy="624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Jet also exists in the city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p107" title="crgdlppiS3.b1.winds.20250415.png"/>
          <p:cNvPicPr preferRelativeResize="0"/>
          <p:nvPr/>
        </p:nvPicPr>
        <p:blipFill>
          <a:blip r:embed="rId3">
            <a:alphaModFix/>
          </a:blip>
          <a:stretch>
            <a:fillRect/>
          </a:stretch>
        </p:blipFill>
        <p:spPr>
          <a:xfrm>
            <a:off x="-38925" y="533000"/>
            <a:ext cx="9144000" cy="4572000"/>
          </a:xfrm>
          <a:prstGeom prst="rect">
            <a:avLst/>
          </a:prstGeom>
          <a:noFill/>
          <a:ln>
            <a:noFill/>
          </a:ln>
        </p:spPr>
      </p:pic>
      <p:sp>
        <p:nvSpPr>
          <p:cNvPr id="725" name="Google Shape;725;p107"/>
          <p:cNvSpPr txBox="1">
            <a:spLocks noGrp="1"/>
          </p:cNvSpPr>
          <p:nvPr>
            <p:ph type="title"/>
          </p:nvPr>
        </p:nvSpPr>
        <p:spPr>
          <a:xfrm>
            <a:off x="516124" y="84400"/>
            <a:ext cx="7587000" cy="624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But no clear jet over the Bay.</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08"/>
          <p:cNvSpPr txBox="1">
            <a:spLocks noGrp="1"/>
          </p:cNvSpPr>
          <p:nvPr>
            <p:ph type="title"/>
          </p:nvPr>
        </p:nvSpPr>
        <p:spPr>
          <a:xfrm>
            <a:off x="628650" y="5024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t>Outline</a:t>
            </a:r>
            <a:endParaRPr sz="3200"/>
          </a:p>
        </p:txBody>
      </p:sp>
      <p:sp>
        <p:nvSpPr>
          <p:cNvPr id="731" name="Google Shape;731;p108"/>
          <p:cNvSpPr txBox="1">
            <a:spLocks noGrp="1"/>
          </p:cNvSpPr>
          <p:nvPr>
            <p:ph type="body" idx="1"/>
          </p:nvPr>
        </p:nvSpPr>
        <p:spPr>
          <a:xfrm>
            <a:off x="628650" y="1597819"/>
            <a:ext cx="7886700" cy="3263400"/>
          </a:xfrm>
          <a:prstGeom prst="rect">
            <a:avLst/>
          </a:prstGeom>
        </p:spPr>
        <p:txBody>
          <a:bodyPr spcFirstLastPara="1" wrap="square" lIns="68575" tIns="34275" rIns="68575" bIns="34275" anchor="t" anchorCtr="0">
            <a:normAutofit/>
          </a:bodyPr>
          <a:lstStyle/>
          <a:p>
            <a:pPr marL="457200" lvl="0" indent="-381000" algn="l" rtl="0">
              <a:lnSpc>
                <a:spcPct val="150000"/>
              </a:lnSpc>
              <a:spcBef>
                <a:spcPts val="800"/>
              </a:spcBef>
              <a:spcAft>
                <a:spcPts val="0"/>
              </a:spcAft>
              <a:buClr>
                <a:srgbClr val="000000"/>
              </a:buClr>
              <a:buSzPts val="2400"/>
              <a:buChar char="•"/>
            </a:pPr>
            <a:r>
              <a:rPr lang="en" sz="2400">
                <a:solidFill>
                  <a:srgbClr val="000000"/>
                </a:solidFill>
              </a:rPr>
              <a:t>Background information</a:t>
            </a:r>
            <a:endParaRPr sz="2400">
              <a:solidFill>
                <a:srgbClr val="000000"/>
              </a:solidFill>
            </a:endParaRPr>
          </a:p>
          <a:p>
            <a:pPr marL="457200" lvl="0" indent="-381000" algn="l" rtl="0">
              <a:lnSpc>
                <a:spcPct val="150000"/>
              </a:lnSpc>
              <a:spcBef>
                <a:spcPts val="0"/>
              </a:spcBef>
              <a:spcAft>
                <a:spcPts val="0"/>
              </a:spcAft>
              <a:buClr>
                <a:srgbClr val="000000"/>
              </a:buClr>
              <a:buSzPts val="2400"/>
              <a:buChar char="•"/>
            </a:pPr>
            <a:r>
              <a:rPr lang="en" sz="2400">
                <a:solidFill>
                  <a:srgbClr val="000000"/>
                </a:solidFill>
              </a:rPr>
              <a:t>A description of the CoURAGE campaign</a:t>
            </a:r>
            <a:endParaRPr sz="2400">
              <a:solidFill>
                <a:srgbClr val="000000"/>
              </a:solidFill>
            </a:endParaRPr>
          </a:p>
          <a:p>
            <a:pPr marL="457200" lvl="0" indent="-381000" algn="l" rtl="0">
              <a:lnSpc>
                <a:spcPct val="150000"/>
              </a:lnSpc>
              <a:spcBef>
                <a:spcPts val="0"/>
              </a:spcBef>
              <a:spcAft>
                <a:spcPts val="0"/>
              </a:spcAft>
              <a:buSzPts val="2400"/>
              <a:buChar char="•"/>
            </a:pPr>
            <a:r>
              <a:rPr lang="en" sz="2400">
                <a:solidFill>
                  <a:schemeClr val="dk1"/>
                </a:solidFill>
              </a:rPr>
              <a:t>Some preliminary results</a:t>
            </a:r>
            <a:endParaRPr sz="2400">
              <a:solidFill>
                <a:schemeClr val="dk1"/>
              </a:solidFill>
            </a:endParaRPr>
          </a:p>
          <a:p>
            <a:pPr marL="457200" lvl="0" indent="-381000" algn="l" rtl="0">
              <a:lnSpc>
                <a:spcPct val="150000"/>
              </a:lnSpc>
              <a:spcBef>
                <a:spcPts val="0"/>
              </a:spcBef>
              <a:spcAft>
                <a:spcPts val="0"/>
              </a:spcAft>
              <a:buClr>
                <a:srgbClr val="EC7016"/>
              </a:buClr>
              <a:buSzPts val="2400"/>
              <a:buChar char="•"/>
            </a:pPr>
            <a:r>
              <a:rPr lang="en" sz="2400">
                <a:solidFill>
                  <a:srgbClr val="EC7016"/>
                </a:solidFill>
              </a:rPr>
              <a:t>Information about how you can get involved</a:t>
            </a:r>
            <a:endParaRPr sz="2400">
              <a:solidFill>
                <a:srgbClr val="EC7016"/>
              </a:solidFill>
            </a:endParaRPr>
          </a:p>
        </p:txBody>
      </p:sp>
      <p:pic>
        <p:nvPicPr>
          <p:cNvPr id="732" name="Google Shape;732;p108"/>
          <p:cNvPicPr preferRelativeResize="0"/>
          <p:nvPr/>
        </p:nvPicPr>
        <p:blipFill rotWithShape="1">
          <a:blip r:embed="rId3">
            <a:alphaModFix/>
          </a:blip>
          <a:srcRect/>
          <a:stretch/>
        </p:blipFill>
        <p:spPr>
          <a:xfrm>
            <a:off x="7610475" y="3736475"/>
            <a:ext cx="1258262" cy="1258262"/>
          </a:xfrm>
          <a:prstGeom prst="rect">
            <a:avLst/>
          </a:prstGeom>
          <a:noFill/>
          <a:ln>
            <a:noFill/>
          </a:ln>
        </p:spPr>
      </p:pic>
      <p:pic>
        <p:nvPicPr>
          <p:cNvPr id="733" name="Google Shape;733;p108" descr="A poster of a building&#10;&#10;AI-generated content may be incorrect."/>
          <p:cNvPicPr preferRelativeResize="0"/>
          <p:nvPr/>
        </p:nvPicPr>
        <p:blipFill rotWithShape="1">
          <a:blip r:embed="rId4">
            <a:alphaModFix/>
          </a:blip>
          <a:srcRect/>
          <a:stretch/>
        </p:blipFill>
        <p:spPr>
          <a:xfrm>
            <a:off x="6473276" y="80100"/>
            <a:ext cx="2548574" cy="1851600"/>
          </a:xfrm>
          <a:prstGeom prst="rect">
            <a:avLst/>
          </a:prstGeom>
          <a:noFill/>
          <a:ln>
            <a:noFill/>
          </a:ln>
        </p:spPr>
      </p:pic>
      <p:pic>
        <p:nvPicPr>
          <p:cNvPr id="734" name="Google Shape;734;p108"/>
          <p:cNvPicPr preferRelativeResize="0"/>
          <p:nvPr/>
        </p:nvPicPr>
        <p:blipFill>
          <a:blip r:embed="rId5">
            <a:alphaModFix/>
          </a:blip>
          <a:stretch>
            <a:fillRect/>
          </a:stretch>
        </p:blipFill>
        <p:spPr>
          <a:xfrm>
            <a:off x="76201" y="76200"/>
            <a:ext cx="1623800" cy="534050"/>
          </a:xfrm>
          <a:prstGeom prst="rect">
            <a:avLst/>
          </a:prstGeom>
          <a:noFill/>
          <a:ln>
            <a:noFill/>
          </a:ln>
        </p:spPr>
      </p:pic>
      <p:pic>
        <p:nvPicPr>
          <p:cNvPr id="735" name="Google Shape;735;p108"/>
          <p:cNvPicPr preferRelativeResize="0"/>
          <p:nvPr/>
        </p:nvPicPr>
        <p:blipFill rotWithShape="1">
          <a:blip r:embed="rId6">
            <a:alphaModFix/>
          </a:blip>
          <a:srcRect l="21877" t="32322" r="21983" b="31582"/>
          <a:stretch/>
        </p:blipFill>
        <p:spPr>
          <a:xfrm>
            <a:off x="311160" y="3921575"/>
            <a:ext cx="1369729" cy="88068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09"/>
          <p:cNvSpPr/>
          <p:nvPr/>
        </p:nvSpPr>
        <p:spPr>
          <a:xfrm>
            <a:off x="1" y="4624259"/>
            <a:ext cx="9144000" cy="519300"/>
          </a:xfrm>
          <a:prstGeom prst="rect">
            <a:avLst/>
          </a:prstGeom>
          <a:solidFill>
            <a:srgbClr val="F2F2F2"/>
          </a:solidFill>
          <a:ln>
            <a:noFill/>
          </a:ln>
          <a:effectLst>
            <a:outerShdw blurRad="40000" dist="23000" dir="5400000" rotWithShape="0">
              <a:schemeClr val="lt1">
                <a:alpha val="34900"/>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42" name="Google Shape;742;p109"/>
          <p:cNvSpPr txBox="1">
            <a:spLocks noGrp="1"/>
          </p:cNvSpPr>
          <p:nvPr>
            <p:ph type="title"/>
          </p:nvPr>
        </p:nvSpPr>
        <p:spPr>
          <a:xfrm>
            <a:off x="304800" y="205975"/>
            <a:ext cx="8602800" cy="390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FFC000"/>
              </a:buClr>
              <a:buSzPts val="3000"/>
              <a:buFont typeface="Candara"/>
              <a:buNone/>
            </a:pPr>
            <a:r>
              <a:rPr lang="en" sz="3000" b="1">
                <a:solidFill>
                  <a:srgbClr val="EC7016"/>
                </a:solidFill>
                <a:latin typeface="Arial"/>
                <a:ea typeface="Arial"/>
                <a:cs typeface="Arial"/>
                <a:sym typeface="Arial"/>
              </a:rPr>
              <a:t>BSEC and CoURAGE data are open</a:t>
            </a:r>
            <a:endParaRPr>
              <a:solidFill>
                <a:srgbClr val="EC7016"/>
              </a:solidFill>
              <a:latin typeface="Arial"/>
              <a:ea typeface="Arial"/>
              <a:cs typeface="Arial"/>
              <a:sym typeface="Arial"/>
            </a:endParaRPr>
          </a:p>
        </p:txBody>
      </p:sp>
      <p:pic>
        <p:nvPicPr>
          <p:cNvPr id="743" name="Google Shape;743;p109" descr="A picture containing font, graphics, logo, symbol&#10;&#10;Description automatically generated"/>
          <p:cNvPicPr preferRelativeResize="0"/>
          <p:nvPr/>
        </p:nvPicPr>
        <p:blipFill rotWithShape="1">
          <a:blip r:embed="rId3">
            <a:alphaModFix/>
          </a:blip>
          <a:srcRect l="16185" r="14108"/>
          <a:stretch/>
        </p:blipFill>
        <p:spPr>
          <a:xfrm>
            <a:off x="0" y="4624259"/>
            <a:ext cx="958898" cy="519241"/>
          </a:xfrm>
          <a:prstGeom prst="rect">
            <a:avLst/>
          </a:prstGeom>
          <a:noFill/>
          <a:ln>
            <a:noFill/>
          </a:ln>
        </p:spPr>
      </p:pic>
      <p:sp>
        <p:nvSpPr>
          <p:cNvPr id="744" name="Google Shape;744;p109"/>
          <p:cNvSpPr txBox="1"/>
          <p:nvPr/>
        </p:nvSpPr>
        <p:spPr>
          <a:xfrm>
            <a:off x="1074681" y="4664588"/>
            <a:ext cx="6166500" cy="408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rgbClr val="7F7F7F"/>
                </a:solidFill>
                <a:latin typeface="Candara"/>
                <a:ea typeface="Candara"/>
                <a:cs typeface="Candara"/>
                <a:sym typeface="Candara"/>
              </a:rPr>
              <a:t>Baltimore Social-Environmental Collaborative Urban Integrated  Field Lab</a:t>
            </a:r>
            <a:endParaRPr sz="1100"/>
          </a:p>
          <a:p>
            <a:pPr marL="0" marR="12700" lvl="0" indent="0" algn="l" rtl="0">
              <a:spcBef>
                <a:spcPts val="0"/>
              </a:spcBef>
              <a:spcAft>
                <a:spcPts val="0"/>
              </a:spcAft>
              <a:buNone/>
            </a:pPr>
            <a:r>
              <a:rPr lang="en" sz="1100">
                <a:solidFill>
                  <a:srgbClr val="7F7F7F"/>
                </a:solidFill>
                <a:latin typeface="Candara"/>
                <a:ea typeface="Candara"/>
                <a:cs typeface="Candara"/>
                <a:sym typeface="Candara"/>
              </a:rPr>
              <a:t>https://21cc.jhu.edu/research/bsec</a:t>
            </a:r>
            <a:endParaRPr sz="1100">
              <a:solidFill>
                <a:srgbClr val="7F7F7F"/>
              </a:solidFill>
              <a:latin typeface="Candara"/>
              <a:ea typeface="Candara"/>
              <a:cs typeface="Candara"/>
              <a:sym typeface="Candara"/>
            </a:endParaRPr>
          </a:p>
        </p:txBody>
      </p:sp>
      <p:cxnSp>
        <p:nvCxnSpPr>
          <p:cNvPr id="745" name="Google Shape;745;p109"/>
          <p:cNvCxnSpPr/>
          <p:nvPr/>
        </p:nvCxnSpPr>
        <p:spPr>
          <a:xfrm>
            <a:off x="0" y="4604657"/>
            <a:ext cx="9144000" cy="0"/>
          </a:xfrm>
          <a:prstGeom prst="straightConnector1">
            <a:avLst/>
          </a:prstGeom>
          <a:noFill/>
          <a:ln w="28575" cap="flat" cmpd="sng">
            <a:solidFill>
              <a:srgbClr val="FFC000"/>
            </a:solidFill>
            <a:prstDash val="solid"/>
            <a:round/>
            <a:headEnd type="none" w="sm" len="sm"/>
            <a:tailEnd type="none" w="sm" len="sm"/>
          </a:ln>
        </p:spPr>
      </p:cxnSp>
      <p:sp>
        <p:nvSpPr>
          <p:cNvPr id="746" name="Google Shape;746;p109"/>
          <p:cNvSpPr txBox="1"/>
          <p:nvPr/>
        </p:nvSpPr>
        <p:spPr>
          <a:xfrm>
            <a:off x="365925" y="1099900"/>
            <a:ext cx="8426400" cy="3265200"/>
          </a:xfrm>
          <a:prstGeom prst="rect">
            <a:avLst/>
          </a:prstGeom>
          <a:noFill/>
          <a:ln>
            <a:noFill/>
          </a:ln>
        </p:spPr>
        <p:txBody>
          <a:bodyPr spcFirstLastPara="1" wrap="square" lIns="68575" tIns="34275" rIns="68575" bIns="34275" anchor="t" anchorCtr="0">
            <a:normAutofit lnSpcReduction="10000"/>
          </a:bodyPr>
          <a:lstStyle/>
          <a:p>
            <a:pPr marL="38100" marR="0" lvl="0" indent="0" algn="ctr" rtl="0">
              <a:lnSpc>
                <a:spcPct val="90000"/>
              </a:lnSpc>
              <a:spcBef>
                <a:spcPts val="1100"/>
              </a:spcBef>
              <a:spcAft>
                <a:spcPts val="0"/>
              </a:spcAft>
              <a:buClr>
                <a:srgbClr val="FFCA08"/>
              </a:buClr>
              <a:buSzPts val="1100"/>
              <a:buFont typeface="Corbel"/>
              <a:buNone/>
            </a:pPr>
            <a:r>
              <a:rPr lang="en" sz="2700"/>
              <a:t>We welcome its use.</a:t>
            </a:r>
            <a:endParaRPr sz="2700"/>
          </a:p>
          <a:p>
            <a:pPr marL="38100" marR="0" lvl="0" indent="0" algn="ctr" rtl="0">
              <a:lnSpc>
                <a:spcPct val="90000"/>
              </a:lnSpc>
              <a:spcBef>
                <a:spcPts val="1100"/>
              </a:spcBef>
              <a:spcAft>
                <a:spcPts val="0"/>
              </a:spcAft>
              <a:buClr>
                <a:srgbClr val="FFCA08"/>
              </a:buClr>
              <a:buSzPts val="1100"/>
              <a:buFont typeface="Corbel"/>
              <a:buNone/>
            </a:pPr>
            <a:r>
              <a:rPr lang="en" sz="2700"/>
              <a:t>We invite collaboration.</a:t>
            </a:r>
            <a:endParaRPr sz="2700"/>
          </a:p>
          <a:p>
            <a:pPr marL="38100" marR="0" lvl="0" indent="0" algn="ctr" rtl="0">
              <a:lnSpc>
                <a:spcPct val="90000"/>
              </a:lnSpc>
              <a:spcBef>
                <a:spcPts val="1100"/>
              </a:spcBef>
              <a:spcAft>
                <a:spcPts val="0"/>
              </a:spcAft>
              <a:buClr>
                <a:srgbClr val="FFCA08"/>
              </a:buClr>
              <a:buSzPts val="1100"/>
              <a:buFont typeface="Corbel"/>
              <a:buNone/>
            </a:pPr>
            <a:endParaRPr sz="2700"/>
          </a:p>
          <a:p>
            <a:pPr marL="38100" marR="0" lvl="0" indent="0" algn="ctr" rtl="0">
              <a:lnSpc>
                <a:spcPct val="90000"/>
              </a:lnSpc>
              <a:spcBef>
                <a:spcPts val="1100"/>
              </a:spcBef>
              <a:spcAft>
                <a:spcPts val="0"/>
              </a:spcAft>
              <a:buClr>
                <a:srgbClr val="FFCA08"/>
              </a:buClr>
              <a:buSzPts val="1100"/>
              <a:buFont typeface="Corbel"/>
              <a:buNone/>
            </a:pPr>
            <a:r>
              <a:rPr lang="en" sz="2700"/>
              <a:t>Data locations:</a:t>
            </a:r>
            <a:endParaRPr sz="2700"/>
          </a:p>
          <a:p>
            <a:pPr marL="38100" marR="0" lvl="0" indent="0" algn="ctr" rtl="0">
              <a:lnSpc>
                <a:spcPct val="90000"/>
              </a:lnSpc>
              <a:spcBef>
                <a:spcPts val="1100"/>
              </a:spcBef>
              <a:spcAft>
                <a:spcPts val="0"/>
              </a:spcAft>
              <a:buClr>
                <a:srgbClr val="FFCA08"/>
              </a:buClr>
              <a:buSzPts val="1100"/>
              <a:buFont typeface="Corbel"/>
              <a:buNone/>
            </a:pPr>
            <a:r>
              <a:rPr lang="en" sz="2700"/>
              <a:t>CoURAGE: </a:t>
            </a:r>
            <a:r>
              <a:rPr lang="en" sz="2700" u="sng">
                <a:solidFill>
                  <a:schemeClr val="hlink"/>
                </a:solidFill>
                <a:hlinkClick r:id="rId4"/>
              </a:rPr>
              <a:t>https://adc.arm.gov/discovery/#/results/site_code::crg</a:t>
            </a:r>
            <a:r>
              <a:rPr lang="en" sz="2700"/>
              <a:t> </a:t>
            </a:r>
            <a:endParaRPr sz="2700"/>
          </a:p>
          <a:p>
            <a:pPr marL="38100" marR="0" lvl="0" indent="0" algn="ctr" rtl="0">
              <a:lnSpc>
                <a:spcPct val="90000"/>
              </a:lnSpc>
              <a:spcBef>
                <a:spcPts val="1100"/>
              </a:spcBef>
              <a:spcAft>
                <a:spcPts val="0"/>
              </a:spcAft>
              <a:buClr>
                <a:srgbClr val="FFCA08"/>
              </a:buClr>
              <a:buSzPts val="1100"/>
              <a:buFont typeface="Corbel"/>
              <a:buNone/>
            </a:pPr>
            <a:r>
              <a:rPr lang="en" sz="2700"/>
              <a:t>BSEC: </a:t>
            </a:r>
            <a:r>
              <a:rPr lang="en" sz="2700" u="sng">
                <a:solidFill>
                  <a:schemeClr val="hlink"/>
                </a:solidFill>
                <a:hlinkClick r:id="rId5"/>
              </a:rPr>
              <a:t>https://msdlive.org/projects/bsec/info</a:t>
            </a:r>
            <a:r>
              <a:rPr lang="en" sz="2700"/>
              <a:t> </a:t>
            </a:r>
            <a:endParaRPr sz="2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6"/>
          <p:cNvSpPr txBox="1">
            <a:spLocks noGrp="1"/>
          </p:cNvSpPr>
          <p:nvPr>
            <p:ph type="title"/>
          </p:nvPr>
        </p:nvSpPr>
        <p:spPr>
          <a:xfrm>
            <a:off x="2306490" y="2110978"/>
            <a:ext cx="4610400" cy="390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FFC000"/>
              </a:buClr>
              <a:buSzPts val="3000"/>
              <a:buFont typeface="Candara"/>
              <a:buNone/>
            </a:pPr>
            <a:r>
              <a:rPr lang="en" sz="3000" b="1"/>
              <a:t>What is </a:t>
            </a:r>
            <a:r>
              <a:rPr lang="en" sz="3000" b="1">
                <a:solidFill>
                  <a:srgbClr val="EC7016"/>
                </a:solidFill>
              </a:rPr>
              <a:t>CoURAGE</a:t>
            </a:r>
            <a:r>
              <a:rPr lang="en" sz="3000" b="1"/>
              <a: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110" descr="A sunset over a building&#10;&#10;AI-generated content may be incorrect."/>
          <p:cNvPicPr preferRelativeResize="0"/>
          <p:nvPr/>
        </p:nvPicPr>
        <p:blipFill rotWithShape="1">
          <a:blip r:embed="rId3">
            <a:alphaModFix/>
          </a:blip>
          <a:srcRect t="2800" b="22130"/>
          <a:stretch/>
        </p:blipFill>
        <p:spPr>
          <a:xfrm>
            <a:off x="26125" y="26400"/>
            <a:ext cx="9088532" cy="5117100"/>
          </a:xfrm>
          <a:prstGeom prst="rect">
            <a:avLst/>
          </a:prstGeom>
          <a:noFill/>
          <a:ln>
            <a:noFill/>
          </a:ln>
        </p:spPr>
      </p:pic>
      <p:sp>
        <p:nvSpPr>
          <p:cNvPr id="752" name="Google Shape;752;p110"/>
          <p:cNvSpPr txBox="1"/>
          <p:nvPr/>
        </p:nvSpPr>
        <p:spPr>
          <a:xfrm>
            <a:off x="978025" y="4817700"/>
            <a:ext cx="79503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chemeClr val="lt1"/>
                </a:solidFill>
                <a:latin typeface="Proxima Nova"/>
                <a:ea typeface="Proxima Nova"/>
                <a:cs typeface="Proxima Nova"/>
                <a:sym typeface="Proxima Nova"/>
              </a:rPr>
              <a:t>Image courtesy of the U.S. Department of Energy Atmospheric Radiation Measurement (ARM) user facility.</a:t>
            </a:r>
            <a:endParaRPr sz="1100" b="0" i="0" u="none" strike="noStrike" cap="none">
              <a:solidFill>
                <a:schemeClr val="lt1"/>
              </a:solidFill>
              <a:latin typeface="Arial"/>
              <a:ea typeface="Arial"/>
              <a:cs typeface="Arial"/>
              <a:sym typeface="Arial"/>
            </a:endParaRPr>
          </a:p>
        </p:txBody>
      </p:sp>
      <p:sp>
        <p:nvSpPr>
          <p:cNvPr id="753" name="Google Shape;753;p110"/>
          <p:cNvSpPr txBox="1"/>
          <p:nvPr/>
        </p:nvSpPr>
        <p:spPr>
          <a:xfrm>
            <a:off x="301315" y="233575"/>
            <a:ext cx="8627100" cy="1854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100">
                <a:solidFill>
                  <a:schemeClr val="lt1"/>
                </a:solidFill>
              </a:rPr>
              <a:t>And all are welcome to join the CoURAGE science team.</a:t>
            </a:r>
            <a:endParaRPr sz="2100">
              <a:solidFill>
                <a:schemeClr val="lt1"/>
              </a:solidFill>
            </a:endParaRPr>
          </a:p>
          <a:p>
            <a:pPr marL="0" marR="0" lvl="0" indent="0" algn="l" rtl="0">
              <a:lnSpc>
                <a:spcPct val="100000"/>
              </a:lnSpc>
              <a:spcBef>
                <a:spcPts val="0"/>
              </a:spcBef>
              <a:spcAft>
                <a:spcPts val="0"/>
              </a:spcAft>
              <a:buNone/>
            </a:pPr>
            <a:endParaRPr sz="2100">
              <a:solidFill>
                <a:schemeClr val="lt1"/>
              </a:solidFill>
            </a:endParaRPr>
          </a:p>
          <a:p>
            <a:pPr marL="457200" marR="0" lvl="0" indent="-361950" algn="l" rtl="0">
              <a:lnSpc>
                <a:spcPct val="100000"/>
              </a:lnSpc>
              <a:spcBef>
                <a:spcPts val="0"/>
              </a:spcBef>
              <a:spcAft>
                <a:spcPts val="0"/>
              </a:spcAft>
              <a:buClr>
                <a:schemeClr val="lt1"/>
              </a:buClr>
              <a:buSzPts val="2100"/>
              <a:buChar char="-"/>
            </a:pPr>
            <a:r>
              <a:rPr lang="en" sz="2100">
                <a:solidFill>
                  <a:schemeClr val="lt1"/>
                </a:solidFill>
              </a:rPr>
              <a:t>M</a:t>
            </a:r>
            <a:r>
              <a:rPr lang="en" sz="2100" b="0" i="0" u="none" strike="noStrike" cap="none">
                <a:solidFill>
                  <a:schemeClr val="lt1"/>
                </a:solidFill>
                <a:latin typeface="Arial"/>
                <a:ea typeface="Arial"/>
                <a:cs typeface="Arial"/>
                <a:sym typeface="Arial"/>
              </a:rPr>
              <a:t>onthly science team </a:t>
            </a:r>
            <a:r>
              <a:rPr lang="en" sz="2100">
                <a:solidFill>
                  <a:schemeClr val="lt1"/>
                </a:solidFill>
              </a:rPr>
              <a:t>meetings.</a:t>
            </a:r>
            <a:endParaRPr sz="2100">
              <a:solidFill>
                <a:schemeClr val="lt1"/>
              </a:solidFill>
            </a:endParaRPr>
          </a:p>
          <a:p>
            <a:pPr marL="457200" marR="0" lvl="0" indent="-361950" algn="l" rtl="0">
              <a:lnSpc>
                <a:spcPct val="100000"/>
              </a:lnSpc>
              <a:spcBef>
                <a:spcPts val="0"/>
              </a:spcBef>
              <a:spcAft>
                <a:spcPts val="0"/>
              </a:spcAft>
              <a:buClr>
                <a:schemeClr val="lt1"/>
              </a:buClr>
              <a:buSzPts val="2100"/>
              <a:buChar char="-"/>
            </a:pPr>
            <a:r>
              <a:rPr lang="en" sz="2100">
                <a:solidFill>
                  <a:schemeClr val="lt1"/>
                </a:solidFill>
              </a:rPr>
              <a:t>W</a:t>
            </a:r>
            <a:r>
              <a:rPr lang="en" sz="2100" b="0" i="0" u="none" strike="noStrike" cap="none">
                <a:solidFill>
                  <a:schemeClr val="lt1"/>
                </a:solidFill>
                <a:latin typeface="Arial"/>
                <a:ea typeface="Arial"/>
                <a:cs typeface="Arial"/>
                <a:sym typeface="Arial"/>
              </a:rPr>
              <a:t>eekly data reviews. Fridays, 2pm </a:t>
            </a:r>
            <a:r>
              <a:rPr lang="en" sz="2100">
                <a:solidFill>
                  <a:schemeClr val="lt1"/>
                </a:solidFill>
              </a:rPr>
              <a:t>US eastern</a:t>
            </a:r>
            <a:r>
              <a:rPr lang="en" sz="2100" b="0" i="0" u="none" strike="noStrike" cap="none">
                <a:solidFill>
                  <a:schemeClr val="lt1"/>
                </a:solidFill>
                <a:latin typeface="Arial"/>
                <a:ea typeface="Arial"/>
                <a:cs typeface="Arial"/>
                <a:sym typeface="Arial"/>
              </a:rPr>
              <a:t>. </a:t>
            </a:r>
            <a:endParaRPr sz="1100">
              <a:solidFill>
                <a:schemeClr val="lt1"/>
              </a:solidFill>
            </a:endParaRPr>
          </a:p>
          <a:p>
            <a:pPr marL="457200" marR="0" lvl="0" indent="-361950" algn="l" rtl="0">
              <a:lnSpc>
                <a:spcPct val="100000"/>
              </a:lnSpc>
              <a:spcBef>
                <a:spcPts val="0"/>
              </a:spcBef>
              <a:spcAft>
                <a:spcPts val="0"/>
              </a:spcAft>
              <a:buClr>
                <a:schemeClr val="lt1"/>
              </a:buClr>
              <a:buSzPts val="2100"/>
              <a:buChar char="-"/>
            </a:pPr>
            <a:r>
              <a:rPr lang="en" sz="2100">
                <a:solidFill>
                  <a:schemeClr val="lt1"/>
                </a:solidFill>
              </a:rPr>
              <a:t>ABL, precipitation and atmospheric composition working groups.</a:t>
            </a:r>
            <a:endParaRPr sz="2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p:txBody>
      </p:sp>
      <p:sp>
        <p:nvSpPr>
          <p:cNvPr id="754" name="Google Shape;754;p110"/>
          <p:cNvSpPr txBox="1"/>
          <p:nvPr/>
        </p:nvSpPr>
        <p:spPr>
          <a:xfrm>
            <a:off x="363275" y="2096875"/>
            <a:ext cx="3572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rPr>
              <a:t>To join:  kjd10@psu.edu</a:t>
            </a:r>
            <a:endParaRPr sz="2100">
              <a:solidFill>
                <a:schemeClr val="lt1"/>
              </a:solidFill>
            </a:endParaRPr>
          </a:p>
        </p:txBody>
      </p:sp>
      <p:sp>
        <p:nvSpPr>
          <p:cNvPr id="755" name="Google Shape;755;p110"/>
          <p:cNvSpPr txBox="1"/>
          <p:nvPr/>
        </p:nvSpPr>
        <p:spPr>
          <a:xfrm>
            <a:off x="2111000" y="4104025"/>
            <a:ext cx="1856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rPr>
              <a:t>Thank you!</a:t>
            </a:r>
            <a:endParaRPr sz="21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7"/>
          <p:cNvSpPr txBox="1">
            <a:spLocks noGrp="1"/>
          </p:cNvSpPr>
          <p:nvPr>
            <p:ph type="title"/>
          </p:nvPr>
        </p:nvSpPr>
        <p:spPr>
          <a:xfrm>
            <a:off x="400050" y="273850"/>
            <a:ext cx="8437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solidFill>
                  <a:srgbClr val="EC7016"/>
                </a:solidFill>
              </a:rPr>
              <a:t>CoURAGE</a:t>
            </a:r>
            <a:r>
              <a:rPr lang="en"/>
              <a:t>: The Coast-Urban-Rural Atmospheric Gradient Experiment</a:t>
            </a:r>
            <a:endParaRPr/>
          </a:p>
        </p:txBody>
      </p:sp>
      <p:sp>
        <p:nvSpPr>
          <p:cNvPr id="310" name="Google Shape;310;p57"/>
          <p:cNvSpPr txBox="1">
            <a:spLocks noGrp="1"/>
          </p:cNvSpPr>
          <p:nvPr>
            <p:ph type="body" idx="1"/>
          </p:nvPr>
        </p:nvSpPr>
        <p:spPr>
          <a:xfrm>
            <a:off x="252132" y="1375943"/>
            <a:ext cx="4094700" cy="32634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Clr>
                <a:schemeClr val="dk1"/>
              </a:buClr>
              <a:buSzPts val="1400"/>
              <a:buChar char="•"/>
            </a:pPr>
            <a:r>
              <a:rPr lang="en">
                <a:solidFill>
                  <a:schemeClr val="dk1"/>
                </a:solidFill>
                <a:latin typeface="Calibri"/>
                <a:ea typeface="Calibri"/>
                <a:cs typeface="Calibri"/>
                <a:sym typeface="Calibri"/>
              </a:rPr>
              <a:t>A</a:t>
            </a:r>
            <a:r>
              <a:rPr lang="en" sz="2100">
                <a:solidFill>
                  <a:schemeClr val="dk1"/>
                </a:solidFill>
                <a:latin typeface="Calibri"/>
                <a:ea typeface="Calibri"/>
                <a:cs typeface="Calibri"/>
                <a:sym typeface="Calibri"/>
              </a:rPr>
              <a:t> deployment of DOE’s Atmospheric Radiation Measurement Mobile Facility to Baltimore.</a:t>
            </a:r>
            <a:endParaRPr/>
          </a:p>
          <a:p>
            <a:pPr marL="342900" lvl="0" indent="-254000" algn="l" rtl="0">
              <a:lnSpc>
                <a:spcPct val="90000"/>
              </a:lnSpc>
              <a:spcBef>
                <a:spcPts val="800"/>
              </a:spcBef>
              <a:spcAft>
                <a:spcPts val="0"/>
              </a:spcAft>
              <a:buClr>
                <a:schemeClr val="dk1"/>
              </a:buClr>
              <a:buSzPts val="1400"/>
              <a:buChar char="•"/>
            </a:pPr>
            <a:r>
              <a:rPr lang="en">
                <a:solidFill>
                  <a:schemeClr val="dk1"/>
                </a:solidFill>
                <a:latin typeface="Calibri"/>
                <a:ea typeface="Calibri"/>
                <a:cs typeface="Calibri"/>
                <a:sym typeface="Calibri"/>
              </a:rPr>
              <a:t>A complement to the Baltimore Social-Environmental Collaborative (BSEC), a DOE Urban Integrated Field Laboratory (UIFL).</a:t>
            </a:r>
            <a:endParaRPr>
              <a:solidFill>
                <a:schemeClr val="dk1"/>
              </a:solidFill>
            </a:endParaRPr>
          </a:p>
        </p:txBody>
      </p:sp>
      <p:pic>
        <p:nvPicPr>
          <p:cNvPr id="311" name="Google Shape;311;p57" descr="A poster of a building&#10;&#10;AI-generated content may be incorrect."/>
          <p:cNvPicPr preferRelativeResize="0"/>
          <p:nvPr/>
        </p:nvPicPr>
        <p:blipFill rotWithShape="1">
          <a:blip r:embed="rId3">
            <a:alphaModFix/>
          </a:blip>
          <a:srcRect/>
          <a:stretch/>
        </p:blipFill>
        <p:spPr>
          <a:xfrm>
            <a:off x="4152625" y="1014925"/>
            <a:ext cx="4883774" cy="3548225"/>
          </a:xfrm>
          <a:prstGeom prst="rect">
            <a:avLst/>
          </a:prstGeom>
          <a:noFill/>
          <a:ln>
            <a:noFill/>
          </a:ln>
        </p:spPr>
      </p:pic>
      <p:sp>
        <p:nvSpPr>
          <p:cNvPr id="312" name="Google Shape;312;p57"/>
          <p:cNvSpPr txBox="1"/>
          <p:nvPr/>
        </p:nvSpPr>
        <p:spPr>
          <a:xfrm>
            <a:off x="252125" y="4375500"/>
            <a:ext cx="773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Davis et al., 2024.  Published science plan.</a:t>
            </a:r>
            <a:endParaRPr sz="1800"/>
          </a:p>
          <a:p>
            <a:pPr marL="0" lvl="0" indent="0" algn="l" rtl="0">
              <a:spcBef>
                <a:spcPts val="0"/>
              </a:spcBef>
              <a:spcAft>
                <a:spcPts val="0"/>
              </a:spcAft>
              <a:buNone/>
            </a:pPr>
            <a:r>
              <a:rPr lang="en" sz="1800" u="sng">
                <a:solidFill>
                  <a:schemeClr val="hlink"/>
                </a:solidFill>
                <a:hlinkClick r:id="rId4"/>
              </a:rPr>
              <a:t>https://www.arm.gov/publications/programdocs/DOE-SC-ARM-24-016.pdf</a:t>
            </a:r>
            <a:r>
              <a:rPr lang="en" sz="1800"/>
              <a:t>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8"/>
          <p:cNvSpPr txBox="1">
            <a:spLocks noGrp="1"/>
          </p:cNvSpPr>
          <p:nvPr>
            <p:ph type="title"/>
          </p:nvPr>
        </p:nvSpPr>
        <p:spPr>
          <a:xfrm>
            <a:off x="628650" y="1976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latin typeface="Arial"/>
                <a:ea typeface="Arial"/>
                <a:cs typeface="Arial"/>
                <a:sym typeface="Arial"/>
              </a:rPr>
              <a:t>This raises more questions…</a:t>
            </a:r>
            <a:endParaRPr sz="3200">
              <a:latin typeface="Arial"/>
              <a:ea typeface="Arial"/>
              <a:cs typeface="Arial"/>
              <a:sym typeface="Arial"/>
            </a:endParaRPr>
          </a:p>
        </p:txBody>
      </p:sp>
      <p:sp>
        <p:nvSpPr>
          <p:cNvPr id="318" name="Google Shape;318;p58"/>
          <p:cNvSpPr txBox="1">
            <a:spLocks noGrp="1"/>
          </p:cNvSpPr>
          <p:nvPr>
            <p:ph type="body" idx="1"/>
          </p:nvPr>
        </p:nvSpPr>
        <p:spPr>
          <a:xfrm>
            <a:off x="628650" y="11406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a:latin typeface="Arial"/>
                <a:ea typeface="Arial"/>
                <a:cs typeface="Arial"/>
                <a:sym typeface="Arial"/>
              </a:rPr>
              <a:t>What is the Baltimore Social-Environmental Collaborative (BSEC)?</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Why Baltimore?</a:t>
            </a:r>
            <a:endParaRPr sz="2400">
              <a:latin typeface="Arial"/>
              <a:ea typeface="Arial"/>
              <a:cs typeface="Arial"/>
              <a:sym typeface="Arial"/>
            </a:endParaRPr>
          </a:p>
          <a:p>
            <a:pPr marL="0" lvl="0" indent="0" algn="l" rtl="0">
              <a:spcBef>
                <a:spcPts val="800"/>
              </a:spcBef>
              <a:spcAft>
                <a:spcPts val="0"/>
              </a:spcAft>
              <a:buClr>
                <a:schemeClr val="dk1"/>
              </a:buClr>
              <a:buSzPts val="1100"/>
              <a:buFont typeface="Arial"/>
              <a:buNone/>
            </a:pPr>
            <a:r>
              <a:rPr lang="en" sz="2400">
                <a:latin typeface="Arial"/>
                <a:ea typeface="Arial"/>
                <a:cs typeface="Arial"/>
                <a:sym typeface="Arial"/>
              </a:rPr>
              <a:t>What is the US Department of Energy’s (DOE) Atmospheric Radiation Measurement Mobile Facility (AMF)?</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How does a DOE AMF deployment work?</a:t>
            </a:r>
            <a:endParaRPr sz="24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9"/>
          <p:cNvSpPr txBox="1">
            <a:spLocks noGrp="1"/>
          </p:cNvSpPr>
          <p:nvPr>
            <p:ph type="title"/>
          </p:nvPr>
        </p:nvSpPr>
        <p:spPr>
          <a:xfrm>
            <a:off x="628650" y="1976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latin typeface="Arial"/>
                <a:ea typeface="Arial"/>
                <a:cs typeface="Arial"/>
                <a:sym typeface="Arial"/>
              </a:rPr>
              <a:t>This raises more questions…</a:t>
            </a:r>
            <a:endParaRPr sz="3200">
              <a:latin typeface="Arial"/>
              <a:ea typeface="Arial"/>
              <a:cs typeface="Arial"/>
              <a:sym typeface="Arial"/>
            </a:endParaRPr>
          </a:p>
        </p:txBody>
      </p:sp>
      <p:sp>
        <p:nvSpPr>
          <p:cNvPr id="324" name="Google Shape;324;p59"/>
          <p:cNvSpPr txBox="1">
            <a:spLocks noGrp="1"/>
          </p:cNvSpPr>
          <p:nvPr>
            <p:ph type="body" idx="1"/>
          </p:nvPr>
        </p:nvSpPr>
        <p:spPr>
          <a:xfrm>
            <a:off x="628650" y="11406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a:latin typeface="Arial"/>
                <a:ea typeface="Arial"/>
                <a:cs typeface="Arial"/>
                <a:sym typeface="Arial"/>
              </a:rPr>
              <a:t>What is the Baltimore Social-Environmental Collaborative (BSEC)?</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Why Baltimore?</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What is the US Department of Energy’s (DOE) Atmospheric Radiation Measurement Mobile Facility (AMF)?</a:t>
            </a:r>
            <a:endParaRPr sz="2400">
              <a:latin typeface="Arial"/>
              <a:ea typeface="Arial"/>
              <a:cs typeface="Arial"/>
              <a:sym typeface="Arial"/>
            </a:endParaRPr>
          </a:p>
          <a:p>
            <a:pPr marL="0" lvl="0" indent="0" algn="l" rtl="0">
              <a:spcBef>
                <a:spcPts val="800"/>
              </a:spcBef>
              <a:spcAft>
                <a:spcPts val="0"/>
              </a:spcAft>
              <a:buNone/>
            </a:pPr>
            <a:r>
              <a:rPr lang="en" sz="2400">
                <a:latin typeface="Arial"/>
                <a:ea typeface="Arial"/>
                <a:cs typeface="Arial"/>
                <a:sym typeface="Arial"/>
              </a:rPr>
              <a:t>How does a DOE AMF deployment work?</a:t>
            </a:r>
            <a:endParaRPr sz="2400">
              <a:latin typeface="Arial"/>
              <a:ea typeface="Arial"/>
              <a:cs typeface="Arial"/>
              <a:sym typeface="Arial"/>
            </a:endParaRPr>
          </a:p>
          <a:p>
            <a:pPr marL="0" lvl="0" indent="0" algn="l" rtl="0">
              <a:spcBef>
                <a:spcPts val="800"/>
              </a:spcBef>
              <a:spcAft>
                <a:spcPts val="0"/>
              </a:spcAft>
              <a:buNone/>
            </a:pPr>
            <a:endParaRPr sz="2400">
              <a:latin typeface="Arial"/>
              <a:ea typeface="Arial"/>
              <a:cs typeface="Arial"/>
              <a:sym typeface="Arial"/>
            </a:endParaRPr>
          </a:p>
          <a:p>
            <a:pPr marL="457200" lvl="0" indent="-336550" algn="l" rtl="0">
              <a:spcBef>
                <a:spcPts val="800"/>
              </a:spcBef>
              <a:spcAft>
                <a:spcPts val="0"/>
              </a:spcAft>
              <a:buSzPts val="1700"/>
              <a:buChar char="-"/>
            </a:pPr>
            <a:r>
              <a:rPr lang="en" sz="2400">
                <a:latin typeface="Arial"/>
                <a:ea typeface="Arial"/>
                <a:cs typeface="Arial"/>
                <a:sym typeface="Arial"/>
              </a:rPr>
              <a:t>This is complex even for a US scientific audience in normal times.</a:t>
            </a:r>
            <a:endParaRPr sz="24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Red">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3240</Words>
  <Application>Microsoft Macintosh PowerPoint</Application>
  <PresentationFormat>On-screen Show (16:9)</PresentationFormat>
  <Paragraphs>379</Paragraphs>
  <Slides>60</Slides>
  <Notes>60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60</vt:i4>
      </vt:variant>
    </vt:vector>
  </HeadingPairs>
  <TitlesOfParts>
    <vt:vector size="70" baseType="lpstr">
      <vt:lpstr>Calibri</vt:lpstr>
      <vt:lpstr>Candara</vt:lpstr>
      <vt:lpstr>Corbel</vt:lpstr>
      <vt:lpstr>Arial</vt:lpstr>
      <vt:lpstr>Times New Roman</vt:lpstr>
      <vt:lpstr>Proxima Nova</vt:lpstr>
      <vt:lpstr>Simple Light</vt:lpstr>
      <vt:lpstr>Blank</vt:lpstr>
      <vt:lpstr>Office Theme</vt:lpstr>
      <vt:lpstr>Custom</vt:lpstr>
      <vt:lpstr>CoURAGE! The Coast-Urban-Rural Atmospheric Gradient Experiment</vt:lpstr>
      <vt:lpstr>PowerPoint Presentation</vt:lpstr>
      <vt:lpstr>My objectives for this presentation:</vt:lpstr>
      <vt:lpstr>Outline</vt:lpstr>
      <vt:lpstr>Outline</vt:lpstr>
      <vt:lpstr>What is CoURAGE?</vt:lpstr>
      <vt:lpstr>CoURAGE: The Coast-Urban-Rural Atmospheric Gradient Experiment</vt:lpstr>
      <vt:lpstr>This raises more questions…</vt:lpstr>
      <vt:lpstr>This raises more questions…</vt:lpstr>
      <vt:lpstr>This raises more questions…</vt:lpstr>
      <vt:lpstr>What is BSEC?</vt:lpstr>
      <vt:lpstr>What is BSEC?</vt:lpstr>
      <vt:lpstr>Why Baltimore? </vt:lpstr>
      <vt:lpstr>BSEC is powerfully interdisciplinary</vt:lpstr>
      <vt:lpstr>The BSEC Mission</vt:lpstr>
      <vt:lpstr>BSEC presentations at ICUC12</vt:lpstr>
      <vt:lpstr>More BSEC presentations at ICUC12</vt:lpstr>
      <vt:lpstr>This raises more questions…</vt:lpstr>
      <vt:lpstr>The US DOE’s Atmospheric Radiation Measurement facilities…</vt:lpstr>
      <vt:lpstr>PowerPoint Presentation</vt:lpstr>
      <vt:lpstr>This raises more questions…</vt:lpstr>
      <vt:lpstr>How does a DOE AMF deployment work?</vt:lpstr>
      <vt:lpstr>Outline</vt:lpstr>
      <vt:lpstr>CoURAGE: The Coast-Urban-Rural Atmospheric Gradient Experiment</vt:lpstr>
      <vt:lpstr>BSEC is observing Baltimore’s boundary layer, the surface climate and urban air quality</vt:lpstr>
      <vt:lpstr>Four Nodes of CoURAGE</vt:lpstr>
      <vt:lpstr>Why Baltimore? </vt:lpstr>
      <vt:lpstr>PowerPoint Presentation</vt:lpstr>
      <vt:lpstr>PowerPoint Presentation</vt:lpstr>
      <vt:lpstr>CoURAGE objectives</vt:lpstr>
      <vt:lpstr>Land-atmosphere interactions to be studied by CoURAGE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Some CoURAGE observations to date…</vt:lpstr>
      <vt:lpstr>Some CoURAGE observations to date…</vt:lpstr>
      <vt:lpstr>PowerPoint Presentation</vt:lpstr>
      <vt:lpstr>PowerPoint Presentation</vt:lpstr>
      <vt:lpstr>PowerPoint Presentation</vt:lpstr>
      <vt:lpstr>Some CoURAGE observations to date…</vt:lpstr>
      <vt:lpstr>PowerPoint Presentation</vt:lpstr>
      <vt:lpstr>PowerPoint Presentation</vt:lpstr>
      <vt:lpstr>Some CoURAGE observations to date…</vt:lpstr>
      <vt:lpstr>PowerPoint Presentation</vt:lpstr>
      <vt:lpstr>PowerPoint Presentation</vt:lpstr>
      <vt:lpstr>Some CoURAGE observations to date…</vt:lpstr>
      <vt:lpstr>PowerPoint Presentation</vt:lpstr>
      <vt:lpstr>Some CoURAGE observations to date…</vt:lpstr>
      <vt:lpstr>Bay breeze!</vt:lpstr>
      <vt:lpstr>Rural site LLJ. </vt:lpstr>
      <vt:lpstr>Jet also exists in the city </vt:lpstr>
      <vt:lpstr>But no clear jet over the Bay.</vt:lpstr>
      <vt:lpstr>Outline</vt:lpstr>
      <vt:lpstr>BSEC and CoURAGE data are open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Davis, Kenneth James</cp:lastModifiedBy>
  <cp:revision>1</cp:revision>
  <dcterms:modified xsi:type="dcterms:W3CDTF">2025-07-06T00:13:59Z</dcterms:modified>
</cp:coreProperties>
</file>