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4" r:id="rId2"/>
    <p:sldId id="276" r:id="rId3"/>
    <p:sldId id="292" r:id="rId4"/>
    <p:sldId id="272" r:id="rId5"/>
    <p:sldId id="273" r:id="rId6"/>
    <p:sldId id="288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7236"/>
    <a:srgbClr val="4B683B"/>
    <a:srgbClr val="0000FF"/>
    <a:srgbClr val="0044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05510E-6AE9-47F2-B5EF-060FE9825DD1}" v="8" dt="2025-07-05T13:09:06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6121" autoAdjust="0"/>
  </p:normalViewPr>
  <p:slideViewPr>
    <p:cSldViewPr snapToGrid="0">
      <p:cViewPr varScale="1">
        <p:scale>
          <a:sx n="84" d="100"/>
          <a:sy n="84" d="100"/>
        </p:scale>
        <p:origin x="306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on-Uk Kim" userId="d3e479d061467b93" providerId="LiveId" clId="{7A05510E-6AE9-47F2-B5EF-060FE9825DD1}"/>
    <pc:docChg chg="undo custSel modSld">
      <pc:chgData name="Yeon-Uk Kim" userId="d3e479d061467b93" providerId="LiveId" clId="{7A05510E-6AE9-47F2-B5EF-060FE9825DD1}" dt="2025-07-05T13:13:33.802" v="72" actId="14100"/>
      <pc:docMkLst>
        <pc:docMk/>
      </pc:docMkLst>
      <pc:sldChg chg="addSp modSp mod">
        <pc:chgData name="Yeon-Uk Kim" userId="d3e479d061467b93" providerId="LiveId" clId="{7A05510E-6AE9-47F2-B5EF-060FE9825DD1}" dt="2025-07-05T13:13:33.802" v="72" actId="14100"/>
        <pc:sldMkLst>
          <pc:docMk/>
          <pc:sldMk cId="3026351578" sldId="275"/>
        </pc:sldMkLst>
        <pc:spChg chg="add mod">
          <ac:chgData name="Yeon-Uk Kim" userId="d3e479d061467b93" providerId="LiveId" clId="{7A05510E-6AE9-47F2-B5EF-060FE9825DD1}" dt="2025-07-05T13:13:33.802" v="72" actId="14100"/>
          <ac:spMkLst>
            <pc:docMk/>
            <pc:sldMk cId="3026351578" sldId="275"/>
            <ac:spMk id="3" creationId="{EC140473-C236-881D-9E83-78B71BD635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EAAF67-DD9F-D565-7D63-740FDB0F2C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1318E-9B06-3A00-97FD-4B3A0A5B15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5D9B7-553D-4EFE-BEF3-FC0D23C36745}" type="datetimeFigureOut">
              <a:rPr lang="nl-NL" smtClean="0"/>
              <a:t>8-7-2025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F45C7-A79E-4011-95B9-EB19C48A3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616CE-696D-1919-4752-368EFA845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CF6E1-8310-47A6-80CB-FB80121539B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71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2FCD-9C7C-4357-AF4A-D6A3247E2F11}" type="datetimeFigureOut">
              <a:rPr lang="ko-KR" altLang="en-US" smtClean="0"/>
              <a:t>2025-07-08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AB712-4BED-4889-978D-7255F4D1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47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examined the aerodynamic effects of Trees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BVOC emissions using time series analysis.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time series plots represent domain-averaged values at a height of 1.5 meters.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aerodynamic effects of trees reduced wind speed, which in turn led to an increase in ozone (O₃) concentration.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Interestingly, the concentrations of NO and NO₂ decreased. </a:t>
            </a: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likely due to enhanced radical reactions rather than accumulation by wind speed.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BVOC emissions from trees further promoted ozone formation by increasing the concentrations of OH and HO₂ radicals.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changes in radical chemistry—especially OH and HO₂—played a key to ozone concentration changes.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altLang="ko-KR" dirty="0"/>
            </a:b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? Specifically, BVOCs enhanced reactions such as </a:t>
            </a:r>
            <a:r>
              <a:rPr lang="en-US" altLang="ko-KR" b="1" dirty="0"/>
              <a:t>RO₂ + NO → NO₂ + HO₂</a:t>
            </a:r>
            <a:r>
              <a:rPr lang="en-US" altLang="ko-KR" dirty="0"/>
              <a:t> and </a:t>
            </a:r>
            <a:r>
              <a:rPr lang="en-US" altLang="ko-KR" b="1" dirty="0"/>
              <a:t>HO₂ + NO → OH + NO₂</a:t>
            </a:r>
            <a:r>
              <a:rPr lang="en-US" altLang="ko-KR" dirty="0"/>
              <a:t>, leading to a significant increase in O₃ and a reduction in NOₓ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AB712-4BED-4889-978D-7255F4D1391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621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D50E5-04E6-56BC-8C39-37621A9C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ED5A4EC-0F30-B432-808E-5F81C5BB1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B4AA19-0BB3-31C4-08E7-594C7A8CA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[</a:t>
            </a:r>
            <a:r>
              <a:rPr lang="ko-KR" altLang="en-US" dirty="0"/>
              <a:t>슬라이드 </a:t>
            </a:r>
            <a:r>
              <a:rPr lang="en-US" altLang="ko-KR" dirty="0"/>
              <a:t>11]</a:t>
            </a:r>
            <a:br>
              <a:rPr lang="en-US" altLang="ko-KR" dirty="0"/>
            </a:br>
            <a:r>
              <a:rPr lang="en-US" altLang="ko-KR" dirty="0"/>
              <a:t>We calculated the relative change rate due to the effect of trees, dividing the analysis into daytime, nighttime, and the full period.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Overall,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BVOC emissions had a greater impact than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aerodynamic effects, especially for OH, HO2, and O3.</a:t>
            </a: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NO showed a negative response from both effects, likely due to titration and reaction with O3.</a:t>
            </a:r>
            <a:b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day, BVOCs emitted from the trees increased radical concentrations, resulting in higher O3 formation.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when photochemistry slow down,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aerodynamic effect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dominated due to stagnant air and reduced dispersion. </a:t>
            </a: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 speed (WS)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almost entirely influenced by aerodynamic effects, indicating that trees significantly reduced local air dispersion.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/>
              <a:t>The change in wind speed was almost completely due to the aerodynamic effect of trees.</a:t>
            </a:r>
            <a:br>
              <a:rPr lang="en-US" altLang="ko-KR" dirty="0"/>
            </a:br>
            <a:r>
              <a:rPr lang="en-US" altLang="ko-KR" dirty="0"/>
              <a:t>This shows that trees can really change how air moves around in the local area.</a:t>
            </a:r>
          </a:p>
          <a:p>
            <a:pPr latinLnBrk="1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C88FDF-DB7D-FAF4-4E2A-7C4E268F8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AB712-4BED-4889-978D-7255F4D1391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45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emissions in the SOME model are the same as those in the SMOKE model.</a:t>
            </a:r>
            <a:br>
              <a:rPr lang="en-US" altLang="ko-KR" dirty="0"/>
            </a:br>
            <a:r>
              <a:rPr lang="en-US" altLang="ko-KR" dirty="0"/>
              <a:t>They are redistributed from the total SMOKE emissions by considering object-specific characteristics.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AB712-4BED-4889-978D-7255F4D1391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283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configured the WRF model as follows for the simulation.</a:t>
            </a:r>
            <a:br>
              <a:rPr lang="en-US" altLang="ko-KR" dirty="0"/>
            </a:br>
            <a:r>
              <a:rPr lang="en-US" altLang="ko-KR" dirty="0"/>
              <a:t>The data from this model were vertically interpolated and used as input for the CFD model.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AB712-4BED-4889-978D-7255F4D1391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39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What should be prioritized when planting urban trees?</a:t>
            </a:r>
            <a:br>
              <a:rPr lang="en-US" altLang="ko-KR" dirty="0"/>
            </a:br>
            <a:r>
              <a:rPr lang="en-US" altLang="ko-KR" dirty="0"/>
              <a:t>I think the most important thing is to choose tree species that emit low BVOCs, since those can really increase ozone levels.</a:t>
            </a:r>
          </a:p>
          <a:p>
            <a:r>
              <a:rPr lang="en-US" altLang="ko-KR" dirty="0"/>
              <a:t>Also, even though it’s not part of this study, other research suggests we should avoid planting trees near buildings where there's a lot of vertical or slope-driven wind, because that can trap pollutants and make air quality worse.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AB712-4BED-4889-978D-7255F4D1391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52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B2719-7358-A675-87C7-080D5B84E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98034-B104-3FA9-A9DA-FBEB4F232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BFEE-22EB-ABCC-B05B-6105C50C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C6C3-653B-4F35-85BB-5BA15944698A}" type="datetime1">
              <a:rPr lang="nl-NL" altLang="ko-KR" smtClean="0"/>
              <a:t>8-7-2025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3573D-1552-6885-D1D3-8DA37A0A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D15C9-CFC6-468E-7155-3B7FAA1F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43F69-8032-0BA6-11F2-EF07B7E0B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1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5FD9-13B0-58E3-EA5B-457F404E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5A487-FFC0-43D8-8E2D-D74CE01BC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3847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B672A-222F-ABFE-9422-CCF9E99C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6517-58F2-4723-AA3A-B761240818AB}" type="datetime1">
              <a:rPr lang="nl-NL" altLang="ko-KR" smtClean="0"/>
              <a:t>8-7-2025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9AC6-50BC-0B58-CEDB-E2DFC0D1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7F098-B647-98FE-1306-5CC90AEA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C3FCA1E-E10A-475B-A2AF-F81F0296C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632" y="-1784781"/>
            <a:ext cx="3228975" cy="52959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C941D5-FE36-46EF-544A-9AF73641F6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37282" y="3632470"/>
            <a:ext cx="3251325" cy="25368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762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1AE2578-B175-CD4A-1178-FC66A212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6703" y="2136437"/>
            <a:ext cx="6515470" cy="4721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CEEBF-496D-B723-6F18-66BDA83D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F1521-80DA-5397-253C-BA7719376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62BD-D22C-481B-91E2-653BEEAD079B}" type="datetime1">
              <a:rPr lang="nl-NL" altLang="ko-KR" smtClean="0"/>
              <a:t>8-7-2025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9AB21-E11F-3EB0-FF5C-5B6E4665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828B-32E3-DBED-0A99-278E3AA1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97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note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1AE2578-B175-CD4A-1178-FC66A212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6703" y="2136437"/>
            <a:ext cx="6515470" cy="4721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CEEBF-496D-B723-6F18-66BDA83D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63" y="4805863"/>
            <a:ext cx="7613508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nl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FA6B87-E037-88D4-40CF-918969D58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136850"/>
            <a:ext cx="2925763" cy="29268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  <a:endParaRPr lang="nl-NL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F5C94AC-0DD3-7D66-5067-E176591A9E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3118" y="1136849"/>
            <a:ext cx="2925763" cy="29268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  <a:endParaRPr lang="nl-NL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ACDFA6A-14E2-9A24-2484-379C3D17BE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8037" y="1136849"/>
            <a:ext cx="2925763" cy="29268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  <a:endParaRPr lang="nl-N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CF900F-8A13-741F-C7EB-1FF8FED285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12559"/>
            <a:ext cx="2925763" cy="443992"/>
          </a:xfrm>
          <a:solidFill>
            <a:schemeClr val="accent3"/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C150B65-CFF2-CF21-8785-C76BDE8449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3117" y="612559"/>
            <a:ext cx="2925763" cy="443992"/>
          </a:xfrm>
          <a:solidFill>
            <a:schemeClr val="accent3"/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4F06328-9854-1D04-7854-F21F0F58A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28034" y="612559"/>
            <a:ext cx="2925763" cy="443992"/>
          </a:xfrm>
          <a:solidFill>
            <a:schemeClr val="accent3"/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A2CD1F-519A-69A4-F22C-8A117D116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417382"/>
            <a:ext cx="2416447" cy="24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9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65F3-34A1-B306-AE7A-C02DF4B2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72" y="365125"/>
            <a:ext cx="9116627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60766-0A09-410B-A408-03295B9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825A-4249-4454-A514-26AB74689ADF}" type="datetime1">
              <a:rPr lang="nl-NL" altLang="ko-KR" smtClean="0"/>
              <a:t>8-7-2025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79E97-F3AD-A5E0-7D68-B43BBA53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6F781-4B11-0BD5-57BD-ADB8EBA7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E0260F-0E77-36FC-566B-BDFA00FA2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49" y="284085"/>
            <a:ext cx="9168577" cy="65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annou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E804FCAA-CBB8-FB36-72E6-686A739A2536}"/>
              </a:ext>
            </a:extLst>
          </p:cNvPr>
          <p:cNvSpPr/>
          <p:nvPr userDrawn="1"/>
        </p:nvSpPr>
        <p:spPr>
          <a:xfrm flipH="1">
            <a:off x="4362450" y="1922578"/>
            <a:ext cx="7829549" cy="4935422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D65F3-34A1-B306-AE7A-C02DF4B2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72" y="365125"/>
            <a:ext cx="7440819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60766-0A09-410B-A408-03295B9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AEA4-BDC0-4E3C-8DC9-B645A1773974}" type="datetime1">
              <a:rPr lang="nl-NL" altLang="ko-KR" smtClean="0"/>
              <a:t>8-7-2025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79E97-F3AD-A5E0-7D68-B43BBA53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6F781-4B11-0BD5-57BD-ADB8EBA7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695A8D77-925A-8AE3-DF29-4E648D47B6E3}"/>
              </a:ext>
            </a:extLst>
          </p:cNvPr>
          <p:cNvSpPr/>
          <p:nvPr userDrawn="1"/>
        </p:nvSpPr>
        <p:spPr>
          <a:xfrm>
            <a:off x="15241" y="365125"/>
            <a:ext cx="11521440" cy="6492875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E0260F-0E77-36FC-566B-BDFA00FA2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49" y="284085"/>
            <a:ext cx="9168577" cy="6573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32FCA-A2CC-A824-37E8-7ACFCE0422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0873" y="389922"/>
            <a:ext cx="1492926" cy="15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0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F2C0F-A139-E8B8-02DC-56E825C9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6342-8BFE-9AA2-CBED-6F695D32F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E860-E761-A050-3E9B-812471A11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4DF04-54FA-406D-BB44-5E56F19D3CFC}" type="datetime1">
              <a:rPr lang="nl-NL" altLang="ko-KR" smtClean="0"/>
              <a:t>8-7-2025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A96FF-90C3-0DFA-8E50-D2953DEB2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DA33-93B6-2375-E5FF-951CB6C31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9257C-0F4F-4F04-B0A5-2D01E50333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8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9" r:id="rId4"/>
    <p:sldLayoutId id="2147483656" r:id="rId5"/>
    <p:sldLayoutId id="2147483660" r:id="rId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990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9C78328E-5697-549A-B220-F2EB3B0194B4}"/>
              </a:ext>
            </a:extLst>
          </p:cNvPr>
          <p:cNvSpPr txBox="1"/>
          <p:nvPr/>
        </p:nvSpPr>
        <p:spPr>
          <a:xfrm>
            <a:off x="5670277" y="2524139"/>
            <a:ext cx="147334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/>
              <a:t>Abhijith et al., 2017</a:t>
            </a:r>
            <a:endParaRPr lang="ko-KR" altLang="en-US" sz="1100" dirty="0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5324C151-C750-2EBC-FB26-E84EF4278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6050" y="950178"/>
            <a:ext cx="2287052" cy="16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D43351A5-0EAF-D94F-1B51-E854FB1C8CD5}"/>
              </a:ext>
            </a:extLst>
          </p:cNvPr>
          <p:cNvSpPr/>
          <p:nvPr/>
        </p:nvSpPr>
        <p:spPr>
          <a:xfrm>
            <a:off x="4383324" y="1445342"/>
            <a:ext cx="1008391" cy="1078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18B5591-F3A5-83A4-5D91-7A034052BFAC}"/>
              </a:ext>
            </a:extLst>
          </p:cNvPr>
          <p:cNvGrpSpPr/>
          <p:nvPr/>
        </p:nvGrpSpPr>
        <p:grpSpPr>
          <a:xfrm>
            <a:off x="7422184" y="1170854"/>
            <a:ext cx="4134569" cy="2482200"/>
            <a:chOff x="5311316" y="1814972"/>
            <a:chExt cx="3822622" cy="2308484"/>
          </a:xfrm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CC6B6616-8AD8-FDB7-36EF-B7535539D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11316" y="1814972"/>
              <a:ext cx="3822622" cy="230848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EBB7AC-B6D6-A94B-AE37-7A5E87093D41}"/>
                </a:ext>
              </a:extLst>
            </p:cNvPr>
            <p:cNvSpPr txBox="1"/>
            <p:nvPr/>
          </p:nvSpPr>
          <p:spPr>
            <a:xfrm>
              <a:off x="6456363" y="3571006"/>
              <a:ext cx="155384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>
                  <a:latin typeface="LINE Seed Sans KR Regular" panose="020B0603020203020204" pitchFamily="50" charset="-127"/>
                  <a:ea typeface="LINE Seed Sans KR Regular" panose="020B0603020203020204" pitchFamily="50" charset="-127"/>
                  <a:cs typeface="LINE Seed Sans KR Regular" panose="020B0603020203020204" pitchFamily="50" charset="-127"/>
                </a:rPr>
                <a:t>Year</a:t>
              </a:r>
              <a:endParaRPr lang="ko-KR" altLang="en-US" sz="1050">
                <a:latin typeface="LINE Seed Sans KR Regular" panose="020B0603020203020204" pitchFamily="50" charset="-127"/>
                <a:ea typeface="LINE Seed Sans KR Regular" panose="020B0603020203020204" pitchFamily="50" charset="-127"/>
                <a:cs typeface="LINE Seed Sans KR Regular" panose="020B0603020203020204" pitchFamily="50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479750D-AC93-FC70-DF96-750F903AEFE9}"/>
              </a:ext>
            </a:extLst>
          </p:cNvPr>
          <p:cNvSpPr txBox="1"/>
          <p:nvPr/>
        </p:nvSpPr>
        <p:spPr>
          <a:xfrm>
            <a:off x="377851" y="4046107"/>
            <a:ext cx="11521280" cy="2632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ea"/>
                <a:cs typeface="Arial" panose="020B0604020202020204" pitchFamily="34" charset="0"/>
              </a:rPr>
              <a:t>Many local governments are using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trees to improve air quality in urban, so their effects need to be considered.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Over the past few years, the concentrations of most air pollutants have shown a decreasing trend, </a:t>
            </a:r>
            <a:b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but O₃ is the only one that has increased in</a:t>
            </a:r>
            <a:r>
              <a:rPr lang="ko-KR" altLang="en-US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Seoul.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O₃ is not directly emitted into the atmosphere, but is formed through photochemical processes involving NOₓ, VOCs, etc. → O₃ cannot be reduced by controlling a single emission source.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BVOCs have 3 ~ 4 times higher O₃ forming potential than anthropogenic VOCs.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To effectively manage O₃ in urban, it is essential to consider complex wind patterns and the effects of urban trees.</a:t>
            </a:r>
            <a:endParaRPr lang="en-US" altLang="ko-KR" sz="160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LINE Seed Sans KR Regular" panose="020B0603020203020204" pitchFamily="50" charset="-127"/>
              <a:cs typeface="Arial" panose="020B0604020202020204" pitchFamily="34" charset="0"/>
            </a:endParaRP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id="{7C1BB4D4-9FCB-CB19-90C2-1D2EE17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503" y="2736551"/>
            <a:ext cx="2860457" cy="11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AF6EB17-4B3B-7C81-D9E8-FB094DCF2B80}"/>
              </a:ext>
            </a:extLst>
          </p:cNvPr>
          <p:cNvSpPr txBox="1"/>
          <p:nvPr/>
        </p:nvSpPr>
        <p:spPr>
          <a:xfrm>
            <a:off x="5529534" y="3857572"/>
            <a:ext cx="15538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900">
                <a:latin typeface="LINE Seed Sans KR Regular" panose="020B0603020203020204" pitchFamily="50" charset="-127"/>
                <a:ea typeface="LINE Seed Sans KR Regular" panose="020B0603020203020204" pitchFamily="50" charset="-127"/>
                <a:cs typeface="LINE Seed Sans KR Regular" panose="020B0603020203020204" pitchFamily="50" charset="-127"/>
              </a:rPr>
              <a:t>Nithya et al.(2021)</a:t>
            </a:r>
            <a:endParaRPr lang="ko-KR" altLang="en-US" sz="900">
              <a:latin typeface="LINE Seed Sans KR Regular" panose="020B0603020203020204" pitchFamily="50" charset="-127"/>
              <a:ea typeface="LINE Seed Sans KR Regular" panose="020B0603020203020204" pitchFamily="50" charset="-127"/>
              <a:cs typeface="LINE Seed Sans KR Regular" panose="020B0603020203020204" pitchFamily="50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FD0B2662-2BFE-5B6D-81CA-2F7B0F72F3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99" y="967128"/>
            <a:ext cx="3611827" cy="156475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0139067-2D99-3C34-432B-E35145113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99" y="2363301"/>
            <a:ext cx="3505504" cy="15058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0CE6A3C-3A32-8687-DD70-94DB56FD04FE}"/>
              </a:ext>
            </a:extLst>
          </p:cNvPr>
          <p:cNvSpPr txBox="1"/>
          <p:nvPr/>
        </p:nvSpPr>
        <p:spPr>
          <a:xfrm>
            <a:off x="1053817" y="3672509"/>
            <a:ext cx="2894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Seoul metropolitan government(2023)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제목 1">
            <a:extLst>
              <a:ext uri="{FF2B5EF4-FFF2-40B4-BE49-F238E27FC236}">
                <a16:creationId xmlns:a16="http://schemas.microsoft.com/office/drawing/2014/main" id="{F70672F9-CDB0-91EE-6C3E-C8F227DB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76" y="4345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Effect of tree in urban area</a:t>
            </a:r>
            <a:endParaRPr lang="ko-KR" altLang="en-US" sz="36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1697988-CC07-9073-DED1-1DBE395F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67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86B25-00AA-9233-2895-C4062E54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4C101E-8458-3D0F-8256-11A46891FDE4}"/>
              </a:ext>
            </a:extLst>
          </p:cNvPr>
          <p:cNvSpPr txBox="1"/>
          <p:nvPr/>
        </p:nvSpPr>
        <p:spPr>
          <a:xfrm>
            <a:off x="391307" y="922929"/>
            <a:ext cx="576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Aerodynamic effect (at 1.5 m height, domain average)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310C3-AA54-7FA2-8930-7B27AD32474F}"/>
              </a:ext>
            </a:extLst>
          </p:cNvPr>
          <p:cNvSpPr txBox="1"/>
          <p:nvPr/>
        </p:nvSpPr>
        <p:spPr>
          <a:xfrm>
            <a:off x="6164954" y="910229"/>
            <a:ext cx="5836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BVOCs emission (at 1.5 m height, domain average) 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제목 1">
            <a:extLst>
              <a:ext uri="{FF2B5EF4-FFF2-40B4-BE49-F238E27FC236}">
                <a16:creationId xmlns:a16="http://schemas.microsoft.com/office/drawing/2014/main" id="{5B43B480-2798-CF5E-1C90-844E9191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11" y="57296"/>
            <a:ext cx="11566071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Result : pollutant concentration by tree effect</a:t>
            </a:r>
            <a:endParaRPr lang="ko-KR" altLang="en-US" sz="36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AB219E6-3B56-E401-EAF9-7823B524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8804A8E-1B39-E16D-326E-9A8834CA00C1}"/>
              </a:ext>
            </a:extLst>
          </p:cNvPr>
          <p:cNvSpPr/>
          <p:nvPr/>
        </p:nvSpPr>
        <p:spPr>
          <a:xfrm>
            <a:off x="160722" y="5143705"/>
            <a:ext cx="12129229" cy="15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BVOCs emissions significantly increase O₃ levels by enhancing the following reactions: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RO₂ + NO → NO₂ + HO₂, HO₂ + NO → OH + NO₂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Although the aerodynamic effects of vegetation reduced wind speed, concentrations of NO and NO₂ decreased.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This is attributed to radical-driven reactions, which also contributed to changes in O₃ concentrations.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20F5F21-0C2D-2F7D-5127-B1A232BB1439}"/>
              </a:ext>
            </a:extLst>
          </p:cNvPr>
          <p:cNvGrpSpPr/>
          <p:nvPr/>
        </p:nvGrpSpPr>
        <p:grpSpPr>
          <a:xfrm>
            <a:off x="6254840" y="1340768"/>
            <a:ext cx="5928721" cy="3654389"/>
            <a:chOff x="6237879" y="1750566"/>
            <a:chExt cx="5928721" cy="3847077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7A2F31C-AA02-DBBC-CE64-7133C7BB8629}"/>
                </a:ext>
              </a:extLst>
            </p:cNvPr>
            <p:cNvGrpSpPr/>
            <p:nvPr/>
          </p:nvGrpSpPr>
          <p:grpSpPr>
            <a:xfrm>
              <a:off x="6237879" y="1750566"/>
              <a:ext cx="3195273" cy="3847077"/>
              <a:chOff x="3886565" y="1752441"/>
              <a:chExt cx="3195273" cy="3847077"/>
            </a:xfrm>
          </p:grpSpPr>
          <p:pic>
            <p:nvPicPr>
              <p:cNvPr id="9" name="Picture 1">
                <a:extLst>
                  <a:ext uri="{FF2B5EF4-FFF2-40B4-BE49-F238E27FC236}">
                    <a16:creationId xmlns:a16="http://schemas.microsoft.com/office/drawing/2014/main" id="{97D57612-CF74-546D-9A01-97768AD69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3527" y="1752441"/>
                <a:ext cx="3178311" cy="1563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0" name="_x477074744">
                <a:extLst>
                  <a:ext uri="{FF2B5EF4-FFF2-40B4-BE49-F238E27FC236}">
                    <a16:creationId xmlns:a16="http://schemas.microsoft.com/office/drawing/2014/main" id="{08AD85CC-A093-2508-EC79-904A92C56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565" y="2866351"/>
                <a:ext cx="3178637" cy="156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_x564136240">
                <a:extLst>
                  <a:ext uri="{FF2B5EF4-FFF2-40B4-BE49-F238E27FC236}">
                    <a16:creationId xmlns:a16="http://schemas.microsoft.com/office/drawing/2014/main" id="{A9764124-E896-630F-A8A4-25AB16E08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4883" y="4035669"/>
                <a:ext cx="3178637" cy="156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EEE1AC83-1BF1-0BDF-2B66-3EB22D2D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9344" y="1754807"/>
              <a:ext cx="2767256" cy="1524073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8B51900-9692-55AE-5514-185753654192}"/>
              </a:ext>
            </a:extLst>
          </p:cNvPr>
          <p:cNvGrpSpPr/>
          <p:nvPr/>
        </p:nvGrpSpPr>
        <p:grpSpPr>
          <a:xfrm>
            <a:off x="157341" y="1340768"/>
            <a:ext cx="5984128" cy="3826543"/>
            <a:chOff x="167778" y="1659408"/>
            <a:chExt cx="5984128" cy="3718186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A12BFE4-85A5-8267-07F4-4B5263258F5E}"/>
                </a:ext>
              </a:extLst>
            </p:cNvPr>
            <p:cNvGrpSpPr/>
            <p:nvPr/>
          </p:nvGrpSpPr>
          <p:grpSpPr>
            <a:xfrm>
              <a:off x="167778" y="1668112"/>
              <a:ext cx="3052685" cy="3709482"/>
              <a:chOff x="5106692" y="1607298"/>
              <a:chExt cx="3052685" cy="3709482"/>
            </a:xfrm>
          </p:grpSpPr>
          <p:pic>
            <p:nvPicPr>
              <p:cNvPr id="20" name="_x474274720">
                <a:extLst>
                  <a:ext uri="{FF2B5EF4-FFF2-40B4-BE49-F238E27FC236}">
                    <a16:creationId xmlns:a16="http://schemas.microsoft.com/office/drawing/2014/main" id="{384C2F97-39F3-0380-A09A-511DE1B5CA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1" y="1607298"/>
                <a:ext cx="3015876" cy="1489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8DC78526-7B41-CE94-F478-21C835A95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6692" y="2726505"/>
                <a:ext cx="3015876" cy="148936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2" name="_x474284440">
                <a:extLst>
                  <a:ext uri="{FF2B5EF4-FFF2-40B4-BE49-F238E27FC236}">
                    <a16:creationId xmlns:a16="http://schemas.microsoft.com/office/drawing/2014/main" id="{77F25FA6-C831-55DC-B2C0-1C32075A8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692" y="3827548"/>
                <a:ext cx="3015876" cy="1489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_x575416520">
              <a:extLst>
                <a:ext uri="{FF2B5EF4-FFF2-40B4-BE49-F238E27FC236}">
                  <a16:creationId xmlns:a16="http://schemas.microsoft.com/office/drawing/2014/main" id="{E148E41F-B818-5DC1-416C-F08556AEC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579" y="1659408"/>
              <a:ext cx="2896274" cy="1447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DE81EA21-E188-51F0-767F-9815C22CC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418" y="2693537"/>
              <a:ext cx="2896488" cy="15634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3070C710-6BBF-A617-8DDA-D965F4E0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1552" y="3866961"/>
              <a:ext cx="2930301" cy="150323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4348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CC9F-DDD4-47F1-1F8A-3564C8D14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9A8AAE1-824F-CD68-059C-C0B705F61A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6" y="2195976"/>
            <a:ext cx="3901922" cy="2341154"/>
          </a:xfrm>
          <a:prstGeom prst="rect">
            <a:avLst/>
          </a:prstGeom>
        </p:spPr>
      </p:pic>
      <p:sp>
        <p:nvSpPr>
          <p:cNvPr id="63" name="제목 1">
            <a:extLst>
              <a:ext uri="{FF2B5EF4-FFF2-40B4-BE49-F238E27FC236}">
                <a16:creationId xmlns:a16="http://schemas.microsoft.com/office/drawing/2014/main" id="{CF7F5617-ACC2-2FFF-1C2A-C596DF28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26" y="83183"/>
            <a:ext cx="12094417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Supplement : comparison of the relative contributions of tree effects</a:t>
            </a:r>
            <a:endParaRPr lang="ko-KR" altLang="en-US" sz="36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815B823-5206-2C96-48E7-79C88714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06240C-4E4F-6F45-CFCD-FC42D84CDD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362" y="2225045"/>
            <a:ext cx="4235867" cy="225340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861A690-F508-E68B-6B15-FA5AFA20D2C7}"/>
              </a:ext>
            </a:extLst>
          </p:cNvPr>
          <p:cNvSpPr/>
          <p:nvPr/>
        </p:nvSpPr>
        <p:spPr>
          <a:xfrm>
            <a:off x="226192" y="1299568"/>
            <a:ext cx="11180815" cy="78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contribution ratio = Change rate of</a:t>
            </a:r>
            <a:r>
              <a:rPr lang="ko-KR" alt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ko-KR" alt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ko-KR" alt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Sum of change rates of both effects</a:t>
            </a:r>
            <a:b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o-KR" alt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This allows us to assess which of the two tree-related effects contributes more significantly.</a:t>
            </a:r>
            <a:endParaRPr lang="en-US" altLang="ko-KR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B434001-8C8E-4413-8D13-35D40C80C3CC}"/>
              </a:ext>
            </a:extLst>
          </p:cNvPr>
          <p:cNvSpPr/>
          <p:nvPr/>
        </p:nvSpPr>
        <p:spPr>
          <a:xfrm>
            <a:off x="1950386" y="1894932"/>
            <a:ext cx="1569706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All time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FAA5ED5-7E36-A4B9-5E92-EB2DD7D71DBB}"/>
              </a:ext>
            </a:extLst>
          </p:cNvPr>
          <p:cNvSpPr/>
          <p:nvPr/>
        </p:nvSpPr>
        <p:spPr>
          <a:xfrm>
            <a:off x="5280215" y="1851546"/>
            <a:ext cx="2131781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Day time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(6~18</a:t>
            </a:r>
            <a:r>
              <a:rPr lang="ko-KR" altLang="en-US" sz="1600" b="1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 </a:t>
            </a:r>
            <a:r>
              <a:rPr lang="en-US" altLang="ko-KR" sz="1600" b="1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LST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)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5AB3B6C-55FE-0BBC-801F-5BA344D13434}"/>
              </a:ext>
            </a:extLst>
          </p:cNvPr>
          <p:cNvSpPr/>
          <p:nvPr/>
        </p:nvSpPr>
        <p:spPr>
          <a:xfrm>
            <a:off x="9451393" y="1894659"/>
            <a:ext cx="2134202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Night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(19~5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LST)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E234566-8805-561E-6DC1-AA1ABA361619}"/>
              </a:ext>
            </a:extLst>
          </p:cNvPr>
          <p:cNvSpPr/>
          <p:nvPr/>
        </p:nvSpPr>
        <p:spPr>
          <a:xfrm>
            <a:off x="97583" y="4511340"/>
            <a:ext cx="4364865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All species except NO showed positive contributions.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Among them, the contribution from BVOCs emission was dominant.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0C02D28-1171-4FBD-2C20-72F38091BBD0}"/>
              </a:ext>
            </a:extLst>
          </p:cNvPr>
          <p:cNvSpPr/>
          <p:nvPr/>
        </p:nvSpPr>
        <p:spPr>
          <a:xfrm>
            <a:off x="4346461" y="4478451"/>
            <a:ext cx="3953329" cy="11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During the daytime, the contribution was predominantly driven by BVOCs emissions.</a:t>
            </a:r>
            <a:endParaRPr lang="en-US" altLang="ko-KR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B75190-0BE6-FD7A-37FB-64E71BC1844A}"/>
              </a:ext>
            </a:extLst>
          </p:cNvPr>
          <p:cNvSpPr/>
          <p:nvPr/>
        </p:nvSpPr>
        <p:spPr>
          <a:xfrm>
            <a:off x="8238671" y="4421190"/>
            <a:ext cx="3953329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  <a:cs typeface="LINE Seed Sans KR Regular" panose="020B0603020203020204" pitchFamily="50" charset="-127"/>
              </a:rPr>
              <a:t>At night, the aerodynamic effect was dominant for all species except NO₂.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7A451B1-0850-F7FF-1F66-12A1BE3DCD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68" y="2198726"/>
            <a:ext cx="3799541" cy="22797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4011DD-AE40-366E-8746-25FB3D4BE6FD}"/>
              </a:ext>
            </a:extLst>
          </p:cNvPr>
          <p:cNvSpPr txBox="1"/>
          <p:nvPr/>
        </p:nvSpPr>
        <p:spPr>
          <a:xfrm>
            <a:off x="1543843" y="2946166"/>
            <a:ext cx="47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NO</a:t>
            </a:r>
            <a:endParaRPr lang="ko-KR" alt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BBE180-6237-8219-EB5D-A3E72B419992}"/>
              </a:ext>
            </a:extLst>
          </p:cNvPr>
          <p:cNvSpPr txBox="1"/>
          <p:nvPr/>
        </p:nvSpPr>
        <p:spPr>
          <a:xfrm>
            <a:off x="5305973" y="2933588"/>
            <a:ext cx="47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NO</a:t>
            </a:r>
            <a:endParaRPr lang="ko-KR" alt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6A7933-4BBA-A06D-891D-0F0E08D62053}"/>
              </a:ext>
            </a:extLst>
          </p:cNvPr>
          <p:cNvSpPr txBox="1"/>
          <p:nvPr/>
        </p:nvSpPr>
        <p:spPr>
          <a:xfrm>
            <a:off x="9370456" y="2891034"/>
            <a:ext cx="47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NO</a:t>
            </a:r>
            <a:endParaRPr lang="ko-KR" altLang="en-US" sz="12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E46B3E3-A946-268B-0CA6-DC2011A453BB}"/>
              </a:ext>
            </a:extLst>
          </p:cNvPr>
          <p:cNvSpPr/>
          <p:nvPr/>
        </p:nvSpPr>
        <p:spPr>
          <a:xfrm>
            <a:off x="316722" y="7180134"/>
            <a:ext cx="11180815" cy="783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Relative contribution ratio =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상대 기여율 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: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각 효과의 변화율 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/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두 효과 변화율의 합</a:t>
            </a:r>
            <a:b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</a:br>
            <a:r>
              <a:rPr lang="ko-KR" altLang="en-US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즉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수목의 두 효과 중 어느 효과가 더 기여했는지를 볼 수 있음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  <a:cs typeface="LINE Seed Sans KR Regular" panose="020B0603020203020204" pitchFamily="50" charset="-127"/>
              </a:rPr>
              <a:t>.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+mn-ea"/>
              <a:cs typeface="LINE Seed Sans KR Regular" panose="020B0603020203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623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7F504565-1243-7A58-0A2E-9F655A23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" y="13040"/>
            <a:ext cx="11832772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Supplement : Effect of tree within CFD-SAPRC model</a:t>
            </a:r>
            <a:endParaRPr lang="ko-KR" altLang="en-US" sz="36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786CAB2-96E5-91CD-15B5-1387B9A3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F8D4C2-99A7-5D4A-C6E6-E09D9A6D217D}"/>
              </a:ext>
            </a:extLst>
          </p:cNvPr>
          <p:cNvSpPr txBox="1"/>
          <p:nvPr/>
        </p:nvSpPr>
        <p:spPr>
          <a:xfrm>
            <a:off x="390173" y="1351004"/>
            <a:ext cx="5705827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The emissions calculated by the existing SMOKE (Sparse Matrix Operator Kernel Emissions) model are not suitable for detailed models.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The SOME (Source Object-based Model for Emissions) model redistributed the object's activity data to the detailed scale size (~m).</a:t>
            </a:r>
            <a:endParaRPr lang="en-US" altLang="ko-KR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2" name="_x479130104">
            <a:extLst>
              <a:ext uri="{FF2B5EF4-FFF2-40B4-BE49-F238E27FC236}">
                <a16:creationId xmlns:a16="http://schemas.microsoft.com/office/drawing/2014/main" id="{33BA3F4B-C50E-2356-7DA6-CAD55BB5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73" y="3212976"/>
            <a:ext cx="5209801" cy="32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C4A8086C-83F1-F73B-92DD-186AF7D9FC30}"/>
              </a:ext>
            </a:extLst>
          </p:cNvPr>
          <p:cNvSpPr/>
          <p:nvPr/>
        </p:nvSpPr>
        <p:spPr>
          <a:xfrm>
            <a:off x="6206559" y="911379"/>
            <a:ext cx="5811291" cy="357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■ </a:t>
            </a:r>
            <a:r>
              <a:rPr lang="en-US" altLang="ko-KR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Biogenic Volatile Organic Compounds emission</a:t>
            </a:r>
            <a:endParaRPr lang="ko-KR" altLang="en-US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D82D4EA6-A18D-2F87-77CE-CC89F5BE7458}"/>
              </a:ext>
            </a:extLst>
          </p:cNvPr>
          <p:cNvSpPr/>
          <p:nvPr/>
        </p:nvSpPr>
        <p:spPr>
          <a:xfrm>
            <a:off x="293005" y="911378"/>
            <a:ext cx="3653023" cy="41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■ </a:t>
            </a:r>
            <a:r>
              <a:rPr lang="en-US" altLang="ko-KR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Anthropogenic emissions</a:t>
            </a:r>
            <a:endParaRPr lang="ko-KR" altLang="en-US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D9C518-AA9A-FE50-3489-2DE61984F55F}"/>
              </a:ext>
            </a:extLst>
          </p:cNvPr>
          <p:cNvSpPr txBox="1"/>
          <p:nvPr/>
        </p:nvSpPr>
        <p:spPr>
          <a:xfrm>
            <a:off x="6312024" y="1331649"/>
            <a:ext cx="5705827" cy="134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BVOCs emissions are calculated using the MEGAN (The Model of Emissions of Gases and Aerosols from Nature) model.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The solar irradiance and temperature data required for calculation are from ASOS data close to the simulated area.</a:t>
            </a:r>
            <a:endParaRPr lang="en-US" altLang="ko-KR" sz="1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A58EEE89-67D8-A8A9-0AB6-95DE6763A2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492" y="4850363"/>
            <a:ext cx="4183373" cy="1819318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4497DD33-F45A-3A3B-89F6-B57D95A997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3212976"/>
            <a:ext cx="3495416" cy="16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0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A27C7-9FBA-4A11-ED95-819A9D669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87CD8DF4-F4C1-1FE1-473C-46AF8017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05" y="62873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Supplement : Effect of tree within CFD-SAPRC model</a:t>
            </a:r>
            <a:endParaRPr lang="ko-KR" altLang="en-US" sz="3600" dirty="0"/>
          </a:p>
        </p:txBody>
      </p:sp>
      <p:sp>
        <p:nvSpPr>
          <p:cNvPr id="21" name="슬라이드 번호 개체 틀 20">
            <a:extLst>
              <a:ext uri="{FF2B5EF4-FFF2-40B4-BE49-F238E27FC236}">
                <a16:creationId xmlns:a16="http://schemas.microsoft.com/office/drawing/2014/main" id="{36F2E649-637C-C4F6-EF36-BF776496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B752DA7-1B7B-EB4F-7B40-503D2E93C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041" y="1510729"/>
            <a:ext cx="1310073" cy="199270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B27F592-CF3F-E10E-7DD5-0699068C33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714" y="1448952"/>
            <a:ext cx="1350688" cy="2054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32ADB-4BAB-6126-1EDE-E9437E21AFCB}"/>
                  </a:ext>
                </a:extLst>
              </p:cNvPr>
              <p:cNvSpPr txBox="1"/>
              <p:nvPr/>
            </p:nvSpPr>
            <p:spPr>
              <a:xfrm>
                <a:off x="133512" y="5218707"/>
                <a:ext cx="5811290" cy="41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4400" indent="-2844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𝑢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LINE Seed Sans KR Regular" panose="020B0603020203020204" pitchFamily="50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𝑣</m:t>
                    </m:r>
                  </m:oMath>
                </a14:m>
                <a:r>
                  <a:rPr lang="ko-KR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LINE Seed Sans KR Regular" panose="020B0603020203020204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LINE Seed Sans KR Regular" panose="020B0603020203020204" pitchFamily="50" charset="-127"/>
                    <a:cs typeface="Arial" panose="020B0604020202020204" pitchFamily="34" charset="0"/>
                  </a:rPr>
                  <a:t>wind </a:t>
                </a:r>
                <a:r>
                  <a:rPr lang="en-US" altLang="ko-KR" sz="1600" dirty="0">
                    <a:latin typeface="Arial" panose="020B0604020202020204" pitchFamily="34" charset="0"/>
                    <a:ea typeface="LINE Seed Sans KR Regular" panose="020B0603020203020204" pitchFamily="50" charset="-127"/>
                    <a:cs typeface="Arial" panose="020B0604020202020204" pitchFamily="34" charset="0"/>
                  </a:rPr>
                  <a:t>component, temperature(Air, surface)</a:t>
                </a: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ea typeface="LINE Seed Sans KR Regular" panose="020B0603020203020204" pitchFamily="50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32ADB-4BAB-6126-1EDE-E9437E21A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12" y="5218707"/>
                <a:ext cx="5811290" cy="416011"/>
              </a:xfrm>
              <a:prstGeom prst="rect">
                <a:avLst/>
              </a:prstGeom>
              <a:blipFill>
                <a:blip r:embed="rId5"/>
                <a:stretch>
                  <a:fillRect l="-420" b="-191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그룹 5">
            <a:extLst>
              <a:ext uri="{FF2B5EF4-FFF2-40B4-BE49-F238E27FC236}">
                <a16:creationId xmlns:a16="http://schemas.microsoft.com/office/drawing/2014/main" id="{1D2B8BC1-5788-B643-388D-8FC559EA63DD}"/>
              </a:ext>
            </a:extLst>
          </p:cNvPr>
          <p:cNvGrpSpPr/>
          <p:nvPr/>
        </p:nvGrpSpPr>
        <p:grpSpPr>
          <a:xfrm>
            <a:off x="235172" y="1455703"/>
            <a:ext cx="2463961" cy="1836893"/>
            <a:chOff x="19664425" y="10361055"/>
            <a:chExt cx="5023268" cy="2807771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EB09B1A-F83C-1CBA-B24D-3874C40C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64425" y="10361055"/>
              <a:ext cx="3325453" cy="2761313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10D4DC7-C0FE-72E0-2F0E-0F09D3E40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30629" y="10828552"/>
              <a:ext cx="2557064" cy="2340274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FEFA3B7-4346-44EE-E33F-74E1484D8744}"/>
                </a:ext>
              </a:extLst>
            </p:cNvPr>
            <p:cNvSpPr/>
            <p:nvPr/>
          </p:nvSpPr>
          <p:spPr>
            <a:xfrm>
              <a:off x="21444532" y="11406286"/>
              <a:ext cx="210350" cy="225468"/>
            </a:xfrm>
            <a:prstGeom prst="rect">
              <a:avLst/>
            </a:prstGeom>
            <a:noFill/>
            <a:ln w="28575"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C47F7E0E-ADD8-C50C-7E61-93123A9241DA}"/>
                </a:ext>
              </a:extLst>
            </p:cNvPr>
            <p:cNvCxnSpPr>
              <a:cxnSpLocks/>
            </p:cNvCxnSpPr>
            <p:nvPr/>
          </p:nvCxnSpPr>
          <p:spPr>
            <a:xfrm>
              <a:off x="21653961" y="11649427"/>
              <a:ext cx="385901" cy="143653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E7DB8C1F-DFF0-2C61-4A25-5BA723921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54882" y="10760947"/>
              <a:ext cx="384980" cy="58385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BAF665F-55BC-E01A-B93B-1DC6A0DBBDB8}"/>
                </a:ext>
              </a:extLst>
            </p:cNvPr>
            <p:cNvSpPr/>
            <p:nvPr/>
          </p:nvSpPr>
          <p:spPr>
            <a:xfrm>
              <a:off x="23324942" y="11740811"/>
              <a:ext cx="288032" cy="259038"/>
            </a:xfrm>
            <a:prstGeom prst="rect">
              <a:avLst/>
            </a:prstGeom>
            <a:noFill/>
            <a:ln w="28575"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B84899D0-36CC-2892-486B-D494A96D20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272" y="1479235"/>
            <a:ext cx="1481118" cy="20956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E7C1451-A8C9-8F8B-66F3-30AA27CB8E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17"/>
          <a:stretch/>
        </p:blipFill>
        <p:spPr>
          <a:xfrm>
            <a:off x="2913257" y="1448952"/>
            <a:ext cx="1376442" cy="2105860"/>
          </a:xfrm>
          <a:prstGeom prst="rect">
            <a:avLst/>
          </a:prstGeom>
        </p:spPr>
      </p:pic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7194FF18-2A39-2435-0BCE-C1713A864FF1}"/>
              </a:ext>
            </a:extLst>
          </p:cNvPr>
          <p:cNvSpPr/>
          <p:nvPr/>
        </p:nvSpPr>
        <p:spPr>
          <a:xfrm>
            <a:off x="4157826" y="2189244"/>
            <a:ext cx="511608" cy="3001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3A19F-C384-B029-36CD-65E6EB25D89C}"/>
              </a:ext>
            </a:extLst>
          </p:cNvPr>
          <p:cNvSpPr txBox="1"/>
          <p:nvPr/>
        </p:nvSpPr>
        <p:spPr>
          <a:xfrm>
            <a:off x="3118208" y="5948848"/>
            <a:ext cx="590428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Use forecast fields for 24 to 48 hours</a:t>
            </a:r>
            <a:endParaRPr lang="en-US" altLang="ko-KR" sz="1600" dirty="0">
              <a:latin typeface="Arial" panose="020B0604020202020204" pitchFamily="34" charset="0"/>
              <a:ea typeface="LINE Seed Sans KR Regular" panose="020B0603020203020204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Apply temporal and vertical interpolation before use</a:t>
            </a:r>
            <a:endParaRPr lang="en-US" altLang="ko-KR" dirty="0">
              <a:solidFill>
                <a:schemeClr val="tx1"/>
              </a:solidFill>
              <a:latin typeface="Arial" panose="020B0604020202020204" pitchFamily="34" charset="0"/>
              <a:ea typeface="LINE Seed Sans KR Regular" panose="020B06030202030202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89C913AE-D856-C0C3-0246-A2756DB27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02644"/>
              </p:ext>
            </p:extLst>
          </p:nvPr>
        </p:nvGraphicFramePr>
        <p:xfrm>
          <a:off x="405463" y="3581531"/>
          <a:ext cx="5684773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80549">
                  <a:extLst>
                    <a:ext uri="{9D8B030D-6E8A-4147-A177-3AD203B41FA5}">
                      <a16:colId xmlns:a16="http://schemas.microsoft.com/office/drawing/2014/main" val="1925251340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4226738325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1094713677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509123801"/>
                    </a:ext>
                  </a:extLst>
                </a:gridCol>
              </a:tblGrid>
              <a:tr h="1371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Model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WRF Ver. 4.3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101395"/>
                  </a:ext>
                </a:extLst>
              </a:tr>
              <a:tr h="1371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Domain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D01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D02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D03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007335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Horizontal grid size (km)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27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9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3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799294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PBL scheme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Yonsei University scheme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770035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Cumulus parameterization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Kain-Fritsch scheme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893311"/>
                  </a:ext>
                </a:extLst>
              </a:tr>
              <a:tr h="1371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Microphysics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WSM6</a:t>
                      </a:r>
                      <a:endParaRPr lang="ko-KR" altLang="en-US" sz="1200" dirty="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567256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28021E17-E334-C7DF-CD0D-6999CBE792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23" y="1320269"/>
            <a:ext cx="1902690" cy="19860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AB30E0-9B80-2349-9A20-23840011DC0F}"/>
              </a:ext>
            </a:extLst>
          </p:cNvPr>
          <p:cNvSpPr txBox="1"/>
          <p:nvPr/>
        </p:nvSpPr>
        <p:spPr>
          <a:xfrm>
            <a:off x="6101766" y="5218707"/>
            <a:ext cx="5116894" cy="785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88</a:t>
            </a:r>
            <a:r>
              <a:rPr lang="ko-KR" altLang="en-US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types</a:t>
            </a:r>
            <a:r>
              <a:rPr lang="ko-KR" altLang="en-US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of pollutants</a:t>
            </a:r>
            <a:r>
              <a:rPr lang="ko-KR" altLang="en-US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(NO,NO</a:t>
            </a:r>
            <a:r>
              <a:rPr lang="en-US" altLang="ko-KR" sz="1600" baseline="-250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, O</a:t>
            </a:r>
            <a:r>
              <a:rPr lang="en-US" altLang="ko-KR" sz="1600" baseline="-250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3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,</a:t>
            </a:r>
            <a:r>
              <a:rPr lang="ko-KR" altLang="en-US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LINE Seed Sans KR Regular" panose="020B0603020203020204" pitchFamily="50" charset="-127"/>
                <a:cs typeface="Arial" panose="020B0604020202020204" pitchFamily="34" charset="0"/>
              </a:rPr>
              <a:t>etc.), photolysis rate(JPROC)</a:t>
            </a:r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4A0E9A25-4D23-F185-3EE4-F08072E0E6C1}"/>
              </a:ext>
            </a:extLst>
          </p:cNvPr>
          <p:cNvSpPr/>
          <p:nvPr/>
        </p:nvSpPr>
        <p:spPr>
          <a:xfrm>
            <a:off x="10159084" y="1621199"/>
            <a:ext cx="511608" cy="3001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A8440272-371D-9CAE-B26B-DCD84A4D4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106213"/>
              </p:ext>
            </p:extLst>
          </p:nvPr>
        </p:nvGraphicFramePr>
        <p:xfrm>
          <a:off x="6426673" y="3596957"/>
          <a:ext cx="5684773" cy="1371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80549">
                  <a:extLst>
                    <a:ext uri="{9D8B030D-6E8A-4147-A177-3AD203B41FA5}">
                      <a16:colId xmlns:a16="http://schemas.microsoft.com/office/drawing/2014/main" val="1925251340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4226738325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1094713677"/>
                    </a:ext>
                  </a:extLst>
                </a:gridCol>
                <a:gridCol w="1001408">
                  <a:extLst>
                    <a:ext uri="{9D8B030D-6E8A-4147-A177-3AD203B41FA5}">
                      <a16:colId xmlns:a16="http://schemas.microsoft.com/office/drawing/2014/main" val="509123801"/>
                    </a:ext>
                  </a:extLst>
                </a:gridCol>
              </a:tblGrid>
              <a:tr h="1371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Model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CMAQ Ver. 5.3.2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101395"/>
                  </a:ext>
                </a:extLst>
              </a:tr>
              <a:tr h="1371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Domain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D01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D02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D03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007335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Horizontal grid size (km)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27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9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3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799294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Gas chemical mechanism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SAPRC07</a:t>
                      </a:r>
                      <a:endParaRPr lang="ko-KR" altLang="en-US" sz="120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770035"/>
                  </a:ext>
                </a:extLst>
              </a:tr>
              <a:tr h="228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Aerosol chemical mechanism</a:t>
                      </a:r>
                      <a:endParaRPr lang="ko-KR" altLang="en-US" sz="1200" dirty="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LINE Seed Sans KR Regular" panose="020B0603020203020204" pitchFamily="50" charset="-127"/>
                          <a:ea typeface="LINE Seed Sans KR Regular" panose="020B0603020203020204" pitchFamily="50" charset="-127"/>
                          <a:cs typeface="LINE Seed Sans KR Regular" panose="020B0603020203020204" pitchFamily="50" charset="-127"/>
                        </a:rPr>
                        <a:t>AERO6</a:t>
                      </a:r>
                      <a:endParaRPr lang="ko-KR" altLang="en-US" sz="1200" dirty="0">
                        <a:latin typeface="LINE Seed Sans KR Regular" panose="020B0603020203020204" pitchFamily="50" charset="-127"/>
                        <a:ea typeface="LINE Seed Sans KR Regular" panose="020B0603020203020204" pitchFamily="50" charset="-127"/>
                        <a:cs typeface="LINE Seed Sans KR Regular" panose="020B0603020203020204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893311"/>
                  </a:ext>
                </a:extLst>
              </a:tr>
            </a:tbl>
          </a:graphicData>
        </a:graphic>
      </p:graphicFrame>
      <p:pic>
        <p:nvPicPr>
          <p:cNvPr id="23" name="그림 22">
            <a:extLst>
              <a:ext uri="{FF2B5EF4-FFF2-40B4-BE49-F238E27FC236}">
                <a16:creationId xmlns:a16="http://schemas.microsoft.com/office/drawing/2014/main" id="{F4C1518D-B4A3-CDB8-C2B7-EBAC4DEC49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141" y="1860105"/>
            <a:ext cx="1794291" cy="9745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FCA778-B985-F79A-F61F-BDAFEC82B4A4}"/>
              </a:ext>
            </a:extLst>
          </p:cNvPr>
          <p:cNvSpPr txBox="1"/>
          <p:nvPr/>
        </p:nvSpPr>
        <p:spPr>
          <a:xfrm>
            <a:off x="11218659" y="1517352"/>
            <a:ext cx="7873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>
                <a:latin typeface="맑은 고딕" panose="020B0503020000020004" pitchFamily="50" charset="-127"/>
                <a:ea typeface="맑은 고딕" panose="020B0503020000020004" pitchFamily="50" charset="-127"/>
                <a:cs typeface="LINE Seed Sans KR Bold" panose="020B0603020203020204" pitchFamily="50" charset="-127"/>
              </a:rPr>
              <a:t>연직 고도 </a:t>
            </a:r>
            <a:r>
              <a:rPr lang="ko-KR" altLang="en-US" sz="700" err="1">
                <a:latin typeface="맑은 고딕" panose="020B0503020000020004" pitchFamily="50" charset="-127"/>
                <a:ea typeface="맑은 고딕" panose="020B0503020000020004" pitchFamily="50" charset="-127"/>
                <a:cs typeface="LINE Seed Sans KR Bold" panose="020B0603020203020204" pitchFamily="50" charset="-127"/>
              </a:rPr>
              <a:t>내삽</a:t>
            </a:r>
            <a:endParaRPr lang="ko-KR" altLang="en-US" sz="700">
              <a:latin typeface="맑은 고딕" panose="020B0503020000020004" pitchFamily="50" charset="-127"/>
              <a:ea typeface="맑은 고딕" panose="020B0503020000020004" pitchFamily="50" charset="-127"/>
              <a:cs typeface="LINE Seed Sans KR Bold" panose="020B06030202030202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D024D6-9DDC-0B2D-2855-F726C67A0C81}"/>
              </a:ext>
            </a:extLst>
          </p:cNvPr>
          <p:cNvSpPr txBox="1"/>
          <p:nvPr/>
        </p:nvSpPr>
        <p:spPr>
          <a:xfrm>
            <a:off x="9720467" y="1479235"/>
            <a:ext cx="4523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>
                <a:latin typeface="맑은 고딕" panose="020B0503020000020004" pitchFamily="50" charset="-127"/>
                <a:ea typeface="맑은 고딕" panose="020B0503020000020004" pitchFamily="50" charset="-127"/>
                <a:cs typeface="LINE Seed Sans KR Bold" panose="020B0603020203020204" pitchFamily="50" charset="-127"/>
              </a:rPr>
              <a:t>CMAQ</a:t>
            </a:r>
            <a:endParaRPr lang="ko-KR" altLang="en-US" sz="700">
              <a:latin typeface="맑은 고딕" panose="020B0503020000020004" pitchFamily="50" charset="-127"/>
              <a:ea typeface="맑은 고딕" panose="020B0503020000020004" pitchFamily="50" charset="-127"/>
              <a:cs typeface="LINE Seed Sans KR Bold" panose="020B0603020203020204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657077C-ABA5-AE04-530B-0476CBF06A74}"/>
              </a:ext>
            </a:extLst>
          </p:cNvPr>
          <p:cNvSpPr/>
          <p:nvPr/>
        </p:nvSpPr>
        <p:spPr>
          <a:xfrm>
            <a:off x="6206559" y="911379"/>
            <a:ext cx="5811291" cy="357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■ </a:t>
            </a:r>
            <a:r>
              <a:rPr lang="en-US" altLang="ko-KR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: CMAQ model</a:t>
            </a:r>
            <a:endParaRPr lang="ko-KR" altLang="en-US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3738C65-BEBB-2BAA-B3E3-7219D4280221}"/>
              </a:ext>
            </a:extLst>
          </p:cNvPr>
          <p:cNvSpPr/>
          <p:nvPr/>
        </p:nvSpPr>
        <p:spPr>
          <a:xfrm>
            <a:off x="293005" y="911378"/>
            <a:ext cx="3653023" cy="41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■ </a:t>
            </a:r>
            <a:r>
              <a:rPr lang="en-US" altLang="ko-KR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Meteorology : WRF model</a:t>
            </a:r>
            <a:endParaRPr lang="ko-KR" altLang="en-US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F561F915-0999-9E05-032A-D2D672E1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5697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Supplement : How can we plant trees in urban?</a:t>
            </a:r>
            <a:endParaRPr lang="ko-KR" altLang="en-US" sz="36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F177738-7217-53C1-720C-495A2DAC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439257C-0F4F-4F04-B0A5-2D01E503336F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A1C21-7B1C-794B-C2AE-F63467272AD6}"/>
              </a:ext>
            </a:extLst>
          </p:cNvPr>
          <p:cNvSpPr txBox="1"/>
          <p:nvPr/>
        </p:nvSpPr>
        <p:spPr>
          <a:xfrm>
            <a:off x="6037417" y="1363291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+mj-lt"/>
                <a:ea typeface="+mj-ea"/>
              </a:rPr>
              <a:t>■ </a:t>
            </a:r>
            <a:r>
              <a:rPr lang="en-US" altLang="ko-KR" b="1" dirty="0">
                <a:latin typeface="+mj-lt"/>
                <a:ea typeface="+mj-ea"/>
              </a:rPr>
              <a:t>Chang et al. (2024)</a:t>
            </a:r>
            <a:endParaRPr lang="ko-KR" altLang="en-US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5C14E36-3BC7-680B-3B54-0454B628E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217" y="1686043"/>
            <a:ext cx="5504728" cy="2921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DE6F0-09C9-8D5C-ED11-5B0B35632533}"/>
              </a:ext>
            </a:extLst>
          </p:cNvPr>
          <p:cNvSpPr txBox="1"/>
          <p:nvPr/>
        </p:nvSpPr>
        <p:spPr>
          <a:xfrm>
            <a:off x="6404472" y="4929908"/>
            <a:ext cx="5787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Tree species with high BVOC emissions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Korean pine, Mongolian oak, willow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Tree species with low BVOC emissions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Horse chestnut, snowbell tree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A67D694-722A-70FC-B419-9A34A741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26" y="2171335"/>
            <a:ext cx="5346658" cy="1950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065323-6AD0-0CEA-6509-E64595DB692C}"/>
              </a:ext>
            </a:extLst>
          </p:cNvPr>
          <p:cNvSpPr txBox="1"/>
          <p:nvPr/>
        </p:nvSpPr>
        <p:spPr>
          <a:xfrm>
            <a:off x="525126" y="1501377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+mj-lt"/>
                <a:ea typeface="+mj-ea"/>
              </a:rPr>
              <a:t>■ </a:t>
            </a:r>
            <a:r>
              <a:rPr lang="en-US" altLang="ko-KR" b="1" dirty="0" err="1">
                <a:latin typeface="+mj-lt"/>
                <a:ea typeface="+mj-ea"/>
              </a:rPr>
              <a:t>Buccolieri</a:t>
            </a:r>
            <a:r>
              <a:rPr lang="en-US" altLang="ko-KR" b="1" dirty="0">
                <a:latin typeface="+mj-lt"/>
                <a:ea typeface="+mj-ea"/>
              </a:rPr>
              <a:t> et al. (2018)</a:t>
            </a:r>
            <a:endParaRPr lang="ko-KR" alt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7033C-3E53-C00D-1406-DED21673C9CC}"/>
              </a:ext>
            </a:extLst>
          </p:cNvPr>
          <p:cNvSpPr txBox="1"/>
          <p:nvPr/>
        </p:nvSpPr>
        <p:spPr>
          <a:xfrm>
            <a:off x="5382" y="498729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 areas where wind flows are perpendicular to buildings or slope-induced, trees can increase pollutant concentrations by more than 10%(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Buccolier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al.,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2018;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Jeanjean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2017; Jin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et al., 2024; Kim et al., 2025)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3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ICUC Style she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3E99"/>
      </a:accent1>
      <a:accent2>
        <a:srgbClr val="4B85E3"/>
      </a:accent2>
      <a:accent3>
        <a:srgbClr val="A3C4D9"/>
      </a:accent3>
      <a:accent4>
        <a:srgbClr val="F18F00"/>
      </a:accent4>
      <a:accent5>
        <a:srgbClr val="5E708E"/>
      </a:accent5>
      <a:accent6>
        <a:srgbClr val="1C2828"/>
      </a:accent6>
      <a:hlink>
        <a:srgbClr val="F18F00"/>
      </a:hlink>
      <a:folHlink>
        <a:srgbClr val="004453"/>
      </a:folHlink>
    </a:clrScheme>
    <a:fontScheme name="ICUC12">
      <a:majorFont>
        <a:latin typeface="Segoe UI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180007-5EEC-4B48-8BD6-B7E921BFCE53}" vid="{F84F63E9-5E87-4CC5-ADB2-6EC49FEBAA51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template_icuc12_powerpoint</Template>
  <TotalTime>3586</TotalTime>
  <Words>1189</Words>
  <Application>Microsoft Office PowerPoint</Application>
  <PresentationFormat>와이드스크린</PresentationFormat>
  <Paragraphs>112</Paragraphs>
  <Slides>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LINE Seed Sans KR Regular</vt:lpstr>
      <vt:lpstr>맑은 고딕</vt:lpstr>
      <vt:lpstr>Arial</vt:lpstr>
      <vt:lpstr>Avenir Next LT Pro</vt:lpstr>
      <vt:lpstr>Calibri</vt:lpstr>
      <vt:lpstr>Cambria Math</vt:lpstr>
      <vt:lpstr>Segoe UI Light</vt:lpstr>
      <vt:lpstr>Wingdings</vt:lpstr>
      <vt:lpstr>Office 테마</vt:lpstr>
      <vt:lpstr>Effect of tree in urban area</vt:lpstr>
      <vt:lpstr>Result : pollutant concentration by tree effect</vt:lpstr>
      <vt:lpstr>Supplement : comparison of the relative contributions of tree effects</vt:lpstr>
      <vt:lpstr>Supplement : Effect of tree within CFD-SAPRC model</vt:lpstr>
      <vt:lpstr>Supplement : Effect of tree within CFD-SAPRC model</vt:lpstr>
      <vt:lpstr>Supplement : How can we plant trees in urban?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urban trees on ozone concentration in a densely built-up area of Seoul using a CFD model coupled with a chemical mechanism</dc:title>
  <dc:creator>Yeon-Uk Kim</dc:creator>
  <cp:lastModifiedBy>곽경환</cp:lastModifiedBy>
  <cp:revision>28</cp:revision>
  <dcterms:created xsi:type="dcterms:W3CDTF">2025-06-16T10:41:19Z</dcterms:created>
  <dcterms:modified xsi:type="dcterms:W3CDTF">2025-07-08T16:47:04Z</dcterms:modified>
</cp:coreProperties>
</file>