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61" r:id="rId7"/>
    <p:sldId id="269" r:id="rId8"/>
    <p:sldId id="277" r:id="rId9"/>
    <p:sldId id="264" r:id="rId10"/>
    <p:sldId id="266" r:id="rId11"/>
    <p:sldId id="275" r:id="rId12"/>
    <p:sldId id="270" r:id="rId13"/>
    <p:sldId id="267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EF912D"/>
    <a:srgbClr val="0A3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1395" autoAdjust="0"/>
  </p:normalViewPr>
  <p:slideViewPr>
    <p:cSldViewPr snapToGrid="0" snapToObjects="1">
      <p:cViewPr varScale="1">
        <p:scale>
          <a:sx n="76" d="100"/>
          <a:sy n="76" d="100"/>
        </p:scale>
        <p:origin x="1243" y="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4E6E6-A886-42F4-8AC8-CC949F78BEBF}" type="datetimeFigureOut">
              <a:rPr lang="en-IE" smtClean="0"/>
              <a:t>07/07/2025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AE36E-4FCC-41C0-9085-C96F5FE0340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934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and EU goals. 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current policies fall short, especially regarding heat-related reductions.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share of residential sector in co2 emission is more than the industrial sector.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 300 m² G-rated house can emit over 510 tons CO₂ in 50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crucial for F/G-rated homes and cost-sensitive households.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AE36E-4FCC-41C0-9085-C96F5FE0340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1823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AE36E-4FCC-41C0-9085-C96F5FE03409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015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0" dirty="0"/>
              <a:t>The CEA, an open-source UBEM tool, is employed to simulate energy flows and carbon impacts at the building level of different scenarios. The simulation process generates outputs including:</a:t>
            </a:r>
          </a:p>
          <a:p>
            <a:pPr marL="0" indent="0">
              <a:lnSpc>
                <a:spcPct val="100000"/>
              </a:lnSpc>
              <a:buNone/>
            </a:pPr>
            <a:endParaRPr lang="en-US" b="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0" dirty="0"/>
              <a:t>Heating and Cooling Loads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0" dirty="0"/>
              <a:t>Annualized Operational and Embodied Emissions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0" dirty="0"/>
              <a:t>Thermal Comfort and Occupancy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0" dirty="0"/>
              <a:t>Peak Energy Demand and End Use Profiles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0" dirty="0"/>
              <a:t>Energy Evaluation: Total and disaggregated energy consumption across end uses.</a:t>
            </a:r>
          </a:p>
          <a:p>
            <a:r>
              <a:rPr lang="en-US" b="0" dirty="0"/>
              <a:t>Annualized Operational Expenditure (OPEX)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AE36E-4FCC-41C0-9085-C96F5FE03409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7695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0F725-0B73-6C6E-CD57-E43BD0FE6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B0AFAF-BC19-3032-4C76-BEE4697A16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BF35F9-B0DE-62E9-CCB3-F839CCB24C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CE03D-C123-E2D2-A6D0-33791ABB3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AE36E-4FCC-41C0-9085-C96F5FE03409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6960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dirty="0"/>
              <a:t>CCUS</a:t>
            </a:r>
            <a:r>
              <a:rPr lang="en-US" sz="1000" dirty="0"/>
              <a:t> stands for </a:t>
            </a:r>
            <a:r>
              <a:rPr lang="en-US" sz="1000" b="1" dirty="0"/>
              <a:t>Carbon Capture, Utilization, and Storage</a:t>
            </a:r>
            <a:r>
              <a:rPr lang="en-US" sz="1000" dirty="0"/>
              <a:t>. </a:t>
            </a:r>
          </a:p>
          <a:p>
            <a:r>
              <a:rPr lang="en-US" sz="1000" dirty="0"/>
              <a:t>It refers to a suite of technologies designed to:</a:t>
            </a:r>
          </a:p>
          <a:p>
            <a:r>
              <a:rPr lang="en-US" sz="1000" b="1" dirty="0"/>
              <a:t>Capture</a:t>
            </a:r>
            <a:r>
              <a:rPr lang="en-US" sz="1000" dirty="0"/>
              <a:t> CO₂ emissions from sources like power plants, industrial facilities, or even directly from the air (Direct Air Capture – DAC),</a:t>
            </a:r>
          </a:p>
          <a:p>
            <a:r>
              <a:rPr lang="en-US" sz="1000" b="1" dirty="0" err="1"/>
              <a:t>Utilise</a:t>
            </a:r>
            <a:r>
              <a:rPr lang="en-US" sz="1000" dirty="0"/>
              <a:t> the captured CO₂ in products such as building materials, synthetic fuels, or chemicals,</a:t>
            </a:r>
          </a:p>
          <a:p>
            <a:r>
              <a:rPr lang="en-US" sz="1000" b="1" dirty="0"/>
              <a:t>Store</a:t>
            </a:r>
            <a:r>
              <a:rPr lang="en-US" sz="1000" dirty="0"/>
              <a:t> it safely underground in geological formations (like depleted oil and gas fields or deep saline aquifers).</a:t>
            </a:r>
          </a:p>
          <a:p>
            <a:r>
              <a:rPr lang="en-IE" sz="1000" dirty="0"/>
              <a:t>As7, double Window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AE36E-4FCC-41C0-9085-C96F5FE03409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6062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condition: Significant deviations from the thermal comfort zone, especially during winter occupied hours (red spots) , indicating underperformance in maintaining indoor comfort.</a:t>
            </a:r>
            <a:b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I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Retrofit Scenario 3 (High-Efficiency Upgrade)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AE36E-4FCC-41C0-9085-C96F5FE03409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261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0C5AB-0FEF-E17A-6088-90E0A51DA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E2F848-5467-1C25-8B51-9221E19965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7E01FC-7FEE-9637-8594-7F45E5C74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51FF4-911D-D502-7F37-54CD202B0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AE36E-4FCC-41C0-9085-C96F5FE03409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4149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4041B-D019-F90C-B61B-62FA98C1B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F542D6-B71A-C24E-3CC9-83D2AAD89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6F4D5B-9B21-4BDF-5D04-1216C1105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BC25E-ABA8-DBC4-7957-C723E02C47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AE36E-4FCC-41C0-9085-C96F5FE03409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0303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Envelope Determines Strategy Depth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Construction Era Influences Retrofit Sensitivity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Pre-1940s buildings  are highly sensitive to thermal bridging and ventilation—requiring deep retrofits.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AE36E-4FCC-41C0-9085-C96F5FE03409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510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nasim.eslamirad@ucd.i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linkedin.com/in/nasimeslamira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lar.google.com/citations?user=y89Fp40AAAAJ&amp;hl=en&amp;oi=ao" TargetMode="External"/><Relationship Id="rId5" Type="http://schemas.openxmlformats.org/officeDocument/2006/relationships/hyperlink" Target="https://www.nexsys-energy.ie/nexsys-staff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60" y="1597999"/>
            <a:ext cx="8892331" cy="1470025"/>
          </a:xfrm>
        </p:spPr>
        <p:txBody>
          <a:bodyPr>
            <a:noAutofit/>
          </a:bodyPr>
          <a:lstStyle/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Optimizing Carbon Credit Strategies for Low-Energy-Efficient Buildings: Greener Alternatives for a Sustainable Future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2320455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70000"/>
              </a:lnSpc>
            </a:pPr>
            <a:r>
              <a:rPr lang="it-IT" sz="3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Nasim Eslamirad</a:t>
            </a:r>
            <a:r>
              <a:rPr lang="it-IT" sz="3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*a, b</a:t>
            </a:r>
            <a:r>
              <a:rPr lang="it-IT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Mehdi </a:t>
            </a:r>
            <a:r>
              <a:rPr lang="it-IT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Golamnia</a:t>
            </a:r>
            <a:r>
              <a:rPr lang="it-IT" sz="3400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Francesco </a:t>
            </a:r>
            <a:r>
              <a:rPr lang="it-IT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Pilla</a:t>
            </a:r>
            <a:r>
              <a:rPr lang="it-IT" sz="3400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IE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</a:pPr>
            <a:r>
              <a:rPr lang="en-IE" sz="29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IE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Architecture Planning and Environmental Policy, University College Dublin, Ireland</a:t>
            </a:r>
          </a:p>
          <a:p>
            <a:pPr algn="l">
              <a:lnSpc>
                <a:spcPct val="170000"/>
              </a:lnSpc>
            </a:pPr>
            <a:r>
              <a:rPr lang="en-IE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dirty="0">
                <a:solidFill>
                  <a:srgbClr val="2014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Architecture and Urban Studies, Tallinn University of Technology </a:t>
            </a:r>
            <a:endParaRPr lang="en-IE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</a:pPr>
            <a:endParaRPr lang="en-IE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E" sz="29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IE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Presenter, email: </a:t>
            </a:r>
            <a:r>
              <a:rPr lang="en-IE" sz="29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nasim.eslamirad@ucd.ie</a:t>
            </a:r>
            <a:endParaRPr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763F90-600B-BDE1-D6D3-A755ED15A1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49" t="3275" r="23958"/>
          <a:stretch>
            <a:fillRect/>
          </a:stretch>
        </p:blipFill>
        <p:spPr>
          <a:xfrm>
            <a:off x="0" y="32653"/>
            <a:ext cx="2311167" cy="117278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FB80A9-E253-3808-211F-3E44D521598C}"/>
              </a:ext>
            </a:extLst>
          </p:cNvPr>
          <p:cNvCxnSpPr/>
          <p:nvPr/>
        </p:nvCxnSpPr>
        <p:spPr>
          <a:xfrm>
            <a:off x="0" y="1375794"/>
            <a:ext cx="9144000" cy="0"/>
          </a:xfrm>
          <a:prstGeom prst="line">
            <a:avLst/>
          </a:prstGeom>
          <a:ln>
            <a:solidFill>
              <a:srgbClr val="0A3E9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2B74EA-58BC-0B86-2D6E-10E66E8E04E8}"/>
              </a:ext>
            </a:extLst>
          </p:cNvPr>
          <p:cNvCxnSpPr/>
          <p:nvPr/>
        </p:nvCxnSpPr>
        <p:spPr>
          <a:xfrm>
            <a:off x="0" y="5733875"/>
            <a:ext cx="9144000" cy="0"/>
          </a:xfrm>
          <a:prstGeom prst="line">
            <a:avLst/>
          </a:prstGeom>
          <a:ln>
            <a:solidFill>
              <a:srgbClr val="0A3E9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0">
            <a:extLst>
              <a:ext uri="{FF2B5EF4-FFF2-40B4-BE49-F238E27FC236}">
                <a16:creationId xmlns:a16="http://schemas.microsoft.com/office/drawing/2014/main" id="{46E63E0A-1232-4ECA-D49E-8995CDE7EB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224" t="4675" r="28357" b="5013"/>
          <a:stretch>
            <a:fillRect/>
          </a:stretch>
        </p:blipFill>
        <p:spPr>
          <a:xfrm>
            <a:off x="8290244" y="5762723"/>
            <a:ext cx="715337" cy="10150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26" name="Picture 2" descr="NexSys">
            <a:extLst>
              <a:ext uri="{FF2B5EF4-FFF2-40B4-BE49-F238E27FC236}">
                <a16:creationId xmlns:a16="http://schemas.microsoft.com/office/drawing/2014/main" id="{FCD7F09D-7D42-0072-B7E0-8E4E7221A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08" y="5832445"/>
            <a:ext cx="1367406" cy="102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719F8-7E7D-4F66-CBF2-067F6036A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70BEA-AF25-4E70-0CD1-D468D8721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19B23-D545-E2AA-E499-D2CB540C3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Comfort: </a:t>
            </a:r>
            <a:r>
              <a:rPr lang="en-I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retrofit scenarios improved comfort, with Scenario 4 achieving nearly 100% compliance with comfort standards.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CO₂ Emissions: </a:t>
            </a:r>
            <a:r>
              <a:rPr lang="en-I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Reductions ranged from 35% in Scenario 1 to 82% in Scenario 4, aligning with national climate targets.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Load: </a:t>
            </a:r>
            <a:r>
              <a:rPr lang="en-I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retrofit minimized peak heating demand by 60% (Scenario 4), aiding grid stability.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I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OPEX Cost: </a:t>
            </a:r>
            <a:r>
              <a:rPr lang="en-I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4 demonstrated the lowest operating costs over time, outperforming others on long-term savings despite higher initial investment.</a:t>
            </a:r>
          </a:p>
          <a:p>
            <a:pPr marL="0" indent="0">
              <a:buNone/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3F9098-4129-B30A-86C1-BFD863EBFDEB}"/>
              </a:ext>
            </a:extLst>
          </p:cNvPr>
          <p:cNvSpPr/>
          <p:nvPr/>
        </p:nvSpPr>
        <p:spPr>
          <a:xfrm>
            <a:off x="1" y="1211121"/>
            <a:ext cx="9144000" cy="112100"/>
          </a:xfrm>
          <a:prstGeom prst="rect">
            <a:avLst/>
          </a:prstGeom>
          <a:solidFill>
            <a:srgbClr val="EF912D"/>
          </a:solidFill>
          <a:ln>
            <a:solidFill>
              <a:srgbClr val="EF91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5FE30-56F7-A530-E88D-ECCB964E99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49" t="3275" r="23958"/>
          <a:stretch>
            <a:fillRect/>
          </a:stretch>
        </p:blipFill>
        <p:spPr>
          <a:xfrm>
            <a:off x="0" y="32653"/>
            <a:ext cx="2311167" cy="1172786"/>
          </a:xfrm>
          <a:prstGeom prst="rect">
            <a:avLst/>
          </a:prstGeom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D73E0444-A790-7983-E1E8-4002756074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224" t="4675" r="28357" b="5013"/>
          <a:stretch>
            <a:fillRect/>
          </a:stretch>
        </p:blipFill>
        <p:spPr>
          <a:xfrm>
            <a:off x="8539038" y="6115768"/>
            <a:ext cx="466543" cy="6620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2" descr="NexSys">
            <a:extLst>
              <a:ext uri="{FF2B5EF4-FFF2-40B4-BE49-F238E27FC236}">
                <a16:creationId xmlns:a16="http://schemas.microsoft.com/office/drawing/2014/main" id="{263B0A67-41FE-F346-D219-05DB71A0E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03" y="6126163"/>
            <a:ext cx="891822" cy="6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44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8AFA1-C6E8-2DB8-002F-9F0B7A949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66DE4-A1DC-DCCF-008A-104DF1C6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0631E-80C1-E8B9-2D66-36AAAD919D93}"/>
              </a:ext>
            </a:extLst>
          </p:cNvPr>
          <p:cNvSpPr/>
          <p:nvPr/>
        </p:nvSpPr>
        <p:spPr>
          <a:xfrm>
            <a:off x="1" y="1211121"/>
            <a:ext cx="9144000" cy="112100"/>
          </a:xfrm>
          <a:prstGeom prst="rect">
            <a:avLst/>
          </a:prstGeom>
          <a:solidFill>
            <a:srgbClr val="EF912D"/>
          </a:solidFill>
          <a:ln>
            <a:solidFill>
              <a:srgbClr val="EF91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72E9D9-204E-3421-1046-F7CB810A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49" t="3275" r="23958"/>
          <a:stretch>
            <a:fillRect/>
          </a:stretch>
        </p:blipFill>
        <p:spPr>
          <a:xfrm>
            <a:off x="0" y="32653"/>
            <a:ext cx="2311167" cy="117278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1A8A4A-E3D4-6B9E-1095-489E441D7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1" y="1600200"/>
            <a:ext cx="8657166" cy="510707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Archetype-Based Retrofit Insights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Cost-Performance Trade-Offs  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tiered intervention strategy (low, medium, deep) can match archetypes to retrofit actions without over-investing.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retrofits should target only high-emission, low-comfort archetypes to conserve funds and maximize impact.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Comfort Outcomes Align with Scenario Investment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Scenarios 3 &amp; 4 consistently improve comfort across all seasons and reduce winter discomfort most effectively.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1 leaves many older homes with unresolved thermal discomfort unless paired with zoning or controls.</a:t>
            </a: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endParaRPr lang="en-I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0">
            <a:extLst>
              <a:ext uri="{FF2B5EF4-FFF2-40B4-BE49-F238E27FC236}">
                <a16:creationId xmlns:a16="http://schemas.microsoft.com/office/drawing/2014/main" id="{FF47BA8A-AB01-94B6-7C83-C2FD12D321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224" t="4675" r="28357" b="5013"/>
          <a:stretch>
            <a:fillRect/>
          </a:stretch>
        </p:blipFill>
        <p:spPr>
          <a:xfrm>
            <a:off x="8539038" y="6115768"/>
            <a:ext cx="466543" cy="6620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2" descr="NexSys">
            <a:extLst>
              <a:ext uri="{FF2B5EF4-FFF2-40B4-BE49-F238E27FC236}">
                <a16:creationId xmlns:a16="http://schemas.microsoft.com/office/drawing/2014/main" id="{A681ADC3-764D-6606-F0C1-FA48438FC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03" y="6126163"/>
            <a:ext cx="891822" cy="6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63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71CF8-5ECA-9A59-EC84-0478BE31C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C360-B8EA-05D5-7396-85F1C9789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76A357-28EC-D3ED-05FA-91553FCB211B}"/>
              </a:ext>
            </a:extLst>
          </p:cNvPr>
          <p:cNvSpPr/>
          <p:nvPr/>
        </p:nvSpPr>
        <p:spPr>
          <a:xfrm>
            <a:off x="1" y="1211121"/>
            <a:ext cx="9144000" cy="112100"/>
          </a:xfrm>
          <a:prstGeom prst="rect">
            <a:avLst/>
          </a:prstGeom>
          <a:solidFill>
            <a:srgbClr val="EF912D"/>
          </a:solidFill>
          <a:ln>
            <a:solidFill>
              <a:srgbClr val="EF91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99EDE-E699-6E79-DA04-20864646FE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49" t="3275" r="23958"/>
          <a:stretch>
            <a:fillRect/>
          </a:stretch>
        </p:blipFill>
        <p:spPr>
          <a:xfrm>
            <a:off x="0" y="32653"/>
            <a:ext cx="2311167" cy="117278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10426A8-6331-C0B3-1CE6-151372B89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221687"/>
              </p:ext>
            </p:extLst>
          </p:nvPr>
        </p:nvGraphicFramePr>
        <p:xfrm>
          <a:off x="353050" y="2150628"/>
          <a:ext cx="8529694" cy="3272243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933352">
                  <a:extLst>
                    <a:ext uri="{9D8B030D-6E8A-4147-A177-3AD203B41FA5}">
                      <a16:colId xmlns:a16="http://schemas.microsoft.com/office/drawing/2014/main" val="983209857"/>
                    </a:ext>
                  </a:extLst>
                </a:gridCol>
                <a:gridCol w="2134654">
                  <a:extLst>
                    <a:ext uri="{9D8B030D-6E8A-4147-A177-3AD203B41FA5}">
                      <a16:colId xmlns:a16="http://schemas.microsoft.com/office/drawing/2014/main" val="1229194116"/>
                    </a:ext>
                  </a:extLst>
                </a:gridCol>
                <a:gridCol w="1984142">
                  <a:extLst>
                    <a:ext uri="{9D8B030D-6E8A-4147-A177-3AD203B41FA5}">
                      <a16:colId xmlns:a16="http://schemas.microsoft.com/office/drawing/2014/main" val="3169312626"/>
                    </a:ext>
                  </a:extLst>
                </a:gridCol>
                <a:gridCol w="1616970">
                  <a:extLst>
                    <a:ext uri="{9D8B030D-6E8A-4147-A177-3AD203B41FA5}">
                      <a16:colId xmlns:a16="http://schemas.microsoft.com/office/drawing/2014/main" val="1362928693"/>
                    </a:ext>
                  </a:extLst>
                </a:gridCol>
                <a:gridCol w="1860576">
                  <a:extLst>
                    <a:ext uri="{9D8B030D-6E8A-4147-A177-3AD203B41FA5}">
                      <a16:colId xmlns:a16="http://schemas.microsoft.com/office/drawing/2014/main" val="2913662251"/>
                    </a:ext>
                  </a:extLst>
                </a:gridCol>
              </a:tblGrid>
              <a:tr h="217994">
                <a:tc>
                  <a:txBody>
                    <a:bodyPr/>
                    <a:lstStyle/>
                    <a:p>
                      <a:r>
                        <a:rPr lang="en-IE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Scenario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IE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IE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Best For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IE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IE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Weaknesses</a:t>
                      </a:r>
                    </a:p>
                  </a:txBody>
                  <a:tcPr marL="76711" marR="76711" marT="38356" marB="38356" anchor="ctr"/>
                </a:tc>
                <a:extLst>
                  <a:ext uri="{0D108BD9-81ED-4DB2-BD59-A6C34878D82A}">
                    <a16:rowId xmlns:a16="http://schemas.microsoft.com/office/drawing/2014/main" val="2295750019"/>
                  </a:ext>
                </a:extLst>
              </a:tr>
              <a:tr h="708479">
                <a:tc>
                  <a:txBody>
                    <a:bodyPr/>
                    <a:lstStyle/>
                    <a:p>
                      <a:r>
                        <a:rPr lang="en-IE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Scenario 1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IE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Basic Efficiency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IE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Partially insulated homes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Low-cost, good for BER F-G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Limited savings for poorly insulated homes</a:t>
                      </a:r>
                    </a:p>
                  </a:txBody>
                  <a:tcPr marL="76711" marR="76711" marT="38356" marB="38356" anchor="ctr"/>
                </a:tc>
                <a:extLst>
                  <a:ext uri="{0D108BD9-81ED-4DB2-BD59-A6C34878D82A}">
                    <a16:rowId xmlns:a16="http://schemas.microsoft.com/office/drawing/2014/main" val="946519608"/>
                  </a:ext>
                </a:extLst>
              </a:tr>
              <a:tr h="708479">
                <a:tc>
                  <a:txBody>
                    <a:bodyPr/>
                    <a:lstStyle/>
                    <a:p>
                      <a:r>
                        <a:rPr lang="en-IE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Scenario 2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Decarbonization-first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IE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concrete / mid-century homes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sv-SE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 emissions drop, fast system upgrade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 not reach comfort targets alone</a:t>
                      </a:r>
                    </a:p>
                  </a:txBody>
                  <a:tcPr marL="76711" marR="76711" marT="38356" marB="38356" anchor="ctr"/>
                </a:tc>
                <a:extLst>
                  <a:ext uri="{0D108BD9-81ED-4DB2-BD59-A6C34878D82A}">
                    <a16:rowId xmlns:a16="http://schemas.microsoft.com/office/drawing/2014/main" val="2161502793"/>
                  </a:ext>
                </a:extLst>
              </a:tr>
              <a:tr h="871974">
                <a:tc>
                  <a:txBody>
                    <a:bodyPr/>
                    <a:lstStyle/>
                    <a:p>
                      <a:r>
                        <a:rPr lang="en-IE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Scenario 3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Electrification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IE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Pre-1900 or well-zoned homes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IE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Avoids complex retrofits, improves emissions and comfort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electricity costs, grid impact</a:t>
                      </a:r>
                    </a:p>
                  </a:txBody>
                  <a:tcPr marL="76711" marR="76711" marT="38356" marB="38356" anchor="ctr"/>
                </a:tc>
                <a:extLst>
                  <a:ext uri="{0D108BD9-81ED-4DB2-BD59-A6C34878D82A}">
                    <a16:rowId xmlns:a16="http://schemas.microsoft.com/office/drawing/2014/main" val="1778740156"/>
                  </a:ext>
                </a:extLst>
              </a:tr>
              <a:tr h="708479">
                <a:tc>
                  <a:txBody>
                    <a:bodyPr/>
                    <a:lstStyle/>
                    <a:p>
                      <a:r>
                        <a:rPr lang="en-IE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Scenario 4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Deep Retrofit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IE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High-loss archetypes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Best energy and comfort results</a:t>
                      </a:r>
                    </a:p>
                  </a:txBody>
                  <a:tcPr marL="76711" marR="76711" marT="38356" marB="38356" anchor="ctr"/>
                </a:tc>
                <a:tc>
                  <a:txBody>
                    <a:bodyPr/>
                    <a:lstStyle/>
                    <a:p>
                      <a:r>
                        <a:rPr lang="en-IE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cost, long disruption</a:t>
                      </a:r>
                    </a:p>
                  </a:txBody>
                  <a:tcPr marL="76711" marR="76711" marT="38356" marB="38356" anchor="ctr"/>
                </a:tc>
                <a:extLst>
                  <a:ext uri="{0D108BD9-81ED-4DB2-BD59-A6C34878D82A}">
                    <a16:rowId xmlns:a16="http://schemas.microsoft.com/office/drawing/2014/main" val="1128544109"/>
                  </a:ext>
                </a:extLst>
              </a:tr>
            </a:tbl>
          </a:graphicData>
        </a:graphic>
      </p:graphicFrame>
      <p:pic>
        <p:nvPicPr>
          <p:cNvPr id="10" name="Picture 20">
            <a:extLst>
              <a:ext uri="{FF2B5EF4-FFF2-40B4-BE49-F238E27FC236}">
                <a16:creationId xmlns:a16="http://schemas.microsoft.com/office/drawing/2014/main" id="{822F5564-2649-B7CE-43ED-BB458598EE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224" t="4675" r="28357" b="5013"/>
          <a:stretch>
            <a:fillRect/>
          </a:stretch>
        </p:blipFill>
        <p:spPr>
          <a:xfrm>
            <a:off x="8539038" y="6115768"/>
            <a:ext cx="466543" cy="6620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2" descr="NexSys">
            <a:extLst>
              <a:ext uri="{FF2B5EF4-FFF2-40B4-BE49-F238E27FC236}">
                <a16:creationId xmlns:a16="http://schemas.microsoft.com/office/drawing/2014/main" id="{D786DAEE-EA83-950C-E1B1-1C6302717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03" y="6126163"/>
            <a:ext cx="891822" cy="6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00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BBD31-0193-CBB4-82F0-1C0C11DE3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NexSys">
            <a:extLst>
              <a:ext uri="{FF2B5EF4-FFF2-40B4-BE49-F238E27FC236}">
                <a16:creationId xmlns:a16="http://schemas.microsoft.com/office/drawing/2014/main" id="{42DC7F83-4C35-1F4C-DEFC-DD463C02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03" y="6171379"/>
            <a:ext cx="891822" cy="6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52ADB1-5599-FF33-9192-946887B4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B2FDCE-046C-8448-220A-6A443463C8BA}"/>
              </a:ext>
            </a:extLst>
          </p:cNvPr>
          <p:cNvSpPr/>
          <p:nvPr/>
        </p:nvSpPr>
        <p:spPr>
          <a:xfrm>
            <a:off x="1" y="1211121"/>
            <a:ext cx="9144000" cy="112100"/>
          </a:xfrm>
          <a:prstGeom prst="rect">
            <a:avLst/>
          </a:prstGeom>
          <a:solidFill>
            <a:srgbClr val="EF912D"/>
          </a:solidFill>
          <a:ln>
            <a:solidFill>
              <a:srgbClr val="EF91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E0A37-8B94-E6C7-9BFA-EEBBAAEA9C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49" t="3275" r="23958"/>
          <a:stretch>
            <a:fillRect/>
          </a:stretch>
        </p:blipFill>
        <p:spPr>
          <a:xfrm>
            <a:off x="0" y="32653"/>
            <a:ext cx="2311167" cy="1172786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FA964EB-9EF3-314D-1639-4A71AAF9E6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185078"/>
              </p:ext>
            </p:extLst>
          </p:nvPr>
        </p:nvGraphicFramePr>
        <p:xfrm>
          <a:off x="276225" y="1782980"/>
          <a:ext cx="8674104" cy="4467314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797048">
                  <a:extLst>
                    <a:ext uri="{9D8B030D-6E8A-4147-A177-3AD203B41FA5}">
                      <a16:colId xmlns:a16="http://schemas.microsoft.com/office/drawing/2014/main" val="3633139929"/>
                    </a:ext>
                  </a:extLst>
                </a:gridCol>
                <a:gridCol w="766119">
                  <a:extLst>
                    <a:ext uri="{9D8B030D-6E8A-4147-A177-3AD203B41FA5}">
                      <a16:colId xmlns:a16="http://schemas.microsoft.com/office/drawing/2014/main" val="950913699"/>
                    </a:ext>
                  </a:extLst>
                </a:gridCol>
                <a:gridCol w="2014151">
                  <a:extLst>
                    <a:ext uri="{9D8B030D-6E8A-4147-A177-3AD203B41FA5}">
                      <a16:colId xmlns:a16="http://schemas.microsoft.com/office/drawing/2014/main" val="466148995"/>
                    </a:ext>
                  </a:extLst>
                </a:gridCol>
                <a:gridCol w="1283337">
                  <a:extLst>
                    <a:ext uri="{9D8B030D-6E8A-4147-A177-3AD203B41FA5}">
                      <a16:colId xmlns:a16="http://schemas.microsoft.com/office/drawing/2014/main" val="1403368440"/>
                    </a:ext>
                  </a:extLst>
                </a:gridCol>
                <a:gridCol w="1196840">
                  <a:extLst>
                    <a:ext uri="{9D8B030D-6E8A-4147-A177-3AD203B41FA5}">
                      <a16:colId xmlns:a16="http://schemas.microsoft.com/office/drawing/2014/main" val="2324133152"/>
                    </a:ext>
                  </a:extLst>
                </a:gridCol>
                <a:gridCol w="2616609">
                  <a:extLst>
                    <a:ext uri="{9D8B030D-6E8A-4147-A177-3AD203B41FA5}">
                      <a16:colId xmlns:a16="http://schemas.microsoft.com/office/drawing/2014/main" val="864913080"/>
                    </a:ext>
                  </a:extLst>
                </a:gridCol>
              </a:tblGrid>
              <a:tr h="224058"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Archetype</a:t>
                      </a:r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Period</a:t>
                      </a:r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Wall/Roof Type</a:t>
                      </a:r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 &amp; Energy Intensity (kWh/m²/yr)</a:t>
                      </a:r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Best Scenario</a:t>
                      </a:r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Rationale</a:t>
                      </a:r>
                    </a:p>
                  </a:txBody>
                  <a:tcPr marL="22406" marR="22406" marT="11203" marB="11203" anchor="ctr"/>
                </a:tc>
                <a:extLst>
                  <a:ext uri="{0D108BD9-81ED-4DB2-BD59-A6C34878D82A}">
                    <a16:rowId xmlns:a16="http://schemas.microsoft.com/office/drawing/2014/main" val="3178664327"/>
                  </a:ext>
                </a:extLst>
              </a:tr>
              <a:tr h="520519">
                <a:tc>
                  <a:txBody>
                    <a:bodyPr/>
                    <a:lstStyle/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Archetype 5</a:t>
                      </a:r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1990s</a:t>
                      </a:r>
                    </a:p>
                  </a:txBody>
                  <a:tcPr marL="22406" marR="22406" marT="11203" marB="11203" anchor="ctr"/>
                </a:tc>
                <a:tc rowSpan="2">
                  <a:txBody>
                    <a:bodyPr/>
                    <a:lstStyle/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wall, partial insulation</a:t>
                      </a:r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F–G (~499)</a:t>
                      </a:r>
                    </a:p>
                  </a:txBody>
                  <a:tcPr marL="22406" marR="22406" marT="11203" marB="11203" anchor="ctr"/>
                </a:tc>
                <a:tc rowSpan="2">
                  <a:txBody>
                    <a:bodyPr/>
                    <a:lstStyle/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Scenario 1: </a:t>
                      </a:r>
                    </a:p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Basic Efficiency</a:t>
                      </a:r>
                    </a:p>
                  </a:txBody>
                  <a:tcPr marL="22406" marR="22406" marT="11203" marB="11203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Already some insulation—basic upgrades yield high impact at low cost.</a:t>
                      </a:r>
                    </a:p>
                  </a:txBody>
                  <a:tcPr marL="22406" marR="22406" marT="11203" marB="11203" anchor="ctr"/>
                </a:tc>
                <a:extLst>
                  <a:ext uri="{0D108BD9-81ED-4DB2-BD59-A6C34878D82A}">
                    <a16:rowId xmlns:a16="http://schemas.microsoft.com/office/drawing/2014/main" val="3556045305"/>
                  </a:ext>
                </a:extLst>
              </a:tr>
              <a:tr h="520519">
                <a:tc>
                  <a:txBody>
                    <a:bodyPr/>
                    <a:lstStyle/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Archetype 25</a:t>
                      </a:r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1990s</a:t>
                      </a:r>
                    </a:p>
                  </a:txBody>
                  <a:tcPr marL="22406" marR="22406" marT="11203" marB="11203"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F–G (~499)</a:t>
                      </a:r>
                    </a:p>
                  </a:txBody>
                  <a:tcPr marL="22406" marR="22406" marT="11203" marB="11203"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Existing envelope + minor upgrades deliver value; not worth full electrification yet.</a:t>
                      </a:r>
                    </a:p>
                  </a:txBody>
                  <a:tcPr marL="22406" marR="22406" marT="11203" marB="11203" anchor="ctr"/>
                </a:tc>
                <a:extLst>
                  <a:ext uri="{0D108BD9-81ED-4DB2-BD59-A6C34878D82A}">
                    <a16:rowId xmlns:a16="http://schemas.microsoft.com/office/drawing/2014/main" val="1038121298"/>
                  </a:ext>
                </a:extLst>
              </a:tr>
              <a:tr h="520519">
                <a:tc>
                  <a:txBody>
                    <a:bodyPr/>
                    <a:lstStyle/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Archetype 9</a:t>
                      </a:r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1930–1949</a:t>
                      </a:r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 mass concrete</a:t>
                      </a:r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(&gt;450)</a:t>
                      </a:r>
                    </a:p>
                  </a:txBody>
                  <a:tcPr marL="22406" marR="22406" marT="11203" marB="11203" anchor="ctr"/>
                </a:tc>
                <a:tc rowSpan="2">
                  <a:txBody>
                    <a:bodyPr/>
                    <a:lstStyle/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Scenario 2: </a:t>
                      </a:r>
                    </a:p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Decarb-First</a:t>
                      </a:r>
                    </a:p>
                  </a:txBody>
                  <a:tcPr marL="22406" marR="22406" marT="11203" marB="11203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Structural mass benefits from heat pump retrofit; less fabric needed. Good balance of emissions and cost.</a:t>
                      </a:r>
                    </a:p>
                  </a:txBody>
                  <a:tcPr marL="22406" marR="22406" marT="11203" marB="11203" anchor="ctr"/>
                </a:tc>
                <a:extLst>
                  <a:ext uri="{0D108BD9-81ED-4DB2-BD59-A6C34878D82A}">
                    <a16:rowId xmlns:a16="http://schemas.microsoft.com/office/drawing/2014/main" val="4251722106"/>
                  </a:ext>
                </a:extLst>
              </a:tr>
              <a:tr h="2516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Archetype 17</a:t>
                      </a:r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1978-1982</a:t>
                      </a: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Uninsulated walls, partially filled, Pitched</a:t>
                      </a:r>
                      <a:endParaRPr lang="en-I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D1(276)</a:t>
                      </a:r>
                    </a:p>
                  </a:txBody>
                  <a:tcPr marL="2218" marR="2218" marT="2218" marB="0" anchor="b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22406" marR="22406" marT="11203" marB="11203" anchor="ctr"/>
                </a:tc>
                <a:tc vMerge="1">
                  <a:txBody>
                    <a:bodyPr/>
                    <a:lstStyle/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06" marR="22406" marT="11203" marB="11203" anchor="ctr"/>
                </a:tc>
                <a:extLst>
                  <a:ext uri="{0D108BD9-81ED-4DB2-BD59-A6C34878D82A}">
                    <a16:rowId xmlns:a16="http://schemas.microsoft.com/office/drawing/2014/main" val="2209222628"/>
                  </a:ext>
                </a:extLst>
              </a:tr>
              <a:tr h="520519">
                <a:tc>
                  <a:txBody>
                    <a:bodyPr/>
                    <a:lstStyle/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Archetype 3</a:t>
                      </a:r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Pre-1900</a:t>
                      </a:r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Uninsulated solid brick, timber floors</a:t>
                      </a:r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(~350)</a:t>
                      </a:r>
                    </a:p>
                  </a:txBody>
                  <a:tcPr marL="22406" marR="22406" marT="11203" marB="11203" anchor="ctr"/>
                </a:tc>
                <a:tc rowSpan="2">
                  <a:txBody>
                    <a:bodyPr/>
                    <a:lstStyle/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Scenario 3:</a:t>
                      </a:r>
                    </a:p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High Electrification</a:t>
                      </a:r>
                    </a:p>
                  </a:txBody>
                  <a:tcPr marL="22406" marR="22406" marT="11203" marB="11203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Avoids invasive façade upgrades. Electrification offers operational savings and comfort without excessive costs.</a:t>
                      </a:r>
                    </a:p>
                  </a:txBody>
                  <a:tcPr marL="22406" marR="22406" marT="11203" marB="11203" anchor="ctr"/>
                </a:tc>
                <a:extLst>
                  <a:ext uri="{0D108BD9-81ED-4DB2-BD59-A6C34878D82A}">
                    <a16:rowId xmlns:a16="http://schemas.microsoft.com/office/drawing/2014/main" val="82112977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Archetype 4</a:t>
                      </a:r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r>
                        <a:rPr lang="en-IE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1994–2004</a:t>
                      </a:r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Filled cavity wall, pitched roof</a:t>
                      </a:r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(~360–380)</a:t>
                      </a:r>
                    </a:p>
                  </a:txBody>
                  <a:tcPr marL="22406" marR="22406" marT="11203" marB="11203"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 envelope with basic insulation allows clean electrification; low disruption and good return.</a:t>
                      </a:r>
                    </a:p>
                  </a:txBody>
                  <a:tcPr marL="22406" marR="22406" marT="11203" marB="11203" anchor="ctr"/>
                </a:tc>
                <a:extLst>
                  <a:ext uri="{0D108BD9-81ED-4DB2-BD59-A6C34878D82A}">
                    <a16:rowId xmlns:a16="http://schemas.microsoft.com/office/drawing/2014/main" val="2227627137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Archetype 6</a:t>
                      </a:r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r>
                        <a:rPr lang="en-IE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1900–1929</a:t>
                      </a:r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r>
                        <a:rPr lang="en-IE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Brick façade/block</a:t>
                      </a:r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r>
                        <a:rPr lang="en-IE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(~458)</a:t>
                      </a:r>
                    </a:p>
                  </a:txBody>
                  <a:tcPr marL="22406" marR="22406" marT="11203" marB="11203" anchor="ctr"/>
                </a:tc>
                <a:tc>
                  <a:txBody>
                    <a:bodyPr/>
                    <a:lstStyle/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Scenario 4: </a:t>
                      </a:r>
                    </a:p>
                    <a:p>
                      <a:r>
                        <a:rPr lang="en-IE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Deep Electrified</a:t>
                      </a:r>
                    </a:p>
                  </a:txBody>
                  <a:tcPr marL="22406" marR="22406" marT="11203" marB="11203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heat loss, exposed end walls require fabric-first plus electrification; high comfort achieved.</a:t>
                      </a:r>
                    </a:p>
                  </a:txBody>
                  <a:tcPr marL="22406" marR="22406" marT="11203" marB="11203" anchor="ctr"/>
                </a:tc>
                <a:extLst>
                  <a:ext uri="{0D108BD9-81ED-4DB2-BD59-A6C34878D82A}">
                    <a16:rowId xmlns:a16="http://schemas.microsoft.com/office/drawing/2014/main" val="1802381670"/>
                  </a:ext>
                </a:extLst>
              </a:tr>
            </a:tbl>
          </a:graphicData>
        </a:graphic>
      </p:graphicFrame>
      <p:pic>
        <p:nvPicPr>
          <p:cNvPr id="12" name="Picture 20">
            <a:extLst>
              <a:ext uri="{FF2B5EF4-FFF2-40B4-BE49-F238E27FC236}">
                <a16:creationId xmlns:a16="http://schemas.microsoft.com/office/drawing/2014/main" id="{1511025D-4166-AA12-1F4A-E4FED9D59D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224" t="4675" r="28357" b="5013"/>
          <a:stretch>
            <a:fillRect/>
          </a:stretch>
        </p:blipFill>
        <p:spPr>
          <a:xfrm>
            <a:off x="8539038" y="6150936"/>
            <a:ext cx="466543" cy="66203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58680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AA68B-FB8A-EA92-1003-C0B1C51B1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65BE3-96BB-590F-4E86-CEE1EE4F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D83E29-84C3-83E3-4B24-CAB3CF87B749}"/>
              </a:ext>
            </a:extLst>
          </p:cNvPr>
          <p:cNvSpPr/>
          <p:nvPr/>
        </p:nvSpPr>
        <p:spPr>
          <a:xfrm>
            <a:off x="1" y="1211121"/>
            <a:ext cx="9144000" cy="112100"/>
          </a:xfrm>
          <a:prstGeom prst="rect">
            <a:avLst/>
          </a:prstGeom>
          <a:solidFill>
            <a:srgbClr val="EF912D"/>
          </a:solidFill>
          <a:ln>
            <a:solidFill>
              <a:srgbClr val="EF91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B5E386-5276-60A7-F6A8-09F3DA44B7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49" t="3275" r="23958"/>
          <a:stretch>
            <a:fillRect/>
          </a:stretch>
        </p:blipFill>
        <p:spPr>
          <a:xfrm>
            <a:off x="0" y="32653"/>
            <a:ext cx="2311167" cy="1172786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810D9F2E-DCF7-44CF-C2B6-72C586211F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837721"/>
              </p:ext>
            </p:extLst>
          </p:nvPr>
        </p:nvGraphicFramePr>
        <p:xfrm>
          <a:off x="256401" y="2425541"/>
          <a:ext cx="8515908" cy="233172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194130">
                  <a:extLst>
                    <a:ext uri="{9D8B030D-6E8A-4147-A177-3AD203B41FA5}">
                      <a16:colId xmlns:a16="http://schemas.microsoft.com/office/drawing/2014/main" val="2047600680"/>
                    </a:ext>
                  </a:extLst>
                </a:gridCol>
                <a:gridCol w="1286125">
                  <a:extLst>
                    <a:ext uri="{9D8B030D-6E8A-4147-A177-3AD203B41FA5}">
                      <a16:colId xmlns:a16="http://schemas.microsoft.com/office/drawing/2014/main" val="1295177850"/>
                    </a:ext>
                  </a:extLst>
                </a:gridCol>
                <a:gridCol w="4035653">
                  <a:extLst>
                    <a:ext uri="{9D8B030D-6E8A-4147-A177-3AD203B41FA5}">
                      <a16:colId xmlns:a16="http://schemas.microsoft.com/office/drawing/2014/main" val="13532010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E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Archetype Characteristics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Recommended Scenario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Justification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946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 brick, poor ventilation, high losses (Pre-1940s)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Scenario 3 or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Requires ventilation, envelope insulation, and heat source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3770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concrete, thermal mass (1950s)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Scenario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Switch to efficient systems leverages thermal stability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691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wall, moderate insulation (1990s+)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Scenario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Quick wins with low disruption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99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Exposed end walls, partial insulation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Scenario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Deep retrofit required to manage loss and comfort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6393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Electrically zoned or high ceilings (heritage types)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3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Scenario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 pump/electrification avoids aesthetic/structural disruption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17257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B79D94D-725E-E775-DA4C-19BBB64DB4AE}"/>
              </a:ext>
            </a:extLst>
          </p:cNvPr>
          <p:cNvSpPr txBox="1"/>
          <p:nvPr/>
        </p:nvSpPr>
        <p:spPr>
          <a:xfrm>
            <a:off x="113857" y="1645632"/>
            <a:ext cx="76603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for Archetype-Based Retrofit Strategy</a:t>
            </a:r>
            <a:endParaRPr lang="en-I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0">
            <a:extLst>
              <a:ext uri="{FF2B5EF4-FFF2-40B4-BE49-F238E27FC236}">
                <a16:creationId xmlns:a16="http://schemas.microsoft.com/office/drawing/2014/main" id="{7D8C8093-B80B-B1C2-5B98-9C7F0E9904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224" t="4675" r="28357" b="5013"/>
          <a:stretch>
            <a:fillRect/>
          </a:stretch>
        </p:blipFill>
        <p:spPr>
          <a:xfrm>
            <a:off x="8539038" y="6115768"/>
            <a:ext cx="466543" cy="6620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2" descr="NexSys">
            <a:extLst>
              <a:ext uri="{FF2B5EF4-FFF2-40B4-BE49-F238E27FC236}">
                <a16:creationId xmlns:a16="http://schemas.microsoft.com/office/drawing/2014/main" id="{A90698D9-96FC-69C9-1FCC-C5FC80342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03" y="6126163"/>
            <a:ext cx="891822" cy="6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706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40105-A809-8BA3-2D24-9B612C125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236B3-2382-3E3A-DC54-C4850AAA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Direction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4DF782-273F-85F3-5F0F-FDA23B71BF7A}"/>
              </a:ext>
            </a:extLst>
          </p:cNvPr>
          <p:cNvSpPr/>
          <p:nvPr/>
        </p:nvSpPr>
        <p:spPr>
          <a:xfrm>
            <a:off x="1" y="1211121"/>
            <a:ext cx="9144000" cy="112100"/>
          </a:xfrm>
          <a:prstGeom prst="rect">
            <a:avLst/>
          </a:prstGeom>
          <a:solidFill>
            <a:srgbClr val="EF912D"/>
          </a:solidFill>
          <a:ln>
            <a:solidFill>
              <a:srgbClr val="EF91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B6F24B-56E4-D89B-00A8-57C0D2FEC8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49" t="3275" r="23958"/>
          <a:stretch>
            <a:fillRect/>
          </a:stretch>
        </p:blipFill>
        <p:spPr>
          <a:xfrm>
            <a:off x="0" y="32653"/>
            <a:ext cx="2311167" cy="11727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998A5E-C0D2-6BBF-77CB-4F148324FB22}"/>
              </a:ext>
            </a:extLst>
          </p:cNvPr>
          <p:cNvSpPr txBox="1"/>
          <p:nvPr/>
        </p:nvSpPr>
        <p:spPr>
          <a:xfrm>
            <a:off x="0" y="1461711"/>
            <a:ext cx="8891724" cy="524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>
              <a:lnSpc>
                <a:spcPct val="200000"/>
              </a:lnSpc>
              <a:spcBef>
                <a:spcPct val="20000"/>
              </a:spcBef>
              <a:buFont typeface="+mj-lt"/>
              <a:buAutoNum type="arabicPeriod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Expansion of Case Studies and Dataset: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Incorporate more samples across all archetypes to strengthen the empirical foundation of the study.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Build a comprehensive, city-scale dataset to support machine learning models, archetype clustering, and reliable extrapolation of results in a data-driven retrofit framework.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Data-Driven Archetype Targeting</a:t>
            </a:r>
            <a:endParaRPr lang="en-US" sz="1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Utilize Building Energy Rating (BER), construction type, and material data from OpenStreetMap (OSM) and </a:t>
            </a:r>
            <a:r>
              <a:rPr lang="en-US" sz="1400" dirty="0" err="1"/>
              <a:t>GeoDirectory</a:t>
            </a:r>
            <a:r>
              <a:rPr lang="en-US" sz="1400" dirty="0"/>
              <a:t> to spatially map retrofit strategies by archetype, establish a typology-based framework to classify and compare retrofit needs across the urban building stock.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Automated Retrofit Recommendation Tools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Develop predictive tools (e.g., ML classifiers or rule-based engines) integrated into GIS platforms to recommend retrofit strategies by location, archetype, and energy performance.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Enable real-time, area-wide impact assessments for planners and energy consultants.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dirty="0"/>
              <a:t>Policy Integration and Incentive Alignment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Align local and national emissions targets with retrofit scenarios where the greatest returns on carbon and comfort are achieved.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IE" sz="1400" dirty="0"/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BBABBF43-6E93-71C7-C906-4C63BEB51E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224" t="4675" r="28357" b="5013"/>
          <a:stretch>
            <a:fillRect/>
          </a:stretch>
        </p:blipFill>
        <p:spPr>
          <a:xfrm>
            <a:off x="8539038" y="6115768"/>
            <a:ext cx="466543" cy="6620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" descr="NexSys">
            <a:extLst>
              <a:ext uri="{FF2B5EF4-FFF2-40B4-BE49-F238E27FC236}">
                <a16:creationId xmlns:a16="http://schemas.microsoft.com/office/drawing/2014/main" id="{9C8A6503-A481-6DF3-5DD3-4980B245C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03" y="6126163"/>
            <a:ext cx="891822" cy="6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050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DD5D2-9741-91DD-3670-1492835EA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BB6DE-256A-471E-A3C2-69BF787AFAED}"/>
              </a:ext>
            </a:extLst>
          </p:cNvPr>
          <p:cNvSpPr/>
          <p:nvPr/>
        </p:nvSpPr>
        <p:spPr>
          <a:xfrm>
            <a:off x="1" y="1211121"/>
            <a:ext cx="9144000" cy="112100"/>
          </a:xfrm>
          <a:prstGeom prst="rect">
            <a:avLst/>
          </a:prstGeom>
          <a:solidFill>
            <a:srgbClr val="EF912D"/>
          </a:solidFill>
          <a:ln>
            <a:solidFill>
              <a:srgbClr val="EF91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7B593-71BC-6DA3-E5E9-E35A6911E8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49" t="3275" r="23958"/>
          <a:stretch>
            <a:fillRect/>
          </a:stretch>
        </p:blipFill>
        <p:spPr>
          <a:xfrm>
            <a:off x="0" y="32653"/>
            <a:ext cx="2311167" cy="1172786"/>
          </a:xfrm>
          <a:prstGeom prst="rect">
            <a:avLst/>
          </a:prstGeom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18903518-011B-55F6-70CC-D87C3FD1C4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224" t="4675" r="28357" b="5013"/>
          <a:stretch>
            <a:fillRect/>
          </a:stretch>
        </p:blipFill>
        <p:spPr>
          <a:xfrm>
            <a:off x="8539038" y="6115768"/>
            <a:ext cx="466543" cy="6620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" descr="NexSys">
            <a:extLst>
              <a:ext uri="{FF2B5EF4-FFF2-40B4-BE49-F238E27FC236}">
                <a16:creationId xmlns:a16="http://schemas.microsoft.com/office/drawing/2014/main" id="{6ACCC3F7-7BAD-C6E9-C932-C4989F1FA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03" y="6126163"/>
            <a:ext cx="891822" cy="6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6A3C625-26F3-5052-8C06-C237E78738EA}"/>
              </a:ext>
            </a:extLst>
          </p:cNvPr>
          <p:cNvSpPr txBox="1">
            <a:spLocks/>
          </p:cNvSpPr>
          <p:nvPr/>
        </p:nvSpPr>
        <p:spPr>
          <a:xfrm>
            <a:off x="1222407" y="2097604"/>
            <a:ext cx="6485284" cy="13240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 </a:t>
            </a:r>
          </a:p>
          <a:p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Question?!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C4A70EB-6C8A-DFB9-98A1-1EF8253C78B1}"/>
              </a:ext>
            </a:extLst>
          </p:cNvPr>
          <p:cNvSpPr/>
          <p:nvPr/>
        </p:nvSpPr>
        <p:spPr>
          <a:xfrm>
            <a:off x="632075" y="4619091"/>
            <a:ext cx="7879850" cy="116955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400" b="1" dirty="0">
                <a:solidFill>
                  <a:srgbClr val="500050"/>
                </a:solidFill>
                <a:latin typeface="Arial" pitchFamily="34"/>
                <a:cs typeface="Arial" pitchFamily="34"/>
              </a:rPr>
              <a:t>Nasim Eslamirad</a:t>
            </a:r>
            <a:br>
              <a:rPr lang="en-IE" sz="1400" dirty="0"/>
            </a:br>
            <a:r>
              <a:rPr lang="en-IE" sz="1400" dirty="0">
                <a:latin typeface="Arial" pitchFamily="34"/>
                <a:cs typeface="Arial" pitchFamily="34"/>
              </a:rPr>
              <a:t>E-mail: nasim.eslamirad@ucd.ie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err="1">
                <a:solidFill>
                  <a:srgbClr val="C00000"/>
                </a:solidFill>
                <a:uFillTx/>
                <a:latin typeface="Arial" pitchFamily="34"/>
                <a:cs typeface="Arial" pitchFamily="3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NexSys</a:t>
            </a:r>
            <a:r>
              <a:rPr lang="en-GB" sz="1400" b="0" i="0" u="none" strike="noStrike" kern="1200" cap="none" spc="0" baseline="0" dirty="0">
                <a:solidFill>
                  <a:srgbClr val="C00000"/>
                </a:solidFill>
                <a:uFillTx/>
                <a:latin typeface="Arial" pitchFamily="34"/>
                <a:cs typeface="Arial" pitchFamily="3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Staff - </a:t>
            </a:r>
            <a:r>
              <a:rPr lang="en-GB" sz="1400" b="0" i="0" u="none" strike="noStrike" kern="1200" cap="none" spc="0" baseline="0" dirty="0" err="1">
                <a:solidFill>
                  <a:srgbClr val="C00000"/>
                </a:solidFill>
                <a:uFillTx/>
                <a:latin typeface="Arial" pitchFamily="34"/>
                <a:cs typeface="Arial" pitchFamily="3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NexSys</a:t>
            </a:r>
            <a:r>
              <a:rPr lang="en-GB" sz="1400" b="0" i="0" u="none" strike="noStrike" kern="1200" cap="none" spc="0" baseline="0" dirty="0">
                <a:solidFill>
                  <a:srgbClr val="C00000"/>
                </a:solidFill>
                <a:uFillTx/>
                <a:latin typeface="Arial" pitchFamily="34"/>
                <a:cs typeface="Arial" pitchFamily="3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Next Generation Energy Systems (nexsys-energy.ie)</a:t>
            </a:r>
            <a:endParaRPr lang="en-GB" sz="1400" b="0" i="0" u="none" strike="noStrike" kern="1200" cap="none" spc="0" baseline="0" dirty="0">
              <a:solidFill>
                <a:srgbClr val="C00000"/>
              </a:solidFill>
              <a:uFillTx/>
              <a:latin typeface="Arial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C00000"/>
                </a:solidFill>
                <a:uFillTx/>
                <a:latin typeface="Arial" pitchFamily="34"/>
                <a:cs typeface="Arial" pitchFamily="3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Nasim Eslamirad -</a:t>
            </a:r>
            <a:r>
              <a:rPr lang="en-GB" sz="1400" b="0" i="0" u="sng" strike="noStrike" kern="1200" cap="none" spc="0" baseline="0" dirty="0">
                <a:solidFill>
                  <a:srgbClr val="C00000"/>
                </a:solidFill>
                <a:uFillTx/>
                <a:latin typeface="Arial" pitchFamily="34"/>
                <a:cs typeface="Arial" pitchFamily="34"/>
              </a:rPr>
              <a:t> </a:t>
            </a:r>
            <a:r>
              <a:rPr lang="en-GB" sz="1400" b="0" i="0" u="none" strike="noStrike" kern="1200" cap="none" spc="0" baseline="0" dirty="0">
                <a:solidFill>
                  <a:srgbClr val="C00000"/>
                </a:solidFill>
                <a:uFillTx/>
                <a:latin typeface="Arial" pitchFamily="34"/>
                <a:cs typeface="Arial" pitchFamily="3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 Scholar</a:t>
            </a:r>
            <a:endParaRPr lang="en-GB" sz="1400" b="0" i="0" u="none" strike="noStrike" kern="1200" cap="none" spc="0" baseline="0" dirty="0">
              <a:solidFill>
                <a:srgbClr val="C00000"/>
              </a:solidFill>
              <a:uFillTx/>
              <a:latin typeface="Arial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C00000"/>
                </a:solidFill>
                <a:uFillTx/>
                <a:latin typeface="Arial" pitchFamily="34"/>
                <a:cs typeface="Arial" pitchFamily="3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www.linkedin.com/in/nasimeslamirad</a:t>
            </a:r>
            <a:endParaRPr lang="en-GB" sz="1400" b="0" i="0" u="none" strike="noStrike" kern="1200" cap="none" spc="0" baseline="0" dirty="0">
              <a:solidFill>
                <a:srgbClr val="C00000"/>
              </a:solidFill>
              <a:uFillTx/>
              <a:latin typeface="Arial" pitchFamily="34"/>
            </a:endParaRP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3D55B23C-2F45-E535-DE33-1801B371B9C5}"/>
              </a:ext>
            </a:extLst>
          </p:cNvPr>
          <p:cNvSpPr txBox="1"/>
          <p:nvPr/>
        </p:nvSpPr>
        <p:spPr>
          <a:xfrm>
            <a:off x="420433" y="3824385"/>
            <a:ext cx="8240967" cy="5850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Pct val="100000"/>
              <a:buFont typeface="Avenir Next LT Pro" pitchFamily="34"/>
              <a:buChar char="+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solidFill>
                  <a:srgbClr val="201449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Acknowledgment: Science Foundation Ireland (SFI) under the NexSys SFI/21/SPP/3756 program, University College Dublin (UCD), and Tallinn University of Technology (</a:t>
            </a:r>
            <a:r>
              <a:rPr lang="en-US" sz="1500" b="0" i="0" u="none" strike="noStrike" kern="1200" cap="none" spc="0" baseline="0" dirty="0" err="1">
                <a:solidFill>
                  <a:srgbClr val="201449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TalTech</a:t>
            </a:r>
            <a:r>
              <a:rPr lang="en-US" sz="1500" b="0" i="0" u="none" strike="noStrike" kern="1200" cap="none" spc="0" baseline="0" dirty="0">
                <a:solidFill>
                  <a:srgbClr val="201449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651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285730"/>
            <a:ext cx="83947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and national goals: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Ireland must reduce building emissions to meet 2030 and 2050 targets.</a:t>
            </a:r>
            <a:endParaRPr lang="en-I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Ireland’s 2030 climate goal is to cut emissions by 51% from 2018 levels.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residential sector plays a pivotal role in Ireland’s climate strategy, accounting for around 15% of national CO₂ emissions.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Dublin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omes are F or G BER-rated (CO₂ emissions up to 34 kg/m²/yr).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Prioritizing fossil fuel replacement over strict “fabric-first” retrofits can accelerate emissions cuts.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F78B99-24E1-3194-4F7D-43F33A9A690E}"/>
              </a:ext>
            </a:extLst>
          </p:cNvPr>
          <p:cNvSpPr/>
          <p:nvPr/>
        </p:nvSpPr>
        <p:spPr>
          <a:xfrm>
            <a:off x="1" y="1211121"/>
            <a:ext cx="9144000" cy="112100"/>
          </a:xfrm>
          <a:prstGeom prst="rect">
            <a:avLst/>
          </a:prstGeom>
          <a:solidFill>
            <a:srgbClr val="EF912D"/>
          </a:solidFill>
          <a:ln>
            <a:solidFill>
              <a:srgbClr val="EF91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B3F8C-E7FF-70D2-3E19-A06A42A59D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49" t="3275" r="23958"/>
          <a:stretch>
            <a:fillRect/>
          </a:stretch>
        </p:blipFill>
        <p:spPr>
          <a:xfrm>
            <a:off x="0" y="32653"/>
            <a:ext cx="2311167" cy="1172786"/>
          </a:xfrm>
          <a:prstGeom prst="rect">
            <a:avLst/>
          </a:prstGeom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7E9BEC7A-3CC7-0FA4-22F6-B075645464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224" t="4675" r="28357" b="5013"/>
          <a:stretch>
            <a:fillRect/>
          </a:stretch>
        </p:blipFill>
        <p:spPr>
          <a:xfrm>
            <a:off x="8539038" y="6115768"/>
            <a:ext cx="466543" cy="6620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" descr="NexSys">
            <a:extLst>
              <a:ext uri="{FF2B5EF4-FFF2-40B4-BE49-F238E27FC236}">
                <a16:creationId xmlns:a16="http://schemas.microsoft.com/office/drawing/2014/main" id="{48BF0523-8B02-634F-CD2A-46C3A97F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03" y="6126163"/>
            <a:ext cx="891822" cy="6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04B9AF-0602-DE9F-FC7A-6D0FC2C7F2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t="2887" r="6553" b="5489"/>
          <a:stretch>
            <a:fillRect/>
          </a:stretch>
        </p:blipFill>
        <p:spPr bwMode="auto">
          <a:xfrm>
            <a:off x="356621" y="4017959"/>
            <a:ext cx="4132829" cy="2027914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8011EA-4968-82D2-7790-7243F22B26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 r="5105"/>
          <a:stretch>
            <a:fillRect/>
          </a:stretch>
        </p:blipFill>
        <p:spPr bwMode="auto">
          <a:xfrm>
            <a:off x="4515663" y="4017959"/>
            <a:ext cx="4240587" cy="2027913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F30598-0E00-0B0B-08AF-496D74D25B98}"/>
              </a:ext>
            </a:extLst>
          </p:cNvPr>
          <p:cNvSpPr txBox="1"/>
          <p:nvPr/>
        </p:nvSpPr>
        <p:spPr>
          <a:xfrm>
            <a:off x="184554" y="6011336"/>
            <a:ext cx="4277267" cy="2225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15000"/>
              </a:lnSpc>
              <a:spcAft>
                <a:spcPts val="800"/>
              </a:spcAft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Figure 1. Share of energy-related CO₂ equivalent emissions by sector in Ireland for the year 2023.</a:t>
            </a:r>
            <a:endParaRPr lang="en-I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75BD40-2645-5217-E3C8-7C918BA09D9B}"/>
              </a:ext>
            </a:extLst>
          </p:cNvPr>
          <p:cNvSpPr txBox="1"/>
          <p:nvPr/>
        </p:nvSpPr>
        <p:spPr>
          <a:xfrm>
            <a:off x="4489450" y="6012562"/>
            <a:ext cx="4469996" cy="2225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15000"/>
              </a:lnSpc>
              <a:spcAft>
                <a:spcPts val="800"/>
              </a:spcAft>
              <a:defRPr sz="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Figure 2. Trends in energy-related CO₂ equivalent emissions by sector in Ireland from 2005 to 2023.</a:t>
            </a:r>
            <a:endParaRPr lang="en-I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retrofit strategies for typical Dublin homes in terms of emissions, comfort, cost, and energy performance.</a:t>
            </a: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fossil fuel replacement and fabric-first approaches using Urban Building Energy Modeling (UBEM) aligned with national climate targets.</a:t>
            </a: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policymakers with data-driven insights to support cost-effective, low-carbon retrofits for old building types in Ireland.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21BA54-BCC7-B595-1255-95D874B448F8}"/>
              </a:ext>
            </a:extLst>
          </p:cNvPr>
          <p:cNvSpPr/>
          <p:nvPr/>
        </p:nvSpPr>
        <p:spPr>
          <a:xfrm>
            <a:off x="1" y="1211121"/>
            <a:ext cx="9144000" cy="112100"/>
          </a:xfrm>
          <a:prstGeom prst="rect">
            <a:avLst/>
          </a:prstGeom>
          <a:solidFill>
            <a:srgbClr val="EF912D"/>
          </a:solidFill>
          <a:ln>
            <a:solidFill>
              <a:srgbClr val="EF91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1E732F-7E51-D781-DB89-3C9A701B63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49" t="3275" r="23958"/>
          <a:stretch>
            <a:fillRect/>
          </a:stretch>
        </p:blipFill>
        <p:spPr>
          <a:xfrm>
            <a:off x="0" y="32653"/>
            <a:ext cx="2311167" cy="1172786"/>
          </a:xfrm>
          <a:prstGeom prst="rect">
            <a:avLst/>
          </a:prstGeom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ACDEA1F8-9D8E-215C-C2A3-511A8A3207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224" t="4675" r="28357" b="5013"/>
          <a:stretch>
            <a:fillRect/>
          </a:stretch>
        </p:blipFill>
        <p:spPr>
          <a:xfrm>
            <a:off x="8539038" y="6115768"/>
            <a:ext cx="466543" cy="6620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2" descr="NexSys">
            <a:extLst>
              <a:ext uri="{FF2B5EF4-FFF2-40B4-BE49-F238E27FC236}">
                <a16:creationId xmlns:a16="http://schemas.microsoft.com/office/drawing/2014/main" id="{D334EE87-C6BE-AF58-76B0-E2DF76576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03" y="6126163"/>
            <a:ext cx="891822" cy="6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930A87-0233-360A-B04C-BA9B85BA5C8B}"/>
              </a:ext>
            </a:extLst>
          </p:cNvPr>
          <p:cNvSpPr/>
          <p:nvPr/>
        </p:nvSpPr>
        <p:spPr>
          <a:xfrm>
            <a:off x="1" y="1211121"/>
            <a:ext cx="9144000" cy="112100"/>
          </a:xfrm>
          <a:prstGeom prst="rect">
            <a:avLst/>
          </a:prstGeom>
          <a:solidFill>
            <a:srgbClr val="EF912D"/>
          </a:solidFill>
          <a:ln>
            <a:solidFill>
              <a:srgbClr val="EF91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645C8-FC01-ECA2-DB9F-70E63223FA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49" t="3275" r="23958"/>
          <a:stretch>
            <a:fillRect/>
          </a:stretch>
        </p:blipFill>
        <p:spPr>
          <a:xfrm>
            <a:off x="0" y="32653"/>
            <a:ext cx="2311167" cy="11727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A79D88-F989-7DD7-8918-43495E9C9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41" y="1892284"/>
            <a:ext cx="8960992" cy="3293550"/>
          </a:xfrm>
          <a:prstGeom prst="rect">
            <a:avLst/>
          </a:prstGeom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85717B7B-0C7D-97DD-898E-CF45F82169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224" t="4675" r="28357" b="5013"/>
          <a:stretch>
            <a:fillRect/>
          </a:stretch>
        </p:blipFill>
        <p:spPr>
          <a:xfrm>
            <a:off x="8539038" y="6115768"/>
            <a:ext cx="466543" cy="6620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" descr="NexSys">
            <a:extLst>
              <a:ext uri="{FF2B5EF4-FFF2-40B4-BE49-F238E27FC236}">
                <a16:creationId xmlns:a16="http://schemas.microsoft.com/office/drawing/2014/main" id="{8E665029-A539-B187-55F1-2A68F2EC8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03" y="6126163"/>
            <a:ext cx="891822" cy="6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DD0E1-A6D6-E2D3-3651-CC5233094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8868-778F-968A-4EEC-CD080987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047BA0-D81C-7D3D-D200-D6A88CFC24AD}"/>
              </a:ext>
            </a:extLst>
          </p:cNvPr>
          <p:cNvSpPr/>
          <p:nvPr/>
        </p:nvSpPr>
        <p:spPr>
          <a:xfrm>
            <a:off x="1" y="1211121"/>
            <a:ext cx="9144000" cy="112100"/>
          </a:xfrm>
          <a:prstGeom prst="rect">
            <a:avLst/>
          </a:prstGeom>
          <a:solidFill>
            <a:srgbClr val="EF912D"/>
          </a:solidFill>
          <a:ln>
            <a:solidFill>
              <a:srgbClr val="EF91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3D056-2456-01F3-7573-54B3F251C2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49" t="3275" r="23958"/>
          <a:stretch>
            <a:fillRect/>
          </a:stretch>
        </p:blipFill>
        <p:spPr>
          <a:xfrm>
            <a:off x="0" y="32653"/>
            <a:ext cx="2311167" cy="1172786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B154BDA-9C02-2975-D831-A79CF8568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75008"/>
              </p:ext>
            </p:extLst>
          </p:nvPr>
        </p:nvGraphicFramePr>
        <p:xfrm>
          <a:off x="232833" y="1954545"/>
          <a:ext cx="8772748" cy="370198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64493">
                  <a:extLst>
                    <a:ext uri="{9D8B030D-6E8A-4147-A177-3AD203B41FA5}">
                      <a16:colId xmlns:a16="http://schemas.microsoft.com/office/drawing/2014/main" val="3393918691"/>
                    </a:ext>
                  </a:extLst>
                </a:gridCol>
                <a:gridCol w="759560">
                  <a:extLst>
                    <a:ext uri="{9D8B030D-6E8A-4147-A177-3AD203B41FA5}">
                      <a16:colId xmlns:a16="http://schemas.microsoft.com/office/drawing/2014/main" val="3090576132"/>
                    </a:ext>
                  </a:extLst>
                </a:gridCol>
                <a:gridCol w="1411233">
                  <a:extLst>
                    <a:ext uri="{9D8B030D-6E8A-4147-A177-3AD203B41FA5}">
                      <a16:colId xmlns:a16="http://schemas.microsoft.com/office/drawing/2014/main" val="2364270910"/>
                    </a:ext>
                  </a:extLst>
                </a:gridCol>
                <a:gridCol w="2085566">
                  <a:extLst>
                    <a:ext uri="{9D8B030D-6E8A-4147-A177-3AD203B41FA5}">
                      <a16:colId xmlns:a16="http://schemas.microsoft.com/office/drawing/2014/main" val="3497565123"/>
                    </a:ext>
                  </a:extLst>
                </a:gridCol>
                <a:gridCol w="2085565">
                  <a:extLst>
                    <a:ext uri="{9D8B030D-6E8A-4147-A177-3AD203B41FA5}">
                      <a16:colId xmlns:a16="http://schemas.microsoft.com/office/drawing/2014/main" val="3631378114"/>
                    </a:ext>
                  </a:extLst>
                </a:gridCol>
                <a:gridCol w="802155">
                  <a:extLst>
                    <a:ext uri="{9D8B030D-6E8A-4147-A177-3AD203B41FA5}">
                      <a16:colId xmlns:a16="http://schemas.microsoft.com/office/drawing/2014/main" val="2253832537"/>
                    </a:ext>
                  </a:extLst>
                </a:gridCol>
                <a:gridCol w="464176">
                  <a:extLst>
                    <a:ext uri="{9D8B030D-6E8A-4147-A177-3AD203B41FA5}">
                      <a16:colId xmlns:a16="http://schemas.microsoft.com/office/drawing/2014/main" val="1362802186"/>
                    </a:ext>
                  </a:extLst>
                </a:gridCol>
              </a:tblGrid>
              <a:tr h="141868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Period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Wall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Roof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Windows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Rating (</a:t>
                      </a:r>
                      <a:r>
                        <a:rPr lang="en-IE" sz="1100" b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KWh</a:t>
                      </a:r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/m2/yr)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extLst>
                  <a:ext uri="{0D108BD9-81ED-4DB2-BD59-A6C34878D82A}">
                    <a16:rowId xmlns:a16="http://schemas.microsoft.com/office/drawing/2014/main" val="2238074434"/>
                  </a:ext>
                </a:extLst>
              </a:tr>
              <a:tr h="476091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Terraced house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Pre-1900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Uninsulated brick 325/225mm thick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Front pitched with 100mm mineral wool in joists / Rear pitched roof no insulation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glazed, wooden frames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extLst>
                  <a:ext uri="{0D108BD9-81ED-4DB2-BD59-A6C34878D82A}">
                    <a16:rowId xmlns:a16="http://schemas.microsoft.com/office/drawing/2014/main" val="3768942077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Bungalow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1900-1929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Uninsulated brick, 325mm thick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Pitched roof with 50mm mineral wool in ceiling joists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glazed, wooden/steel frame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extLst>
                  <a:ext uri="{0D108BD9-81ED-4DB2-BD59-A6C34878D82A}">
                    <a16:rowId xmlns:a16="http://schemas.microsoft.com/office/drawing/2014/main" val="4153694604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End of terrace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1900-1929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Brick facade, block to side/rear, 225mm thick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Pitched roof with 50mm mineral wool in joists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glazed, wooden/steel frame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extLst>
                  <a:ext uri="{0D108BD9-81ED-4DB2-BD59-A6C34878D82A}">
                    <a16:rowId xmlns:a16="http://schemas.microsoft.com/office/drawing/2014/main" val="3977496124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Terraced house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1900-1929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Uninsulated brick walls, 325mm thick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Pitched roof with 50mm mineral wool in joists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glazed, wooden/steel frame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extLst>
                  <a:ext uri="{0D108BD9-81ED-4DB2-BD59-A6C34878D82A}">
                    <a16:rowId xmlns:a16="http://schemas.microsoft.com/office/drawing/2014/main" val="2576349916"/>
                  </a:ext>
                </a:extLst>
              </a:tr>
              <a:tr h="32922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Terraced house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1930-1949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 mass concrete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Pitched, insulation between joists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glazed, metal frame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extLst>
                  <a:ext uri="{0D108BD9-81ED-4DB2-BD59-A6C34878D82A}">
                    <a16:rowId xmlns:a16="http://schemas.microsoft.com/office/drawing/2014/main" val="28529455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Terraced house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1978-1982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300mm walls, partially filled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Pitched, insulation between joists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Double-glazed, metal frame, 6mm gap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E2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extLst>
                  <a:ext uri="{0D108BD9-81ED-4DB2-BD59-A6C34878D82A}">
                    <a16:rowId xmlns:a16="http://schemas.microsoft.com/office/drawing/2014/main" val="1550746972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Terraced house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1994-2004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walls, partially filled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Pitched, insulation between joists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 glazed, PVC/wood, 12mm gap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/>
                </a:tc>
                <a:extLst>
                  <a:ext uri="{0D108BD9-81ED-4DB2-BD59-A6C34878D82A}">
                    <a16:rowId xmlns:a16="http://schemas.microsoft.com/office/drawing/2014/main" val="3168957880"/>
                  </a:ext>
                </a:extLst>
              </a:tr>
              <a:tr h="334424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Apartment block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1994-2004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 with part cavity wall insulation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Flat roof with insulation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Double-glazed, air-filled windows, 12mm gap, wood/steel frames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713223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Apartment block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2005-2010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Reinforced concrete externally insulated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Flat roof with insulation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Double-glazed, air-filled, 16mm gap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8" marR="2218" marT="221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19735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A529D72E-B598-B528-93DE-BB3F98CCC1F5}"/>
              </a:ext>
            </a:extLst>
          </p:cNvPr>
          <p:cNvSpPr txBox="1">
            <a:spLocks/>
          </p:cNvSpPr>
          <p:nvPr/>
        </p:nvSpPr>
        <p:spPr>
          <a:xfrm>
            <a:off x="364921" y="1360835"/>
            <a:ext cx="2533475" cy="421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IE" dirty="0"/>
              <a:t>Building Archetypes</a:t>
            </a:r>
          </a:p>
        </p:txBody>
      </p:sp>
      <p:pic>
        <p:nvPicPr>
          <p:cNvPr id="17" name="Picture 20">
            <a:extLst>
              <a:ext uri="{FF2B5EF4-FFF2-40B4-BE49-F238E27FC236}">
                <a16:creationId xmlns:a16="http://schemas.microsoft.com/office/drawing/2014/main" id="{E0D5ECC3-8371-BE65-A75F-6E445C8852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224" t="4675" r="28357" b="5013"/>
          <a:stretch>
            <a:fillRect/>
          </a:stretch>
        </p:blipFill>
        <p:spPr>
          <a:xfrm>
            <a:off x="8539038" y="6115768"/>
            <a:ext cx="466543" cy="6620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2" descr="NexSys">
            <a:extLst>
              <a:ext uri="{FF2B5EF4-FFF2-40B4-BE49-F238E27FC236}">
                <a16:creationId xmlns:a16="http://schemas.microsoft.com/office/drawing/2014/main" id="{4DD385C0-5F67-2B3B-F4D8-E3BF3ADFB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03" y="6126163"/>
            <a:ext cx="891822" cy="6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784A1D-2D50-FD52-BCA6-3C080D8C8F67}"/>
              </a:ext>
            </a:extLst>
          </p:cNvPr>
          <p:cNvSpPr/>
          <p:nvPr/>
        </p:nvSpPr>
        <p:spPr>
          <a:xfrm>
            <a:off x="7734300" y="1954546"/>
            <a:ext cx="1257313" cy="3031792"/>
          </a:xfrm>
          <a:prstGeom prst="rect">
            <a:avLst/>
          </a:prstGeom>
          <a:noFill/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912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1CAB9-68AD-ACED-CDF6-D5EFC560F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1651-62A9-D664-8767-902E408B1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270137-7046-D28C-9363-D4D2F46121CB}"/>
              </a:ext>
            </a:extLst>
          </p:cNvPr>
          <p:cNvSpPr/>
          <p:nvPr/>
        </p:nvSpPr>
        <p:spPr>
          <a:xfrm>
            <a:off x="1" y="1211121"/>
            <a:ext cx="9144000" cy="112100"/>
          </a:xfrm>
          <a:prstGeom prst="rect">
            <a:avLst/>
          </a:prstGeom>
          <a:solidFill>
            <a:srgbClr val="EF912D"/>
          </a:solidFill>
          <a:ln>
            <a:solidFill>
              <a:srgbClr val="EF91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51EFC-F0BE-C033-E5F5-98D45E9A29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49" t="3275" r="23958"/>
          <a:stretch>
            <a:fillRect/>
          </a:stretch>
        </p:blipFill>
        <p:spPr>
          <a:xfrm>
            <a:off x="0" y="32653"/>
            <a:ext cx="2311167" cy="1172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C134DC-E436-87DE-8944-9E1BCEB68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33" y="2281828"/>
            <a:ext cx="8737134" cy="292557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75C3C4F-9530-807F-929C-DAF805FD4CF5}"/>
              </a:ext>
            </a:extLst>
          </p:cNvPr>
          <p:cNvSpPr txBox="1">
            <a:spLocks/>
          </p:cNvSpPr>
          <p:nvPr/>
        </p:nvSpPr>
        <p:spPr>
          <a:xfrm>
            <a:off x="134223" y="1571728"/>
            <a:ext cx="2533475" cy="421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IE" dirty="0"/>
              <a:t>Retrofit Scenarios</a:t>
            </a:r>
          </a:p>
        </p:txBody>
      </p:sp>
      <p:pic>
        <p:nvPicPr>
          <p:cNvPr id="10" name="Picture 20">
            <a:extLst>
              <a:ext uri="{FF2B5EF4-FFF2-40B4-BE49-F238E27FC236}">
                <a16:creationId xmlns:a16="http://schemas.microsoft.com/office/drawing/2014/main" id="{425F33DA-E3E9-84CC-560E-CA34EE0AC58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224" t="4675" r="28357" b="5013"/>
          <a:stretch>
            <a:fillRect/>
          </a:stretch>
        </p:blipFill>
        <p:spPr>
          <a:xfrm>
            <a:off x="8539038" y="6115768"/>
            <a:ext cx="466543" cy="6620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2" descr="NexSys">
            <a:extLst>
              <a:ext uri="{FF2B5EF4-FFF2-40B4-BE49-F238E27FC236}">
                <a16:creationId xmlns:a16="http://schemas.microsoft.com/office/drawing/2014/main" id="{EAEFFCEA-A65A-E5BB-6DBD-E5E9393F9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03" y="6126163"/>
            <a:ext cx="891822" cy="6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83BC4E-71E5-E0F8-8BBA-8F814FB43230}"/>
              </a:ext>
            </a:extLst>
          </p:cNvPr>
          <p:cNvSpPr/>
          <p:nvPr/>
        </p:nvSpPr>
        <p:spPr>
          <a:xfrm>
            <a:off x="1076323" y="2107820"/>
            <a:ext cx="2066925" cy="3235705"/>
          </a:xfrm>
          <a:prstGeom prst="rect">
            <a:avLst/>
          </a:prstGeom>
          <a:noFill/>
          <a:ln w="28575"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75E4B0-7A71-88C1-F2E8-491060CD8723}"/>
              </a:ext>
            </a:extLst>
          </p:cNvPr>
          <p:cNvSpPr/>
          <p:nvPr/>
        </p:nvSpPr>
        <p:spPr>
          <a:xfrm>
            <a:off x="3176589" y="2107820"/>
            <a:ext cx="1800227" cy="3416680"/>
          </a:xfrm>
          <a:prstGeom prst="rect">
            <a:avLst/>
          </a:prstGeom>
          <a:noFill/>
          <a:ln w="28575"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A3207C-5185-0B14-9E73-F236BAEE9DCF}"/>
              </a:ext>
            </a:extLst>
          </p:cNvPr>
          <p:cNvSpPr/>
          <p:nvPr/>
        </p:nvSpPr>
        <p:spPr>
          <a:xfrm>
            <a:off x="5014910" y="2107820"/>
            <a:ext cx="1833565" cy="3608315"/>
          </a:xfrm>
          <a:prstGeom prst="rect">
            <a:avLst/>
          </a:prstGeom>
          <a:noFill/>
          <a:ln w="28575"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15F017-6ED2-5E4F-F42A-C6CF233C0956}"/>
              </a:ext>
            </a:extLst>
          </p:cNvPr>
          <p:cNvSpPr/>
          <p:nvPr/>
        </p:nvSpPr>
        <p:spPr>
          <a:xfrm>
            <a:off x="6886572" y="2107820"/>
            <a:ext cx="2053995" cy="3816730"/>
          </a:xfrm>
          <a:prstGeom prst="rect">
            <a:avLst/>
          </a:prstGeom>
          <a:noFill/>
          <a:ln w="28575"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4500F1-B851-3484-D707-C67A3C6721D7}"/>
              </a:ext>
            </a:extLst>
          </p:cNvPr>
          <p:cNvSpPr txBox="1"/>
          <p:nvPr/>
        </p:nvSpPr>
        <p:spPr>
          <a:xfrm>
            <a:off x="1423984" y="5354841"/>
            <a:ext cx="18002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Efficiency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8CBCF0-2DBA-6132-9AF9-D4620D60D64A}"/>
              </a:ext>
            </a:extLst>
          </p:cNvPr>
          <p:cNvSpPr txBox="1"/>
          <p:nvPr/>
        </p:nvSpPr>
        <p:spPr>
          <a:xfrm>
            <a:off x="3366197" y="5517533"/>
            <a:ext cx="17905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Decarbonization-first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928D1D-41E1-EA2C-6E06-79C9A72060A3}"/>
              </a:ext>
            </a:extLst>
          </p:cNvPr>
          <p:cNvSpPr txBox="1"/>
          <p:nvPr/>
        </p:nvSpPr>
        <p:spPr>
          <a:xfrm>
            <a:off x="5400989" y="5727452"/>
            <a:ext cx="1618934" cy="276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Fabric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207C81-D93C-F88D-1AEF-9F82A0FC1252}"/>
              </a:ext>
            </a:extLst>
          </p:cNvPr>
          <p:cNvSpPr txBox="1"/>
          <p:nvPr/>
        </p:nvSpPr>
        <p:spPr>
          <a:xfrm>
            <a:off x="7340320" y="5917748"/>
            <a:ext cx="18036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Retrofit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1EC751-2D20-EA1A-3641-AEC213243D5C}"/>
              </a:ext>
            </a:extLst>
          </p:cNvPr>
          <p:cNvSpPr/>
          <p:nvPr/>
        </p:nvSpPr>
        <p:spPr>
          <a:xfrm>
            <a:off x="3176589" y="3160206"/>
            <a:ext cx="1833565" cy="396909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FD6B94-3680-A244-BF95-94D929C7CE9F}"/>
              </a:ext>
            </a:extLst>
          </p:cNvPr>
          <p:cNvSpPr/>
          <p:nvPr/>
        </p:nvSpPr>
        <p:spPr>
          <a:xfrm>
            <a:off x="3138492" y="3763448"/>
            <a:ext cx="1833565" cy="200628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97678-C5E4-1BA0-A5A0-FBDE9CB9072A}"/>
              </a:ext>
            </a:extLst>
          </p:cNvPr>
          <p:cNvSpPr/>
          <p:nvPr/>
        </p:nvSpPr>
        <p:spPr>
          <a:xfrm>
            <a:off x="5010154" y="3575132"/>
            <a:ext cx="1833565" cy="388944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335A62-3060-C01A-5801-DDB790DD1EDB}"/>
              </a:ext>
            </a:extLst>
          </p:cNvPr>
          <p:cNvSpPr/>
          <p:nvPr/>
        </p:nvSpPr>
        <p:spPr>
          <a:xfrm>
            <a:off x="6886572" y="4798945"/>
            <a:ext cx="2053995" cy="388944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695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C2D18-654C-D96C-DFAF-A8FECFC8F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422E7-35BD-D73B-9124-182937500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30DFF-B1DE-D9D7-05F3-B77CA7DE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19" y="1555596"/>
            <a:ext cx="8790219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analysis linking retrofit performance to specific building features, providing insights into how retrofit strategies can be optimized for each archetype.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Maximizes energy efficiency, occupant comfort while minimizing intervention costs and  emissions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785609-1A85-3002-9770-171D51B6341C}"/>
              </a:ext>
            </a:extLst>
          </p:cNvPr>
          <p:cNvSpPr/>
          <p:nvPr/>
        </p:nvSpPr>
        <p:spPr>
          <a:xfrm>
            <a:off x="1" y="1211121"/>
            <a:ext cx="9144000" cy="112100"/>
          </a:xfrm>
          <a:prstGeom prst="rect">
            <a:avLst/>
          </a:prstGeom>
          <a:solidFill>
            <a:srgbClr val="EF912D"/>
          </a:solidFill>
          <a:ln>
            <a:solidFill>
              <a:srgbClr val="EF91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5D79B4-9AC8-5A89-70B8-3BD6CA0973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49" t="3275" r="23958"/>
          <a:stretch>
            <a:fillRect/>
          </a:stretch>
        </p:blipFill>
        <p:spPr>
          <a:xfrm>
            <a:off x="0" y="32653"/>
            <a:ext cx="2311167" cy="1172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2C38ED-881B-82B9-285B-8E250AC3C77B}"/>
              </a:ext>
            </a:extLst>
          </p:cNvPr>
          <p:cNvSpPr txBox="1"/>
          <p:nvPr/>
        </p:nvSpPr>
        <p:spPr>
          <a:xfrm>
            <a:off x="1276714" y="5957717"/>
            <a:ext cx="6104237" cy="432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IE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3.Thermal Comfort Comparison for Case Study of Archetype 3; </a:t>
            </a:r>
            <a:r>
              <a:rPr lang="en-IE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IE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Current condition </a:t>
            </a:r>
            <a:r>
              <a:rPr lang="en-IE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IE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Retrofit Scenario 3 (High-Efficiency Upgrade)</a:t>
            </a:r>
            <a:endParaRPr lang="en-IE" sz="1000" i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colorful graph with different colored shapes&#10;&#10;AI-generated content may be incorrect.">
            <a:extLst>
              <a:ext uri="{FF2B5EF4-FFF2-40B4-BE49-F238E27FC236}">
                <a16:creationId xmlns:a16="http://schemas.microsoft.com/office/drawing/2014/main" id="{D77174C5-D843-29FE-D9F1-5EBF44FB6F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441"/>
          <a:stretch>
            <a:fillRect/>
          </a:stretch>
        </p:blipFill>
        <p:spPr>
          <a:xfrm>
            <a:off x="1050040" y="3308080"/>
            <a:ext cx="6876698" cy="1259016"/>
          </a:xfrm>
          <a:prstGeom prst="rect">
            <a:avLst/>
          </a:prstGeom>
        </p:spPr>
      </p:pic>
      <p:pic>
        <p:nvPicPr>
          <p:cNvPr id="12" name="Picture 11" descr="A diagram of a graph&#10;&#10;AI-generated content may be incorrect.">
            <a:extLst>
              <a:ext uri="{FF2B5EF4-FFF2-40B4-BE49-F238E27FC236}">
                <a16:creationId xmlns:a16="http://schemas.microsoft.com/office/drawing/2014/main" id="{16DAF8D6-87D7-2F7D-A5D3-18D1ED43F1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545"/>
          <a:stretch>
            <a:fillRect/>
          </a:stretch>
        </p:blipFill>
        <p:spPr>
          <a:xfrm>
            <a:off x="1052075" y="4575408"/>
            <a:ext cx="6797703" cy="12085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9B0E84-1AD7-A759-37F5-DCED351F7B00}"/>
              </a:ext>
            </a:extLst>
          </p:cNvPr>
          <p:cNvSpPr txBox="1"/>
          <p:nvPr/>
        </p:nvSpPr>
        <p:spPr>
          <a:xfrm>
            <a:off x="4332000" y="4492244"/>
            <a:ext cx="312777" cy="259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1000" b="1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endParaRPr lang="en-IE" sz="1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27E88E-9E94-158F-DEEF-549A94D6B72E}"/>
              </a:ext>
            </a:extLst>
          </p:cNvPr>
          <p:cNvSpPr txBox="1"/>
          <p:nvPr/>
        </p:nvSpPr>
        <p:spPr>
          <a:xfrm>
            <a:off x="4328833" y="5721468"/>
            <a:ext cx="312777" cy="259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1000" b="1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b</a:t>
            </a:r>
            <a:endParaRPr lang="en-IE" sz="1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colorful graph with different colored shapes&#10;&#10;AI-generated content may be incorrect.">
            <a:extLst>
              <a:ext uri="{FF2B5EF4-FFF2-40B4-BE49-F238E27FC236}">
                <a16:creationId xmlns:a16="http://schemas.microsoft.com/office/drawing/2014/main" id="{85CD51AC-CCBD-4AFA-6D53-559E36BD58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01" t="12659" r="90296" b="69515"/>
          <a:stretch>
            <a:fillRect/>
          </a:stretch>
        </p:blipFill>
        <p:spPr>
          <a:xfrm>
            <a:off x="1052075" y="3299768"/>
            <a:ext cx="1389706" cy="681387"/>
          </a:xfrm>
          <a:prstGeom prst="rect">
            <a:avLst/>
          </a:prstGeom>
        </p:spPr>
      </p:pic>
      <p:pic>
        <p:nvPicPr>
          <p:cNvPr id="18" name="Picture 17" descr="A colorful graph with different colored shapes&#10;&#10;AI-generated content may be incorrect.">
            <a:extLst>
              <a:ext uri="{FF2B5EF4-FFF2-40B4-BE49-F238E27FC236}">
                <a16:creationId xmlns:a16="http://schemas.microsoft.com/office/drawing/2014/main" id="{210A1713-281B-EAEF-E171-AF977D83F7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01" t="12659" r="90296" b="69515"/>
          <a:stretch>
            <a:fillRect/>
          </a:stretch>
        </p:blipFill>
        <p:spPr>
          <a:xfrm>
            <a:off x="1050039" y="4490285"/>
            <a:ext cx="1389706" cy="681387"/>
          </a:xfrm>
          <a:prstGeom prst="rect">
            <a:avLst/>
          </a:prstGeom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8706EB77-4F83-8EF1-D086-575A3FE4BFF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9224" t="4675" r="28357" b="5013"/>
          <a:stretch>
            <a:fillRect/>
          </a:stretch>
        </p:blipFill>
        <p:spPr>
          <a:xfrm>
            <a:off x="8539038" y="6115768"/>
            <a:ext cx="466543" cy="6620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2" descr="NexSys">
            <a:extLst>
              <a:ext uri="{FF2B5EF4-FFF2-40B4-BE49-F238E27FC236}">
                <a16:creationId xmlns:a16="http://schemas.microsoft.com/office/drawing/2014/main" id="{63FCE339-4EDB-26FC-9FC2-C52EAF5EE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03" y="6126163"/>
            <a:ext cx="891822" cy="6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3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21437-2004-B8CD-0EF1-F67DD880A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BFE8-FAC5-D1FD-A11D-E6A616C1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21C079-5A7E-C959-4288-3CDFFEDF8332}"/>
              </a:ext>
            </a:extLst>
          </p:cNvPr>
          <p:cNvSpPr/>
          <p:nvPr/>
        </p:nvSpPr>
        <p:spPr>
          <a:xfrm>
            <a:off x="1" y="1211121"/>
            <a:ext cx="9144000" cy="112100"/>
          </a:xfrm>
          <a:prstGeom prst="rect">
            <a:avLst/>
          </a:prstGeom>
          <a:solidFill>
            <a:srgbClr val="EF912D"/>
          </a:solidFill>
          <a:ln>
            <a:solidFill>
              <a:srgbClr val="EF91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57384-4898-47D6-3F75-1D581076B4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49" t="3275" r="23958"/>
          <a:stretch>
            <a:fillRect/>
          </a:stretch>
        </p:blipFill>
        <p:spPr>
          <a:xfrm>
            <a:off x="0" y="32653"/>
            <a:ext cx="2311167" cy="1172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8A3A8E-140B-6B58-B758-97D5B7CB7E4F}"/>
              </a:ext>
            </a:extLst>
          </p:cNvPr>
          <p:cNvSpPr txBox="1"/>
          <p:nvPr/>
        </p:nvSpPr>
        <p:spPr>
          <a:xfrm>
            <a:off x="1155583" y="3494140"/>
            <a:ext cx="6520807" cy="255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IE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Energy balance for Building - Scenario 4 </a:t>
            </a:r>
            <a:r>
              <a:rPr lang="en-IE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of Archetype 3</a:t>
            </a:r>
            <a:endParaRPr lang="en-IE" sz="1000" i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0">
            <a:extLst>
              <a:ext uri="{FF2B5EF4-FFF2-40B4-BE49-F238E27FC236}">
                <a16:creationId xmlns:a16="http://schemas.microsoft.com/office/drawing/2014/main" id="{00FE0370-A21B-6C1F-BD7D-61699AC172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224" t="4675" r="28357" b="5013"/>
          <a:stretch>
            <a:fillRect/>
          </a:stretch>
        </p:blipFill>
        <p:spPr>
          <a:xfrm>
            <a:off x="8539038" y="6115768"/>
            <a:ext cx="466543" cy="6620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2" descr="NexSys">
            <a:extLst>
              <a:ext uri="{FF2B5EF4-FFF2-40B4-BE49-F238E27FC236}">
                <a16:creationId xmlns:a16="http://schemas.microsoft.com/office/drawing/2014/main" id="{3F4671F4-1254-517A-32DF-8ECE75B01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03" y="6126163"/>
            <a:ext cx="891822" cy="6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E465D9-0722-91ED-1684-6146F98EB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491667"/>
            <a:ext cx="9144000" cy="2027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A983A3-F852-4EBD-FABD-89AB284A87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794527"/>
            <a:ext cx="9144000" cy="20270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113564-FD6A-43A6-97B1-9A64252F720F}"/>
              </a:ext>
            </a:extLst>
          </p:cNvPr>
          <p:cNvSpPr txBox="1"/>
          <p:nvPr/>
        </p:nvSpPr>
        <p:spPr>
          <a:xfrm>
            <a:off x="1381671" y="5878391"/>
            <a:ext cx="6520807" cy="255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IE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Load Curve for Building B1003 (monthly) - Scenario 4 </a:t>
            </a:r>
            <a:r>
              <a:rPr lang="en-IE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of Archetype 3</a:t>
            </a:r>
            <a:endParaRPr lang="en-IE" sz="1000" i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6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89915-5708-50E1-83A3-8675F8E61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2ED10B-B513-3E27-A9D9-C7B073991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071" y="4578565"/>
            <a:ext cx="2433446" cy="1847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74A1CE-4E5B-D066-53FE-ADF2009C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454459-207C-9638-D234-71DFE3CCA735}"/>
              </a:ext>
            </a:extLst>
          </p:cNvPr>
          <p:cNvSpPr/>
          <p:nvPr/>
        </p:nvSpPr>
        <p:spPr>
          <a:xfrm>
            <a:off x="1" y="1211121"/>
            <a:ext cx="9144000" cy="112100"/>
          </a:xfrm>
          <a:prstGeom prst="rect">
            <a:avLst/>
          </a:prstGeom>
          <a:solidFill>
            <a:srgbClr val="EF912D"/>
          </a:solidFill>
          <a:ln>
            <a:solidFill>
              <a:srgbClr val="EF91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52294E-AD7B-25A7-3E23-D1B37BCC22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349" t="3275" r="23958"/>
          <a:stretch>
            <a:fillRect/>
          </a:stretch>
        </p:blipFill>
        <p:spPr>
          <a:xfrm>
            <a:off x="0" y="32653"/>
            <a:ext cx="2311167" cy="1172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03C187-252B-D888-7F5A-F1013425A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90" y="4565030"/>
            <a:ext cx="2088364" cy="2232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F17B56-01FB-DA45-5112-E671768710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4941" y="4578565"/>
            <a:ext cx="2330613" cy="19680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841B6C-771B-A538-4BBB-253C25F4E16A}"/>
              </a:ext>
            </a:extLst>
          </p:cNvPr>
          <p:cNvSpPr txBox="1"/>
          <p:nvPr/>
        </p:nvSpPr>
        <p:spPr>
          <a:xfrm>
            <a:off x="47527" y="4319199"/>
            <a:ext cx="2135027" cy="259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IE" sz="1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Case study 5; Archetype 7</a:t>
            </a:r>
            <a:endParaRPr lang="en-IE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085D2-86B3-F623-63BF-CC1376D8F738}"/>
              </a:ext>
            </a:extLst>
          </p:cNvPr>
          <p:cNvSpPr txBox="1"/>
          <p:nvPr/>
        </p:nvSpPr>
        <p:spPr>
          <a:xfrm>
            <a:off x="5140119" y="4269683"/>
            <a:ext cx="1981150" cy="2551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15000"/>
              </a:lnSpc>
              <a:spcAft>
                <a:spcPts val="800"/>
              </a:spcAft>
              <a:defRPr sz="10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dirty="0"/>
              <a:t>Case study 7; Archetype 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6B9C44-EBD4-1E74-BB1A-83BE4BAD2A59}"/>
              </a:ext>
            </a:extLst>
          </p:cNvPr>
          <p:cNvSpPr txBox="1"/>
          <p:nvPr/>
        </p:nvSpPr>
        <p:spPr>
          <a:xfrm>
            <a:off x="2579537" y="4269684"/>
            <a:ext cx="2264945" cy="2551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15000"/>
              </a:lnSpc>
              <a:spcAft>
                <a:spcPts val="800"/>
              </a:spcAft>
              <a:defRPr sz="10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dirty="0"/>
              <a:t>Case study 6; archetype 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0057A7-4EFE-D6DC-A25D-E4AF80D61F03}"/>
              </a:ext>
            </a:extLst>
          </p:cNvPr>
          <p:cNvSpPr txBox="1"/>
          <p:nvPr/>
        </p:nvSpPr>
        <p:spPr>
          <a:xfrm>
            <a:off x="2280880" y="1457086"/>
            <a:ext cx="2135027" cy="259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1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Case study 2;Archetype 3 </a:t>
            </a:r>
            <a:endParaRPr lang="en-IE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22302F-32A1-58DB-3DDE-E731DB424BDC}"/>
              </a:ext>
            </a:extLst>
          </p:cNvPr>
          <p:cNvSpPr txBox="1"/>
          <p:nvPr/>
        </p:nvSpPr>
        <p:spPr>
          <a:xfrm>
            <a:off x="6966978" y="1478646"/>
            <a:ext cx="2135027" cy="259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1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Case study 4, Archetype 6</a:t>
            </a:r>
            <a:endParaRPr lang="en-IE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9208A62-9317-636B-0EA7-26995E8729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787"/>
          <a:stretch>
            <a:fillRect/>
          </a:stretch>
        </p:blipFill>
        <p:spPr>
          <a:xfrm>
            <a:off x="7060518" y="1807536"/>
            <a:ext cx="2083483" cy="216646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144B407-80E4-3E9D-6182-76EA0BC2F0A5}"/>
              </a:ext>
            </a:extLst>
          </p:cNvPr>
          <p:cNvSpPr txBox="1"/>
          <p:nvPr/>
        </p:nvSpPr>
        <p:spPr>
          <a:xfrm>
            <a:off x="142659" y="1460552"/>
            <a:ext cx="2135027" cy="259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1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Case study 1, Archetype 9</a:t>
            </a:r>
            <a:endParaRPr lang="en-IE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273332-358C-0D37-D575-A426312DB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41" y="1842201"/>
            <a:ext cx="2088364" cy="221830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2A2A03-94E5-DE28-6B83-FA65DC62EB99}"/>
              </a:ext>
            </a:extLst>
          </p:cNvPr>
          <p:cNvCxnSpPr/>
          <p:nvPr/>
        </p:nvCxnSpPr>
        <p:spPr>
          <a:xfrm>
            <a:off x="2177022" y="1323221"/>
            <a:ext cx="0" cy="5474734"/>
          </a:xfrm>
          <a:prstGeom prst="line">
            <a:avLst/>
          </a:prstGeom>
          <a:ln w="127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C1E37D7-5F86-02AC-1207-31BFE406C451}"/>
              </a:ext>
            </a:extLst>
          </p:cNvPr>
          <p:cNvCxnSpPr/>
          <p:nvPr/>
        </p:nvCxnSpPr>
        <p:spPr>
          <a:xfrm>
            <a:off x="4605554" y="1303070"/>
            <a:ext cx="0" cy="5474734"/>
          </a:xfrm>
          <a:prstGeom prst="line">
            <a:avLst/>
          </a:prstGeom>
          <a:ln w="127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B34C071-78E4-7675-BAC9-1BB851EDAFE0}"/>
              </a:ext>
            </a:extLst>
          </p:cNvPr>
          <p:cNvCxnSpPr>
            <a:cxnSpLocks/>
          </p:cNvCxnSpPr>
          <p:nvPr/>
        </p:nvCxnSpPr>
        <p:spPr>
          <a:xfrm>
            <a:off x="1" y="4188666"/>
            <a:ext cx="9144000" cy="0"/>
          </a:xfrm>
          <a:prstGeom prst="line">
            <a:avLst/>
          </a:prstGeom>
          <a:ln w="127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76A3B4FA-9030-108D-01DB-0AAC7DB8FE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1830" y="1763936"/>
            <a:ext cx="2394395" cy="195070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E6AB42A-7B8D-F324-CAD7-14DA2C788BA8}"/>
              </a:ext>
            </a:extLst>
          </p:cNvPr>
          <p:cNvSpPr txBox="1"/>
          <p:nvPr/>
        </p:nvSpPr>
        <p:spPr>
          <a:xfrm>
            <a:off x="4798396" y="1457086"/>
            <a:ext cx="2135027" cy="259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1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Case study 3, Archetype 5</a:t>
            </a:r>
            <a:endParaRPr lang="en-IE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168DD15-C5A9-3B9B-8F1D-C90217B34786}"/>
              </a:ext>
            </a:extLst>
          </p:cNvPr>
          <p:cNvCxnSpPr/>
          <p:nvPr/>
        </p:nvCxnSpPr>
        <p:spPr>
          <a:xfrm>
            <a:off x="7069448" y="1301939"/>
            <a:ext cx="0" cy="5474734"/>
          </a:xfrm>
          <a:prstGeom prst="line">
            <a:avLst/>
          </a:prstGeom>
          <a:ln w="127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F0F80C99-B4BF-6951-6C9A-EC3F479861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5475" y="1855388"/>
            <a:ext cx="2304022" cy="1929005"/>
          </a:xfrm>
          <a:prstGeom prst="rect">
            <a:avLst/>
          </a:prstGeom>
        </p:spPr>
      </p:pic>
      <p:pic>
        <p:nvPicPr>
          <p:cNvPr id="40" name="Picture 20">
            <a:extLst>
              <a:ext uri="{FF2B5EF4-FFF2-40B4-BE49-F238E27FC236}">
                <a16:creationId xmlns:a16="http://schemas.microsoft.com/office/drawing/2014/main" id="{40A3A34A-3EAC-0C97-9553-242D6058346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9224" t="4675" r="28357" b="5013"/>
          <a:stretch>
            <a:fillRect/>
          </a:stretch>
        </p:blipFill>
        <p:spPr>
          <a:xfrm>
            <a:off x="8539038" y="6115768"/>
            <a:ext cx="466543" cy="6620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Picture 2" descr="NexSys">
            <a:extLst>
              <a:ext uri="{FF2B5EF4-FFF2-40B4-BE49-F238E27FC236}">
                <a16:creationId xmlns:a16="http://schemas.microsoft.com/office/drawing/2014/main" id="{1330C6DA-EDA2-DE8F-A5C3-6A30B822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03" y="6126163"/>
            <a:ext cx="891822" cy="6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278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1782</Words>
  <Application>Microsoft Office PowerPoint</Application>
  <PresentationFormat>On-screen Show (4:3)</PresentationFormat>
  <Paragraphs>273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Avenir Next LT Pro</vt:lpstr>
      <vt:lpstr>Calibri</vt:lpstr>
      <vt:lpstr>Times New Roman</vt:lpstr>
      <vt:lpstr>Wingdings</vt:lpstr>
      <vt:lpstr>Office Theme</vt:lpstr>
      <vt:lpstr>Optimizing Carbon Credit Strategies for Low-Energy-Efficient Buildings: Greener Alternatives for a Sustainable Future</vt:lpstr>
      <vt:lpstr>Motivation</vt:lpstr>
      <vt:lpstr>Study Objectives</vt:lpstr>
      <vt:lpstr>Methodology</vt:lpstr>
      <vt:lpstr>Methodology</vt:lpstr>
      <vt:lpstr>Methodology</vt:lpstr>
      <vt:lpstr>Results</vt:lpstr>
      <vt:lpstr>Results</vt:lpstr>
      <vt:lpstr>Results</vt:lpstr>
      <vt:lpstr>Results</vt:lpstr>
      <vt:lpstr>Conclusions</vt:lpstr>
      <vt:lpstr>Conclusions</vt:lpstr>
      <vt:lpstr>Conclusions</vt:lpstr>
      <vt:lpstr>Conclusions</vt:lpstr>
      <vt:lpstr>Future Direction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Nasim Eslamirad</dc:creator>
  <cp:keywords/>
  <dc:description>generated using python-pptx</dc:description>
  <cp:lastModifiedBy>Nasim Eslamirad</cp:lastModifiedBy>
  <cp:revision>45</cp:revision>
  <dcterms:created xsi:type="dcterms:W3CDTF">2013-01-27T09:14:16Z</dcterms:created>
  <dcterms:modified xsi:type="dcterms:W3CDTF">2025-07-08T21:05:50Z</dcterms:modified>
  <cp:category/>
</cp:coreProperties>
</file>