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</p:sldMasterIdLst>
  <p:notesMasterIdLst>
    <p:notesMasterId r:id="rId29"/>
  </p:notesMasterIdLst>
  <p:sldIdLst>
    <p:sldId id="276" r:id="rId5"/>
    <p:sldId id="434" r:id="rId6"/>
    <p:sldId id="463" r:id="rId7"/>
    <p:sldId id="479" r:id="rId8"/>
    <p:sldId id="303" r:id="rId9"/>
    <p:sldId id="442" r:id="rId10"/>
    <p:sldId id="476" r:id="rId11"/>
    <p:sldId id="475" r:id="rId12"/>
    <p:sldId id="478" r:id="rId13"/>
    <p:sldId id="477" r:id="rId14"/>
    <p:sldId id="471" r:id="rId15"/>
    <p:sldId id="467" r:id="rId16"/>
    <p:sldId id="470" r:id="rId17"/>
    <p:sldId id="465" r:id="rId18"/>
    <p:sldId id="468" r:id="rId19"/>
    <p:sldId id="469" r:id="rId20"/>
    <p:sldId id="472" r:id="rId21"/>
    <p:sldId id="474" r:id="rId22"/>
    <p:sldId id="473" r:id="rId23"/>
    <p:sldId id="462" r:id="rId24"/>
    <p:sldId id="272" r:id="rId25"/>
    <p:sldId id="419" r:id="rId26"/>
    <p:sldId id="483" r:id="rId27"/>
    <p:sldId id="4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D58DA04-E06D-494C-B999-5EDA9A521DE6}">
          <p14:sldIdLst>
            <p14:sldId id="276"/>
            <p14:sldId id="434"/>
            <p14:sldId id="463"/>
            <p14:sldId id="479"/>
            <p14:sldId id="303"/>
            <p14:sldId id="442"/>
            <p14:sldId id="476"/>
            <p14:sldId id="475"/>
            <p14:sldId id="478"/>
            <p14:sldId id="477"/>
            <p14:sldId id="471"/>
            <p14:sldId id="467"/>
            <p14:sldId id="470"/>
            <p14:sldId id="465"/>
            <p14:sldId id="468"/>
            <p14:sldId id="469"/>
            <p14:sldId id="472"/>
            <p14:sldId id="474"/>
            <p14:sldId id="473"/>
            <p14:sldId id="462"/>
            <p14:sldId id="272"/>
            <p14:sldId id="419"/>
            <p14:sldId id="483"/>
            <p14:sldId id="48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01B"/>
    <a:srgbClr val="1C55E7"/>
    <a:srgbClr val="078B95"/>
    <a:srgbClr val="FFFFFF"/>
    <a:srgbClr val="DA7E2A"/>
    <a:srgbClr val="FF7C80"/>
    <a:srgbClr val="D89C6C"/>
    <a:srgbClr val="068B95"/>
    <a:srgbClr val="1E2623"/>
    <a:srgbClr val="3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8"/>
    <p:restoredTop sz="87574"/>
  </p:normalViewPr>
  <p:slideViewPr>
    <p:cSldViewPr snapToGrid="0">
      <p:cViewPr>
        <p:scale>
          <a:sx n="100" d="100"/>
          <a:sy n="100" d="100"/>
        </p:scale>
        <p:origin x="13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51B54-1986-4F82-8669-EE47CE46904C}" type="datetimeFigureOut">
              <a:rPr lang="en-CA" smtClean="0"/>
              <a:t>2025-06-02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B1C90-ED93-406A-A4F9-5EB753D513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475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1C90-ED93-406A-A4F9-5EB753D513B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76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1C90-ED93-406A-A4F9-5EB753D513B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423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>
            <a:extLst>
              <a:ext uri="{FF2B5EF4-FFF2-40B4-BE49-F238E27FC236}">
                <a16:creationId xmlns:a16="http://schemas.microsoft.com/office/drawing/2014/main" id="{F4CB6055-10EA-4EF9-AD73-A15DB66236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2942F5-E513-4AE8-9407-DE4D4BF820AA}" type="slidenum">
              <a:rPr lang="en-US" altLang="fr-FR" sz="14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fr-FR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ED5450BC-BF74-4D04-8657-26185B6D5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02A8F073-0C02-4B9B-A389-2C847DF4D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43847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>
            <a:extLst>
              <a:ext uri="{FF2B5EF4-FFF2-40B4-BE49-F238E27FC236}">
                <a16:creationId xmlns:a16="http://schemas.microsoft.com/office/drawing/2014/main" id="{F4CB6055-10EA-4EF9-AD73-A15DB66236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2942F5-E513-4AE8-9407-DE4D4BF820AA}" type="slidenum">
              <a:rPr lang="en-US" altLang="fr-FR" sz="14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fr-FR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ED5450BC-BF74-4D04-8657-26185B6D5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02A8F073-0C02-4B9B-A389-2C847DF4D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60373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B1C90-ED93-406A-A4F9-5EB753D513B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223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>
            <a:extLst>
              <a:ext uri="{FF2B5EF4-FFF2-40B4-BE49-F238E27FC236}">
                <a16:creationId xmlns:a16="http://schemas.microsoft.com/office/drawing/2014/main" id="{F4CB6055-10EA-4EF9-AD73-A15DB66236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2942F5-E513-4AE8-9407-DE4D4BF820AA}" type="slidenum">
              <a:rPr lang="en-US" altLang="fr-FR" sz="14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fr-FR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ED5450BC-BF74-4D04-8657-26185B6D5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02A8F073-0C02-4B9B-A389-2C847DF4D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1. </a:t>
            </a:r>
            <a:r>
              <a:rPr lang="fr-FR" altLang="fr-FR" dirty="0" err="1"/>
              <a:t>Prepare</a:t>
            </a:r>
            <a:r>
              <a:rPr lang="fr-FR" altLang="fr-FR" dirty="0"/>
              <a:t> the </a:t>
            </a:r>
            <a:r>
              <a:rPr lang="fr-FR" altLang="fr-FR" dirty="0" err="1"/>
              <a:t>ground</a:t>
            </a:r>
            <a:r>
              <a:rPr lang="fr-FR" altLang="fr-FR" dirty="0"/>
              <a:t> for adaptation – </a:t>
            </a:r>
            <a:r>
              <a:rPr lang="fr-FR" altLang="fr-FR" dirty="0" err="1"/>
              <a:t>raise</a:t>
            </a:r>
            <a:r>
              <a:rPr lang="fr-FR" altLang="fr-FR" dirty="0"/>
              <a:t> </a:t>
            </a:r>
            <a:r>
              <a:rPr lang="fr-FR" altLang="fr-FR" dirty="0" err="1"/>
              <a:t>awareness</a:t>
            </a:r>
            <a:r>
              <a:rPr lang="fr-FR" altLang="fr-FR" dirty="0"/>
              <a:t>, </a:t>
            </a:r>
            <a:r>
              <a:rPr lang="fr-FR" altLang="fr-FR" dirty="0" err="1"/>
              <a:t>create</a:t>
            </a:r>
            <a:r>
              <a:rPr lang="fr-FR" altLang="fr-FR" dirty="0"/>
              <a:t> or </a:t>
            </a:r>
            <a:r>
              <a:rPr lang="fr-FR" altLang="fr-FR" dirty="0" err="1"/>
              <a:t>reinforce</a:t>
            </a:r>
            <a:r>
              <a:rPr lang="fr-FR" altLang="fr-FR" dirty="0"/>
              <a:t> institutions and </a:t>
            </a:r>
            <a:r>
              <a:rPr lang="fr-FR" altLang="fr-FR" dirty="0" err="1"/>
              <a:t>governance</a:t>
            </a:r>
            <a:r>
              <a:rPr lang="fr-FR" altLang="fr-FR" dirty="0"/>
              <a:t>, engage </a:t>
            </a:r>
            <a:r>
              <a:rPr lang="fr-FR" altLang="fr-FR" dirty="0" err="1"/>
              <a:t>with</a:t>
            </a:r>
            <a:r>
              <a:rPr lang="fr-FR" altLang="fr-FR" dirty="0"/>
              <a:t> </a:t>
            </a:r>
            <a:r>
              <a:rPr lang="fr-FR" altLang="fr-FR" dirty="0" err="1"/>
              <a:t>coastal</a:t>
            </a:r>
            <a:r>
              <a:rPr lang="fr-FR" altLang="fr-FR" dirty="0"/>
              <a:t> </a:t>
            </a:r>
            <a:r>
              <a:rPr lang="fr-FR" altLang="fr-FR" dirty="0" err="1"/>
              <a:t>communities</a:t>
            </a:r>
            <a:r>
              <a:rPr lang="fr-FR" altLang="fr-FR" dirty="0"/>
              <a:t> at </a:t>
            </a:r>
            <a:r>
              <a:rPr lang="fr-FR" altLang="fr-FR" dirty="0" err="1"/>
              <a:t>risk</a:t>
            </a:r>
            <a:endParaRPr lang="fr-FR" altLang="fr-FR" dirty="0"/>
          </a:p>
          <a:p>
            <a:r>
              <a:rPr lang="fr-FR" altLang="fr-FR" dirty="0"/>
              <a:t>2. </a:t>
            </a:r>
            <a:r>
              <a:rPr lang="fr-FR" altLang="fr-FR" dirty="0" err="1"/>
              <a:t>Assess</a:t>
            </a:r>
            <a:r>
              <a:rPr lang="fr-FR" altLang="fr-FR" dirty="0"/>
              <a:t> </a:t>
            </a:r>
            <a:r>
              <a:rPr lang="fr-FR" altLang="fr-FR" dirty="0" err="1"/>
              <a:t>risks</a:t>
            </a:r>
            <a:r>
              <a:rPr lang="fr-FR" altLang="fr-FR" dirty="0"/>
              <a:t> and </a:t>
            </a:r>
            <a:r>
              <a:rPr lang="fr-FR" altLang="fr-FR" dirty="0" err="1"/>
              <a:t>vulnerabilities</a:t>
            </a:r>
            <a:endParaRPr lang="fr-FR" altLang="fr-FR" dirty="0"/>
          </a:p>
          <a:p>
            <a:r>
              <a:rPr lang="fr-FR" altLang="fr-FR" dirty="0"/>
              <a:t>3. </a:t>
            </a:r>
            <a:r>
              <a:rPr lang="fr-FR" altLang="fr-FR" dirty="0" err="1"/>
              <a:t>Assess</a:t>
            </a:r>
            <a:r>
              <a:rPr lang="fr-FR" altLang="fr-FR" dirty="0"/>
              <a:t> adaptation options</a:t>
            </a:r>
          </a:p>
          <a:p>
            <a:r>
              <a:rPr lang="fr-FR" altLang="fr-FR" dirty="0"/>
              <a:t>4. </a:t>
            </a:r>
            <a:r>
              <a:rPr lang="fr-FR" altLang="fr-FR" dirty="0" err="1"/>
              <a:t>Implement</a:t>
            </a:r>
            <a:r>
              <a:rPr lang="fr-FR" altLang="fr-FR" dirty="0"/>
              <a:t> adaptation</a:t>
            </a:r>
          </a:p>
          <a:p>
            <a:r>
              <a:rPr lang="fr-FR" altLang="fr-FR" dirty="0"/>
              <a:t>5. Monitor adaptation </a:t>
            </a:r>
            <a:r>
              <a:rPr lang="fr-FR" altLang="fr-FR" dirty="0" err="1"/>
              <a:t>progress</a:t>
            </a:r>
            <a:endParaRPr lang="fr-FR" altLang="fr-FR" dirty="0"/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02527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F70E5-80FD-4C19-841F-9B41DC77E55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503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F70E5-80FD-4C19-841F-9B41DC77E55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13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F70E5-80FD-4C19-841F-9B41DC77E55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50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7C61C-DF5D-E942-881D-73045BFD6E94}"/>
              </a:ext>
            </a:extLst>
          </p:cNvPr>
          <p:cNvSpPr/>
          <p:nvPr userDrawn="1"/>
        </p:nvSpPr>
        <p:spPr>
          <a:xfrm>
            <a:off x="0" y="0"/>
            <a:ext cx="12192000" cy="5212080"/>
          </a:xfrm>
          <a:prstGeom prst="rect">
            <a:avLst/>
          </a:prstGeom>
          <a:solidFill>
            <a:srgbClr val="068B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9F584DF-40BE-9146-ACD6-99FE9DB3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71600"/>
            <a:ext cx="9720262" cy="954208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EB9A3DA-2716-5D4D-8430-5388913FD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2502776"/>
            <a:ext cx="8289364" cy="75751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CF6723-6BCA-084D-8E15-D1E0C4F51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2" y="5389048"/>
            <a:ext cx="2881313" cy="871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DFD34D-8C52-8449-BF5B-9D353EDDE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6700" y="5802256"/>
            <a:ext cx="2519363" cy="6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556684" y="1303339"/>
            <a:ext cx="11013016" cy="4621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556684" y="320677"/>
            <a:ext cx="11013016" cy="7397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0"/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 flipV="1">
            <a:off x="692250" y="632294"/>
            <a:ext cx="799309" cy="103"/>
          </a:xfrm>
          <a:prstGeom prst="line">
            <a:avLst/>
          </a:prstGeom>
          <a:ln w="38100">
            <a:solidFill>
              <a:srgbClr val="FA7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10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py_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86E880-9938-0B47-B33B-275C6C8F84B4}"/>
              </a:ext>
            </a:extLst>
          </p:cNvPr>
          <p:cNvSpPr/>
          <p:nvPr/>
        </p:nvSpPr>
        <p:spPr>
          <a:xfrm>
            <a:off x="7356475" y="0"/>
            <a:ext cx="4835525" cy="3429000"/>
          </a:xfrm>
          <a:prstGeom prst="rect">
            <a:avLst/>
          </a:prstGeom>
          <a:solidFill>
            <a:srgbClr val="068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5FDB6-6873-B842-867A-CE32AC4A0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6838" y="3657600"/>
            <a:ext cx="3952663" cy="179407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4EE505-2468-6741-9758-F4DA425A67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56475" cy="687472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E5735-C75C-DB48-B3BF-B8788813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838" y="368300"/>
            <a:ext cx="3959225" cy="2553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6DD0E-1DD4-5648-A97F-1BE2D201B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0" y="5939196"/>
            <a:ext cx="2017501" cy="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9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Green_2">
    <p:bg>
      <p:bgPr>
        <a:solidFill>
          <a:srgbClr val="068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9E312-40C2-A143-A270-0912052277CF}"/>
              </a:ext>
            </a:extLst>
          </p:cNvPr>
          <p:cNvSpPr/>
          <p:nvPr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5FDB6-6873-B842-867A-CE32AC4A0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389" y="1897683"/>
            <a:ext cx="5400674" cy="15313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4EE505-2468-6741-9758-F4DA425A67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937" y="393227"/>
            <a:ext cx="5400676" cy="609647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E5735-C75C-DB48-B3BF-B8788813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9" y="393227"/>
            <a:ext cx="5400674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46081F-857D-B34E-A11A-EEB38965E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561" y="5913652"/>
            <a:ext cx="2017502" cy="6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0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75FDB6-6873-B842-867A-CE32AC4A0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388" y="1961628"/>
            <a:ext cx="5400675" cy="26450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4EE505-2468-6741-9758-F4DA425A67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1661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E5735-C75C-DB48-B3BF-B8788813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368300"/>
            <a:ext cx="54006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5D724-33E3-624E-A915-D4788886A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5939196"/>
            <a:ext cx="2017501" cy="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2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_Icon_List">
    <p:bg>
      <p:bgPr>
        <a:solidFill>
          <a:srgbClr val="068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75FDB6-6873-B842-867A-CE32AC4A08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6838" y="2069173"/>
            <a:ext cx="3959225" cy="107158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&lt; Add icons into the circles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4EE505-2468-6741-9758-F4DA425A67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16613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E5735-C75C-DB48-B3BF-B8788813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90" y="368300"/>
            <a:ext cx="540067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08487-56E7-B949-BBF6-DCB655176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8561" y="5913652"/>
            <a:ext cx="2017502" cy="6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1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9E312-40C2-A143-A270-0912052277CF}"/>
              </a:ext>
            </a:extLst>
          </p:cNvPr>
          <p:cNvSpPr/>
          <p:nvPr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rgbClr val="068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4EE505-2468-6741-9758-F4DA425A67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2499" y="368300"/>
            <a:ext cx="5394114" cy="61214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E5735-C75C-DB48-B3BF-B8788813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368300"/>
            <a:ext cx="5400675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FCDD72E-F854-F045-ADE9-F952A39B0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387" y="1961628"/>
            <a:ext cx="5394114" cy="26450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94438C-C2F6-1C48-A0B8-577B3DC4E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5939196"/>
            <a:ext cx="2017501" cy="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0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59927-9A86-1F4A-A039-89E10E26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11160125" cy="13223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5D848-47E4-774E-9394-33EFD44F1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1160125" cy="34650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584BA-E0E7-2448-AC06-8AA146804B19}"/>
              </a:ext>
            </a:extLst>
          </p:cNvPr>
          <p:cNvSpPr/>
          <p:nvPr/>
        </p:nvSpPr>
        <p:spPr>
          <a:xfrm>
            <a:off x="0" y="5677404"/>
            <a:ext cx="12192000" cy="1180595"/>
          </a:xfrm>
          <a:prstGeom prst="rect">
            <a:avLst/>
          </a:prstGeom>
          <a:solidFill>
            <a:srgbClr val="068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71E4EB-0AFA-D54C-9D07-B7FAD8285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8561" y="5913652"/>
            <a:ext cx="2017502" cy="6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9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DC3D-FAB1-354C-A81A-6EEBDEC9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11160125" cy="13223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8531F0-5428-5841-8086-CA673D0F6633}"/>
              </a:ext>
            </a:extLst>
          </p:cNvPr>
          <p:cNvSpPr/>
          <p:nvPr userDrawn="1"/>
        </p:nvSpPr>
        <p:spPr>
          <a:xfrm>
            <a:off x="0" y="5677404"/>
            <a:ext cx="12192000" cy="1180595"/>
          </a:xfrm>
          <a:prstGeom prst="rect">
            <a:avLst/>
          </a:prstGeom>
          <a:solidFill>
            <a:srgbClr val="068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62A4B5-8295-F741-8C5D-FB8951A91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8561" y="5913652"/>
            <a:ext cx="2017502" cy="6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25F6EC-7AED-9847-B96A-345E47C0833A}"/>
              </a:ext>
            </a:extLst>
          </p:cNvPr>
          <p:cNvSpPr/>
          <p:nvPr userDrawn="1"/>
        </p:nvSpPr>
        <p:spPr>
          <a:xfrm>
            <a:off x="0" y="5677404"/>
            <a:ext cx="12192000" cy="1180595"/>
          </a:xfrm>
          <a:prstGeom prst="rect">
            <a:avLst/>
          </a:prstGeom>
          <a:solidFill>
            <a:srgbClr val="068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76B8D9-5F0F-444B-A3A4-40B7BDB89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8561" y="5913652"/>
            <a:ext cx="2017502" cy="6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9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3044F8-8AAB-904C-AC46-C4DB89343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1160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676A5-9230-B64C-B494-D4016ECDE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825625"/>
            <a:ext cx="111601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03FD-A50E-7143-BF8F-EAAC263FC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937" y="6489700"/>
            <a:ext cx="2519363" cy="287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arla" pitchFamily="2" charset="0"/>
              </a:defRPr>
            </a:lvl1pPr>
          </a:lstStyle>
          <a:p>
            <a:fld id="{9BD37F26-2006-6443-AB78-C1BB856521FD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28C32-4C4C-0843-82A6-5C2A0B53C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35525" y="6489700"/>
            <a:ext cx="2520950" cy="287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arl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DDCAB-6CA8-824B-9CE1-4E3E63110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699" y="6489700"/>
            <a:ext cx="2519363" cy="287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arla" pitchFamily="2" charset="0"/>
              </a:defRPr>
            </a:lvl1pPr>
          </a:lstStyle>
          <a:p>
            <a:fld id="{DF5F2F29-C10F-E749-9340-BE77A98FE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68B95"/>
          </a:solidFill>
          <a:latin typeface="Comforta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23E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23E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23E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23E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23E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7" orient="horz" pos="232">
          <p15:clr>
            <a:srgbClr val="F26B43"/>
          </p15:clr>
        </p15:guide>
        <p15:guide id="18" pos="325" userDrawn="1">
          <p15:clr>
            <a:srgbClr val="F26B43"/>
          </p15:clr>
        </p15:guide>
        <p15:guide id="19" pos="7355" userDrawn="1">
          <p15:clr>
            <a:srgbClr val="F26B43"/>
          </p15:clr>
        </p15:guide>
        <p15:guide id="20" orient="horz" pos="4088">
          <p15:clr>
            <a:srgbClr val="F26B43"/>
          </p15:clr>
        </p15:guide>
        <p15:guide id="21" pos="3727" userDrawn="1">
          <p15:clr>
            <a:srgbClr val="F26B43"/>
          </p15:clr>
        </p15:guide>
        <p15:guide id="24" pos="5541" userDrawn="1">
          <p15:clr>
            <a:srgbClr val="F26B43"/>
          </p15:clr>
        </p15:guide>
        <p15:guide id="25" pos="1912" userDrawn="1">
          <p15:clr>
            <a:srgbClr val="F26B43"/>
          </p15:clr>
        </p15:guide>
        <p15:guide id="26" pos="1005" userDrawn="1">
          <p15:clr>
            <a:srgbClr val="F26B43"/>
          </p15:clr>
        </p15:guide>
        <p15:guide id="27" pos="1232" userDrawn="1">
          <p15:clr>
            <a:srgbClr val="F26B43"/>
          </p15:clr>
        </p15:guide>
        <p15:guide id="28" pos="2819" userDrawn="1">
          <p15:clr>
            <a:srgbClr val="F26B43"/>
          </p15:clr>
        </p15:guide>
        <p15:guide id="29" pos="3046" userDrawn="1">
          <p15:clr>
            <a:srgbClr val="F26B43"/>
          </p15:clr>
        </p15:guide>
        <p15:guide id="30" pos="2139" userDrawn="1">
          <p15:clr>
            <a:srgbClr val="F26B43"/>
          </p15:clr>
        </p15:guide>
        <p15:guide id="31" pos="4634" userDrawn="1">
          <p15:clr>
            <a:srgbClr val="F26B43"/>
          </p15:clr>
        </p15:guide>
        <p15:guide id="32" pos="4861" userDrawn="1">
          <p15:clr>
            <a:srgbClr val="F26B43"/>
          </p15:clr>
        </p15:guide>
        <p15:guide id="33" pos="5768" userDrawn="1">
          <p15:clr>
            <a:srgbClr val="F26B43"/>
          </p15:clr>
        </p15:guide>
        <p15:guide id="34" pos="6448" userDrawn="1">
          <p15:clr>
            <a:srgbClr val="F26B43"/>
          </p15:clr>
        </p15:guide>
        <p15:guide id="35" pos="6675" userDrawn="1">
          <p15:clr>
            <a:srgbClr val="F26B43"/>
          </p15:clr>
        </p15:guide>
        <p15:guide id="36" pos="39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clicoservices.eu/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https://www.linkedin.com/company/coclicoservices" TargetMode="External"/><Relationship Id="rId4" Type="http://schemas.openxmlformats.org/officeDocument/2006/relationships/hyperlink" Target="https://twitter.com/CoCliCoServic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110F926-452B-E543-90C7-D9531250D98A}"/>
              </a:ext>
            </a:extLst>
          </p:cNvPr>
          <p:cNvGrpSpPr/>
          <p:nvPr/>
        </p:nvGrpSpPr>
        <p:grpSpPr>
          <a:xfrm>
            <a:off x="701803" y="5302122"/>
            <a:ext cx="7947769" cy="1361618"/>
            <a:chOff x="331062" y="5342227"/>
            <a:chExt cx="7947769" cy="1361618"/>
          </a:xfrm>
        </p:grpSpPr>
        <p:pic>
          <p:nvPicPr>
            <p:cNvPr id="14" name="Google Shape;75;gf4f818d8a7_1_103">
              <a:extLst>
                <a:ext uri="{FF2B5EF4-FFF2-40B4-BE49-F238E27FC236}">
                  <a16:creationId xmlns:a16="http://schemas.microsoft.com/office/drawing/2014/main" id="{D70BA7FC-7955-344D-92BD-E2ABB44DBAD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08079" y="5457544"/>
              <a:ext cx="921992" cy="542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9;gf4f818d8a7_1_103">
              <a:extLst>
                <a:ext uri="{FF2B5EF4-FFF2-40B4-BE49-F238E27FC236}">
                  <a16:creationId xmlns:a16="http://schemas.microsoft.com/office/drawing/2014/main" id="{DA90E1B8-7A0E-F848-A22A-139166560D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1833" t="33972" r="-1823" b="28140"/>
            <a:stretch/>
          </p:blipFill>
          <p:spPr>
            <a:xfrm>
              <a:off x="331062" y="5342227"/>
              <a:ext cx="1435493" cy="524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68;gf4f818d8a7_1_103">
              <a:extLst>
                <a:ext uri="{FF2B5EF4-FFF2-40B4-BE49-F238E27FC236}">
                  <a16:creationId xmlns:a16="http://schemas.microsoft.com/office/drawing/2014/main" id="{C364FDB1-30C4-4649-A63A-5171F2E306E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05914" y="5425986"/>
              <a:ext cx="1294433" cy="37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0;gf4f818d8a7_1_103">
              <a:extLst>
                <a:ext uri="{FF2B5EF4-FFF2-40B4-BE49-F238E27FC236}">
                  <a16:creationId xmlns:a16="http://schemas.microsoft.com/office/drawing/2014/main" id="{7014DF72-5477-2F43-B554-B20BF68C858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95107" y="6263629"/>
              <a:ext cx="440216" cy="440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;gf4f818d8a7_1_103">
              <a:extLst>
                <a:ext uri="{FF2B5EF4-FFF2-40B4-BE49-F238E27FC236}">
                  <a16:creationId xmlns:a16="http://schemas.microsoft.com/office/drawing/2014/main" id="{644784BA-F7F5-5446-B468-157CCBE486B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79084" y="5908656"/>
              <a:ext cx="670895" cy="751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;gf4f818d8a7_1_103">
              <a:extLst>
                <a:ext uri="{FF2B5EF4-FFF2-40B4-BE49-F238E27FC236}">
                  <a16:creationId xmlns:a16="http://schemas.microsoft.com/office/drawing/2014/main" id="{15CA109F-4983-8845-8CF6-5F19514BCBA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33800" y="5991518"/>
              <a:ext cx="945031" cy="659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3;gf4f818d8a7_1_103">
              <a:extLst>
                <a:ext uri="{FF2B5EF4-FFF2-40B4-BE49-F238E27FC236}">
                  <a16:creationId xmlns:a16="http://schemas.microsoft.com/office/drawing/2014/main" id="{D0B337FE-2EF0-BA42-B681-390BB71A43F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43036" y="5419918"/>
              <a:ext cx="927963" cy="402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4;gf4f818d8a7_1_103">
              <a:extLst>
                <a:ext uri="{FF2B5EF4-FFF2-40B4-BE49-F238E27FC236}">
                  <a16:creationId xmlns:a16="http://schemas.microsoft.com/office/drawing/2014/main" id="{7CAF8F23-3356-2F44-B4D7-CA5CDF56162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19632" b="21884"/>
            <a:stretch/>
          </p:blipFill>
          <p:spPr>
            <a:xfrm>
              <a:off x="4649356" y="6148360"/>
              <a:ext cx="724354" cy="475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76;gf4f818d8a7_1_103">
              <a:extLst>
                <a:ext uri="{FF2B5EF4-FFF2-40B4-BE49-F238E27FC236}">
                  <a16:creationId xmlns:a16="http://schemas.microsoft.com/office/drawing/2014/main" id="{17A4ED3C-9C69-1641-B338-DE7CF42099A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455166" y="5403436"/>
              <a:ext cx="670894" cy="819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78;gf4f818d8a7_1_103">
              <a:extLst>
                <a:ext uri="{FF2B5EF4-FFF2-40B4-BE49-F238E27FC236}">
                  <a16:creationId xmlns:a16="http://schemas.microsoft.com/office/drawing/2014/main" id="{86F423E6-1F56-5148-8298-D345B798BFB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t="22797" b="23013"/>
            <a:stretch/>
          </p:blipFill>
          <p:spPr>
            <a:xfrm>
              <a:off x="790038" y="5883648"/>
              <a:ext cx="876175" cy="339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79;gf4f818d8a7_1_103">
              <a:extLst>
                <a:ext uri="{FF2B5EF4-FFF2-40B4-BE49-F238E27FC236}">
                  <a16:creationId xmlns:a16="http://schemas.microsoft.com/office/drawing/2014/main" id="{8E1AED12-5969-3441-AD79-D974ED4D4DA4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17591" y="6275441"/>
              <a:ext cx="777591" cy="428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80;gf4f818d8a7_1_103">
              <a:extLst>
                <a:ext uri="{FF2B5EF4-FFF2-40B4-BE49-F238E27FC236}">
                  <a16:creationId xmlns:a16="http://schemas.microsoft.com/office/drawing/2014/main" id="{58303578-F50A-984D-925C-F9F6D37AD610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t="19067"/>
            <a:stretch/>
          </p:blipFill>
          <p:spPr>
            <a:xfrm>
              <a:off x="3834327" y="5866335"/>
              <a:ext cx="507667" cy="460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1;gf4f818d8a7_1_103">
              <a:extLst>
                <a:ext uri="{FF2B5EF4-FFF2-40B4-BE49-F238E27FC236}">
                  <a16:creationId xmlns:a16="http://schemas.microsoft.com/office/drawing/2014/main" id="{E843D45E-1FC9-1F4D-9C1A-49C0EE280799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382087" y="5356220"/>
              <a:ext cx="781228" cy="547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82;gf4f818d8a7_1_103">
              <a:extLst>
                <a:ext uri="{FF2B5EF4-FFF2-40B4-BE49-F238E27FC236}">
                  <a16:creationId xmlns:a16="http://schemas.microsoft.com/office/drawing/2014/main" id="{F1150E8F-CE18-3541-82B1-2086AAE25928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926725" y="5473487"/>
              <a:ext cx="708515" cy="263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83;gf4f818d8a7_1_103">
              <a:extLst>
                <a:ext uri="{FF2B5EF4-FFF2-40B4-BE49-F238E27FC236}">
                  <a16:creationId xmlns:a16="http://schemas.microsoft.com/office/drawing/2014/main" id="{65D0BEAB-0E08-9843-91B4-B28560AED979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776302" y="6309262"/>
              <a:ext cx="788883" cy="314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84;gf4f818d8a7_1_103">
              <a:extLst>
                <a:ext uri="{FF2B5EF4-FFF2-40B4-BE49-F238E27FC236}">
                  <a16:creationId xmlns:a16="http://schemas.microsoft.com/office/drawing/2014/main" id="{8468433F-D9DE-0747-B08A-72B752774BE6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219988" y="5866835"/>
              <a:ext cx="1066061" cy="355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85;gf4f818d8a7_1_103">
              <a:extLst>
                <a:ext uri="{FF2B5EF4-FFF2-40B4-BE49-F238E27FC236}">
                  <a16:creationId xmlns:a16="http://schemas.microsoft.com/office/drawing/2014/main" id="{D45CBC6F-5118-D744-963D-163333EB82E5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l="8234" t="18734" r="8424" b="16237"/>
            <a:stretch/>
          </p:blipFill>
          <p:spPr>
            <a:xfrm>
              <a:off x="3005938" y="6343543"/>
              <a:ext cx="1112215" cy="2678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4619DA-0F1E-C44B-A161-FD9E879FD94E}"/>
              </a:ext>
            </a:extLst>
          </p:cNvPr>
          <p:cNvCxnSpPr/>
          <p:nvPr/>
        </p:nvCxnSpPr>
        <p:spPr>
          <a:xfrm>
            <a:off x="8796338" y="5485949"/>
            <a:ext cx="0" cy="1192193"/>
          </a:xfrm>
          <a:prstGeom prst="line">
            <a:avLst/>
          </a:prstGeom>
          <a:ln w="22225">
            <a:solidFill>
              <a:srgbClr val="068B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>
            <a:extLst>
              <a:ext uri="{FF2B5EF4-FFF2-40B4-BE49-F238E27FC236}">
                <a16:creationId xmlns:a16="http://schemas.microsoft.com/office/drawing/2014/main" id="{C8E27795-D50B-B84B-B103-D2420CD2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04" y="139609"/>
            <a:ext cx="7429878" cy="2125705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Toward a broad scale climate service for coastal adaptation to sea-level rise in Europe: the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CoCliCo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</a:t>
            </a:r>
            <a:endParaRPr lang="en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04465F0-05CE-9B42-BE73-CB1EE9C9547E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0000"/>
          </a:blip>
          <a:srcRect t="7188" b="7188"/>
          <a:stretch/>
        </p:blipFill>
        <p:spPr>
          <a:xfrm>
            <a:off x="7170999" y="0"/>
            <a:ext cx="4896061" cy="5221278"/>
          </a:xfrm>
          <a:prstGeom prst="rect">
            <a:avLst/>
          </a:prstGeom>
        </p:spPr>
      </p:pic>
      <p:sp>
        <p:nvSpPr>
          <p:cNvPr id="26" name="Google Shape;88;gf4f818d8a7_1_103">
            <a:extLst>
              <a:ext uri="{FF2B5EF4-FFF2-40B4-BE49-F238E27FC236}">
                <a16:creationId xmlns:a16="http://schemas.microsoft.com/office/drawing/2014/main" id="{87FC0370-24DA-6C4E-9374-642962F7CB4F}"/>
              </a:ext>
            </a:extLst>
          </p:cNvPr>
          <p:cNvSpPr/>
          <p:nvPr/>
        </p:nvSpPr>
        <p:spPr>
          <a:xfrm>
            <a:off x="7716838" y="368670"/>
            <a:ext cx="2771775" cy="66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This project has received funding from the European Union's Horizon 2020 research and innovation program under grant agreement No 101003598</a:t>
            </a:r>
            <a:endParaRPr sz="10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5" name="Google Shape;87;gf4f818d8a7_1_103">
            <a:extLst>
              <a:ext uri="{FF2B5EF4-FFF2-40B4-BE49-F238E27FC236}">
                <a16:creationId xmlns:a16="http://schemas.microsoft.com/office/drawing/2014/main" id="{33A4231D-B5BB-DC48-9BC0-B0150FB32DEF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678902" y="368357"/>
            <a:ext cx="997161" cy="6679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304800" y="2533864"/>
            <a:ext cx="6866199" cy="191876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Gonéri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Cozannet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Angélique</a:t>
            </a:r>
            <a:r>
              <a:rPr lang="en-US" sz="2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Melet</a:t>
            </a:r>
            <a:r>
              <a:rPr lang="en-US" sz="25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Paul Sayers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Arjen Luijendijk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Iñigo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Losada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Melisa Menendez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Robert J. Nicholls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Alexandra Toimil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Elco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Koks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Athanasios 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Vafeidis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Jochen Hinkel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Daniel Lincke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Susana Romao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Etienne Kras</a:t>
            </a:r>
            <a:r>
              <a:rPr lang="en-GB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Vincent Bascoul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Rémi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Thiéblemont</a:t>
            </a:r>
            <a:r>
              <a:rPr lang="en-US" sz="25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the </a:t>
            </a:r>
            <a:r>
              <a:rPr lang="en-US" sz="2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CoCliCo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team</a:t>
            </a:r>
            <a:endParaRPr lang="en-FR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BRGM, France; 2 : Mercator Ocean, France; Sayers &amp; Partners, United Kingdom ; 4: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Deltares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Netherlands; 5: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IHCantabria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Spain; 6: University of East Anglia, United Kingdom, 7: Vrije University Amsterdam, The Netherlands; 8: University of Kiel, Germany; 9: Global Climate Forum, Germany; 10: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Vizzuality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Spain. </a:t>
            </a:r>
            <a:endParaRPr lang="en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E9DFD34D-8C52-8449-BF5B-9D353EDDE0F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56700" y="5802256"/>
            <a:ext cx="2519363" cy="68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A3E306-2272-2505-D153-D195923742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86570" y="3960705"/>
            <a:ext cx="2502659" cy="14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73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extreme water levels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177CF-7949-12D9-226A-3B8849DC8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194" y="-15426"/>
            <a:ext cx="5644749" cy="6873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68AE06-7E55-3F51-39A9-D638C1050007}"/>
              </a:ext>
            </a:extLst>
          </p:cNvPr>
          <p:cNvSpPr txBox="1"/>
          <p:nvPr/>
        </p:nvSpPr>
        <p:spPr>
          <a:xfrm>
            <a:off x="226378" y="1058796"/>
            <a:ext cx="3961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/>
              <a:t>"I need to see extreme water levels information now and in the future for different climate change scenarios, so I can do a broad-scale preliminary evaluation of risks.”</a:t>
            </a:r>
            <a:endParaRPr lang="en-FR" sz="2400" dirty="0"/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id="{F5B9F626-AF18-82D9-69FF-4CABB175553E}"/>
              </a:ext>
            </a:extLst>
          </p:cNvPr>
          <p:cNvSpPr/>
          <p:nvPr/>
        </p:nvSpPr>
        <p:spPr>
          <a:xfrm rot="8083662">
            <a:off x="7958668" y="3572882"/>
            <a:ext cx="406400" cy="406400"/>
          </a:xfrm>
          <a:prstGeom prst="teardrop">
            <a:avLst>
              <a:gd name="adj" fmla="val 155556"/>
            </a:avLst>
          </a:prstGeom>
          <a:solidFill>
            <a:srgbClr val="078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772349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flooding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786C1-9151-0399-F579-8E4B0349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197" y="0"/>
            <a:ext cx="7480803" cy="5667022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E0EB8D5E-5DA7-B415-36D2-8EB3FC527239}"/>
              </a:ext>
            </a:extLst>
          </p:cNvPr>
          <p:cNvSpPr txBox="1"/>
          <p:nvPr/>
        </p:nvSpPr>
        <p:spPr>
          <a:xfrm>
            <a:off x="226800" y="1098000"/>
            <a:ext cx="3600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"I need to see flood extent and depth maps for different relative sea-level rise and storm scenarios so I can assess coastal flood risks and identify vulnerable areas across Europe."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15371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flooding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786C1-9151-0399-F579-8E4B0349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7630"/>
            <a:ext cx="5486054" cy="415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48B9E-57EB-D8AA-F464-B9C9223C8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7"/>
          <a:stretch/>
        </p:blipFill>
        <p:spPr>
          <a:xfrm>
            <a:off x="5000236" y="0"/>
            <a:ext cx="7191764" cy="6858000"/>
          </a:xfrm>
          <a:prstGeom prst="rect">
            <a:avLst/>
          </a:prstGeom>
        </p:spPr>
      </p:pic>
      <p:sp>
        <p:nvSpPr>
          <p:cNvPr id="8" name="ZoneTexte 9">
            <a:extLst>
              <a:ext uri="{FF2B5EF4-FFF2-40B4-BE49-F238E27FC236}">
                <a16:creationId xmlns:a16="http://schemas.microsoft.com/office/drawing/2014/main" id="{57423FF5-9F30-E4C4-8A37-2308DB81B755}"/>
              </a:ext>
            </a:extLst>
          </p:cNvPr>
          <p:cNvSpPr txBox="1"/>
          <p:nvPr/>
        </p:nvSpPr>
        <p:spPr>
          <a:xfrm>
            <a:off x="226800" y="1098000"/>
            <a:ext cx="3600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"I need to see flood extent and depth maps for different relative sea-level rise and storm scenarios so I can assess coastal flood risks and identify vulnerable areas across Europe."</a:t>
            </a:r>
            <a:endParaRPr lang="fr-FR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72F40-F257-4CFC-EF3B-7FB5E89D4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11" t="62592" r="3064" b="35371"/>
          <a:stretch/>
        </p:blipFill>
        <p:spPr>
          <a:xfrm flipH="1">
            <a:off x="9489494" y="4269689"/>
            <a:ext cx="2461206" cy="14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3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at risk from sea level rise in Europe?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24004C-D3B2-6DF9-6571-9545B6B8BF7D}"/>
              </a:ext>
            </a:extLst>
          </p:cNvPr>
          <p:cNvSpPr txBox="1"/>
          <p:nvPr/>
        </p:nvSpPr>
        <p:spPr>
          <a:xfrm>
            <a:off x="226378" y="1096544"/>
            <a:ext cx="5475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"I need to see building exposure now and in the future for different climate change scenarios, so I can better understand the potential risk hotspots."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8A35F-3A5E-B557-3536-32E44C91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301" y="1096544"/>
            <a:ext cx="6182099" cy="34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30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at risk from sea level rise in Europe?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82" y="5741232"/>
            <a:ext cx="90573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</a:t>
            </a:r>
            <a:r>
              <a:rPr lang="fr-F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sensitive: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in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Mediterranean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France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protection at the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revenue &amp;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BE1C869-43F0-49B4-0F6A-0A297D698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 r="10719" b="1601"/>
          <a:stretch/>
        </p:blipFill>
        <p:spPr bwMode="auto">
          <a:xfrm>
            <a:off x="6030576" y="526392"/>
            <a:ext cx="6059824" cy="50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FB287F-E97C-C9AE-8DBA-0F0785CCDCED}"/>
              </a:ext>
            </a:extLst>
          </p:cNvPr>
          <p:cNvSpPr txBox="1"/>
          <p:nvPr/>
        </p:nvSpPr>
        <p:spPr>
          <a:xfrm>
            <a:off x="226378" y="2908390"/>
            <a:ext cx="46278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Event: 1-in-100-yr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Scenario: SSP5-8.5 (</a:t>
            </a:r>
            <a:r>
              <a:rPr lang="fr-FR" sz="2000" dirty="0" err="1"/>
              <a:t>very</a:t>
            </a:r>
            <a:r>
              <a:rPr lang="fr-FR" sz="2000" dirty="0"/>
              <a:t> high </a:t>
            </a:r>
            <a:r>
              <a:rPr lang="fr-FR" sz="2000" dirty="0" err="1"/>
              <a:t>emissions</a:t>
            </a:r>
            <a:r>
              <a:rPr lang="fr-FR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Time horizon: 2100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r>
              <a:rPr lang="fr-FR" sz="2000" dirty="0"/>
              <a:t>! This </a:t>
            </a:r>
            <a:r>
              <a:rPr lang="fr-FR" sz="2000" dirty="0" err="1"/>
              <a:t>map</a:t>
            </a:r>
            <a:r>
              <a:rPr lang="fr-FR" sz="2000" dirty="0"/>
              <a:t> assumes </a:t>
            </a:r>
            <a:r>
              <a:rPr lang="fr-FR" sz="2000" b="1" u="sng" dirty="0"/>
              <a:t>no</a:t>
            </a:r>
            <a:r>
              <a:rPr lang="fr-FR" sz="2000" dirty="0"/>
              <a:t> </a:t>
            </a:r>
            <a:r>
              <a:rPr lang="fr-FR" sz="2000" dirty="0" err="1"/>
              <a:t>coastal</a:t>
            </a:r>
            <a:r>
              <a:rPr lang="fr-FR" sz="2000" dirty="0"/>
              <a:t> </a:t>
            </a:r>
            <a:r>
              <a:rPr lang="fr-FR" sz="2000" dirty="0" err="1"/>
              <a:t>defenses</a:t>
            </a:r>
            <a:r>
              <a:rPr lang="fr-FR" sz="2000" dirty="0"/>
              <a:t> </a:t>
            </a:r>
          </a:p>
        </p:txBody>
      </p:sp>
      <p:sp>
        <p:nvSpPr>
          <p:cNvPr id="4" name="ZoneTexte 9">
            <a:extLst>
              <a:ext uri="{FF2B5EF4-FFF2-40B4-BE49-F238E27FC236}">
                <a16:creationId xmlns:a16="http://schemas.microsoft.com/office/drawing/2014/main" id="{BC7722EF-82FA-E651-B37D-E8ED258F5B40}"/>
              </a:ext>
            </a:extLst>
          </p:cNvPr>
          <p:cNvSpPr txBox="1"/>
          <p:nvPr/>
        </p:nvSpPr>
        <p:spPr>
          <a:xfrm>
            <a:off x="226378" y="1096544"/>
            <a:ext cx="5475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"I need to see building exposure now and in the future for different climate change scenarios, so I can better understand the potential risk hotspots."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8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at risk from sea level rise in Europe?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24004C-D3B2-6DF9-6571-9545B6B8BF7D}"/>
              </a:ext>
            </a:extLst>
          </p:cNvPr>
          <p:cNvSpPr txBox="1"/>
          <p:nvPr/>
        </p:nvSpPr>
        <p:spPr>
          <a:xfrm>
            <a:off x="226378" y="860619"/>
            <a:ext cx="497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"I need information of the development of exposed population in the future for different combinations of climate and socioeconomic scenarios on a regional to national scale, so I can preliminary assess exposure to coastal flooding."</a:t>
            </a:r>
            <a:endParaRPr lang="fr-FR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33BAE-F335-F8FC-EB11-4F9846D21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" b="3314"/>
          <a:stretch/>
        </p:blipFill>
        <p:spPr>
          <a:xfrm>
            <a:off x="7418189" y="578397"/>
            <a:ext cx="4773811" cy="5097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7B99D-018E-CBFC-209E-CA7E5E3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33" y="565576"/>
            <a:ext cx="6536267" cy="63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11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at risk from sea level rise in Europe?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24004C-D3B2-6DF9-6571-9545B6B8BF7D}"/>
              </a:ext>
            </a:extLst>
          </p:cNvPr>
          <p:cNvSpPr txBox="1"/>
          <p:nvPr/>
        </p:nvSpPr>
        <p:spPr>
          <a:xfrm>
            <a:off x="226378" y="860619"/>
            <a:ext cx="497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"I need information of the development of exposed population in the future for different combinations of climate and socioeconomic scenarios on a regional to national scale, so I can preliminary assess exposure to coastal flooding."</a:t>
            </a:r>
            <a:endParaRPr lang="fr-FR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1C91A-6C4F-1363-9B12-8A186A4FC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724284"/>
            <a:ext cx="5689600" cy="61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42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Adaptation: Cost-benefit analyses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24004C-D3B2-6DF9-6571-9545B6B8BF7D}"/>
              </a:ext>
            </a:extLst>
          </p:cNvPr>
          <p:cNvSpPr txBox="1"/>
          <p:nvPr/>
        </p:nvSpPr>
        <p:spPr>
          <a:xfrm>
            <a:off x="226378" y="860619"/>
            <a:ext cx="3544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"I want to see economically optimal coastal adaptation options both today and, in the future, as well as the expected investments in coastal adaptation and the potential costs of flood damages"</a:t>
            </a:r>
            <a:endParaRPr lang="fr-FR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54BC7-D4A8-CFD8-A1EB-1732DF4E4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45" y="2550395"/>
            <a:ext cx="3575970" cy="3493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9F833-863B-02A1-B0F6-3CF263B9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53560"/>
            <a:ext cx="7772400" cy="48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33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433A7F-4CB3-C5DD-265C-BDA283DD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37" y="1222625"/>
            <a:ext cx="8004030" cy="5635375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Adaptation: Cost-benefit analyses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3A501ABE-9E2C-812E-C12A-82C288BC99F5}"/>
              </a:ext>
            </a:extLst>
          </p:cNvPr>
          <p:cNvSpPr txBox="1"/>
          <p:nvPr/>
        </p:nvSpPr>
        <p:spPr>
          <a:xfrm>
            <a:off x="226378" y="860619"/>
            <a:ext cx="3544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"I want to see economically optimal coastal adaptation options both today and, in the future, as well as the expected investments in coastal adaptation and the potential costs of flood damages"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880264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433A7F-4CB3-C5DD-265C-BDA283DD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37" y="1222625"/>
            <a:ext cx="8004030" cy="5635375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Adaptation: Cost-benefit analyses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24004C-D3B2-6DF9-6571-9545B6B8BF7D}"/>
              </a:ext>
            </a:extLst>
          </p:cNvPr>
          <p:cNvSpPr txBox="1"/>
          <p:nvPr/>
        </p:nvSpPr>
        <p:spPr>
          <a:xfrm>
            <a:off x="226378" y="860619"/>
            <a:ext cx="3544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"I want to see economically optimal coastal adaptation options both today and, in the future, as well as the expected investments in coastal adaptation and the potential costs of flood damages"</a:t>
            </a:r>
            <a:endParaRPr lang="fr-FR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27866-51F8-2296-96E8-5299FB50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203" y="3869616"/>
            <a:ext cx="3058837" cy="298838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BC85DC-0285-F539-CA1E-635E515F1193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163040" y="4972692"/>
            <a:ext cx="2224079" cy="391116"/>
          </a:xfrm>
          <a:prstGeom prst="line">
            <a:avLst/>
          </a:prstGeom>
          <a:ln w="22225">
            <a:solidFill>
              <a:srgbClr val="0070C0"/>
            </a:solidFill>
            <a:round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87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astal Flooding That Eclipsed all Others">
            <a:extLst>
              <a:ext uri="{FF2B5EF4-FFF2-40B4-BE49-F238E27FC236}">
                <a16:creationId xmlns:a16="http://schemas.microsoft.com/office/drawing/2014/main" id="{FFCE5FCC-0C46-06D7-9C3E-62B3F454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8AA189-8C79-1C01-9441-F87F2A5E80E8}"/>
              </a:ext>
            </a:extLst>
          </p:cNvPr>
          <p:cNvSpPr txBox="1"/>
          <p:nvPr/>
        </p:nvSpPr>
        <p:spPr>
          <a:xfrm>
            <a:off x="5640779" y="260069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CF655-32B9-3E6E-4A71-DD3D3EE47188}"/>
              </a:ext>
            </a:extLst>
          </p:cNvPr>
          <p:cNvSpPr txBox="1"/>
          <p:nvPr/>
        </p:nvSpPr>
        <p:spPr>
          <a:xfrm>
            <a:off x="10090223" y="1858236"/>
            <a:ext cx="238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Devon UK,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26919-9540-59C9-02CA-EE380D127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6894" y="0"/>
            <a:ext cx="2065106" cy="1907062"/>
          </a:xfrm>
          <a:prstGeom prst="rect">
            <a:avLst/>
          </a:prstGeom>
        </p:spPr>
      </p:pic>
      <p:sp>
        <p:nvSpPr>
          <p:cNvPr id="8" name="Teardrop 7">
            <a:extLst>
              <a:ext uri="{FF2B5EF4-FFF2-40B4-BE49-F238E27FC236}">
                <a16:creationId xmlns:a16="http://schemas.microsoft.com/office/drawing/2014/main" id="{DCF28301-B9E4-F190-3B98-862519EA9D16}"/>
              </a:ext>
            </a:extLst>
          </p:cNvPr>
          <p:cNvSpPr/>
          <p:nvPr/>
        </p:nvSpPr>
        <p:spPr>
          <a:xfrm rot="8083662">
            <a:off x="11399638" y="943991"/>
            <a:ext cx="285699" cy="306361"/>
          </a:xfrm>
          <a:prstGeom prst="teardrop">
            <a:avLst>
              <a:gd name="adj" fmla="val 155556"/>
            </a:avLst>
          </a:prstGeom>
          <a:solidFill>
            <a:srgbClr val="078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5F4D9-DFEE-6084-1034-9DC2AA16B6B1}"/>
              </a:ext>
            </a:extLst>
          </p:cNvPr>
          <p:cNvSpPr txBox="1"/>
          <p:nvPr/>
        </p:nvSpPr>
        <p:spPr>
          <a:xfrm>
            <a:off x="0" y="5802949"/>
            <a:ext cx="9440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extreme 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 levels are on the rise, exposing more people and assets, and coastal adaptation takes time</a:t>
            </a:r>
            <a:endParaRPr lang="en-GB" sz="44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8E26CA47-9F75-4470-ABA7-1BDA342AABB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53011" y="754116"/>
            <a:ext cx="3092153" cy="45719"/>
          </a:xfrm>
          <a:prstGeom prst="rect">
            <a:avLst/>
          </a:prstGeom>
          <a:solidFill>
            <a:srgbClr val="068B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 sz="900"/>
          </a:p>
        </p:txBody>
      </p:sp>
      <p:sp>
        <p:nvSpPr>
          <p:cNvPr id="14341" name="Rectangle 4">
            <a:extLst>
              <a:ext uri="{FF2B5EF4-FFF2-40B4-BE49-F238E27FC236}">
                <a16:creationId xmlns:a16="http://schemas.microsoft.com/office/drawing/2014/main" id="{8935AD91-000D-4EBB-8A87-DAAC19936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11" y="260013"/>
            <a:ext cx="5207280" cy="56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ts val="4713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4713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4713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4713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4713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50"/>
              </a:spcBef>
              <a:spcAft>
                <a:spcPct val="0"/>
              </a:spcAft>
              <a:buClrTx/>
            </a:pPr>
            <a:r>
              <a:rPr lang="en-US" altLang="fr-FR" sz="2800" b="1" dirty="0">
                <a:solidFill>
                  <a:srgbClr val="068B95"/>
                </a:solidFill>
                <a:latin typeface="Comfortaa" pitchFamily="2" charset="0"/>
                <a:ea typeface="+mj-ea"/>
                <a:cs typeface="+mj-cs"/>
              </a:rPr>
              <a:t>Policy brief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0D22701-4673-49BF-B102-621F797ED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067" y="0"/>
            <a:ext cx="7281333" cy="522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>
              <a:lnSpc>
                <a:spcPts val="4713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4713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4713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4713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4713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endParaRPr lang="en-US" altLang="fr-FR" sz="2400" b="1" dirty="0">
              <a:solidFill>
                <a:srgbClr val="068B95"/>
              </a:solidFill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400" b="1" dirty="0">
                <a:solidFill>
                  <a:srgbClr val="068B95"/>
                </a:solidFill>
              </a:rPr>
              <a:t>Key message:</a:t>
            </a: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endParaRPr lang="en-US" altLang="fr-FR" sz="2000" b="1" dirty="0">
              <a:solidFill>
                <a:srgbClr val="068B95"/>
              </a:solidFill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400" b="1" dirty="0">
                <a:solidFill>
                  <a:srgbClr val="068B95"/>
                </a:solidFill>
              </a:rPr>
              <a:t>Recommendation: </a:t>
            </a: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400" dirty="0">
                <a:latin typeface="Calibri"/>
                <a:cs typeface="Comfortaa Regular Bold" charset="0"/>
              </a:rPr>
              <a:t>A European core climate service is needed to support timely coastal adaptation to sea-level rise. Integrating </a:t>
            </a:r>
            <a:r>
              <a:rPr lang="en-US" altLang="fr-FR" sz="2400" dirty="0" err="1">
                <a:latin typeface="Calibri"/>
                <a:cs typeface="Comfortaa Regular Bold" charset="0"/>
              </a:rPr>
              <a:t>CoCliCo</a:t>
            </a:r>
            <a:r>
              <a:rPr lang="en-US" altLang="fr-FR" sz="2400" dirty="0">
                <a:latin typeface="Calibri"/>
                <a:cs typeface="Comfortaa Regular Bold" charset="0"/>
              </a:rPr>
              <a:t> into the European Digital Twin of the Ocean initiative would provide a significant step towards this goal</a:t>
            </a: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endParaRPr lang="en-US" altLang="fr-FR" dirty="0">
              <a:latin typeface="Calibri"/>
              <a:cs typeface="Comfortaa Regular Bold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400" b="1" dirty="0">
                <a:solidFill>
                  <a:srgbClr val="068B95"/>
                </a:solidFill>
              </a:rPr>
              <a:t>Future: </a:t>
            </a:r>
            <a:br>
              <a:rPr lang="en-US" altLang="fr-FR" sz="2400" dirty="0">
                <a:latin typeface="Calibri"/>
                <a:cs typeface="Comfortaa Regular Bold" charset="0"/>
              </a:rPr>
            </a:br>
            <a:r>
              <a:rPr lang="en-US" altLang="fr-FR" sz="2400" dirty="0" err="1">
                <a:latin typeface="Calibri"/>
                <a:cs typeface="Comfortaa Regular Bold" charset="0"/>
              </a:rPr>
              <a:t>CoCliCo</a:t>
            </a:r>
            <a:r>
              <a:rPr lang="en-US" altLang="fr-FR" sz="2400" dirty="0">
                <a:latin typeface="Calibri"/>
                <a:cs typeface="Comfortaa Regular Bold" charset="0"/>
              </a:rPr>
              <a:t> could be a new service in the European Digital Twin of the Ocean  / Copernicus Marine</a:t>
            </a:r>
            <a:endParaRPr lang="en-US" altLang="fr-FR" sz="2400" dirty="0">
              <a:latin typeface="Calibri" panose="020F0502020204030204" pitchFamily="34" charset="0"/>
              <a:cs typeface="Comfortaa Regular Bol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5EEDA-4C68-9C6D-FB49-014353118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00" y="1033200"/>
            <a:ext cx="4017600" cy="56113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C71DC-4794-14DD-2A25-CBFC73FB5E50}"/>
              </a:ext>
            </a:extLst>
          </p:cNvPr>
          <p:cNvSpPr/>
          <p:nvPr/>
        </p:nvSpPr>
        <p:spPr>
          <a:xfrm>
            <a:off x="7157154" y="260013"/>
            <a:ext cx="4278489" cy="835378"/>
          </a:xfrm>
          <a:prstGeom prst="rect">
            <a:avLst/>
          </a:prstGeom>
          <a:solidFill>
            <a:srgbClr val="078B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400" dirty="0"/>
              <a:t>The science is clear, but the response is a choice</a:t>
            </a:r>
          </a:p>
        </p:txBody>
      </p:sp>
    </p:spTree>
    <p:extLst>
      <p:ext uri="{BB962C8B-B14F-4D97-AF65-F5344CB8AC3E}">
        <p14:creationId xmlns:p14="http://schemas.microsoft.com/office/powerpoint/2010/main" val="3610174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D873-0A4F-BF45-B0D0-E4888AFB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10976" cy="106059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Comfortaa"/>
              </a:rPr>
              <a:t>Thank you ! Want to know more ? </a:t>
            </a:r>
            <a:br>
              <a:rPr lang="en-US" dirty="0">
                <a:latin typeface="Comfortaa"/>
              </a:rPr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5D81A-E7E5-7242-81EC-602F292187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188" b="7188"/>
          <a:stretch/>
        </p:blipFill>
        <p:spPr>
          <a:xfrm>
            <a:off x="7170999" y="0"/>
            <a:ext cx="4896061" cy="522127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800A16-4A1C-419B-BB80-C29FC5FBB769}"/>
              </a:ext>
            </a:extLst>
          </p:cNvPr>
          <p:cNvSpPr txBox="1">
            <a:spLocks/>
          </p:cNvSpPr>
          <p:nvPr/>
        </p:nvSpPr>
        <p:spPr>
          <a:xfrm>
            <a:off x="124940" y="5394960"/>
            <a:ext cx="5711980" cy="1371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23E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23E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23E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23E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WEBSITE:</a:t>
            </a:r>
          </a:p>
          <a:p>
            <a:pPr algn="just">
              <a:lnSpc>
                <a:spcPct val="114999"/>
              </a:lnSpc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  <a:latin typeface="Arial"/>
                <a:cs typeface="Arial"/>
                <a:hlinkClick r:id="rId3"/>
              </a:rPr>
              <a:t>https://coclicoservices.eu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dirty="0"/>
          </a:p>
          <a:p>
            <a:pPr algn="just">
              <a:lnSpc>
                <a:spcPct val="114999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TWITTER:</a:t>
            </a:r>
          </a:p>
          <a:p>
            <a:pPr algn="just">
              <a:lnSpc>
                <a:spcPct val="114999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  <a:hlinkClick r:id="rId4"/>
              </a:rPr>
              <a:t>https://twitter.com/CoCliCoServices</a:t>
            </a:r>
            <a:endParaRPr lang="en-US" dirty="0">
              <a:latin typeface="Arial"/>
              <a:cs typeface="Arial"/>
            </a:endParaRPr>
          </a:p>
          <a:p>
            <a:pPr algn="just">
              <a:lnSpc>
                <a:spcPct val="114999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LINKEDIN: </a:t>
            </a:r>
          </a:p>
          <a:p>
            <a:pPr algn="just">
              <a:lnSpc>
                <a:spcPct val="114999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  <a:hlinkClick r:id="rId5"/>
              </a:rPr>
              <a:t>https://www.linkedin.com/company/coclicoservices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EFA6F6-E57B-569E-5002-1298D2207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150693"/>
              </p:ext>
            </p:extLst>
          </p:nvPr>
        </p:nvGraphicFramePr>
        <p:xfrm>
          <a:off x="365540" y="1854288"/>
          <a:ext cx="3868463" cy="1108710"/>
        </p:xfrm>
        <a:graphic>
          <a:graphicData uri="http://schemas.openxmlformats.org/drawingml/2006/table">
            <a:tbl>
              <a:tblPr/>
              <a:tblGrid>
                <a:gridCol w="3868463">
                  <a:extLst>
                    <a:ext uri="{9D8B030D-6E8A-4147-A177-3AD203B41FA5}">
                      <a16:colId xmlns:a16="http://schemas.microsoft.com/office/drawing/2014/main" val="31601287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b="1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</a:rPr>
                        <a:t>🗓️ 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Wednesday, 4 June 2025 </a:t>
                      </a:r>
                      <a:br>
                        <a:rPr lang="en-GB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FR" b="1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</a:rPr>
                        <a:t>🕑 </a:t>
                      </a:r>
                      <a:r>
                        <a:rPr lang="en-FR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14:00-15:30 CET</a:t>
                      </a:r>
                    </a:p>
                    <a:p>
                      <a:pPr algn="l"/>
                      <a:r>
                        <a:rPr lang="en-FR" b="1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</a:rPr>
                        <a:t>🌐 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Online</a:t>
                      </a:r>
                      <a:endParaRPr lang="en-GB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298972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9630E118-0824-64F1-7C4C-2DB9D1213136}"/>
              </a:ext>
            </a:extLst>
          </p:cNvPr>
          <p:cNvSpPr txBox="1">
            <a:spLocks/>
          </p:cNvSpPr>
          <p:nvPr/>
        </p:nvSpPr>
        <p:spPr>
          <a:xfrm>
            <a:off x="0" y="1454056"/>
            <a:ext cx="6460997" cy="1289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Comfortaa" pitchFamily="2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mfortaa"/>
              </a:rPr>
              <a:t>Platform going live for all</a:t>
            </a:r>
            <a:br>
              <a:rPr lang="en-US" sz="2800" dirty="0">
                <a:latin typeface="Comfortaa"/>
              </a:rPr>
            </a:br>
            <a:endParaRPr lang="en-US" sz="1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26CD5A-5F8A-D1B5-D131-DA628000431E}"/>
              </a:ext>
            </a:extLst>
          </p:cNvPr>
          <p:cNvSpPr txBox="1">
            <a:spLocks/>
          </p:cNvSpPr>
          <p:nvPr/>
        </p:nvSpPr>
        <p:spPr>
          <a:xfrm>
            <a:off x="0" y="3125037"/>
            <a:ext cx="8178304" cy="1836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Comfortaa" pitchFamily="2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mfortaa"/>
              </a:rPr>
              <a:t>Demonstration &amp;</a:t>
            </a:r>
            <a:br>
              <a:rPr lang="en-US" sz="3200" dirty="0">
                <a:latin typeface="Comfortaa"/>
              </a:rPr>
            </a:br>
            <a:r>
              <a:rPr lang="en-US" sz="3200" dirty="0">
                <a:latin typeface="Comfortaa"/>
              </a:rPr>
              <a:t> policy recommendation</a:t>
            </a:r>
            <a:endParaRPr lang="en-US" sz="14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C41E970-88EF-E020-EAA5-E06645793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85739"/>
              </p:ext>
            </p:extLst>
          </p:nvPr>
        </p:nvGraphicFramePr>
        <p:xfrm>
          <a:off x="365540" y="3982840"/>
          <a:ext cx="5730460" cy="1108710"/>
        </p:xfrm>
        <a:graphic>
          <a:graphicData uri="http://schemas.openxmlformats.org/drawingml/2006/table">
            <a:tbl>
              <a:tblPr/>
              <a:tblGrid>
                <a:gridCol w="5730460">
                  <a:extLst>
                    <a:ext uri="{9D8B030D-6E8A-4147-A177-3AD203B41FA5}">
                      <a16:colId xmlns:a16="http://schemas.microsoft.com/office/drawing/2014/main" val="31601287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b="1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</a:rPr>
                        <a:t>🗓️ 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Wednesday, 11 June 2025 </a:t>
                      </a:r>
                      <a:br>
                        <a:rPr lang="en-GB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FR" b="1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</a:rPr>
                        <a:t>🕑 </a:t>
                      </a:r>
                      <a:r>
                        <a:rPr lang="en-FR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10:30-13:30 CET</a:t>
                      </a:r>
                    </a:p>
                    <a:p>
                      <a:pPr algn="l"/>
                      <a:r>
                        <a:rPr lang="en-FR" b="1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</a:rPr>
                        <a:t>🌐 </a:t>
                      </a:r>
                      <a:r>
                        <a:rPr lang="en-FR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EU Digital Ocean Pavilion, The Whale + 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Online</a:t>
                      </a:r>
                      <a:endParaRPr lang="en-GB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29897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BD2AC9E0-4292-5026-3432-8A5CDD386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422" y="1510933"/>
            <a:ext cx="1079500" cy="1079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63DE9C-2620-95D0-A6BD-E33F02AA5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422" y="3296553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2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C385468-6EC9-D3DC-ED22-9FA575BF20E9}"/>
              </a:ext>
            </a:extLst>
          </p:cNvPr>
          <p:cNvSpPr/>
          <p:nvPr/>
        </p:nvSpPr>
        <p:spPr bwMode="auto">
          <a:xfrm>
            <a:off x="0" y="306032"/>
            <a:ext cx="12192000" cy="68580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01" t="4593" r="501" b="54370"/>
          <a:stretch/>
        </p:blipFill>
        <p:spPr>
          <a:xfrm>
            <a:off x="91440" y="832980"/>
            <a:ext cx="12220435" cy="56987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0" y="122328"/>
            <a:ext cx="12192000" cy="44206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fr-FR" sz="2800" dirty="0" err="1">
                <a:solidFill>
                  <a:srgbClr val="068B95"/>
                </a:solidFill>
              </a:rPr>
              <a:t>Existing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broad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scale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tools</a:t>
            </a:r>
            <a:r>
              <a:rPr lang="fr-FR" sz="2800" dirty="0">
                <a:solidFill>
                  <a:srgbClr val="068B95"/>
                </a:solidFill>
              </a:rPr>
              <a:t> to </a:t>
            </a:r>
            <a:r>
              <a:rPr lang="fr-FR" sz="2800" dirty="0" err="1">
                <a:solidFill>
                  <a:srgbClr val="068B95"/>
                </a:solidFill>
              </a:rPr>
              <a:t>assess</a:t>
            </a:r>
            <a:r>
              <a:rPr lang="fr-FR" sz="2800" dirty="0">
                <a:solidFill>
                  <a:srgbClr val="068B95"/>
                </a:solidFill>
              </a:rPr>
              <a:t> future impacts of </a:t>
            </a:r>
            <a:r>
              <a:rPr lang="fr-FR" sz="2800" dirty="0" err="1">
                <a:solidFill>
                  <a:srgbClr val="068B95"/>
                </a:solidFill>
              </a:rPr>
              <a:t>sea-level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rise</a:t>
            </a:r>
            <a:endParaRPr lang="fr-FR" sz="2800" dirty="0">
              <a:solidFill>
                <a:srgbClr val="068B95"/>
              </a:solidFill>
            </a:endParaRPr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E0EC61B7-CD74-DF0B-D840-915EC1086644}"/>
              </a:ext>
            </a:extLst>
          </p:cNvPr>
          <p:cNvSpPr txBox="1"/>
          <p:nvPr/>
        </p:nvSpPr>
        <p:spPr>
          <a:xfrm>
            <a:off x="14324555" y="2880199"/>
            <a:ext cx="23050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1E2623"/>
                </a:solidFill>
              </a:rPr>
              <a:t>Marine flooding without protection - 1:100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14" name="Connecteur droit avec flèche 10">
            <a:extLst>
              <a:ext uri="{FF2B5EF4-FFF2-40B4-BE49-F238E27FC236}">
                <a16:creationId xmlns:a16="http://schemas.microsoft.com/office/drawing/2014/main" id="{F0F43AF4-AFDA-1B1B-1D77-BFED4C8DC221}"/>
              </a:ext>
            </a:extLst>
          </p:cNvPr>
          <p:cNvCxnSpPr>
            <a:cxnSpLocks/>
          </p:cNvCxnSpPr>
          <p:nvPr/>
        </p:nvCxnSpPr>
        <p:spPr>
          <a:xfrm>
            <a:off x="15153230" y="3461224"/>
            <a:ext cx="9525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7">
            <a:extLst>
              <a:ext uri="{FF2B5EF4-FFF2-40B4-BE49-F238E27FC236}">
                <a16:creationId xmlns:a16="http://schemas.microsoft.com/office/drawing/2014/main" id="{4C0EF6C0-8036-0B8E-7451-B134BE4647CB}"/>
              </a:ext>
            </a:extLst>
          </p:cNvPr>
          <p:cNvSpPr txBox="1"/>
          <p:nvPr/>
        </p:nvSpPr>
        <p:spPr>
          <a:xfrm>
            <a:off x="16061325" y="439963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1E2623"/>
                </a:solidFill>
              </a:rPr>
              <a:t>Flood plain</a:t>
            </a:r>
            <a:endParaRPr lang="fr-FR" b="1">
              <a:ea typeface="Calibri"/>
              <a:cs typeface="Calibri"/>
            </a:endParaRPr>
          </a:p>
        </p:txBody>
      </p:sp>
      <p:cxnSp>
        <p:nvCxnSpPr>
          <p:cNvPr id="19" name="Connecteur droit avec flèche 8">
            <a:extLst>
              <a:ext uri="{FF2B5EF4-FFF2-40B4-BE49-F238E27FC236}">
                <a16:creationId xmlns:a16="http://schemas.microsoft.com/office/drawing/2014/main" id="{127EF3B3-7E37-B8E6-46BC-CC4B64CC2888}"/>
              </a:ext>
            </a:extLst>
          </p:cNvPr>
          <p:cNvCxnSpPr/>
          <p:nvPr/>
        </p:nvCxnSpPr>
        <p:spPr>
          <a:xfrm flipV="1">
            <a:off x="16794750" y="4161513"/>
            <a:ext cx="0" cy="3333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843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306032"/>
            <a:ext cx="12192000" cy="68580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4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0" y="122328"/>
            <a:ext cx="12192000" cy="44206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fr-FR" sz="2800" dirty="0" err="1">
                <a:solidFill>
                  <a:srgbClr val="068B95"/>
                </a:solidFill>
              </a:rPr>
              <a:t>Existing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broad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scale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tools</a:t>
            </a:r>
            <a:r>
              <a:rPr lang="fr-FR" sz="2800" dirty="0">
                <a:solidFill>
                  <a:srgbClr val="068B95"/>
                </a:solidFill>
              </a:rPr>
              <a:t> to </a:t>
            </a:r>
            <a:r>
              <a:rPr lang="fr-FR" sz="2800" dirty="0" err="1">
                <a:solidFill>
                  <a:srgbClr val="068B95"/>
                </a:solidFill>
              </a:rPr>
              <a:t>assess</a:t>
            </a:r>
            <a:r>
              <a:rPr lang="fr-FR" sz="2800" dirty="0">
                <a:solidFill>
                  <a:srgbClr val="068B95"/>
                </a:solidFill>
              </a:rPr>
              <a:t> future impacts of </a:t>
            </a:r>
            <a:r>
              <a:rPr lang="fr-FR" sz="2800" dirty="0" err="1">
                <a:solidFill>
                  <a:srgbClr val="068B95"/>
                </a:solidFill>
              </a:rPr>
              <a:t>sea-level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rise</a:t>
            </a:r>
            <a:endParaRPr lang="fr-FR" sz="2800" dirty="0">
              <a:solidFill>
                <a:srgbClr val="068B9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4509" y="1111164"/>
            <a:ext cx="706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Coastal risks: high exposure, adaptation costs and implementation times </a:t>
            </a:r>
            <a:br>
              <a:rPr lang="en-GB" sz="1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Coastal ecosystem decline, economic and social development</a:t>
            </a:r>
          </a:p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		Climate change and sea-level rise</a:t>
            </a:r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01" t="4593" r="501" b="54370"/>
          <a:stretch/>
        </p:blipFill>
        <p:spPr>
          <a:xfrm>
            <a:off x="91440" y="832980"/>
            <a:ext cx="12220435" cy="56987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ZoneTexte 9">
            <a:extLst>
              <a:ext uri="{FF2B5EF4-FFF2-40B4-BE49-F238E27FC236}">
                <a16:creationId xmlns:a16="http://schemas.microsoft.com/office/drawing/2014/main" id="{E0EC61B7-CD74-DF0B-D840-915EC1086644}"/>
              </a:ext>
            </a:extLst>
          </p:cNvPr>
          <p:cNvSpPr txBox="1"/>
          <p:nvPr/>
        </p:nvSpPr>
        <p:spPr>
          <a:xfrm>
            <a:off x="14324555" y="2880199"/>
            <a:ext cx="23050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1E2623"/>
                </a:solidFill>
              </a:rPr>
              <a:t>Marine flooding without protection - 1:100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14" name="Connecteur droit avec flèche 10">
            <a:extLst>
              <a:ext uri="{FF2B5EF4-FFF2-40B4-BE49-F238E27FC236}">
                <a16:creationId xmlns:a16="http://schemas.microsoft.com/office/drawing/2014/main" id="{F0F43AF4-AFDA-1B1B-1D77-BFED4C8DC221}"/>
              </a:ext>
            </a:extLst>
          </p:cNvPr>
          <p:cNvCxnSpPr>
            <a:cxnSpLocks/>
          </p:cNvCxnSpPr>
          <p:nvPr/>
        </p:nvCxnSpPr>
        <p:spPr>
          <a:xfrm>
            <a:off x="15153230" y="3461224"/>
            <a:ext cx="9525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7">
            <a:extLst>
              <a:ext uri="{FF2B5EF4-FFF2-40B4-BE49-F238E27FC236}">
                <a16:creationId xmlns:a16="http://schemas.microsoft.com/office/drawing/2014/main" id="{4C0EF6C0-8036-0B8E-7451-B134BE4647CB}"/>
              </a:ext>
            </a:extLst>
          </p:cNvPr>
          <p:cNvSpPr txBox="1"/>
          <p:nvPr/>
        </p:nvSpPr>
        <p:spPr>
          <a:xfrm>
            <a:off x="16061325" y="439963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1E2623"/>
                </a:solidFill>
              </a:rPr>
              <a:t>Flood plain</a:t>
            </a:r>
            <a:endParaRPr lang="fr-FR" b="1">
              <a:ea typeface="Calibri"/>
              <a:cs typeface="Calibri"/>
            </a:endParaRPr>
          </a:p>
        </p:txBody>
      </p:sp>
      <p:cxnSp>
        <p:nvCxnSpPr>
          <p:cNvPr id="19" name="Connecteur droit avec flèche 8">
            <a:extLst>
              <a:ext uri="{FF2B5EF4-FFF2-40B4-BE49-F238E27FC236}">
                <a16:creationId xmlns:a16="http://schemas.microsoft.com/office/drawing/2014/main" id="{127EF3B3-7E37-B8E6-46BC-CC4B64CC2888}"/>
              </a:ext>
            </a:extLst>
          </p:cNvPr>
          <p:cNvCxnSpPr/>
          <p:nvPr/>
        </p:nvCxnSpPr>
        <p:spPr>
          <a:xfrm flipV="1">
            <a:off x="16794750" y="4161513"/>
            <a:ext cx="0" cy="3333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9A0DFD0-ADC0-A048-9B76-84AC5318991B}"/>
              </a:ext>
            </a:extLst>
          </p:cNvPr>
          <p:cNvSpPr/>
          <p:nvPr/>
        </p:nvSpPr>
        <p:spPr>
          <a:xfrm>
            <a:off x="5249914" y="806668"/>
            <a:ext cx="3729519" cy="2163970"/>
          </a:xfrm>
          <a:prstGeom prst="rect">
            <a:avLst/>
          </a:prstGeom>
          <a:solidFill>
            <a:schemeClr val="bg1">
              <a:alpha val="46129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24052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306032"/>
            <a:ext cx="12192000" cy="68580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4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0" y="122328"/>
            <a:ext cx="12192000" cy="44206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fr-FR" sz="2800" dirty="0" err="1">
                <a:solidFill>
                  <a:srgbClr val="068B95"/>
                </a:solidFill>
              </a:rPr>
              <a:t>Existing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broad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scale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tools</a:t>
            </a:r>
            <a:r>
              <a:rPr lang="fr-FR" sz="2800" dirty="0">
                <a:solidFill>
                  <a:srgbClr val="068B95"/>
                </a:solidFill>
              </a:rPr>
              <a:t> to </a:t>
            </a:r>
            <a:r>
              <a:rPr lang="fr-FR" sz="2800" dirty="0" err="1">
                <a:solidFill>
                  <a:srgbClr val="068B95"/>
                </a:solidFill>
              </a:rPr>
              <a:t>assess</a:t>
            </a:r>
            <a:r>
              <a:rPr lang="fr-FR" sz="2800" dirty="0">
                <a:solidFill>
                  <a:srgbClr val="068B95"/>
                </a:solidFill>
              </a:rPr>
              <a:t> future impacts of </a:t>
            </a:r>
            <a:r>
              <a:rPr lang="fr-FR" sz="2800" dirty="0" err="1">
                <a:solidFill>
                  <a:srgbClr val="068B95"/>
                </a:solidFill>
              </a:rPr>
              <a:t>sea-level</a:t>
            </a:r>
            <a:r>
              <a:rPr lang="fr-FR" sz="2800" dirty="0">
                <a:solidFill>
                  <a:srgbClr val="068B95"/>
                </a:solidFill>
              </a:rPr>
              <a:t> </a:t>
            </a:r>
            <a:r>
              <a:rPr lang="fr-FR" sz="2800" dirty="0" err="1">
                <a:solidFill>
                  <a:srgbClr val="068B95"/>
                </a:solidFill>
              </a:rPr>
              <a:t>rise</a:t>
            </a:r>
            <a:endParaRPr lang="fr-FR" sz="2800" dirty="0">
              <a:solidFill>
                <a:srgbClr val="068B9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4509" y="1111164"/>
            <a:ext cx="706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Coastal risks: high exposure, adaptation costs and implementation times </a:t>
            </a:r>
            <a:br>
              <a:rPr lang="en-GB" sz="1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Coastal ecosystem decline, economic and social development</a:t>
            </a:r>
          </a:p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		Climate change and sea-level rise</a:t>
            </a:r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01" t="4593" r="501" b="54370"/>
          <a:stretch/>
        </p:blipFill>
        <p:spPr>
          <a:xfrm>
            <a:off x="91440" y="832980"/>
            <a:ext cx="12220435" cy="56987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ZoneTexte 9">
            <a:extLst>
              <a:ext uri="{FF2B5EF4-FFF2-40B4-BE49-F238E27FC236}">
                <a16:creationId xmlns:a16="http://schemas.microsoft.com/office/drawing/2014/main" id="{E0EC61B7-CD74-DF0B-D840-915EC1086644}"/>
              </a:ext>
            </a:extLst>
          </p:cNvPr>
          <p:cNvSpPr txBox="1"/>
          <p:nvPr/>
        </p:nvSpPr>
        <p:spPr>
          <a:xfrm>
            <a:off x="14324555" y="2880199"/>
            <a:ext cx="23050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1E2623"/>
                </a:solidFill>
              </a:rPr>
              <a:t>Marine flooding without protection - 1:100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14" name="Connecteur droit avec flèche 10">
            <a:extLst>
              <a:ext uri="{FF2B5EF4-FFF2-40B4-BE49-F238E27FC236}">
                <a16:creationId xmlns:a16="http://schemas.microsoft.com/office/drawing/2014/main" id="{F0F43AF4-AFDA-1B1B-1D77-BFED4C8DC221}"/>
              </a:ext>
            </a:extLst>
          </p:cNvPr>
          <p:cNvCxnSpPr>
            <a:cxnSpLocks/>
          </p:cNvCxnSpPr>
          <p:nvPr/>
        </p:nvCxnSpPr>
        <p:spPr>
          <a:xfrm>
            <a:off x="15153230" y="3461224"/>
            <a:ext cx="9525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7">
            <a:extLst>
              <a:ext uri="{FF2B5EF4-FFF2-40B4-BE49-F238E27FC236}">
                <a16:creationId xmlns:a16="http://schemas.microsoft.com/office/drawing/2014/main" id="{4C0EF6C0-8036-0B8E-7451-B134BE4647CB}"/>
              </a:ext>
            </a:extLst>
          </p:cNvPr>
          <p:cNvSpPr txBox="1"/>
          <p:nvPr/>
        </p:nvSpPr>
        <p:spPr>
          <a:xfrm>
            <a:off x="16061325" y="439963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1E2623"/>
                </a:solidFill>
              </a:rPr>
              <a:t>Flood plain</a:t>
            </a:r>
            <a:endParaRPr lang="fr-FR" b="1">
              <a:ea typeface="Calibri"/>
              <a:cs typeface="Calibri"/>
            </a:endParaRPr>
          </a:p>
        </p:txBody>
      </p:sp>
      <p:cxnSp>
        <p:nvCxnSpPr>
          <p:cNvPr id="19" name="Connecteur droit avec flèche 8">
            <a:extLst>
              <a:ext uri="{FF2B5EF4-FFF2-40B4-BE49-F238E27FC236}">
                <a16:creationId xmlns:a16="http://schemas.microsoft.com/office/drawing/2014/main" id="{127EF3B3-7E37-B8E6-46BC-CC4B64CC2888}"/>
              </a:ext>
            </a:extLst>
          </p:cNvPr>
          <p:cNvCxnSpPr/>
          <p:nvPr/>
        </p:nvCxnSpPr>
        <p:spPr>
          <a:xfrm flipV="1">
            <a:off x="16794750" y="4161513"/>
            <a:ext cx="0" cy="3333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6465F7-CC49-2321-CA24-41E375D7DCD3}"/>
              </a:ext>
            </a:extLst>
          </p:cNvPr>
          <p:cNvGrpSpPr/>
          <p:nvPr/>
        </p:nvGrpSpPr>
        <p:grpSpPr>
          <a:xfrm>
            <a:off x="5249915" y="832980"/>
            <a:ext cx="3729519" cy="2137658"/>
            <a:chOff x="2790930" y="3258598"/>
            <a:chExt cx="4597308" cy="29931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705D2D-9C1A-8B0B-FF62-89E3F955C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0930" y="3258598"/>
              <a:ext cx="4597308" cy="299312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2297536-A21D-9172-5936-748E701B5863}"/>
                </a:ext>
              </a:extLst>
            </p:cNvPr>
            <p:cNvSpPr txBox="1"/>
            <p:nvPr/>
          </p:nvSpPr>
          <p:spPr>
            <a:xfrm>
              <a:off x="5115425" y="5661456"/>
              <a:ext cx="1632482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B7001B"/>
                  </a:solidFill>
                </a:rPr>
                <a:t>Flood plain</a:t>
              </a:r>
              <a:endParaRPr lang="fr-FR" b="1" dirty="0">
                <a:solidFill>
                  <a:srgbClr val="B7001B"/>
                </a:solidFill>
                <a:ea typeface="Calibri"/>
                <a:cs typeface="Calibri"/>
              </a:endParaRP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C82B4637-F697-D467-D36C-8A3F52D7CE92}"/>
                </a:ext>
              </a:extLst>
            </p:cNvPr>
            <p:cNvCxnSpPr/>
            <p:nvPr/>
          </p:nvCxnSpPr>
          <p:spPr>
            <a:xfrm flipV="1">
              <a:off x="5524705" y="5357351"/>
              <a:ext cx="0" cy="333375"/>
            </a:xfrm>
            <a:prstGeom prst="straightConnector1">
              <a:avLst/>
            </a:prstGeom>
            <a:ln w="12700">
              <a:solidFill>
                <a:srgbClr val="B700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8166EF9-C486-CBE8-7162-924549472F36}"/>
                </a:ext>
              </a:extLst>
            </p:cNvPr>
            <p:cNvSpPr txBox="1"/>
            <p:nvPr/>
          </p:nvSpPr>
          <p:spPr>
            <a:xfrm>
              <a:off x="3329520" y="3267029"/>
              <a:ext cx="2305050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C55E7"/>
                  </a:solidFill>
                </a:rPr>
                <a:t>Marine flooding without protection - 1:100</a:t>
              </a:r>
              <a:endParaRPr lang="fr-FR" dirty="0">
                <a:solidFill>
                  <a:srgbClr val="1C55E7"/>
                </a:solidFill>
                <a:ea typeface="Calibri" panose="020F0502020204030204"/>
                <a:cs typeface="Calibri" panose="020F0502020204030204"/>
              </a:endParaRP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9A121A0B-864A-C2AD-825B-5C4CC53B8D39}"/>
                </a:ext>
              </a:extLst>
            </p:cNvPr>
            <p:cNvCxnSpPr>
              <a:cxnSpLocks/>
            </p:cNvCxnSpPr>
            <p:nvPr/>
          </p:nvCxnSpPr>
          <p:spPr>
            <a:xfrm>
              <a:off x="5511064" y="4139179"/>
              <a:ext cx="9525" cy="457200"/>
            </a:xfrm>
            <a:prstGeom prst="straightConnector1">
              <a:avLst/>
            </a:prstGeom>
            <a:ln w="12700">
              <a:solidFill>
                <a:srgbClr val="1C55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949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8E26CA47-9F75-4470-ABA7-1BDA342AABB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53011" y="754116"/>
            <a:ext cx="3092153" cy="45719"/>
          </a:xfrm>
          <a:prstGeom prst="rect">
            <a:avLst/>
          </a:prstGeom>
          <a:solidFill>
            <a:srgbClr val="068B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 sz="900"/>
          </a:p>
        </p:txBody>
      </p:sp>
      <p:sp>
        <p:nvSpPr>
          <p:cNvPr id="14341" name="Rectangle 4">
            <a:extLst>
              <a:ext uri="{FF2B5EF4-FFF2-40B4-BE49-F238E27FC236}">
                <a16:creationId xmlns:a16="http://schemas.microsoft.com/office/drawing/2014/main" id="{8935AD91-000D-4EBB-8A87-DAAC19936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11" y="260013"/>
            <a:ext cx="5207280" cy="56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lnSpc>
                <a:spcPts val="4713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4713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4713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4713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4713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50"/>
              </a:spcBef>
              <a:spcAft>
                <a:spcPct val="0"/>
              </a:spcAft>
              <a:buClrTx/>
            </a:pPr>
            <a:r>
              <a:rPr lang="en-US" altLang="fr-FR" sz="2800" b="1" dirty="0">
                <a:solidFill>
                  <a:srgbClr val="068B95"/>
                </a:solidFill>
                <a:latin typeface="Arial"/>
                <a:ea typeface="+mj-ea"/>
                <a:cs typeface="Arial"/>
              </a:rPr>
              <a:t>Policy brief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0D22701-4673-49BF-B102-621F797ED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032" y="923619"/>
            <a:ext cx="7122199" cy="433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>
              <a:lnSpc>
                <a:spcPts val="4713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4713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4713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4713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4713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400" b="1" dirty="0">
                <a:solidFill>
                  <a:srgbClr val="068B95"/>
                </a:solidFill>
              </a:rPr>
              <a:t>Key messages:</a:t>
            </a:r>
          </a:p>
          <a:p>
            <a:pPr marL="342900" indent="-34290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fr-FR" sz="2400" dirty="0">
                <a:latin typeface="Calibri"/>
                <a:cs typeface="Comfortaa Regular Bold" charset="0"/>
              </a:rPr>
              <a:t>A 2-metre rise in sea level is almost inevitable</a:t>
            </a:r>
          </a:p>
          <a:p>
            <a:pPr marL="342900" indent="-34290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fr-FR" sz="2400" dirty="0">
                <a:latin typeface="Calibri"/>
                <a:cs typeface="Comfortaa Regular Bold" charset="0"/>
              </a:rPr>
              <a:t>What is uncertain is the timing ([100-2000]</a:t>
            </a:r>
            <a:r>
              <a:rPr lang="en-US" altLang="fr-FR" sz="2400" dirty="0" err="1">
                <a:latin typeface="Calibri"/>
                <a:cs typeface="Comfortaa Regular Bold" charset="0"/>
              </a:rPr>
              <a:t>yrs</a:t>
            </a:r>
            <a:r>
              <a:rPr lang="en-US" altLang="fr-FR" sz="2400" dirty="0">
                <a:latin typeface="Calibri"/>
                <a:cs typeface="Comfortaa Regular Bold" charset="0"/>
              </a:rPr>
              <a:t>) </a:t>
            </a: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endParaRPr lang="en-US" altLang="fr-FR" sz="2400" dirty="0">
              <a:latin typeface="Calibri"/>
              <a:cs typeface="Comfortaa Regular Bold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400" dirty="0">
                <a:latin typeface="Calibri"/>
                <a:cs typeface="Comfortaa Regular Bold" charset="0"/>
                <a:sym typeface="Wingdings" pitchFamily="2" charset="2"/>
              </a:rPr>
              <a:t></a:t>
            </a:r>
            <a:r>
              <a:rPr lang="en-US" altLang="fr-FR" sz="2400" dirty="0">
                <a:latin typeface="Calibri"/>
                <a:cs typeface="Comfortaa Regular Bold" charset="0"/>
              </a:rPr>
              <a:t> Fundamental changes of European coastal zones</a:t>
            </a:r>
          </a:p>
          <a:p>
            <a:pPr marL="342900" indent="-34290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  <a:buFont typeface="Wingdings" pitchFamily="2" charset="2"/>
              <a:buChar char="à"/>
            </a:pPr>
            <a:r>
              <a:rPr lang="en-US" altLang="fr-FR" sz="2400" dirty="0">
                <a:latin typeface="Calibri"/>
                <a:cs typeface="Comfortaa Regular Bold" charset="0"/>
                <a:sym typeface="Wingdings" pitchFamily="2" charset="2"/>
              </a:rPr>
              <a:t>C</a:t>
            </a:r>
            <a:r>
              <a:rPr lang="en-US" altLang="fr-FR" sz="2400" dirty="0">
                <a:latin typeface="Calibri"/>
                <a:cs typeface="Comfortaa Regular Bold" charset="0"/>
              </a:rPr>
              <a:t>oastal adaptation: ongoing process, involves short-term actions, long-term planning and strategic thinking.</a:t>
            </a: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endParaRPr lang="en-US" altLang="fr-FR" sz="2400" dirty="0">
              <a:latin typeface="Calibri"/>
              <a:cs typeface="Comfortaa Regular Bold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endParaRPr lang="en-US" altLang="fr-FR" sz="2000" dirty="0">
              <a:latin typeface="Calibri" panose="020F0502020204030204" pitchFamily="34" charset="0"/>
              <a:cs typeface="Comfortaa Regular Bold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5000" t="9630" r="36118" b="54797"/>
          <a:stretch/>
        </p:blipFill>
        <p:spPr>
          <a:xfrm>
            <a:off x="353011" y="923619"/>
            <a:ext cx="4016497" cy="5565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35D8D-0219-1D04-347F-A33E9A025DA9}"/>
              </a:ext>
            </a:extLst>
          </p:cNvPr>
          <p:cNvSpPr/>
          <p:nvPr/>
        </p:nvSpPr>
        <p:spPr>
          <a:xfrm>
            <a:off x="1149869" y="6499486"/>
            <a:ext cx="2170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600" dirty="0">
                <a:solidFill>
                  <a:srgbClr val="FFFFFF"/>
                </a:solidFill>
                <a:cs typeface="Comfortaa Regular Bold" charset="0"/>
              </a:rPr>
              <a:t>Le </a:t>
            </a:r>
            <a:r>
              <a:rPr lang="en-US" altLang="fr-FR" sz="1600" dirty="0" err="1">
                <a:solidFill>
                  <a:srgbClr val="FFFFFF"/>
                </a:solidFill>
                <a:cs typeface="Comfortaa Regular Bold" charset="0"/>
              </a:rPr>
              <a:t>Cozannet</a:t>
            </a:r>
            <a:r>
              <a:rPr lang="en-US" altLang="fr-FR" sz="1600" dirty="0">
                <a:solidFill>
                  <a:srgbClr val="FFFFFF"/>
                </a:solidFill>
                <a:cs typeface="Comfortaa Regular Bold" charset="0"/>
              </a:rPr>
              <a:t> et al., 2023</a:t>
            </a:r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41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8E26CA47-9F75-4470-ABA7-1BDA342AABB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53011" y="754116"/>
            <a:ext cx="3092153" cy="45719"/>
          </a:xfrm>
          <a:prstGeom prst="rect">
            <a:avLst/>
          </a:prstGeom>
          <a:solidFill>
            <a:srgbClr val="068B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 sz="900"/>
          </a:p>
        </p:txBody>
      </p:sp>
      <p:sp>
        <p:nvSpPr>
          <p:cNvPr id="14341" name="Rectangle 4">
            <a:extLst>
              <a:ext uri="{FF2B5EF4-FFF2-40B4-BE49-F238E27FC236}">
                <a16:creationId xmlns:a16="http://schemas.microsoft.com/office/drawing/2014/main" id="{8935AD91-000D-4EBB-8A87-DAAC19936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11" y="260013"/>
            <a:ext cx="5207280" cy="56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lnSpc>
                <a:spcPts val="4713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4713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4713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4713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4713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50"/>
              </a:spcBef>
              <a:spcAft>
                <a:spcPct val="0"/>
              </a:spcAft>
              <a:buClrTx/>
            </a:pPr>
            <a:r>
              <a:rPr lang="en-US" altLang="fr-FR" sz="2800" b="1" dirty="0">
                <a:solidFill>
                  <a:srgbClr val="068B95"/>
                </a:solidFill>
                <a:latin typeface="Arial"/>
                <a:ea typeface="+mj-ea"/>
                <a:cs typeface="Arial"/>
              </a:rPr>
              <a:t>Policy brief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0D22701-4673-49BF-B102-621F797ED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032" y="923619"/>
            <a:ext cx="7020346" cy="432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>
              <a:lnSpc>
                <a:spcPts val="4713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4713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4713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4713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4713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400" b="1" dirty="0">
                <a:solidFill>
                  <a:srgbClr val="068B95"/>
                </a:solidFill>
              </a:rPr>
              <a:t>Key messages:</a:t>
            </a: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400" dirty="0">
                <a:latin typeface="Calibri"/>
                <a:cs typeface="Comfortaa Regular Bold" charset="0"/>
              </a:rPr>
              <a:t>To limit losses, damages and lock-ins, 3 urgent actions:</a:t>
            </a:r>
          </a:p>
          <a:p>
            <a:pPr marL="285750" indent="-28575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fr-FR" sz="2400" dirty="0">
                <a:latin typeface="Calibri"/>
                <a:cs typeface="Comfortaa Regular Bold" charset="0"/>
              </a:rPr>
              <a:t>Massive and immediate reductions of greenhouse gas emissions</a:t>
            </a:r>
          </a:p>
          <a:p>
            <a:pPr marL="285750" indent="-28575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fr-FR" sz="2400" dirty="0">
                <a:latin typeface="Calibri"/>
                <a:cs typeface="Comfortaa Regular Bold" charset="0"/>
              </a:rPr>
              <a:t>Engagement in adaptation for sea-level rise</a:t>
            </a:r>
          </a:p>
          <a:p>
            <a:pPr marL="285750" indent="-28575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fr-FR" sz="2400" dirty="0">
                <a:latin typeface="Calibri"/>
                <a:cs typeface="Comfortaa Regular Bold" charset="0"/>
              </a:rPr>
              <a:t>Support </a:t>
            </a:r>
            <a:r>
              <a:rPr lang="en-US" altLang="fr-FR" sz="2400" b="1" dirty="0">
                <a:solidFill>
                  <a:srgbClr val="078B95"/>
                </a:solidFill>
                <a:latin typeface="Calibri"/>
                <a:cs typeface="Comfortaa Regular Bold" charset="0"/>
              </a:rPr>
              <a:t>science and climate service development </a:t>
            </a:r>
            <a:r>
              <a:rPr lang="en-US" altLang="fr-FR" sz="2400" dirty="0">
                <a:latin typeface="Calibri"/>
                <a:cs typeface="Comfortaa Regular Bold" charset="0"/>
              </a:rPr>
              <a:t>to reduce uncertainties in future sea-level rise, assess risks and associated adaptation options and provide useable information and climate services to coastal adaptation stakeholders</a:t>
            </a:r>
            <a:endParaRPr lang="en-US" altLang="fr-FR" sz="2000" dirty="0">
              <a:latin typeface="Calibri" panose="020F0502020204030204" pitchFamily="34" charset="0"/>
              <a:cs typeface="Comfortaa Regular Bold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5000" t="9630" r="36118" b="54797"/>
          <a:stretch/>
        </p:blipFill>
        <p:spPr>
          <a:xfrm>
            <a:off x="353011" y="923619"/>
            <a:ext cx="4016497" cy="5565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35D8D-0219-1D04-347F-A33E9A025DA9}"/>
              </a:ext>
            </a:extLst>
          </p:cNvPr>
          <p:cNvSpPr/>
          <p:nvPr/>
        </p:nvSpPr>
        <p:spPr>
          <a:xfrm>
            <a:off x="1149869" y="6499486"/>
            <a:ext cx="2170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600" dirty="0">
                <a:solidFill>
                  <a:srgbClr val="FFFFFF"/>
                </a:solidFill>
                <a:cs typeface="Comfortaa Regular Bold" charset="0"/>
              </a:rPr>
              <a:t>Le </a:t>
            </a:r>
            <a:r>
              <a:rPr lang="en-US" altLang="fr-FR" sz="1600" dirty="0" err="1">
                <a:solidFill>
                  <a:srgbClr val="FFFFFF"/>
                </a:solidFill>
                <a:cs typeface="Comfortaa Regular Bold" charset="0"/>
              </a:rPr>
              <a:t>Cozannet</a:t>
            </a:r>
            <a:r>
              <a:rPr lang="en-US" altLang="fr-FR" sz="1600" dirty="0">
                <a:solidFill>
                  <a:srgbClr val="FFFFFF"/>
                </a:solidFill>
                <a:cs typeface="Comfortaa Regular Bold" charset="0"/>
              </a:rPr>
              <a:t> et al., 2023</a:t>
            </a:r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74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6584" t="26296" r="8583" b="13259"/>
          <a:stretch/>
        </p:blipFill>
        <p:spPr>
          <a:xfrm>
            <a:off x="93168" y="1044943"/>
            <a:ext cx="11314725" cy="45347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0D22701-4673-49BF-B102-621F797ED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113885"/>
            <a:ext cx="8217002" cy="68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4713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4713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4713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4713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4713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000" b="1" dirty="0">
                <a:latin typeface="Calibri" panose="020F0502020204030204" pitchFamily="34" charset="0"/>
                <a:cs typeface="Comfortaa Regular Bold" charset="0"/>
              </a:rPr>
              <a:t>Objective:</a:t>
            </a:r>
            <a:r>
              <a:rPr lang="en-US" altLang="fr-FR" sz="2000" dirty="0">
                <a:latin typeface="Calibri" panose="020F0502020204030204" pitchFamily="34" charset="0"/>
                <a:cs typeface="Comfortaa Regular Bold" charset="0"/>
              </a:rPr>
              <a:t> improve decision-making on coastal risk management &amp; adaptation, by developing an integrated core service for coastal adaptation to sea-level rise.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454913-FB14-4E85-A00B-0C1F70922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6089" y="4939164"/>
            <a:ext cx="4255911" cy="61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4713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4713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4713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4713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4713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1E2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dirty="0">
                <a:solidFill>
                  <a:srgbClr val="078B95"/>
                </a:solidFill>
                <a:latin typeface="Calibri" panose="020F0502020204030204" pitchFamily="34" charset="0"/>
                <a:cs typeface="Comfortaa Regular Bold" charset="0"/>
              </a:rPr>
              <a:t>Target resolution: 25-to-100m, zooms up to 1m where available (e.g., France)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73"/>
            <a:ext cx="3570559" cy="84201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/>
              <a:t>CoCliCo’s</a:t>
            </a:r>
            <a:r>
              <a:rPr lang="en-US" sz="3200" dirty="0"/>
              <a:t> objectives and concept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F2830-9463-BA6E-3123-CEB5911EBF57}"/>
              </a:ext>
            </a:extLst>
          </p:cNvPr>
          <p:cNvSpPr txBox="1"/>
          <p:nvPr/>
        </p:nvSpPr>
        <p:spPr>
          <a:xfrm>
            <a:off x="93168" y="5689852"/>
            <a:ext cx="9084698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buClrTx/>
            </a:pPr>
            <a:r>
              <a:rPr lang="en-US" alt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omfortaa Regular Bold" charset="0"/>
              </a:rPr>
              <a:t>Deliverable: </a:t>
            </a:r>
            <a:r>
              <a:rPr lang="en-US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Comfortaa Regular Bold" charset="0"/>
              </a:rPr>
              <a:t>open source web-platform informing users on present day &amp; future coastal risks in Europe</a:t>
            </a:r>
          </a:p>
        </p:txBody>
      </p:sp>
    </p:spTree>
    <p:extLst>
      <p:ext uri="{BB962C8B-B14F-4D97-AF65-F5344CB8AC3E}">
        <p14:creationId xmlns:p14="http://schemas.microsoft.com/office/powerpoint/2010/main" val="405437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/>
              <a:t>Integrated scenarios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F4-A4F3-47F8-86AC-BB3ACC350232}"/>
              </a:ext>
            </a:extLst>
          </p:cNvPr>
          <p:cNvSpPr txBox="1">
            <a:spLocks/>
          </p:cNvSpPr>
          <p:nvPr/>
        </p:nvSpPr>
        <p:spPr>
          <a:xfrm>
            <a:off x="324999" y="1009877"/>
            <a:ext cx="5928369" cy="459981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1E262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1E262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1E262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1E262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ts val="4713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1E262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b="1" dirty="0">
                <a:solidFill>
                  <a:srgbClr val="068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parameters space:</a:t>
            </a:r>
          </a:p>
          <a:p>
            <a:pPr marL="285750" indent="-285750" eaLnBrk="1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horizons: 2010, 2030, 2050, 2100 (2150)</a:t>
            </a:r>
          </a:p>
          <a:p>
            <a:pPr marL="285750" indent="-285750" eaLnBrk="1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periods: annual, centennial, black swan (1:1000) events</a:t>
            </a:r>
          </a:p>
          <a:p>
            <a:pPr marL="0" indent="0" eaLnBrk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68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future scenarios space:</a:t>
            </a:r>
          </a:p>
          <a:p>
            <a:pPr marL="285750" indent="-285750" eaLnBrk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and linked socio-economic scenarios: </a:t>
            </a:r>
          </a:p>
          <a:p>
            <a:pPr marL="685800" lvl="1" eaLnBrk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SSP1-2.6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(+1.8°C global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1850-1900 vs 2081-2100) </a:t>
            </a:r>
          </a:p>
          <a:p>
            <a:pPr marL="685800" lvl="1" eaLnBrk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SSP2-4.5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(+2.7°C)</a:t>
            </a:r>
          </a:p>
          <a:p>
            <a:pPr marL="685800" lvl="1" eaLnBrk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SSP5-8.5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(+4.4°C)</a:t>
            </a:r>
          </a:p>
          <a:p>
            <a:pPr marL="685800" lvl="1" eaLnBrk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SSP5-8.5 and high-end SLR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Adaptation options, based on costs benefit analysis: </a:t>
            </a:r>
          </a:p>
          <a:p>
            <a:pPr marL="685800" lvl="1" eaLnBrk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</a:t>
            </a:r>
          </a:p>
          <a:p>
            <a:pPr marL="685800" lvl="1" eaLnBrk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  <a:p>
            <a:pPr marL="685800" lvl="1" eaLnBrk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Accomodation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1">
            <a:extLst>
              <a:ext uri="{FF2B5EF4-FFF2-40B4-BE49-F238E27FC236}">
                <a16:creationId xmlns:a16="http://schemas.microsoft.com/office/drawing/2014/main" id="{752C4352-1A15-447F-B875-A2C2E4A78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8" t="42896" r="30128" b="32507"/>
          <a:stretch>
            <a:fillRect/>
          </a:stretch>
        </p:blipFill>
        <p:spPr bwMode="auto">
          <a:xfrm>
            <a:off x="6817488" y="523192"/>
            <a:ext cx="5374511" cy="19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3775" t="15001" r="14957" b="33900"/>
          <a:stretch/>
        </p:blipFill>
        <p:spPr>
          <a:xfrm>
            <a:off x="6763540" y="2827632"/>
            <a:ext cx="5414671" cy="21838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524823" y="5376113"/>
            <a:ext cx="2741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AR6 WG1 SPM; Reiman et al.,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421895" y="5832525"/>
            <a:ext cx="8491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</a:t>
            </a:r>
            <a:r>
              <a:rPr lang="fr-F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F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consistent set of scenarios to help </a:t>
            </a:r>
            <a:r>
              <a:rPr lang="fr-F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diverse </a:t>
            </a:r>
            <a:r>
              <a:rPr lang="fr-F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7BED7D-5C55-D19A-886C-C736E1A8B450}"/>
              </a:ext>
            </a:extLst>
          </p:cNvPr>
          <p:cNvCxnSpPr/>
          <p:nvPr/>
        </p:nvCxnSpPr>
        <p:spPr>
          <a:xfrm>
            <a:off x="8902817" y="328773"/>
            <a:ext cx="0" cy="22500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60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extreme water levels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2D10E-3DDA-3420-5EC8-A30937A5D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0" b="49436"/>
          <a:stretch/>
        </p:blipFill>
        <p:spPr>
          <a:xfrm>
            <a:off x="4913793" y="1543259"/>
            <a:ext cx="7278207" cy="4135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DB04D4-012E-D54A-2C1A-CB05DA2C35C9}"/>
              </a:ext>
            </a:extLst>
          </p:cNvPr>
          <p:cNvSpPr txBox="1"/>
          <p:nvPr/>
        </p:nvSpPr>
        <p:spPr>
          <a:xfrm>
            <a:off x="226378" y="1058796"/>
            <a:ext cx="3961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/>
              <a:t>"I need to see extreme water levels information now and in the future for different climate change scenarios, so I can do a broad-scale preliminary evaluation of risks.”</a:t>
            </a:r>
            <a:endParaRPr lang="en-FR" sz="2400" dirty="0"/>
          </a:p>
        </p:txBody>
      </p:sp>
    </p:spTree>
    <p:extLst>
      <p:ext uri="{BB962C8B-B14F-4D97-AF65-F5344CB8AC3E}">
        <p14:creationId xmlns:p14="http://schemas.microsoft.com/office/powerpoint/2010/main" val="172772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extreme water levels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8AE06-7E55-3F51-39A9-D638C1050007}"/>
              </a:ext>
            </a:extLst>
          </p:cNvPr>
          <p:cNvSpPr txBox="1"/>
          <p:nvPr/>
        </p:nvSpPr>
        <p:spPr>
          <a:xfrm>
            <a:off x="226378" y="1058796"/>
            <a:ext cx="3961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/>
              <a:t>"I need to see extreme water levels information now and in the future for different climate change scenarios, so I can do a broad-scale preliminary evaluation of risks.”</a:t>
            </a:r>
            <a:endParaRPr lang="en-FR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863297-7A28-7624-06EF-2D9005BD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51467"/>
            <a:ext cx="7772400" cy="6106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5D278B-553B-2FB7-DD42-590013EB0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11" t="62592" r="3064" b="35371"/>
          <a:stretch/>
        </p:blipFill>
        <p:spPr>
          <a:xfrm flipH="1">
            <a:off x="9829800" y="2535927"/>
            <a:ext cx="2135822" cy="1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1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0C575713-CA48-41D4-A419-D7AC7DCC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87630"/>
            <a:ext cx="11160125" cy="56134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extreme water levels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8AE06-7E55-3F51-39A9-D638C1050007}"/>
              </a:ext>
            </a:extLst>
          </p:cNvPr>
          <p:cNvSpPr txBox="1"/>
          <p:nvPr/>
        </p:nvSpPr>
        <p:spPr>
          <a:xfrm>
            <a:off x="226378" y="1058796"/>
            <a:ext cx="3961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/>
              <a:t>"I need to see extreme water levels information now and in the future for different climate change scenarios, so I can do a broad-scale preliminary evaluation of risks.”</a:t>
            </a:r>
            <a:endParaRPr lang="en-FR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863297-7A28-7624-06EF-2D9005BD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51467"/>
            <a:ext cx="7772400" cy="6106533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02034D17-A32F-3A7B-CD13-81A6FF63562B}"/>
              </a:ext>
            </a:extLst>
          </p:cNvPr>
          <p:cNvSpPr/>
          <p:nvPr/>
        </p:nvSpPr>
        <p:spPr>
          <a:xfrm rot="8083662">
            <a:off x="11932857" y="5085593"/>
            <a:ext cx="406400" cy="406400"/>
          </a:xfrm>
          <a:prstGeom prst="teardrop">
            <a:avLst>
              <a:gd name="adj" fmla="val 155556"/>
            </a:avLst>
          </a:prstGeom>
          <a:solidFill>
            <a:srgbClr val="078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3C1F7-B07E-C38B-2E31-5A67493FC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11" t="62592" r="3064" b="35371"/>
          <a:stretch/>
        </p:blipFill>
        <p:spPr>
          <a:xfrm flipH="1">
            <a:off x="9829800" y="2535927"/>
            <a:ext cx="2135822" cy="1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6636"/>
      </p:ext>
    </p:extLst>
  </p:cSld>
  <p:clrMapOvr>
    <a:masterClrMapping/>
  </p:clrMapOvr>
</p:sld>
</file>

<file path=ppt/theme/theme1.xml><?xml version="1.0" encoding="utf-8"?>
<a:theme xmlns:a="http://schemas.openxmlformats.org/drawingml/2006/main" name="CoCliCo 2">
  <a:themeElements>
    <a:clrScheme name="Strategy-CCUS">
      <a:dk1>
        <a:srgbClr val="000000"/>
      </a:dk1>
      <a:lt1>
        <a:srgbClr val="FFFFFF"/>
      </a:lt1>
      <a:dk2>
        <a:srgbClr val="5E5E5E"/>
      </a:dk2>
      <a:lt2>
        <a:srgbClr val="E7E6E6"/>
      </a:lt2>
      <a:accent1>
        <a:srgbClr val="009FE3"/>
      </a:accent1>
      <a:accent2>
        <a:srgbClr val="48AD37"/>
      </a:accent2>
      <a:accent3>
        <a:srgbClr val="1D71B8"/>
      </a:accent3>
      <a:accent4>
        <a:srgbClr val="008D36"/>
      </a:accent4>
      <a:accent5>
        <a:srgbClr val="67C0DD"/>
      </a:accent5>
      <a:accent6>
        <a:srgbClr val="85C171"/>
      </a:accent6>
      <a:hlink>
        <a:srgbClr val="E25E0F"/>
      </a:hlink>
      <a:folHlink>
        <a:srgbClr val="B748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CliCo 2" id="{B1355C04-8DE8-2643-9395-B339746EDE05}" vid="{9A5AF17E-50AD-1C49-9DBA-5C9697B87E6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5F784F4B5F434D8C85F77093F368E5" ma:contentTypeVersion="18" ma:contentTypeDescription="Crée un document." ma:contentTypeScope="" ma:versionID="74da53f219e95346c81e6f915a9aa4be">
  <xsd:schema xmlns:xsd="http://www.w3.org/2001/XMLSchema" xmlns:xs="http://www.w3.org/2001/XMLSchema" xmlns:p="http://schemas.microsoft.com/office/2006/metadata/properties" xmlns:ns2="f0487187-6075-4f10-b093-8c5a97d490ef" xmlns:ns3="eb919a67-3b83-40d2-a810-9b580dae3eb5" targetNamespace="http://schemas.microsoft.com/office/2006/metadata/properties" ma:root="true" ma:fieldsID="f5da6eb40011a0975419f16ccfdabc5a" ns2:_="" ns3:_="">
    <xsd:import namespace="f0487187-6075-4f10-b093-8c5a97d490ef"/>
    <xsd:import namespace="eb919a67-3b83-40d2-a810-9b580dae3e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87187-6075-4f10-b093-8c5a97d490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74089507-e1de-4aab-946f-150ccb8570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19a67-3b83-40d2-a810-9b580dae3eb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c4c0e66-aea6-447f-b5f6-34123f93ec53}" ma:internalName="TaxCatchAll" ma:showField="CatchAllData" ma:web="eb919a67-3b83-40d2-a810-9b580dae3e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87187-6075-4f10-b093-8c5a97d490ef">
      <Terms xmlns="http://schemas.microsoft.com/office/infopath/2007/PartnerControls"/>
    </lcf76f155ced4ddcb4097134ff3c332f>
    <TaxCatchAll xmlns="eb919a67-3b83-40d2-a810-9b580dae3eb5" xsi:nil="true"/>
  </documentManagement>
</p:properties>
</file>

<file path=customXml/itemProps1.xml><?xml version="1.0" encoding="utf-8"?>
<ds:datastoreItem xmlns:ds="http://schemas.openxmlformats.org/officeDocument/2006/customXml" ds:itemID="{45A061FB-1D69-4D63-89A7-C7FE525D88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195A66-CF22-4EEB-AFA9-A7FDBADFBD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87187-6075-4f10-b093-8c5a97d490ef"/>
    <ds:schemaRef ds:uri="eb919a67-3b83-40d2-a810-9b580dae3e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B9B60C-49C4-4F24-A48C-2CCF52456607}">
  <ds:schemaRefs>
    <ds:schemaRef ds:uri="ef960f52-0889-49a1-9498-875d9c4777b6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be33f42-29a1-4b11-af01-b796570c76cb"/>
    <ds:schemaRef ds:uri="http://purl.org/dc/dcmitype/"/>
    <ds:schemaRef ds:uri="f0487187-6075-4f10-b093-8c5a97d490ef"/>
    <ds:schemaRef ds:uri="eb919a67-3b83-40d2-a810-9b580dae3e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CoCliCo 2</Template>
  <TotalTime>2942</TotalTime>
  <Words>1371</Words>
  <Application>Microsoft Macintosh PowerPoint</Application>
  <PresentationFormat>Widescreen</PresentationFormat>
  <Paragraphs>124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Comfortaa</vt:lpstr>
      <vt:lpstr>Karla</vt:lpstr>
      <vt:lpstr>Times</vt:lpstr>
      <vt:lpstr>Times New Roman</vt:lpstr>
      <vt:lpstr>Wingdings</vt:lpstr>
      <vt:lpstr>CoCliCo 2</vt:lpstr>
      <vt:lpstr>Toward a broad scale climate service for coastal adaptation to sea-level rise in Europe: the CoCliCo project</vt:lpstr>
      <vt:lpstr>PowerPoint Presentation</vt:lpstr>
      <vt:lpstr>PowerPoint Presentation</vt:lpstr>
      <vt:lpstr>PowerPoint Presentation</vt:lpstr>
      <vt:lpstr>CoCliCo’s objectives and concept </vt:lpstr>
      <vt:lpstr>Integrated scenarios</vt:lpstr>
      <vt:lpstr>Future extreme water levels</vt:lpstr>
      <vt:lpstr>Future extreme water levels</vt:lpstr>
      <vt:lpstr>Future extreme water levels</vt:lpstr>
      <vt:lpstr>Future extreme water levels</vt:lpstr>
      <vt:lpstr>Future flooding</vt:lpstr>
      <vt:lpstr>Future flooding</vt:lpstr>
      <vt:lpstr>What is at risk from sea level rise in Europe?</vt:lpstr>
      <vt:lpstr>What is at risk from sea level rise in Europe?</vt:lpstr>
      <vt:lpstr>What is at risk from sea level rise in Europe?</vt:lpstr>
      <vt:lpstr>What is at risk from sea level rise in Europe?</vt:lpstr>
      <vt:lpstr>Adaptation: Cost-benefit analyses</vt:lpstr>
      <vt:lpstr>Adaptation: Cost-benefit analyses</vt:lpstr>
      <vt:lpstr>Adaptation: Cost-benefit analyses</vt:lpstr>
      <vt:lpstr>PowerPoint Presentation</vt:lpstr>
      <vt:lpstr>Thank you ! Want to know more ?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tile</dc:title>
  <dc:creator>Teona Teodorescu</dc:creator>
  <cp:lastModifiedBy>Angelique Melet</cp:lastModifiedBy>
  <cp:revision>116</cp:revision>
  <dcterms:created xsi:type="dcterms:W3CDTF">2021-10-22T06:07:16Z</dcterms:created>
  <dcterms:modified xsi:type="dcterms:W3CDTF">2025-06-03T13:02:31Z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0x010100C85F784F4B5F434D8C85F77093F368E5</vt:lpwstr>
  </property>
  <property fmtid="{D5CDD505-2E9C-101B-9397-08002B2CF9AE}" pid="3" name="MediaServiceImageTags">
    <vt:lpwstr/>
  </property>
</Properties>
</file>