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07_C5CF09B2.xml" ContentType="application/vnd.ms-powerpoint.comments+xml"/>
  <Override PartName="/ppt/comments/modernComment_109_31B342C5.xml" ContentType="application/vnd.ms-powerpoint.comments+xml"/>
  <Override PartName="/ppt/comments/modernComment_105_371A47E6.xml" ContentType="application/vnd.ms-powerpoint.comments+xml"/>
  <Override PartName="/ppt/comments/modernComment_106_5166BD2B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7" r:id="rId6"/>
    <p:sldId id="265" r:id="rId7"/>
    <p:sldId id="271" r:id="rId8"/>
    <p:sldId id="270" r:id="rId9"/>
    <p:sldId id="272" r:id="rId10"/>
    <p:sldId id="261" r:id="rId11"/>
    <p:sldId id="262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03396A4-3615-FD9F-6F83-D935193EE5E0}" name="Nina RAZAFIMALALA" initials="NR " userId="Nina RAZAFIMALAL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358" autoAdjust="0"/>
  </p:normalViewPr>
  <p:slideViewPr>
    <p:cSldViewPr snapToGrid="0">
      <p:cViewPr>
        <p:scale>
          <a:sx n="100" d="100"/>
          <a:sy n="100" d="100"/>
        </p:scale>
        <p:origin x="-178" y="-8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modernComment_105_371A47E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4AFDC3E-4387-4289-8A99-53D6C68F5D72}" authorId="{303396A4-3615-FD9F-6F83-D935193EE5E0}" created="2025-05-23T19:14:21.71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924469222" sldId="261"/>
      <ac:spMk id="4" creationId="{94EAF86A-432A-4F47-BF1D-951F5A336DEB}"/>
      <ac:txMk cp="0" len="30">
        <ac:context len="55" hash="2928792361"/>
      </ac:txMk>
    </ac:txMkLst>
    <p188:pos x="3044617" y="360506"/>
    <p188:txBody>
      <a:bodyPr/>
      <a:lstStyle/>
      <a:p>
        <a:r>
          <a:rPr lang="fr-CA"/>
          <a:t>Limited depth of participatory process</a:t>
        </a:r>
      </a:p>
    </p188:txBody>
  </p188:cm>
</p188:cmLst>
</file>

<file path=ppt/comments/modernComment_106_5166BD2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FEF3D41-8809-42CD-9602-15C867E92F5B}" authorId="{303396A4-3615-FD9F-6F83-D935193EE5E0}" created="2025-05-23T19:15:40.12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365687595" sldId="262"/>
      <ac:picMk id="15" creationId="{88CCB412-C64F-4D76-8A6E-97A13283F27A}"/>
    </ac:deMkLst>
    <p188:txBody>
      <a:bodyPr/>
      <a:lstStyle/>
      <a:p>
        <a:r>
          <a:rPr lang="fr-CA"/>
          <a:t>Inverser l’ordre de CERED et Cirad ? Comme on voit sur la diapo 1. </a:t>
        </a:r>
      </a:p>
    </p188:txBody>
  </p188:cm>
</p188:cmLst>
</file>

<file path=ppt/comments/modernComment_107_C5CF09B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38DA865-CF8A-4C5F-B428-1A0936435B67}" authorId="{303396A4-3615-FD9F-6F83-D935193EE5E0}" created="2025-05-23T19:10:15.27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318679986" sldId="263"/>
      <ac:spMk id="5" creationId="{99DD6F95-B3CF-4745-B47D-F2288C897B1A}"/>
      <ac:txMk cp="107" len="27">
        <ac:context len="138" hash="1763671629"/>
      </ac:txMk>
    </ac:txMkLst>
    <p188:pos x="4373918" y="1178473"/>
    <p188:txBody>
      <a:bodyPr/>
      <a:lstStyle/>
      <a:p>
        <a:r>
          <a:rPr lang="fr-CA"/>
          <a:t>21 semi-structured interviews</a:t>
        </a:r>
      </a:p>
    </p188:txBody>
  </p188:cm>
</p188:cmLst>
</file>

<file path=ppt/comments/modernComment_109_31B342C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7BFADF6-DB86-42DB-8D2F-63A3BFEDC390}" authorId="{303396A4-3615-FD9F-6F83-D935193EE5E0}" created="2025-05-23T19:12:46.27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833831621" sldId="265"/>
      <ac:spMk id="3" creationId="{97F840EA-C862-4FCC-BD04-8BB1805DE798}"/>
      <ac:txMk cp="0" len="18">
        <ac:context len="179" hash="3119020508"/>
      </ac:txMk>
    </ac:txMkLst>
    <p188:pos x="1779691" y="367089"/>
    <p188:txBody>
      <a:bodyPr/>
      <a:lstStyle/>
      <a:p>
        <a:r>
          <a:rPr lang="fr-CA"/>
          <a:t>Serait-il possible d’ajouter un autre point  «Frequent mismatch between co-produced drafts and final policies» ? Mais cela peut aussi être annoncé verbalement.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A2471-03CE-4FBB-97C4-68FBB0D79CDC}" type="datetimeFigureOut">
              <a:rPr lang="fr-FR" smtClean="0"/>
              <a:t>02/06/2025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69710-B65D-40A5-AE9E-B8D364868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31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make co-production of fishery instruments effective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00" dirty="0"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Bahnschrift" panose="020B0502040204020203" pitchFamily="34" charset="0"/>
              </a:rPr>
              <a:t>(local knowledge and interests)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0404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(10s)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J’ai repris ici le titre comme indiqué dans le programme IPOS et ajouté un sous-titre plus dans l’idée que nous souhaitons développer, mais qui peut être modifié évidemment.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L’image peut être modifiée également.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09836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>
                <a:latin typeface="Times New Roman" panose="02020603050405020304" pitchFamily="18" charset="0"/>
                <a:ea typeface="Aptos"/>
              </a:rPr>
              <a:t>SSF Guidelines further encourage participatory governance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Bahnschrift" panose="020B0502040204020203" pitchFamily="34" charset="0"/>
              </a:rPr>
              <a:t>The participation of stakeholders in the design of fisheries policy instruments is a good governance practice</a:t>
            </a:r>
            <a:endParaRPr lang="fr-FR" sz="1200" dirty="0">
              <a:latin typeface="Bahnschrif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>
                <a:latin typeface="Times New Roman" panose="02020603050405020304" pitchFamily="18" charset="0"/>
              </a:rPr>
              <a:t>Influential actors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>
                <a:latin typeface="Bahnschrift" panose="020B0502040204020203" pitchFamily="34" charset="0"/>
                <a:ea typeface="Aptos"/>
              </a:rPr>
              <a:t>growing involvement of environmental non-governmental organizations (NGOs) since the 1990s </a:t>
            </a:r>
            <a:endParaRPr lang="fr-FR" sz="1200" dirty="0">
              <a:latin typeface="Bahnschrift" panose="020B050204020402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4605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err="1"/>
              <a:t>Atomistic</a:t>
            </a:r>
            <a:r>
              <a:rPr lang="fr-FR" dirty="0"/>
              <a:t> nature of SSF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604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8690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6300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3229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FR" dirty="0"/>
              <a:t>The participation </a:t>
            </a:r>
            <a:r>
              <a:rPr lang="en-US" dirty="0"/>
              <a:t>of non-state stakeholders was significant primarily in the initial policy conception phase</a:t>
            </a:r>
          </a:p>
          <a:p>
            <a:r>
              <a:rPr lang="fr-FR" dirty="0"/>
              <a:t>(</a:t>
            </a:r>
            <a:r>
              <a:rPr lang="en-CA" dirty="0"/>
              <a:t>design, early development) and implementation of fishery instruments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8805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0466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632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595694-F398-48CA-8A6A-E2C8FC694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308C0BA-E2AC-45F4-B12E-08AEDFC7F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793EA7-C5CC-4C32-9743-ED2B57015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676E-2901-4503-90A9-F8F2639CC744}" type="datetimeFigureOut">
              <a:rPr lang="fr-FR" smtClean="0"/>
              <a:t>02/06/2025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E93EFB-C07E-480A-B102-AFCD2A523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216B39-DB16-40C4-9A06-763A3D755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9EAC2-7031-417A-9FAE-EE84CA7C9E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351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0C055A-1858-4457-A337-731599B59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EB2F07E-1526-480B-8035-9A4AE69CD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074E64-C62C-4D14-B67A-BA4121FB1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676E-2901-4503-90A9-F8F2639CC744}" type="datetimeFigureOut">
              <a:rPr lang="fr-FR" smtClean="0"/>
              <a:t>02/06/2025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C94ED4-3188-46DF-8BD8-2101C71C8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EABD3F-1885-4B1E-A3D9-DE41E8B12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9EAC2-7031-417A-9FAE-EE84CA7C9E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5427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52EB251-7197-4810-8D36-26F8A5BFF0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C90B020-BF0E-4912-982C-7957F3D42B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5F3BEE-7B25-4BEA-AFFA-B0442078A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676E-2901-4503-90A9-F8F2639CC744}" type="datetimeFigureOut">
              <a:rPr lang="fr-FR" smtClean="0"/>
              <a:t>02/06/2025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5EF657-57E7-4FD2-9402-659C3FEBA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375137-ABF5-484E-A8E0-DB4318CE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9EAC2-7031-417A-9FAE-EE84CA7C9E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563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6F97DA-E1F2-4EF9-8368-9434B4122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7904B1-ED26-4E3D-9C77-12B89C679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80423A-81A9-4249-959E-0214FC3CB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676E-2901-4503-90A9-F8F2639CC744}" type="datetimeFigureOut">
              <a:rPr lang="fr-FR" smtClean="0"/>
              <a:t>02/06/2025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0DDE87-DFA2-4609-A6DF-4D7C70643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9D5D25-8D8A-4D5D-BC44-CF131654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9EAC2-7031-417A-9FAE-EE84CA7C9E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323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4FD22E-A6D6-4DDE-A14B-45D5A354C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F56A08-B3EF-4439-89CB-7EB004931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D0C84C-65D4-4DE4-8D59-23E2F215B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676E-2901-4503-90A9-F8F2639CC744}" type="datetimeFigureOut">
              <a:rPr lang="fr-FR" smtClean="0"/>
              <a:t>02/06/2025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BE82D5-F399-49E3-9FBA-D29FE738D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6576F6-8747-4495-A684-4863F643B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9EAC2-7031-417A-9FAE-EE84CA7C9E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3639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1E68DB-FFB3-4C90-893F-9D12EF3FB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750C4C-F20B-4924-98B2-226FBF66BE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E149E96-C58D-46D7-B3E6-1FB51E66D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4C62CBE-5178-4582-9BD4-610E336CD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676E-2901-4503-90A9-F8F2639CC744}" type="datetimeFigureOut">
              <a:rPr lang="fr-FR" smtClean="0"/>
              <a:t>02/06/2025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01626C-48BA-4F51-A0E0-8992D2460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40E0DD9-E35A-441E-ADF0-543DC6208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9EAC2-7031-417A-9FAE-EE84CA7C9E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738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3455DD-575B-4966-9C98-29406CB35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818E2A8-C94B-40BF-8E55-8A952721F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F6D421F-8C79-4D12-BB67-E98518108D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A43601-95DF-4255-82EA-C71C5AF8A7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A07F05E-BD9A-4B5E-818B-861E0AFE77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BC0E6DA-19B6-44E2-A1F0-6172EAFBA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676E-2901-4503-90A9-F8F2639CC744}" type="datetimeFigureOut">
              <a:rPr lang="fr-FR" smtClean="0"/>
              <a:t>02/06/2025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1EF571C-92EC-4B8F-90C7-3357AF53B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959850D-9EE3-44CB-93C1-0647F1BA6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9EAC2-7031-417A-9FAE-EE84CA7C9E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737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D10C2A-0B66-4FF8-97AD-01D7EBB8A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1AA62F4-54BA-41C8-9AA5-B814ADED2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676E-2901-4503-90A9-F8F2639CC744}" type="datetimeFigureOut">
              <a:rPr lang="fr-FR" smtClean="0"/>
              <a:t>02/06/2025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BB20EC1-6479-44BC-B6BC-5E2AB9092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42D332-1D37-4961-9863-83BB8160B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9EAC2-7031-417A-9FAE-EE84CA7C9E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24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AAD13C8-6800-43FC-A248-C8BDD53E9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676E-2901-4503-90A9-F8F2639CC744}" type="datetimeFigureOut">
              <a:rPr lang="fr-FR" smtClean="0"/>
              <a:t>02/06/2025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5C65675-C667-437A-9031-95AE0B13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942260-B953-477F-A649-09193E4A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9EAC2-7031-417A-9FAE-EE84CA7C9E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81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F3F28D-3649-460D-A8C2-7C736E6D0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28A462-3800-4DD6-8AD4-CD5400C27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A7AB2A6-9BED-4BA0-B1A2-F79C45E9E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536435-E76A-443E-8784-48062986C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676E-2901-4503-90A9-F8F2639CC744}" type="datetimeFigureOut">
              <a:rPr lang="fr-FR" smtClean="0"/>
              <a:t>02/06/2025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5FD9AB-57BB-4359-90A9-EEA1F1054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244E600-953A-4456-84E7-3CA631BAB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9EAC2-7031-417A-9FAE-EE84CA7C9E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1418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95BF05-253A-43DD-B028-8BD3B9591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0F69915-9FD3-4D1F-88FD-77D9EFECD8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220445-8D0C-417A-A0EF-2518A2BEB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8068EF-4A83-4F52-B0A3-D1A13B987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676E-2901-4503-90A9-F8F2639CC744}" type="datetimeFigureOut">
              <a:rPr lang="fr-FR" smtClean="0"/>
              <a:t>02/06/2025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7D8F4C-3A10-45B9-A5E1-0F77A41E1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05B551-0572-47C2-A949-ADBB350BF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9EAC2-7031-417A-9FAE-EE84CA7C9E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2879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996BEBB-C0FB-4E02-AAC4-940ACC20B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0A8094-0A9A-4479-8A6D-DA2A6D5A2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864FBB-E4AC-431C-A5FE-AFEF8ECA9A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C676E-2901-4503-90A9-F8F2639CC744}" type="datetimeFigureOut">
              <a:rPr lang="fr-FR" smtClean="0"/>
              <a:t>02/06/2025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C2D8E4-D6E8-48EF-9E7E-92A0580DA8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265244-A5A4-47B3-B0FC-67265C1D7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9EAC2-7031-417A-9FAE-EE84CA7C9E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14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18/10/relationships/comments" Target="../comments/modernComment_105_371A47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marc.leopold@ird.fr" TargetMode="External"/><Relationship Id="rId13" Type="http://schemas.openxmlformats.org/officeDocument/2006/relationships/image" Target="../media/image20.jpeg"/><Relationship Id="rId18" Type="http://schemas.microsoft.com/office/2018/10/relationships/comments" Target="../comments/modernComment_106_5166BD2B.xml"/><Relationship Id="rId3" Type="http://schemas.openxmlformats.org/officeDocument/2006/relationships/image" Target="../media/image1.png"/><Relationship Id="rId7" Type="http://schemas.openxmlformats.org/officeDocument/2006/relationships/hyperlink" Target="mailto:rabemazohasina@gmail.com" TargetMode="External"/><Relationship Id="rId12" Type="http://schemas.openxmlformats.org/officeDocument/2006/relationships/hyperlink" Target="http://corecrabe.ird.fr/" TargetMode="External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thierry.razanakoto@gmail.com" TargetMode="External"/><Relationship Id="rId11" Type="http://schemas.openxmlformats.org/officeDocument/2006/relationships/image" Target="../media/image6.jpeg"/><Relationship Id="rId5" Type="http://schemas.openxmlformats.org/officeDocument/2006/relationships/hyperlink" Target="mailto:jerome.queste@cirad.fr" TargetMode="External"/><Relationship Id="rId15" Type="http://schemas.openxmlformats.org/officeDocument/2006/relationships/image" Target="../media/image7.png"/><Relationship Id="rId10" Type="http://schemas.openxmlformats.org/officeDocument/2006/relationships/image" Target="../media/image4.jpg"/><Relationship Id="rId4" Type="http://schemas.openxmlformats.org/officeDocument/2006/relationships/hyperlink" Target="mailto:razafynina@gmail.com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microsoft.com/office/2018/10/relationships/comments" Target="../comments/modernComment_107_C5CF09B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18/10/relationships/comments" Target="../comments/modernComment_109_31B342C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18/10/relationships/comments" Target="../comments/modernComment_109_31B342C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18/10/relationships/comments" Target="../comments/modernComment_109_31B342C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18/10/relationships/comments" Target="../comments/modernComment_109_31B342C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7-rt.googleusercontent.com/slidesz/AGV_vUf2q3HoqEvoqr9N4mj_trDjX3cAyerm0DK_ZS71QzchZ8iYYX2Ei8cnZk1beQt0OnR5fLg37U_kHUG_q-BiCPA-25Qw4BjemVyBIe3e_jX85O23CQZPldyIX25tF6SQbB9HApA=s2048?key=S1W6wkyVnyiTZv2CQxG3yJtK">
            <a:extLst>
              <a:ext uri="{FF2B5EF4-FFF2-40B4-BE49-F238E27FC236}">
                <a16:creationId xmlns:a16="http://schemas.microsoft.com/office/drawing/2014/main" id="{A0A3E659-A7C5-4832-ABC1-639F1D2D5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068" y="120619"/>
            <a:ext cx="3023118" cy="176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01547F3-FFFF-460F-8E04-12C4DEC4AD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2" r="31557"/>
          <a:stretch/>
        </p:blipFill>
        <p:spPr>
          <a:xfrm>
            <a:off x="0" y="0"/>
            <a:ext cx="4926563" cy="6858000"/>
          </a:xfrm>
          <a:prstGeom prst="rect">
            <a:avLst/>
          </a:prstGeom>
        </p:spPr>
      </p:pic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948710" y="1042522"/>
            <a:ext cx="7312843" cy="351229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-US" sz="4800" b="1" dirty="0"/>
              <a:t>The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hidden side </a:t>
            </a:r>
            <a:br>
              <a:rPr lang="en-US" sz="4800" b="1" dirty="0"/>
            </a:br>
            <a:r>
              <a:rPr lang="en-US" sz="4800" b="1" dirty="0"/>
              <a:t>of the co-production </a:t>
            </a:r>
            <a:br>
              <a:rPr lang="en-US" sz="4800" b="1" dirty="0"/>
            </a:br>
            <a:r>
              <a:rPr lang="en-US" sz="4800" b="1" dirty="0"/>
              <a:t>of small-scale fishery policy </a:t>
            </a:r>
            <a:r>
              <a:rPr lang="fr-FR" sz="4800" b="1" dirty="0"/>
              <a:t>instruments in the South</a:t>
            </a:r>
            <a:endParaRPr sz="3200" dirty="0"/>
          </a:p>
        </p:txBody>
      </p:sp>
      <p:sp>
        <p:nvSpPr>
          <p:cNvPr id="56" name="Google Shape;56;p13"/>
          <p:cNvSpPr txBox="1"/>
          <p:nvPr/>
        </p:nvSpPr>
        <p:spPr>
          <a:xfrm>
            <a:off x="5338313" y="4000834"/>
            <a:ext cx="573074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fr-FR" sz="2000" dirty="0"/>
              <a:t>Nina Razafimalala, Jérôme Queste, </a:t>
            </a:r>
          </a:p>
          <a:p>
            <a:r>
              <a:rPr lang="fr-FR" sz="2000" dirty="0"/>
              <a:t>Thierry Razanakoto, Zo Hasina Rabemananjara, and </a:t>
            </a:r>
            <a:r>
              <a:rPr lang="fr-FR" sz="2000" b="1" u="sng" dirty="0"/>
              <a:t>Marc Léopold</a:t>
            </a:r>
            <a:r>
              <a:rPr lang="fr-FR" sz="2000" u="sng" dirty="0"/>
              <a:t> </a:t>
            </a:r>
            <a:endParaRPr sz="2800" u="sng" baseline="30000" dirty="0">
              <a:solidFill>
                <a:schemeClr val="dk2"/>
              </a:solidFill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1154" y="6022872"/>
            <a:ext cx="2109133" cy="651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308306" y="5926858"/>
            <a:ext cx="2109133" cy="843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F132662-4D71-418A-8F8E-70D00F34D3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8054" y="5896953"/>
            <a:ext cx="808739" cy="9756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823E2ED-4FB1-4BED-B256-B2987EBBF967}"/>
              </a:ext>
            </a:extLst>
          </p:cNvPr>
          <p:cNvSpPr/>
          <p:nvPr/>
        </p:nvSpPr>
        <p:spPr>
          <a:xfrm>
            <a:off x="0" y="5928335"/>
            <a:ext cx="5637356" cy="975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 descr="https://lh7-rt.googleusercontent.com/slidesz/AGV_vUdMMZPuU1W9zWLGDRvbLs5nwVKGhUCq6ARcwfnmuqr0sQ9hLr5ucTWqFXo23yIXW96i8G-hdswe2Yrv2IV7sUH1MV4kf4opdwzybVUMAvJ6y0I5oGSzQwAtxn-cGEj3vICbECxU=s2048?key=S1W6wkyVnyiTZv2CQxG3yJtK">
            <a:extLst>
              <a:ext uri="{FF2B5EF4-FFF2-40B4-BE49-F238E27FC236}">
                <a16:creationId xmlns:a16="http://schemas.microsoft.com/office/drawing/2014/main" id="{0D271AB5-B0C8-4697-80D6-C8575AD89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47" y="5944258"/>
            <a:ext cx="3401195" cy="92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3E3603C-5B3F-4D80-A8D7-B5240A06BE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172" y="5936949"/>
            <a:ext cx="1124037" cy="92835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5AC773B7-F038-4184-94F0-2DDE58E2FC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110" y="5936950"/>
            <a:ext cx="905740" cy="9283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EAF86A-432A-4F47-BF1D-951F5A336DEB}"/>
              </a:ext>
            </a:extLst>
          </p:cNvPr>
          <p:cNvSpPr/>
          <p:nvPr/>
        </p:nvSpPr>
        <p:spPr>
          <a:xfrm>
            <a:off x="281119" y="2835249"/>
            <a:ext cx="80647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Bahnschrift" panose="020B0502040204020203" pitchFamily="34" charset="0"/>
              </a:rPr>
              <a:t>2. The governance </a:t>
            </a:r>
            <a:r>
              <a:rPr lang="en-US" sz="2400" dirty="0">
                <a:latin typeface="Bahnschrift" panose="020B0502040204020203" pitchFamily="34" charset="0"/>
              </a:rPr>
              <a:t>of the small-scale fisheries </a:t>
            </a:r>
            <a:r>
              <a:rPr lang="en-US" sz="3200" dirty="0">
                <a:latin typeface="Bahnschrift" panose="020B0502040204020203" pitchFamily="34" charset="0"/>
              </a:rPr>
              <a:t>was </a:t>
            </a:r>
            <a:r>
              <a:rPr lang="en-US" sz="3200" i="1" dirty="0">
                <a:latin typeface="Bahnschrift" panose="020B0502040204020203" pitchFamily="34" charset="0"/>
              </a:rPr>
              <a:t>apparently</a:t>
            </a:r>
            <a:r>
              <a:rPr lang="en-US" sz="3200" dirty="0">
                <a:latin typeface="Bahnschrift" panose="020B0502040204020203" pitchFamily="34" charset="0"/>
              </a:rPr>
              <a:t> inclusive</a:t>
            </a:r>
            <a:endParaRPr lang="fr-FR" sz="32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30CADE-F2ED-489D-82F7-446985AEA4B2}"/>
              </a:ext>
            </a:extLst>
          </p:cNvPr>
          <p:cNvSpPr/>
          <p:nvPr/>
        </p:nvSpPr>
        <p:spPr>
          <a:xfrm>
            <a:off x="235194" y="4831130"/>
            <a:ext cx="73705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Bahnschrift" panose="020B0502040204020203" pitchFamily="34" charset="0"/>
              </a:rPr>
              <a:t>3. Transparent institutions are needed </a:t>
            </a:r>
          </a:p>
          <a:p>
            <a:r>
              <a:rPr lang="en-US" sz="2400" dirty="0">
                <a:latin typeface="Bahnschrift" panose="020B0502040204020203" pitchFamily="34" charset="0"/>
              </a:rPr>
              <a:t>for a </a:t>
            </a:r>
            <a:r>
              <a:rPr lang="en-US" sz="3200" dirty="0">
                <a:latin typeface="Bahnschrift" panose="020B0502040204020203" pitchFamily="34" charset="0"/>
              </a:rPr>
              <a:t>meaningful contribution </a:t>
            </a:r>
          </a:p>
          <a:p>
            <a:r>
              <a:rPr lang="en-US" sz="3200" dirty="0">
                <a:latin typeface="Bahnschrift" panose="020B0502040204020203" pitchFamily="34" charset="0"/>
              </a:rPr>
              <a:t>of local communities</a:t>
            </a:r>
            <a:endParaRPr lang="fr-FR" sz="2400" dirty="0">
              <a:latin typeface="Bahnschrift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FC0E7E-F5E9-4117-97FD-8CB6F0750FEC}"/>
              </a:ext>
            </a:extLst>
          </p:cNvPr>
          <p:cNvSpPr/>
          <p:nvPr/>
        </p:nvSpPr>
        <p:spPr>
          <a:xfrm>
            <a:off x="11678652" y="342615"/>
            <a:ext cx="513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Bahnschrift SemiLight Condensed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1/7</a:t>
            </a:r>
            <a:endParaRPr lang="fr-FR" dirty="0">
              <a:latin typeface="Bahnschrift SemiLight Condensed" panose="020B0502040204020203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70E54E-4461-4D59-95D1-628A59F97C49}"/>
              </a:ext>
            </a:extLst>
          </p:cNvPr>
          <p:cNvSpPr/>
          <p:nvPr/>
        </p:nvSpPr>
        <p:spPr>
          <a:xfrm>
            <a:off x="281119" y="1372316"/>
            <a:ext cx="83575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>
                <a:latin typeface="Bahnschrift" panose="020B0502040204020203" pitchFamily="34" charset="0"/>
              </a:rPr>
              <a:t>Fishers and local communities made </a:t>
            </a:r>
          </a:p>
          <a:p>
            <a:r>
              <a:rPr lang="en-US" sz="3200" dirty="0">
                <a:latin typeface="Bahnschrift" panose="020B0502040204020203" pitchFamily="34" charset="0"/>
              </a:rPr>
              <a:t>a smaller contribution </a:t>
            </a:r>
            <a:r>
              <a:rPr lang="en-US" sz="2400" dirty="0">
                <a:latin typeface="Bahnschrift" panose="020B0502040204020203" pitchFamily="34" charset="0"/>
              </a:rPr>
              <a:t>than other </a:t>
            </a:r>
            <a:r>
              <a:rPr lang="en-US" sz="2400" dirty="0" err="1">
                <a:latin typeface="Bahnschrift" panose="020B0502040204020203" pitchFamily="34" charset="0"/>
              </a:rPr>
              <a:t>influencial</a:t>
            </a:r>
            <a:r>
              <a:rPr lang="en-US" sz="2400" dirty="0">
                <a:latin typeface="Bahnschrift" panose="020B0502040204020203" pitchFamily="34" charset="0"/>
              </a:rPr>
              <a:t> agents (i.e., NGOs, experts, </a:t>
            </a:r>
            <a:r>
              <a:rPr lang="fr-FR" sz="2400" dirty="0" err="1">
                <a:latin typeface="Bahnschrift" panose="020B0502040204020203" pitchFamily="34" charset="0"/>
              </a:rPr>
              <a:t>exporting</a:t>
            </a:r>
            <a:r>
              <a:rPr lang="fr-FR" sz="2400" dirty="0">
                <a:latin typeface="Bahnschrift" panose="020B0502040204020203" pitchFamily="34" charset="0"/>
              </a:rPr>
              <a:t> </a:t>
            </a:r>
            <a:r>
              <a:rPr lang="fr-FR" sz="2400" dirty="0" err="1">
                <a:latin typeface="Bahnschrift" panose="020B0502040204020203" pitchFamily="34" charset="0"/>
              </a:rPr>
              <a:t>companies</a:t>
            </a:r>
            <a:r>
              <a:rPr lang="fr-FR" sz="2400" dirty="0">
                <a:latin typeface="Bahnschrift" panose="020B0502040204020203" pitchFamily="34" charset="0"/>
              </a:rPr>
              <a:t>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EF65DA-7D8E-4832-BC07-B529F3E98314}"/>
              </a:ext>
            </a:extLst>
          </p:cNvPr>
          <p:cNvSpPr/>
          <p:nvPr/>
        </p:nvSpPr>
        <p:spPr>
          <a:xfrm>
            <a:off x="281119" y="859818"/>
            <a:ext cx="43510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Bahnschrift" panose="020B0502040204020203" pitchFamily="34" charset="0"/>
              </a:rPr>
              <a:t>The hidden side…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AE80EDB-67B1-435E-8568-24EE8A38B6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83" r="25076"/>
          <a:stretch/>
        </p:blipFill>
        <p:spPr>
          <a:xfrm>
            <a:off x="8891338" y="-228304"/>
            <a:ext cx="3866147" cy="7314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243BC6F-D4B0-4002-B549-84F8C1AF42B9}"/>
              </a:ext>
            </a:extLst>
          </p:cNvPr>
          <p:cNvSpPr/>
          <p:nvPr/>
        </p:nvSpPr>
        <p:spPr>
          <a:xfrm>
            <a:off x="-1" y="296449"/>
            <a:ext cx="1275748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dirty="0">
                <a:latin typeface="Bahnschrift SemiLight Condensed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	4. Key </a:t>
            </a:r>
            <a:r>
              <a:rPr lang="fr-FR" sz="2400" dirty="0" err="1">
                <a:latin typeface="Bahnschrift SemiLight Condensed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lessons</a:t>
            </a:r>
            <a:r>
              <a:rPr lang="fr-FR" sz="2400" dirty="0">
                <a:latin typeface="Bahnschrift SemiLight Condensed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fr-FR" sz="2400" dirty="0" err="1">
                <a:latin typeface="Bahnschrift SemiLight Condensed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learnt</a:t>
            </a:r>
            <a:endParaRPr lang="fr-FR" sz="2400" dirty="0">
              <a:latin typeface="Bahnschrift SemiLight Condensed" panose="020B0502040204020203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B6B7AD-F232-4F38-8284-FE0923E7B9EB}"/>
              </a:ext>
            </a:extLst>
          </p:cNvPr>
          <p:cNvSpPr/>
          <p:nvPr/>
        </p:nvSpPr>
        <p:spPr>
          <a:xfrm>
            <a:off x="12007516" y="342615"/>
            <a:ext cx="613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Bahnschrift SemiLight Condensed" panose="020B0502040204020203" pitchFamily="34" charset="0"/>
                <a:cs typeface="Calibri Light" panose="020F0302020204030204" pitchFamily="34" charset="0"/>
              </a:rPr>
              <a:t>10/10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BE2DD6-3EAA-4310-A441-7B6B191DF8F3}"/>
              </a:ext>
            </a:extLst>
          </p:cNvPr>
          <p:cNvSpPr/>
          <p:nvPr/>
        </p:nvSpPr>
        <p:spPr>
          <a:xfrm>
            <a:off x="235194" y="4294483"/>
            <a:ext cx="43510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Bahnschrift" panose="020B0502040204020203" pitchFamily="34" charset="0"/>
              </a:rPr>
              <a:t>The way forward…</a:t>
            </a:r>
          </a:p>
        </p:txBody>
      </p:sp>
    </p:spTree>
    <p:extLst>
      <p:ext uri="{BB962C8B-B14F-4D97-AF65-F5344CB8AC3E}">
        <p14:creationId xmlns:p14="http://schemas.microsoft.com/office/powerpoint/2010/main" val="924469222"/>
      </p:ext>
    </p:extLst>
  </p:cSld>
  <p:clrMapOvr>
    <a:masterClrMapping/>
  </p:clrMapOvr>
  <p:extLst mod="1">
    <p:ext uri="{6950BFC3-D8DA-4A85-94F7-54DA5524770B}">
      <p188:commentRel xmlns="" xmlns:p188="http://schemas.microsoft.com/office/powerpoint/2018/8/main" r:id="rId4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7-rt.googleusercontent.com/slidesz/AGV_vUf2q3HoqEvoqr9N4mj_trDjX3cAyerm0DK_ZS71QzchZ8iYYX2Ei8cnZk1beQt0OnR5fLg37U_kHUG_q-BiCPA-25Qw4BjemVyBIe3e_jX85O23CQZPldyIX25tF6SQbB9HApA=s2048?key=S1W6wkyVnyiTZv2CQxG3yJtK">
            <a:extLst>
              <a:ext uri="{FF2B5EF4-FFF2-40B4-BE49-F238E27FC236}">
                <a16:creationId xmlns:a16="http://schemas.microsoft.com/office/drawing/2014/main" id="{A0A3E659-A7C5-4832-ABC1-639F1D2D5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354" y="151741"/>
            <a:ext cx="3023118" cy="176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897069" y="431051"/>
            <a:ext cx="7312843" cy="22112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3600" b="1" dirty="0"/>
              <a:t>The hidden side </a:t>
            </a:r>
            <a:br>
              <a:rPr lang="en-US" sz="3600" b="1" dirty="0"/>
            </a:br>
            <a:r>
              <a:rPr lang="en-US" sz="3600" b="1" dirty="0"/>
              <a:t>of the co-production </a:t>
            </a:r>
            <a:br>
              <a:rPr lang="en-US" sz="3600" b="1" dirty="0"/>
            </a:br>
            <a:r>
              <a:rPr lang="en-US" sz="3600" b="1" dirty="0"/>
              <a:t>of small-scale fishery policy </a:t>
            </a:r>
            <a:r>
              <a:rPr lang="fr-FR" sz="3600" b="1" dirty="0"/>
              <a:t>instruments in the South</a:t>
            </a:r>
            <a:endParaRPr sz="2000" dirty="0"/>
          </a:p>
        </p:txBody>
      </p:sp>
      <p:sp>
        <p:nvSpPr>
          <p:cNvPr id="56" name="Google Shape;56;p13"/>
          <p:cNvSpPr txBox="1"/>
          <p:nvPr/>
        </p:nvSpPr>
        <p:spPr>
          <a:xfrm>
            <a:off x="1533809" y="2940821"/>
            <a:ext cx="7031181" cy="242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fr-FR" sz="2400" b="1" dirty="0">
                <a:latin typeface="+mj-lt"/>
              </a:rPr>
              <a:t>Nina Razafimalala </a:t>
            </a:r>
            <a:r>
              <a:rPr lang="en-US" sz="2400" dirty="0">
                <a:latin typeface="+mj-lt"/>
                <a:hlinkClick r:id="rId4"/>
              </a:rPr>
              <a:t>razafynina@gmail.com</a:t>
            </a:r>
            <a:r>
              <a:rPr lang="en-US" sz="2400" dirty="0">
                <a:latin typeface="+mj-lt"/>
              </a:rPr>
              <a:t> </a:t>
            </a:r>
            <a:endParaRPr lang="fr-FR" sz="2400" b="1" dirty="0">
              <a:latin typeface="+mj-lt"/>
            </a:endParaRPr>
          </a:p>
          <a:p>
            <a:r>
              <a:rPr lang="fr-FR" sz="2400" b="1" dirty="0">
                <a:latin typeface="+mj-lt"/>
              </a:rPr>
              <a:t>Jérôme Queste </a:t>
            </a:r>
            <a:r>
              <a:rPr lang="fr-FR" sz="2400" dirty="0">
                <a:latin typeface="+mj-lt"/>
                <a:hlinkClick r:id="rId5"/>
              </a:rPr>
              <a:t>jerome.queste@cirad.fr</a:t>
            </a:r>
            <a:r>
              <a:rPr lang="fr-FR" sz="2400" dirty="0">
                <a:latin typeface="+mj-lt"/>
              </a:rPr>
              <a:t> </a:t>
            </a:r>
            <a:endParaRPr lang="fr-FR" sz="2400" b="1" dirty="0">
              <a:latin typeface="+mj-lt"/>
            </a:endParaRPr>
          </a:p>
          <a:p>
            <a:r>
              <a:rPr lang="fr-FR" sz="2400" b="1" dirty="0">
                <a:latin typeface="+mj-lt"/>
              </a:rPr>
              <a:t>Thierry Razanakoto </a:t>
            </a:r>
            <a:r>
              <a:rPr lang="it-IT" sz="2400" dirty="0">
                <a:latin typeface="+mj-lt"/>
                <a:hlinkClick r:id="rId6"/>
              </a:rPr>
              <a:t>thierry.razanakoto@gmail.com</a:t>
            </a:r>
            <a:r>
              <a:rPr lang="it-IT" sz="2400" dirty="0">
                <a:latin typeface="+mj-lt"/>
              </a:rPr>
              <a:t> </a:t>
            </a:r>
            <a:endParaRPr lang="fr-FR" sz="2400" b="1" dirty="0">
              <a:latin typeface="+mj-lt"/>
            </a:endParaRPr>
          </a:p>
          <a:p>
            <a:r>
              <a:rPr lang="fr-FR" sz="2400" b="1" dirty="0">
                <a:latin typeface="+mj-lt"/>
              </a:rPr>
              <a:t>Zo Hasina Rabemananjara </a:t>
            </a:r>
            <a:r>
              <a:rPr lang="fr-FR" sz="2400" dirty="0">
                <a:latin typeface="+mj-lt"/>
                <a:hlinkClick r:id="rId7"/>
              </a:rPr>
              <a:t>rabemazohasina@gmail.com</a:t>
            </a:r>
            <a:r>
              <a:rPr lang="fr-FR" sz="2400" dirty="0">
                <a:latin typeface="+mj-lt"/>
              </a:rPr>
              <a:t> </a:t>
            </a:r>
            <a:r>
              <a:rPr lang="fr-FR" sz="2400" b="1" dirty="0">
                <a:latin typeface="+mj-lt"/>
              </a:rPr>
              <a:t>Marc Léopold </a:t>
            </a:r>
            <a:r>
              <a:rPr lang="fr-FR" sz="2400" dirty="0">
                <a:latin typeface="+mj-lt"/>
                <a:hlinkClick r:id="rId8"/>
              </a:rPr>
              <a:t>marc.leopold@ird.fr</a:t>
            </a:r>
            <a:r>
              <a:rPr lang="fr-FR" sz="2400" dirty="0">
                <a:latin typeface="+mj-lt"/>
              </a:rPr>
              <a:t> </a:t>
            </a:r>
            <a:endParaRPr lang="fr-FR" sz="2400" b="1" dirty="0">
              <a:latin typeface="+mj-lt"/>
            </a:endParaRPr>
          </a:p>
          <a:p>
            <a:endParaRPr sz="3200" b="1" baseline="30000" dirty="0">
              <a:solidFill>
                <a:schemeClr val="dk2"/>
              </a:solidFill>
              <a:latin typeface="+mj-lt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62263" y="6054626"/>
            <a:ext cx="2109133" cy="651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573000" y="5882341"/>
            <a:ext cx="2109133" cy="843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https://lh7-rt.googleusercontent.com/slidesz/AGV_vUdMMZPuU1W9zWLGDRvbLs5nwVKGhUCq6ARcwfnmuqr0sQ9hLr5ucTWqFXo23yIXW96i8G-hdswe2Yrv2IV7sUH1MV4kf4opdwzybVUMAvJ6y0I5oGSzQwAtxn-cGEj3vICbECxU=s2048?key=S1W6wkyVnyiTZv2CQxG3yJtK">
            <a:extLst>
              <a:ext uri="{FF2B5EF4-FFF2-40B4-BE49-F238E27FC236}">
                <a16:creationId xmlns:a16="http://schemas.microsoft.com/office/drawing/2014/main" id="{0D271AB5-B0C8-4697-80D6-C8575AD89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9994"/>
            <a:ext cx="3401195" cy="92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F0A2C17-CDCD-4BA0-ADCF-590E28015F35}"/>
              </a:ext>
            </a:extLst>
          </p:cNvPr>
          <p:cNvSpPr/>
          <p:nvPr/>
        </p:nvSpPr>
        <p:spPr>
          <a:xfrm>
            <a:off x="9944256" y="2747062"/>
            <a:ext cx="2087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latin typeface="Bahnschrift SemiLight Condensed" panose="020B0502040204020203" pitchFamily="34" charset="0"/>
                <a:cs typeface="Calibri Light" panose="020F0302020204030204" pitchFamily="34" charset="0"/>
              </a:rPr>
              <a:t>(2017 – 2023  </a:t>
            </a:r>
            <a:r>
              <a:rPr lang="fr-FR" sz="1200" dirty="0">
                <a:latin typeface="Bahnschrift SemiLight Condensed" panose="020B0502040204020203" pitchFamily="34" charset="0"/>
                <a:cs typeface="Calibri Light" panose="020F0302020204030204" pitchFamily="34" charset="0"/>
                <a:hlinkClick r:id="rId12"/>
              </a:rPr>
              <a:t>http://corecrabe.ird.fr/</a:t>
            </a:r>
            <a:r>
              <a:rPr lang="fr-FR" sz="1200" dirty="0">
                <a:latin typeface="Bahnschrift SemiLight Condensed" panose="020B0502040204020203" pitchFamily="34" charset="0"/>
                <a:cs typeface="Calibri Light" panose="020F0302020204030204" pitchFamily="34" charset="0"/>
              </a:rPr>
              <a:t>)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18B867D-CA0E-4C79-84BA-4C2E2C8137A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906" y="2281595"/>
            <a:ext cx="1596359" cy="46067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08EE425-CB64-4A96-8D04-5575C76223BB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7388" r="51319" b="15257"/>
          <a:stretch/>
        </p:blipFill>
        <p:spPr>
          <a:xfrm>
            <a:off x="9354273" y="2238881"/>
            <a:ext cx="852056" cy="48759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8CCB412-C64F-4D76-8A6E-97A13283F27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002" y="5660476"/>
            <a:ext cx="1142847" cy="94389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925788F-EB54-433E-8E40-2D2C915919E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975" y="5484003"/>
            <a:ext cx="1142848" cy="117138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EB2F1B0-3536-4B3F-86A0-6304373F5D3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99755" y="5380332"/>
            <a:ext cx="1142847" cy="137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87595"/>
      </p:ext>
    </p:extLst>
  </p:cSld>
  <p:clrMapOvr>
    <a:masterClrMapping/>
  </p:clrMapOvr>
  <p:extLst>
    <p:ext uri="{6950BFC3-D8DA-4A85-94F7-54DA5524770B}">
      <p188:commentRel xmlns="" xmlns:p188="http://schemas.microsoft.com/office/powerpoint/2018/8/main" r:id="rId18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9C361D77-33B0-4281-9AA9-00958E220D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9" r="15164"/>
          <a:stretch/>
        </p:blipFill>
        <p:spPr>
          <a:xfrm>
            <a:off x="8504321" y="527281"/>
            <a:ext cx="374583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243BC6F-D4B0-4002-B549-84F8C1AF42B9}"/>
              </a:ext>
            </a:extLst>
          </p:cNvPr>
          <p:cNvSpPr/>
          <p:nvPr/>
        </p:nvSpPr>
        <p:spPr>
          <a:xfrm>
            <a:off x="0" y="296449"/>
            <a:ext cx="121920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dirty="0">
                <a:latin typeface="Bahnschrift SemiLight Condensed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	1. Introduction</a:t>
            </a:r>
            <a:endParaRPr lang="fr-FR" sz="2400" dirty="0">
              <a:latin typeface="Bahnschrift SemiLight Condensed" panose="020B0502040204020203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EAF86A-432A-4F47-BF1D-951F5A336DEB}"/>
              </a:ext>
            </a:extLst>
          </p:cNvPr>
          <p:cNvSpPr/>
          <p:nvPr/>
        </p:nvSpPr>
        <p:spPr>
          <a:xfrm>
            <a:off x="316913" y="2292499"/>
            <a:ext cx="72610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Bahnschrift" panose="020B0502040204020203" pitchFamily="34" charset="0"/>
              </a:rPr>
              <a:t>Participation of stakeholders in the design of fisheries policy instruments is key.</a:t>
            </a:r>
            <a:endParaRPr lang="fr-FR" sz="3200" dirty="0">
              <a:latin typeface="Bahnschrift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27D799-B9A1-4F40-A9C0-0AC47B9FFE30}"/>
              </a:ext>
            </a:extLst>
          </p:cNvPr>
          <p:cNvSpPr/>
          <p:nvPr/>
        </p:nvSpPr>
        <p:spPr>
          <a:xfrm>
            <a:off x="11678652" y="342615"/>
            <a:ext cx="513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Bahnschrift SemiLight Condensed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2/10</a:t>
            </a:r>
            <a:endParaRPr lang="fr-FR" dirty="0">
              <a:latin typeface="Bahnschrift SemiLight Condensed" panose="020B0502040204020203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3913E2-2B97-43A2-96BD-6E31D2C57A47}"/>
              </a:ext>
            </a:extLst>
          </p:cNvPr>
          <p:cNvSpPr/>
          <p:nvPr/>
        </p:nvSpPr>
        <p:spPr>
          <a:xfrm>
            <a:off x="316913" y="1128576"/>
            <a:ext cx="72989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>
                <a:latin typeface="Bahnschrift" panose="020B0502040204020203" pitchFamily="34" charset="0"/>
                <a:ea typeface="Aptos"/>
              </a:rPr>
              <a:t>SSFs have frequently been marginalized by centralized governance mechanisms. </a:t>
            </a:r>
            <a:endParaRPr lang="fr-FR" sz="2400" dirty="0">
              <a:latin typeface="Bahnschrift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F9D0CA-210E-4B2C-A9ED-441AADEDB090}"/>
              </a:ext>
            </a:extLst>
          </p:cNvPr>
          <p:cNvSpPr/>
          <p:nvPr/>
        </p:nvSpPr>
        <p:spPr>
          <a:xfrm>
            <a:off x="0" y="4140946"/>
            <a:ext cx="8504321" cy="2717053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D133E0-AA18-45DD-9D31-F5A869363A0F}"/>
              </a:ext>
            </a:extLst>
          </p:cNvPr>
          <p:cNvSpPr/>
          <p:nvPr/>
        </p:nvSpPr>
        <p:spPr>
          <a:xfrm>
            <a:off x="1701571" y="5448996"/>
            <a:ext cx="61138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dirty="0">
                <a:solidFill>
                  <a:schemeClr val="bg1"/>
                </a:solidFill>
                <a:latin typeface="Bahnschrift" panose="020B0502040204020203" pitchFamily="34" charset="0"/>
                <a:ea typeface="Aptos"/>
              </a:rPr>
              <a:t>How do power asymmetries shape participation?</a:t>
            </a:r>
            <a:endParaRPr lang="fr-FR" sz="32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530E75F-0B88-432C-BDCA-5A604F5EBFA1}"/>
              </a:ext>
            </a:extLst>
          </p:cNvPr>
          <p:cNvSpPr/>
          <p:nvPr/>
        </p:nvSpPr>
        <p:spPr>
          <a:xfrm>
            <a:off x="316913" y="4256362"/>
            <a:ext cx="81874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dirty="0">
                <a:solidFill>
                  <a:schemeClr val="bg1"/>
                </a:solidFill>
                <a:latin typeface="Bahnschrift" panose="020B0502040204020203" pitchFamily="34" charset="0"/>
                <a:ea typeface="Aptos"/>
              </a:rPr>
              <a:t>Is the production of SSF policy instruments </a:t>
            </a:r>
            <a:r>
              <a:rPr lang="en-CA" sz="3200" u="sng" dirty="0">
                <a:solidFill>
                  <a:schemeClr val="bg1"/>
                </a:solidFill>
                <a:latin typeface="Bahnschrift" panose="020B0502040204020203" pitchFamily="34" charset="0"/>
                <a:ea typeface="Aptos"/>
              </a:rPr>
              <a:t>really</a:t>
            </a:r>
            <a:r>
              <a:rPr lang="en-CA" sz="3200" dirty="0">
                <a:solidFill>
                  <a:schemeClr val="bg1"/>
                </a:solidFill>
                <a:latin typeface="Bahnschrift" panose="020B0502040204020203" pitchFamily="34" charset="0"/>
                <a:ea typeface="Aptos"/>
              </a:rPr>
              <a:t> inclusive?</a:t>
            </a:r>
            <a:endParaRPr lang="fr-FR" sz="32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407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31BDF2EA-EC61-4169-9191-5FFF193815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3" r="36190"/>
          <a:stretch/>
        </p:blipFill>
        <p:spPr>
          <a:xfrm>
            <a:off x="9212480" y="-123568"/>
            <a:ext cx="2973820" cy="6981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243BC6F-D4B0-4002-B549-84F8C1AF42B9}"/>
              </a:ext>
            </a:extLst>
          </p:cNvPr>
          <p:cNvSpPr/>
          <p:nvPr/>
        </p:nvSpPr>
        <p:spPr>
          <a:xfrm>
            <a:off x="0" y="296449"/>
            <a:ext cx="121920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dirty="0">
                <a:latin typeface="Bahnschrift SemiLight Condensed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	2. Case </a:t>
            </a:r>
            <a:r>
              <a:rPr lang="fr-FR" sz="2400" dirty="0" err="1">
                <a:latin typeface="Bahnschrift SemiLight Condensed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study</a:t>
            </a:r>
            <a:r>
              <a:rPr lang="fr-FR" sz="2400" dirty="0">
                <a:latin typeface="Bahnschrift SemiLight Condensed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in Madagascar</a:t>
            </a:r>
            <a:endParaRPr lang="fr-FR" sz="2400" dirty="0">
              <a:latin typeface="Bahnschrift SemiLight Condensed" panose="020B0502040204020203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82235F-C130-4DDF-95DC-B93FEB123998}"/>
              </a:ext>
            </a:extLst>
          </p:cNvPr>
          <p:cNvSpPr/>
          <p:nvPr/>
        </p:nvSpPr>
        <p:spPr>
          <a:xfrm>
            <a:off x="4678726" y="994665"/>
            <a:ext cx="39413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Bahnschrift" panose="020B0502040204020203" pitchFamily="34" charset="0"/>
              </a:rPr>
              <a:t>Mud crab small-scale fisheries and value chain</a:t>
            </a:r>
            <a:endParaRPr lang="fr-FR" sz="2400" dirty="0">
              <a:latin typeface="Bahnschrift" panose="020B0502040204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03AD5-13EB-48E3-8D7F-57D18AAABE39}"/>
              </a:ext>
            </a:extLst>
          </p:cNvPr>
          <p:cNvSpPr/>
          <p:nvPr/>
        </p:nvSpPr>
        <p:spPr>
          <a:xfrm>
            <a:off x="4678726" y="2092016"/>
            <a:ext cx="332933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Bahnschrift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Export-</a:t>
            </a:r>
            <a:r>
              <a:rPr lang="fr-FR" sz="2400" dirty="0" err="1">
                <a:latin typeface="Bahnschrift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oriented</a:t>
            </a:r>
            <a:endParaRPr lang="fr-FR" sz="2400" dirty="0">
              <a:latin typeface="Bahnschrift" panose="020B0502040204020203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r>
              <a:rPr lang="fr-FR" dirty="0">
                <a:latin typeface="Bahnschrift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    ~ 8,000 </a:t>
            </a:r>
            <a:r>
              <a:rPr lang="fr-FR" dirty="0" err="1">
                <a:latin typeface="Bahnschrift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fishers</a:t>
            </a:r>
            <a:r>
              <a:rPr lang="fr-FR" dirty="0">
                <a:latin typeface="Bahnschrift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      ~ 6,000 t</a:t>
            </a:r>
          </a:p>
          <a:p>
            <a:r>
              <a:rPr lang="fr-FR" dirty="0">
                <a:latin typeface="Bahnschrift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    Few major </a:t>
            </a:r>
            <a:r>
              <a:rPr lang="fr-FR" dirty="0" err="1">
                <a:latin typeface="Bahnschrift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exporting</a:t>
            </a:r>
            <a:r>
              <a:rPr lang="fr-FR" dirty="0">
                <a:latin typeface="Bahnschrift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fr-FR" dirty="0" err="1">
                <a:latin typeface="Bahnschrift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firms</a:t>
            </a:r>
            <a:endParaRPr lang="fr-FR" dirty="0">
              <a:latin typeface="Bahnschrift" panose="020B0502040204020203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r>
              <a:rPr lang="fr-FR" dirty="0">
                <a:latin typeface="Bahnschrift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    Ex-</a:t>
            </a:r>
            <a:r>
              <a:rPr lang="fr-FR" dirty="0" err="1">
                <a:latin typeface="Bahnschrift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vessel</a:t>
            </a:r>
            <a:r>
              <a:rPr lang="fr-FR" dirty="0">
                <a:latin typeface="Bahnschrift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fr-FR" dirty="0" err="1">
                <a:latin typeface="Bahnschrift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price</a:t>
            </a:r>
            <a:r>
              <a:rPr lang="fr-FR" dirty="0">
                <a:latin typeface="Bahnschrift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0,5-1 $/kg</a:t>
            </a:r>
            <a:endParaRPr lang="fr-FR" dirty="0">
              <a:latin typeface="Bahnschrift" panose="020B0502040204020203" pitchFamily="34" charset="0"/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AE60692E-11CA-4E10-9524-4AE2D8C011CA}"/>
              </a:ext>
            </a:extLst>
          </p:cNvPr>
          <p:cNvGrpSpPr/>
          <p:nvPr/>
        </p:nvGrpSpPr>
        <p:grpSpPr>
          <a:xfrm>
            <a:off x="425722" y="984207"/>
            <a:ext cx="3660631" cy="1984891"/>
            <a:chOff x="8221644" y="4783561"/>
            <a:chExt cx="3660631" cy="1984891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ECCD65E9-2526-489D-B858-3E8CCDCAB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21644" y="4783561"/>
              <a:ext cx="3660631" cy="1982652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A3C2EDE-3FC0-4D5E-96DE-89B35E076CCC}"/>
                </a:ext>
              </a:extLst>
            </p:cNvPr>
            <p:cNvSpPr/>
            <p:nvPr/>
          </p:nvSpPr>
          <p:spPr>
            <a:xfrm>
              <a:off x="9621659" y="6491453"/>
              <a:ext cx="179568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dirty="0" err="1">
                  <a:latin typeface="Bahnschrift SemiLight Condensed" panose="020B0502040204020203" pitchFamily="34" charset="0"/>
                  <a:cs typeface="Calibri Light" panose="020F0302020204030204" pitchFamily="34" charset="0"/>
                </a:rPr>
                <a:t>Human</a:t>
              </a:r>
              <a:r>
                <a:rPr lang="fr-FR" sz="1200" dirty="0">
                  <a:latin typeface="Bahnschrift SemiLight Condensed" panose="020B0502040204020203" pitchFamily="34" charset="0"/>
                  <a:cs typeface="Calibri Light" panose="020F0302020204030204" pitchFamily="34" charset="0"/>
                </a:rPr>
                <a:t> </a:t>
              </a:r>
              <a:r>
                <a:rPr lang="fr-FR" sz="1200" dirty="0" err="1">
                  <a:latin typeface="Bahnschrift SemiLight Condensed" panose="020B0502040204020203" pitchFamily="34" charset="0"/>
                  <a:cs typeface="Calibri Light" panose="020F0302020204030204" pitchFamily="34" charset="0"/>
                </a:rPr>
                <a:t>Development</a:t>
              </a:r>
              <a:r>
                <a:rPr lang="fr-FR" sz="1200" dirty="0">
                  <a:latin typeface="Bahnschrift SemiLight Condensed" panose="020B0502040204020203" pitchFamily="34" charset="0"/>
                  <a:cs typeface="Calibri Light" panose="020F0302020204030204" pitchFamily="34" charset="0"/>
                </a:rPr>
                <a:t> Index 2021</a:t>
              </a:r>
              <a:endParaRPr lang="fr-FR" sz="1200" dirty="0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54DA2722-55AB-443D-A0CF-23BBE05EB675}"/>
                </a:ext>
              </a:extLst>
            </p:cNvPr>
            <p:cNvSpPr/>
            <p:nvPr/>
          </p:nvSpPr>
          <p:spPr>
            <a:xfrm>
              <a:off x="10418242" y="6230701"/>
              <a:ext cx="277467" cy="2629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58C6FE7C-2D72-474A-B124-0A2351C1934E}"/>
              </a:ext>
            </a:extLst>
          </p:cNvPr>
          <p:cNvCxnSpPr>
            <a:cxnSpLocks/>
            <a:stCxn id="18" idx="7"/>
          </p:cNvCxnSpPr>
          <p:nvPr/>
        </p:nvCxnSpPr>
        <p:spPr>
          <a:xfrm flipV="1">
            <a:off x="2859153" y="2112137"/>
            <a:ext cx="444278" cy="357724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53B9ADCC-FA87-420D-B44F-7F0D03A54DF7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2395472" y="1918537"/>
            <a:ext cx="267482" cy="551324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9E907465-57F7-4F31-A4A3-CFE53098CE54}"/>
              </a:ext>
            </a:extLst>
          </p:cNvPr>
          <p:cNvCxnSpPr>
            <a:cxnSpLocks/>
          </p:cNvCxnSpPr>
          <p:nvPr/>
        </p:nvCxnSpPr>
        <p:spPr>
          <a:xfrm flipV="1">
            <a:off x="2801632" y="2511743"/>
            <a:ext cx="154069" cy="4984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431D083D-C31C-4763-ADD9-267E2AB94EC0}"/>
              </a:ext>
            </a:extLst>
          </p:cNvPr>
          <p:cNvSpPr/>
          <p:nvPr/>
        </p:nvSpPr>
        <p:spPr>
          <a:xfrm rot="17471322">
            <a:off x="6525054" y="4499945"/>
            <a:ext cx="619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Bahnschrift SemiLight Condensed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Catch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7B66119-402F-410C-9C15-07774E5A490A}"/>
              </a:ext>
            </a:extLst>
          </p:cNvPr>
          <p:cNvSpPr/>
          <p:nvPr/>
        </p:nvSpPr>
        <p:spPr>
          <a:xfrm>
            <a:off x="7247917" y="5089671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Bahnschrift SemiLight Condensed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Exports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Forme libre 32">
            <a:extLst>
              <a:ext uri="{FF2B5EF4-FFF2-40B4-BE49-F238E27FC236}">
                <a16:creationId xmlns:a16="http://schemas.microsoft.com/office/drawing/2014/main" id="{A76F8869-13A2-46AA-8156-5D8A655DF8F7}"/>
              </a:ext>
            </a:extLst>
          </p:cNvPr>
          <p:cNvSpPr/>
          <p:nvPr/>
        </p:nvSpPr>
        <p:spPr>
          <a:xfrm>
            <a:off x="3853071" y="5888600"/>
            <a:ext cx="1892808" cy="100747"/>
          </a:xfrm>
          <a:custGeom>
            <a:avLst/>
            <a:gdLst>
              <a:gd name="connsiteX0" fmla="*/ 0 w 1892808"/>
              <a:gd name="connsiteY0" fmla="*/ 100747 h 100747"/>
              <a:gd name="connsiteX1" fmla="*/ 173736 w 1892808"/>
              <a:gd name="connsiteY1" fmla="*/ 91603 h 100747"/>
              <a:gd name="connsiteX2" fmla="*/ 210312 w 1892808"/>
              <a:gd name="connsiteY2" fmla="*/ 82459 h 100747"/>
              <a:gd name="connsiteX3" fmla="*/ 740664 w 1892808"/>
              <a:gd name="connsiteY3" fmla="*/ 73315 h 100747"/>
              <a:gd name="connsiteX4" fmla="*/ 768096 w 1892808"/>
              <a:gd name="connsiteY4" fmla="*/ 55027 h 100747"/>
              <a:gd name="connsiteX5" fmla="*/ 1143000 w 1892808"/>
              <a:gd name="connsiteY5" fmla="*/ 55027 h 100747"/>
              <a:gd name="connsiteX6" fmla="*/ 1170432 w 1892808"/>
              <a:gd name="connsiteY6" fmla="*/ 64171 h 100747"/>
              <a:gd name="connsiteX7" fmla="*/ 1325880 w 1892808"/>
              <a:gd name="connsiteY7" fmla="*/ 45883 h 100747"/>
              <a:gd name="connsiteX8" fmla="*/ 1389888 w 1892808"/>
              <a:gd name="connsiteY8" fmla="*/ 27595 h 100747"/>
              <a:gd name="connsiteX9" fmla="*/ 1581912 w 1892808"/>
              <a:gd name="connsiteY9" fmla="*/ 18451 h 100747"/>
              <a:gd name="connsiteX10" fmla="*/ 1627632 w 1892808"/>
              <a:gd name="connsiteY10" fmla="*/ 9307 h 100747"/>
              <a:gd name="connsiteX11" fmla="*/ 1892808 w 1892808"/>
              <a:gd name="connsiteY11" fmla="*/ 163 h 100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92808" h="100747">
                <a:moveTo>
                  <a:pt x="0" y="100747"/>
                </a:moveTo>
                <a:cubicBezTo>
                  <a:pt x="57912" y="97699"/>
                  <a:pt x="115962" y="96627"/>
                  <a:pt x="173736" y="91603"/>
                </a:cubicBezTo>
                <a:cubicBezTo>
                  <a:pt x="186256" y="90514"/>
                  <a:pt x="197751" y="82864"/>
                  <a:pt x="210312" y="82459"/>
                </a:cubicBezTo>
                <a:cubicBezTo>
                  <a:pt x="387030" y="76758"/>
                  <a:pt x="563880" y="76363"/>
                  <a:pt x="740664" y="73315"/>
                </a:cubicBezTo>
                <a:cubicBezTo>
                  <a:pt x="749808" y="67219"/>
                  <a:pt x="757320" y="57182"/>
                  <a:pt x="768096" y="55027"/>
                </a:cubicBezTo>
                <a:cubicBezTo>
                  <a:pt x="867514" y="35143"/>
                  <a:pt x="1078379" y="52799"/>
                  <a:pt x="1143000" y="55027"/>
                </a:cubicBezTo>
                <a:cubicBezTo>
                  <a:pt x="1152144" y="58075"/>
                  <a:pt x="1160793" y="64171"/>
                  <a:pt x="1170432" y="64171"/>
                </a:cubicBezTo>
                <a:cubicBezTo>
                  <a:pt x="1204298" y="64171"/>
                  <a:pt x="1287146" y="51416"/>
                  <a:pt x="1325880" y="45883"/>
                </a:cubicBezTo>
                <a:cubicBezTo>
                  <a:pt x="1341597" y="40644"/>
                  <a:pt x="1374780" y="28804"/>
                  <a:pt x="1389888" y="27595"/>
                </a:cubicBezTo>
                <a:cubicBezTo>
                  <a:pt x="1453764" y="22485"/>
                  <a:pt x="1517904" y="21499"/>
                  <a:pt x="1581912" y="18451"/>
                </a:cubicBezTo>
                <a:cubicBezTo>
                  <a:pt x="1597152" y="15403"/>
                  <a:pt x="1612154" y="10714"/>
                  <a:pt x="1627632" y="9307"/>
                </a:cubicBezTo>
                <a:cubicBezTo>
                  <a:pt x="1751842" y="-1985"/>
                  <a:pt x="1778916" y="163"/>
                  <a:pt x="1892808" y="163"/>
                </a:cubicBezTo>
              </a:path>
            </a:pathLst>
          </a:cu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17E57F1-BB6F-4307-AD16-98EFBCF68F4F}"/>
              </a:ext>
            </a:extLst>
          </p:cNvPr>
          <p:cNvSpPr/>
          <p:nvPr/>
        </p:nvSpPr>
        <p:spPr>
          <a:xfrm>
            <a:off x="3128078" y="3311647"/>
            <a:ext cx="72499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Bahnschrift SemiLight Condensed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Tons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6F05AB1-08F5-4E7C-9870-7534BCA775E6}"/>
              </a:ext>
            </a:extLst>
          </p:cNvPr>
          <p:cNvSpPr/>
          <p:nvPr/>
        </p:nvSpPr>
        <p:spPr>
          <a:xfrm>
            <a:off x="8268741" y="5270824"/>
            <a:ext cx="1173719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hnschrift SemiLight Condensed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Frozen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Light Condensed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crabs</a:t>
            </a:r>
          </a:p>
          <a:p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Bahnschrift SemiLight Condensed" panose="020B0502040204020203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r>
              <a:rPr lang="fr-FR" dirty="0">
                <a:solidFill>
                  <a:srgbClr val="FF0000"/>
                </a:solidFill>
                <a:latin typeface="Bahnschrift SemiLight Condensed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Live crabs</a:t>
            </a:r>
            <a:endParaRPr lang="fr-FR" dirty="0">
              <a:solidFill>
                <a:srgbClr val="FF0000"/>
              </a:solidFill>
            </a:endParaRPr>
          </a:p>
        </p:txBody>
      </p: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52564AF0-170B-4E76-B15F-10756AFA5CA8}"/>
              </a:ext>
            </a:extLst>
          </p:cNvPr>
          <p:cNvGrpSpPr/>
          <p:nvPr/>
        </p:nvGrpSpPr>
        <p:grpSpPr>
          <a:xfrm>
            <a:off x="392305" y="3097369"/>
            <a:ext cx="2502991" cy="3543066"/>
            <a:chOff x="392305" y="3097369"/>
            <a:chExt cx="2502991" cy="3543066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773FB1D3-633C-47C6-96E7-2195999E4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22" y="3097369"/>
              <a:ext cx="2469574" cy="3543066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D892570-70F1-4F2F-A8EC-6BAF6CA80977}"/>
                </a:ext>
              </a:extLst>
            </p:cNvPr>
            <p:cNvSpPr/>
            <p:nvPr/>
          </p:nvSpPr>
          <p:spPr>
            <a:xfrm>
              <a:off x="392305" y="3402199"/>
              <a:ext cx="91082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>
                  <a:latin typeface="Bahnschrift SemiLight Condensed" panose="020B0502040204020203" pitchFamily="34" charset="0"/>
                  <a:cs typeface="Calibri Light" panose="020F0302020204030204" pitchFamily="34" charset="0"/>
                </a:rPr>
                <a:t>Madagascar</a:t>
              </a:r>
              <a:endParaRPr lang="fr-FR" sz="1400" dirty="0"/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B5175F1A-1015-496A-A6C3-1E9A38151AF4}"/>
              </a:ext>
            </a:extLst>
          </p:cNvPr>
          <p:cNvSpPr/>
          <p:nvPr/>
        </p:nvSpPr>
        <p:spPr>
          <a:xfrm>
            <a:off x="11630524" y="342615"/>
            <a:ext cx="513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Bahnschrift SemiLight Condensed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3/10</a:t>
            </a:r>
            <a:endParaRPr lang="fr-FR" dirty="0">
              <a:latin typeface="Bahnschrift SemiLight Condensed" panose="020B0502040204020203" pitchFamily="34" charset="0"/>
              <a:cs typeface="Calibri Light" panose="020F030202020403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8B6B5102-1EC4-43ED-B395-3333B5EB46AC}"/>
              </a:ext>
            </a:extLst>
          </p:cNvPr>
          <p:cNvGrpSpPr/>
          <p:nvPr/>
        </p:nvGrpSpPr>
        <p:grpSpPr>
          <a:xfrm>
            <a:off x="3142056" y="3849741"/>
            <a:ext cx="5203653" cy="2619411"/>
            <a:chOff x="3142056" y="3849741"/>
            <a:chExt cx="5203653" cy="2619411"/>
          </a:xfrm>
        </p:grpSpPr>
        <p:pic>
          <p:nvPicPr>
            <p:cNvPr id="31" name="image13.png">
              <a:extLst>
                <a:ext uri="{FF2B5EF4-FFF2-40B4-BE49-F238E27FC236}">
                  <a16:creationId xmlns:a16="http://schemas.microsoft.com/office/drawing/2014/main" id="{A2CDD7BD-0578-4704-A8A7-8AA50EC7BAC3}"/>
                </a:ext>
              </a:extLst>
            </p:cNvPr>
            <p:cNvPicPr/>
            <p:nvPr/>
          </p:nvPicPr>
          <p:blipFill rotWithShape="1">
            <a:blip r:embed="rId6"/>
            <a:srcRect l="8911" t="3278" r="2254" b="21550"/>
            <a:stretch/>
          </p:blipFill>
          <p:spPr>
            <a:xfrm>
              <a:off x="3142056" y="3849741"/>
              <a:ext cx="5203653" cy="2619411"/>
            </a:xfrm>
            <a:prstGeom prst="rect">
              <a:avLst/>
            </a:prstGeom>
            <a:ln/>
          </p:spPr>
        </p:pic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0045160C-D6B8-4C30-8AD6-F31116E2B739}"/>
                </a:ext>
              </a:extLst>
            </p:cNvPr>
            <p:cNvSpPr/>
            <p:nvPr/>
          </p:nvSpPr>
          <p:spPr>
            <a:xfrm>
              <a:off x="5753100" y="5379720"/>
              <a:ext cx="2476500" cy="632460"/>
            </a:xfrm>
            <a:custGeom>
              <a:avLst/>
              <a:gdLst>
                <a:gd name="connsiteX0" fmla="*/ 0 w 2476500"/>
                <a:gd name="connsiteY0" fmla="*/ 624840 h 632460"/>
                <a:gd name="connsiteX1" fmla="*/ 1242060 w 2476500"/>
                <a:gd name="connsiteY1" fmla="*/ 632460 h 632460"/>
                <a:gd name="connsiteX2" fmla="*/ 1478280 w 2476500"/>
                <a:gd name="connsiteY2" fmla="*/ 0 h 632460"/>
                <a:gd name="connsiteX3" fmla="*/ 1737360 w 2476500"/>
                <a:gd name="connsiteY3" fmla="*/ 213360 h 632460"/>
                <a:gd name="connsiteX4" fmla="*/ 1981200 w 2476500"/>
                <a:gd name="connsiteY4" fmla="*/ 68580 h 632460"/>
                <a:gd name="connsiteX5" fmla="*/ 2095500 w 2476500"/>
                <a:gd name="connsiteY5" fmla="*/ 228600 h 632460"/>
                <a:gd name="connsiteX6" fmla="*/ 2217420 w 2476500"/>
                <a:gd name="connsiteY6" fmla="*/ 320040 h 632460"/>
                <a:gd name="connsiteX7" fmla="*/ 2354580 w 2476500"/>
                <a:gd name="connsiteY7" fmla="*/ 259080 h 632460"/>
                <a:gd name="connsiteX8" fmla="*/ 2476500 w 2476500"/>
                <a:gd name="connsiteY8" fmla="*/ 487680 h 63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6500" h="632460">
                  <a:moveTo>
                    <a:pt x="0" y="624840"/>
                  </a:moveTo>
                  <a:lnTo>
                    <a:pt x="1242060" y="632460"/>
                  </a:lnTo>
                  <a:lnTo>
                    <a:pt x="1478280" y="0"/>
                  </a:lnTo>
                  <a:lnTo>
                    <a:pt x="1737360" y="213360"/>
                  </a:lnTo>
                  <a:lnTo>
                    <a:pt x="1981200" y="68580"/>
                  </a:lnTo>
                  <a:lnTo>
                    <a:pt x="2095500" y="228600"/>
                  </a:lnTo>
                  <a:lnTo>
                    <a:pt x="2217420" y="320040"/>
                  </a:lnTo>
                  <a:lnTo>
                    <a:pt x="2354580" y="259080"/>
                  </a:lnTo>
                  <a:lnTo>
                    <a:pt x="2476500" y="487680"/>
                  </a:ln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7" name="Image 46">
            <a:extLst>
              <a:ext uri="{FF2B5EF4-FFF2-40B4-BE49-F238E27FC236}">
                <a16:creationId xmlns:a16="http://schemas.microsoft.com/office/drawing/2014/main" id="{E580CC89-B3FE-4CE1-BCEF-67F6F09334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748" y="3676545"/>
            <a:ext cx="2809652" cy="1664979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6BC6CE8E-3DE0-4977-A343-37DF1731EEEE}"/>
              </a:ext>
            </a:extLst>
          </p:cNvPr>
          <p:cNvGrpSpPr/>
          <p:nvPr/>
        </p:nvGrpSpPr>
        <p:grpSpPr>
          <a:xfrm>
            <a:off x="6387642" y="3922295"/>
            <a:ext cx="1774845" cy="2916189"/>
            <a:chOff x="6387642" y="3922295"/>
            <a:chExt cx="1774845" cy="291618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211B5F8-2EEA-493A-954B-5115DBAFB218}"/>
                </a:ext>
              </a:extLst>
            </p:cNvPr>
            <p:cNvSpPr/>
            <p:nvPr/>
          </p:nvSpPr>
          <p:spPr>
            <a:xfrm>
              <a:off x="6387642" y="6469152"/>
              <a:ext cx="17748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Shift in markets</a:t>
              </a:r>
              <a:endPara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5830BB6-E3BC-46BA-98AF-4AE6EA04C6FC}"/>
                </a:ext>
              </a:extLst>
            </p:cNvPr>
            <p:cNvSpPr/>
            <p:nvPr/>
          </p:nvSpPr>
          <p:spPr>
            <a:xfrm>
              <a:off x="6924811" y="3922295"/>
              <a:ext cx="475155" cy="2573105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099688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CE6120-653E-45A1-90AB-10C89845C670}"/>
              </a:ext>
            </a:extLst>
          </p:cNvPr>
          <p:cNvSpPr/>
          <p:nvPr/>
        </p:nvSpPr>
        <p:spPr>
          <a:xfrm>
            <a:off x="11678652" y="342615"/>
            <a:ext cx="513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Bahnschrift SemiLight Condensed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1/7</a:t>
            </a:r>
            <a:endParaRPr lang="fr-FR" dirty="0">
              <a:latin typeface="Bahnschrift SemiLight Condensed" panose="020B0502040204020203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Picture 4" descr="A diagram of a crab fishing&#10;&#10;AI-generated content may be incorrect.">
            <a:extLst>
              <a:ext uri="{FF2B5EF4-FFF2-40B4-BE49-F238E27FC236}">
                <a16:creationId xmlns:a16="http://schemas.microsoft.com/office/drawing/2014/main" id="{86A797A6-1929-44A2-9054-ABE0DE9290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5" t="20995" r="6740" b="13498"/>
          <a:stretch/>
        </p:blipFill>
        <p:spPr>
          <a:xfrm>
            <a:off x="938459" y="1744063"/>
            <a:ext cx="11018311" cy="4855550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77903A45-CB91-4A14-B331-C6BAF4681AFE}"/>
              </a:ext>
            </a:extLst>
          </p:cNvPr>
          <p:cNvCxnSpPr/>
          <p:nvPr/>
        </p:nvCxnSpPr>
        <p:spPr>
          <a:xfrm>
            <a:off x="168442" y="4259187"/>
            <a:ext cx="733926" cy="0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4923BDE5-D7A9-4CDF-8E3A-BD8C72DF7BFB}"/>
              </a:ext>
            </a:extLst>
          </p:cNvPr>
          <p:cNvSpPr/>
          <p:nvPr/>
        </p:nvSpPr>
        <p:spPr>
          <a:xfrm>
            <a:off x="1249613" y="1530718"/>
            <a:ext cx="332238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Slow development of exports</a:t>
            </a:r>
          </a:p>
          <a:p>
            <a:endParaRPr lang="fr-FR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5D3A50-8960-49DE-82B5-04F942A35F3B}"/>
              </a:ext>
            </a:extLst>
          </p:cNvPr>
          <p:cNvSpPr/>
          <p:nvPr/>
        </p:nvSpPr>
        <p:spPr>
          <a:xfrm>
            <a:off x="4861960" y="1530718"/>
            <a:ext cx="1915909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CA" b="1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Shift in markets</a:t>
            </a:r>
          </a:p>
          <a:p>
            <a:endParaRPr lang="fr-FR" b="1" u="sng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A7F586-1C8F-4F37-8AAA-E6325B784D55}"/>
              </a:ext>
            </a:extLst>
          </p:cNvPr>
          <p:cNvSpPr/>
          <p:nvPr/>
        </p:nvSpPr>
        <p:spPr>
          <a:xfrm>
            <a:off x="6785705" y="1530718"/>
            <a:ext cx="217781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Restructuration of the value chain</a:t>
            </a:r>
            <a:endParaRPr lang="fr-FR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692BEB-6839-49BD-BB33-E772A10AFCBE}"/>
              </a:ext>
            </a:extLst>
          </p:cNvPr>
          <p:cNvSpPr/>
          <p:nvPr/>
        </p:nvSpPr>
        <p:spPr>
          <a:xfrm>
            <a:off x="9043373" y="1530718"/>
            <a:ext cx="217781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Disruptive effects (COVID-19…)</a:t>
            </a:r>
            <a:endParaRPr lang="fr-FR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8D7722-6A8E-493C-8020-B85D44D99977}"/>
              </a:ext>
            </a:extLst>
          </p:cNvPr>
          <p:cNvSpPr/>
          <p:nvPr/>
        </p:nvSpPr>
        <p:spPr>
          <a:xfrm>
            <a:off x="18654" y="2494367"/>
            <a:ext cx="1595309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Minimum size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667C7B-2186-4170-AA99-3AF30FC1C2D6}"/>
              </a:ext>
            </a:extLst>
          </p:cNvPr>
          <p:cNvSpPr/>
          <p:nvPr/>
        </p:nvSpPr>
        <p:spPr>
          <a:xfrm>
            <a:off x="11229911" y="3042678"/>
            <a:ext cx="877163" cy="646331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Export</a:t>
            </a:r>
          </a:p>
          <a:p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quotas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70C02-4984-44F1-83D1-AA15182CE5A2}"/>
              </a:ext>
            </a:extLst>
          </p:cNvPr>
          <p:cNvSpPr/>
          <p:nvPr/>
        </p:nvSpPr>
        <p:spPr>
          <a:xfrm>
            <a:off x="3786373" y="5018110"/>
            <a:ext cx="1838965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National closure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0F9CFEFE-EBAB-40F6-8DE1-6A058FE6E609}"/>
              </a:ext>
            </a:extLst>
          </p:cNvPr>
          <p:cNvGrpSpPr/>
          <p:nvPr/>
        </p:nvGrpSpPr>
        <p:grpSpPr>
          <a:xfrm>
            <a:off x="3204411" y="5447602"/>
            <a:ext cx="3100136" cy="1152011"/>
            <a:chOff x="3204411" y="5447602"/>
            <a:chExt cx="3100136" cy="115201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2F2081A-9E30-4BE2-A66F-B069989F1A2C}"/>
                </a:ext>
              </a:extLst>
            </p:cNvPr>
            <p:cNvSpPr/>
            <p:nvPr/>
          </p:nvSpPr>
          <p:spPr>
            <a:xfrm>
              <a:off x="3204411" y="5953282"/>
              <a:ext cx="3100136" cy="646331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>
              <a:spAutoFit/>
            </a:bodyPr>
            <a:lstStyle/>
            <a:p>
              <a:r>
                <a:rPr lang="en-CA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Total maximum catch limit </a:t>
              </a:r>
            </a:p>
            <a:p>
              <a:r>
                <a:rPr lang="en-CA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Total maximum export limits</a:t>
              </a:r>
            </a:p>
          </p:txBody>
        </p:sp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id="{1DCA0F63-81DE-4E4C-9584-AF181AD1E8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3808" y="5447602"/>
              <a:ext cx="0" cy="52006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531A28D4-2664-4C1E-81EB-6F7EBB86F92A}"/>
              </a:ext>
            </a:extLst>
          </p:cNvPr>
          <p:cNvSpPr/>
          <p:nvPr/>
        </p:nvSpPr>
        <p:spPr>
          <a:xfrm>
            <a:off x="923973" y="915765"/>
            <a:ext cx="9185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Bahnschrift" panose="020B0502040204020203" pitchFamily="34" charset="0"/>
              </a:rPr>
              <a:t>A] Diachronic analysis: policy instruments since the 1980s &amp; drivers of change </a:t>
            </a:r>
            <a:endParaRPr lang="fr-FR" sz="2000" dirty="0">
              <a:latin typeface="Bahnschrift" panose="020B0502040204020203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4241C8A-D3D7-4262-B449-226D97D0AFD9}"/>
              </a:ext>
            </a:extLst>
          </p:cNvPr>
          <p:cNvSpPr/>
          <p:nvPr/>
        </p:nvSpPr>
        <p:spPr>
          <a:xfrm>
            <a:off x="0" y="296449"/>
            <a:ext cx="121920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dirty="0">
                <a:latin typeface="Bahnschrift SemiLight Condensed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	2. </a:t>
            </a:r>
            <a:r>
              <a:rPr lang="en-US" sz="2400" dirty="0">
                <a:latin typeface="Bahnschrift SemiLight Condensed" panose="020B0502040204020203" pitchFamily="34" charset="0"/>
                <a:cs typeface="Calibri Light" panose="020F0302020204030204" pitchFamily="34" charset="0"/>
              </a:rPr>
              <a:t>Qualitative interdisciplinary study of policy instruments</a:t>
            </a:r>
            <a:endParaRPr lang="fr-FR" sz="2400" dirty="0">
              <a:latin typeface="Bahnschrift SemiLight Condensed" panose="020B0502040204020203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2C368E9-584B-4C41-BFF9-52D5304BE6F1}"/>
              </a:ext>
            </a:extLst>
          </p:cNvPr>
          <p:cNvSpPr/>
          <p:nvPr/>
        </p:nvSpPr>
        <p:spPr>
          <a:xfrm>
            <a:off x="11700096" y="365699"/>
            <a:ext cx="513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Bahnschrift SemiLight Condensed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4/10</a:t>
            </a:r>
            <a:endParaRPr lang="fr-FR" dirty="0">
              <a:latin typeface="Bahnschrift SemiLight Condensed" panose="020B0502040204020203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291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243BC6F-D4B0-4002-B549-84F8C1AF42B9}"/>
              </a:ext>
            </a:extLst>
          </p:cNvPr>
          <p:cNvSpPr/>
          <p:nvPr/>
        </p:nvSpPr>
        <p:spPr>
          <a:xfrm>
            <a:off x="0" y="296449"/>
            <a:ext cx="121920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dirty="0">
                <a:latin typeface="Bahnschrift SemiLight Condensed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	2. </a:t>
            </a:r>
            <a:r>
              <a:rPr lang="en-US" sz="2400" dirty="0">
                <a:latin typeface="Bahnschrift SemiLight Condensed" panose="020B0502040204020203" pitchFamily="34" charset="0"/>
                <a:cs typeface="Calibri Light" panose="020F0302020204030204" pitchFamily="34" charset="0"/>
              </a:rPr>
              <a:t>Qualitative interdisciplinary study of policy instruments</a:t>
            </a:r>
            <a:endParaRPr lang="fr-FR" sz="2400" dirty="0">
              <a:latin typeface="Bahnschrift SemiLight Condensed" panose="020B0502040204020203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6DFD71-11C6-4A4D-A135-8A6D0C3BC709}"/>
              </a:ext>
            </a:extLst>
          </p:cNvPr>
          <p:cNvSpPr/>
          <p:nvPr/>
        </p:nvSpPr>
        <p:spPr>
          <a:xfrm>
            <a:off x="870435" y="998359"/>
            <a:ext cx="70770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Bahnschrift" panose="020B0502040204020203" pitchFamily="34" charset="0"/>
              </a:rPr>
              <a:t>B] Contribution of non-state stakeholders at </a:t>
            </a:r>
            <a:r>
              <a:rPr lang="fr-FR" sz="2000" dirty="0" err="1">
                <a:latin typeface="Bahnschrift" panose="020B0502040204020203" pitchFamily="34" charset="0"/>
              </a:rPr>
              <a:t>each</a:t>
            </a:r>
            <a:r>
              <a:rPr lang="fr-FR" sz="2000" dirty="0">
                <a:latin typeface="Bahnschrift" panose="020B0502040204020203" pitchFamily="34" charset="0"/>
              </a:rPr>
              <a:t> </a:t>
            </a:r>
            <a:r>
              <a:rPr lang="fr-FR" sz="2000" dirty="0" err="1">
                <a:latin typeface="Bahnschrift" panose="020B0502040204020203" pitchFamily="34" charset="0"/>
              </a:rPr>
              <a:t>step</a:t>
            </a:r>
            <a:r>
              <a:rPr lang="fr-FR" sz="2000" dirty="0">
                <a:latin typeface="Bahnschrift" panose="020B0502040204020203" pitchFamily="34" charset="0"/>
              </a:rPr>
              <a:t> 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DD6F95-B3CF-4745-B47D-F2288C897B1A}"/>
              </a:ext>
            </a:extLst>
          </p:cNvPr>
          <p:cNvSpPr/>
          <p:nvPr/>
        </p:nvSpPr>
        <p:spPr>
          <a:xfrm>
            <a:off x="870435" y="5249939"/>
            <a:ext cx="8405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Bahnschrift" panose="020B0502040204020203" pitchFamily="34" charset="0"/>
              </a:rPr>
              <a:t>Data collection </a:t>
            </a:r>
            <a:r>
              <a:rPr lang="fr-FR" dirty="0" err="1">
                <a:latin typeface="Bahnschrift" panose="020B0502040204020203" pitchFamily="34" charset="0"/>
              </a:rPr>
              <a:t>methods</a:t>
            </a:r>
            <a:r>
              <a:rPr lang="fr-FR" dirty="0">
                <a:latin typeface="Bahnschrift" panose="020B0502040204020203" pitchFamily="34" charset="0"/>
              </a:rPr>
              <a:t> (</a:t>
            </a:r>
            <a:r>
              <a:rPr lang="en-US" dirty="0">
                <a:latin typeface="Bahnschrift" panose="020B0502040204020203" pitchFamily="34" charset="0"/>
              </a:rPr>
              <a:t>2021-2022)</a:t>
            </a:r>
            <a:endParaRPr lang="fr-FR" dirty="0">
              <a:latin typeface="Bahnschrift" panose="020B0502040204020203" pitchFamily="34" charset="0"/>
            </a:endParaRPr>
          </a:p>
          <a:p>
            <a:r>
              <a:rPr lang="fr-FR" dirty="0">
                <a:latin typeface="Bahnschrift" panose="020B0502040204020203" pitchFamily="34" charset="0"/>
              </a:rPr>
              <a:t>   - </a:t>
            </a:r>
            <a:r>
              <a:rPr lang="en-US" dirty="0">
                <a:latin typeface="Bahnschrift" panose="020B0502040204020203" pitchFamily="34" charset="0"/>
              </a:rPr>
              <a:t>90 secondary sources (technical reports, workshop reports, media…) </a:t>
            </a:r>
            <a:endParaRPr lang="fr-FR" dirty="0">
              <a:latin typeface="Bahnschrift" panose="020B0502040204020203" pitchFamily="34" charset="0"/>
            </a:endParaRPr>
          </a:p>
          <a:p>
            <a:r>
              <a:rPr lang="fr-FR" dirty="0">
                <a:latin typeface="Bahnschrift" panose="020B0502040204020203" pitchFamily="34" charset="0"/>
              </a:rPr>
              <a:t>   - 21 semi-</a:t>
            </a:r>
            <a:r>
              <a:rPr lang="fr-FR" dirty="0" err="1">
                <a:latin typeface="Bahnschrift" panose="020B0502040204020203" pitchFamily="34" charset="0"/>
              </a:rPr>
              <a:t>structured</a:t>
            </a:r>
            <a:r>
              <a:rPr lang="fr-FR" dirty="0">
                <a:latin typeface="Bahnschrift" panose="020B0502040204020203" pitchFamily="34" charset="0"/>
              </a:rPr>
              <a:t> interviews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2EF2377-4B2F-467B-8C8C-63BE1D28C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468" y="1847105"/>
            <a:ext cx="5373953" cy="316378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80C9C30-EC8D-47AD-8CE1-DBE7B519680A}"/>
              </a:ext>
            </a:extLst>
          </p:cNvPr>
          <p:cNvSpPr/>
          <p:nvPr/>
        </p:nvSpPr>
        <p:spPr>
          <a:xfrm>
            <a:off x="11678652" y="342615"/>
            <a:ext cx="513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Bahnschrift SemiLight Condensed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5/10</a:t>
            </a:r>
            <a:endParaRPr lang="fr-FR" dirty="0">
              <a:latin typeface="Bahnschrift SemiLight Condensed" panose="020B0502040204020203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6291CA94-A2DD-4476-B9F0-DC3DDB022D3F}"/>
              </a:ext>
            </a:extLst>
          </p:cNvPr>
          <p:cNvGrpSpPr/>
          <p:nvPr/>
        </p:nvGrpSpPr>
        <p:grpSpPr>
          <a:xfrm>
            <a:off x="870435" y="2562732"/>
            <a:ext cx="473081" cy="1984609"/>
            <a:chOff x="1155032" y="2646947"/>
            <a:chExt cx="313125" cy="1524963"/>
          </a:xfrm>
        </p:grpSpPr>
        <p:sp>
          <p:nvSpPr>
            <p:cNvPr id="16" name="Flèche : courbe vers la droite 15">
              <a:extLst>
                <a:ext uri="{FF2B5EF4-FFF2-40B4-BE49-F238E27FC236}">
                  <a16:creationId xmlns:a16="http://schemas.microsoft.com/office/drawing/2014/main" id="{6BCCBA27-5BBD-413D-A485-1809B1712C41}"/>
                </a:ext>
              </a:extLst>
            </p:cNvPr>
            <p:cNvSpPr/>
            <p:nvPr/>
          </p:nvSpPr>
          <p:spPr>
            <a:xfrm>
              <a:off x="1155032" y="2646947"/>
              <a:ext cx="292920" cy="697832"/>
            </a:xfrm>
            <a:prstGeom prst="curved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7" name="Flèche : courbe vers la droite 16">
              <a:extLst>
                <a:ext uri="{FF2B5EF4-FFF2-40B4-BE49-F238E27FC236}">
                  <a16:creationId xmlns:a16="http://schemas.microsoft.com/office/drawing/2014/main" id="{D683FAA2-E55F-4E27-8474-AFD169A8743E}"/>
                </a:ext>
              </a:extLst>
            </p:cNvPr>
            <p:cNvSpPr/>
            <p:nvPr/>
          </p:nvSpPr>
          <p:spPr>
            <a:xfrm>
              <a:off x="1175237" y="3474078"/>
              <a:ext cx="292920" cy="697832"/>
            </a:xfrm>
            <a:prstGeom prst="curved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pic>
        <p:nvPicPr>
          <p:cNvPr id="19" name="Image 18">
            <a:extLst>
              <a:ext uri="{FF2B5EF4-FFF2-40B4-BE49-F238E27FC236}">
                <a16:creationId xmlns:a16="http://schemas.microsoft.com/office/drawing/2014/main" id="{8AA8AEF4-6013-4C45-9B3C-8717CCD5C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570" y="67430"/>
            <a:ext cx="259445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2337669"/>
      </p:ext>
    </p:extLst>
  </p:cSld>
  <p:clrMapOvr>
    <a:masterClrMapping/>
  </p:clrMapOvr>
  <p:extLst mod="1">
    <p:ext uri="{6950BFC3-D8DA-4A85-94F7-54DA5524770B}">
      <p188:commentRel xmlns="" xmlns:p188="http://schemas.microsoft.com/office/powerpoint/2018/8/main" r:id="rId5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243BC6F-D4B0-4002-B549-84F8C1AF42B9}"/>
              </a:ext>
            </a:extLst>
          </p:cNvPr>
          <p:cNvSpPr/>
          <p:nvPr/>
        </p:nvSpPr>
        <p:spPr>
          <a:xfrm>
            <a:off x="0" y="296449"/>
            <a:ext cx="121920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dirty="0">
                <a:latin typeface="Bahnschrift SemiLight Condensed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	3. Main </a:t>
            </a:r>
            <a:r>
              <a:rPr lang="fr-FR" sz="2400" dirty="0" err="1">
                <a:latin typeface="Bahnschrift SemiLight Condensed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findings</a:t>
            </a:r>
            <a:endParaRPr lang="fr-FR" sz="2400" dirty="0">
              <a:latin typeface="Bahnschrift SemiLight Condensed" panose="020B0502040204020203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CE6120-653E-45A1-90AB-10C89845C670}"/>
              </a:ext>
            </a:extLst>
          </p:cNvPr>
          <p:cNvSpPr/>
          <p:nvPr/>
        </p:nvSpPr>
        <p:spPr>
          <a:xfrm>
            <a:off x="11678652" y="342615"/>
            <a:ext cx="513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Bahnschrift SemiLight Condensed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6/10</a:t>
            </a:r>
            <a:endParaRPr lang="fr-FR" dirty="0">
              <a:latin typeface="Bahnschrift SemiLight Condensed" panose="020B0502040204020203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0FEBA29-43BB-49D3-B55F-4704EFBAB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15" y="942780"/>
            <a:ext cx="9757288" cy="581221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A9AA4AE-75B8-4513-9CAF-FC4B5BC73501}"/>
              </a:ext>
            </a:extLst>
          </p:cNvPr>
          <p:cNvSpPr/>
          <p:nvPr/>
        </p:nvSpPr>
        <p:spPr>
          <a:xfrm>
            <a:off x="974215" y="758114"/>
            <a:ext cx="1595309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Minimum size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61A2FF-1078-439A-9B15-BAFBCED512AC}"/>
              </a:ext>
            </a:extLst>
          </p:cNvPr>
          <p:cNvSpPr/>
          <p:nvPr/>
        </p:nvSpPr>
        <p:spPr>
          <a:xfrm>
            <a:off x="974215" y="2356878"/>
            <a:ext cx="1699758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Export </a:t>
            </a:r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quotas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F3C434-AA6A-47C7-8DE2-01E42F33C4EF}"/>
              </a:ext>
            </a:extLst>
          </p:cNvPr>
          <p:cNvSpPr/>
          <p:nvPr/>
        </p:nvSpPr>
        <p:spPr>
          <a:xfrm>
            <a:off x="974215" y="3947125"/>
            <a:ext cx="1838965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National closure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C1B94C-B7F4-48A3-B423-13F0C967B885}"/>
              </a:ext>
            </a:extLst>
          </p:cNvPr>
          <p:cNvSpPr/>
          <p:nvPr/>
        </p:nvSpPr>
        <p:spPr>
          <a:xfrm>
            <a:off x="2613804" y="806242"/>
            <a:ext cx="957819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Bahnschrift SemiLight Condensed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              1			2		     3			</a:t>
            </a:r>
            <a:r>
              <a:rPr lang="fr-FR" b="1" dirty="0" err="1">
                <a:solidFill>
                  <a:srgbClr val="FF0000"/>
                </a:solidFill>
                <a:latin typeface="Bahnschrift SemiLight Condensed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N</a:t>
            </a:r>
            <a:r>
              <a:rPr lang="fr-FR" sz="2000" b="1" dirty="0" err="1">
                <a:solidFill>
                  <a:srgbClr val="FF0000"/>
                </a:solidFill>
                <a:latin typeface="Bahnschrift SemiLight Condensed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umber</a:t>
            </a:r>
            <a:r>
              <a:rPr lang="fr-FR" sz="2000" b="1" dirty="0">
                <a:solidFill>
                  <a:srgbClr val="FF0000"/>
                </a:solidFill>
                <a:latin typeface="Bahnschrift SemiLight Condensed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of instruments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D7873E-328D-4BC1-9CA9-FA7B60C5ACE6}"/>
              </a:ext>
            </a:extLst>
          </p:cNvPr>
          <p:cNvSpPr/>
          <p:nvPr/>
        </p:nvSpPr>
        <p:spPr>
          <a:xfrm>
            <a:off x="2681990" y="2402431"/>
            <a:ext cx="951001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Bahnschrift SemiLight Condensed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              1			2		     3			</a:t>
            </a:r>
            <a:r>
              <a:rPr lang="fr-FR" b="1" dirty="0" err="1">
                <a:solidFill>
                  <a:srgbClr val="FF0000"/>
                </a:solidFill>
                <a:latin typeface="Bahnschrift SemiLight Condensed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Number</a:t>
            </a:r>
            <a:r>
              <a:rPr lang="fr-FR" b="1" dirty="0">
                <a:solidFill>
                  <a:srgbClr val="FF0000"/>
                </a:solidFill>
                <a:latin typeface="Bahnschrift SemiLight Condensed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of instruments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C72749-B174-4D41-8804-3DF92303514A}"/>
              </a:ext>
            </a:extLst>
          </p:cNvPr>
          <p:cNvSpPr/>
          <p:nvPr/>
        </p:nvSpPr>
        <p:spPr>
          <a:xfrm>
            <a:off x="2826372" y="3990605"/>
            <a:ext cx="957819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Bahnschrift SemiLight Condensed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              1			2		     3		                </a:t>
            </a:r>
            <a:r>
              <a:rPr lang="fr-FR" b="1" dirty="0" err="1">
                <a:solidFill>
                  <a:srgbClr val="FF0000"/>
                </a:solidFill>
                <a:latin typeface="Bahnschrift SemiLight Condensed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Number</a:t>
            </a:r>
            <a:r>
              <a:rPr lang="fr-FR" b="1" dirty="0">
                <a:solidFill>
                  <a:srgbClr val="FF0000"/>
                </a:solidFill>
                <a:latin typeface="Bahnschrift SemiLight Condensed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of instruments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2A7C4F7-4242-4AB7-8DC0-82A546A8BCC0}"/>
              </a:ext>
            </a:extLst>
          </p:cNvPr>
          <p:cNvSpPr/>
          <p:nvPr/>
        </p:nvSpPr>
        <p:spPr>
          <a:xfrm>
            <a:off x="2621829" y="5446430"/>
            <a:ext cx="848732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Bahnschrift SemiLight Condensed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                 4  		    5		         6                                             7     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84EF6ACC-7CDA-4724-97C5-7D9EA1BC7723}"/>
              </a:ext>
            </a:extLst>
          </p:cNvPr>
          <p:cNvCxnSpPr/>
          <p:nvPr/>
        </p:nvCxnSpPr>
        <p:spPr>
          <a:xfrm>
            <a:off x="0" y="2249906"/>
            <a:ext cx="1219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41A8C734-1E07-4029-B837-9D16CB222DD0}"/>
              </a:ext>
            </a:extLst>
          </p:cNvPr>
          <p:cNvCxnSpPr/>
          <p:nvPr/>
        </p:nvCxnSpPr>
        <p:spPr>
          <a:xfrm>
            <a:off x="-16037" y="3834065"/>
            <a:ext cx="1219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55A2F218-9027-4002-83A8-8DAE9BE0481A}"/>
              </a:ext>
            </a:extLst>
          </p:cNvPr>
          <p:cNvSpPr/>
          <p:nvPr/>
        </p:nvSpPr>
        <p:spPr>
          <a:xfrm>
            <a:off x="257372" y="1617002"/>
            <a:ext cx="678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Bahnschrift SemiLight Condensed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Actors</a:t>
            </a:r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D1609B-5AA0-4B41-9A2A-2A34F0DF6B6C}"/>
              </a:ext>
            </a:extLst>
          </p:cNvPr>
          <p:cNvSpPr/>
          <p:nvPr/>
        </p:nvSpPr>
        <p:spPr>
          <a:xfrm>
            <a:off x="252360" y="3162388"/>
            <a:ext cx="678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Bahnschrift SemiLight Condensed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Actors</a:t>
            </a:r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21FFAE-29FD-4AEC-ABE0-E91A5CFB6F33}"/>
              </a:ext>
            </a:extLst>
          </p:cNvPr>
          <p:cNvSpPr/>
          <p:nvPr/>
        </p:nvSpPr>
        <p:spPr>
          <a:xfrm>
            <a:off x="274092" y="4734514"/>
            <a:ext cx="678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Bahnschrift SemiLight Condensed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Actors</a:t>
            </a:r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9D95208D-1161-4970-B917-04FDE904475A}"/>
              </a:ext>
            </a:extLst>
          </p:cNvPr>
          <p:cNvGrpSpPr/>
          <p:nvPr/>
        </p:nvGrpSpPr>
        <p:grpSpPr>
          <a:xfrm>
            <a:off x="882773" y="2032877"/>
            <a:ext cx="1358328" cy="276999"/>
            <a:chOff x="882773" y="2032877"/>
            <a:chExt cx="1358328" cy="27699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DCF930-4196-49F4-A3F5-D3978B8707E9}"/>
                </a:ext>
              </a:extLst>
            </p:cNvPr>
            <p:cNvSpPr/>
            <p:nvPr/>
          </p:nvSpPr>
          <p:spPr>
            <a:xfrm>
              <a:off x="989473" y="2129581"/>
              <a:ext cx="1251628" cy="114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C993B10-D3D2-4DAF-9A31-0DA2574E4449}"/>
                </a:ext>
              </a:extLst>
            </p:cNvPr>
            <p:cNvSpPr/>
            <p:nvPr/>
          </p:nvSpPr>
          <p:spPr>
            <a:xfrm>
              <a:off x="882773" y="2032877"/>
              <a:ext cx="132389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b="1" dirty="0" err="1">
                  <a:latin typeface="Bahnschrift" panose="020B0502040204020203" pitchFamily="34" charset="0"/>
                  <a:cs typeface="Calibri Light" panose="020F0302020204030204" pitchFamily="34" charset="0"/>
                  <a:sym typeface="Wingdings" panose="05000000000000000000" pitchFamily="2" charset="2"/>
                </a:rPr>
                <a:t>Government</a:t>
              </a:r>
              <a:endParaRPr lang="fr-FR" sz="1200" dirty="0">
                <a:latin typeface="Bahnschrift" panose="020B0502040204020203" pitchFamily="34" charset="0"/>
              </a:endParaRP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A7A0FF51-D706-4F23-9BC0-A0B112258F4B}"/>
              </a:ext>
            </a:extLst>
          </p:cNvPr>
          <p:cNvGrpSpPr/>
          <p:nvPr/>
        </p:nvGrpSpPr>
        <p:grpSpPr>
          <a:xfrm>
            <a:off x="894805" y="3604970"/>
            <a:ext cx="1358328" cy="276999"/>
            <a:chOff x="882773" y="2032877"/>
            <a:chExt cx="1358328" cy="27699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169037C-0303-4E37-8900-425F138311D2}"/>
                </a:ext>
              </a:extLst>
            </p:cNvPr>
            <p:cNvSpPr/>
            <p:nvPr/>
          </p:nvSpPr>
          <p:spPr>
            <a:xfrm>
              <a:off x="989473" y="2129581"/>
              <a:ext cx="1251628" cy="114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0E0F05-B09C-4B57-A112-852476D8D28D}"/>
                </a:ext>
              </a:extLst>
            </p:cNvPr>
            <p:cNvSpPr/>
            <p:nvPr/>
          </p:nvSpPr>
          <p:spPr>
            <a:xfrm>
              <a:off x="882773" y="2032877"/>
              <a:ext cx="132389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b="1" dirty="0" err="1">
                  <a:latin typeface="Bahnschrift" panose="020B0502040204020203" pitchFamily="34" charset="0"/>
                  <a:cs typeface="Calibri Light" panose="020F0302020204030204" pitchFamily="34" charset="0"/>
                  <a:sym typeface="Wingdings" panose="05000000000000000000" pitchFamily="2" charset="2"/>
                </a:rPr>
                <a:t>Government</a:t>
              </a:r>
              <a:endParaRPr lang="fr-FR" sz="1200" dirty="0">
                <a:latin typeface="Bahnschrift" panose="020B0502040204020203" pitchFamily="34" charset="0"/>
              </a:endParaRP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CB99908E-1CDC-406E-8420-69C735141AC2}"/>
              </a:ext>
            </a:extLst>
          </p:cNvPr>
          <p:cNvGrpSpPr/>
          <p:nvPr/>
        </p:nvGrpSpPr>
        <p:grpSpPr>
          <a:xfrm>
            <a:off x="877588" y="6531117"/>
            <a:ext cx="1358328" cy="276999"/>
            <a:chOff x="882773" y="2032877"/>
            <a:chExt cx="1358328" cy="27699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13E5328-1090-4BFA-B116-B5C13B7D223F}"/>
                </a:ext>
              </a:extLst>
            </p:cNvPr>
            <p:cNvSpPr/>
            <p:nvPr/>
          </p:nvSpPr>
          <p:spPr>
            <a:xfrm>
              <a:off x="989473" y="2129581"/>
              <a:ext cx="1251628" cy="114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E179916-4C66-4630-9DD8-1B812DE4F405}"/>
                </a:ext>
              </a:extLst>
            </p:cNvPr>
            <p:cNvSpPr/>
            <p:nvPr/>
          </p:nvSpPr>
          <p:spPr>
            <a:xfrm>
              <a:off x="882773" y="2032877"/>
              <a:ext cx="132389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b="1" dirty="0" err="1">
                  <a:latin typeface="Bahnschrift" panose="020B0502040204020203" pitchFamily="34" charset="0"/>
                  <a:cs typeface="Calibri Light" panose="020F0302020204030204" pitchFamily="34" charset="0"/>
                  <a:sym typeface="Wingdings" panose="05000000000000000000" pitchFamily="2" charset="2"/>
                </a:rPr>
                <a:t>Government</a:t>
              </a:r>
              <a:endParaRPr lang="fr-FR" sz="1200" dirty="0">
                <a:latin typeface="Bahnschrift" panose="020B0502040204020203" pitchFamily="34" charset="0"/>
              </a:endParaRP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187C8A4B-83AD-4809-9D2C-A4D4BD7C364F}"/>
              </a:ext>
            </a:extLst>
          </p:cNvPr>
          <p:cNvGrpSpPr/>
          <p:nvPr/>
        </p:nvGrpSpPr>
        <p:grpSpPr>
          <a:xfrm>
            <a:off x="889620" y="5205500"/>
            <a:ext cx="1358328" cy="276999"/>
            <a:chOff x="882773" y="2032877"/>
            <a:chExt cx="1358328" cy="27699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F8E801A-D295-4E71-844D-A96A7179B15E}"/>
                </a:ext>
              </a:extLst>
            </p:cNvPr>
            <p:cNvSpPr/>
            <p:nvPr/>
          </p:nvSpPr>
          <p:spPr>
            <a:xfrm>
              <a:off x="989473" y="2129581"/>
              <a:ext cx="1251628" cy="114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0BD901B-87A3-4B77-8660-EBC9764700F7}"/>
                </a:ext>
              </a:extLst>
            </p:cNvPr>
            <p:cNvSpPr/>
            <p:nvPr/>
          </p:nvSpPr>
          <p:spPr>
            <a:xfrm>
              <a:off x="882773" y="2032877"/>
              <a:ext cx="132389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b="1" dirty="0" err="1">
                  <a:latin typeface="Bahnschrift" panose="020B0502040204020203" pitchFamily="34" charset="0"/>
                  <a:cs typeface="Calibri Light" panose="020F0302020204030204" pitchFamily="34" charset="0"/>
                  <a:sym typeface="Wingdings" panose="05000000000000000000" pitchFamily="2" charset="2"/>
                </a:rPr>
                <a:t>Government</a:t>
              </a:r>
              <a:endParaRPr lang="fr-FR" sz="1200" dirty="0">
                <a:latin typeface="Bahnschrift" panose="020B0502040204020203" pitchFamily="34" charset="0"/>
              </a:endParaRP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1505D87-CAAB-42E0-BC60-2B164C8A8BFB}"/>
              </a:ext>
            </a:extLst>
          </p:cNvPr>
          <p:cNvGrpSpPr/>
          <p:nvPr/>
        </p:nvGrpSpPr>
        <p:grpSpPr>
          <a:xfrm>
            <a:off x="1832561" y="2183643"/>
            <a:ext cx="695781" cy="4506255"/>
            <a:chOff x="1832561" y="2183643"/>
            <a:chExt cx="695781" cy="4506255"/>
          </a:xfrm>
        </p:grpSpPr>
        <p:cxnSp>
          <p:nvCxnSpPr>
            <p:cNvPr id="32" name="Connecteur droit avec flèche 31">
              <a:extLst>
                <a:ext uri="{FF2B5EF4-FFF2-40B4-BE49-F238E27FC236}">
                  <a16:creationId xmlns:a16="http://schemas.microsoft.com/office/drawing/2014/main" id="{D21DE344-C788-45E8-8C21-5F6A930750FB}"/>
                </a:ext>
              </a:extLst>
            </p:cNvPr>
            <p:cNvCxnSpPr>
              <a:cxnSpLocks/>
            </p:cNvCxnSpPr>
            <p:nvPr/>
          </p:nvCxnSpPr>
          <p:spPr>
            <a:xfrm>
              <a:off x="1874624" y="2183643"/>
              <a:ext cx="65371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>
              <a:extLst>
                <a:ext uri="{FF2B5EF4-FFF2-40B4-BE49-F238E27FC236}">
                  <a16:creationId xmlns:a16="http://schemas.microsoft.com/office/drawing/2014/main" id="{45CC979A-58EB-4451-833E-AFEC2BEB1A83}"/>
                </a:ext>
              </a:extLst>
            </p:cNvPr>
            <p:cNvCxnSpPr>
              <a:cxnSpLocks/>
            </p:cNvCxnSpPr>
            <p:nvPr/>
          </p:nvCxnSpPr>
          <p:spPr>
            <a:xfrm>
              <a:off x="1874624" y="3779800"/>
              <a:ext cx="65371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>
              <a:extLst>
                <a:ext uri="{FF2B5EF4-FFF2-40B4-BE49-F238E27FC236}">
                  <a16:creationId xmlns:a16="http://schemas.microsoft.com/office/drawing/2014/main" id="{5B7AA7DD-418A-4548-891D-D40989470066}"/>
                </a:ext>
              </a:extLst>
            </p:cNvPr>
            <p:cNvCxnSpPr>
              <a:cxnSpLocks/>
            </p:cNvCxnSpPr>
            <p:nvPr/>
          </p:nvCxnSpPr>
          <p:spPr>
            <a:xfrm>
              <a:off x="1832561" y="6689898"/>
              <a:ext cx="65371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>
              <a:extLst>
                <a:ext uri="{FF2B5EF4-FFF2-40B4-BE49-F238E27FC236}">
                  <a16:creationId xmlns:a16="http://schemas.microsoft.com/office/drawing/2014/main" id="{5989A051-2741-45E8-A739-A1D6E374BBFB}"/>
                </a:ext>
              </a:extLst>
            </p:cNvPr>
            <p:cNvCxnSpPr>
              <a:cxnSpLocks/>
            </p:cNvCxnSpPr>
            <p:nvPr/>
          </p:nvCxnSpPr>
          <p:spPr>
            <a:xfrm>
              <a:off x="1868656" y="5368063"/>
              <a:ext cx="65371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3831621"/>
      </p:ext>
    </p:extLst>
  </p:cSld>
  <p:clrMapOvr>
    <a:masterClrMapping/>
  </p:clrMapOvr>
  <p:extLst mod="1">
    <p:ext uri="{6950BFC3-D8DA-4A85-94F7-54DA5524770B}">
      <p188:commentRel xmlns="" xmlns:p188="http://schemas.microsoft.com/office/powerpoint/2018/8/main" r:id="rId4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243BC6F-D4B0-4002-B549-84F8C1AF42B9}"/>
              </a:ext>
            </a:extLst>
          </p:cNvPr>
          <p:cNvSpPr/>
          <p:nvPr/>
        </p:nvSpPr>
        <p:spPr>
          <a:xfrm>
            <a:off x="0" y="296449"/>
            <a:ext cx="121920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dirty="0">
                <a:latin typeface="Bahnschrift SemiLight Condensed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	3. Main </a:t>
            </a:r>
            <a:r>
              <a:rPr lang="fr-FR" sz="2400" dirty="0" err="1">
                <a:latin typeface="Bahnschrift SemiLight Condensed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findings</a:t>
            </a:r>
            <a:endParaRPr lang="fr-FR" sz="2400" dirty="0">
              <a:latin typeface="Bahnschrift SemiLight Condensed" panose="020B0502040204020203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CE6120-653E-45A1-90AB-10C89845C670}"/>
              </a:ext>
            </a:extLst>
          </p:cNvPr>
          <p:cNvSpPr/>
          <p:nvPr/>
        </p:nvSpPr>
        <p:spPr>
          <a:xfrm>
            <a:off x="11678652" y="342615"/>
            <a:ext cx="513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Bahnschrift SemiLight Condensed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7/10</a:t>
            </a:r>
            <a:endParaRPr lang="fr-FR" dirty="0">
              <a:latin typeface="Bahnschrift SemiLight Condensed" panose="020B0502040204020203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0FEBA29-43BB-49D3-B55F-4704EFBAB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15" y="942780"/>
            <a:ext cx="9757288" cy="581221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A9AA4AE-75B8-4513-9CAF-FC4B5BC73501}"/>
              </a:ext>
            </a:extLst>
          </p:cNvPr>
          <p:cNvSpPr/>
          <p:nvPr/>
        </p:nvSpPr>
        <p:spPr>
          <a:xfrm>
            <a:off x="974215" y="758114"/>
            <a:ext cx="1595309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Minimum size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61A2FF-1078-439A-9B15-BAFBCED512AC}"/>
              </a:ext>
            </a:extLst>
          </p:cNvPr>
          <p:cNvSpPr/>
          <p:nvPr/>
        </p:nvSpPr>
        <p:spPr>
          <a:xfrm>
            <a:off x="974215" y="2356878"/>
            <a:ext cx="1699758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Export </a:t>
            </a:r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quotas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F3C434-AA6A-47C7-8DE2-01E42F33C4EF}"/>
              </a:ext>
            </a:extLst>
          </p:cNvPr>
          <p:cNvSpPr/>
          <p:nvPr/>
        </p:nvSpPr>
        <p:spPr>
          <a:xfrm>
            <a:off x="974215" y="3947125"/>
            <a:ext cx="1838965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National closure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C1B94C-B7F4-48A3-B423-13F0C967B885}"/>
              </a:ext>
            </a:extLst>
          </p:cNvPr>
          <p:cNvSpPr/>
          <p:nvPr/>
        </p:nvSpPr>
        <p:spPr>
          <a:xfrm>
            <a:off x="2613804" y="806242"/>
            <a:ext cx="957819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Bahnschrift SemiLight Condensed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              1			2		     3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D7873E-328D-4BC1-9CA9-FA7B60C5ACE6}"/>
              </a:ext>
            </a:extLst>
          </p:cNvPr>
          <p:cNvSpPr/>
          <p:nvPr/>
        </p:nvSpPr>
        <p:spPr>
          <a:xfrm>
            <a:off x="2681990" y="2402431"/>
            <a:ext cx="951001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Bahnschrift SemiLight Condensed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              1			2		     3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C72749-B174-4D41-8804-3DF92303514A}"/>
              </a:ext>
            </a:extLst>
          </p:cNvPr>
          <p:cNvSpPr/>
          <p:nvPr/>
        </p:nvSpPr>
        <p:spPr>
          <a:xfrm>
            <a:off x="2826372" y="3990605"/>
            <a:ext cx="957819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Bahnschrift SemiLight Condensed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              1			2		     3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2A7C4F7-4242-4AB7-8DC0-82A546A8BCC0}"/>
              </a:ext>
            </a:extLst>
          </p:cNvPr>
          <p:cNvSpPr/>
          <p:nvPr/>
        </p:nvSpPr>
        <p:spPr>
          <a:xfrm>
            <a:off x="2621829" y="5446430"/>
            <a:ext cx="848732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Bahnschrift SemiLight Condensed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                 4  		    5		         6                                             7    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48D274-A70E-443B-B7D6-274F1751DA6B}"/>
              </a:ext>
            </a:extLst>
          </p:cNvPr>
          <p:cNvSpPr/>
          <p:nvPr/>
        </p:nvSpPr>
        <p:spPr>
          <a:xfrm>
            <a:off x="2645893" y="1206354"/>
            <a:ext cx="1106906" cy="93665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942F8A-4C75-4E16-AEB6-82046A7ABC48}"/>
              </a:ext>
            </a:extLst>
          </p:cNvPr>
          <p:cNvSpPr/>
          <p:nvPr/>
        </p:nvSpPr>
        <p:spPr>
          <a:xfrm>
            <a:off x="3985513" y="1206352"/>
            <a:ext cx="467256" cy="93665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7CFE9D-2685-4E72-98AE-758DE7CEEAE6}"/>
              </a:ext>
            </a:extLst>
          </p:cNvPr>
          <p:cNvSpPr/>
          <p:nvPr/>
        </p:nvSpPr>
        <p:spPr>
          <a:xfrm>
            <a:off x="4727014" y="1221569"/>
            <a:ext cx="1106906" cy="93665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E8D5049-2432-4B4A-BF72-2101727D1ACB}"/>
              </a:ext>
            </a:extLst>
          </p:cNvPr>
          <p:cNvSpPr/>
          <p:nvPr/>
        </p:nvSpPr>
        <p:spPr>
          <a:xfrm>
            <a:off x="6066634" y="1221567"/>
            <a:ext cx="467256" cy="93665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9C15E7C-4B50-4FB1-AFE4-898446C1DEDF}"/>
              </a:ext>
            </a:extLst>
          </p:cNvPr>
          <p:cNvSpPr/>
          <p:nvPr/>
        </p:nvSpPr>
        <p:spPr>
          <a:xfrm>
            <a:off x="6808135" y="1236166"/>
            <a:ext cx="1106906" cy="90545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C6E522-2EE0-4731-9C73-1701B5EFDCE9}"/>
              </a:ext>
            </a:extLst>
          </p:cNvPr>
          <p:cNvSpPr/>
          <p:nvPr/>
        </p:nvSpPr>
        <p:spPr>
          <a:xfrm>
            <a:off x="8171819" y="1236164"/>
            <a:ext cx="467256" cy="90545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4D8CFBE-5C3C-4CE3-A6CF-B94183E2CCAF}"/>
              </a:ext>
            </a:extLst>
          </p:cNvPr>
          <p:cNvSpPr/>
          <p:nvPr/>
        </p:nvSpPr>
        <p:spPr>
          <a:xfrm>
            <a:off x="2649900" y="4368244"/>
            <a:ext cx="1106906" cy="93450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397418C-AB04-49FA-BFDD-BA8156E986F2}"/>
              </a:ext>
            </a:extLst>
          </p:cNvPr>
          <p:cNvSpPr/>
          <p:nvPr/>
        </p:nvSpPr>
        <p:spPr>
          <a:xfrm>
            <a:off x="3977488" y="4368242"/>
            <a:ext cx="467256" cy="93450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6749632-19BF-472D-97DA-0C55C58700EE}"/>
              </a:ext>
            </a:extLst>
          </p:cNvPr>
          <p:cNvSpPr/>
          <p:nvPr/>
        </p:nvSpPr>
        <p:spPr>
          <a:xfrm>
            <a:off x="4731021" y="4383459"/>
            <a:ext cx="1106906" cy="93450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470556D-5987-4DBC-80D3-C773CDACDD47}"/>
              </a:ext>
            </a:extLst>
          </p:cNvPr>
          <p:cNvSpPr/>
          <p:nvPr/>
        </p:nvSpPr>
        <p:spPr>
          <a:xfrm>
            <a:off x="6070641" y="4383457"/>
            <a:ext cx="467256" cy="93450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7A9FCE-4B20-4DE1-AC8E-09FB7BFE7DBB}"/>
              </a:ext>
            </a:extLst>
          </p:cNvPr>
          <p:cNvSpPr/>
          <p:nvPr/>
        </p:nvSpPr>
        <p:spPr>
          <a:xfrm>
            <a:off x="8910602" y="1072860"/>
            <a:ext cx="311295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Bahnschrift" panose="020B0502040204020203" pitchFamily="34" charset="0"/>
              </a:rPr>
              <a:t>-Non-state actors </a:t>
            </a:r>
            <a:r>
              <a:rPr lang="en-US" sz="2400" dirty="0">
                <a:latin typeface="Bahnschrift" panose="020B0502040204020203" pitchFamily="34" charset="0"/>
              </a:rPr>
              <a:t>contributed primarily in the </a:t>
            </a:r>
            <a:r>
              <a:rPr lang="en-US" sz="3200" dirty="0">
                <a:solidFill>
                  <a:srgbClr val="00B050"/>
                </a:solidFill>
                <a:latin typeface="Bahnschrift" panose="020B0502040204020203" pitchFamily="34" charset="0"/>
              </a:rPr>
              <a:t>initial </a:t>
            </a:r>
            <a:r>
              <a:rPr lang="en-CA" sz="3200" dirty="0">
                <a:solidFill>
                  <a:srgbClr val="00B050"/>
                </a:solidFill>
                <a:latin typeface="Bahnschrift" panose="020B0502040204020203" pitchFamily="34" charset="0"/>
              </a:rPr>
              <a:t>and implementation phase </a:t>
            </a:r>
            <a:r>
              <a:rPr lang="en-CA" sz="2400" dirty="0">
                <a:latin typeface="Bahnschrift" panose="020B0502040204020203" pitchFamily="34" charset="0"/>
              </a:rPr>
              <a:t>of fishery instruments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8A758FA-5D57-427F-BB12-F81CBFE1F1A2}"/>
              </a:ext>
            </a:extLst>
          </p:cNvPr>
          <p:cNvSpPr/>
          <p:nvPr/>
        </p:nvSpPr>
        <p:spPr>
          <a:xfrm>
            <a:off x="2641716" y="5795303"/>
            <a:ext cx="1106906" cy="84294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D7135B6-28AC-47BB-918B-4262EB0856FD}"/>
              </a:ext>
            </a:extLst>
          </p:cNvPr>
          <p:cNvSpPr/>
          <p:nvPr/>
        </p:nvSpPr>
        <p:spPr>
          <a:xfrm>
            <a:off x="3993368" y="5795301"/>
            <a:ext cx="467256" cy="84294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90106FD-2FA9-4DAC-9993-38848B9127DE}"/>
              </a:ext>
            </a:extLst>
          </p:cNvPr>
          <p:cNvSpPr/>
          <p:nvPr/>
        </p:nvSpPr>
        <p:spPr>
          <a:xfrm>
            <a:off x="4722837" y="5810518"/>
            <a:ext cx="1106906" cy="84294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F28F40C-DEBC-4526-BAC6-F56ED5558926}"/>
              </a:ext>
            </a:extLst>
          </p:cNvPr>
          <p:cNvSpPr/>
          <p:nvPr/>
        </p:nvSpPr>
        <p:spPr>
          <a:xfrm>
            <a:off x="6086521" y="5810516"/>
            <a:ext cx="467256" cy="84294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D591ADD-7D83-4892-912A-EE5C4DE92C05}"/>
              </a:ext>
            </a:extLst>
          </p:cNvPr>
          <p:cNvSpPr/>
          <p:nvPr/>
        </p:nvSpPr>
        <p:spPr>
          <a:xfrm>
            <a:off x="8179674" y="4352641"/>
            <a:ext cx="467256" cy="93450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63FF2F8-325C-4907-AAE2-BD16CF3AE2FC}"/>
              </a:ext>
            </a:extLst>
          </p:cNvPr>
          <p:cNvSpPr/>
          <p:nvPr/>
        </p:nvSpPr>
        <p:spPr>
          <a:xfrm>
            <a:off x="8195554" y="5810516"/>
            <a:ext cx="467256" cy="81212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FD76189-FD85-4AB4-B250-3E910880A99F}"/>
              </a:ext>
            </a:extLst>
          </p:cNvPr>
          <p:cNvSpPr/>
          <p:nvPr/>
        </p:nvSpPr>
        <p:spPr>
          <a:xfrm>
            <a:off x="10264247" y="5810515"/>
            <a:ext cx="467256" cy="81212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7FBE08B2-D41A-45E9-86E5-05566B7C5E1D}"/>
              </a:ext>
            </a:extLst>
          </p:cNvPr>
          <p:cNvGrpSpPr/>
          <p:nvPr/>
        </p:nvGrpSpPr>
        <p:grpSpPr>
          <a:xfrm>
            <a:off x="923245" y="1589111"/>
            <a:ext cx="11112516" cy="5049092"/>
            <a:chOff x="923245" y="1589111"/>
            <a:chExt cx="11112516" cy="504909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B09BB56-53BA-49B5-9ABC-706CAD5D72AD}"/>
                </a:ext>
              </a:extLst>
            </p:cNvPr>
            <p:cNvSpPr/>
            <p:nvPr/>
          </p:nvSpPr>
          <p:spPr>
            <a:xfrm>
              <a:off x="8867612" y="4232570"/>
              <a:ext cx="316814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3200" dirty="0">
                  <a:solidFill>
                    <a:schemeClr val="accent6"/>
                  </a:solidFill>
                  <a:latin typeface="Bahnschrift" panose="020B0502040204020203" pitchFamily="34" charset="0"/>
                </a:rPr>
                <a:t>-Power asymmetries</a:t>
              </a:r>
              <a:endParaRPr lang="fr-FR" sz="3200" dirty="0">
                <a:solidFill>
                  <a:schemeClr val="accent6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F984161-875A-4A1F-B51C-BE3D95FAE4B4}"/>
                </a:ext>
              </a:extLst>
            </p:cNvPr>
            <p:cNvSpPr/>
            <p:nvPr/>
          </p:nvSpPr>
          <p:spPr>
            <a:xfrm>
              <a:off x="940180" y="1589111"/>
              <a:ext cx="1709719" cy="143436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8ED07B1-715C-4101-B05A-BE8D8EF15913}"/>
                </a:ext>
              </a:extLst>
            </p:cNvPr>
            <p:cNvSpPr/>
            <p:nvPr/>
          </p:nvSpPr>
          <p:spPr>
            <a:xfrm>
              <a:off x="949919" y="1861017"/>
              <a:ext cx="1709719" cy="268641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EC47EE7-AD5E-4430-95CA-0E62C49B5932}"/>
                </a:ext>
              </a:extLst>
            </p:cNvPr>
            <p:cNvSpPr/>
            <p:nvPr/>
          </p:nvSpPr>
          <p:spPr>
            <a:xfrm>
              <a:off x="938467" y="4746595"/>
              <a:ext cx="1709719" cy="143436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C508281-83D5-4548-B401-7BA511500BB7}"/>
                </a:ext>
              </a:extLst>
            </p:cNvPr>
            <p:cNvSpPr/>
            <p:nvPr/>
          </p:nvSpPr>
          <p:spPr>
            <a:xfrm>
              <a:off x="948206" y="5018501"/>
              <a:ext cx="1709719" cy="268641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6369076-5C02-4820-9D03-706D34076580}"/>
                </a:ext>
              </a:extLst>
            </p:cNvPr>
            <p:cNvSpPr/>
            <p:nvPr/>
          </p:nvSpPr>
          <p:spPr>
            <a:xfrm>
              <a:off x="923245" y="6097656"/>
              <a:ext cx="1709719" cy="143436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4FE3C18-3865-439C-99F6-BC2E629C2EEB}"/>
                </a:ext>
              </a:extLst>
            </p:cNvPr>
            <p:cNvSpPr/>
            <p:nvPr/>
          </p:nvSpPr>
          <p:spPr>
            <a:xfrm>
              <a:off x="932984" y="6369562"/>
              <a:ext cx="1709719" cy="268641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1EEDD966-5B7F-4214-B286-1F9648CA490F}"/>
              </a:ext>
            </a:extLst>
          </p:cNvPr>
          <p:cNvGrpSpPr/>
          <p:nvPr/>
        </p:nvGrpSpPr>
        <p:grpSpPr>
          <a:xfrm>
            <a:off x="882773" y="2032877"/>
            <a:ext cx="1358328" cy="276999"/>
            <a:chOff x="882773" y="2032877"/>
            <a:chExt cx="1358328" cy="276999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71115EF-2D43-45CE-B5DB-5604EE7046B4}"/>
                </a:ext>
              </a:extLst>
            </p:cNvPr>
            <p:cNvSpPr/>
            <p:nvPr/>
          </p:nvSpPr>
          <p:spPr>
            <a:xfrm>
              <a:off x="989473" y="2129581"/>
              <a:ext cx="1251628" cy="114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B415E72-C793-4ECA-920B-498440DBB93D}"/>
                </a:ext>
              </a:extLst>
            </p:cNvPr>
            <p:cNvSpPr/>
            <p:nvPr/>
          </p:nvSpPr>
          <p:spPr>
            <a:xfrm>
              <a:off x="882773" y="2032877"/>
              <a:ext cx="132389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b="1" dirty="0" err="1">
                  <a:latin typeface="Bahnschrift" panose="020B0502040204020203" pitchFamily="34" charset="0"/>
                  <a:cs typeface="Calibri Light" panose="020F0302020204030204" pitchFamily="34" charset="0"/>
                  <a:sym typeface="Wingdings" panose="05000000000000000000" pitchFamily="2" charset="2"/>
                </a:rPr>
                <a:t>Government</a:t>
              </a:r>
              <a:endParaRPr lang="fr-FR" sz="1200" dirty="0">
                <a:latin typeface="Bahnschrift" panose="020B0502040204020203" pitchFamily="34" charset="0"/>
              </a:endParaRP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18E5C824-0D15-4ABF-AACD-75CF9B0F8C41}"/>
              </a:ext>
            </a:extLst>
          </p:cNvPr>
          <p:cNvGrpSpPr/>
          <p:nvPr/>
        </p:nvGrpSpPr>
        <p:grpSpPr>
          <a:xfrm>
            <a:off x="894805" y="3604970"/>
            <a:ext cx="1358328" cy="276999"/>
            <a:chOff x="882773" y="2032877"/>
            <a:chExt cx="1358328" cy="276999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1D39AC3-033D-428D-9F73-3C9BAA416F42}"/>
                </a:ext>
              </a:extLst>
            </p:cNvPr>
            <p:cNvSpPr/>
            <p:nvPr/>
          </p:nvSpPr>
          <p:spPr>
            <a:xfrm>
              <a:off x="989473" y="2129581"/>
              <a:ext cx="1251628" cy="114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A46D693-7178-45D6-958D-1EF09269EBA5}"/>
                </a:ext>
              </a:extLst>
            </p:cNvPr>
            <p:cNvSpPr/>
            <p:nvPr/>
          </p:nvSpPr>
          <p:spPr>
            <a:xfrm>
              <a:off x="882773" y="2032877"/>
              <a:ext cx="132389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b="1" dirty="0" err="1">
                  <a:latin typeface="Bahnschrift" panose="020B0502040204020203" pitchFamily="34" charset="0"/>
                  <a:cs typeface="Calibri Light" panose="020F0302020204030204" pitchFamily="34" charset="0"/>
                  <a:sym typeface="Wingdings" panose="05000000000000000000" pitchFamily="2" charset="2"/>
                </a:rPr>
                <a:t>Government</a:t>
              </a:r>
              <a:endParaRPr lang="fr-FR" sz="1200" dirty="0">
                <a:latin typeface="Bahnschrift" panose="020B0502040204020203" pitchFamily="34" charset="0"/>
              </a:endParaRPr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EEAF788A-7048-475E-983F-4CA8780FEF3E}"/>
              </a:ext>
            </a:extLst>
          </p:cNvPr>
          <p:cNvGrpSpPr/>
          <p:nvPr/>
        </p:nvGrpSpPr>
        <p:grpSpPr>
          <a:xfrm>
            <a:off x="877588" y="6531117"/>
            <a:ext cx="1358328" cy="276999"/>
            <a:chOff x="882773" y="2032877"/>
            <a:chExt cx="1358328" cy="276999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5F41A3F-B307-445E-A077-1D1B76A41F1C}"/>
                </a:ext>
              </a:extLst>
            </p:cNvPr>
            <p:cNvSpPr/>
            <p:nvPr/>
          </p:nvSpPr>
          <p:spPr>
            <a:xfrm>
              <a:off x="989473" y="2129581"/>
              <a:ext cx="1251628" cy="114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F690FC2-A748-46EA-A686-8255295B6CAB}"/>
                </a:ext>
              </a:extLst>
            </p:cNvPr>
            <p:cNvSpPr/>
            <p:nvPr/>
          </p:nvSpPr>
          <p:spPr>
            <a:xfrm>
              <a:off x="882773" y="2032877"/>
              <a:ext cx="132389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b="1" dirty="0" err="1">
                  <a:latin typeface="Bahnschrift" panose="020B0502040204020203" pitchFamily="34" charset="0"/>
                  <a:cs typeface="Calibri Light" panose="020F0302020204030204" pitchFamily="34" charset="0"/>
                  <a:sym typeface="Wingdings" panose="05000000000000000000" pitchFamily="2" charset="2"/>
                </a:rPr>
                <a:t>Government</a:t>
              </a:r>
              <a:endParaRPr lang="fr-FR" sz="1200" dirty="0">
                <a:latin typeface="Bahnschrift" panose="020B0502040204020203" pitchFamily="34" charset="0"/>
              </a:endParaRPr>
            </a:p>
          </p:txBody>
        </p:sp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8D9FE6A2-D675-4C4C-8BA8-A2E0AD533D6F}"/>
              </a:ext>
            </a:extLst>
          </p:cNvPr>
          <p:cNvGrpSpPr/>
          <p:nvPr/>
        </p:nvGrpSpPr>
        <p:grpSpPr>
          <a:xfrm>
            <a:off x="889620" y="5205500"/>
            <a:ext cx="1358328" cy="276999"/>
            <a:chOff x="882773" y="2032877"/>
            <a:chExt cx="1358328" cy="276999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1F8BE17-AAAE-421E-9653-0D7C14287998}"/>
                </a:ext>
              </a:extLst>
            </p:cNvPr>
            <p:cNvSpPr/>
            <p:nvPr/>
          </p:nvSpPr>
          <p:spPr>
            <a:xfrm>
              <a:off x="989473" y="2129581"/>
              <a:ext cx="1251628" cy="114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8520752-E059-4287-AD51-244BDB7D94C4}"/>
                </a:ext>
              </a:extLst>
            </p:cNvPr>
            <p:cNvSpPr/>
            <p:nvPr/>
          </p:nvSpPr>
          <p:spPr>
            <a:xfrm>
              <a:off x="882773" y="2032877"/>
              <a:ext cx="132389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b="1" dirty="0" err="1">
                  <a:latin typeface="Bahnschrift" panose="020B0502040204020203" pitchFamily="34" charset="0"/>
                  <a:cs typeface="Calibri Light" panose="020F0302020204030204" pitchFamily="34" charset="0"/>
                  <a:sym typeface="Wingdings" panose="05000000000000000000" pitchFamily="2" charset="2"/>
                </a:rPr>
                <a:t>Government</a:t>
              </a:r>
              <a:endParaRPr lang="fr-FR" sz="1200" dirty="0">
                <a:latin typeface="Bahnschrift" panose="020B0502040204020203" pitchFamily="34" charset="0"/>
              </a:endParaRPr>
            </a:p>
          </p:txBody>
        </p: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6BA4F7D3-3F69-470F-8F26-257F59784813}"/>
              </a:ext>
            </a:extLst>
          </p:cNvPr>
          <p:cNvGrpSpPr/>
          <p:nvPr/>
        </p:nvGrpSpPr>
        <p:grpSpPr>
          <a:xfrm>
            <a:off x="1832561" y="2183643"/>
            <a:ext cx="695781" cy="4506255"/>
            <a:chOff x="1832561" y="2183643"/>
            <a:chExt cx="695781" cy="4506255"/>
          </a:xfrm>
        </p:grpSpPr>
        <p:cxnSp>
          <p:nvCxnSpPr>
            <p:cNvPr id="62" name="Connecteur droit avec flèche 61">
              <a:extLst>
                <a:ext uri="{FF2B5EF4-FFF2-40B4-BE49-F238E27FC236}">
                  <a16:creationId xmlns:a16="http://schemas.microsoft.com/office/drawing/2014/main" id="{53E70E95-3314-4466-B9F0-FEF7778A240C}"/>
                </a:ext>
              </a:extLst>
            </p:cNvPr>
            <p:cNvCxnSpPr>
              <a:cxnSpLocks/>
            </p:cNvCxnSpPr>
            <p:nvPr/>
          </p:nvCxnSpPr>
          <p:spPr>
            <a:xfrm>
              <a:off x="1874624" y="2183643"/>
              <a:ext cx="65371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avec flèche 62">
              <a:extLst>
                <a:ext uri="{FF2B5EF4-FFF2-40B4-BE49-F238E27FC236}">
                  <a16:creationId xmlns:a16="http://schemas.microsoft.com/office/drawing/2014/main" id="{B3491427-EC3A-4307-A018-7BEB1C05C456}"/>
                </a:ext>
              </a:extLst>
            </p:cNvPr>
            <p:cNvCxnSpPr>
              <a:cxnSpLocks/>
            </p:cNvCxnSpPr>
            <p:nvPr/>
          </p:nvCxnSpPr>
          <p:spPr>
            <a:xfrm>
              <a:off x="1874624" y="3779800"/>
              <a:ext cx="65371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avec flèche 63">
              <a:extLst>
                <a:ext uri="{FF2B5EF4-FFF2-40B4-BE49-F238E27FC236}">
                  <a16:creationId xmlns:a16="http://schemas.microsoft.com/office/drawing/2014/main" id="{22D3226D-1F8D-4EE7-9EB0-490A4DA14CD1}"/>
                </a:ext>
              </a:extLst>
            </p:cNvPr>
            <p:cNvCxnSpPr>
              <a:cxnSpLocks/>
            </p:cNvCxnSpPr>
            <p:nvPr/>
          </p:nvCxnSpPr>
          <p:spPr>
            <a:xfrm>
              <a:off x="1832561" y="6689898"/>
              <a:ext cx="65371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avec flèche 64">
              <a:extLst>
                <a:ext uri="{FF2B5EF4-FFF2-40B4-BE49-F238E27FC236}">
                  <a16:creationId xmlns:a16="http://schemas.microsoft.com/office/drawing/2014/main" id="{24360FD9-2A27-4D12-9A45-10259C9D4B4B}"/>
                </a:ext>
              </a:extLst>
            </p:cNvPr>
            <p:cNvCxnSpPr>
              <a:cxnSpLocks/>
            </p:cNvCxnSpPr>
            <p:nvPr/>
          </p:nvCxnSpPr>
          <p:spPr>
            <a:xfrm>
              <a:off x="1868656" y="5368063"/>
              <a:ext cx="65371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8795671"/>
      </p:ext>
    </p:extLst>
  </p:cSld>
  <p:clrMapOvr>
    <a:masterClrMapping/>
  </p:clrMapOvr>
  <p:extLst mod="1">
    <p:ext uri="{6950BFC3-D8DA-4A85-94F7-54DA5524770B}">
      <p188:commentRel xmlns="" xmlns:p188="http://schemas.microsoft.com/office/powerpoint/2018/8/main" r:id="rId4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243BC6F-D4B0-4002-B549-84F8C1AF42B9}"/>
              </a:ext>
            </a:extLst>
          </p:cNvPr>
          <p:cNvSpPr/>
          <p:nvPr/>
        </p:nvSpPr>
        <p:spPr>
          <a:xfrm>
            <a:off x="0" y="296449"/>
            <a:ext cx="121920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dirty="0">
                <a:latin typeface="Bahnschrift SemiLight Condensed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	3. Main </a:t>
            </a:r>
            <a:r>
              <a:rPr lang="fr-FR" sz="2400" dirty="0" err="1">
                <a:latin typeface="Bahnschrift SemiLight Condensed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findings</a:t>
            </a:r>
            <a:endParaRPr lang="fr-FR" sz="2400" dirty="0">
              <a:latin typeface="Bahnschrift SemiLight Condensed" panose="020B0502040204020203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CE6120-653E-45A1-90AB-10C89845C670}"/>
              </a:ext>
            </a:extLst>
          </p:cNvPr>
          <p:cNvSpPr/>
          <p:nvPr/>
        </p:nvSpPr>
        <p:spPr>
          <a:xfrm>
            <a:off x="11678652" y="342615"/>
            <a:ext cx="513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Bahnschrift SemiLight Condensed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8/10</a:t>
            </a:r>
            <a:endParaRPr lang="fr-FR" dirty="0">
              <a:latin typeface="Bahnschrift SemiLight Condensed" panose="020B0502040204020203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0FEBA29-43BB-49D3-B55F-4704EFBAB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15" y="942780"/>
            <a:ext cx="9757288" cy="581221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A9AA4AE-75B8-4513-9CAF-FC4B5BC73501}"/>
              </a:ext>
            </a:extLst>
          </p:cNvPr>
          <p:cNvSpPr/>
          <p:nvPr/>
        </p:nvSpPr>
        <p:spPr>
          <a:xfrm>
            <a:off x="974215" y="758114"/>
            <a:ext cx="1595309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Minimum size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61A2FF-1078-439A-9B15-BAFBCED512AC}"/>
              </a:ext>
            </a:extLst>
          </p:cNvPr>
          <p:cNvSpPr/>
          <p:nvPr/>
        </p:nvSpPr>
        <p:spPr>
          <a:xfrm>
            <a:off x="974215" y="2356878"/>
            <a:ext cx="1699758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Export </a:t>
            </a:r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quotas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F3C434-AA6A-47C7-8DE2-01E42F33C4EF}"/>
              </a:ext>
            </a:extLst>
          </p:cNvPr>
          <p:cNvSpPr/>
          <p:nvPr/>
        </p:nvSpPr>
        <p:spPr>
          <a:xfrm>
            <a:off x="974215" y="3947125"/>
            <a:ext cx="1838965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National closure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C1B94C-B7F4-48A3-B423-13F0C967B885}"/>
              </a:ext>
            </a:extLst>
          </p:cNvPr>
          <p:cNvSpPr/>
          <p:nvPr/>
        </p:nvSpPr>
        <p:spPr>
          <a:xfrm>
            <a:off x="2613804" y="806242"/>
            <a:ext cx="957819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Bahnschrift SemiLight Condensed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              1			2		     3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D7873E-328D-4BC1-9CA9-FA7B60C5ACE6}"/>
              </a:ext>
            </a:extLst>
          </p:cNvPr>
          <p:cNvSpPr/>
          <p:nvPr/>
        </p:nvSpPr>
        <p:spPr>
          <a:xfrm>
            <a:off x="2681990" y="2402431"/>
            <a:ext cx="951001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Bahnschrift SemiLight Condensed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              1			2		     3	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C72749-B174-4D41-8804-3DF92303514A}"/>
              </a:ext>
            </a:extLst>
          </p:cNvPr>
          <p:cNvSpPr/>
          <p:nvPr/>
        </p:nvSpPr>
        <p:spPr>
          <a:xfrm>
            <a:off x="2826372" y="3990605"/>
            <a:ext cx="957819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Bahnschrift SemiLight Condensed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              1			2		     3	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2A7C4F7-4242-4AB7-8DC0-82A546A8BCC0}"/>
              </a:ext>
            </a:extLst>
          </p:cNvPr>
          <p:cNvSpPr/>
          <p:nvPr/>
        </p:nvSpPr>
        <p:spPr>
          <a:xfrm>
            <a:off x="2621829" y="5446430"/>
            <a:ext cx="848732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Bahnschrift SemiLight Condensed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                 4  		    5		         6                                             7    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B42542-6D67-4211-827C-385E9B49B6B7}"/>
              </a:ext>
            </a:extLst>
          </p:cNvPr>
          <p:cNvSpPr/>
          <p:nvPr/>
        </p:nvSpPr>
        <p:spPr>
          <a:xfrm>
            <a:off x="3785289" y="1479885"/>
            <a:ext cx="216898" cy="644911"/>
          </a:xfrm>
          <a:prstGeom prst="rect">
            <a:avLst/>
          </a:prstGeom>
          <a:solidFill>
            <a:srgbClr val="FF0000">
              <a:alpha val="2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57FDCA-F67B-45C3-B6F2-5E27B8188818}"/>
              </a:ext>
            </a:extLst>
          </p:cNvPr>
          <p:cNvSpPr/>
          <p:nvPr/>
        </p:nvSpPr>
        <p:spPr>
          <a:xfrm>
            <a:off x="5875096" y="1463975"/>
            <a:ext cx="216899" cy="648393"/>
          </a:xfrm>
          <a:prstGeom prst="rect">
            <a:avLst/>
          </a:prstGeom>
          <a:solidFill>
            <a:srgbClr val="FF0000">
              <a:alpha val="2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D567C8-79C0-47C3-84A7-F49AC8BD2044}"/>
              </a:ext>
            </a:extLst>
          </p:cNvPr>
          <p:cNvSpPr/>
          <p:nvPr/>
        </p:nvSpPr>
        <p:spPr>
          <a:xfrm>
            <a:off x="7964905" y="1460097"/>
            <a:ext cx="216899" cy="657462"/>
          </a:xfrm>
          <a:prstGeom prst="rect">
            <a:avLst/>
          </a:prstGeom>
          <a:solidFill>
            <a:srgbClr val="FF0000">
              <a:alpha val="2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663F7F-7C59-4003-9CE1-1ADDDC266CA7}"/>
              </a:ext>
            </a:extLst>
          </p:cNvPr>
          <p:cNvSpPr/>
          <p:nvPr/>
        </p:nvSpPr>
        <p:spPr>
          <a:xfrm>
            <a:off x="3785289" y="4620126"/>
            <a:ext cx="209195" cy="680389"/>
          </a:xfrm>
          <a:prstGeom prst="rect">
            <a:avLst/>
          </a:prstGeom>
          <a:solidFill>
            <a:srgbClr val="FF0000">
              <a:alpha val="2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C7CECF1-1EFF-49BD-9057-9A1099200533}"/>
              </a:ext>
            </a:extLst>
          </p:cNvPr>
          <p:cNvSpPr/>
          <p:nvPr/>
        </p:nvSpPr>
        <p:spPr>
          <a:xfrm>
            <a:off x="5875096" y="4627662"/>
            <a:ext cx="216899" cy="648393"/>
          </a:xfrm>
          <a:prstGeom prst="rect">
            <a:avLst/>
          </a:prstGeom>
          <a:solidFill>
            <a:srgbClr val="FF0000">
              <a:alpha val="2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56E2AE4-A0ED-4D64-83D7-1393006DE8DB}"/>
              </a:ext>
            </a:extLst>
          </p:cNvPr>
          <p:cNvSpPr/>
          <p:nvPr/>
        </p:nvSpPr>
        <p:spPr>
          <a:xfrm>
            <a:off x="3785289" y="5961677"/>
            <a:ext cx="216898" cy="644911"/>
          </a:xfrm>
          <a:prstGeom prst="rect">
            <a:avLst/>
          </a:prstGeom>
          <a:solidFill>
            <a:srgbClr val="FF0000">
              <a:alpha val="2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E6863DE-2725-49C7-9F5F-0DF2B5A6678D}"/>
              </a:ext>
            </a:extLst>
          </p:cNvPr>
          <p:cNvSpPr/>
          <p:nvPr/>
        </p:nvSpPr>
        <p:spPr>
          <a:xfrm>
            <a:off x="5875096" y="5957799"/>
            <a:ext cx="216899" cy="648393"/>
          </a:xfrm>
          <a:prstGeom prst="rect">
            <a:avLst/>
          </a:prstGeom>
          <a:solidFill>
            <a:srgbClr val="FF0000">
              <a:alpha val="2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A7CE7A-4EF7-4FDC-95EB-C24054A7CA80}"/>
              </a:ext>
            </a:extLst>
          </p:cNvPr>
          <p:cNvSpPr/>
          <p:nvPr/>
        </p:nvSpPr>
        <p:spPr>
          <a:xfrm>
            <a:off x="9088103" y="1066728"/>
            <a:ext cx="272029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Bahnschrift" panose="020B0502040204020203" pitchFamily="34" charset="0"/>
              </a:rPr>
              <a:t>The </a:t>
            </a:r>
            <a:r>
              <a:rPr lang="en-US" sz="3200" dirty="0">
                <a:solidFill>
                  <a:srgbClr val="FF0000"/>
                </a:solidFill>
                <a:latin typeface="Bahnschrift" panose="020B0502040204020203" pitchFamily="34" charset="0"/>
              </a:rPr>
              <a:t>final content </a:t>
            </a:r>
            <a:r>
              <a:rPr lang="en-US" sz="2800" dirty="0">
                <a:latin typeface="Bahnschrift" panose="020B0502040204020203" pitchFamily="34" charset="0"/>
              </a:rPr>
              <a:t>was changed with </a:t>
            </a:r>
            <a:r>
              <a:rPr lang="en-US" sz="3200" dirty="0">
                <a:solidFill>
                  <a:srgbClr val="FF0000"/>
                </a:solidFill>
                <a:latin typeface="Bahnschrift" panose="020B0502040204020203" pitchFamily="34" charset="0"/>
              </a:rPr>
              <a:t>limited participation</a:t>
            </a:r>
            <a:endParaRPr lang="fr-FR" sz="28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BC25A0-0371-47FF-AE4B-4FEF579E430A}"/>
              </a:ext>
            </a:extLst>
          </p:cNvPr>
          <p:cNvSpPr/>
          <p:nvPr/>
        </p:nvSpPr>
        <p:spPr>
          <a:xfrm rot="16200000">
            <a:off x="3454051" y="1647199"/>
            <a:ext cx="8483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Bahnschrift" panose="020B0502040204020203" pitchFamily="34" charset="0"/>
              </a:rPr>
              <a:t>decision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8808BF-D116-4EAC-A678-4E9F10EA51E2}"/>
              </a:ext>
            </a:extLst>
          </p:cNvPr>
          <p:cNvSpPr/>
          <p:nvPr/>
        </p:nvSpPr>
        <p:spPr>
          <a:xfrm rot="16200000">
            <a:off x="5547710" y="1654297"/>
            <a:ext cx="8483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Bahnschrift" panose="020B0502040204020203" pitchFamily="34" charset="0"/>
              </a:rPr>
              <a:t>decision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5497CC8-436E-477D-96B6-5A13E6ADBB5F}"/>
              </a:ext>
            </a:extLst>
          </p:cNvPr>
          <p:cNvSpPr/>
          <p:nvPr/>
        </p:nvSpPr>
        <p:spPr>
          <a:xfrm rot="16200000">
            <a:off x="7635529" y="1654423"/>
            <a:ext cx="8483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Bahnschrift" panose="020B0502040204020203" pitchFamily="34" charset="0"/>
              </a:rPr>
              <a:t>decision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9089FF1-0A04-4636-B6B8-1F69097F042D}"/>
              </a:ext>
            </a:extLst>
          </p:cNvPr>
          <p:cNvSpPr/>
          <p:nvPr/>
        </p:nvSpPr>
        <p:spPr>
          <a:xfrm rot="16200000">
            <a:off x="3454051" y="4807491"/>
            <a:ext cx="8483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Bahnschrift" panose="020B0502040204020203" pitchFamily="34" charset="0"/>
              </a:rPr>
              <a:t>decision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3CB7D67-BA3A-4616-B22E-69B4EA93A2E8}"/>
              </a:ext>
            </a:extLst>
          </p:cNvPr>
          <p:cNvSpPr/>
          <p:nvPr/>
        </p:nvSpPr>
        <p:spPr>
          <a:xfrm rot="16200000">
            <a:off x="5547710" y="4814589"/>
            <a:ext cx="8483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Bahnschrift" panose="020B0502040204020203" pitchFamily="34" charset="0"/>
              </a:rPr>
              <a:t>decision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21F1E18-BF95-4E91-B948-A5F147288C4E}"/>
              </a:ext>
            </a:extLst>
          </p:cNvPr>
          <p:cNvSpPr/>
          <p:nvPr/>
        </p:nvSpPr>
        <p:spPr>
          <a:xfrm rot="16200000">
            <a:off x="3454051" y="6130675"/>
            <a:ext cx="8483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Bahnschrift" panose="020B0502040204020203" pitchFamily="34" charset="0"/>
              </a:rPr>
              <a:t>decision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4CD0A25-2A81-48AB-83BE-9B7B7998A65A}"/>
              </a:ext>
            </a:extLst>
          </p:cNvPr>
          <p:cNvSpPr/>
          <p:nvPr/>
        </p:nvSpPr>
        <p:spPr>
          <a:xfrm rot="16200000">
            <a:off x="5547710" y="6137773"/>
            <a:ext cx="8483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Bahnschrift" panose="020B0502040204020203" pitchFamily="34" charset="0"/>
              </a:rPr>
              <a:t>decision</a:t>
            </a:r>
            <a:endParaRPr lang="fr-FR" sz="1400" dirty="0">
              <a:solidFill>
                <a:srgbClr val="FF0000"/>
              </a:solidFill>
            </a:endParaRPr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C7231D9D-516A-4251-9238-0341640E9C84}"/>
              </a:ext>
            </a:extLst>
          </p:cNvPr>
          <p:cNvGrpSpPr/>
          <p:nvPr/>
        </p:nvGrpSpPr>
        <p:grpSpPr>
          <a:xfrm>
            <a:off x="882773" y="2032877"/>
            <a:ext cx="1358328" cy="276999"/>
            <a:chOff x="882773" y="2032877"/>
            <a:chExt cx="1358328" cy="276999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08994DD-37EC-4DA5-96E8-860222C52F81}"/>
                </a:ext>
              </a:extLst>
            </p:cNvPr>
            <p:cNvSpPr/>
            <p:nvPr/>
          </p:nvSpPr>
          <p:spPr>
            <a:xfrm>
              <a:off x="989473" y="2129581"/>
              <a:ext cx="1251628" cy="114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67420B6-033F-4028-9A0C-AC46C16FE4DE}"/>
                </a:ext>
              </a:extLst>
            </p:cNvPr>
            <p:cNvSpPr/>
            <p:nvPr/>
          </p:nvSpPr>
          <p:spPr>
            <a:xfrm>
              <a:off x="882773" y="2032877"/>
              <a:ext cx="132389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b="1" dirty="0" err="1">
                  <a:latin typeface="Bahnschrift" panose="020B0502040204020203" pitchFamily="34" charset="0"/>
                  <a:cs typeface="Calibri Light" panose="020F0302020204030204" pitchFamily="34" charset="0"/>
                  <a:sym typeface="Wingdings" panose="05000000000000000000" pitchFamily="2" charset="2"/>
                </a:rPr>
                <a:t>Government</a:t>
              </a:r>
              <a:endParaRPr lang="fr-FR" sz="1200" dirty="0">
                <a:latin typeface="Bahnschrift" panose="020B0502040204020203" pitchFamily="34" charset="0"/>
              </a:endParaRPr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09318347-8CEC-4C80-BF57-42EA21A54867}"/>
              </a:ext>
            </a:extLst>
          </p:cNvPr>
          <p:cNvGrpSpPr/>
          <p:nvPr/>
        </p:nvGrpSpPr>
        <p:grpSpPr>
          <a:xfrm>
            <a:off x="894805" y="3604970"/>
            <a:ext cx="1358328" cy="276999"/>
            <a:chOff x="882773" y="2032877"/>
            <a:chExt cx="1358328" cy="276999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2DF607B-D3E9-45FF-944B-14CF672D309B}"/>
                </a:ext>
              </a:extLst>
            </p:cNvPr>
            <p:cNvSpPr/>
            <p:nvPr/>
          </p:nvSpPr>
          <p:spPr>
            <a:xfrm>
              <a:off x="989473" y="2129581"/>
              <a:ext cx="1251628" cy="114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27C9ABC-E63A-4BEF-ABB7-461CD5982B4A}"/>
                </a:ext>
              </a:extLst>
            </p:cNvPr>
            <p:cNvSpPr/>
            <p:nvPr/>
          </p:nvSpPr>
          <p:spPr>
            <a:xfrm>
              <a:off x="882773" y="2032877"/>
              <a:ext cx="132389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b="1" dirty="0" err="1">
                  <a:latin typeface="Bahnschrift" panose="020B0502040204020203" pitchFamily="34" charset="0"/>
                  <a:cs typeface="Calibri Light" panose="020F0302020204030204" pitchFamily="34" charset="0"/>
                  <a:sym typeface="Wingdings" panose="05000000000000000000" pitchFamily="2" charset="2"/>
                </a:rPr>
                <a:t>Government</a:t>
              </a:r>
              <a:endParaRPr lang="fr-FR" sz="1200" dirty="0">
                <a:latin typeface="Bahnschrift" panose="020B0502040204020203" pitchFamily="34" charset="0"/>
              </a:endParaRPr>
            </a:p>
          </p:txBody>
        </p: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0E5C3085-755D-497B-95C6-8520FC31E1ED}"/>
              </a:ext>
            </a:extLst>
          </p:cNvPr>
          <p:cNvGrpSpPr/>
          <p:nvPr/>
        </p:nvGrpSpPr>
        <p:grpSpPr>
          <a:xfrm>
            <a:off x="877588" y="6531117"/>
            <a:ext cx="1358328" cy="276999"/>
            <a:chOff x="882773" y="2032877"/>
            <a:chExt cx="1358328" cy="276999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EF84B98-330E-45F8-BEB6-32AEBB5CE003}"/>
                </a:ext>
              </a:extLst>
            </p:cNvPr>
            <p:cNvSpPr/>
            <p:nvPr/>
          </p:nvSpPr>
          <p:spPr>
            <a:xfrm>
              <a:off x="989473" y="2129581"/>
              <a:ext cx="1251628" cy="114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AD98F42-4CFD-4DC2-911B-F15CCFD77246}"/>
                </a:ext>
              </a:extLst>
            </p:cNvPr>
            <p:cNvSpPr/>
            <p:nvPr/>
          </p:nvSpPr>
          <p:spPr>
            <a:xfrm>
              <a:off x="882773" y="2032877"/>
              <a:ext cx="132389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b="1" dirty="0" err="1">
                  <a:latin typeface="Bahnschrift" panose="020B0502040204020203" pitchFamily="34" charset="0"/>
                  <a:cs typeface="Calibri Light" panose="020F0302020204030204" pitchFamily="34" charset="0"/>
                  <a:sym typeface="Wingdings" panose="05000000000000000000" pitchFamily="2" charset="2"/>
                </a:rPr>
                <a:t>Government</a:t>
              </a:r>
              <a:endParaRPr lang="fr-FR" sz="1200" dirty="0">
                <a:latin typeface="Bahnschrift" panose="020B0502040204020203" pitchFamily="34" charset="0"/>
              </a:endParaRPr>
            </a:p>
          </p:txBody>
        </p:sp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21BACFD2-7D7B-434D-A539-2B25598D93A8}"/>
              </a:ext>
            </a:extLst>
          </p:cNvPr>
          <p:cNvGrpSpPr/>
          <p:nvPr/>
        </p:nvGrpSpPr>
        <p:grpSpPr>
          <a:xfrm>
            <a:off x="889620" y="5205500"/>
            <a:ext cx="1358328" cy="276999"/>
            <a:chOff x="882773" y="2032877"/>
            <a:chExt cx="1358328" cy="276999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0EE3865-8E3E-41CA-BDAD-C32B4C1339A8}"/>
                </a:ext>
              </a:extLst>
            </p:cNvPr>
            <p:cNvSpPr/>
            <p:nvPr/>
          </p:nvSpPr>
          <p:spPr>
            <a:xfrm>
              <a:off x="989473" y="2129581"/>
              <a:ext cx="1251628" cy="114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3A967D2-8D32-4A3B-B12A-DEFF6118FD49}"/>
                </a:ext>
              </a:extLst>
            </p:cNvPr>
            <p:cNvSpPr/>
            <p:nvPr/>
          </p:nvSpPr>
          <p:spPr>
            <a:xfrm>
              <a:off x="882773" y="2032877"/>
              <a:ext cx="132389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b="1" dirty="0" err="1">
                  <a:latin typeface="Bahnschrift" panose="020B0502040204020203" pitchFamily="34" charset="0"/>
                  <a:cs typeface="Calibri Light" panose="020F0302020204030204" pitchFamily="34" charset="0"/>
                  <a:sym typeface="Wingdings" panose="05000000000000000000" pitchFamily="2" charset="2"/>
                </a:rPr>
                <a:t>Government</a:t>
              </a:r>
              <a:endParaRPr lang="fr-FR" sz="1200" dirty="0">
                <a:latin typeface="Bahnschrift" panose="020B0502040204020203" pitchFamily="34" charset="0"/>
              </a:endParaRPr>
            </a:p>
          </p:txBody>
        </p:sp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D904D3E6-182A-4E29-ABAB-D94D515F4CBB}"/>
              </a:ext>
            </a:extLst>
          </p:cNvPr>
          <p:cNvGrpSpPr/>
          <p:nvPr/>
        </p:nvGrpSpPr>
        <p:grpSpPr>
          <a:xfrm>
            <a:off x="1832561" y="2183643"/>
            <a:ext cx="695781" cy="4506255"/>
            <a:chOff x="1832561" y="2183643"/>
            <a:chExt cx="695781" cy="4506255"/>
          </a:xfrm>
        </p:grpSpPr>
        <p:cxnSp>
          <p:nvCxnSpPr>
            <p:cNvPr id="54" name="Connecteur droit avec flèche 53">
              <a:extLst>
                <a:ext uri="{FF2B5EF4-FFF2-40B4-BE49-F238E27FC236}">
                  <a16:creationId xmlns:a16="http://schemas.microsoft.com/office/drawing/2014/main" id="{7D4BDCEA-64CD-4F28-A05F-3FAF7D357EBB}"/>
                </a:ext>
              </a:extLst>
            </p:cNvPr>
            <p:cNvCxnSpPr>
              <a:cxnSpLocks/>
            </p:cNvCxnSpPr>
            <p:nvPr/>
          </p:nvCxnSpPr>
          <p:spPr>
            <a:xfrm>
              <a:off x="1874624" y="2183643"/>
              <a:ext cx="65371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avec flèche 54">
              <a:extLst>
                <a:ext uri="{FF2B5EF4-FFF2-40B4-BE49-F238E27FC236}">
                  <a16:creationId xmlns:a16="http://schemas.microsoft.com/office/drawing/2014/main" id="{7AFB9156-EF05-43D0-9F68-4445AF6F3980}"/>
                </a:ext>
              </a:extLst>
            </p:cNvPr>
            <p:cNvCxnSpPr>
              <a:cxnSpLocks/>
            </p:cNvCxnSpPr>
            <p:nvPr/>
          </p:nvCxnSpPr>
          <p:spPr>
            <a:xfrm>
              <a:off x="1874624" y="3779800"/>
              <a:ext cx="65371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avec flèche 55">
              <a:extLst>
                <a:ext uri="{FF2B5EF4-FFF2-40B4-BE49-F238E27FC236}">
                  <a16:creationId xmlns:a16="http://schemas.microsoft.com/office/drawing/2014/main" id="{A564746C-9585-4C43-859A-278CED468B12}"/>
                </a:ext>
              </a:extLst>
            </p:cNvPr>
            <p:cNvCxnSpPr>
              <a:cxnSpLocks/>
            </p:cNvCxnSpPr>
            <p:nvPr/>
          </p:nvCxnSpPr>
          <p:spPr>
            <a:xfrm>
              <a:off x="1832561" y="6689898"/>
              <a:ext cx="65371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avec flèche 56">
              <a:extLst>
                <a:ext uri="{FF2B5EF4-FFF2-40B4-BE49-F238E27FC236}">
                  <a16:creationId xmlns:a16="http://schemas.microsoft.com/office/drawing/2014/main" id="{3B62A2C1-4E1C-42E4-9607-5E8C870221F2}"/>
                </a:ext>
              </a:extLst>
            </p:cNvPr>
            <p:cNvCxnSpPr>
              <a:cxnSpLocks/>
            </p:cNvCxnSpPr>
            <p:nvPr/>
          </p:nvCxnSpPr>
          <p:spPr>
            <a:xfrm>
              <a:off x="1868656" y="5368063"/>
              <a:ext cx="65371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1047429"/>
      </p:ext>
    </p:extLst>
  </p:cSld>
  <p:clrMapOvr>
    <a:masterClrMapping/>
  </p:clrMapOvr>
  <p:extLst mod="1">
    <p:ext uri="{6950BFC3-D8DA-4A85-94F7-54DA5524770B}">
      <p188:commentRel xmlns="" xmlns:p188="http://schemas.microsoft.com/office/powerpoint/2018/8/main" r:id="rId4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243BC6F-D4B0-4002-B549-84F8C1AF42B9}"/>
              </a:ext>
            </a:extLst>
          </p:cNvPr>
          <p:cNvSpPr/>
          <p:nvPr/>
        </p:nvSpPr>
        <p:spPr>
          <a:xfrm>
            <a:off x="0" y="296449"/>
            <a:ext cx="121920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dirty="0">
                <a:latin typeface="Bahnschrift SemiLight Condensed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	3. Main </a:t>
            </a:r>
            <a:r>
              <a:rPr lang="fr-FR" sz="2400" dirty="0" err="1">
                <a:latin typeface="Bahnschrift SemiLight Condensed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findings</a:t>
            </a:r>
            <a:endParaRPr lang="fr-FR" sz="2400" dirty="0">
              <a:latin typeface="Bahnschrift SemiLight Condensed" panose="020B0502040204020203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CE6120-653E-45A1-90AB-10C89845C670}"/>
              </a:ext>
            </a:extLst>
          </p:cNvPr>
          <p:cNvSpPr/>
          <p:nvPr/>
        </p:nvSpPr>
        <p:spPr>
          <a:xfrm>
            <a:off x="11678652" y="342615"/>
            <a:ext cx="513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Bahnschrift SemiLight Condensed" panose="020B0502040204020203" pitchFamily="34" charset="0"/>
                <a:cs typeface="Calibri Light" panose="020F0302020204030204" pitchFamily="34" charset="0"/>
              </a:rPr>
              <a:t>9/10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0FEBA29-43BB-49D3-B55F-4704EFBAB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15" y="942780"/>
            <a:ext cx="9757288" cy="581221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A9AA4AE-75B8-4513-9CAF-FC4B5BC73501}"/>
              </a:ext>
            </a:extLst>
          </p:cNvPr>
          <p:cNvSpPr/>
          <p:nvPr/>
        </p:nvSpPr>
        <p:spPr>
          <a:xfrm>
            <a:off x="974215" y="758114"/>
            <a:ext cx="1595309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Minimum size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61A2FF-1078-439A-9B15-BAFBCED512AC}"/>
              </a:ext>
            </a:extLst>
          </p:cNvPr>
          <p:cNvSpPr/>
          <p:nvPr/>
        </p:nvSpPr>
        <p:spPr>
          <a:xfrm>
            <a:off x="974215" y="2356878"/>
            <a:ext cx="1699758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Export </a:t>
            </a:r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quotas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F3C434-AA6A-47C7-8DE2-01E42F33C4EF}"/>
              </a:ext>
            </a:extLst>
          </p:cNvPr>
          <p:cNvSpPr/>
          <p:nvPr/>
        </p:nvSpPr>
        <p:spPr>
          <a:xfrm>
            <a:off x="974215" y="3947125"/>
            <a:ext cx="1838965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National closure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C1B94C-B7F4-48A3-B423-13F0C967B885}"/>
              </a:ext>
            </a:extLst>
          </p:cNvPr>
          <p:cNvSpPr/>
          <p:nvPr/>
        </p:nvSpPr>
        <p:spPr>
          <a:xfrm>
            <a:off x="2613804" y="806242"/>
            <a:ext cx="957819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Bahnschrift SemiLight Condensed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              1			2		     3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D7873E-328D-4BC1-9CA9-FA7B60C5ACE6}"/>
              </a:ext>
            </a:extLst>
          </p:cNvPr>
          <p:cNvSpPr/>
          <p:nvPr/>
        </p:nvSpPr>
        <p:spPr>
          <a:xfrm>
            <a:off x="2681990" y="2402431"/>
            <a:ext cx="951001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Bahnschrift SemiLight Condensed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              1			2		     3	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C72749-B174-4D41-8804-3DF92303514A}"/>
              </a:ext>
            </a:extLst>
          </p:cNvPr>
          <p:cNvSpPr/>
          <p:nvPr/>
        </p:nvSpPr>
        <p:spPr>
          <a:xfrm>
            <a:off x="2826372" y="3990605"/>
            <a:ext cx="957819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Bahnschrift SemiLight Condensed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              1			2		     3	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2A7C4F7-4242-4AB7-8DC0-82A546A8BCC0}"/>
              </a:ext>
            </a:extLst>
          </p:cNvPr>
          <p:cNvSpPr/>
          <p:nvPr/>
        </p:nvSpPr>
        <p:spPr>
          <a:xfrm>
            <a:off x="2621829" y="5446430"/>
            <a:ext cx="848732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Bahnschrift SemiLight Condensed" panose="020B0502040204020203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                 4  		    5		         6                                             7    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586149-E408-46B8-92AF-DCE8C6AE4D34}"/>
              </a:ext>
            </a:extLst>
          </p:cNvPr>
          <p:cNvSpPr/>
          <p:nvPr/>
        </p:nvSpPr>
        <p:spPr>
          <a:xfrm>
            <a:off x="8879334" y="5928236"/>
            <a:ext cx="1356183" cy="701988"/>
          </a:xfrm>
          <a:prstGeom prst="rect">
            <a:avLst/>
          </a:prstGeom>
          <a:solidFill>
            <a:srgbClr val="FF0000">
              <a:alpha val="2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EC3FC13-FBB6-4B70-8296-0839C3C091D0}"/>
              </a:ext>
            </a:extLst>
          </p:cNvPr>
          <p:cNvSpPr/>
          <p:nvPr/>
        </p:nvSpPr>
        <p:spPr>
          <a:xfrm>
            <a:off x="6805329" y="5952300"/>
            <a:ext cx="1356183" cy="676940"/>
          </a:xfrm>
          <a:prstGeom prst="rect">
            <a:avLst/>
          </a:prstGeom>
          <a:solidFill>
            <a:srgbClr val="FF0000">
              <a:alpha val="2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CFB2453-F65A-4BF2-892B-7B6D942FBF9E}"/>
              </a:ext>
            </a:extLst>
          </p:cNvPr>
          <p:cNvSpPr/>
          <p:nvPr/>
        </p:nvSpPr>
        <p:spPr>
          <a:xfrm>
            <a:off x="6805329" y="4620397"/>
            <a:ext cx="1356182" cy="676940"/>
          </a:xfrm>
          <a:prstGeom prst="rect">
            <a:avLst/>
          </a:prstGeom>
          <a:solidFill>
            <a:srgbClr val="FF0000">
              <a:alpha val="2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B9F7B6F-B6E4-478B-8477-8E51EADC4051}"/>
              </a:ext>
            </a:extLst>
          </p:cNvPr>
          <p:cNvSpPr/>
          <p:nvPr/>
        </p:nvSpPr>
        <p:spPr>
          <a:xfrm>
            <a:off x="974215" y="3035967"/>
            <a:ext cx="7724617" cy="660976"/>
          </a:xfrm>
          <a:prstGeom prst="rect">
            <a:avLst/>
          </a:prstGeom>
          <a:solidFill>
            <a:srgbClr val="FF0000">
              <a:alpha val="2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A53A5EB-CD2F-4DC3-BE4E-950A740FBE1B}"/>
              </a:ext>
            </a:extLst>
          </p:cNvPr>
          <p:cNvSpPr/>
          <p:nvPr/>
        </p:nvSpPr>
        <p:spPr>
          <a:xfrm>
            <a:off x="3714535" y="3051375"/>
            <a:ext cx="37224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Bahnschrift" panose="020B0502040204020203" pitchFamily="34" charset="0"/>
              </a:rPr>
              <a:t>No participation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0BB1843-2EE5-4BED-AFA9-9A07389087A4}"/>
              </a:ext>
            </a:extLst>
          </p:cNvPr>
          <p:cNvSpPr/>
          <p:nvPr/>
        </p:nvSpPr>
        <p:spPr>
          <a:xfrm>
            <a:off x="6594577" y="4625547"/>
            <a:ext cx="1777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Bahnschrift" panose="020B0502040204020203" pitchFamily="34" charset="0"/>
              </a:rPr>
              <a:t>No participation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B57BE38-2965-4CB8-B0ED-74A4A13E9FCC}"/>
              </a:ext>
            </a:extLst>
          </p:cNvPr>
          <p:cNvSpPr/>
          <p:nvPr/>
        </p:nvSpPr>
        <p:spPr>
          <a:xfrm>
            <a:off x="6631821" y="5907001"/>
            <a:ext cx="1777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Bahnschrift" panose="020B0502040204020203" pitchFamily="34" charset="0"/>
              </a:rPr>
              <a:t>No participation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A7EE305-BEAA-4C62-B58D-C96D9F3072DC}"/>
              </a:ext>
            </a:extLst>
          </p:cNvPr>
          <p:cNvSpPr/>
          <p:nvPr/>
        </p:nvSpPr>
        <p:spPr>
          <a:xfrm>
            <a:off x="8681662" y="5907001"/>
            <a:ext cx="1777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Bahnschrift" panose="020B0502040204020203" pitchFamily="34" charset="0"/>
              </a:rPr>
              <a:t>No participation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DD5ABB-C21F-45E6-9781-8CB89EF625BD}"/>
              </a:ext>
            </a:extLst>
          </p:cNvPr>
          <p:cNvSpPr/>
          <p:nvPr/>
        </p:nvSpPr>
        <p:spPr>
          <a:xfrm>
            <a:off x="9073445" y="2874340"/>
            <a:ext cx="26743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dirty="0">
                <a:solidFill>
                  <a:srgbClr val="FF0000"/>
                </a:solidFill>
                <a:latin typeface="Bahnschrift" panose="020B0502040204020203" pitchFamily="34" charset="0"/>
              </a:rPr>
              <a:t>Lack of transparency</a:t>
            </a:r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F4D2C284-971E-4AAD-A26C-0E866F38CCB5}"/>
              </a:ext>
            </a:extLst>
          </p:cNvPr>
          <p:cNvGrpSpPr/>
          <p:nvPr/>
        </p:nvGrpSpPr>
        <p:grpSpPr>
          <a:xfrm>
            <a:off x="882773" y="2032877"/>
            <a:ext cx="1358328" cy="276999"/>
            <a:chOff x="882773" y="2032877"/>
            <a:chExt cx="1358328" cy="27699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43D5FC7-8019-4C97-A153-6771D12FD434}"/>
                </a:ext>
              </a:extLst>
            </p:cNvPr>
            <p:cNvSpPr/>
            <p:nvPr/>
          </p:nvSpPr>
          <p:spPr>
            <a:xfrm>
              <a:off x="989473" y="2129581"/>
              <a:ext cx="1251628" cy="114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B2801E7-506A-453C-8A0E-2F95BC868AA5}"/>
                </a:ext>
              </a:extLst>
            </p:cNvPr>
            <p:cNvSpPr/>
            <p:nvPr/>
          </p:nvSpPr>
          <p:spPr>
            <a:xfrm>
              <a:off x="882773" y="2032877"/>
              <a:ext cx="132389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b="1" dirty="0" err="1">
                  <a:latin typeface="Bahnschrift" panose="020B0502040204020203" pitchFamily="34" charset="0"/>
                  <a:cs typeface="Calibri Light" panose="020F0302020204030204" pitchFamily="34" charset="0"/>
                  <a:sym typeface="Wingdings" panose="05000000000000000000" pitchFamily="2" charset="2"/>
                </a:rPr>
                <a:t>Government</a:t>
              </a:r>
              <a:endParaRPr lang="fr-FR" sz="1200" dirty="0">
                <a:latin typeface="Bahnschrift" panose="020B0502040204020203" pitchFamily="34" charset="0"/>
              </a:endParaRPr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A99BB32A-1ECD-4403-AAE6-AD00CB597EC1}"/>
              </a:ext>
            </a:extLst>
          </p:cNvPr>
          <p:cNvGrpSpPr/>
          <p:nvPr/>
        </p:nvGrpSpPr>
        <p:grpSpPr>
          <a:xfrm>
            <a:off x="894805" y="3604970"/>
            <a:ext cx="1358328" cy="276999"/>
            <a:chOff x="882773" y="2032877"/>
            <a:chExt cx="1358328" cy="27699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B098F60-0605-4AF4-9E0E-0B7EEF017D75}"/>
                </a:ext>
              </a:extLst>
            </p:cNvPr>
            <p:cNvSpPr/>
            <p:nvPr/>
          </p:nvSpPr>
          <p:spPr>
            <a:xfrm>
              <a:off x="989473" y="2129581"/>
              <a:ext cx="1251628" cy="114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7E1D1A6-AC79-417C-A411-08D85238B577}"/>
                </a:ext>
              </a:extLst>
            </p:cNvPr>
            <p:cNvSpPr/>
            <p:nvPr/>
          </p:nvSpPr>
          <p:spPr>
            <a:xfrm>
              <a:off x="882773" y="2032877"/>
              <a:ext cx="132389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b="1" dirty="0" err="1">
                  <a:latin typeface="Bahnschrift" panose="020B0502040204020203" pitchFamily="34" charset="0"/>
                  <a:cs typeface="Calibri Light" panose="020F0302020204030204" pitchFamily="34" charset="0"/>
                  <a:sym typeface="Wingdings" panose="05000000000000000000" pitchFamily="2" charset="2"/>
                </a:rPr>
                <a:t>Government</a:t>
              </a:r>
              <a:endParaRPr lang="fr-FR" sz="1200" dirty="0">
                <a:latin typeface="Bahnschrift" panose="020B0502040204020203" pitchFamily="34" charset="0"/>
              </a:endParaRPr>
            </a:p>
          </p:txBody>
        </p:sp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9AAAD802-B5F1-4AB6-864C-2A6400FA8142}"/>
              </a:ext>
            </a:extLst>
          </p:cNvPr>
          <p:cNvGrpSpPr/>
          <p:nvPr/>
        </p:nvGrpSpPr>
        <p:grpSpPr>
          <a:xfrm>
            <a:off x="877588" y="6531117"/>
            <a:ext cx="1358328" cy="276999"/>
            <a:chOff x="882773" y="2032877"/>
            <a:chExt cx="1358328" cy="276999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07A2A04-54CC-40B5-A3BE-81F54FAE342C}"/>
                </a:ext>
              </a:extLst>
            </p:cNvPr>
            <p:cNvSpPr/>
            <p:nvPr/>
          </p:nvSpPr>
          <p:spPr>
            <a:xfrm>
              <a:off x="989473" y="2129581"/>
              <a:ext cx="1251628" cy="114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1289E0D-47BC-443E-B4B0-DAF1778FF7CA}"/>
                </a:ext>
              </a:extLst>
            </p:cNvPr>
            <p:cNvSpPr/>
            <p:nvPr/>
          </p:nvSpPr>
          <p:spPr>
            <a:xfrm>
              <a:off x="882773" y="2032877"/>
              <a:ext cx="132389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b="1" dirty="0" err="1">
                  <a:latin typeface="Bahnschrift" panose="020B0502040204020203" pitchFamily="34" charset="0"/>
                  <a:cs typeface="Calibri Light" panose="020F0302020204030204" pitchFamily="34" charset="0"/>
                  <a:sym typeface="Wingdings" panose="05000000000000000000" pitchFamily="2" charset="2"/>
                </a:rPr>
                <a:t>Government</a:t>
              </a:r>
              <a:endParaRPr lang="fr-FR" sz="1200" dirty="0">
                <a:latin typeface="Bahnschrift" panose="020B0502040204020203" pitchFamily="34" charset="0"/>
              </a:endParaRPr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5BD2C8F7-FEAF-47D0-B70C-68F100EC71D9}"/>
              </a:ext>
            </a:extLst>
          </p:cNvPr>
          <p:cNvGrpSpPr/>
          <p:nvPr/>
        </p:nvGrpSpPr>
        <p:grpSpPr>
          <a:xfrm>
            <a:off x="889620" y="5205500"/>
            <a:ext cx="1358328" cy="276999"/>
            <a:chOff x="882773" y="2032877"/>
            <a:chExt cx="1358328" cy="276999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05AEA21-F475-4F65-92AC-AAD0A0B5463B}"/>
                </a:ext>
              </a:extLst>
            </p:cNvPr>
            <p:cNvSpPr/>
            <p:nvPr/>
          </p:nvSpPr>
          <p:spPr>
            <a:xfrm>
              <a:off x="989473" y="2129581"/>
              <a:ext cx="1251628" cy="114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B4AC4BA-477F-4655-8EA7-A796BEF5890E}"/>
                </a:ext>
              </a:extLst>
            </p:cNvPr>
            <p:cNvSpPr/>
            <p:nvPr/>
          </p:nvSpPr>
          <p:spPr>
            <a:xfrm>
              <a:off x="882773" y="2032877"/>
              <a:ext cx="132389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b="1" dirty="0" err="1">
                  <a:latin typeface="Bahnschrift" panose="020B0502040204020203" pitchFamily="34" charset="0"/>
                  <a:cs typeface="Calibri Light" panose="020F0302020204030204" pitchFamily="34" charset="0"/>
                  <a:sym typeface="Wingdings" panose="05000000000000000000" pitchFamily="2" charset="2"/>
                </a:rPr>
                <a:t>Government</a:t>
              </a:r>
              <a:endParaRPr lang="fr-FR" sz="1200" dirty="0">
                <a:latin typeface="Bahnschrift" panose="020B0502040204020203" pitchFamily="34" charset="0"/>
              </a:endParaRP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FC60A948-5955-425D-BF62-04694FA010F6}"/>
              </a:ext>
            </a:extLst>
          </p:cNvPr>
          <p:cNvGrpSpPr/>
          <p:nvPr/>
        </p:nvGrpSpPr>
        <p:grpSpPr>
          <a:xfrm>
            <a:off x="1832561" y="2183643"/>
            <a:ext cx="695781" cy="4506255"/>
            <a:chOff x="1832561" y="2183643"/>
            <a:chExt cx="695781" cy="4506255"/>
          </a:xfrm>
        </p:grpSpPr>
        <p:cxnSp>
          <p:nvCxnSpPr>
            <p:cNvPr id="53" name="Connecteur droit avec flèche 52">
              <a:extLst>
                <a:ext uri="{FF2B5EF4-FFF2-40B4-BE49-F238E27FC236}">
                  <a16:creationId xmlns:a16="http://schemas.microsoft.com/office/drawing/2014/main" id="{EF6E37AF-3B01-4072-9039-794ED7D5AE25}"/>
                </a:ext>
              </a:extLst>
            </p:cNvPr>
            <p:cNvCxnSpPr>
              <a:cxnSpLocks/>
            </p:cNvCxnSpPr>
            <p:nvPr/>
          </p:nvCxnSpPr>
          <p:spPr>
            <a:xfrm>
              <a:off x="1874624" y="2183643"/>
              <a:ext cx="65371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avec flèche 53">
              <a:extLst>
                <a:ext uri="{FF2B5EF4-FFF2-40B4-BE49-F238E27FC236}">
                  <a16:creationId xmlns:a16="http://schemas.microsoft.com/office/drawing/2014/main" id="{AD73B777-7A13-441C-82DA-FAC322EEFFFD}"/>
                </a:ext>
              </a:extLst>
            </p:cNvPr>
            <p:cNvCxnSpPr>
              <a:cxnSpLocks/>
            </p:cNvCxnSpPr>
            <p:nvPr/>
          </p:nvCxnSpPr>
          <p:spPr>
            <a:xfrm>
              <a:off x="1874624" y="3779800"/>
              <a:ext cx="65371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avec flèche 54">
              <a:extLst>
                <a:ext uri="{FF2B5EF4-FFF2-40B4-BE49-F238E27FC236}">
                  <a16:creationId xmlns:a16="http://schemas.microsoft.com/office/drawing/2014/main" id="{89483D8C-5646-4D21-8AA1-826F28304344}"/>
                </a:ext>
              </a:extLst>
            </p:cNvPr>
            <p:cNvCxnSpPr>
              <a:cxnSpLocks/>
            </p:cNvCxnSpPr>
            <p:nvPr/>
          </p:nvCxnSpPr>
          <p:spPr>
            <a:xfrm>
              <a:off x="1832561" y="6689898"/>
              <a:ext cx="65371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avec flèche 55">
              <a:extLst>
                <a:ext uri="{FF2B5EF4-FFF2-40B4-BE49-F238E27FC236}">
                  <a16:creationId xmlns:a16="http://schemas.microsoft.com/office/drawing/2014/main" id="{4FC716D7-CC51-40E7-B643-69D4CAD4329B}"/>
                </a:ext>
              </a:extLst>
            </p:cNvPr>
            <p:cNvCxnSpPr>
              <a:cxnSpLocks/>
            </p:cNvCxnSpPr>
            <p:nvPr/>
          </p:nvCxnSpPr>
          <p:spPr>
            <a:xfrm>
              <a:off x="1868656" y="5368063"/>
              <a:ext cx="65371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2371211"/>
      </p:ext>
    </p:extLst>
  </p:cSld>
  <p:clrMapOvr>
    <a:masterClrMapping/>
  </p:clrMapOvr>
  <p:extLst mod="1">
    <p:ext uri="{6950BFC3-D8DA-4A85-94F7-54DA5524770B}">
      <p188:commentRel xmlns="" xmlns:p188="http://schemas.microsoft.com/office/powerpoint/2018/8/main" r:id="rId4"/>
    </p:ext>
  </p:extLs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774</Words>
  <Application>Microsoft Office PowerPoint</Application>
  <PresentationFormat>Grand écran</PresentationFormat>
  <Paragraphs>148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0" baseType="lpstr">
      <vt:lpstr>Aptos</vt:lpstr>
      <vt:lpstr>Arial</vt:lpstr>
      <vt:lpstr>Bahnschrift</vt:lpstr>
      <vt:lpstr>Bahnschrift SemiLight Condensed</vt:lpstr>
      <vt:lpstr>Calibri</vt:lpstr>
      <vt:lpstr>Calibri Light</vt:lpstr>
      <vt:lpstr>Times New Roman</vt:lpstr>
      <vt:lpstr>Wingdings</vt:lpstr>
      <vt:lpstr>Thème Office</vt:lpstr>
      <vt:lpstr>The hidden side  of the co-production  of small-scale fishery policy instruments in the South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The hidden side  of the co-production  of small-scale fishery policy instruments in the South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Engaging with small-scale fisheries actors in transdisciplinary research</dc:title>
  <dc:creator>MARC</dc:creator>
  <cp:lastModifiedBy> </cp:lastModifiedBy>
  <cp:revision>54</cp:revision>
  <dcterms:created xsi:type="dcterms:W3CDTF">2025-05-16T08:38:41Z</dcterms:created>
  <dcterms:modified xsi:type="dcterms:W3CDTF">2025-06-02T17:04:24Z</dcterms:modified>
</cp:coreProperties>
</file>