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2D2455-F1D2-3641-9156-2C053CD1122D}" v="2" dt="2025-05-30T20:45:05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1"/>
  </p:normalViewPr>
  <p:slideViewPr>
    <p:cSldViewPr snapToGrid="0">
      <p:cViewPr varScale="1">
        <p:scale>
          <a:sx n="111" d="100"/>
          <a:sy n="111" d="100"/>
        </p:scale>
        <p:origin x="4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14025-3E01-2409-FAE0-9F348C593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A11E69-FFEE-199F-6359-C06412171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FDF5F-4612-2CAB-13C1-CA8CA81F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38A2F-CBB1-5050-CA6E-DA72DB75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4BA27-087E-295B-47F1-74BB469D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956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F3E3A-99BF-DDF7-503C-7E4AB51EE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0375A-3AA5-4000-5ED1-0CE9BBDC1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AF46-00A5-C50F-ADA8-C3EBDA541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ED6AF-DD8B-C237-C55C-C3FD1EF3A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2965A-7577-7713-76C1-B241A37B7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876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93D72F-13C1-1759-4F4B-04976BC52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F4475-58CA-B65F-B4D6-EC6F0A877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E94A3-079D-D736-8692-A0AFB5305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5B157-CE90-14E6-6FA5-C8A8E5F2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C4DD3-B06A-570A-3A27-39FA1996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240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D2E51-0572-701A-0827-70CBE70A4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8850C-4805-5665-EE53-1A8989519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B3A90-7660-545E-2FAF-3DBD7338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95CEC-E9B6-60C3-AF3D-F817917C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C8ED0-AE66-FF55-34BE-C4D3D6556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168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6F57F-3DAD-5384-1CE5-9CA0702A5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ACE06-A14F-9FF6-4CC6-31F602EA2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121F-6CB8-6159-4B5F-ED334122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3D3BD-4359-06CA-595E-A7EC7F56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924BC-8DB5-B3D1-DEDA-63C6D81E3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810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4CBE0-7722-D842-0E54-72052135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05EBB-B814-21BC-7E70-FEC1A5C26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F6A6E-AC9D-222E-8EAB-98F2A93EE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C33A70-F77A-6470-0502-ACC0EC0D9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82305-D10A-EF1B-4877-16656AC66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EBC14-7050-DAB4-CB82-D208006B7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030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94C8-E9C9-58C8-7FC3-A8C9435D2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3B23B-2515-73F2-77FB-D7C11DC3F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5716F-DDBB-1B8F-8A71-6987BE9D4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D697F9-24D8-FA50-79DA-AF98FB835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E94195-F192-5B1D-3CFB-F1EAABCF3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AE531-CE08-46B3-DA9B-14C8F38A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C77CCB-1D56-4FC5-3641-B4D859823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2EEE4-D7CB-18CA-F9B9-67AADC6C2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153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54D78-641D-B1B5-3466-4C40A984F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D8674-FE15-1410-C4CC-92086C5F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026F87-8BE4-7A9B-6264-914C9CB06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E6CC57-2B0A-C36D-2CEE-94CEDC301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949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2776C6-12FB-9DB8-D83C-D20235776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3E3E3C-8666-EBE8-6305-16466CBC9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7037C-9F04-9C95-F71C-BAA008AF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025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D6B58-6604-88AC-1263-884B73B8F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3BEFE-F267-8CB2-317C-F99B2FFB7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07A0F-8379-F3B6-6CF2-0098C1CC8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8F0D1-6548-969A-16A2-724E1109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9CD47-6CB5-DD4F-CF5D-098F2E4F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EB408-E8D9-1A9A-E5A3-8551069D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744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D5070-D565-52F3-76DE-E01DAA07B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123AB-5169-5A19-E734-8AA3410E3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AA468-EF53-98C8-D0B8-25F6201AF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61156-CA8C-069D-B180-F5CCE68A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32D6D-A593-93CB-1DAD-27155F592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F15A5-EDD6-6ECC-F841-D6DDAB89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546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FAD759-230A-0E0E-EF48-1440C8C2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34872-1985-126C-EDE7-D9CFE4000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076DF-83D4-9861-FE46-0050749E2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D1102-ABB6-F745-9018-BBA8BB7A90E0}" type="datetimeFigureOut">
              <a:rPr lang="sl-SI" smtClean="0"/>
              <a:t>30. 5. 25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2125C-3130-A1FD-B03A-7C851B0D6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2BC7C-CA67-B2EC-9F7D-377D1D907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A94165-8264-304D-9E64-31A9CDFBFD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813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4D63-68F0-DC41-8033-5C50524C6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9492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Rethinking the Blue Economy for Sustainability and Justice</a:t>
            </a:r>
            <a:endParaRPr lang="sl-SI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408BE-3C29-D0A2-92E1-E690CFD3E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032" y="2144150"/>
            <a:ext cx="11017769" cy="2847493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002060"/>
                </a:solidFill>
              </a:rPr>
              <a:t>Jerneja Penca</a:t>
            </a:r>
            <a:r>
              <a:rPr lang="en-GB" sz="1800" dirty="0">
                <a:solidFill>
                  <a:srgbClr val="002060"/>
                </a:solidFill>
              </a:rPr>
              <a:t>, Science and Research Centre Koper, Koper, Slovenia, </a:t>
            </a:r>
            <a:r>
              <a:rPr lang="en-GB" sz="1800" u="sng" dirty="0" err="1">
                <a:solidFill>
                  <a:srgbClr val="002060"/>
                </a:solidFill>
              </a:rPr>
              <a:t>jerneja.penca@zrs-kp.si</a:t>
            </a:r>
            <a:r>
              <a:rPr lang="en-GB" sz="1800" u="sng" dirty="0">
                <a:solidFill>
                  <a:srgbClr val="002060"/>
                </a:solidFill>
              </a:rPr>
              <a:t> </a:t>
            </a:r>
            <a:endParaRPr lang="en-SI" sz="1800" u="sng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2060"/>
                </a:solidFill>
              </a:rPr>
              <a:t>Irmak </a:t>
            </a:r>
            <a:r>
              <a:rPr lang="en-US" sz="1400" b="1" dirty="0" err="1">
                <a:solidFill>
                  <a:srgbClr val="002060"/>
                </a:solidFill>
              </a:rPr>
              <a:t>Ertör</a:t>
            </a:r>
            <a:r>
              <a:rPr lang="en-US" sz="1400" dirty="0">
                <a:solidFill>
                  <a:srgbClr val="002060"/>
                </a:solidFill>
              </a:rPr>
              <a:t>, The Ataturk Institute for Modern Turkish History, </a:t>
            </a:r>
            <a:r>
              <a:rPr lang="en-US" sz="1400" dirty="0" err="1">
                <a:solidFill>
                  <a:srgbClr val="002060"/>
                </a:solidFill>
              </a:rPr>
              <a:t>Bogazici</a:t>
            </a:r>
            <a:r>
              <a:rPr lang="en-US" sz="1400" dirty="0">
                <a:solidFill>
                  <a:srgbClr val="002060"/>
                </a:solidFill>
              </a:rPr>
              <a:t> University, Istanbul, Turkey.</a:t>
            </a:r>
            <a:endParaRPr lang="en-SI" sz="1400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Marta Ballesteros</a:t>
            </a:r>
            <a:r>
              <a:rPr lang="en-GB" sz="1400" dirty="0">
                <a:solidFill>
                  <a:srgbClr val="002060"/>
                </a:solidFill>
              </a:rPr>
              <a:t>, Spanish Institute of Oceanography (IEO-CSIC), Vigo, Spain.</a:t>
            </a:r>
            <a:endParaRPr lang="en-SI" sz="1400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Michael Briguglio</a:t>
            </a:r>
            <a:r>
              <a:rPr lang="en-GB" sz="1400" dirty="0">
                <a:solidFill>
                  <a:srgbClr val="002060"/>
                </a:solidFill>
              </a:rPr>
              <a:t>, University of Malta, Malta.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Maciej Kowalewski</a:t>
            </a:r>
            <a:r>
              <a:rPr lang="en-GB" sz="1400" dirty="0">
                <a:solidFill>
                  <a:srgbClr val="002060"/>
                </a:solidFill>
              </a:rPr>
              <a:t>, Institute of Sociology, UNESCO Chair for Social Sustainability, University of Szczecin, Poland.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Birgit </a:t>
            </a:r>
            <a:r>
              <a:rPr lang="en-GB" sz="1400" b="1" dirty="0" err="1">
                <a:solidFill>
                  <a:srgbClr val="002060"/>
                </a:solidFill>
              </a:rPr>
              <a:t>Pauksztat</a:t>
            </a:r>
            <a:r>
              <a:rPr lang="en-GB" sz="1400" dirty="0">
                <a:solidFill>
                  <a:srgbClr val="002060"/>
                </a:solidFill>
              </a:rPr>
              <a:t>, Nordland Research Institute, Bodø, Norway. </a:t>
            </a:r>
            <a:endParaRPr lang="en-SI" sz="1400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Dražen </a:t>
            </a:r>
            <a:r>
              <a:rPr lang="en-GB" sz="1400" b="1" dirty="0" err="1">
                <a:solidFill>
                  <a:srgbClr val="002060"/>
                </a:solidFill>
              </a:rPr>
              <a:t>Cepić</a:t>
            </a:r>
            <a:r>
              <a:rPr lang="en-GB" sz="1400" dirty="0">
                <a:solidFill>
                  <a:srgbClr val="002060"/>
                </a:solidFill>
              </a:rPr>
              <a:t>, Institute for Social Research in Zagreb, Croatia.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Cristina Piñeiro-</a:t>
            </a:r>
            <a:r>
              <a:rPr lang="en-GB" sz="1400" b="1" dirty="0" err="1">
                <a:solidFill>
                  <a:srgbClr val="002060"/>
                </a:solidFill>
              </a:rPr>
              <a:t>Corbeira</a:t>
            </a:r>
            <a:r>
              <a:rPr lang="en-GB" sz="1400" b="1" dirty="0">
                <a:solidFill>
                  <a:srgbClr val="002060"/>
                </a:solidFill>
              </a:rPr>
              <a:t>,</a:t>
            </a:r>
            <a:r>
              <a:rPr lang="en-GB" sz="1400" dirty="0">
                <a:solidFill>
                  <a:srgbClr val="002060"/>
                </a:solidFill>
              </a:rPr>
              <a:t> </a:t>
            </a:r>
            <a:r>
              <a:rPr lang="en-GB" sz="1400" dirty="0" err="1">
                <a:solidFill>
                  <a:srgbClr val="002060"/>
                </a:solidFill>
              </a:rPr>
              <a:t>BioCost</a:t>
            </a:r>
            <a:r>
              <a:rPr lang="en-GB" sz="1400" dirty="0">
                <a:solidFill>
                  <a:srgbClr val="002060"/>
                </a:solidFill>
              </a:rPr>
              <a:t> Research Group, Universidad de A Coruña, Spain.</a:t>
            </a:r>
            <a:endParaRPr lang="en-SI" sz="1400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Natasa </a:t>
            </a:r>
            <a:r>
              <a:rPr lang="en-GB" sz="1400" b="1" dirty="0" err="1">
                <a:solidFill>
                  <a:srgbClr val="002060"/>
                </a:solidFill>
              </a:rPr>
              <a:t>Vaidianu</a:t>
            </a:r>
            <a:r>
              <a:rPr lang="en-GB" sz="1400" b="1" dirty="0">
                <a:solidFill>
                  <a:srgbClr val="002060"/>
                </a:solidFill>
              </a:rPr>
              <a:t>, </a:t>
            </a:r>
            <a:r>
              <a:rPr lang="en-GB" sz="1400" dirty="0">
                <a:solidFill>
                  <a:srgbClr val="002060"/>
                </a:solidFill>
              </a:rPr>
              <a:t>Faculty of Natural Sciences and Agricultural Sciences, Ovidius University of Constanta, Romania; CICADIT </a:t>
            </a:r>
            <a:r>
              <a:rPr lang="en-GB" sz="1400" dirty="0" err="1">
                <a:solidFill>
                  <a:srgbClr val="002060"/>
                </a:solidFill>
              </a:rPr>
              <a:t>Center</a:t>
            </a:r>
            <a:r>
              <a:rPr lang="en-GB" sz="1400" dirty="0">
                <a:solidFill>
                  <a:srgbClr val="002060"/>
                </a:solidFill>
              </a:rPr>
              <a:t>, University of Bucharest, Romania. </a:t>
            </a:r>
            <a:endParaRPr lang="en-SI" sz="1400" dirty="0">
              <a:solidFill>
                <a:srgbClr val="002060"/>
              </a:solidFill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Sebastian Villasante</a:t>
            </a:r>
            <a:r>
              <a:rPr lang="en-GB" sz="1400" dirty="0">
                <a:solidFill>
                  <a:srgbClr val="002060"/>
                </a:solidFill>
              </a:rPr>
              <a:t>, </a:t>
            </a:r>
            <a:r>
              <a:rPr lang="en-GB" sz="1400" dirty="0" err="1">
                <a:solidFill>
                  <a:srgbClr val="002060"/>
                </a:solidFill>
              </a:rPr>
              <a:t>EqualSea</a:t>
            </a:r>
            <a:r>
              <a:rPr lang="en-GB" sz="1400" dirty="0">
                <a:solidFill>
                  <a:srgbClr val="002060"/>
                </a:solidFill>
              </a:rPr>
              <a:t> Lab-CRETUS, University of Santiago de Compostela, Spain.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1400" b="1" dirty="0">
                <a:solidFill>
                  <a:srgbClr val="002060"/>
                </a:solidFill>
              </a:rPr>
              <a:t>José J. Pascual-Fernández</a:t>
            </a:r>
            <a:r>
              <a:rPr lang="en-GB" sz="1400" dirty="0">
                <a:solidFill>
                  <a:srgbClr val="002060"/>
                </a:solidFill>
              </a:rPr>
              <a:t>, Instituto Universitario de </a:t>
            </a:r>
            <a:r>
              <a:rPr lang="en-GB" sz="1400" dirty="0" err="1">
                <a:solidFill>
                  <a:srgbClr val="002060"/>
                </a:solidFill>
              </a:rPr>
              <a:t>Investigación</a:t>
            </a:r>
            <a:r>
              <a:rPr lang="en-GB" sz="1400" dirty="0">
                <a:solidFill>
                  <a:srgbClr val="002060"/>
                </a:solidFill>
              </a:rPr>
              <a:t> Social y Turismo, Universidad de La Laguna, Tenerife, Spain. </a:t>
            </a:r>
            <a:endParaRPr lang="en-SI" sz="1400" dirty="0">
              <a:solidFill>
                <a:srgbClr val="002060"/>
              </a:solidFill>
            </a:endParaRPr>
          </a:p>
        </p:txBody>
      </p:sp>
      <p:pic>
        <p:nvPicPr>
          <p:cNvPr id="5" name="Picture 4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BC673BD9-B7B0-E717-12D3-1043F5B9A5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665" y="5285332"/>
            <a:ext cx="5711252" cy="1453084"/>
          </a:xfrm>
          <a:prstGeom prst="rect">
            <a:avLst/>
          </a:prstGeom>
        </p:spPr>
      </p:pic>
      <p:pic>
        <p:nvPicPr>
          <p:cNvPr id="7" name="Picture 6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C81A0C77-D5E9-D9E2-FF68-168ADEFCE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901" y="5285332"/>
            <a:ext cx="5688945" cy="141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99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BBD65-DA21-5CEA-874E-269843FA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EA96-D7F2-13D6-CA83-875C68316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Picture 3" descr="From Blue Economy for Sustainability and Justice&#10;">
            <a:extLst>
              <a:ext uri="{FF2B5EF4-FFF2-40B4-BE49-F238E27FC236}">
                <a16:creationId xmlns:a16="http://schemas.microsoft.com/office/drawing/2014/main" id="{E4F808DE-C500-98EB-848C-F471E8FEF3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84" y="-30623"/>
            <a:ext cx="11829618" cy="688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9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CE99-2374-2861-EB64-3C4B3CE7D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Context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191E9-60ED-2A49-7332-55086E4C2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The </a:t>
            </a:r>
            <a:r>
              <a:rPr lang="en-GB" dirty="0"/>
              <a:t>innovative, emancipatory and ecosystem-based potential of the Blue Economy concept seems to not be materialising today.</a:t>
            </a:r>
            <a:r>
              <a:rPr lang="en-SI" dirty="0">
                <a:effectLst/>
              </a:rPr>
              <a:t> </a:t>
            </a:r>
          </a:p>
          <a:p>
            <a:r>
              <a:rPr lang="en-US" dirty="0"/>
              <a:t>Alternative frameworks can inadvertently widen the gap between science and policy. </a:t>
            </a:r>
          </a:p>
          <a:p>
            <a:r>
              <a:rPr lang="sl-SI" dirty="0"/>
              <a:t>The Blue Economy concept has an appeal both among policy makers and private sector.</a:t>
            </a:r>
          </a:p>
        </p:txBody>
      </p:sp>
    </p:spTree>
    <p:extLst>
      <p:ext uri="{BB962C8B-B14F-4D97-AF65-F5344CB8AC3E}">
        <p14:creationId xmlns:p14="http://schemas.microsoft.com/office/powerpoint/2010/main" val="134116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301F-E892-14B8-3DB2-4ECEE53FF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9919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/>
              <a:t>Rethinking the Blue Economy and the Role of the Social Sciences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5087C-4E6C-3FCA-08C8-B8AC49786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0281"/>
            <a:ext cx="10515600" cy="4351338"/>
          </a:xfrm>
        </p:spPr>
        <p:txBody>
          <a:bodyPr/>
          <a:lstStyle/>
          <a:p>
            <a:r>
              <a:rPr lang="en-GB" dirty="0"/>
              <a:t>The social sciences are instrumental in building a more just and sustainable Blue Economy through:</a:t>
            </a:r>
          </a:p>
          <a:p>
            <a:pPr lvl="1"/>
            <a:r>
              <a:rPr lang="en-GB" dirty="0"/>
              <a:t>understanding, holistically and critically, the impacts of the Blue Economy in specific contexts;</a:t>
            </a:r>
          </a:p>
          <a:p>
            <a:pPr lvl="1"/>
            <a:r>
              <a:rPr lang="en-GB" dirty="0"/>
              <a:t>designing alternative visions of the future and pathways that enable more just and sustainable decision-making;</a:t>
            </a:r>
          </a:p>
          <a:p>
            <a:pPr lvl="1"/>
            <a:r>
              <a:rPr lang="en-GB" dirty="0"/>
              <a:t>supporting the science-policy interface to enact justice and sustainability.</a:t>
            </a:r>
          </a:p>
          <a:p>
            <a:r>
              <a:rPr lang="en-GB" dirty="0"/>
              <a:t>All of these bring direct benefits to decision-makers.</a:t>
            </a:r>
            <a:endParaRPr lang="en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601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72986-BCD0-6DB6-554C-015AA526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4928"/>
            <a:ext cx="10515600" cy="1325563"/>
          </a:xfrm>
        </p:spPr>
        <p:txBody>
          <a:bodyPr/>
          <a:lstStyle/>
          <a:p>
            <a:pPr lvl="0"/>
            <a:r>
              <a:rPr lang="en-GB" b="1" dirty="0"/>
              <a:t>The Strategy for Rethinking the Blue Economy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2CC89-5137-DFEE-27DA-C6DF6ECD0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008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Rethinking the Relations</a:t>
            </a:r>
          </a:p>
          <a:p>
            <a:pPr lvl="1"/>
            <a:r>
              <a:rPr lang="en-GB" sz="2800" dirty="0"/>
              <a:t>with the Object of the Study: Societal anchoring</a:t>
            </a:r>
          </a:p>
          <a:p>
            <a:pPr lvl="1"/>
            <a:r>
              <a:rPr lang="en-GB" sz="2800" dirty="0"/>
              <a:t>with Sea Users: Co-Creation</a:t>
            </a:r>
          </a:p>
          <a:p>
            <a:pPr lvl="1"/>
            <a:r>
              <a:rPr lang="en-GB" sz="2800" dirty="0"/>
              <a:t>With Decision-Makers: Science-Policy Interface </a:t>
            </a:r>
            <a:endParaRPr lang="en-SI" sz="2800" dirty="0"/>
          </a:p>
          <a:p>
            <a:pPr lvl="1"/>
            <a:r>
              <a:rPr lang="en-GB" sz="2800" dirty="0"/>
              <a:t>among Researchers: Knowledge Integration </a:t>
            </a:r>
            <a:endParaRPr lang="en-SI" sz="2800" dirty="0"/>
          </a:p>
          <a:p>
            <a:pPr lvl="1"/>
            <a:r>
              <a:rPr lang="en-GB" sz="2800" dirty="0"/>
              <a:t>in the Research Community: Accountability and Care</a:t>
            </a:r>
            <a:r>
              <a:rPr lang="en-SI" sz="2800" dirty="0">
                <a:effectLst/>
              </a:rPr>
              <a:t> </a:t>
            </a:r>
            <a:endParaRPr lang="en-SI" sz="2800" dirty="0"/>
          </a:p>
          <a:p>
            <a:pPr lvl="1"/>
            <a:endParaRPr lang="en-SI" sz="2800" dirty="0"/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782662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355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Rethinking the Blue Economy for Sustainability and Justice</vt:lpstr>
      <vt:lpstr>PowerPoint Presentation</vt:lpstr>
      <vt:lpstr>Context</vt:lpstr>
      <vt:lpstr>Rethinking the Blue Economy and the Role of the Social Sciences</vt:lpstr>
      <vt:lpstr>The Strategy for Rethinking the Blue Economy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Jerneja Penca</dc:creator>
  <cp:lastModifiedBy>Jerneja Penca</cp:lastModifiedBy>
  <cp:revision>1</cp:revision>
  <dcterms:created xsi:type="dcterms:W3CDTF">2025-05-30T20:19:58Z</dcterms:created>
  <dcterms:modified xsi:type="dcterms:W3CDTF">2025-05-30T20:51:27Z</dcterms:modified>
</cp:coreProperties>
</file>