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9" r:id="rId3"/>
    <p:sldId id="285" r:id="rId4"/>
    <p:sldId id="282" r:id="rId5"/>
    <p:sldId id="284" r:id="rId6"/>
    <p:sldId id="281" r:id="rId7"/>
    <p:sldId id="280" r:id="rId8"/>
    <p:sldId id="286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F83"/>
    <a:srgbClr val="C4F7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8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208" y="4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5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9F3A10-12FA-5ED3-0A65-71B373D3A2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9FF85-82A4-9AE2-1D72-244AD8F72F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C931A-FF6C-421C-9C8D-E41D9B7DB8EB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F1D32-1539-12A2-7BFC-0E19F3B264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1EB51-AA56-C7F3-9090-30B8691F8F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77C98-964D-4F20-A761-6816013F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45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;p9">
            <a:extLst>
              <a:ext uri="{FF2B5EF4-FFF2-40B4-BE49-F238E27FC236}">
                <a16:creationId xmlns:a16="http://schemas.microsoft.com/office/drawing/2014/main" id="{C09DB0D3-2D68-F660-3137-A582D0E6BC94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0DBC90-EE14-EA8D-B7A2-B850B100DB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6002" y="309411"/>
            <a:ext cx="4979997" cy="1799999"/>
          </a:xfrm>
          <a:prstGeom prst="rect">
            <a:avLst/>
          </a:prstGeom>
        </p:spPr>
      </p:pic>
      <p:sp>
        <p:nvSpPr>
          <p:cNvPr id="6" name="Google Shape;19;p9">
            <a:extLst>
              <a:ext uri="{FF2B5EF4-FFF2-40B4-BE49-F238E27FC236}">
                <a16:creationId xmlns:a16="http://schemas.microsoft.com/office/drawing/2014/main" id="{D9CF9824-E6F9-903C-C14C-C1BC88EBFD0F}"/>
              </a:ext>
            </a:extLst>
          </p:cNvPr>
          <p:cNvSpPr txBox="1"/>
          <p:nvPr/>
        </p:nvSpPr>
        <p:spPr>
          <a:xfrm>
            <a:off x="2540726" y="6390929"/>
            <a:ext cx="96146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fontAlgn="base"/>
            <a:r>
              <a:rPr lang="en-US" sz="600" b="0" i="0" dirty="0">
                <a:solidFill>
                  <a:schemeClr val="bg1"/>
                </a:solidFill>
                <a:effectLst/>
                <a:latin typeface="+mn-lt"/>
              </a:rPr>
              <a:t>This work was funded by the European Union under grant agreement no. 101083922 (OceanICU) and UK Research and Innovation (UKRI) under the UK government’s Horizon Europe funding guarantee [grant number 10054454, 10063673, 10064020, 10059241, 10079684, 10059012, 10048179]. Views and opinions expressed are however those of the author(s) only and do not necessarily reflect those of the European Union or European Research Executive Agency. Neither the European Union </a:t>
            </a:r>
            <a:br>
              <a:rPr lang="en-US" sz="600" b="0" i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600" b="0" i="0" dirty="0">
                <a:solidFill>
                  <a:schemeClr val="bg1"/>
                </a:solidFill>
                <a:effectLst/>
                <a:latin typeface="+mn-lt"/>
              </a:rPr>
              <a:t>nor the granting authority can be held responsible for them.</a:t>
            </a:r>
          </a:p>
        </p:txBody>
      </p:sp>
      <p:sp>
        <p:nvSpPr>
          <p:cNvPr id="8" name="Google Shape;13;p9">
            <a:extLst>
              <a:ext uri="{FF2B5EF4-FFF2-40B4-BE49-F238E27FC236}">
                <a16:creationId xmlns:a16="http://schemas.microsoft.com/office/drawing/2014/main" id="{79B81832-546E-F541-554B-07D5004C3D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847967"/>
            <a:ext cx="10550700" cy="333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venir"/>
              <a:buNone/>
              <a:defRPr sz="3400" b="1" i="0" u="none" strike="noStrike" cap="none">
                <a:solidFill>
                  <a:schemeClr val="lt1"/>
                </a:solidFill>
                <a:latin typeface="Lucida Sans" panose="020B0602030504020204" pitchFamily="34" charset="0"/>
                <a:ea typeface="Cambria" panose="02040503050406030204" pitchFamily="18" charset="0"/>
                <a:cs typeface="Lucida Sans" panose="020B0602030504020204" pitchFamily="34" charset="0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" name="Google Shape;15;p9">
            <a:extLst>
              <a:ext uri="{FF2B5EF4-FFF2-40B4-BE49-F238E27FC236}">
                <a16:creationId xmlns:a16="http://schemas.microsoft.com/office/drawing/2014/main" id="{D2D2174B-BE78-D323-7735-30F80333D6D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720000" y="5186053"/>
            <a:ext cx="10551250" cy="37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tx2"/>
                </a:solidFill>
                <a:latin typeface="Lucida Sans" panose="020B0602030504020204" pitchFamily="34" charset="0"/>
                <a:ea typeface="Cambria" panose="02040503050406030204" pitchFamily="18" charset="0"/>
                <a:cs typeface="Lucida Sans" panose="020B0602030504020204" pitchFamily="34" charset="0"/>
                <a:sym typeface="Corbe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[MEETING / EVENT]</a:t>
            </a:r>
            <a:endParaRPr dirty="0"/>
          </a:p>
        </p:txBody>
      </p:sp>
      <p:sp>
        <p:nvSpPr>
          <p:cNvPr id="10" name="Google Shape;16;p9">
            <a:extLst>
              <a:ext uri="{FF2B5EF4-FFF2-40B4-BE49-F238E27FC236}">
                <a16:creationId xmlns:a16="http://schemas.microsoft.com/office/drawing/2014/main" id="{B38EBE37-0E57-D298-0947-E3E5BA88763A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719450" y="5565846"/>
            <a:ext cx="10551250" cy="22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lt1"/>
                </a:solidFill>
                <a:latin typeface="Lucida Sans" panose="020B0602030504020204" pitchFamily="34" charset="0"/>
                <a:ea typeface="Cambria" panose="02040503050406030204" pitchFamily="18" charset="0"/>
                <a:cs typeface="Lucida Sans" panose="020B0602030504020204" pitchFamily="34" charset="0"/>
                <a:sym typeface="Corbe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dirty="0"/>
              <a:t>Date</a:t>
            </a:r>
            <a:endParaRPr dirty="0"/>
          </a:p>
        </p:txBody>
      </p: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B5D02A4-48E2-EABF-80E8-36DD6339B9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8" y="6418447"/>
            <a:ext cx="1268823" cy="283090"/>
          </a:xfrm>
          <a:prstGeom prst="rect">
            <a:avLst/>
          </a:prstGeom>
        </p:spPr>
      </p:pic>
      <p:pic>
        <p:nvPicPr>
          <p:cNvPr id="1026" name="Picture 2" descr="UKRI logo [W]">
            <a:extLst>
              <a:ext uri="{FF2B5EF4-FFF2-40B4-BE49-F238E27FC236}">
                <a16:creationId xmlns:a16="http://schemas.microsoft.com/office/drawing/2014/main" id="{5E49A4A7-509D-E863-EB82-687AC89707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91" y="6425911"/>
            <a:ext cx="889716" cy="26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63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Statement" preserve="1" userDrawn="1">
  <p:cSld name="Content + Statem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;p15">
            <a:extLst>
              <a:ext uri="{FF2B5EF4-FFF2-40B4-BE49-F238E27FC236}">
                <a16:creationId xmlns:a16="http://schemas.microsoft.com/office/drawing/2014/main" id="{030E5958-4131-47F9-AB02-CB08DAEE4495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" y="1"/>
            <a:ext cx="12191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9"/>
          <p:cNvSpPr txBox="1">
            <a:spLocks noGrp="1"/>
          </p:cNvSpPr>
          <p:nvPr>
            <p:ph type="body" idx="2" hasCustomPrompt="1"/>
          </p:nvPr>
        </p:nvSpPr>
        <p:spPr>
          <a:xfrm>
            <a:off x="720725" y="3942335"/>
            <a:ext cx="11012239" cy="144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b="1" i="0" u="none" strike="noStrike" cap="none">
                <a:solidFill>
                  <a:schemeClr val="accent2"/>
                </a:solidFill>
                <a:latin typeface="Lucida Sans" panose="020B0602030504020204" pitchFamily="34" charset="0"/>
                <a:ea typeface="Cambria" panose="02040503050406030204" pitchFamily="18" charset="0"/>
                <a:cs typeface="Lucida Sans" panose="020B0602030504020204" pitchFamily="34" charset="0"/>
                <a:sym typeface="Corbe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dirty="0"/>
              <a:t>Statement</a:t>
            </a:r>
            <a:endParaRPr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BFB616-A5FB-D845-A0FC-CBE07CD02A0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5" y="1411301"/>
            <a:ext cx="10749826" cy="221428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1pPr>
            <a:lvl2pPr marL="36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2pPr>
            <a:lvl3pPr>
              <a:defRPr sz="16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 marL="180000" indent="-18000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orbel" panose="020B0503020204020204" pitchFamily="34" charset="0"/>
              </a:defRPr>
            </a:lvl5pPr>
            <a:lvl6pPr>
              <a:defRPr/>
            </a:lvl6pPr>
          </a:lstStyle>
          <a:p>
            <a:pPr marL="180000" marR="0" lvl="0" indent="-1800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Click to edit text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7285210-8472-03E3-3DE2-ADE99B056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688644"/>
            <a:ext cx="9390326" cy="360000"/>
          </a:xfrm>
          <a:prstGeom prst="rect">
            <a:avLst/>
          </a:prstGeom>
        </p:spPr>
        <p:txBody>
          <a:bodyPr lIns="0"/>
          <a:lstStyle>
            <a:lvl1pPr>
              <a:defRPr sz="2000" b="1">
                <a:solidFill>
                  <a:schemeClr val="accent1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6D6C0E-CB9C-9A5D-9B5E-6AEE238484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5161" y="227277"/>
            <a:ext cx="1992000" cy="720000"/>
          </a:xfrm>
          <a:prstGeom prst="rect">
            <a:avLst/>
          </a:prstGeom>
        </p:spPr>
      </p:pic>
      <p:sp>
        <p:nvSpPr>
          <p:cNvPr id="9" name="Google Shape;30;p11">
            <a:extLst>
              <a:ext uri="{FF2B5EF4-FFF2-40B4-BE49-F238E27FC236}">
                <a16:creationId xmlns:a16="http://schemas.microsoft.com/office/drawing/2014/main" id="{9A574515-E8A3-2F64-14D4-1C1FDAF54594}"/>
              </a:ext>
            </a:extLst>
          </p:cNvPr>
          <p:cNvSpPr txBox="1">
            <a:spLocks/>
          </p:cNvSpPr>
          <p:nvPr userDrawn="1"/>
        </p:nvSpPr>
        <p:spPr>
          <a:xfrm>
            <a:off x="9270607" y="6347681"/>
            <a:ext cx="2565663" cy="19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algn="r"/>
            <a:fld id="{00000000-1234-1234-1234-123412341234}" type="slidenum">
              <a:rPr lang="en-US" sz="1000" smtClean="0">
                <a:solidFill>
                  <a:schemeClr val="bg1"/>
                </a:solidFill>
                <a:latin typeface="Lucida Sans" panose="020B0602030504020204" pitchFamily="34" charset="0"/>
                <a:ea typeface="Cambria" panose="02040503050406030204" pitchFamily="18" charset="0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Lucida Sans" panose="020B0602030504020204" pitchFamily="34" charset="0"/>
              <a:ea typeface="Cambria" panose="02040503050406030204" pitchFamily="18" charset="0"/>
            </a:endParaRPr>
          </a:p>
        </p:txBody>
      </p:sp>
      <p:sp>
        <p:nvSpPr>
          <p:cNvPr id="3" name="Google Shape;28;p11">
            <a:extLst>
              <a:ext uri="{FF2B5EF4-FFF2-40B4-BE49-F238E27FC236}">
                <a16:creationId xmlns:a16="http://schemas.microsoft.com/office/drawing/2014/main" id="{BD86975E-8F75-1CA7-BACD-A276B5FC00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317898"/>
            <a:ext cx="93903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None/>
              <a:defRPr sz="2600" b="1" i="0" u="none" strike="noStrike" cap="none">
                <a:solidFill>
                  <a:schemeClr val="dk2"/>
                </a:solidFill>
                <a:latin typeface="Lucida Sans" panose="020B0602030504020204" pitchFamily="34" charset="0"/>
                <a:ea typeface="Cambria" panose="02040503050406030204" pitchFamily="18" charset="0"/>
                <a:cs typeface="Lucida Sans" panose="020B0602030504020204" pitchFamily="34" charset="0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2084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 preserve="1">
  <p:cSld name="Statem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0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2577948" y="1174554"/>
            <a:ext cx="6944930" cy="450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None/>
              <a:defRPr sz="2600" b="1" i="0" u="none" strike="noStrike" cap="none">
                <a:solidFill>
                  <a:schemeClr val="bg1"/>
                </a:solidFill>
                <a:latin typeface="Lucida Sans" panose="020B0602030504020204" pitchFamily="34" charset="0"/>
                <a:ea typeface="Cambria" panose="02040503050406030204" pitchFamily="18" charset="0"/>
                <a:cs typeface="Lucida Sans" panose="020B0602030504020204" pitchFamily="34" charset="0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2F2264-134A-8CC1-4E38-5300E5F1CE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5163" y="227277"/>
            <a:ext cx="1991997" cy="719999"/>
          </a:xfrm>
          <a:prstGeom prst="rect">
            <a:avLst/>
          </a:prstGeom>
        </p:spPr>
      </p:pic>
      <p:sp>
        <p:nvSpPr>
          <p:cNvPr id="4" name="Google Shape;30;p11">
            <a:extLst>
              <a:ext uri="{FF2B5EF4-FFF2-40B4-BE49-F238E27FC236}">
                <a16:creationId xmlns:a16="http://schemas.microsoft.com/office/drawing/2014/main" id="{D0C2A4F5-1210-E2A7-1CA6-369D5A9D214F}"/>
              </a:ext>
            </a:extLst>
          </p:cNvPr>
          <p:cNvSpPr txBox="1">
            <a:spLocks/>
          </p:cNvSpPr>
          <p:nvPr userDrawn="1"/>
        </p:nvSpPr>
        <p:spPr>
          <a:xfrm>
            <a:off x="9270607" y="6347681"/>
            <a:ext cx="2565663" cy="19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algn="r"/>
            <a:fld id="{00000000-1234-1234-1234-123412341234}" type="slidenum">
              <a:rPr lang="en-US" sz="1000" smtClean="0">
                <a:solidFill>
                  <a:schemeClr val="bg1"/>
                </a:solidFill>
                <a:latin typeface="Lucida Sans" panose="020B0602030504020204" pitchFamily="34" charset="0"/>
                <a:ea typeface="Cambria" panose="02040503050406030204" pitchFamily="18" charset="0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Lucida Sans" panose="020B0602030504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9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preserve="1">
  <p:cSld name="Bac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;p9">
            <a:extLst>
              <a:ext uri="{FF2B5EF4-FFF2-40B4-BE49-F238E27FC236}">
                <a16:creationId xmlns:a16="http://schemas.microsoft.com/office/drawing/2014/main" id="{95B9CD5C-AB54-ED2B-6F0B-1BF46CAFA2BA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4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A51CDD5-21B7-7F9D-429B-A73A616F84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4" y="352338"/>
            <a:ext cx="4482000" cy="1620000"/>
          </a:xfrm>
          <a:prstGeom prst="rect">
            <a:avLst/>
          </a:prstGeom>
        </p:spPr>
      </p:pic>
      <p:sp>
        <p:nvSpPr>
          <p:cNvPr id="64" name="Google Shape;64;p31"/>
          <p:cNvSpPr txBox="1"/>
          <p:nvPr/>
        </p:nvSpPr>
        <p:spPr>
          <a:xfrm>
            <a:off x="713224" y="4969846"/>
            <a:ext cx="61995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accent2"/>
                </a:solidFill>
                <a:latin typeface="Lucida Sans" panose="020B0602030504020204" pitchFamily="34" charset="0"/>
                <a:ea typeface="Cambria" panose="02040503050406030204" pitchFamily="18" charset="0"/>
                <a:cs typeface="Corbel"/>
                <a:sym typeface="Corbel"/>
              </a:rPr>
              <a:t>Visit</a:t>
            </a:r>
            <a:r>
              <a:rPr lang="en-US" sz="2000" b="0" i="0" u="none" strike="noStrike" cap="none" dirty="0">
                <a:solidFill>
                  <a:schemeClr val="accent3"/>
                </a:solidFill>
                <a:latin typeface="Lucida Sans" panose="020B0602030504020204" pitchFamily="34" charset="0"/>
                <a:ea typeface="Cambria" panose="02040503050406030204" pitchFamily="18" charset="0"/>
                <a:cs typeface="Corbel"/>
                <a:sym typeface="Corbel"/>
              </a:rPr>
              <a:t> 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  <a:cs typeface="Corbel"/>
                <a:sym typeface="Corbel"/>
              </a:rPr>
              <a:t>ocean-icu.eu | hello@ocean-icu.eu</a:t>
            </a:r>
            <a:endParaRPr b="0" dirty="0">
              <a:solidFill>
                <a:schemeClr val="bg2"/>
              </a:solidFill>
              <a:latin typeface="Lucida Sans" panose="020B0602030504020204" pitchFamily="34" charset="0"/>
            </a:endParaRPr>
          </a:p>
        </p:txBody>
      </p:sp>
      <p:sp>
        <p:nvSpPr>
          <p:cNvPr id="65" name="Google Shape;65;p31"/>
          <p:cNvSpPr txBox="1"/>
          <p:nvPr/>
        </p:nvSpPr>
        <p:spPr>
          <a:xfrm>
            <a:off x="680171" y="3060322"/>
            <a:ext cx="7692041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500" b="0" i="0" u="none" strike="noStrike" cap="none" spc="0" baseline="0" dirty="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  <a:cs typeface="Corbel"/>
                <a:sym typeface="Corbel"/>
              </a:rPr>
              <a:t>Understanding </a:t>
            </a:r>
            <a:r>
              <a:rPr lang="nl-BE" sz="3500" b="0" i="0" u="none" strike="noStrike" cap="none" spc="0" baseline="0" dirty="0">
                <a:solidFill>
                  <a:schemeClr val="bg2"/>
                </a:solidFill>
                <a:latin typeface="Lucida Sans" panose="020B0602030504020204" pitchFamily="34" charset="0"/>
                <a:sym typeface="Corbel"/>
              </a:rPr>
              <a:t>Ocean Carbon</a:t>
            </a:r>
            <a:endParaRPr sz="3500" b="0" spc="0" baseline="0" dirty="0">
              <a:solidFill>
                <a:schemeClr val="bg2"/>
              </a:solidFill>
              <a:latin typeface="Lucida Sans" panose="020B0602030504020204" pitchFamily="34" charset="0"/>
            </a:endParaRPr>
          </a:p>
        </p:txBody>
      </p:sp>
      <p:sp>
        <p:nvSpPr>
          <p:cNvPr id="69" name="Google Shape;69;p31"/>
          <p:cNvSpPr txBox="1"/>
          <p:nvPr userDrawn="1"/>
        </p:nvSpPr>
        <p:spPr>
          <a:xfrm>
            <a:off x="713224" y="5363246"/>
            <a:ext cx="465390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accent2"/>
                </a:solidFill>
                <a:latin typeface="Lucida Sans" panose="020B0602030504020204" pitchFamily="34" charset="0"/>
                <a:ea typeface="Cambria" panose="02040503050406030204" pitchFamily="18" charset="0"/>
                <a:cs typeface="Corbel"/>
                <a:sym typeface="Corbel"/>
              </a:rPr>
              <a:t>Stay up-t</a:t>
            </a:r>
            <a:r>
              <a:rPr lang="en-US" sz="2000" b="1" i="0" u="none" strike="noStrike" cap="none" dirty="0">
                <a:solidFill>
                  <a:srgbClr val="D95F83"/>
                </a:solidFill>
                <a:latin typeface="Lucida Sans" panose="020B0602030504020204" pitchFamily="34" charset="0"/>
                <a:ea typeface="Cambria" panose="02040503050406030204" pitchFamily="18" charset="0"/>
                <a:cs typeface="Corbel"/>
                <a:sym typeface="Corbel"/>
              </a:rPr>
              <a:t>o-</a:t>
            </a:r>
            <a:r>
              <a:rPr lang="en-US" sz="2000" b="1" i="0" u="none" strike="noStrike" cap="none" dirty="0">
                <a:solidFill>
                  <a:schemeClr val="accent2"/>
                </a:solidFill>
                <a:latin typeface="Lucida Sans" panose="020B0602030504020204" pitchFamily="34" charset="0"/>
                <a:ea typeface="Cambria" panose="02040503050406030204" pitchFamily="18" charset="0"/>
                <a:cs typeface="Corbel"/>
                <a:sym typeface="Corbel"/>
              </a:rPr>
              <a:t>date 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  <a:cs typeface="Corbel"/>
                <a:sym typeface="Corbel"/>
              </a:rPr>
              <a:t>with the latest news</a:t>
            </a:r>
            <a:endParaRPr b="0" dirty="0">
              <a:solidFill>
                <a:schemeClr val="bg2"/>
              </a:solidFill>
              <a:latin typeface="Lucida Sans" panose="020B0602030504020204" pitchFamily="34" charset="0"/>
            </a:endParaRPr>
          </a:p>
        </p:txBody>
      </p:sp>
      <p:pic>
        <p:nvPicPr>
          <p:cNvPr id="5" name="Google Shape;83;p52">
            <a:extLst>
              <a:ext uri="{FF2B5EF4-FFF2-40B4-BE49-F238E27FC236}">
                <a16:creationId xmlns:a16="http://schemas.microsoft.com/office/drawing/2014/main" id="{4CD8FEDF-167C-831B-E15A-61686F93024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5292725" y="5472864"/>
            <a:ext cx="252413" cy="20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4;p52">
            <a:extLst>
              <a:ext uri="{FF2B5EF4-FFF2-40B4-BE49-F238E27FC236}">
                <a16:creationId xmlns:a16="http://schemas.microsoft.com/office/drawing/2014/main" id="{3CC9E77A-1847-E598-5FF9-CE84DF65D784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927525" y="5469024"/>
            <a:ext cx="210106" cy="208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5;p5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8DB06B-D826-18A1-3F76-30E4F7EB76B9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6240262" y="5479214"/>
            <a:ext cx="306387" cy="21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7;p52">
            <a:extLst>
              <a:ext uri="{FF2B5EF4-FFF2-40B4-BE49-F238E27FC236}">
                <a16:creationId xmlns:a16="http://schemas.microsoft.com/office/drawing/2014/main" id="{6F1A8A24-6A95-FB97-932B-EF6FB04927E5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5634198" y="5470085"/>
            <a:ext cx="210495" cy="211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88;p52">
            <a:extLst>
              <a:ext uri="{FF2B5EF4-FFF2-40B4-BE49-F238E27FC236}">
                <a16:creationId xmlns:a16="http://schemas.microsoft.com/office/drawing/2014/main" id="{F874A97F-8822-658F-CA90-280035388698}"/>
              </a:ext>
            </a:extLst>
          </p:cNvPr>
          <p:cNvCxnSpPr/>
          <p:nvPr userDrawn="1"/>
        </p:nvCxnSpPr>
        <p:spPr>
          <a:xfrm rot="10800000">
            <a:off x="5584531" y="5470085"/>
            <a:ext cx="0" cy="207567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Google Shape;19;p9">
            <a:extLst>
              <a:ext uri="{FF2B5EF4-FFF2-40B4-BE49-F238E27FC236}">
                <a16:creationId xmlns:a16="http://schemas.microsoft.com/office/drawing/2014/main" id="{824EF784-62DF-C736-189F-FC4E8D690DE3}"/>
              </a:ext>
            </a:extLst>
          </p:cNvPr>
          <p:cNvSpPr txBox="1"/>
          <p:nvPr userDrawn="1"/>
        </p:nvSpPr>
        <p:spPr>
          <a:xfrm>
            <a:off x="2540725" y="6312721"/>
            <a:ext cx="67356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fontAlgn="base"/>
            <a:r>
              <a:rPr lang="en-US" sz="600" b="0" i="0" dirty="0">
                <a:solidFill>
                  <a:schemeClr val="bg2"/>
                </a:solidFill>
                <a:effectLst/>
                <a:latin typeface="+mn-lt"/>
              </a:rPr>
              <a:t>This work was funded by the European Union under grant agreement no. 101083922 (OceanICU) and UK Research and Innovation (UKRI) under the UK government’s </a:t>
            </a:r>
            <a:br>
              <a:rPr lang="en-US" sz="600" b="0" i="0" dirty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600" b="0" i="0" dirty="0">
                <a:solidFill>
                  <a:schemeClr val="bg2"/>
                </a:solidFill>
                <a:effectLst/>
                <a:latin typeface="+mn-lt"/>
              </a:rPr>
              <a:t>Horizon Europe funding guarantee [grant number 10054454, 10063673, 10064020, 10059241, 10079684, 10059012, 10048179]. Views and opinions expressed are </a:t>
            </a:r>
            <a:br>
              <a:rPr lang="en-US" sz="600" b="0" i="0" dirty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600" b="0" i="0" dirty="0">
                <a:solidFill>
                  <a:schemeClr val="bg2"/>
                </a:solidFill>
                <a:effectLst/>
                <a:latin typeface="+mn-lt"/>
              </a:rPr>
              <a:t>however those of the author(s) only and do not necessarily reflect those of the European Union or European Research Executive Agency. Neither the European Union </a:t>
            </a:r>
            <a:br>
              <a:rPr lang="en-US" sz="600" b="0" i="0" dirty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600" b="0" i="0" dirty="0">
                <a:solidFill>
                  <a:schemeClr val="bg2"/>
                </a:solidFill>
                <a:effectLst/>
                <a:latin typeface="+mn-lt"/>
              </a:rPr>
              <a:t>nor the granting authority can be held responsible for 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C8B51-D019-BB87-1A15-12E98E42FE2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732" y="6418653"/>
            <a:ext cx="1266975" cy="28267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DAA1D1D-50F7-D19A-4F50-23B33C9A0F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173" y="6433057"/>
            <a:ext cx="852660" cy="2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65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1;p9">
            <a:extLst>
              <a:ext uri="{FF2B5EF4-FFF2-40B4-BE49-F238E27FC236}">
                <a16:creationId xmlns:a16="http://schemas.microsoft.com/office/drawing/2014/main" id="{E06DA83C-0C70-E82B-1F17-023B6B18D5ED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4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1CD913-CD31-1AB6-E767-59772DE34F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303" y="370955"/>
            <a:ext cx="4979997" cy="1799999"/>
          </a:xfrm>
          <a:prstGeom prst="rect">
            <a:avLst/>
          </a:prstGeom>
        </p:spPr>
      </p:pic>
      <p:sp>
        <p:nvSpPr>
          <p:cNvPr id="8" name="Google Shape;13;p9">
            <a:extLst>
              <a:ext uri="{FF2B5EF4-FFF2-40B4-BE49-F238E27FC236}">
                <a16:creationId xmlns:a16="http://schemas.microsoft.com/office/drawing/2014/main" id="{6A4DE8BF-F65D-8234-BAFD-952E5A0558A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96949" y="1847966"/>
            <a:ext cx="6907337" cy="316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venir"/>
              <a:buNone/>
              <a:defRPr sz="3400" b="1" i="0" u="none" strike="noStrike" cap="none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  <a:cs typeface="Lucida Sans" panose="020B0602030504020204" pitchFamily="34" charset="0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dirty="0"/>
              <a:t>Click to add title</a:t>
            </a:r>
          </a:p>
        </p:txBody>
      </p:sp>
      <p:sp>
        <p:nvSpPr>
          <p:cNvPr id="9" name="Google Shape;15;p9">
            <a:extLst>
              <a:ext uri="{FF2B5EF4-FFF2-40B4-BE49-F238E27FC236}">
                <a16:creationId xmlns:a16="http://schemas.microsoft.com/office/drawing/2014/main" id="{1DD7CE1F-0ED2-6D68-275E-09E117B79C7F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97498" y="5030962"/>
            <a:ext cx="6906788" cy="37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accent2"/>
                </a:solidFill>
                <a:latin typeface="Lucida Sans" panose="020B0602030504020204" pitchFamily="34" charset="0"/>
                <a:ea typeface="Cambria" panose="02040503050406030204" pitchFamily="18" charset="0"/>
                <a:cs typeface="Lucida Sans" panose="020B0602030504020204" pitchFamily="34" charset="0"/>
                <a:sym typeface="Corbe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MEETING / EVENT</a:t>
            </a:r>
            <a:endParaRPr dirty="0"/>
          </a:p>
        </p:txBody>
      </p:sp>
      <p:sp>
        <p:nvSpPr>
          <p:cNvPr id="10" name="Google Shape;16;p9">
            <a:extLst>
              <a:ext uri="{FF2B5EF4-FFF2-40B4-BE49-F238E27FC236}">
                <a16:creationId xmlns:a16="http://schemas.microsoft.com/office/drawing/2014/main" id="{125800A9-94EE-E047-53B5-02B490C03ABF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96947" y="5415232"/>
            <a:ext cx="6906787" cy="284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  <a:cs typeface="Lucida Sans" panose="020B0602030504020204" pitchFamily="34" charset="0"/>
                <a:sym typeface="Corbe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dirty="0"/>
              <a:t>Date</a:t>
            </a:r>
            <a:endParaRPr dirty="0"/>
          </a:p>
        </p:txBody>
      </p:sp>
      <p:sp>
        <p:nvSpPr>
          <p:cNvPr id="3" name="Google Shape;19;p9">
            <a:extLst>
              <a:ext uri="{FF2B5EF4-FFF2-40B4-BE49-F238E27FC236}">
                <a16:creationId xmlns:a16="http://schemas.microsoft.com/office/drawing/2014/main" id="{E382DBBB-31C2-B440-5900-7CCD22A6FA21}"/>
              </a:ext>
            </a:extLst>
          </p:cNvPr>
          <p:cNvSpPr txBox="1"/>
          <p:nvPr userDrawn="1"/>
        </p:nvSpPr>
        <p:spPr>
          <a:xfrm>
            <a:off x="2540725" y="6312721"/>
            <a:ext cx="67356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fontAlgn="base"/>
            <a:r>
              <a:rPr lang="en-US" sz="600" b="0" i="0" dirty="0">
                <a:solidFill>
                  <a:schemeClr val="bg2"/>
                </a:solidFill>
                <a:effectLst/>
                <a:latin typeface="+mn-lt"/>
              </a:rPr>
              <a:t>This work was funded by the European Union under grant agreement no. 101083922 (OceanICU) and UK Research and Innovation (UKRI) under the UK government’s </a:t>
            </a:r>
            <a:br>
              <a:rPr lang="en-US" sz="600" b="0" i="0" dirty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600" b="0" i="0" dirty="0">
                <a:solidFill>
                  <a:schemeClr val="bg2"/>
                </a:solidFill>
                <a:effectLst/>
                <a:latin typeface="+mn-lt"/>
              </a:rPr>
              <a:t>Horizon Europe funding guarantee [grant number 10054454, 10063673, 10064020, 10059241, 10079684, 10059012, 10048179]. Views and opinions expressed are </a:t>
            </a:r>
            <a:br>
              <a:rPr lang="en-US" sz="600" b="0" i="0" dirty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600" b="0" i="0" dirty="0">
                <a:solidFill>
                  <a:schemeClr val="bg2"/>
                </a:solidFill>
                <a:effectLst/>
                <a:latin typeface="+mn-lt"/>
              </a:rPr>
              <a:t>however those of the author(s) only and do not necessarily reflect those of the European Union or European Research Executive Agency. Neither the European Union </a:t>
            </a:r>
            <a:br>
              <a:rPr lang="en-US" sz="600" b="0" i="0" dirty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600" b="0" i="0" dirty="0">
                <a:solidFill>
                  <a:schemeClr val="bg2"/>
                </a:solidFill>
                <a:effectLst/>
                <a:latin typeface="+mn-lt"/>
              </a:rPr>
              <a:t>nor the granting authority can be held responsible for 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97512-4470-04D4-0349-4887835EA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732" y="6418653"/>
            <a:ext cx="1266975" cy="28267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ABB6F89-7DB4-2F29-1D55-2B8336A40D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173" y="6433057"/>
            <a:ext cx="852660" cy="2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69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6;p11">
            <a:extLst>
              <a:ext uri="{FF2B5EF4-FFF2-40B4-BE49-F238E27FC236}">
                <a16:creationId xmlns:a16="http://schemas.microsoft.com/office/drawing/2014/main" id="{46252916-6E7C-DB61-4757-C6A3C6B658E9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;p9">
            <a:extLst>
              <a:ext uri="{FF2B5EF4-FFF2-40B4-BE49-F238E27FC236}">
                <a16:creationId xmlns:a16="http://schemas.microsoft.com/office/drawing/2014/main" id="{84C17DF6-2124-A036-7BF5-CD815996B6D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719999" y="4864353"/>
            <a:ext cx="10695319" cy="37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accent2"/>
                </a:solidFill>
                <a:latin typeface="Lucida Sans" panose="020B0602030504020204" pitchFamily="34" charset="0"/>
                <a:ea typeface="Cambria" panose="02040503050406030204" pitchFamily="18" charset="0"/>
                <a:cs typeface="Lucida Sans" panose="020B0602030504020204" pitchFamily="34" charset="0"/>
                <a:sym typeface="Corbe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MEETING / EVENT</a:t>
            </a:r>
            <a:endParaRPr dirty="0"/>
          </a:p>
        </p:txBody>
      </p:sp>
      <p:sp>
        <p:nvSpPr>
          <p:cNvPr id="6" name="Google Shape;16;p9">
            <a:extLst>
              <a:ext uri="{FF2B5EF4-FFF2-40B4-BE49-F238E27FC236}">
                <a16:creationId xmlns:a16="http://schemas.microsoft.com/office/drawing/2014/main" id="{4B1917F2-6488-39E7-4FC2-292BA0F3A380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719999" y="5240594"/>
            <a:ext cx="10695319" cy="24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  <a:cs typeface="Lucida Sans" panose="020B0602030504020204" pitchFamily="34" charset="0"/>
                <a:sym typeface="Corbe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dirty="0"/>
              <a:t>Date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CF015-4A72-2787-5D62-9BAAD18EC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6002" y="309411"/>
            <a:ext cx="4979997" cy="1799999"/>
          </a:xfrm>
          <a:prstGeom prst="rect">
            <a:avLst/>
          </a:prstGeom>
        </p:spPr>
      </p:pic>
      <p:sp>
        <p:nvSpPr>
          <p:cNvPr id="8" name="Google Shape;13;p9">
            <a:extLst>
              <a:ext uri="{FF2B5EF4-FFF2-40B4-BE49-F238E27FC236}">
                <a16:creationId xmlns:a16="http://schemas.microsoft.com/office/drawing/2014/main" id="{CAC794B2-26A2-348E-6F84-BF0B48853EE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19999" y="1847967"/>
            <a:ext cx="10695319" cy="301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venir"/>
              <a:buNone/>
              <a:defRPr sz="3400" b="1" i="0" u="none" strike="noStrike" cap="none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  <a:cs typeface="Lucida Sans" panose="020B0602030504020204" pitchFamily="34" charset="0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dirty="0"/>
              <a:t>Click to add title</a:t>
            </a:r>
            <a:endParaRPr dirty="0"/>
          </a:p>
        </p:txBody>
      </p:sp>
      <p:sp>
        <p:nvSpPr>
          <p:cNvPr id="10" name="Google Shape;19;p9">
            <a:extLst>
              <a:ext uri="{FF2B5EF4-FFF2-40B4-BE49-F238E27FC236}">
                <a16:creationId xmlns:a16="http://schemas.microsoft.com/office/drawing/2014/main" id="{D16968D8-9A28-3972-B433-B87F3D0C1906}"/>
              </a:ext>
            </a:extLst>
          </p:cNvPr>
          <p:cNvSpPr txBox="1"/>
          <p:nvPr userDrawn="1"/>
        </p:nvSpPr>
        <p:spPr>
          <a:xfrm>
            <a:off x="106744" y="6087741"/>
            <a:ext cx="38019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fontAlgn="base"/>
            <a:r>
              <a:rPr lang="en-US" sz="600" b="0" i="0" dirty="0">
                <a:solidFill>
                  <a:schemeClr val="bg2"/>
                </a:solidFill>
                <a:effectLst/>
                <a:latin typeface="+mn-lt"/>
              </a:rPr>
              <a:t>This work was funded by the European Union under grant agreement no. 101083922 (OceanICU) and UK Research and Innovation (UKRI) under the UK government’s Horizon Europe funding guarantee [grant number 10054454, 10063673, 10064020, 10059241, 10079684, 10059012, 10048179]. Views and opinions expressed are however those of the author(s) only and do not necessarily reflect those of the European Union or European Research Executive Agency. </a:t>
            </a:r>
            <a:br>
              <a:rPr lang="en-US" sz="600" b="0" i="0" dirty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600" b="0" i="0" dirty="0">
                <a:solidFill>
                  <a:schemeClr val="bg2"/>
                </a:solidFill>
                <a:effectLst/>
                <a:latin typeface="+mn-lt"/>
              </a:rPr>
              <a:t>Neither the European Union nor the granting authority can be held responsible for them.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332161-B5AA-26C6-16B0-99B66DB173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764" y="5799026"/>
            <a:ext cx="1266975" cy="28267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4A64F18-3FFB-E4E4-39EA-4657D33E5F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9204" y="5813014"/>
            <a:ext cx="854075" cy="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61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" preserve="1">
  <p:cSld name="Chapt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10530C-3EE9-17A0-94D3-40F0CCE66C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5161" y="227277"/>
            <a:ext cx="1992000" cy="720000"/>
          </a:xfrm>
          <a:prstGeom prst="rect">
            <a:avLst/>
          </a:prstGeom>
        </p:spPr>
      </p:pic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095999" y="1389931"/>
            <a:ext cx="5333060" cy="397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None/>
              <a:defRPr sz="2800" b="1" i="0" u="none" strike="noStrike" cap="none">
                <a:solidFill>
                  <a:schemeClr val="dk2"/>
                </a:solidFill>
                <a:latin typeface="Lucida Sans" panose="020B0602030504020204" pitchFamily="34" charset="0"/>
                <a:ea typeface="Cambria" panose="02040503050406030204" pitchFamily="18" charset="0"/>
                <a:cs typeface="Lucida Sans" panose="020B0602030504020204" pitchFamily="34" charset="0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30;p11">
            <a:extLst>
              <a:ext uri="{FF2B5EF4-FFF2-40B4-BE49-F238E27FC236}">
                <a16:creationId xmlns:a16="http://schemas.microsoft.com/office/drawing/2014/main" id="{0E7B153F-EE34-434E-ECC7-D4AC93B9E24E}"/>
              </a:ext>
            </a:extLst>
          </p:cNvPr>
          <p:cNvSpPr txBox="1">
            <a:spLocks/>
          </p:cNvSpPr>
          <p:nvPr userDrawn="1"/>
        </p:nvSpPr>
        <p:spPr>
          <a:xfrm>
            <a:off x="9270607" y="6347681"/>
            <a:ext cx="2565663" cy="19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algn="r"/>
            <a:fld id="{00000000-1234-1234-1234-123412341234}" type="slidenum">
              <a:rPr lang="en-US" sz="1000" smtClean="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rPr>
              <a:pPr algn="r"/>
              <a:t>‹#›</a:t>
            </a:fld>
            <a:endParaRPr lang="en-US" sz="1000" dirty="0">
              <a:solidFill>
                <a:schemeClr val="bg2"/>
              </a:solidFill>
              <a:latin typeface="Lucida Sans" panose="020B0602030504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22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I" preserve="1" userDrawn="1">
  <p:cSld name="Content I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;p15">
            <a:extLst>
              <a:ext uri="{FF2B5EF4-FFF2-40B4-BE49-F238E27FC236}">
                <a16:creationId xmlns:a16="http://schemas.microsoft.com/office/drawing/2014/main" id="{4F12E85E-AB62-92FB-B6D3-E2A3D7FC9B44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" y="1"/>
            <a:ext cx="12191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8;p11">
            <a:extLst>
              <a:ext uri="{FF2B5EF4-FFF2-40B4-BE49-F238E27FC236}">
                <a16:creationId xmlns:a16="http://schemas.microsoft.com/office/drawing/2014/main" id="{AC50196A-42D2-13CE-C951-FA042D913D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317898"/>
            <a:ext cx="93903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None/>
              <a:defRPr sz="2600" b="1" i="0" u="none" strike="noStrike" cap="none">
                <a:solidFill>
                  <a:schemeClr val="dk2"/>
                </a:solidFill>
                <a:latin typeface="Lucida Sans" panose="020B0602030504020204" pitchFamily="34" charset="0"/>
                <a:ea typeface="Cambria" panose="02040503050406030204" pitchFamily="18" charset="0"/>
                <a:cs typeface="Lucida Sans" panose="020B0602030504020204" pitchFamily="34" charset="0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7A1F8E-8D2A-F3B6-9DA7-3D0D09EE6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688644"/>
            <a:ext cx="9390326" cy="360000"/>
          </a:xfrm>
          <a:prstGeom prst="rect">
            <a:avLst/>
          </a:prstGeom>
        </p:spPr>
        <p:txBody>
          <a:bodyPr lIns="0"/>
          <a:lstStyle>
            <a:lvl1pPr>
              <a:defRPr sz="2000" b="1">
                <a:solidFill>
                  <a:schemeClr val="accent1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31470-4D8B-C22B-90EE-AE7629CBB2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5161" y="227277"/>
            <a:ext cx="1992000" cy="720000"/>
          </a:xfrm>
          <a:prstGeom prst="rect">
            <a:avLst/>
          </a:prstGeom>
        </p:spPr>
      </p:pic>
      <p:sp>
        <p:nvSpPr>
          <p:cNvPr id="9" name="Google Shape;30;p11">
            <a:extLst>
              <a:ext uri="{FF2B5EF4-FFF2-40B4-BE49-F238E27FC236}">
                <a16:creationId xmlns:a16="http://schemas.microsoft.com/office/drawing/2014/main" id="{F3C2FB8C-4146-B83B-170F-531E04EB25E9}"/>
              </a:ext>
            </a:extLst>
          </p:cNvPr>
          <p:cNvSpPr txBox="1">
            <a:spLocks/>
          </p:cNvSpPr>
          <p:nvPr userDrawn="1"/>
        </p:nvSpPr>
        <p:spPr>
          <a:xfrm>
            <a:off x="9270607" y="6347681"/>
            <a:ext cx="2565663" cy="19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algn="r"/>
            <a:fld id="{00000000-1234-1234-1234-123412341234}" type="slidenum">
              <a:rPr lang="en-US" sz="1000" smtClean="0">
                <a:solidFill>
                  <a:schemeClr val="bg1"/>
                </a:solidFill>
                <a:latin typeface="Lucida Sans" panose="020B0602030504020204" pitchFamily="34" charset="0"/>
                <a:ea typeface="Cambria" panose="02040503050406030204" pitchFamily="18" charset="0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Lucida Sans" panose="020B0602030504020204" pitchFamily="34" charset="0"/>
              <a:ea typeface="Cambria" panose="020405030504060302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994CC7-CF30-F2AD-B37D-DB77FF76D3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5" y="1411301"/>
            <a:ext cx="10749826" cy="4045312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1pPr>
            <a:lvl2pPr marL="36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2pPr>
            <a:lvl3pPr>
              <a:defRPr sz="16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 marL="180000" indent="-18000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orbel" panose="020B0503020204020204" pitchFamily="34" charset="0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211683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II" preserve="1" userDrawn="1">
  <p:cSld name="Content II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6;p15">
            <a:extLst>
              <a:ext uri="{FF2B5EF4-FFF2-40B4-BE49-F238E27FC236}">
                <a16:creationId xmlns:a16="http://schemas.microsoft.com/office/drawing/2014/main" id="{E4748D92-6772-578B-D9E0-9BA3291BFA77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" y="1"/>
            <a:ext cx="12191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8E8A8C9-283B-4047-B0B3-07CABDFD387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5" y="1411301"/>
            <a:ext cx="5013465" cy="4045312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1pPr>
            <a:lvl2pPr marL="36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2pPr>
            <a:lvl3pPr>
              <a:defRPr sz="16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 marL="180000" indent="-18000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orbel" panose="020B0503020204020204" pitchFamily="34" charset="0"/>
              </a:defRPr>
            </a:lvl5pPr>
            <a:lvl6pPr>
              <a:defRPr/>
            </a:lvl6pPr>
          </a:lstStyle>
          <a:p>
            <a:pPr marL="180000" marR="0" lvl="0" indent="-1800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Click to edit text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37402CD-1362-14E5-833D-42B281F5B98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57086" y="1411301"/>
            <a:ext cx="5013465" cy="4045312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1pPr>
            <a:lvl2pPr marL="36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2pPr>
            <a:lvl3pPr>
              <a:defRPr sz="16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 marL="180000" indent="-18000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orbel" panose="020B0503020204020204" pitchFamily="34" charset="0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Click to edit text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8DF2449-703E-772E-D2A0-0BED12BE26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688644"/>
            <a:ext cx="9390326" cy="360000"/>
          </a:xfrm>
          <a:prstGeom prst="rect">
            <a:avLst/>
          </a:prstGeom>
        </p:spPr>
        <p:txBody>
          <a:bodyPr lIns="0"/>
          <a:lstStyle>
            <a:lvl1pPr>
              <a:defRPr sz="2000" b="1">
                <a:solidFill>
                  <a:schemeClr val="accent1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CA004-C151-9378-4BCC-AE75C29AB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5161" y="227277"/>
            <a:ext cx="1992000" cy="720000"/>
          </a:xfrm>
          <a:prstGeom prst="rect">
            <a:avLst/>
          </a:prstGeom>
        </p:spPr>
      </p:pic>
      <p:sp>
        <p:nvSpPr>
          <p:cNvPr id="9" name="Google Shape;30;p11">
            <a:extLst>
              <a:ext uri="{FF2B5EF4-FFF2-40B4-BE49-F238E27FC236}">
                <a16:creationId xmlns:a16="http://schemas.microsoft.com/office/drawing/2014/main" id="{D50EABC3-4C2C-FFFE-A7DD-34CEA9751B7B}"/>
              </a:ext>
            </a:extLst>
          </p:cNvPr>
          <p:cNvSpPr txBox="1">
            <a:spLocks/>
          </p:cNvSpPr>
          <p:nvPr userDrawn="1"/>
        </p:nvSpPr>
        <p:spPr>
          <a:xfrm>
            <a:off x="9270607" y="6347681"/>
            <a:ext cx="2565663" cy="19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algn="r"/>
            <a:fld id="{00000000-1234-1234-1234-123412341234}" type="slidenum">
              <a:rPr lang="en-US" sz="1000" smtClean="0">
                <a:solidFill>
                  <a:schemeClr val="bg1"/>
                </a:solidFill>
                <a:latin typeface="Lucida Sans" panose="020B0602030504020204" pitchFamily="34" charset="0"/>
                <a:ea typeface="Cambria" panose="02040503050406030204" pitchFamily="18" charset="0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Lucida Sans" panose="020B0602030504020204" pitchFamily="34" charset="0"/>
              <a:ea typeface="Cambria" panose="02040503050406030204" pitchFamily="18" charset="0"/>
            </a:endParaRPr>
          </a:p>
        </p:txBody>
      </p:sp>
      <p:sp>
        <p:nvSpPr>
          <p:cNvPr id="2" name="Google Shape;28;p11">
            <a:extLst>
              <a:ext uri="{FF2B5EF4-FFF2-40B4-BE49-F238E27FC236}">
                <a16:creationId xmlns:a16="http://schemas.microsoft.com/office/drawing/2014/main" id="{59C1F018-17D9-1985-28BA-74F1F76D77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317898"/>
            <a:ext cx="93903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None/>
              <a:defRPr sz="2600" b="1" i="0" u="none" strike="noStrike" cap="none">
                <a:solidFill>
                  <a:schemeClr val="dk2"/>
                </a:solidFill>
                <a:latin typeface="Lucida Sans" panose="020B0602030504020204" pitchFamily="34" charset="0"/>
                <a:ea typeface="Cambria" panose="02040503050406030204" pitchFamily="18" charset="0"/>
                <a:cs typeface="Lucida Sans" panose="020B0602030504020204" pitchFamily="34" charset="0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731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I - Minimal" preserve="1" userDrawn="1">
  <p:cSld name="Content I - Minima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FD3FFE3-DC63-7C86-4170-C3B2EB4A42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5" y="1411301"/>
            <a:ext cx="10749826" cy="4667001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1pPr>
            <a:lvl2pPr marL="36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2pPr>
            <a:lvl3pPr>
              <a:defRPr sz="16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 marL="180000" indent="-18000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orbel" panose="020B0503020204020204" pitchFamily="34" charset="0"/>
              </a:defRPr>
            </a:lvl5pPr>
            <a:lvl6pPr>
              <a:defRPr/>
            </a:lvl6pPr>
          </a:lstStyle>
          <a:p>
            <a:pPr marL="180000" marR="0" lvl="0" indent="-1800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Click to edit text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14E3683-2C6C-4BBC-83FE-835E11566E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688644"/>
            <a:ext cx="9390326" cy="360000"/>
          </a:xfrm>
          <a:prstGeom prst="rect">
            <a:avLst/>
          </a:prstGeom>
        </p:spPr>
        <p:txBody>
          <a:bodyPr lIns="0"/>
          <a:lstStyle>
            <a:lvl1pPr>
              <a:defRPr sz="2000" b="1">
                <a:solidFill>
                  <a:schemeClr val="accent1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FEF1F-F5EA-5641-D3DC-26D0B9E1A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5161" y="227277"/>
            <a:ext cx="1992000" cy="720000"/>
          </a:xfrm>
          <a:prstGeom prst="rect">
            <a:avLst/>
          </a:prstGeom>
        </p:spPr>
      </p:pic>
      <p:sp>
        <p:nvSpPr>
          <p:cNvPr id="9" name="Google Shape;30;p11">
            <a:extLst>
              <a:ext uri="{FF2B5EF4-FFF2-40B4-BE49-F238E27FC236}">
                <a16:creationId xmlns:a16="http://schemas.microsoft.com/office/drawing/2014/main" id="{F07A8928-FEDE-4EBD-C80C-41B6F937CE2F}"/>
              </a:ext>
            </a:extLst>
          </p:cNvPr>
          <p:cNvSpPr txBox="1">
            <a:spLocks/>
          </p:cNvSpPr>
          <p:nvPr userDrawn="1"/>
        </p:nvSpPr>
        <p:spPr>
          <a:xfrm>
            <a:off x="9270607" y="6347681"/>
            <a:ext cx="2565663" cy="19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algn="r"/>
            <a:fld id="{00000000-1234-1234-1234-123412341234}" type="slidenum">
              <a:rPr lang="en-US" sz="1000" smtClean="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rPr>
              <a:pPr algn="r"/>
              <a:t>‹#›</a:t>
            </a:fld>
            <a:endParaRPr lang="en-US" sz="1000" dirty="0">
              <a:solidFill>
                <a:schemeClr val="bg2"/>
              </a:solidFill>
              <a:latin typeface="Lucida Sans" panose="020B0602030504020204" pitchFamily="34" charset="0"/>
              <a:ea typeface="Cambria" panose="02040503050406030204" pitchFamily="18" charset="0"/>
            </a:endParaRPr>
          </a:p>
        </p:txBody>
      </p:sp>
      <p:sp>
        <p:nvSpPr>
          <p:cNvPr id="3" name="Google Shape;28;p11">
            <a:extLst>
              <a:ext uri="{FF2B5EF4-FFF2-40B4-BE49-F238E27FC236}">
                <a16:creationId xmlns:a16="http://schemas.microsoft.com/office/drawing/2014/main" id="{8B060F8B-98EB-EBC2-3CAD-8521E8F2A8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317898"/>
            <a:ext cx="93903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None/>
              <a:defRPr sz="2600" b="1" i="0" u="none" strike="noStrike" cap="none">
                <a:solidFill>
                  <a:schemeClr val="dk2"/>
                </a:solidFill>
                <a:latin typeface="Lucida Sans" panose="020B0602030504020204" pitchFamily="34" charset="0"/>
                <a:ea typeface="Cambria" panose="02040503050406030204" pitchFamily="18" charset="0"/>
                <a:cs typeface="Lucida Sans" panose="020B0602030504020204" pitchFamily="34" charset="0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6222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II - Minimal" preserve="1" userDrawn="1">
  <p:cSld name="1_Content II - Minimal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7321F17-3539-D2F9-2A6F-24EF5035526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5" y="1411301"/>
            <a:ext cx="5194551" cy="4680528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1pPr>
            <a:lvl2pPr marL="36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2pPr>
            <a:lvl3pPr>
              <a:defRPr sz="16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 marL="180000" indent="-18000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orbel" panose="020B0503020204020204" pitchFamily="34" charset="0"/>
              </a:defRPr>
            </a:lvl5pPr>
            <a:lvl6pPr>
              <a:defRPr/>
            </a:lvl6pPr>
          </a:lstStyle>
          <a:p>
            <a:pPr marL="180000" marR="0" lvl="0" indent="-1800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Click to edit text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08FD904-BD65-F6CD-65F9-4E850035500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00" y="1411301"/>
            <a:ext cx="5194551" cy="4680528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1pPr>
            <a:lvl2pPr marL="36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2pPr>
            <a:lvl3pPr>
              <a:defRPr sz="16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 marL="180000" indent="-18000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orbel" panose="020B0503020204020204" pitchFamily="34" charset="0"/>
              </a:defRPr>
            </a:lvl5pPr>
            <a:lvl6pPr>
              <a:defRPr/>
            </a:lvl6pPr>
          </a:lstStyle>
          <a:p>
            <a:pPr marL="180000" marR="0" lvl="0" indent="-1800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Click to edit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C0C7DE-C9F1-DBBC-9278-520E7241A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688644"/>
            <a:ext cx="9162879" cy="360000"/>
          </a:xfrm>
          <a:prstGeom prst="rect">
            <a:avLst/>
          </a:prstGeom>
        </p:spPr>
        <p:txBody>
          <a:bodyPr lIns="0"/>
          <a:lstStyle>
            <a:lvl1pPr>
              <a:defRPr sz="2000" b="1">
                <a:solidFill>
                  <a:schemeClr val="accent1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3117A-79DC-3147-0F7C-3ED8C71A1D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5161" y="227277"/>
            <a:ext cx="1992000" cy="720000"/>
          </a:xfrm>
          <a:prstGeom prst="rect">
            <a:avLst/>
          </a:prstGeom>
        </p:spPr>
      </p:pic>
      <p:sp>
        <p:nvSpPr>
          <p:cNvPr id="5" name="Google Shape;30;p11">
            <a:extLst>
              <a:ext uri="{FF2B5EF4-FFF2-40B4-BE49-F238E27FC236}">
                <a16:creationId xmlns:a16="http://schemas.microsoft.com/office/drawing/2014/main" id="{F240BB85-20AB-F77F-B635-22D6F1C77280}"/>
              </a:ext>
            </a:extLst>
          </p:cNvPr>
          <p:cNvSpPr txBox="1">
            <a:spLocks/>
          </p:cNvSpPr>
          <p:nvPr userDrawn="1"/>
        </p:nvSpPr>
        <p:spPr>
          <a:xfrm>
            <a:off x="9270607" y="6347681"/>
            <a:ext cx="2565663" cy="19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algn="r"/>
            <a:fld id="{00000000-1234-1234-1234-123412341234}" type="slidenum">
              <a:rPr lang="en-US" sz="1000" smtClean="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rPr>
              <a:pPr algn="r"/>
              <a:t>‹#›</a:t>
            </a:fld>
            <a:endParaRPr lang="en-US" sz="1000" dirty="0">
              <a:solidFill>
                <a:schemeClr val="bg2"/>
              </a:solidFill>
              <a:latin typeface="Lucida Sans" panose="020B0602030504020204" pitchFamily="34" charset="0"/>
              <a:ea typeface="Cambria" panose="02040503050406030204" pitchFamily="18" charset="0"/>
            </a:endParaRPr>
          </a:p>
        </p:txBody>
      </p:sp>
      <p:sp>
        <p:nvSpPr>
          <p:cNvPr id="2" name="Google Shape;28;p11">
            <a:extLst>
              <a:ext uri="{FF2B5EF4-FFF2-40B4-BE49-F238E27FC236}">
                <a16:creationId xmlns:a16="http://schemas.microsoft.com/office/drawing/2014/main" id="{CAD79D3E-38EF-20D8-4681-4FFDE66AEF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317898"/>
            <a:ext cx="93903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None/>
              <a:defRPr sz="2600" b="1" i="0" u="none" strike="noStrike" cap="none">
                <a:solidFill>
                  <a:schemeClr val="dk2"/>
                </a:solidFill>
                <a:latin typeface="Lucida Sans" panose="020B0602030504020204" pitchFamily="34" charset="0"/>
                <a:ea typeface="Cambria" panose="02040503050406030204" pitchFamily="18" charset="0"/>
                <a:cs typeface="Lucida Sans" panose="020B0602030504020204" pitchFamily="34" charset="0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0648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III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2D24C11-47A6-47CB-3B5A-A45DC0A70F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5" y="1411301"/>
            <a:ext cx="3348363" cy="4680528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1pPr>
            <a:lvl2pPr marL="36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2pPr>
            <a:lvl3pPr>
              <a:defRPr sz="16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 marL="180000" indent="-18000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orbel" panose="020B0503020204020204" pitchFamily="34" charset="0"/>
              </a:defRPr>
            </a:lvl5pPr>
            <a:lvl6pPr>
              <a:defRPr/>
            </a:lvl6pPr>
          </a:lstStyle>
          <a:p>
            <a:pPr marL="180000" marR="0" lvl="0" indent="-1800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Click to edit text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159BABF-0870-4941-8F93-9C238E34FD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43093" y="1411301"/>
            <a:ext cx="3327457" cy="4680528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1pPr>
            <a:lvl2pPr marL="36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2pPr>
            <a:lvl3pPr>
              <a:defRPr sz="16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 marL="180000" indent="-18000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orbel" panose="020B0503020204020204" pitchFamily="34" charset="0"/>
              </a:defRPr>
            </a:lvl5pPr>
            <a:lvl6pPr>
              <a:defRPr/>
            </a:lvl6pPr>
          </a:lstStyle>
          <a:p>
            <a:pPr marL="180000" marR="0" lvl="0" indent="-1800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Click to edit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1CBFFA8-89F5-54C5-F7DC-2CAA757881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688644"/>
            <a:ext cx="9390326" cy="360000"/>
          </a:xfrm>
          <a:prstGeom prst="rect">
            <a:avLst/>
          </a:prstGeom>
        </p:spPr>
        <p:txBody>
          <a:bodyPr lIns="0"/>
          <a:lstStyle>
            <a:lvl1pPr>
              <a:defRPr sz="2000" b="1">
                <a:solidFill>
                  <a:schemeClr val="accent1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30D142-1720-3E5E-90C9-1369BD089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5161" y="227277"/>
            <a:ext cx="1992000" cy="720000"/>
          </a:xfrm>
          <a:prstGeom prst="rect">
            <a:avLst/>
          </a:prstGeom>
        </p:spPr>
      </p:pic>
      <p:sp>
        <p:nvSpPr>
          <p:cNvPr id="8" name="Google Shape;30;p11">
            <a:extLst>
              <a:ext uri="{FF2B5EF4-FFF2-40B4-BE49-F238E27FC236}">
                <a16:creationId xmlns:a16="http://schemas.microsoft.com/office/drawing/2014/main" id="{CBEBB29E-256F-46F7-C0DA-129EC8BE2CE1}"/>
              </a:ext>
            </a:extLst>
          </p:cNvPr>
          <p:cNvSpPr txBox="1">
            <a:spLocks/>
          </p:cNvSpPr>
          <p:nvPr userDrawn="1"/>
        </p:nvSpPr>
        <p:spPr>
          <a:xfrm>
            <a:off x="9270607" y="6347681"/>
            <a:ext cx="2565663" cy="19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algn="r"/>
            <a:fld id="{00000000-1234-1234-1234-123412341234}" type="slidenum">
              <a:rPr lang="en-US" sz="1000" smtClean="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rPr>
              <a:pPr algn="r"/>
              <a:t>‹#›</a:t>
            </a:fld>
            <a:endParaRPr lang="en-US" sz="1000" dirty="0">
              <a:solidFill>
                <a:schemeClr val="bg2"/>
              </a:solidFill>
              <a:latin typeface="Lucida Sans" panose="020B0602030504020204" pitchFamily="34" charset="0"/>
              <a:ea typeface="Cambria" panose="02040503050406030204" pitchFamily="18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C3E7D3E-5D57-92C4-43E5-DE553170C5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35094" y="1411301"/>
            <a:ext cx="3348000" cy="4680528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1pPr>
            <a:lvl2pPr marL="36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Lucida Sans" panose="020B0602030504020204" pitchFamily="34" charset="0"/>
                <a:ea typeface="Cambria" panose="02040503050406030204" pitchFamily="18" charset="0"/>
              </a:defRPr>
            </a:lvl2pPr>
            <a:lvl3pPr>
              <a:defRPr sz="16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 marL="180000" indent="-18000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orbel" panose="020B0503020204020204" pitchFamily="34" charset="0"/>
              </a:defRPr>
            </a:lvl5pPr>
            <a:lvl6pPr>
              <a:defRPr/>
            </a:lvl6pPr>
          </a:lstStyle>
          <a:p>
            <a:pPr marL="180000" marR="0" lvl="0" indent="-1800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Click to edit text</a:t>
            </a:r>
          </a:p>
        </p:txBody>
      </p:sp>
      <p:sp>
        <p:nvSpPr>
          <p:cNvPr id="11" name="Google Shape;28;p11">
            <a:extLst>
              <a:ext uri="{FF2B5EF4-FFF2-40B4-BE49-F238E27FC236}">
                <a16:creationId xmlns:a16="http://schemas.microsoft.com/office/drawing/2014/main" id="{3FE62E0C-20B2-3CB6-2E3F-DB1883C795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317898"/>
            <a:ext cx="93903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None/>
              <a:defRPr sz="2600" b="1" i="0" u="none" strike="noStrike" cap="none">
                <a:solidFill>
                  <a:schemeClr val="dk2"/>
                </a:solidFill>
                <a:latin typeface="Lucida Sans" panose="020B0602030504020204" pitchFamily="34" charset="0"/>
                <a:ea typeface="Cambria" panose="02040503050406030204" pitchFamily="18" charset="0"/>
                <a:cs typeface="Lucida Sans" panose="020B0602030504020204" pitchFamily="34" charset="0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4258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3870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77" r:id="rId8"/>
    <p:sldLayoutId id="2147483678" r:id="rId9"/>
    <p:sldLayoutId id="2147483668" r:id="rId10"/>
    <p:sldLayoutId id="2147483669" r:id="rId11"/>
    <p:sldLayoutId id="214748367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8A517-BDA3-253A-8109-6812F54FF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33E2B-2B72-D8A3-F186-55ABBE9A244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8320D45-3544-A580-8506-74623F5D3EC5}"/>
              </a:ext>
            </a:extLst>
          </p:cNvPr>
          <p:cNvSpPr txBox="1"/>
          <p:nvPr/>
        </p:nvSpPr>
        <p:spPr>
          <a:xfrm>
            <a:off x="1537398" y="2270927"/>
            <a:ext cx="94454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Promoting ocean carbon in the implementation of the BBNJ</a:t>
            </a:r>
          </a:p>
          <a:p>
            <a:pPr algn="ctr"/>
            <a:endParaRPr lang="en-GB" sz="4000" b="1" kern="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00" b="1" kern="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Niels Krabbe (LL.D) </a:t>
            </a:r>
          </a:p>
          <a:p>
            <a:pPr algn="ctr"/>
            <a:r>
              <a:rPr lang="en-GB" sz="1200" b="1" kern="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Senior researcher, World Maritime University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3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0F453-F180-65C8-A62D-3203C99F9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D07A4-504D-DE59-D286-9475145C71C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a-DK" b="0" dirty="0"/>
              <a:t>Lorem ipsum dolor sit amet</a:t>
            </a:r>
            <a:endParaRPr lang="en-US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5A429-FA56-15F8-A683-550BCA9FE60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7BB825-6BF4-45AA-DE4B-F67A15739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73AAE71-18AF-C687-00EC-68AB003F97BF}"/>
              </a:ext>
            </a:extLst>
          </p:cNvPr>
          <p:cNvSpPr txBox="1"/>
          <p:nvPr/>
        </p:nvSpPr>
        <p:spPr>
          <a:xfrm>
            <a:off x="9022080" y="6471138"/>
            <a:ext cx="3169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Woods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Hole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Oceanographic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Institution</a:t>
            </a:r>
          </a:p>
        </p:txBody>
      </p:sp>
    </p:spTree>
    <p:extLst>
      <p:ext uri="{BB962C8B-B14F-4D97-AF65-F5344CB8AC3E}">
        <p14:creationId xmlns:p14="http://schemas.microsoft.com/office/powerpoint/2010/main" val="211251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408D5EC-A30C-EF91-48AD-FF9CD368A36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noProof="0" dirty="0"/>
              <a:t>Climate policy increasingly looks at the </a:t>
            </a:r>
            <a:r>
              <a:rPr lang="en-GB" dirty="0"/>
              <a:t>biological carbon pump as a potential saviour but the relevant tools are not under the UNFCCC but the law of the sea</a:t>
            </a:r>
            <a:endParaRPr lang="en-GB" noProof="0" dirty="0"/>
          </a:p>
          <a:p>
            <a:pPr marL="0" indent="0">
              <a:buNone/>
            </a:pPr>
            <a:endParaRPr lang="en-GB" noProof="0" dirty="0"/>
          </a:p>
          <a:p>
            <a:r>
              <a:rPr lang="en-GB" noProof="0" dirty="0"/>
              <a:t>The BBNJ agreement includes several hooks to ocean carbon</a:t>
            </a:r>
          </a:p>
          <a:p>
            <a:endParaRPr lang="en-GB" dirty="0"/>
          </a:p>
          <a:p>
            <a:r>
              <a:rPr lang="en-GB" noProof="0" dirty="0"/>
              <a:t>In order to achieve the objectives of this Agreement, Parties shall be guided by…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noProof="0" dirty="0"/>
              <a:t>An approach that builds ecosystem resilience, including to adverse effects of climate change </a:t>
            </a:r>
          </a:p>
          <a:p>
            <a:pPr marL="0" indent="0">
              <a:buNone/>
            </a:pPr>
            <a:r>
              <a:rPr lang="en-GB" i="1" noProof="0" dirty="0"/>
              <a:t>and ocean acidification, and also maintains and restores ecosystem integrity, including the </a:t>
            </a:r>
            <a:r>
              <a:rPr lang="en-GB" b="1" i="1" noProof="0" dirty="0"/>
              <a:t>carbon cycling services that underpin the role of the ocean in climate</a:t>
            </a:r>
            <a:r>
              <a:rPr lang="en-GB" i="1" noProof="0" dirty="0"/>
              <a:t>;</a:t>
            </a:r>
          </a:p>
          <a:p>
            <a:pPr marL="0" indent="0">
              <a:buNone/>
            </a:pPr>
            <a:endParaRPr lang="en-GB" noProof="0" dirty="0"/>
          </a:p>
          <a:p>
            <a:r>
              <a:rPr lang="en-GB" noProof="0" dirty="0"/>
              <a:t>How can the BBNJ further the carbon sequestration of the oceans?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DB1213D-2FFD-9268-7758-DA2CBD29E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/>
              <a:t>The BBNJ agreement and oceans carbon</a:t>
            </a:r>
          </a:p>
        </p:txBody>
      </p:sp>
    </p:spTree>
    <p:extLst>
      <p:ext uri="{BB962C8B-B14F-4D97-AF65-F5344CB8AC3E}">
        <p14:creationId xmlns:p14="http://schemas.microsoft.com/office/powerpoint/2010/main" val="425322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FA7F3C1B-0ADB-4A12-93D6-756BC211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17898"/>
            <a:ext cx="9390326" cy="3600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D15D0C2-B12E-F7A4-519B-CB88551526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688644"/>
            <a:ext cx="9390326" cy="360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9E8EE16-FD32-8E63-949D-A08A13E84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5" y="179431"/>
            <a:ext cx="9607319" cy="55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4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3ADA1DA0-6C7E-5D3A-3A9A-26E23382B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8" y="402999"/>
            <a:ext cx="5036328" cy="60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A6F7674-6C05-0D05-72B5-D4FB87C3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09" y="403000"/>
            <a:ext cx="4485764" cy="60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0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4CC6-639F-C456-0C63-B874E035A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9D564-2DC7-57CB-320B-71D809790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17898"/>
            <a:ext cx="9390326" cy="360000"/>
          </a:xfrm>
        </p:spPr>
        <p:txBody>
          <a:bodyPr wrap="square" anchor="t">
            <a:normAutofit/>
          </a:bodyPr>
          <a:lstStyle/>
          <a:p>
            <a:r>
              <a:rPr lang="en-US" sz="220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5B530-5CEF-C393-4557-81FC29B841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688644"/>
            <a:ext cx="9390326" cy="36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/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FE919CC-05A3-CAAE-472A-4D0BCFBE9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465" y="1411301"/>
            <a:ext cx="8172346" cy="4045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5321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0DFF2-FD3F-7246-52F3-AF047766A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6BE4580-CE92-6030-0FDA-E5AA300F75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04" r="2" b="14726"/>
          <a:stretch>
            <a:fillRect/>
          </a:stretch>
        </p:blipFill>
        <p:spPr>
          <a:xfrm>
            <a:off x="720725" y="1411301"/>
            <a:ext cx="10749826" cy="4667001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B0444-51D3-0A30-E184-B4051CE49B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688644"/>
            <a:ext cx="9390326" cy="36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6DA44-0DE2-EE53-CD19-26EC626E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17898"/>
            <a:ext cx="9390326" cy="360000"/>
          </a:xfrm>
        </p:spPr>
        <p:txBody>
          <a:bodyPr wrap="square" anchor="t">
            <a:normAutofit/>
          </a:bodyPr>
          <a:lstStyle/>
          <a:p>
            <a:r>
              <a:rPr lang="en-US" sz="2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818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A47BF-450C-B4B1-D82A-0BD52BC7F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2C425A6-C91F-A94B-B356-D1E28F9E7B7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Make biological carbon aspects central in MPA designation</a:t>
            </a:r>
          </a:p>
          <a:p>
            <a:endParaRPr lang="en-GB" noProof="0" dirty="0"/>
          </a:p>
          <a:p>
            <a:r>
              <a:rPr lang="en-GB" dirty="0"/>
              <a:t>Consider effects on biological carbon pump in EIA procedures</a:t>
            </a:r>
          </a:p>
          <a:p>
            <a:endParaRPr lang="en-GB" noProof="0" dirty="0"/>
          </a:p>
          <a:p>
            <a:r>
              <a:rPr lang="en-GB" dirty="0"/>
              <a:t>Make sure central actors (e.g. RFMOs) are integrated in BBNJ cooperation</a:t>
            </a:r>
          </a:p>
          <a:p>
            <a:endParaRPr lang="en-GB" noProof="0" dirty="0"/>
          </a:p>
          <a:p>
            <a:r>
              <a:rPr lang="en-GB" noProof="0" dirty="0"/>
              <a:t>Use BBNJ as a bridge to leverage change in oceans management</a:t>
            </a:r>
          </a:p>
          <a:p>
            <a:endParaRPr lang="en-GB" dirty="0"/>
          </a:p>
          <a:p>
            <a:r>
              <a:rPr lang="en-GB" noProof="0" dirty="0"/>
              <a:t>Strategic window until entry into force</a:t>
            </a:r>
          </a:p>
          <a:p>
            <a:endParaRPr lang="en-GB" dirty="0"/>
          </a:p>
          <a:p>
            <a:r>
              <a:rPr lang="en-GB" noProof="0" dirty="0"/>
              <a:t>Opportunity to make the BBNJ not bot a transformative biodiversity </a:t>
            </a:r>
            <a:r>
              <a:rPr lang="en-GB" u="sng" noProof="0" dirty="0"/>
              <a:t>and</a:t>
            </a:r>
            <a:r>
              <a:rPr lang="en-GB" noProof="0" dirty="0"/>
              <a:t> climate agreement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D84CA9-27D6-45D9-490A-0D79D4046A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/>
              <a:t>Key considerations for BBNJ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66005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586827"/>
      </p:ext>
    </p:extLst>
  </p:cSld>
  <p:clrMapOvr>
    <a:masterClrMapping/>
  </p:clrMapOvr>
</p:sld>
</file>

<file path=ppt/theme/theme1.xml><?xml version="1.0" encoding="utf-8"?>
<a:theme xmlns:a="http://schemas.openxmlformats.org/drawingml/2006/main" name="OceanICU">
  <a:themeElements>
    <a:clrScheme name="Custom 5">
      <a:dk1>
        <a:srgbClr val="000000"/>
      </a:dk1>
      <a:lt1>
        <a:srgbClr val="FFFFFF"/>
      </a:lt1>
      <a:dk2>
        <a:srgbClr val="232323"/>
      </a:dk2>
      <a:lt2>
        <a:srgbClr val="47D2A7"/>
      </a:lt2>
      <a:accent1>
        <a:srgbClr val="0D60E4"/>
      </a:accent1>
      <a:accent2>
        <a:srgbClr val="D95F83"/>
      </a:accent2>
      <a:accent3>
        <a:srgbClr val="39507B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7F7F7F"/>
      </a:folHlink>
    </a:clrScheme>
    <a:fontScheme name="Custom 6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10979</TotalTime>
  <Words>223</Words>
  <Application>Microsoft Macintosh PowerPoint</Application>
  <PresentationFormat>Bredbild</PresentationFormat>
  <Paragraphs>36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Aptos</vt:lpstr>
      <vt:lpstr>Arial</vt:lpstr>
      <vt:lpstr>Avenir</vt:lpstr>
      <vt:lpstr>Calibri</vt:lpstr>
      <vt:lpstr>Corbel</vt:lpstr>
      <vt:lpstr>Lucida Sans</vt:lpstr>
      <vt:lpstr>OceanICU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</vt:lpstr>
      <vt:lpstr> 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Pieter Torrez</dc:creator>
  <cp:lastModifiedBy>Niels Krabbe</cp:lastModifiedBy>
  <cp:revision>80</cp:revision>
  <dcterms:created xsi:type="dcterms:W3CDTF">2023-02-01T08:16:23Z</dcterms:created>
  <dcterms:modified xsi:type="dcterms:W3CDTF">2025-06-02T16:16:11Z</dcterms:modified>
</cp:coreProperties>
</file>