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43" autoAdjust="0"/>
  </p:normalViewPr>
  <p:slideViewPr>
    <p:cSldViewPr snapToGrid="0">
      <p:cViewPr varScale="1">
        <p:scale>
          <a:sx n="52" d="100"/>
          <a:sy n="52" d="100"/>
        </p:scale>
        <p:origin x="93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2" name="PlaceHolder 1"/>
          <p:cNvSpPr>
            <a:spLocks noGrp="1" noRot="1" noChangeAspect="1"/>
          </p:cNvSpPr>
          <p:nvPr>
            <p:ph type="sldImg"/>
          </p:nvPr>
        </p:nvSpPr>
        <p:spPr>
          <a:xfrm>
            <a:off x="216000" y="812520"/>
            <a:ext cx="7127280" cy="4008960"/>
          </a:xfrm>
          <a:prstGeom prst="rect">
            <a:avLst/>
          </a:prstGeom>
          <a:noFill/>
          <a:ln w="0">
            <a:noFill/>
          </a:ln>
        </p:spPr>
        <p:txBody>
          <a:bodyPr lIns="0" tIns="0" rIns="0" bIns="0" anchor="ctr">
            <a:noAutofit/>
          </a:bodyPr>
          <a:lstStyle/>
          <a:p>
            <a:r>
              <a:rPr lang="en-US" sz="1800" b="0" strike="noStrike" spc="-1">
                <a:solidFill>
                  <a:srgbClr val="000000"/>
                </a:solidFill>
                <a:latin typeface="Calibri"/>
              </a:rPr>
              <a:t>Click to move the slide</a:t>
            </a:r>
          </a:p>
        </p:txBody>
      </p:sp>
      <p:sp>
        <p:nvSpPr>
          <p:cNvPr id="83"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r>
              <a:rPr lang="en-US" sz="2000" b="0" strike="noStrike" spc="-1">
                <a:latin typeface="Arial"/>
              </a:rPr>
              <a:t>Click to edit the notes format</a:t>
            </a:r>
          </a:p>
        </p:txBody>
      </p:sp>
      <p:sp>
        <p:nvSpPr>
          <p:cNvPr id="84"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r>
              <a:rPr lang="en-US" sz="1400" b="0" strike="noStrike" spc="-1">
                <a:latin typeface="Times New Roman"/>
              </a:rPr>
              <a:t>&lt;header&gt;</a:t>
            </a:r>
          </a:p>
        </p:txBody>
      </p:sp>
      <p:sp>
        <p:nvSpPr>
          <p:cNvPr id="85" name="PlaceHolder 4"/>
          <p:cNvSpPr>
            <a:spLocks noGrp="1"/>
          </p:cNvSpPr>
          <p:nvPr>
            <p:ph type="dt" idx="7"/>
          </p:nvPr>
        </p:nvSpPr>
        <p:spPr>
          <a:xfrm>
            <a:off x="4278960" y="0"/>
            <a:ext cx="3280680" cy="534240"/>
          </a:xfrm>
          <a:prstGeom prst="rect">
            <a:avLst/>
          </a:prstGeom>
          <a:noFill/>
          <a:ln w="0">
            <a:noFill/>
          </a:ln>
        </p:spPr>
        <p:txBody>
          <a:bodyPr lIns="0" tIns="0" rIns="0" bIns="0" anchor="t">
            <a:noAutofit/>
          </a:bodyPr>
          <a:lstStyle>
            <a:lvl1pPr algn="r">
              <a:buNone/>
              <a:defRPr lang="en-US" sz="1400" b="0" strike="noStrike" spc="-1">
                <a:latin typeface="Times New Roman"/>
              </a:defRPr>
            </a:lvl1pPr>
          </a:lstStyle>
          <a:p>
            <a:pPr algn="r">
              <a:buNone/>
            </a:pPr>
            <a:r>
              <a:rPr lang="en-US" sz="1400" b="0" strike="noStrike" spc="-1">
                <a:latin typeface="Times New Roman"/>
              </a:rPr>
              <a:t>&lt;date/time&gt;</a:t>
            </a:r>
          </a:p>
        </p:txBody>
      </p:sp>
      <p:sp>
        <p:nvSpPr>
          <p:cNvPr id="86" name="PlaceHolder 5"/>
          <p:cNvSpPr>
            <a:spLocks noGrp="1"/>
          </p:cNvSpPr>
          <p:nvPr>
            <p:ph type="ftr" idx="8"/>
          </p:nvPr>
        </p:nvSpPr>
        <p:spPr>
          <a:xfrm>
            <a:off x="0" y="10157400"/>
            <a:ext cx="3280680" cy="534240"/>
          </a:xfrm>
          <a:prstGeom prst="rect">
            <a:avLst/>
          </a:prstGeom>
          <a:noFill/>
          <a:ln w="0">
            <a:noFill/>
          </a:ln>
        </p:spPr>
        <p:txBody>
          <a:bodyPr lIns="0" tIns="0" rIns="0" bIns="0" anchor="b">
            <a:noAutofit/>
          </a:bodyPr>
          <a:lstStyle>
            <a:lvl1pPr>
              <a:defRPr lang="en-US" sz="1400" b="0" strike="noStrike" spc="-1">
                <a:latin typeface="Times New Roman"/>
              </a:defRPr>
            </a:lvl1pPr>
          </a:lstStyle>
          <a:p>
            <a:r>
              <a:rPr lang="en-US" sz="1400" b="0" strike="noStrike" spc="-1">
                <a:latin typeface="Times New Roman"/>
              </a:rPr>
              <a:t>&lt;footer&gt;</a:t>
            </a:r>
          </a:p>
        </p:txBody>
      </p:sp>
      <p:sp>
        <p:nvSpPr>
          <p:cNvPr id="87" name="PlaceHolder 6"/>
          <p:cNvSpPr>
            <a:spLocks noGrp="1"/>
          </p:cNvSpPr>
          <p:nvPr>
            <p:ph type="sldNum" idx="9"/>
          </p:nvPr>
        </p:nvSpPr>
        <p:spPr>
          <a:xfrm>
            <a:off x="4278960" y="10157400"/>
            <a:ext cx="3280680" cy="534240"/>
          </a:xfrm>
          <a:prstGeom prst="rect">
            <a:avLst/>
          </a:prstGeom>
          <a:noFill/>
          <a:ln w="0">
            <a:noFill/>
          </a:ln>
        </p:spPr>
        <p:txBody>
          <a:bodyPr lIns="0" tIns="0" rIns="0" bIns="0" anchor="b">
            <a:noAutofit/>
          </a:bodyPr>
          <a:lstStyle>
            <a:lvl1pPr algn="r">
              <a:buNone/>
              <a:defRPr lang="en-US" sz="1400" b="0" strike="noStrike" spc="-1">
                <a:latin typeface="Times New Roman"/>
              </a:defRPr>
            </a:lvl1pPr>
          </a:lstStyle>
          <a:p>
            <a:pPr algn="r">
              <a:buNone/>
            </a:pPr>
            <a:fld id="{32B87358-C87A-4DBA-A051-A767BBBB77E5}"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4700" cy="4008438"/>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idx="9"/>
          </p:nvPr>
        </p:nvSpPr>
        <p:spPr/>
        <p:txBody>
          <a:bodyPr/>
          <a:lstStyle/>
          <a:p>
            <a:pPr algn="r">
              <a:buNone/>
            </a:pPr>
            <a:fld id="{32B87358-C87A-4DBA-A051-A767BBBB77E5}" type="slidenum">
              <a:rPr lang="en-US" sz="1400" b="0" strike="noStrike" spc="-1" smtClean="0">
                <a:latin typeface="Times New Roman"/>
              </a:rPr>
              <a:t>1</a:t>
            </a:fld>
            <a:endParaRPr lang="en-US" sz="1400" b="0" strike="noStrike" spc="-1">
              <a:latin typeface="Times New Roman"/>
            </a:endParaRPr>
          </a:p>
        </p:txBody>
      </p:sp>
    </p:spTree>
    <p:extLst>
      <p:ext uri="{BB962C8B-B14F-4D97-AF65-F5344CB8AC3E}">
        <p14:creationId xmlns:p14="http://schemas.microsoft.com/office/powerpoint/2010/main" val="4196025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PlaceHolder 1"/>
          <p:cNvSpPr>
            <a:spLocks noGrp="1" noRot="1" noChangeAspect="1"/>
          </p:cNvSpPr>
          <p:nvPr>
            <p:ph type="sldImg"/>
          </p:nvPr>
        </p:nvSpPr>
        <p:spPr>
          <a:xfrm>
            <a:off x="685800" y="1143000"/>
            <a:ext cx="5486400" cy="3086100"/>
          </a:xfrm>
          <a:prstGeom prst="rect">
            <a:avLst/>
          </a:prstGeom>
          <a:ln w="0">
            <a:noFill/>
          </a:ln>
        </p:spPr>
      </p:sp>
      <p:sp>
        <p:nvSpPr>
          <p:cNvPr id="157"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buNone/>
            </a:pPr>
            <a:endParaRPr lang="en-US" sz="2000" b="0" strike="noStrike" spc="-1" dirty="0">
              <a:latin typeface="Arial"/>
            </a:endParaRPr>
          </a:p>
        </p:txBody>
      </p:sp>
      <p:sp>
        <p:nvSpPr>
          <p:cNvPr id="158"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A4BD6B9B-E9C8-4A53-9E84-035A46808C93}" type="slidenum">
              <a:rPr lang="en-US" sz="1200" b="0" strike="noStrike" spc="-1">
                <a:latin typeface="Times New Roman"/>
              </a:rPr>
              <a:t>10</a:t>
            </a:fld>
            <a:endParaRPr lang="en-US" sz="1200" b="0" strike="noStrike" spc="-1">
              <a:latin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PlaceHolder 1"/>
          <p:cNvSpPr>
            <a:spLocks noGrp="1" noRot="1" noChangeAspect="1"/>
          </p:cNvSpPr>
          <p:nvPr>
            <p:ph type="sldImg"/>
          </p:nvPr>
        </p:nvSpPr>
        <p:spPr>
          <a:xfrm>
            <a:off x="685800" y="1143000"/>
            <a:ext cx="5486400" cy="3086100"/>
          </a:xfrm>
          <a:prstGeom prst="rect">
            <a:avLst/>
          </a:prstGeom>
          <a:ln w="0">
            <a:noFill/>
          </a:ln>
        </p:spPr>
      </p:sp>
      <p:sp>
        <p:nvSpPr>
          <p:cNvPr id="133"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buNone/>
            </a:pPr>
            <a:r>
              <a:rPr lang="en-US" sz="2000" b="0" strike="noStrike" spc="-1" dirty="0">
                <a:latin typeface="Arial"/>
              </a:rPr>
              <a:t>The mesopelagic zone, also called the </a:t>
            </a:r>
            <a:r>
              <a:rPr lang="en-US" sz="2000" b="0" strike="noStrike" spc="-1" dirty="0" err="1">
                <a:latin typeface="Arial"/>
              </a:rPr>
              <a:t>twighlight</a:t>
            </a:r>
            <a:r>
              <a:rPr lang="en-US" sz="2000" b="0" strike="noStrike" spc="-1" dirty="0">
                <a:latin typeface="Arial"/>
              </a:rPr>
              <a:t> zone is a zone in the pelagic ocean between 200 and a 1000 meters. This zone occurs in around 60% of the world’s surface area and occupies 20% of the oceans volume. </a:t>
            </a:r>
          </a:p>
          <a:p>
            <a:pPr>
              <a:lnSpc>
                <a:spcPct val="100000"/>
              </a:lnSpc>
              <a:buNone/>
            </a:pPr>
            <a:endParaRPr lang="en-US" sz="2000" b="0" strike="noStrike" spc="-1" dirty="0">
              <a:latin typeface="Arial"/>
            </a:endParaRPr>
          </a:p>
          <a:p>
            <a:pPr>
              <a:lnSpc>
                <a:spcPct val="100000"/>
              </a:lnSpc>
              <a:buNone/>
            </a:pPr>
            <a:r>
              <a:rPr lang="en-US" sz="2000" b="0" strike="noStrike" spc="-1" dirty="0">
                <a:latin typeface="Arial"/>
              </a:rPr>
              <a:t>You can see the mesopelagic on this figure, just below the epipelagic zone. </a:t>
            </a:r>
            <a:r>
              <a:rPr lang="en-US" sz="3200" b="0" dirty="0"/>
              <a:t>The twilight zone of the ocean gets a small amount of light—enough for some animals to see, but not enough for plants to grow through photosynthesis.</a:t>
            </a:r>
            <a:endParaRPr lang="en-US" sz="2000" b="0" strike="noStrike" spc="-1" dirty="0">
              <a:latin typeface="Arial"/>
            </a:endParaRPr>
          </a:p>
          <a:p>
            <a:pPr>
              <a:lnSpc>
                <a:spcPct val="100000"/>
              </a:lnSpc>
              <a:buNone/>
            </a:pPr>
            <a:endParaRPr lang="en-US" sz="2000" b="0" strike="noStrike" spc="-1" dirty="0">
              <a:latin typeface="Arial"/>
            </a:endParaRPr>
          </a:p>
          <a:p>
            <a:pPr>
              <a:lnSpc>
                <a:spcPct val="100000"/>
              </a:lnSpc>
              <a:buNone/>
            </a:pPr>
            <a:r>
              <a:rPr lang="en-US" sz="2000" b="0" strike="noStrike" spc="-1" dirty="0">
                <a:latin typeface="Arial"/>
              </a:rPr>
              <a:t>This zone is well known for it probably containing an enormous amount of fish biomass. Between 2000 and 16000 million </a:t>
            </a:r>
            <a:r>
              <a:rPr lang="en-US" sz="2000" b="0" strike="noStrike" spc="-1" dirty="0" err="1">
                <a:latin typeface="Arial"/>
              </a:rPr>
              <a:t>tonnes</a:t>
            </a:r>
            <a:r>
              <a:rPr lang="en-US" sz="2000" b="0" strike="noStrike" spc="-1" dirty="0">
                <a:latin typeface="Arial"/>
              </a:rPr>
              <a:t>!. Compared to 100 million </a:t>
            </a:r>
            <a:r>
              <a:rPr lang="en-US" sz="2000" b="0" strike="noStrike" spc="-1" dirty="0" err="1">
                <a:latin typeface="Arial"/>
              </a:rPr>
              <a:t>tonnes</a:t>
            </a:r>
            <a:r>
              <a:rPr lang="en-US" sz="2000" b="0" strike="noStrike" spc="-1" dirty="0">
                <a:latin typeface="Arial"/>
              </a:rPr>
              <a:t> of global fisheries production, this is of course a very large and to date almost completely unexploited amount of fish.</a:t>
            </a:r>
          </a:p>
          <a:p>
            <a:pPr>
              <a:lnSpc>
                <a:spcPct val="100000"/>
              </a:lnSpc>
              <a:buNone/>
            </a:pPr>
            <a:endParaRPr lang="en-US" sz="2000" b="0" strike="noStrike" spc="-1" dirty="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spc="-1" dirty="0">
                <a:solidFill>
                  <a:srgbClr val="000000"/>
                </a:solidFill>
                <a:latin typeface="Avenir Light"/>
              </a:rPr>
              <a:t>Large shares of the mesopelagic in international waters.</a:t>
            </a:r>
            <a:endParaRPr lang="en-US" sz="2000" b="0" strike="noStrike" spc="-1" dirty="0">
              <a:latin typeface="Arial"/>
            </a:endParaRPr>
          </a:p>
          <a:p>
            <a:pPr>
              <a:lnSpc>
                <a:spcPct val="100000"/>
              </a:lnSpc>
              <a:buNone/>
            </a:pPr>
            <a:endParaRPr lang="en-US" sz="2000" b="0" strike="noStrike" spc="-1" dirty="0">
              <a:latin typeface="Arial"/>
            </a:endParaRPr>
          </a:p>
        </p:txBody>
      </p:sp>
      <p:sp>
        <p:nvSpPr>
          <p:cNvPr id="134"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E8EE0DAE-C259-4399-B294-C76FEB903CCF}" type="slidenum">
              <a:rPr lang="en-US" sz="1200" b="0" strike="noStrike" spc="-1">
                <a:latin typeface="Times New Roman"/>
              </a:rPr>
              <a:t>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PlaceHolder 1"/>
          <p:cNvSpPr>
            <a:spLocks noGrp="1" noRot="1" noChangeAspect="1"/>
          </p:cNvSpPr>
          <p:nvPr>
            <p:ph type="sldImg"/>
          </p:nvPr>
        </p:nvSpPr>
        <p:spPr>
          <a:xfrm>
            <a:off x="685800" y="1143000"/>
            <a:ext cx="5486400" cy="3086100"/>
          </a:xfrm>
          <a:prstGeom prst="rect">
            <a:avLst/>
          </a:prstGeom>
          <a:ln w="0">
            <a:noFill/>
          </a:ln>
        </p:spPr>
      </p:sp>
      <p:sp>
        <p:nvSpPr>
          <p:cNvPr id="136" name="PlaceHolder 2"/>
          <p:cNvSpPr>
            <a:spLocks noGrp="1"/>
          </p:cNvSpPr>
          <p:nvPr>
            <p:ph type="body"/>
          </p:nvPr>
        </p:nvSpPr>
        <p:spPr>
          <a:xfrm>
            <a:off x="685800" y="4400640"/>
            <a:ext cx="5486040" cy="3600000"/>
          </a:xfrm>
          <a:prstGeom prst="rect">
            <a:avLst/>
          </a:prstGeom>
          <a:noFill/>
          <a:ln w="0">
            <a:noFill/>
          </a:ln>
        </p:spPr>
        <p:txBody>
          <a:bodyPr anchor="t">
            <a:noAutofit/>
          </a:bodyPr>
          <a:lstStyle/>
          <a:p>
            <a:r>
              <a:rPr lang="en-US" sz="3200" b="0" dirty="0"/>
              <a:t>The mesopelagic zone plays a key role in the global carbon cycle.</a:t>
            </a:r>
          </a:p>
          <a:p>
            <a:r>
              <a:rPr lang="en-US" sz="3200" b="0" dirty="0"/>
              <a:t>Many organisms migrate vertically and actively transport carbon from surface waters to deeper layers, known as the biological carbon pump.</a:t>
            </a:r>
          </a:p>
          <a:p>
            <a:r>
              <a:rPr lang="en-US" sz="3200" b="0" dirty="0"/>
              <a:t>This helps store carbon in the deep ocean for hundreds to thousands of years, buffering atmospheric CO₂ levels and mitigating climate change.</a:t>
            </a:r>
          </a:p>
          <a:p>
            <a:endParaRPr lang="en-US" sz="3200" b="0" dirty="0"/>
          </a:p>
          <a:p>
            <a:r>
              <a:rPr lang="en-US" sz="4400" b="0" dirty="0"/>
              <a:t>There's growing attention on mesopelagic fish as a potential new marine resource.</a:t>
            </a:r>
          </a:p>
          <a:p>
            <a:r>
              <a:rPr lang="en-US" sz="4400" b="0" dirty="0"/>
              <a:t>Some countries and private companies are exploring commercial harvesting, driven by demand for fish protein and bio-based products.</a:t>
            </a:r>
          </a:p>
          <a:p>
            <a:r>
              <a:rPr lang="en-US" sz="4400" b="0" dirty="0"/>
              <a:t>However, ecosystems in this zone are poorly understood, raising concerns about overexploitation and unintended impacts on carbon cycling and food webs.</a:t>
            </a:r>
          </a:p>
          <a:p>
            <a:endParaRPr lang="en-US" sz="4400" b="0" dirty="0"/>
          </a:p>
          <a:p>
            <a:r>
              <a:rPr lang="en-US" sz="6000" b="0" dirty="0"/>
              <a:t>Mesopelagic species such as those in the lanternfish family are nutrient-rich, especially in omega-3 fatty acids and lipids.</a:t>
            </a:r>
          </a:p>
          <a:p>
            <a:r>
              <a:rPr lang="en-US" sz="6000" b="0" dirty="0"/>
              <a:t>This makes them attractive for use in fishmeal and fish oil, particularly in the aquaculture industry.</a:t>
            </a:r>
          </a:p>
          <a:p>
            <a:r>
              <a:rPr lang="en-US" sz="6000" b="0" dirty="0"/>
              <a:t>Olsen et al. (2020) highlighted the nutritional value and industrial potential, but also the need for careful management and ecological assessment before exploitation.</a:t>
            </a:r>
          </a:p>
          <a:p>
            <a:endParaRPr lang="en-US" sz="4400" b="0" dirty="0"/>
          </a:p>
          <a:p>
            <a:endParaRPr lang="en-US" sz="3200" b="0" dirty="0"/>
          </a:p>
          <a:p>
            <a:pPr>
              <a:lnSpc>
                <a:spcPct val="100000"/>
              </a:lnSpc>
              <a:buNone/>
            </a:pPr>
            <a:endParaRPr lang="en-US" sz="2000" b="0" strike="noStrike" spc="-1" dirty="0">
              <a:latin typeface="Arial"/>
            </a:endParaRPr>
          </a:p>
        </p:txBody>
      </p:sp>
      <p:sp>
        <p:nvSpPr>
          <p:cNvPr id="137"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24707778-1350-43E3-8D40-C07EBA144256}" type="slidenum">
              <a:rPr lang="en-US" sz="1200" b="0" strike="noStrike" spc="-1">
                <a:latin typeface="Times New Roman"/>
              </a:rPr>
              <a:t>3</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noRot="1" noChangeAspect="1"/>
          </p:cNvSpPr>
          <p:nvPr>
            <p:ph type="sldImg"/>
          </p:nvPr>
        </p:nvSpPr>
        <p:spPr>
          <a:xfrm>
            <a:off x="685800" y="1143000"/>
            <a:ext cx="5486400" cy="3086100"/>
          </a:xfrm>
          <a:prstGeom prst="rect">
            <a:avLst/>
          </a:prstGeom>
          <a:ln w="0">
            <a:noFill/>
          </a:ln>
        </p:spPr>
      </p:sp>
      <p:sp>
        <p:nvSpPr>
          <p:cNvPr id="139"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158760" indent="0">
              <a:lnSpc>
                <a:spcPct val="100000"/>
              </a:lnSpc>
              <a:buClr>
                <a:srgbClr val="000000"/>
              </a:buClr>
              <a:buFont typeface="Arial"/>
              <a:buNone/>
            </a:pPr>
            <a:r>
              <a:rPr lang="en-US" sz="3200" b="0" dirty="0"/>
              <a:t>To better understand how the mesopelagic zone fits into global governance and nutrition strategies, we used mixed methods:  focused on nutrition data, and policy texts.</a:t>
            </a:r>
          </a:p>
          <a:p>
            <a:pPr marL="158760" indent="0">
              <a:lnSpc>
                <a:spcPct val="100000"/>
              </a:lnSpc>
              <a:buClr>
                <a:srgbClr val="000000"/>
              </a:buClr>
              <a:buFont typeface="Arial"/>
              <a:buNone/>
            </a:pPr>
            <a:endParaRPr lang="en-US" sz="3200" b="0" strike="noStrike" spc="-1" dirty="0">
              <a:latin typeface="Arial"/>
            </a:endParaRPr>
          </a:p>
          <a:p>
            <a:r>
              <a:rPr lang="en-US" sz="3200" b="0" dirty="0"/>
              <a:t>We asked: </a:t>
            </a:r>
            <a:r>
              <a:rPr lang="en-US" sz="3200" b="0" i="1" dirty="0"/>
              <a:t>Can mesopelagic fish contribute meaningfully to human nutrition?</a:t>
            </a:r>
            <a:r>
              <a:rPr lang="en-US" sz="3200" b="0" dirty="0"/>
              <a:t> To explore this, we used the Aquatic Food Composition Database (Golden et al., 2021), which compiles nutrient profiles from thousands of aquatic species globally."</a:t>
            </a:r>
          </a:p>
          <a:p>
            <a:pPr>
              <a:buFont typeface="Arial" panose="020B0604020202020204" pitchFamily="34" charset="0"/>
              <a:buChar char="•"/>
            </a:pPr>
            <a:r>
              <a:rPr lang="en-US" sz="3200" b="0" dirty="0"/>
              <a:t>This data allows us to evaluate their nutritional potential in and compare it to profiles of other aquaculture species.</a:t>
            </a:r>
          </a:p>
          <a:p>
            <a:r>
              <a:rPr lang="en-US" sz="4400" b="0" dirty="0"/>
              <a:t>We also wanted to know: </a:t>
            </a:r>
            <a:r>
              <a:rPr lang="en-US" sz="4400" b="0" i="1" dirty="0"/>
              <a:t>Is the mesopelagic zone included in ocean governance, and how does it compare to other zones?</a:t>
            </a:r>
            <a:r>
              <a:rPr lang="en-US" sz="4400" b="0" dirty="0"/>
              <a:t>"</a:t>
            </a:r>
          </a:p>
          <a:p>
            <a:pPr>
              <a:buFont typeface="Arial" panose="020B0604020202020204" pitchFamily="34" charset="0"/>
              <a:buChar char="•"/>
            </a:pPr>
            <a:r>
              <a:rPr lang="en-US" sz="4400" b="0" dirty="0"/>
              <a:t>Using a dataset of 2,700 international ocean policies , both binding and non-binding (</a:t>
            </a:r>
            <a:r>
              <a:rPr lang="en-US" sz="4400" b="0" dirty="0" err="1"/>
              <a:t>Elsler</a:t>
            </a:r>
            <a:r>
              <a:rPr lang="en-US" sz="4400" b="0" dirty="0"/>
              <a:t> et al., 2022), we performed a text-based policy analysis.</a:t>
            </a:r>
          </a:p>
          <a:p>
            <a:pPr>
              <a:buFont typeface="Arial" panose="020B0604020202020204" pitchFamily="34" charset="0"/>
              <a:buChar char="•"/>
            </a:pPr>
            <a:r>
              <a:rPr lang="en-US" sz="4400" b="0" dirty="0"/>
              <a:t>We looked for references to the mesopelagic zone, its species, or related terms to assess how well it is represented in policy frameworks.</a:t>
            </a:r>
          </a:p>
          <a:p>
            <a:pPr>
              <a:buFont typeface="Arial" panose="020B0604020202020204" pitchFamily="34" charset="0"/>
              <a:buChar char="•"/>
            </a:pPr>
            <a:r>
              <a:rPr lang="en-US" sz="4400" b="0" dirty="0"/>
              <a:t>This approach helps identify governance gaps, areas where policies may overlook this ecologically and nutritionally important zone.</a:t>
            </a:r>
          </a:p>
          <a:p>
            <a:pPr>
              <a:buFont typeface="Arial" panose="020B0604020202020204" pitchFamily="34" charset="0"/>
              <a:buChar char="•"/>
            </a:pPr>
            <a:endParaRPr lang="en-US" sz="3200" b="0" dirty="0"/>
          </a:p>
          <a:p>
            <a:pPr>
              <a:buFont typeface="Arial" panose="020B0604020202020204" pitchFamily="34" charset="0"/>
              <a:buChar char="•"/>
            </a:pPr>
            <a:endParaRPr lang="en-US" sz="3200" b="0" dirty="0"/>
          </a:p>
          <a:p>
            <a:pPr>
              <a:lnSpc>
                <a:spcPct val="100000"/>
              </a:lnSpc>
              <a:buNone/>
            </a:pPr>
            <a:endParaRPr lang="en-US" sz="2000" b="0" strike="noStrike" spc="-1" dirty="0">
              <a:latin typeface="Arial"/>
            </a:endParaRPr>
          </a:p>
        </p:txBody>
      </p:sp>
      <p:sp>
        <p:nvSpPr>
          <p:cNvPr id="140"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2074F432-7B1E-4193-80A6-20137F760A91}" type="slidenum">
              <a:rPr lang="en-US" sz="1200" b="0" strike="noStrike" spc="-1">
                <a:latin typeface="Times New Roman"/>
              </a:rPr>
              <a:t>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PlaceHolder 1"/>
          <p:cNvSpPr>
            <a:spLocks noGrp="1" noRot="1" noChangeAspect="1"/>
          </p:cNvSpPr>
          <p:nvPr>
            <p:ph type="sldImg"/>
          </p:nvPr>
        </p:nvSpPr>
        <p:spPr>
          <a:xfrm>
            <a:off x="685800" y="1143000"/>
            <a:ext cx="5486400" cy="3086100"/>
          </a:xfrm>
          <a:prstGeom prst="rect">
            <a:avLst/>
          </a:prstGeom>
          <a:ln w="0">
            <a:noFill/>
          </a:ln>
        </p:spPr>
      </p:sp>
      <p:sp>
        <p:nvSpPr>
          <p:cNvPr id="142"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85840" indent="-285840">
              <a:lnSpc>
                <a:spcPct val="100000"/>
              </a:lnSpc>
              <a:buNone/>
              <a:tabLst>
                <a:tab pos="0" algn="l"/>
              </a:tabLst>
            </a:pPr>
            <a:r>
              <a:rPr lang="en-US" sz="1600" b="0" dirty="0"/>
              <a:t>This side-by-side comparison shows that mesopelagic species offer comparable, and in some cases higher, concentrations of key micronutrients when compared to fish species currently used in fishmeal.</a:t>
            </a:r>
          </a:p>
          <a:p>
            <a:r>
              <a:rPr lang="en-US" sz="1600" b="0" dirty="0"/>
              <a:t>The radar chart on the left shows the average nutrient content across mesopelagic species. Notably, they are particularly high in:</a:t>
            </a:r>
          </a:p>
          <a:p>
            <a:pPr>
              <a:buFont typeface="Arial" panose="020B0604020202020204" pitchFamily="34" charset="0"/>
              <a:buChar char="•"/>
            </a:pPr>
            <a:r>
              <a:rPr lang="en-US" sz="1600" b="0" dirty="0"/>
              <a:t>Vitamin B12: an essential nutrient for neurological function.</a:t>
            </a:r>
          </a:p>
          <a:p>
            <a:pPr>
              <a:buFont typeface="Arial" panose="020B0604020202020204" pitchFamily="34" charset="0"/>
              <a:buChar char="•"/>
            </a:pPr>
            <a:r>
              <a:rPr lang="en-US" sz="1600" b="0" dirty="0"/>
              <a:t>Magnesium and Iron: both crucial for muscle and blood health.</a:t>
            </a:r>
          </a:p>
          <a:p>
            <a:pPr>
              <a:buFont typeface="Arial" panose="020B0604020202020204" pitchFamily="34" charset="0"/>
              <a:buChar char="•"/>
            </a:pPr>
            <a:r>
              <a:rPr lang="en-US" sz="1600" b="0" dirty="0"/>
              <a:t>Selenium and Niacin: important for immunity and metabolism.</a:t>
            </a:r>
          </a:p>
          <a:p>
            <a:pPr>
              <a:buFont typeface="Arial" panose="020B0604020202020204" pitchFamily="34" charset="0"/>
              <a:buNone/>
            </a:pPr>
            <a:endParaRPr lang="en-US" sz="1600" b="0" dirty="0"/>
          </a:p>
          <a:p>
            <a:pPr>
              <a:buFont typeface="Arial" panose="020B0604020202020204" pitchFamily="34" charset="0"/>
              <a:buNone/>
            </a:pPr>
            <a:r>
              <a:rPr lang="en-US" sz="1600" b="0" dirty="0"/>
              <a:t>This does not give a complete picture. The high fat content probably requires development of new onboard processing technology, which are large up front investments, and many challenges are still to be faced with regards to harvesting (fuel intensity, large by catch, varying levels of fish density in the ocean). A part of the fat in some mesopelagic fish species is indigestible for aquaculture species. However, when looking at the nutritional profile, there is potential and new fisheries would require careful balancing of all trade-offs involved and an analysis of suitable governance frameworks, including in international waters.</a:t>
            </a:r>
          </a:p>
          <a:p>
            <a:pPr marL="285840" indent="-285840">
              <a:lnSpc>
                <a:spcPct val="100000"/>
              </a:lnSpc>
              <a:buNone/>
              <a:tabLst>
                <a:tab pos="0" algn="l"/>
              </a:tabLst>
            </a:pPr>
            <a:endParaRPr lang="en-US" sz="1100" b="0" strike="noStrike" spc="-1" dirty="0">
              <a:latin typeface="Arial"/>
            </a:endParaRPr>
          </a:p>
        </p:txBody>
      </p:sp>
      <p:sp>
        <p:nvSpPr>
          <p:cNvPr id="143"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2D0F2015-18D5-40FB-8991-AE1C0BDF6DE3}" type="slidenum">
              <a:rPr lang="en-US" sz="1200" b="0" strike="noStrike" spc="-1">
                <a:latin typeface="Times New Roman"/>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noRot="1" noChangeAspect="1"/>
          </p:cNvSpPr>
          <p:nvPr>
            <p:ph type="sldImg"/>
          </p:nvPr>
        </p:nvSpPr>
        <p:spPr>
          <a:xfrm>
            <a:off x="685800" y="1143000"/>
            <a:ext cx="5486400" cy="3086100"/>
          </a:xfrm>
          <a:prstGeom prst="rect">
            <a:avLst/>
          </a:prstGeom>
          <a:ln w="0">
            <a:noFill/>
          </a:ln>
        </p:spPr>
      </p:sp>
      <p:sp>
        <p:nvSpPr>
          <p:cNvPr id="145"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buNone/>
            </a:pPr>
            <a:r>
              <a:rPr lang="en-US" sz="3200" b="0" dirty="0"/>
              <a:t>Across all 2,700+ policy documents, the mesopelagic zone is mentioned only 30 times. That’s quite low when you consider its ecological and potential nutritional potential.</a:t>
            </a:r>
          </a:p>
          <a:p>
            <a:pPr>
              <a:lnSpc>
                <a:spcPct val="100000"/>
              </a:lnSpc>
              <a:buNone/>
            </a:pPr>
            <a:r>
              <a:rPr lang="en-US" sz="3200" b="0" dirty="0"/>
              <a:t>In contrast, coastal zones are mentioned nearly 9,400 times, and even the benthic zone appears over 600 times. This highlights a strong coastal bias in ocean governance.</a:t>
            </a:r>
          </a:p>
          <a:p>
            <a:pPr>
              <a:lnSpc>
                <a:spcPct val="100000"/>
              </a:lnSpc>
              <a:buNone/>
            </a:pPr>
            <a:r>
              <a:rPr lang="en-US" sz="3200" b="0" dirty="0"/>
              <a:t>This pattern isn't unique to the mesopelagic. Other deep-sea zones like the abyssal and bathypelagic layers are also rarely referenced, with 105 and 22 mentions respectively.</a:t>
            </a:r>
          </a:p>
          <a:p>
            <a:pPr>
              <a:lnSpc>
                <a:spcPct val="100000"/>
              </a:lnSpc>
              <a:buNone/>
            </a:pPr>
            <a:r>
              <a:rPr lang="en-US" sz="3200" b="0" dirty="0"/>
              <a:t>PARTXI (related to the deep seabed under UNCLOS) and UNFSA (Fish Stocks Agreement) lead in keyword frequency, but still at low absolute levels.</a:t>
            </a:r>
            <a:endParaRPr lang="en-US" sz="2000" b="0" strike="noStrike" spc="-1" dirty="0">
              <a:latin typeface="Arial"/>
            </a:endParaRPr>
          </a:p>
        </p:txBody>
      </p:sp>
      <p:sp>
        <p:nvSpPr>
          <p:cNvPr id="146"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A1CA585F-28CC-400A-AE98-1930D3F7ED20}" type="slidenum">
              <a:rPr lang="en-US" sz="1200" b="0" strike="noStrike" spc="-1">
                <a:latin typeface="Times New Roman"/>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PlaceHolder 1"/>
          <p:cNvSpPr>
            <a:spLocks noGrp="1" noRot="1" noChangeAspect="1"/>
          </p:cNvSpPr>
          <p:nvPr>
            <p:ph type="sldImg"/>
          </p:nvPr>
        </p:nvSpPr>
        <p:spPr>
          <a:xfrm>
            <a:off x="685800" y="1143000"/>
            <a:ext cx="5486400" cy="3086100"/>
          </a:xfrm>
          <a:prstGeom prst="rect">
            <a:avLst/>
          </a:prstGeom>
          <a:ln w="0">
            <a:noFill/>
          </a:ln>
        </p:spPr>
      </p:sp>
      <p:sp>
        <p:nvSpPr>
          <p:cNvPr id="148"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a:lnSpc>
                <a:spcPct val="100000"/>
              </a:lnSpc>
              <a:buNone/>
            </a:pPr>
            <a:r>
              <a:rPr lang="en-US" sz="3200" b="0" dirty="0"/>
              <a:t>These two violin plots show the mean observation depth of species mentioned in key international ocean policy documents. The plots illustrate how deep in the ocean these species typically occur.</a:t>
            </a:r>
          </a:p>
          <a:p>
            <a:r>
              <a:rPr lang="en-US" sz="3200" dirty="0"/>
              <a:t>On the left, we see the distribution of species by observation depth across several international agreements.</a:t>
            </a:r>
          </a:p>
          <a:p>
            <a:pPr>
              <a:buFont typeface="Arial" panose="020B0604020202020204" pitchFamily="34" charset="0"/>
              <a:buChar char="•"/>
            </a:pPr>
            <a:r>
              <a:rPr lang="en-US" sz="3200" b="0" dirty="0"/>
              <a:t>The colored violins represent the range and concentration of species depth for each policy framework.</a:t>
            </a:r>
          </a:p>
          <a:p>
            <a:pPr>
              <a:buFont typeface="Arial" panose="020B0604020202020204" pitchFamily="34" charset="0"/>
              <a:buChar char="•"/>
            </a:pPr>
            <a:r>
              <a:rPr lang="en-US" sz="3200" b="0" dirty="0"/>
              <a:t>Most of the mentions are clustered near the surface (0–200m), the epipelagic zone.</a:t>
            </a:r>
          </a:p>
          <a:p>
            <a:pPr>
              <a:buFont typeface="Arial" panose="020B0604020202020204" pitchFamily="34" charset="0"/>
              <a:buChar char="•"/>
            </a:pPr>
            <a:r>
              <a:rPr lang="en-US" sz="3200" b="0" dirty="0"/>
              <a:t>Only a few extend into the mesopelagic zone (200–1,000m), shown in grey, and even fewer into deeper waters.</a:t>
            </a:r>
          </a:p>
          <a:p>
            <a:r>
              <a:rPr lang="en-US" sz="3200" b="0" dirty="0"/>
              <a:t>"This shows a clear bias: shallow-water species dominate policy references, with mesopelagic and deep-sea species largely absent.</a:t>
            </a:r>
          </a:p>
          <a:p>
            <a:endParaRPr lang="en-US" sz="3200" b="0" dirty="0"/>
          </a:p>
          <a:p>
            <a:r>
              <a:rPr lang="en-US" sz="4400" b="0" dirty="0"/>
              <a:t>This plot narrows the focus to only pelagic species — those living in the water column rather than on the seafloor.</a:t>
            </a:r>
          </a:p>
          <a:p>
            <a:pPr>
              <a:buFont typeface="Arial" panose="020B0604020202020204" pitchFamily="34" charset="0"/>
              <a:buChar char="•"/>
            </a:pPr>
            <a:r>
              <a:rPr lang="en-US" sz="4400" b="0" dirty="0"/>
              <a:t>Again, the vast majority of mentions are for epipelagic species (e.g. sharks).</a:t>
            </a:r>
          </a:p>
          <a:p>
            <a:pPr>
              <a:buFont typeface="Arial" panose="020B0604020202020204" pitchFamily="34" charset="0"/>
              <a:buChar char="•"/>
            </a:pPr>
            <a:r>
              <a:rPr lang="en-US" sz="4400" b="0" dirty="0"/>
              <a:t>The mesopelagic zone remains sparsely referenced, despite its massive biomass and ecological importance.</a:t>
            </a:r>
          </a:p>
          <a:p>
            <a:endParaRPr lang="en-US" sz="3200" b="0" dirty="0"/>
          </a:p>
          <a:p>
            <a:pPr>
              <a:lnSpc>
                <a:spcPct val="100000"/>
              </a:lnSpc>
              <a:buNone/>
            </a:pPr>
            <a:endParaRPr lang="en-US" sz="2000" b="0" strike="noStrike" spc="-1" dirty="0">
              <a:latin typeface="Arial"/>
            </a:endParaRPr>
          </a:p>
        </p:txBody>
      </p:sp>
      <p:sp>
        <p:nvSpPr>
          <p:cNvPr id="149"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3BF9DB18-EAEB-4B7E-9F58-105471984571}" type="slidenum">
              <a:rPr lang="en-US" sz="1200" b="0" strike="noStrike" spc="-1">
                <a:latin typeface="Times New Roman"/>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Holder 1"/>
          <p:cNvSpPr>
            <a:spLocks noGrp="1" noRot="1" noChangeAspect="1"/>
          </p:cNvSpPr>
          <p:nvPr>
            <p:ph type="sldImg"/>
          </p:nvPr>
        </p:nvSpPr>
        <p:spPr>
          <a:xfrm>
            <a:off x="685800" y="1143000"/>
            <a:ext cx="5486400" cy="3086100"/>
          </a:xfrm>
          <a:prstGeom prst="rect">
            <a:avLst/>
          </a:prstGeom>
          <a:ln w="0">
            <a:noFill/>
          </a:ln>
        </p:spPr>
      </p:sp>
      <p:sp>
        <p:nvSpPr>
          <p:cNvPr id="151"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85840" indent="-285840">
              <a:lnSpc>
                <a:spcPct val="100000"/>
              </a:lnSpc>
              <a:buNone/>
              <a:tabLst>
                <a:tab pos="0" algn="l"/>
              </a:tabLst>
            </a:pPr>
            <a:r>
              <a:rPr lang="en-US" sz="1600" b="0" dirty="0"/>
              <a:t>This slide highlights a major governance gap: international treaties and frameworks offer very limited coverage of the mesopelagic zone</a:t>
            </a:r>
          </a:p>
          <a:p>
            <a:pPr marL="285840" indent="-285840">
              <a:lnSpc>
                <a:spcPct val="100000"/>
              </a:lnSpc>
              <a:buNone/>
              <a:tabLst>
                <a:tab pos="0" algn="l"/>
              </a:tabLst>
            </a:pPr>
            <a:r>
              <a:rPr lang="en-US" sz="1600" b="0" dirty="0"/>
              <a:t>The UN Fish Stocks Agreement (UNFSA) and associated Regional Fisheries Management Organizations (RFMOs) mostly address epipelagic species like tuna. But as interest grows in mesopelagic fishing on the high seas, these may become important frameworks, even though they weren’t designed with the mesopelagic in mind.</a:t>
            </a:r>
          </a:p>
          <a:p>
            <a:pPr marL="285840" indent="-285840">
              <a:lnSpc>
                <a:spcPct val="100000"/>
              </a:lnSpc>
              <a:buNone/>
              <a:tabLst>
                <a:tab pos="0" algn="l"/>
              </a:tabLst>
            </a:pPr>
            <a:r>
              <a:rPr lang="en-US" sz="1600" b="0" dirty="0"/>
              <a:t>The new BBNJ Agreement includes important tools like Environmental Impact Assessments (EIAs) and the use of best available science, but it also highlights how poorly studied the mesopelagic zone still is. There's a big mismatch between potential exploitation and scientific knowledge.</a:t>
            </a:r>
          </a:p>
          <a:p>
            <a:pPr marL="285840" indent="-285840">
              <a:lnSpc>
                <a:spcPct val="100000"/>
              </a:lnSpc>
              <a:buNone/>
              <a:tabLst>
                <a:tab pos="0" algn="l"/>
              </a:tabLst>
            </a:pPr>
            <a:r>
              <a:rPr lang="en-US" sz="1600" b="0" dirty="0"/>
              <a:t>Motion 035, introduced at the IUCN World Conservation Congress, calls for a precautionary pause on the expansion of mesopelagic fisheries and other industrial activities until comprehensive scientific assessments and governance frameworks are established</a:t>
            </a:r>
            <a:endParaRPr lang="en-US" sz="1100" b="0" strike="noStrike" spc="-1" dirty="0">
              <a:latin typeface="Arial"/>
            </a:endParaRPr>
          </a:p>
        </p:txBody>
      </p:sp>
      <p:sp>
        <p:nvSpPr>
          <p:cNvPr id="152"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09C48FB4-190F-46FC-AC86-08413DD0563F}" type="slidenum">
              <a:rPr lang="en-US" sz="1200" b="0" strike="noStrike" spc="-1">
                <a:latin typeface="Times New Roman"/>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noRot="1" noChangeAspect="1"/>
          </p:cNvSpPr>
          <p:nvPr>
            <p:ph type="sldImg"/>
          </p:nvPr>
        </p:nvSpPr>
        <p:spPr>
          <a:xfrm>
            <a:off x="685800" y="1143000"/>
            <a:ext cx="5486400" cy="3086100"/>
          </a:xfrm>
          <a:prstGeom prst="rect">
            <a:avLst/>
          </a:prstGeom>
          <a:ln w="0">
            <a:noFill/>
          </a:ln>
        </p:spPr>
      </p:sp>
      <p:sp>
        <p:nvSpPr>
          <p:cNvPr id="154" name="PlaceHolder 2"/>
          <p:cNvSpPr>
            <a:spLocks noGrp="1"/>
          </p:cNvSpPr>
          <p:nvPr>
            <p:ph type="body"/>
          </p:nvPr>
        </p:nvSpPr>
        <p:spPr>
          <a:xfrm>
            <a:off x="685800" y="4400640"/>
            <a:ext cx="5486040" cy="3600000"/>
          </a:xfrm>
          <a:prstGeom prst="rect">
            <a:avLst/>
          </a:prstGeom>
          <a:noFill/>
          <a:ln w="0">
            <a:noFill/>
          </a:ln>
        </p:spPr>
        <p:txBody>
          <a:bodyPr anchor="t">
            <a:noAutofit/>
          </a:bodyPr>
          <a:lstStyle/>
          <a:p>
            <a:pPr marL="285840" indent="-285840">
              <a:lnSpc>
                <a:spcPct val="100000"/>
              </a:lnSpc>
              <a:buNone/>
              <a:tabLst>
                <a:tab pos="0" algn="l"/>
              </a:tabLst>
            </a:pPr>
            <a:r>
              <a:rPr lang="en-US" sz="1600" b="0" dirty="0"/>
              <a:t>A recent survey conducted among mesopelagic researchers and practitioners (Iglesias et al., in progress) shows that there is very limited awareness of both local and international policies relevant to the mesopelagic zone.</a:t>
            </a:r>
          </a:p>
          <a:p>
            <a:r>
              <a:rPr lang="en-US" sz="1600" b="0" dirty="0"/>
              <a:t>This bar plot visualizes the number of respondents who named or recognized policies related to the mesopelagic.</a:t>
            </a:r>
          </a:p>
          <a:p>
            <a:pPr>
              <a:buFont typeface="Arial" panose="020B0604020202020204" pitchFamily="34" charset="0"/>
              <a:buChar char="•"/>
            </a:pPr>
            <a:r>
              <a:rPr lang="en-US" sz="1600" b="0" dirty="0"/>
              <a:t>The dark blue bars represent how many participants explicitly named a policy relevant to the mesopelagic.</a:t>
            </a:r>
          </a:p>
          <a:p>
            <a:pPr>
              <a:buFont typeface="Arial" panose="020B0604020202020204" pitchFamily="34" charset="0"/>
              <a:buChar char="•"/>
            </a:pPr>
            <a:r>
              <a:rPr lang="en-US" sz="1600" b="0" dirty="0"/>
              <a:t>The light blue bars ("Not any known") show how many respondents couldn’t name a single policy.</a:t>
            </a:r>
          </a:p>
          <a:p>
            <a:pPr>
              <a:buFont typeface="Arial" panose="020B0604020202020204" pitchFamily="34" charset="0"/>
              <a:buChar char="•"/>
            </a:pPr>
            <a:r>
              <a:rPr lang="en-US" sz="1600" dirty="0"/>
              <a:t>Oceanic areas are listed along the x-axis, many bars are extremely low or even absent.</a:t>
            </a:r>
          </a:p>
          <a:p>
            <a:r>
              <a:rPr lang="en-US" sz="1600" b="0" dirty="0"/>
              <a:t>You can clearly see that most participants either didn’t know any policies, or could only mention one or two, typically more general agreements like UNCLOS.</a:t>
            </a:r>
          </a:p>
          <a:p>
            <a:pPr marL="285840" indent="-285840">
              <a:lnSpc>
                <a:spcPct val="100000"/>
              </a:lnSpc>
              <a:buNone/>
              <a:tabLst>
                <a:tab pos="0" algn="l"/>
              </a:tabLst>
            </a:pPr>
            <a:endParaRPr lang="en-US" sz="1100" b="0" strike="noStrike" spc="-1" dirty="0">
              <a:latin typeface="Arial"/>
            </a:endParaRPr>
          </a:p>
        </p:txBody>
      </p:sp>
      <p:sp>
        <p:nvSpPr>
          <p:cNvPr id="155"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algn="r">
              <a:lnSpc>
                <a:spcPct val="100000"/>
              </a:lnSpc>
              <a:buNone/>
              <a:defRPr lang="en-US" sz="1200" b="0" strike="noStrike" spc="-1">
                <a:latin typeface="Times New Roman"/>
              </a:defRPr>
            </a:lvl1pPr>
          </a:lstStyle>
          <a:p>
            <a:pPr algn="r">
              <a:lnSpc>
                <a:spcPct val="100000"/>
              </a:lnSpc>
              <a:buNone/>
            </a:pPr>
            <a:fld id="{333F6B68-D7D8-4E1C-A9A0-C361854B2EDE}" type="slidenum">
              <a:rPr lang="en-US" sz="1200" b="0" strike="noStrike" spc="-1">
                <a:latin typeface="Times New Roman"/>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lstStyle/>
          <a:p>
            <a:r>
              <a:t>Footer</a:t>
            </a:r>
          </a:p>
        </p:txBody>
      </p:sp>
      <p:sp>
        <p:nvSpPr>
          <p:cNvPr id="3" name="PlaceHolder 2"/>
          <p:cNvSpPr>
            <a:spLocks noGrp="1"/>
          </p:cNvSpPr>
          <p:nvPr>
            <p:ph type="sldNum" idx="3"/>
          </p:nvPr>
        </p:nvSpPr>
        <p:spPr/>
        <p:txBody>
          <a:bodyPr/>
          <a:lstStyle/>
          <a:p>
            <a:fld id="{913FFE61-3778-42CC-992D-4EBA98990568}" type="slidenum">
              <a:t>‹#›</a:t>
            </a:fld>
            <a:endParaRPr/>
          </a:p>
        </p:txBody>
      </p:sp>
      <p:sp>
        <p:nvSpPr>
          <p:cNvPr id="4" name="PlaceHolder 3"/>
          <p:cNvSpPr>
            <a:spLocks noGrp="1"/>
          </p:cNvSpPr>
          <p:nvPr>
            <p:ph type="dt" idx="1"/>
          </p:nvPr>
        </p:nvSpPr>
        <p:spPr/>
        <p:txBody>
          <a:body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7"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28"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1D80DF4A-1CBC-4C12-8437-4B819A39E68D}"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0"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2"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3"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2"/>
          </p:nvPr>
        </p:nvSpPr>
        <p:spPr/>
        <p:txBody>
          <a:bodyPr/>
          <a:lstStyle/>
          <a:p>
            <a:r>
              <a:t>Footer</a:t>
            </a:r>
          </a:p>
        </p:txBody>
      </p:sp>
      <p:sp>
        <p:nvSpPr>
          <p:cNvPr id="8" name="PlaceHolder 7"/>
          <p:cNvSpPr>
            <a:spLocks noGrp="1"/>
          </p:cNvSpPr>
          <p:nvPr>
            <p:ph type="sldNum" idx="3"/>
          </p:nvPr>
        </p:nvSpPr>
        <p:spPr/>
        <p:txBody>
          <a:bodyPr/>
          <a:lstStyle/>
          <a:p>
            <a:fld id="{F732B3A6-5A0E-4850-A4AB-6B7533E62D36}" type="slidenum">
              <a:t>‹#›</a:t>
            </a:fld>
            <a:endParaRPr/>
          </a:p>
        </p:txBody>
      </p:sp>
      <p:sp>
        <p:nvSpPr>
          <p:cNvPr id="9" name="PlaceHolder 8"/>
          <p:cNvSpPr>
            <a:spLocks noGrp="1"/>
          </p:cNvSpPr>
          <p:nvPr>
            <p:ph type="dt" idx="1"/>
          </p:nvPr>
        </p:nvSpPr>
        <p:spPr/>
        <p:txBody>
          <a:body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5"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6"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7"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8"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39"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0"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2"/>
          </p:nvPr>
        </p:nvSpPr>
        <p:spPr/>
        <p:txBody>
          <a:bodyPr/>
          <a:lstStyle/>
          <a:p>
            <a:r>
              <a:t>Footer</a:t>
            </a:r>
          </a:p>
        </p:txBody>
      </p:sp>
      <p:sp>
        <p:nvSpPr>
          <p:cNvPr id="10" name="PlaceHolder 9"/>
          <p:cNvSpPr>
            <a:spLocks noGrp="1"/>
          </p:cNvSpPr>
          <p:nvPr>
            <p:ph type="sldNum" idx="3"/>
          </p:nvPr>
        </p:nvSpPr>
        <p:spPr/>
        <p:txBody>
          <a:bodyPr/>
          <a:lstStyle/>
          <a:p>
            <a:fld id="{BF1761D1-A0F5-46BD-87C2-74B84CD8124F}" type="slidenum">
              <a:t>‹#›</a:t>
            </a:fld>
            <a:endParaRPr/>
          </a:p>
        </p:txBody>
      </p:sp>
      <p:sp>
        <p:nvSpPr>
          <p:cNvPr id="11" name="PlaceHolder 10"/>
          <p:cNvSpPr>
            <a:spLocks noGrp="1"/>
          </p:cNvSpPr>
          <p:nvPr>
            <p:ph type="dt" idx="1"/>
          </p:nvPr>
        </p:nvSpPr>
        <p:spPr/>
        <p:txBody>
          <a:body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lstStyle/>
          <a:p>
            <a:r>
              <a:t>Footer</a:t>
            </a:r>
          </a:p>
        </p:txBody>
      </p:sp>
      <p:sp>
        <p:nvSpPr>
          <p:cNvPr id="3" name="PlaceHolder 2"/>
          <p:cNvSpPr>
            <a:spLocks noGrp="1"/>
          </p:cNvSpPr>
          <p:nvPr>
            <p:ph type="sldNum" idx="6"/>
          </p:nvPr>
        </p:nvSpPr>
        <p:spPr/>
        <p:txBody>
          <a:bodyPr/>
          <a:lstStyle/>
          <a:p>
            <a:fld id="{315AAEC9-E055-4DDB-BE5F-C680284FF5E1}" type="slidenum">
              <a:t>‹#›</a:t>
            </a:fld>
            <a:endParaRPr/>
          </a:p>
        </p:txBody>
      </p:sp>
      <p:sp>
        <p:nvSpPr>
          <p:cNvPr id="4" name="PlaceHolder 3"/>
          <p:cNvSpPr>
            <a:spLocks noGrp="1"/>
          </p:cNvSpPr>
          <p:nvPr>
            <p:ph type="dt" idx="4"/>
          </p:nvPr>
        </p:nvSpPr>
        <p:spPr/>
        <p:txBody>
          <a:body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BEF1115E-22C0-4521-BE84-4F70B600613A}"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49"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5"/>
          </p:nvPr>
        </p:nvSpPr>
        <p:spPr/>
        <p:txBody>
          <a:bodyPr/>
          <a:lstStyle/>
          <a:p>
            <a:r>
              <a:t>Footer</a:t>
            </a:r>
          </a:p>
        </p:txBody>
      </p:sp>
      <p:sp>
        <p:nvSpPr>
          <p:cNvPr id="5" name="PlaceHolder 4"/>
          <p:cNvSpPr>
            <a:spLocks noGrp="1"/>
          </p:cNvSpPr>
          <p:nvPr>
            <p:ph type="sldNum" idx="6"/>
          </p:nvPr>
        </p:nvSpPr>
        <p:spPr/>
        <p:txBody>
          <a:bodyPr/>
          <a:lstStyle/>
          <a:p>
            <a:fld id="{BD63CC47-E577-4383-86E2-BE9E4D134A00}" type="slidenum">
              <a:t>‹#›</a:t>
            </a:fld>
            <a:endParaRPr/>
          </a:p>
        </p:txBody>
      </p:sp>
      <p:sp>
        <p:nvSpPr>
          <p:cNvPr id="6" name="PlaceHolder 5"/>
          <p:cNvSpPr>
            <a:spLocks noGrp="1"/>
          </p:cNvSpPr>
          <p:nvPr>
            <p:ph type="dt" idx="4"/>
          </p:nvPr>
        </p:nvSpPr>
        <p:spPr/>
        <p:txBody>
          <a:body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51"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2"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F614A89E-35B3-4828-8F03-7E611E65DC21}"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FE2D32AA-BFF7-4611-A807-653E64C28044}"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5"/>
          </p:nvPr>
        </p:nvSpPr>
        <p:spPr/>
        <p:txBody>
          <a:bodyPr/>
          <a:lstStyle/>
          <a:p>
            <a:r>
              <a:t>Footer</a:t>
            </a:r>
          </a:p>
        </p:txBody>
      </p:sp>
      <p:sp>
        <p:nvSpPr>
          <p:cNvPr id="4" name="PlaceHolder 3"/>
          <p:cNvSpPr>
            <a:spLocks noGrp="1"/>
          </p:cNvSpPr>
          <p:nvPr>
            <p:ph type="sldNum" idx="6"/>
          </p:nvPr>
        </p:nvSpPr>
        <p:spPr/>
        <p:txBody>
          <a:bodyPr/>
          <a:lstStyle/>
          <a:p>
            <a:fld id="{1F9B0811-8179-4D2A-95DB-DCA57AE4B574}" type="slidenum">
              <a:t>‹#›</a:t>
            </a:fld>
            <a:endParaRPr/>
          </a:p>
        </p:txBody>
      </p:sp>
      <p:sp>
        <p:nvSpPr>
          <p:cNvPr id="5" name="PlaceHolder 4"/>
          <p:cNvSpPr>
            <a:spLocks noGrp="1"/>
          </p:cNvSpPr>
          <p:nvPr>
            <p:ph type="dt" idx="4"/>
          </p:nvPr>
        </p:nvSpPr>
        <p:spPr/>
        <p:txBody>
          <a:body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56"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7"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8"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6378E706-BCD2-4E63-BBA5-A1FF8C021E86}"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F2CAC410-838C-4D7D-9139-BFF5B795959E}" type="slidenum">
              <a:t>‹#›</a:t>
            </a:fld>
            <a:endParaRPr/>
          </a:p>
        </p:txBody>
      </p:sp>
      <p:sp>
        <p:nvSpPr>
          <p:cNvPr id="3" name="PlaceHolder 5"/>
          <p:cNvSpPr>
            <a:spLocks noGrp="1"/>
          </p:cNvSpPr>
          <p:nvPr>
            <p:ph type="dt" idx="1"/>
          </p:nvPr>
        </p:nvSpPr>
        <p:spPr/>
        <p:txBody>
          <a:body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6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1"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2"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25C3AE97-019C-4DE2-9CDC-32950D05742F}"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64"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5"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6"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5"/>
          </p:nvPr>
        </p:nvSpPr>
        <p:spPr/>
        <p:txBody>
          <a:bodyPr/>
          <a:lstStyle/>
          <a:p>
            <a:r>
              <a:t>Footer</a:t>
            </a:r>
          </a:p>
        </p:txBody>
      </p:sp>
      <p:sp>
        <p:nvSpPr>
          <p:cNvPr id="7" name="PlaceHolder 6"/>
          <p:cNvSpPr>
            <a:spLocks noGrp="1"/>
          </p:cNvSpPr>
          <p:nvPr>
            <p:ph type="sldNum" idx="6"/>
          </p:nvPr>
        </p:nvSpPr>
        <p:spPr/>
        <p:txBody>
          <a:bodyPr/>
          <a:lstStyle/>
          <a:p>
            <a:fld id="{A47A767E-42E5-432D-B203-A75A95EB73CE}" type="slidenum">
              <a:t>‹#›</a:t>
            </a:fld>
            <a:endParaRPr/>
          </a:p>
        </p:txBody>
      </p:sp>
      <p:sp>
        <p:nvSpPr>
          <p:cNvPr id="8" name="PlaceHolder 7"/>
          <p:cNvSpPr>
            <a:spLocks noGrp="1"/>
          </p:cNvSpPr>
          <p:nvPr>
            <p:ph type="dt" idx="4"/>
          </p:nvPr>
        </p:nvSpPr>
        <p:spPr/>
        <p:txBody>
          <a:body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68" name="PlaceHolder 2"/>
          <p:cNvSpPr>
            <a:spLocks noGrp="1"/>
          </p:cNvSpPr>
          <p:nvPr>
            <p:ph/>
          </p:nvPr>
        </p:nvSpPr>
        <p:spPr>
          <a:xfrm>
            <a:off x="838080" y="182556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9" name="PlaceHolder 3"/>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5"/>
          </p:nvPr>
        </p:nvSpPr>
        <p:spPr/>
        <p:txBody>
          <a:bodyPr/>
          <a:lstStyle/>
          <a:p>
            <a:r>
              <a:t>Footer</a:t>
            </a:r>
          </a:p>
        </p:txBody>
      </p:sp>
      <p:sp>
        <p:nvSpPr>
          <p:cNvPr id="6" name="PlaceHolder 5"/>
          <p:cNvSpPr>
            <a:spLocks noGrp="1"/>
          </p:cNvSpPr>
          <p:nvPr>
            <p:ph type="sldNum" idx="6"/>
          </p:nvPr>
        </p:nvSpPr>
        <p:spPr/>
        <p:txBody>
          <a:bodyPr/>
          <a:lstStyle/>
          <a:p>
            <a:fld id="{1C9DE4F5-ACED-471A-B268-C6E39552C267}" type="slidenum">
              <a:t>‹#›</a:t>
            </a:fld>
            <a:endParaRPr/>
          </a:p>
        </p:txBody>
      </p:sp>
      <p:sp>
        <p:nvSpPr>
          <p:cNvPr id="7" name="PlaceHolder 6"/>
          <p:cNvSpPr>
            <a:spLocks noGrp="1"/>
          </p:cNvSpPr>
          <p:nvPr>
            <p:ph type="dt" idx="4"/>
          </p:nvPr>
        </p:nvSpPr>
        <p:spPr/>
        <p:txBody>
          <a:body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71"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2"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3"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4" name="PlaceHolder 5"/>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 name="PlaceHolder 6"/>
          <p:cNvSpPr>
            <a:spLocks noGrp="1"/>
          </p:cNvSpPr>
          <p:nvPr>
            <p:ph type="ftr" idx="5"/>
          </p:nvPr>
        </p:nvSpPr>
        <p:spPr/>
        <p:txBody>
          <a:bodyPr/>
          <a:lstStyle/>
          <a:p>
            <a:r>
              <a:t>Footer</a:t>
            </a:r>
          </a:p>
        </p:txBody>
      </p:sp>
      <p:sp>
        <p:nvSpPr>
          <p:cNvPr id="8" name="PlaceHolder 7"/>
          <p:cNvSpPr>
            <a:spLocks noGrp="1"/>
          </p:cNvSpPr>
          <p:nvPr>
            <p:ph type="sldNum" idx="6"/>
          </p:nvPr>
        </p:nvSpPr>
        <p:spPr/>
        <p:txBody>
          <a:bodyPr/>
          <a:lstStyle/>
          <a:p>
            <a:fld id="{7D536A05-7BF6-4F88-9C18-5F6C9FBD9C01}" type="slidenum">
              <a:t>‹#›</a:t>
            </a:fld>
            <a:endParaRPr/>
          </a:p>
        </p:txBody>
      </p:sp>
      <p:sp>
        <p:nvSpPr>
          <p:cNvPr id="9" name="PlaceHolder 8"/>
          <p:cNvSpPr>
            <a:spLocks noGrp="1"/>
          </p:cNvSpPr>
          <p:nvPr>
            <p:ph type="dt" idx="4"/>
          </p:nvPr>
        </p:nvSpPr>
        <p:spPr/>
        <p:txBody>
          <a:body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76" name="PlaceHolder 2"/>
          <p:cNvSpPr>
            <a:spLocks noGrp="1"/>
          </p:cNvSpPr>
          <p:nvPr>
            <p:ph/>
          </p:nvPr>
        </p:nvSpPr>
        <p:spPr>
          <a:xfrm>
            <a:off x="83808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7" name="PlaceHolder 3"/>
          <p:cNvSpPr>
            <a:spLocks noGrp="1"/>
          </p:cNvSpPr>
          <p:nvPr>
            <p:ph/>
          </p:nvPr>
        </p:nvSpPr>
        <p:spPr>
          <a:xfrm>
            <a:off x="439344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8" name="PlaceHolder 4"/>
          <p:cNvSpPr>
            <a:spLocks noGrp="1"/>
          </p:cNvSpPr>
          <p:nvPr>
            <p:ph/>
          </p:nvPr>
        </p:nvSpPr>
        <p:spPr>
          <a:xfrm>
            <a:off x="7949160" y="182556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79" name="PlaceHolder 5"/>
          <p:cNvSpPr>
            <a:spLocks noGrp="1"/>
          </p:cNvSpPr>
          <p:nvPr>
            <p:ph/>
          </p:nvPr>
        </p:nvSpPr>
        <p:spPr>
          <a:xfrm>
            <a:off x="83808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80" name="PlaceHolder 6"/>
          <p:cNvSpPr>
            <a:spLocks noGrp="1"/>
          </p:cNvSpPr>
          <p:nvPr>
            <p:ph/>
          </p:nvPr>
        </p:nvSpPr>
        <p:spPr>
          <a:xfrm>
            <a:off x="439344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81" name="PlaceHolder 7"/>
          <p:cNvSpPr>
            <a:spLocks noGrp="1"/>
          </p:cNvSpPr>
          <p:nvPr>
            <p:ph/>
          </p:nvPr>
        </p:nvSpPr>
        <p:spPr>
          <a:xfrm>
            <a:off x="7949160" y="4098240"/>
            <a:ext cx="338580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9" name="PlaceHolder 8"/>
          <p:cNvSpPr>
            <a:spLocks noGrp="1"/>
          </p:cNvSpPr>
          <p:nvPr>
            <p:ph type="ftr" idx="5"/>
          </p:nvPr>
        </p:nvSpPr>
        <p:spPr/>
        <p:txBody>
          <a:bodyPr/>
          <a:lstStyle/>
          <a:p>
            <a:r>
              <a:t>Footer</a:t>
            </a:r>
          </a:p>
        </p:txBody>
      </p:sp>
      <p:sp>
        <p:nvSpPr>
          <p:cNvPr id="10" name="PlaceHolder 9"/>
          <p:cNvSpPr>
            <a:spLocks noGrp="1"/>
          </p:cNvSpPr>
          <p:nvPr>
            <p:ph type="sldNum" idx="6"/>
          </p:nvPr>
        </p:nvSpPr>
        <p:spPr/>
        <p:txBody>
          <a:bodyPr/>
          <a:lstStyle/>
          <a:p>
            <a:fld id="{7209F01F-E95C-4275-AD42-CE0174F028BE}" type="slidenum">
              <a:t>‹#›</a:t>
            </a:fld>
            <a:endParaRPr/>
          </a:p>
        </p:txBody>
      </p:sp>
      <p:sp>
        <p:nvSpPr>
          <p:cNvPr id="11" name="PlaceHolder 10"/>
          <p:cNvSpPr>
            <a:spLocks noGrp="1"/>
          </p:cNvSpPr>
          <p:nvPr>
            <p:ph type="dt" idx="4"/>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8" name="PlaceHolder 2"/>
          <p:cNvSpPr>
            <a:spLocks noGrp="1"/>
          </p:cNvSpPr>
          <p:nvPr>
            <p:ph/>
          </p:nvPr>
        </p:nvSpPr>
        <p:spPr>
          <a:xfrm>
            <a:off x="838080" y="1825560"/>
            <a:ext cx="1051524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4" name="PlaceHolder 3"/>
          <p:cNvSpPr>
            <a:spLocks noGrp="1"/>
          </p:cNvSpPr>
          <p:nvPr>
            <p:ph type="ftr" idx="2"/>
          </p:nvPr>
        </p:nvSpPr>
        <p:spPr/>
        <p:txBody>
          <a:bodyPr/>
          <a:lstStyle/>
          <a:p>
            <a:r>
              <a:t>Footer</a:t>
            </a:r>
          </a:p>
        </p:txBody>
      </p:sp>
      <p:sp>
        <p:nvSpPr>
          <p:cNvPr id="5" name="PlaceHolder 4"/>
          <p:cNvSpPr>
            <a:spLocks noGrp="1"/>
          </p:cNvSpPr>
          <p:nvPr>
            <p:ph type="sldNum" idx="3"/>
          </p:nvPr>
        </p:nvSpPr>
        <p:spPr/>
        <p:txBody>
          <a:bodyPr/>
          <a:lstStyle/>
          <a:p>
            <a:fld id="{492025B1-C090-41D3-A965-34A08A0C3501}" type="slidenum">
              <a:t>‹#›</a:t>
            </a:fld>
            <a:endParaRPr/>
          </a:p>
        </p:txBody>
      </p:sp>
      <p:sp>
        <p:nvSpPr>
          <p:cNvPr id="6" name="PlaceHolder 5"/>
          <p:cNvSpPr>
            <a:spLocks noGrp="1"/>
          </p:cNvSpPr>
          <p:nvPr>
            <p:ph type="dt" idx="1"/>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0"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11"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5" name="PlaceHolder 4"/>
          <p:cNvSpPr>
            <a:spLocks noGrp="1"/>
          </p:cNvSpPr>
          <p:nvPr>
            <p:ph type="ftr" idx="2"/>
          </p:nvPr>
        </p:nvSpPr>
        <p:spPr/>
        <p:txBody>
          <a:bodyPr/>
          <a:lstStyle/>
          <a:p>
            <a:r>
              <a:t>Footer</a:t>
            </a:r>
          </a:p>
        </p:txBody>
      </p:sp>
      <p:sp>
        <p:nvSpPr>
          <p:cNvPr id="6" name="PlaceHolder 5"/>
          <p:cNvSpPr>
            <a:spLocks noGrp="1"/>
          </p:cNvSpPr>
          <p:nvPr>
            <p:ph type="sldNum" idx="3"/>
          </p:nvPr>
        </p:nvSpPr>
        <p:spPr/>
        <p:txBody>
          <a:bodyPr/>
          <a:lstStyle/>
          <a:p>
            <a:fld id="{E4BFF996-2E0D-4E91-A623-857D561CC3C9}" type="slidenum">
              <a:t>‹#›</a:t>
            </a:fld>
            <a:endParaRPr/>
          </a:p>
        </p:txBody>
      </p:sp>
      <p:sp>
        <p:nvSpPr>
          <p:cNvPr id="7" name="PlaceHolder 6"/>
          <p:cNvSpPr>
            <a:spLocks noGrp="1"/>
          </p:cNvSpPr>
          <p:nvPr>
            <p:ph type="dt" idx="1"/>
          </p:nvPr>
        </p:nvSpPr>
        <p:spPr/>
        <p:txBody>
          <a:body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36D27961-5D66-42E7-B131-5ED3BC17E595}"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a:noFill/>
          <a:ln w="0">
            <a:noFill/>
          </a:ln>
        </p:spPr>
        <p:txBody>
          <a:bodyPr lIns="0" tIns="0" rIns="0" bIns="0" anchor="ctr">
            <a:noAutofit/>
          </a:bodyPr>
          <a:lstStyle/>
          <a:p>
            <a:pPr algn="ctr">
              <a:buNone/>
            </a:pPr>
            <a:endParaRPr lang="en-US" sz="3200" b="0" strike="noStrike" spc="-1">
              <a:latin typeface="Arial"/>
            </a:endParaRPr>
          </a:p>
        </p:txBody>
      </p:sp>
      <p:sp>
        <p:nvSpPr>
          <p:cNvPr id="3" name="PlaceHolder 2"/>
          <p:cNvSpPr>
            <a:spLocks noGrp="1"/>
          </p:cNvSpPr>
          <p:nvPr>
            <p:ph type="ftr" idx="2"/>
          </p:nvPr>
        </p:nvSpPr>
        <p:spPr/>
        <p:txBody>
          <a:bodyPr/>
          <a:lstStyle/>
          <a:p>
            <a:r>
              <a:t>Footer</a:t>
            </a:r>
          </a:p>
        </p:txBody>
      </p:sp>
      <p:sp>
        <p:nvSpPr>
          <p:cNvPr id="4" name="PlaceHolder 3"/>
          <p:cNvSpPr>
            <a:spLocks noGrp="1"/>
          </p:cNvSpPr>
          <p:nvPr>
            <p:ph type="sldNum" idx="3"/>
          </p:nvPr>
        </p:nvSpPr>
        <p:spPr/>
        <p:txBody>
          <a:bodyPr/>
          <a:lstStyle/>
          <a:p>
            <a:fld id="{6ACD7E5A-1AA3-485C-A015-C53B019730BD}" type="slidenum">
              <a:t>‹#›</a:t>
            </a:fld>
            <a:endParaRPr/>
          </a:p>
        </p:txBody>
      </p:sp>
      <p:sp>
        <p:nvSpPr>
          <p:cNvPr id="5" name="PlaceHolder 4"/>
          <p:cNvSpPr>
            <a:spLocks noGrp="1"/>
          </p:cNvSpPr>
          <p:nvPr>
            <p:ph type="dt" idx="1"/>
          </p:nvPr>
        </p:nvSpPr>
        <p:spPr/>
        <p:txBody>
          <a:body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5"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16" name="PlaceHolder 3"/>
          <p:cNvSpPr>
            <a:spLocks noGrp="1"/>
          </p:cNvSpPr>
          <p:nvPr>
            <p:ph/>
          </p:nvPr>
        </p:nvSpPr>
        <p:spPr>
          <a:xfrm>
            <a:off x="622620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17" name="PlaceHolder 4"/>
          <p:cNvSpPr>
            <a:spLocks noGrp="1"/>
          </p:cNvSpPr>
          <p:nvPr>
            <p:ph/>
          </p:nvPr>
        </p:nvSpPr>
        <p:spPr>
          <a:xfrm>
            <a:off x="83808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B94B5E06-E618-4804-9955-2B64E3B6596C}"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19" name="PlaceHolder 2"/>
          <p:cNvSpPr>
            <a:spLocks noGrp="1"/>
          </p:cNvSpPr>
          <p:nvPr>
            <p:ph/>
          </p:nvPr>
        </p:nvSpPr>
        <p:spPr>
          <a:xfrm>
            <a:off x="838080" y="1825560"/>
            <a:ext cx="5131080" cy="435096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20"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21" name="PlaceHolder 4"/>
          <p:cNvSpPr>
            <a:spLocks noGrp="1"/>
          </p:cNvSpPr>
          <p:nvPr>
            <p:ph/>
          </p:nvPr>
        </p:nvSpPr>
        <p:spPr>
          <a:xfrm>
            <a:off x="6226200" y="409824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E5639267-EF95-4F01-A551-CF84D3F626B7}"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a:noFill/>
          <a:ln w="0">
            <a:noFill/>
          </a:ln>
        </p:spPr>
        <p:txBody>
          <a:bodyPr lIns="0" tIns="0" rIns="0" bIns="0" anchor="ctr">
            <a:noAutofit/>
          </a:bodyPr>
          <a:lstStyle/>
          <a:p>
            <a:endParaRPr lang="en-US" sz="1800" b="0" strike="noStrike" spc="-1">
              <a:solidFill>
                <a:srgbClr val="000000"/>
              </a:solidFill>
              <a:latin typeface="Calibri"/>
            </a:endParaRPr>
          </a:p>
        </p:txBody>
      </p:sp>
      <p:sp>
        <p:nvSpPr>
          <p:cNvPr id="23" name="PlaceHolder 2"/>
          <p:cNvSpPr>
            <a:spLocks noGrp="1"/>
          </p:cNvSpPr>
          <p:nvPr>
            <p:ph/>
          </p:nvPr>
        </p:nvSpPr>
        <p:spPr>
          <a:xfrm>
            <a:off x="83808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24" name="PlaceHolder 3"/>
          <p:cNvSpPr>
            <a:spLocks noGrp="1"/>
          </p:cNvSpPr>
          <p:nvPr>
            <p:ph/>
          </p:nvPr>
        </p:nvSpPr>
        <p:spPr>
          <a:xfrm>
            <a:off x="6226200" y="1825560"/>
            <a:ext cx="513108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25" name="PlaceHolder 4"/>
          <p:cNvSpPr>
            <a:spLocks noGrp="1"/>
          </p:cNvSpPr>
          <p:nvPr>
            <p:ph/>
          </p:nvPr>
        </p:nvSpPr>
        <p:spPr>
          <a:xfrm>
            <a:off x="838080" y="4098240"/>
            <a:ext cx="10515240" cy="2075040"/>
          </a:xfrm>
          <a:prstGeom prst="rect">
            <a:avLst/>
          </a:prstGeom>
          <a:noFill/>
          <a:ln w="0">
            <a:noFill/>
          </a:ln>
        </p:spPr>
        <p:txBody>
          <a:bodyPr lIns="0" tIns="0" rIns="0" bIns="0" anchor="t">
            <a:normAutofit/>
          </a:bodyPr>
          <a:lstStyle/>
          <a:p>
            <a:pPr>
              <a:lnSpc>
                <a:spcPct val="90000"/>
              </a:lnSpc>
              <a:spcBef>
                <a:spcPts val="1417"/>
              </a:spcBef>
              <a:buNone/>
            </a:pPr>
            <a:endParaRPr lang="en-US" sz="2800" b="0" strike="noStrike" spc="-1">
              <a:solidFill>
                <a:srgbClr val="000000"/>
              </a:solidFill>
              <a:latin typeface="Calibri"/>
            </a:endParaRPr>
          </a:p>
        </p:txBody>
      </p:sp>
      <p:sp>
        <p:nvSpPr>
          <p:cNvPr id="6" name="PlaceHolder 5"/>
          <p:cNvSpPr>
            <a:spLocks noGrp="1"/>
          </p:cNvSpPr>
          <p:nvPr>
            <p:ph type="ftr" idx="2"/>
          </p:nvPr>
        </p:nvSpPr>
        <p:spPr/>
        <p:txBody>
          <a:bodyPr/>
          <a:lstStyle/>
          <a:p>
            <a:r>
              <a:t>Footer</a:t>
            </a:r>
          </a:p>
        </p:txBody>
      </p:sp>
      <p:sp>
        <p:nvSpPr>
          <p:cNvPr id="7" name="PlaceHolder 6"/>
          <p:cNvSpPr>
            <a:spLocks noGrp="1"/>
          </p:cNvSpPr>
          <p:nvPr>
            <p:ph type="sldNum" idx="3"/>
          </p:nvPr>
        </p:nvSpPr>
        <p:spPr/>
        <p:txBody>
          <a:bodyPr/>
          <a:lstStyle/>
          <a:p>
            <a:fld id="{F86C95FC-788D-4B4D-8BE9-EC3095F2483F}" type="slidenum">
              <a:t>‹#›</a:t>
            </a:fld>
            <a:endParaRPr/>
          </a:p>
        </p:txBody>
      </p:sp>
      <p:sp>
        <p:nvSpPr>
          <p:cNvPr id="8" name="PlaceHolder 7"/>
          <p:cNvSpPr>
            <a:spLocks noGrp="1"/>
          </p:cNvSpPr>
          <p:nvPr>
            <p:ph type="dt" idx="1"/>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a:noFill/>
          <a:ln w="0">
            <a:noFill/>
          </a:ln>
        </p:spPr>
        <p:txBody>
          <a:bodyPr anchor="b">
            <a:noAutofit/>
          </a:bodyPr>
          <a:lstStyle/>
          <a:p>
            <a:pPr algn="ctr">
              <a:lnSpc>
                <a:spcPct val="90000"/>
              </a:lnSpc>
              <a:buNone/>
            </a:pPr>
            <a:r>
              <a:rPr lang="en-US" sz="6000" b="0" strike="noStrike" spc="-1">
                <a:solidFill>
                  <a:srgbClr val="000000"/>
                </a:solidFill>
                <a:latin typeface="Calibri Light"/>
              </a:rPr>
              <a:t>Click to edit Master title style</a:t>
            </a:r>
            <a:endParaRPr lang="en-US" sz="6000" b="0" strike="noStrike" spc="-1">
              <a:solidFill>
                <a:srgbClr val="000000"/>
              </a:solidFill>
              <a:latin typeface="Calibri"/>
            </a:endParaRPr>
          </a:p>
        </p:txBody>
      </p:sp>
      <p:sp>
        <p:nvSpPr>
          <p:cNvPr id="6" name="PlaceHolder 2"/>
          <p:cNvSpPr>
            <a:spLocks noGrp="1"/>
          </p:cNvSpPr>
          <p:nvPr>
            <p:ph type="dt" idx="1"/>
          </p:nvPr>
        </p:nvSpPr>
        <p:spPr>
          <a:xfrm>
            <a:off x="838080" y="6356520"/>
            <a:ext cx="2742840" cy="364680"/>
          </a:xfrm>
          <a:prstGeom prst="rect">
            <a:avLst/>
          </a:prstGeom>
          <a:noFill/>
          <a:ln w="0">
            <a:noFill/>
          </a:ln>
        </p:spPr>
        <p:txBody>
          <a:bodyPr anchor="ctr">
            <a:noAutofit/>
          </a:bodyPr>
          <a:lstStyle>
            <a:lvl1pPr>
              <a:lnSpc>
                <a:spcPct val="100000"/>
              </a:lnSpc>
              <a:buNone/>
              <a:defRPr lang="en-US" sz="1200" b="0" strike="noStrike" spc="-1">
                <a:solidFill>
                  <a:srgbClr val="8B8B8B"/>
                </a:solidFill>
                <a:latin typeface="Calibri"/>
              </a:defRPr>
            </a:lvl1pPr>
          </a:lstStyle>
          <a:p>
            <a:pPr>
              <a:lnSpc>
                <a:spcPct val="100000"/>
              </a:lnSpc>
              <a:buNone/>
            </a:pPr>
            <a:endParaRPr lang="en-US" sz="1200" b="0" strike="noStrike" spc="-1">
              <a:latin typeface="Times New Roman"/>
            </a:endParaRPr>
          </a:p>
        </p:txBody>
      </p:sp>
      <p:sp>
        <p:nvSpPr>
          <p:cNvPr id="2" name="PlaceHolder 3"/>
          <p:cNvSpPr>
            <a:spLocks noGrp="1"/>
          </p:cNvSpPr>
          <p:nvPr>
            <p:ph type="ftr" idx="2"/>
          </p:nvPr>
        </p:nvSpPr>
        <p:spPr>
          <a:xfrm>
            <a:off x="4038480" y="6356520"/>
            <a:ext cx="4114440" cy="364680"/>
          </a:xfrm>
          <a:prstGeom prst="rect">
            <a:avLst/>
          </a:prstGeom>
          <a:noFill/>
          <a:ln w="0">
            <a:noFill/>
          </a:ln>
        </p:spPr>
        <p:txBody>
          <a:bodyPr anchor="ctr">
            <a:noAutofit/>
          </a:bodyPr>
          <a:lstStyle>
            <a:lvl1pPr algn="ctr">
              <a:buNone/>
              <a:defRPr lang="en-US" sz="1400" b="0" strike="noStrike" spc="-1">
                <a:latin typeface="Times New Roman"/>
              </a:defRPr>
            </a:lvl1pPr>
          </a:lstStyle>
          <a:p>
            <a:pPr algn="ctr">
              <a:buNone/>
            </a:pPr>
            <a:r>
              <a:rPr lang="en-US" sz="1400" b="0" strike="noStrike" spc="-1">
                <a:latin typeface="Times New Roman"/>
              </a:rPr>
              <a:t>Footer</a:t>
            </a:r>
          </a:p>
        </p:txBody>
      </p:sp>
      <p:sp>
        <p:nvSpPr>
          <p:cNvPr id="3" name="PlaceHolder 4"/>
          <p:cNvSpPr>
            <a:spLocks noGrp="1"/>
          </p:cNvSpPr>
          <p:nvPr>
            <p:ph type="sldNum" idx="3"/>
          </p:nvPr>
        </p:nvSpPr>
        <p:spPr>
          <a:xfrm>
            <a:off x="8610480" y="6356520"/>
            <a:ext cx="2742840" cy="364680"/>
          </a:xfrm>
          <a:prstGeom prst="rect">
            <a:avLst/>
          </a:prstGeom>
          <a:noFill/>
          <a:ln w="0">
            <a:noFill/>
          </a:ln>
        </p:spPr>
        <p:txBody>
          <a:bodyPr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1225511D-E415-4DA7-9D65-DC1A52E41ED9}" type="slidenum">
              <a:rPr lang="en-US" sz="1200" b="0" strike="noStrike" spc="-1">
                <a:solidFill>
                  <a:srgbClr val="8B8B8B"/>
                </a:solidFill>
                <a:latin typeface="Calibri"/>
              </a:rPr>
              <a:t>‹#›</a:t>
            </a:fld>
            <a:endParaRPr lang="en-US"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n-US" sz="2800" b="0" strike="noStrike" spc="-1">
                <a:solidFill>
                  <a:srgbClr val="000000"/>
                </a:solidFill>
                <a:latin typeface="Calibri"/>
              </a:rPr>
              <a:t>Click to edit the outline text format</a:t>
            </a:r>
          </a:p>
          <a:p>
            <a:pPr marL="864000" lvl="1" indent="-324000">
              <a:lnSpc>
                <a:spcPct val="90000"/>
              </a:lnSpc>
              <a:spcBef>
                <a:spcPts val="1134"/>
              </a:spcBef>
              <a:buClr>
                <a:srgbClr val="000000"/>
              </a:buClr>
              <a:buSzPct val="75000"/>
              <a:buFont typeface="Symbol" charset="2"/>
              <a:buChar char=""/>
            </a:pPr>
            <a:r>
              <a:rPr lang="en-US" sz="2000" b="0" strike="noStrike" spc="-1">
                <a:solidFill>
                  <a:srgbClr val="000000"/>
                </a:solidFill>
                <a:latin typeface="Calibri"/>
              </a:rPr>
              <a:t>Second Outline Level</a:t>
            </a:r>
          </a:p>
          <a:p>
            <a:pPr marL="1296000" lvl="2" indent="-288000">
              <a:lnSpc>
                <a:spcPct val="90000"/>
              </a:lnSpc>
              <a:spcBef>
                <a:spcPts val="850"/>
              </a:spcBef>
              <a:buClr>
                <a:srgbClr val="000000"/>
              </a:buClr>
              <a:buSzPct val="45000"/>
              <a:buFont typeface="Wingdings" charset="2"/>
              <a:buChar char=""/>
            </a:pPr>
            <a:r>
              <a:rPr lang="en-US" sz="1800" b="0" strike="noStrike" spc="-1">
                <a:solidFill>
                  <a:srgbClr val="000000"/>
                </a:solidFill>
                <a:latin typeface="Calibri"/>
              </a:rPr>
              <a:t>Third Outline Level</a:t>
            </a:r>
          </a:p>
          <a:p>
            <a:pPr marL="1728000" lvl="3" indent="-216000">
              <a:lnSpc>
                <a:spcPct val="90000"/>
              </a:lnSpc>
              <a:spcBef>
                <a:spcPts val="567"/>
              </a:spcBef>
              <a:buClr>
                <a:srgbClr val="000000"/>
              </a:buClr>
              <a:buSzPct val="75000"/>
              <a:buFont typeface="Symbol" charset="2"/>
              <a:buChar char=""/>
            </a:pPr>
            <a:r>
              <a:rPr lang="en-US" sz="1800" b="0" strike="noStrike" spc="-1">
                <a:solidFill>
                  <a:srgbClr val="000000"/>
                </a:solidFill>
                <a:latin typeface="Calibri"/>
              </a:rPr>
              <a:t>Fourth Outline Level</a:t>
            </a:r>
          </a:p>
          <a:p>
            <a:pPr marL="2160000" lvl="4"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lnSpc>
                <a:spcPct val="90000"/>
              </a:lnSpc>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en-US" sz="4400" b="0" strike="noStrike" spc="-1">
                <a:solidFill>
                  <a:srgbClr val="000000"/>
                </a:solidFill>
                <a:latin typeface="Calibri Light"/>
              </a:rPr>
              <a:t>Click to edit Master title style</a:t>
            </a:r>
            <a:endParaRPr lang="en-US"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a:noFill/>
          <a:ln w="0">
            <a:noFill/>
          </a:ln>
        </p:spPr>
        <p:txBody>
          <a:bodyPr anchor="t">
            <a:noAutofit/>
          </a:bodyPr>
          <a:lstStyle/>
          <a:p>
            <a:pPr marL="228600" indent="-228600">
              <a:lnSpc>
                <a:spcPct val="90000"/>
              </a:lnSpc>
              <a:spcBef>
                <a:spcPts val="1001"/>
              </a:spcBef>
              <a:buClr>
                <a:srgbClr val="000000"/>
              </a:buClr>
              <a:buFont typeface="Arial"/>
              <a:buChar char="•"/>
            </a:pPr>
            <a:r>
              <a:rPr lang="en-US" sz="2800" b="0" strike="noStrike" spc="-1">
                <a:solidFill>
                  <a:srgbClr val="000000"/>
                </a:solidFill>
                <a:latin typeface="Calibri"/>
              </a:rPr>
              <a:t>Edit Master text styles</a:t>
            </a:r>
          </a:p>
          <a:p>
            <a:pPr marL="685800" lvl="1" indent="-228600">
              <a:lnSpc>
                <a:spcPct val="90000"/>
              </a:lnSpc>
              <a:spcBef>
                <a:spcPts val="499"/>
              </a:spcBef>
              <a:buClr>
                <a:srgbClr val="000000"/>
              </a:buClr>
              <a:buFont typeface="Arial"/>
              <a:buChar char="•"/>
            </a:pPr>
            <a:r>
              <a:rPr lang="en-US" sz="2400" b="0" strike="noStrike" spc="-1">
                <a:solidFill>
                  <a:srgbClr val="000000"/>
                </a:solidFill>
                <a:latin typeface="Calibri"/>
              </a:rPr>
              <a:t>Second level</a:t>
            </a:r>
          </a:p>
          <a:p>
            <a:pPr marL="1143000" lvl="2" indent="-228600">
              <a:lnSpc>
                <a:spcPct val="90000"/>
              </a:lnSpc>
              <a:spcBef>
                <a:spcPts val="499"/>
              </a:spcBef>
              <a:buClr>
                <a:srgbClr val="000000"/>
              </a:buClr>
              <a:buFont typeface="Arial"/>
              <a:buChar char="•"/>
            </a:pPr>
            <a:r>
              <a:rPr lang="en-US" sz="2000" b="0" strike="noStrike" spc="-1">
                <a:solidFill>
                  <a:srgbClr val="000000"/>
                </a:solidFill>
                <a:latin typeface="Calibri"/>
              </a:rPr>
              <a:t>Third level</a:t>
            </a:r>
          </a:p>
          <a:p>
            <a:pPr marL="1600200" lvl="3" indent="-228600">
              <a:lnSpc>
                <a:spcPct val="90000"/>
              </a:lnSpc>
              <a:spcBef>
                <a:spcPts val="499"/>
              </a:spcBef>
              <a:buClr>
                <a:srgbClr val="000000"/>
              </a:buClr>
              <a:buFont typeface="Arial"/>
              <a:buChar char="•"/>
            </a:pPr>
            <a:r>
              <a:rPr lang="en-US" sz="1800" b="0" strike="noStrike" spc="-1">
                <a:solidFill>
                  <a:srgbClr val="000000"/>
                </a:solidFill>
                <a:latin typeface="Calibri"/>
              </a:rPr>
              <a:t>Fourth level</a:t>
            </a:r>
          </a:p>
          <a:p>
            <a:pPr marL="2057400" lvl="4" indent="-228600">
              <a:lnSpc>
                <a:spcPct val="90000"/>
              </a:lnSpc>
              <a:spcBef>
                <a:spcPts val="499"/>
              </a:spcBef>
              <a:buClr>
                <a:srgbClr val="000000"/>
              </a:buClr>
              <a:buFont typeface="Arial"/>
              <a:buChar char="•"/>
            </a:pPr>
            <a:r>
              <a:rPr lang="en-US" sz="1800" b="0" strike="noStrike" spc="-1">
                <a:solidFill>
                  <a:srgbClr val="000000"/>
                </a:solidFill>
                <a:latin typeface="Calibri"/>
              </a:rPr>
              <a:t>Fifth level</a:t>
            </a:r>
          </a:p>
        </p:txBody>
      </p:sp>
      <p:sp>
        <p:nvSpPr>
          <p:cNvPr id="43" name="PlaceHolder 3"/>
          <p:cNvSpPr>
            <a:spLocks noGrp="1"/>
          </p:cNvSpPr>
          <p:nvPr>
            <p:ph type="dt" idx="4"/>
          </p:nvPr>
        </p:nvSpPr>
        <p:spPr>
          <a:xfrm>
            <a:off x="838080" y="6356520"/>
            <a:ext cx="2742840" cy="364680"/>
          </a:xfrm>
          <a:prstGeom prst="rect">
            <a:avLst/>
          </a:prstGeom>
          <a:noFill/>
          <a:ln w="0">
            <a:noFill/>
          </a:ln>
        </p:spPr>
        <p:txBody>
          <a:bodyPr anchor="ctr">
            <a:noAutofit/>
          </a:bodyPr>
          <a:lstStyle>
            <a:lvl1pPr>
              <a:lnSpc>
                <a:spcPct val="100000"/>
              </a:lnSpc>
              <a:buNone/>
              <a:defRPr lang="en-US" sz="1200" b="0" strike="noStrike" spc="-1">
                <a:solidFill>
                  <a:srgbClr val="8B8B8B"/>
                </a:solidFill>
                <a:latin typeface="Calibri"/>
              </a:defRPr>
            </a:lvl1pPr>
          </a:lstStyle>
          <a:p>
            <a:pPr>
              <a:lnSpc>
                <a:spcPct val="100000"/>
              </a:lnSpc>
              <a:buNone/>
            </a:pPr>
            <a:endParaRPr lang="en-US" sz="1200" b="0" strike="noStrike" spc="-1">
              <a:latin typeface="Times New Roman"/>
            </a:endParaRPr>
          </a:p>
        </p:txBody>
      </p:sp>
      <p:sp>
        <p:nvSpPr>
          <p:cNvPr id="44" name="PlaceHolder 4"/>
          <p:cNvSpPr>
            <a:spLocks noGrp="1"/>
          </p:cNvSpPr>
          <p:nvPr>
            <p:ph type="ftr" idx="5"/>
          </p:nvPr>
        </p:nvSpPr>
        <p:spPr>
          <a:xfrm>
            <a:off x="4038480" y="6356520"/>
            <a:ext cx="4114440" cy="364680"/>
          </a:xfrm>
          <a:prstGeom prst="rect">
            <a:avLst/>
          </a:prstGeom>
          <a:noFill/>
          <a:ln w="0">
            <a:noFill/>
          </a:ln>
        </p:spPr>
        <p:txBody>
          <a:bodyPr anchor="ctr">
            <a:noAutofit/>
          </a:bodyPr>
          <a:lstStyle>
            <a:lvl1pPr algn="ctr">
              <a:buNone/>
              <a:defRPr lang="en-US" sz="1400" b="0" strike="noStrike" spc="-1">
                <a:latin typeface="Times New Roman"/>
              </a:defRPr>
            </a:lvl1pPr>
          </a:lstStyle>
          <a:p>
            <a:pPr algn="ctr">
              <a:buNone/>
            </a:pPr>
            <a:r>
              <a:rPr lang="en-US" sz="1400" b="0" strike="noStrike" spc="-1">
                <a:latin typeface="Times New Roman"/>
              </a:rPr>
              <a:t>Footer</a:t>
            </a:r>
          </a:p>
        </p:txBody>
      </p:sp>
      <p:sp>
        <p:nvSpPr>
          <p:cNvPr id="45" name="PlaceHolder 5"/>
          <p:cNvSpPr>
            <a:spLocks noGrp="1"/>
          </p:cNvSpPr>
          <p:nvPr>
            <p:ph type="sldNum" idx="6"/>
          </p:nvPr>
        </p:nvSpPr>
        <p:spPr>
          <a:xfrm>
            <a:off x="8610480" y="6356520"/>
            <a:ext cx="2742840" cy="364680"/>
          </a:xfrm>
          <a:prstGeom prst="rect">
            <a:avLst/>
          </a:prstGeom>
          <a:noFill/>
          <a:ln w="0">
            <a:noFill/>
          </a:ln>
        </p:spPr>
        <p:txBody>
          <a:bodyPr anchor="ctr">
            <a:noAutofit/>
          </a:bodyPr>
          <a:lstStyle>
            <a:lvl1pPr algn="r">
              <a:lnSpc>
                <a:spcPct val="100000"/>
              </a:lnSpc>
              <a:buNone/>
              <a:defRPr lang="en-US" sz="1200" b="0" strike="noStrike" spc="-1">
                <a:solidFill>
                  <a:srgbClr val="8B8B8B"/>
                </a:solidFill>
                <a:latin typeface="Calibri"/>
              </a:defRPr>
            </a:lvl1pPr>
          </a:lstStyle>
          <a:p>
            <a:pPr algn="r">
              <a:lnSpc>
                <a:spcPct val="100000"/>
              </a:lnSpc>
              <a:buNone/>
            </a:pPr>
            <a:fld id="{D1274845-ACBD-4DB4-BFE1-8E56202EEB19}" type="slidenum">
              <a:rPr lang="en-US" sz="1200" b="0" strike="noStrike" spc="-1">
                <a:solidFill>
                  <a:srgbClr val="8B8B8B"/>
                </a:solidFill>
                <a:latin typeface="Calibri"/>
              </a:rPr>
              <a:t>‹#›</a:t>
            </a:fld>
            <a:endParaRPr lang="en-US"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s://doi.org/10.1038/s41586-021-03917-1" TargetMode="External"/><Relationship Id="rId2" Type="http://schemas.openxmlformats.org/officeDocument/2006/relationships/hyperlink" Target="https://doi.org/10.3389/fmars.2022.880424" TargetMode="External"/><Relationship Id="rId1" Type="http://schemas.openxmlformats.org/officeDocument/2006/relationships/slideLayout" Target="../slideLayouts/slideLayout13.xml"/><Relationship Id="rId5" Type="http://schemas.openxmlformats.org/officeDocument/2006/relationships/hyperlink" Target="https://doi.org/10.1093/icesjms/fsy037" TargetMode="External"/><Relationship Id="rId4" Type="http://schemas.openxmlformats.org/officeDocument/2006/relationships/hyperlink" Target="https://doi.org/10.1016/j.dsr2.2019.10472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88" name="PlaceHolder 1"/>
          <p:cNvSpPr>
            <a:spLocks noGrp="1"/>
          </p:cNvSpPr>
          <p:nvPr>
            <p:ph type="title"/>
          </p:nvPr>
        </p:nvSpPr>
        <p:spPr>
          <a:xfrm>
            <a:off x="1523880" y="1122480"/>
            <a:ext cx="9143640" cy="2387160"/>
          </a:xfrm>
          <a:prstGeom prst="rect">
            <a:avLst/>
          </a:prstGeom>
          <a:noFill/>
          <a:ln w="0">
            <a:noFill/>
          </a:ln>
        </p:spPr>
        <p:txBody>
          <a:bodyPr anchor="b">
            <a:normAutofit fontScale="90000"/>
          </a:bodyPr>
          <a:lstStyle/>
          <a:p>
            <a:pPr algn="ctr">
              <a:lnSpc>
                <a:spcPct val="90000"/>
              </a:lnSpc>
              <a:buNone/>
            </a:pPr>
            <a:r>
              <a:rPr lang="en-US" sz="6000" b="0" strike="noStrike" spc="-1">
                <a:solidFill>
                  <a:srgbClr val="000000"/>
                </a:solidFill>
                <a:latin typeface="Calibri Light"/>
              </a:rPr>
              <a:t>Three gaps in international mesopelagic fisheries governance</a:t>
            </a:r>
            <a:br>
              <a:rPr sz="6000"/>
            </a:br>
            <a:endParaRPr lang="en-US" sz="6000" b="0" strike="noStrike" spc="-1">
              <a:solidFill>
                <a:srgbClr val="000000"/>
              </a:solidFill>
              <a:latin typeface="Calibri"/>
            </a:endParaRPr>
          </a:p>
        </p:txBody>
      </p:sp>
      <p:sp>
        <p:nvSpPr>
          <p:cNvPr id="89" name="PlaceHolder 2"/>
          <p:cNvSpPr>
            <a:spLocks noGrp="1"/>
          </p:cNvSpPr>
          <p:nvPr>
            <p:ph type="subTitle"/>
          </p:nvPr>
        </p:nvSpPr>
        <p:spPr>
          <a:xfrm>
            <a:off x="1523880" y="3602160"/>
            <a:ext cx="9143640" cy="1655280"/>
          </a:xfrm>
          <a:prstGeom prst="rect">
            <a:avLst/>
          </a:prstGeom>
          <a:noFill/>
          <a:ln w="0">
            <a:noFill/>
          </a:ln>
        </p:spPr>
        <p:txBody>
          <a:bodyPr anchor="t">
            <a:noAutofit/>
          </a:bodyPr>
          <a:lstStyle/>
          <a:p>
            <a:pPr algn="ctr">
              <a:lnSpc>
                <a:spcPct val="90000"/>
              </a:lnSpc>
              <a:spcBef>
                <a:spcPts val="1001"/>
              </a:spcBef>
              <a:buNone/>
              <a:tabLst>
                <a:tab pos="0" algn="l"/>
              </a:tabLst>
            </a:pPr>
            <a:r>
              <a:rPr lang="en-US" sz="2400" b="0" strike="noStrike" spc="-1">
                <a:solidFill>
                  <a:srgbClr val="000000"/>
                </a:solidFill>
                <a:latin typeface="Bebas Neue"/>
              </a:rPr>
              <a:t>Laura G. Elsler, Maartje Oostdijk, Lisa Levin, Andries Richter, Christopher Golden</a:t>
            </a:r>
            <a:endParaRPr lang="en-US" sz="2400" b="0" strike="noStrike" spc="-1">
              <a:latin typeface="Arial"/>
            </a:endParaRPr>
          </a:p>
          <a:p>
            <a:pPr algn="ctr">
              <a:lnSpc>
                <a:spcPct val="90000"/>
              </a:lnSpc>
              <a:spcBef>
                <a:spcPts val="1001"/>
              </a:spcBef>
              <a:buNone/>
              <a:tabLst>
                <a:tab pos="0" algn="l"/>
              </a:tabLst>
            </a:pPr>
            <a:endParaRPr lang="en-US" sz="2400" b="0" strike="noStrike" spc="-1">
              <a:latin typeface="Arial"/>
            </a:endParaRPr>
          </a:p>
        </p:txBody>
      </p:sp>
      <p:sp>
        <p:nvSpPr>
          <p:cNvPr id="90" name="Google Shape;61;p14"/>
          <p:cNvSpPr/>
          <p:nvPr/>
        </p:nvSpPr>
        <p:spPr>
          <a:xfrm>
            <a:off x="1666440" y="590040"/>
            <a:ext cx="6664680" cy="25113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nl-NL"/>
          </a:p>
        </p:txBody>
      </p:sp>
      <p:sp>
        <p:nvSpPr>
          <p:cNvPr id="91" name="Google Shape;62;p14"/>
          <p:cNvSpPr/>
          <p:nvPr/>
        </p:nvSpPr>
        <p:spPr>
          <a:xfrm>
            <a:off x="2089800" y="2652480"/>
            <a:ext cx="4937400" cy="898560"/>
          </a:xfrm>
          <a:prstGeom prst="rect">
            <a:avLst/>
          </a:prstGeom>
          <a:noFill/>
          <a:ln w="0">
            <a:noFill/>
          </a:ln>
        </p:spPr>
        <p:style>
          <a:lnRef idx="0">
            <a:scrgbClr r="0" g="0" b="0"/>
          </a:lnRef>
          <a:fillRef idx="0">
            <a:scrgbClr r="0" g="0" b="0"/>
          </a:fillRef>
          <a:effectRef idx="0">
            <a:scrgbClr r="0" g="0" b="0"/>
          </a:effectRef>
          <a:fontRef idx="minor"/>
        </p:style>
        <p:txBody>
          <a:bodyPr/>
          <a:lstStyle/>
          <a:p>
            <a:endParaRPr lang="nl-NL"/>
          </a:p>
        </p:txBody>
      </p:sp>
      <p:sp>
        <p:nvSpPr>
          <p:cNvPr id="92" name="Rectangle 10"/>
          <p:cNvSpPr/>
          <p:nvPr/>
        </p:nvSpPr>
        <p:spPr>
          <a:xfrm>
            <a:off x="7543800" y="6265440"/>
            <a:ext cx="6095520" cy="363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US" sz="1800" b="0" strike="noStrike" spc="-1">
                <a:solidFill>
                  <a:srgbClr val="000000"/>
                </a:solidFill>
                <a:latin typeface="Bebas Neue"/>
              </a:rPr>
              <a:t>June 2025</a:t>
            </a:r>
            <a:endParaRPr lang="en-US" sz="1800" b="0" strike="noStrike" spc="-1">
              <a:latin typeface="Arial"/>
            </a:endParaRPr>
          </a:p>
        </p:txBody>
      </p:sp>
      <p:pic>
        <p:nvPicPr>
          <p:cNvPr id="93" name="Picture 92"/>
          <p:cNvPicPr/>
          <p:nvPr/>
        </p:nvPicPr>
        <p:blipFill>
          <a:blip r:embed="rId3"/>
          <a:stretch/>
        </p:blipFill>
        <p:spPr>
          <a:xfrm>
            <a:off x="9002160" y="5486400"/>
            <a:ext cx="2656440" cy="1152000"/>
          </a:xfrm>
          <a:prstGeom prst="rect">
            <a:avLst/>
          </a:prstGeom>
          <a:ln w="0">
            <a:noFill/>
          </a:ln>
        </p:spPr>
      </p:pic>
      <p:pic>
        <p:nvPicPr>
          <p:cNvPr id="94" name="Picture 93"/>
          <p:cNvPicPr/>
          <p:nvPr/>
        </p:nvPicPr>
        <p:blipFill>
          <a:blip r:embed="rId4"/>
          <a:stretch/>
        </p:blipFill>
        <p:spPr>
          <a:xfrm>
            <a:off x="1143000" y="5517720"/>
            <a:ext cx="1262160" cy="883080"/>
          </a:xfrm>
          <a:prstGeom prst="rect">
            <a:avLst/>
          </a:prstGeom>
          <a:ln w="0">
            <a:noFill/>
          </a:ln>
        </p:spPr>
      </p:pic>
      <p:pic>
        <p:nvPicPr>
          <p:cNvPr id="95" name="Picture 94"/>
          <p:cNvPicPr/>
          <p:nvPr/>
        </p:nvPicPr>
        <p:blipFill>
          <a:blip r:embed="rId5"/>
          <a:stretch/>
        </p:blipFill>
        <p:spPr>
          <a:xfrm>
            <a:off x="2743200" y="5627160"/>
            <a:ext cx="794520" cy="773640"/>
          </a:xfrm>
          <a:prstGeom prst="rect">
            <a:avLst/>
          </a:prstGeom>
          <a:ln w="0">
            <a:noFill/>
          </a:ln>
        </p:spPr>
      </p:pic>
      <p:pic>
        <p:nvPicPr>
          <p:cNvPr id="96" name="Picture 95"/>
          <p:cNvPicPr/>
          <p:nvPr/>
        </p:nvPicPr>
        <p:blipFill>
          <a:blip r:embed="rId6"/>
          <a:srcRect t="30404"/>
          <a:stretch/>
        </p:blipFill>
        <p:spPr>
          <a:xfrm>
            <a:off x="3743640" y="5715000"/>
            <a:ext cx="1971360" cy="457200"/>
          </a:xfrm>
          <a:prstGeom prst="rect">
            <a:avLst/>
          </a:prstGeom>
          <a:ln w="0">
            <a:noFill/>
          </a:ln>
        </p:spPr>
      </p:pic>
      <p:sp>
        <p:nvSpPr>
          <p:cNvPr id="2" name="Slide Number Placeholder 1">
            <a:extLst>
              <a:ext uri="{FF2B5EF4-FFF2-40B4-BE49-F238E27FC236}">
                <a16:creationId xmlns:a16="http://schemas.microsoft.com/office/drawing/2014/main" id="{3DACB16E-9687-10A9-D791-7B22375FCB36}"/>
              </a:ext>
            </a:extLst>
          </p:cNvPr>
          <p:cNvSpPr>
            <a:spLocks noGrp="1"/>
          </p:cNvSpPr>
          <p:nvPr>
            <p:ph type="sldNum" idx="3"/>
          </p:nvPr>
        </p:nvSpPr>
        <p:spPr/>
        <p:txBody>
          <a:bodyPr/>
          <a:lstStyle/>
          <a:p>
            <a:fld id="{F2CAC410-838C-4D7D-9139-BFF5B795959E}" type="slidenum">
              <a:rPr lang="nl-NL" smtClean="0"/>
              <a:t>1</a:t>
            </a:fld>
            <a:endParaRPr lang="nl-NL"/>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25"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en-US" sz="4400" b="0" strike="noStrike" spc="-1">
                <a:solidFill>
                  <a:srgbClr val="000000"/>
                </a:solidFill>
                <a:latin typeface="Avenir Roman"/>
              </a:rPr>
              <a:t>Conclusions</a:t>
            </a:r>
            <a:endParaRPr lang="en-US" sz="4400" b="0" strike="noStrike" spc="-1">
              <a:solidFill>
                <a:srgbClr val="000000"/>
              </a:solidFill>
              <a:latin typeface="Calibri"/>
            </a:endParaRPr>
          </a:p>
        </p:txBody>
      </p:sp>
      <p:sp>
        <p:nvSpPr>
          <p:cNvPr id="126" name="Rectangle 4"/>
          <p:cNvSpPr/>
          <p:nvPr/>
        </p:nvSpPr>
        <p:spPr>
          <a:xfrm>
            <a:off x="457200" y="1690200"/>
            <a:ext cx="6194323" cy="458441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marL="285840" indent="-285840">
              <a:lnSpc>
                <a:spcPct val="100000"/>
              </a:lnSpc>
              <a:buClr>
                <a:srgbClr val="000000"/>
              </a:buClr>
              <a:buFont typeface="Arial"/>
              <a:buChar char="•"/>
            </a:pPr>
            <a:r>
              <a:rPr lang="en-GB" sz="2000" b="0" strike="noStrike" spc="-1" dirty="0">
                <a:solidFill>
                  <a:srgbClr val="000000"/>
                </a:solidFill>
                <a:latin typeface="Avenir Light"/>
              </a:rPr>
              <a:t>Mesopelagic species might be suitable for aquaculture feed</a:t>
            </a:r>
          </a:p>
          <a:p>
            <a:pPr>
              <a:lnSpc>
                <a:spcPct val="100000"/>
              </a:lnSpc>
              <a:buClr>
                <a:srgbClr val="000000"/>
              </a:buClr>
            </a:pPr>
            <a:endParaRPr lang="en-GB" sz="2000" b="0" strike="noStrike" spc="-1" dirty="0">
              <a:solidFill>
                <a:srgbClr val="000000"/>
              </a:solidFill>
              <a:latin typeface="Avenir Light"/>
            </a:endParaRPr>
          </a:p>
          <a:p>
            <a:pPr marL="285840" indent="-285840">
              <a:lnSpc>
                <a:spcPct val="100000"/>
              </a:lnSpc>
              <a:buClr>
                <a:srgbClr val="000000"/>
              </a:buClr>
              <a:buFont typeface="Arial"/>
              <a:buChar char="•"/>
            </a:pPr>
            <a:r>
              <a:rPr lang="en-GB" sz="2000" b="0" strike="noStrike" spc="-1" dirty="0">
                <a:solidFill>
                  <a:srgbClr val="000000"/>
                </a:solidFill>
                <a:latin typeface="Avenir Light"/>
              </a:rPr>
              <a:t>Mesopelagic features little in international ocean policies (nor do other zones of the deep ocean)</a:t>
            </a:r>
            <a:endParaRPr lang="en-US" sz="2000" b="0" strike="noStrike" spc="-1" dirty="0">
              <a:latin typeface="Arial"/>
            </a:endParaRPr>
          </a:p>
          <a:p>
            <a:pPr marL="285840" indent="-285840">
              <a:lnSpc>
                <a:spcPct val="100000"/>
              </a:lnSpc>
              <a:buClr>
                <a:srgbClr val="000000"/>
              </a:buClr>
              <a:buFont typeface="Arial"/>
              <a:buChar char="•"/>
            </a:pPr>
            <a:endParaRPr lang="en-US" sz="2000" b="0" strike="noStrike" spc="-1" dirty="0">
              <a:latin typeface="Arial"/>
            </a:endParaRPr>
          </a:p>
          <a:p>
            <a:pPr marL="285840" indent="-285840">
              <a:lnSpc>
                <a:spcPct val="100000"/>
              </a:lnSpc>
              <a:buClr>
                <a:srgbClr val="000000"/>
              </a:buClr>
              <a:buFont typeface="Arial"/>
              <a:buChar char="•"/>
            </a:pPr>
            <a:r>
              <a:rPr lang="en-GB" sz="2000" b="0" strike="noStrike" spc="-1" dirty="0">
                <a:solidFill>
                  <a:srgbClr val="000000"/>
                </a:solidFill>
                <a:latin typeface="Avenir Light"/>
              </a:rPr>
              <a:t>Future activities need baselines for monitoring and responsible management (fisheries → assessment, mining → EIA with sufficient knowledge)</a:t>
            </a:r>
            <a:endParaRPr lang="en-US" sz="2000" b="0" strike="noStrike" spc="-1" dirty="0">
              <a:latin typeface="Arial"/>
            </a:endParaRPr>
          </a:p>
          <a:p>
            <a:pPr marL="285840" indent="-285840">
              <a:lnSpc>
                <a:spcPct val="100000"/>
              </a:lnSpc>
              <a:buClr>
                <a:srgbClr val="000000"/>
              </a:buClr>
              <a:buFont typeface="Arial"/>
              <a:buChar char="•"/>
            </a:pPr>
            <a:endParaRPr lang="en-US" sz="2000" b="0" strike="noStrike" spc="-1" dirty="0">
              <a:latin typeface="Arial"/>
            </a:endParaRPr>
          </a:p>
          <a:p>
            <a:pPr marL="285840" indent="-285840">
              <a:lnSpc>
                <a:spcPct val="100000"/>
              </a:lnSpc>
              <a:buClr>
                <a:srgbClr val="000000"/>
              </a:buClr>
              <a:buFont typeface="Arial"/>
              <a:buChar char="•"/>
            </a:pPr>
            <a:r>
              <a:rPr lang="en-GB" sz="2000" b="0" strike="noStrike" spc="-1" dirty="0">
                <a:solidFill>
                  <a:srgbClr val="000000"/>
                </a:solidFill>
                <a:latin typeface="Avenir Light"/>
              </a:rPr>
              <a:t>Proactive policies needed to protect mesopelagic zone and establish baselines</a:t>
            </a:r>
            <a:endParaRPr lang="en-US" sz="2000" b="0" strike="noStrike" spc="-1" dirty="0">
              <a:latin typeface="Arial"/>
            </a:endParaRPr>
          </a:p>
          <a:p>
            <a:pPr marL="285840" indent="-285840">
              <a:lnSpc>
                <a:spcPct val="100000"/>
              </a:lnSpc>
              <a:buClr>
                <a:srgbClr val="000000"/>
              </a:buClr>
              <a:buFont typeface="Arial"/>
              <a:buChar char="•"/>
            </a:pPr>
            <a:endParaRPr lang="en-US" sz="2400" b="0" strike="noStrike" spc="-1" dirty="0">
              <a:latin typeface="Arial"/>
            </a:endParaRPr>
          </a:p>
          <a:p>
            <a:pPr marL="285840" indent="-285840">
              <a:lnSpc>
                <a:spcPct val="100000"/>
              </a:lnSpc>
              <a:buClr>
                <a:srgbClr val="000000"/>
              </a:buClr>
              <a:buFont typeface="Arial"/>
              <a:buChar char="•"/>
            </a:pPr>
            <a:endParaRPr lang="en-US" sz="2800" b="0" strike="noStrike" spc="-1" dirty="0">
              <a:latin typeface="Arial"/>
            </a:endParaRPr>
          </a:p>
        </p:txBody>
      </p:sp>
      <p:sp>
        <p:nvSpPr>
          <p:cNvPr id="127" name="TextBox 126"/>
          <p:cNvSpPr txBox="1"/>
          <p:nvPr/>
        </p:nvSpPr>
        <p:spPr>
          <a:xfrm>
            <a:off x="7974360" y="4568040"/>
            <a:ext cx="2769840" cy="232560"/>
          </a:xfrm>
          <a:prstGeom prst="rect">
            <a:avLst/>
          </a:prstGeom>
          <a:noFill/>
          <a:ln w="0">
            <a:noFill/>
          </a:ln>
        </p:spPr>
        <p:txBody>
          <a:bodyPr lIns="90000" tIns="45000" rIns="90000" bIns="45000" anchor="t">
            <a:noAutofit/>
          </a:bodyPr>
          <a:lstStyle/>
          <a:p>
            <a:r>
              <a:rPr lang="en-US" sz="1000" b="0" strike="noStrike" spc="-1">
                <a:latin typeface="Arial"/>
              </a:rPr>
              <a:t>PHOTO: NEIL BROMHALL/SHUTTERSTOCK</a:t>
            </a:r>
          </a:p>
        </p:txBody>
      </p:sp>
      <p:pic>
        <p:nvPicPr>
          <p:cNvPr id="128" name="Picture 127"/>
          <p:cNvPicPr/>
          <p:nvPr/>
        </p:nvPicPr>
        <p:blipFill>
          <a:blip r:embed="rId3"/>
          <a:stretch/>
        </p:blipFill>
        <p:spPr>
          <a:xfrm>
            <a:off x="6858000" y="2057400"/>
            <a:ext cx="4857840" cy="3429000"/>
          </a:xfrm>
          <a:prstGeom prst="rect">
            <a:avLst/>
          </a:prstGeom>
          <a:ln w="0">
            <a:noFill/>
          </a:ln>
        </p:spPr>
      </p:pic>
      <p:sp>
        <p:nvSpPr>
          <p:cNvPr id="129" name="TextBox 128"/>
          <p:cNvSpPr txBox="1"/>
          <p:nvPr/>
        </p:nvSpPr>
        <p:spPr>
          <a:xfrm>
            <a:off x="6937200" y="5556240"/>
            <a:ext cx="3886200" cy="457200"/>
          </a:xfrm>
          <a:prstGeom prst="rect">
            <a:avLst/>
          </a:prstGeom>
          <a:noFill/>
          <a:ln w="0">
            <a:noFill/>
          </a:ln>
        </p:spPr>
        <p:txBody>
          <a:bodyPr lIns="90000" tIns="45000" rIns="90000" bIns="45000" anchor="t">
            <a:noAutofit/>
          </a:bodyPr>
          <a:lstStyle/>
          <a:p>
            <a:r>
              <a:rPr lang="en-GB" sz="1400" b="0" strike="noStrike" spc="-1">
                <a:solidFill>
                  <a:srgbClr val="000000"/>
                </a:solidFill>
                <a:latin typeface="Avenir Light"/>
              </a:rPr>
              <a:t>Image: Blue marine foundation</a:t>
            </a:r>
            <a:endParaRPr lang="en-US" sz="1400" b="0" strike="noStrike" spc="-1">
              <a:latin typeface="Arial"/>
            </a:endParaRPr>
          </a:p>
        </p:txBody>
      </p:sp>
      <p:sp>
        <p:nvSpPr>
          <p:cNvPr id="2" name="Slide Number Placeholder 1">
            <a:extLst>
              <a:ext uri="{FF2B5EF4-FFF2-40B4-BE49-F238E27FC236}">
                <a16:creationId xmlns:a16="http://schemas.microsoft.com/office/drawing/2014/main" id="{7ADE08E2-F137-8AA0-6B3C-F87DDD936187}"/>
              </a:ext>
            </a:extLst>
          </p:cNvPr>
          <p:cNvSpPr>
            <a:spLocks noGrp="1"/>
          </p:cNvSpPr>
          <p:nvPr>
            <p:ph type="sldNum" idx="6"/>
          </p:nvPr>
        </p:nvSpPr>
        <p:spPr/>
        <p:txBody>
          <a:bodyPr/>
          <a:lstStyle/>
          <a:p>
            <a:fld id="{315AAEC9-E055-4DDB-BE5F-C680284FF5E1}" type="slidenum">
              <a:rPr lang="nl-NL" sz="1800" smtClean="0"/>
              <a:t>10</a:t>
            </a:fld>
            <a:endParaRPr lang="nl-NL" sz="1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30" name="Title 1"/>
          <p:cNvSpPr/>
          <p:nvPr/>
        </p:nvSpPr>
        <p:spPr>
          <a:xfrm>
            <a:off x="1461780" y="688643"/>
            <a:ext cx="8520120" cy="572400"/>
          </a:xfrm>
          <a:prstGeom prst="rect">
            <a:avLst/>
          </a:prstGeom>
          <a:noFill/>
          <a:ln w="0">
            <a:noFill/>
          </a:ln>
        </p:spPr>
        <p:style>
          <a:lnRef idx="0">
            <a:scrgbClr r="0" g="0" b="0"/>
          </a:lnRef>
          <a:fillRef idx="0">
            <a:scrgbClr r="0" g="0" b="0"/>
          </a:fillRef>
          <a:effectRef idx="0">
            <a:scrgbClr r="0" g="0" b="0"/>
          </a:effectRef>
          <a:fontRef idx="minor"/>
        </p:style>
        <p:txBody>
          <a:bodyPr anchor="ctr">
            <a:normAutofit fontScale="86500" lnSpcReduction="10000"/>
          </a:bodyPr>
          <a:lstStyle/>
          <a:p>
            <a:pPr>
              <a:lnSpc>
                <a:spcPct val="90000"/>
              </a:lnSpc>
              <a:buNone/>
            </a:pPr>
            <a:r>
              <a:rPr lang="en-US" sz="4400" b="0" strike="noStrike" spc="-1" dirty="0">
                <a:solidFill>
                  <a:srgbClr val="000000"/>
                </a:solidFill>
                <a:latin typeface="Avenir Roman"/>
              </a:rPr>
              <a:t>Bibliography</a:t>
            </a:r>
            <a:endParaRPr lang="en-US" sz="4400" b="0" strike="noStrike" spc="-1" dirty="0">
              <a:latin typeface="Arial"/>
            </a:endParaRPr>
          </a:p>
        </p:txBody>
      </p:sp>
      <p:sp>
        <p:nvSpPr>
          <p:cNvPr id="131" name="TextBox 130"/>
          <p:cNvSpPr txBox="1"/>
          <p:nvPr/>
        </p:nvSpPr>
        <p:spPr>
          <a:xfrm>
            <a:off x="1049889" y="1686780"/>
            <a:ext cx="8662680" cy="3484440"/>
          </a:xfrm>
          <a:prstGeom prst="rect">
            <a:avLst/>
          </a:prstGeom>
          <a:noFill/>
          <a:ln w="0">
            <a:noFill/>
          </a:ln>
        </p:spPr>
        <p:txBody>
          <a:bodyPr lIns="90000" tIns="45000" rIns="90000" bIns="45000" anchor="t">
            <a:noAutofit/>
          </a:bodyPr>
          <a:lstStyle/>
          <a:p>
            <a:pPr>
              <a:lnSpc>
                <a:spcPct val="100000"/>
              </a:lnSpc>
              <a:spcBef>
                <a:spcPts val="1191"/>
              </a:spcBef>
              <a:spcAft>
                <a:spcPts val="992"/>
              </a:spcAft>
              <a:buNone/>
            </a:pPr>
            <a:r>
              <a:rPr lang="en-US" sz="1400" b="0" strike="noStrike" spc="-1" dirty="0" err="1">
                <a:latin typeface="Arial"/>
              </a:rPr>
              <a:t>Elsler</a:t>
            </a:r>
            <a:r>
              <a:rPr lang="en-US" sz="1400" b="0" strike="noStrike" spc="-1" dirty="0">
                <a:latin typeface="Arial"/>
              </a:rPr>
              <a:t>, L. G., Oostdijk, M., Levin, L. A., Satterthwaite, E. V., Pinsky, M. L., Crespo, G. O., &amp; </a:t>
            </a:r>
            <a:r>
              <a:rPr lang="en-US" sz="1400" b="0" strike="noStrike" spc="-1" dirty="0" err="1">
                <a:latin typeface="Arial"/>
              </a:rPr>
              <a:t>Wisz</a:t>
            </a:r>
            <a:r>
              <a:rPr lang="en-US" sz="1400" b="0" strike="noStrike" spc="-1" dirty="0">
                <a:latin typeface="Arial"/>
              </a:rPr>
              <a:t>, M. S. (2022). Protecting ocean carbon through biodiversity and climate governance. Frontiers in Marine Science, 9. </a:t>
            </a:r>
            <a:r>
              <a:rPr lang="en-US" sz="1400" b="0" strike="noStrike" spc="-1" dirty="0">
                <a:latin typeface="Arial"/>
                <a:hlinkClick r:id="rId2"/>
              </a:rPr>
              <a:t>https://doi.org/10.3389/fmars.2022.880424</a:t>
            </a:r>
            <a:endParaRPr lang="en-US" sz="1400" b="0" strike="noStrike" spc="-1" dirty="0">
              <a:latin typeface="Arial"/>
            </a:endParaRPr>
          </a:p>
          <a:p>
            <a:pPr>
              <a:lnSpc>
                <a:spcPct val="100000"/>
              </a:lnSpc>
              <a:spcBef>
                <a:spcPts val="1191"/>
              </a:spcBef>
              <a:spcAft>
                <a:spcPts val="992"/>
              </a:spcAft>
              <a:buNone/>
            </a:pPr>
            <a:r>
              <a:rPr lang="en-US" sz="1400" b="0" strike="noStrike" spc="-1" dirty="0">
                <a:latin typeface="Arial"/>
              </a:rPr>
              <a:t>Golden, C. D., Koehn, J. Z., </a:t>
            </a:r>
            <a:r>
              <a:rPr lang="en-US" sz="1400" b="0" strike="noStrike" spc="-1" dirty="0" err="1">
                <a:latin typeface="Arial"/>
              </a:rPr>
              <a:t>Shepon</a:t>
            </a:r>
            <a:r>
              <a:rPr lang="en-US" sz="1400" b="0" strike="noStrike" spc="-1" dirty="0">
                <a:latin typeface="Arial"/>
              </a:rPr>
              <a:t>, A., </a:t>
            </a:r>
            <a:r>
              <a:rPr lang="en-US" sz="1400" b="0" strike="noStrike" spc="-1" dirty="0" err="1">
                <a:latin typeface="Arial"/>
              </a:rPr>
              <a:t>Passarelli</a:t>
            </a:r>
            <a:r>
              <a:rPr lang="en-US" sz="1400" b="0" strike="noStrike" spc="-1" dirty="0">
                <a:latin typeface="Arial"/>
              </a:rPr>
              <a:t>, S., Free, C. M., Viana, D. F., Matthey, H., </a:t>
            </a:r>
            <a:r>
              <a:rPr lang="en-US" sz="1400" b="0" strike="noStrike" spc="-1" dirty="0" err="1">
                <a:latin typeface="Arial"/>
              </a:rPr>
              <a:t>Eurich</a:t>
            </a:r>
            <a:r>
              <a:rPr lang="en-US" sz="1400" b="0" strike="noStrike" spc="-1" dirty="0">
                <a:latin typeface="Arial"/>
              </a:rPr>
              <a:t>, J. G., </a:t>
            </a:r>
            <a:r>
              <a:rPr lang="en-US" sz="1400" b="0" strike="noStrike" spc="-1" dirty="0" err="1">
                <a:latin typeface="Arial"/>
              </a:rPr>
              <a:t>Gephart</a:t>
            </a:r>
            <a:r>
              <a:rPr lang="en-US" sz="1400" b="0" strike="noStrike" spc="-1" dirty="0">
                <a:latin typeface="Arial"/>
              </a:rPr>
              <a:t>, J. A., </a:t>
            </a:r>
            <a:r>
              <a:rPr lang="en-US" sz="1400" b="0" strike="noStrike" spc="-1" dirty="0" err="1">
                <a:latin typeface="Arial"/>
              </a:rPr>
              <a:t>Fluet</a:t>
            </a:r>
            <a:r>
              <a:rPr lang="en-US" sz="1400" b="0" strike="noStrike" spc="-1" dirty="0">
                <a:latin typeface="Arial"/>
              </a:rPr>
              <a:t>-Chouinard, E., </a:t>
            </a:r>
            <a:r>
              <a:rPr lang="en-US" sz="1400" b="0" strike="noStrike" spc="-1" dirty="0" err="1">
                <a:latin typeface="Arial"/>
              </a:rPr>
              <a:t>Nyboer</a:t>
            </a:r>
            <a:r>
              <a:rPr lang="en-US" sz="1400" b="0" strike="noStrike" spc="-1" dirty="0">
                <a:latin typeface="Arial"/>
              </a:rPr>
              <a:t>, E. A., Lynch, A. J., </a:t>
            </a:r>
            <a:r>
              <a:rPr lang="en-US" sz="1400" b="0" strike="noStrike" spc="-1" dirty="0" err="1">
                <a:latin typeface="Arial"/>
              </a:rPr>
              <a:t>Kjellevold</a:t>
            </a:r>
            <a:r>
              <a:rPr lang="en-US" sz="1400" b="0" strike="noStrike" spc="-1" dirty="0">
                <a:latin typeface="Arial"/>
              </a:rPr>
              <a:t>, M., </a:t>
            </a:r>
            <a:r>
              <a:rPr lang="en-US" sz="1400" b="0" strike="noStrike" spc="-1" dirty="0" err="1">
                <a:latin typeface="Arial"/>
              </a:rPr>
              <a:t>Bromage</a:t>
            </a:r>
            <a:r>
              <a:rPr lang="en-US" sz="1400" b="0" strike="noStrike" spc="-1" dirty="0">
                <a:latin typeface="Arial"/>
              </a:rPr>
              <a:t>, S., Charlebois, P., </a:t>
            </a:r>
            <a:r>
              <a:rPr lang="en-US" sz="1400" b="0" strike="noStrike" spc="-1" dirty="0" err="1">
                <a:latin typeface="Arial"/>
              </a:rPr>
              <a:t>Barange</a:t>
            </a:r>
            <a:r>
              <a:rPr lang="en-US" sz="1400" b="0" strike="noStrike" spc="-1" dirty="0">
                <a:latin typeface="Arial"/>
              </a:rPr>
              <a:t>, M., </a:t>
            </a:r>
            <a:r>
              <a:rPr lang="en-US" sz="1400" b="0" strike="noStrike" spc="-1" dirty="0" err="1">
                <a:latin typeface="Arial"/>
              </a:rPr>
              <a:t>Vannuccini</a:t>
            </a:r>
            <a:r>
              <a:rPr lang="en-US" sz="1400" b="0" strike="noStrike" spc="-1" dirty="0">
                <a:latin typeface="Arial"/>
              </a:rPr>
              <a:t>, S., Cao, L., </a:t>
            </a:r>
            <a:r>
              <a:rPr lang="en-US" sz="1400" b="0" strike="noStrike" spc="-1" dirty="0" err="1">
                <a:latin typeface="Arial"/>
              </a:rPr>
              <a:t>Kleisner</a:t>
            </a:r>
            <a:r>
              <a:rPr lang="en-US" sz="1400" b="0" strike="noStrike" spc="-1" dirty="0">
                <a:latin typeface="Arial"/>
              </a:rPr>
              <a:t>, K. M., … </a:t>
            </a:r>
            <a:r>
              <a:rPr lang="en-US" sz="1400" b="0" strike="noStrike" spc="-1" dirty="0" err="1">
                <a:latin typeface="Arial"/>
              </a:rPr>
              <a:t>Thilsted</a:t>
            </a:r>
            <a:r>
              <a:rPr lang="en-US" sz="1400" b="0" strike="noStrike" spc="-1" dirty="0">
                <a:latin typeface="Arial"/>
              </a:rPr>
              <a:t>, S. H. (2021). Aquatic foods to nourish nations. Nature, 598(7880), 315–320. </a:t>
            </a:r>
            <a:r>
              <a:rPr lang="en-US" sz="1400" b="0" strike="noStrike" spc="-1" dirty="0">
                <a:latin typeface="Arial"/>
                <a:hlinkClick r:id="rId3"/>
              </a:rPr>
              <a:t>https://doi.org/10.1038/s41586-021-03917-1</a:t>
            </a:r>
            <a:endParaRPr lang="en-US" sz="1400" b="0" strike="noStrike" spc="-1" dirty="0">
              <a:latin typeface="Arial"/>
            </a:endParaRPr>
          </a:p>
          <a:p>
            <a:pPr>
              <a:lnSpc>
                <a:spcPct val="100000"/>
              </a:lnSpc>
              <a:spcBef>
                <a:spcPts val="1191"/>
              </a:spcBef>
              <a:spcAft>
                <a:spcPts val="992"/>
              </a:spcAft>
              <a:buNone/>
            </a:pPr>
            <a:r>
              <a:rPr lang="en-US" sz="1400" b="0" strike="noStrike" spc="-1" dirty="0">
                <a:latin typeface="Arial"/>
              </a:rPr>
              <a:t>Iglesias, I., </a:t>
            </a:r>
            <a:r>
              <a:rPr lang="en-US" sz="1400" b="0" strike="noStrike" spc="-1" dirty="0" err="1">
                <a:latin typeface="Arial"/>
              </a:rPr>
              <a:t>Kaikkonen</a:t>
            </a:r>
            <a:r>
              <a:rPr lang="en-US" sz="1400" b="0" strike="noStrike" spc="-1" dirty="0">
                <a:latin typeface="Arial"/>
              </a:rPr>
              <a:t>, L., Yang, N., Woodstock, K., Oostdijk, M., </a:t>
            </a:r>
            <a:r>
              <a:rPr lang="en-US" sz="1400" b="0" strike="noStrike" spc="-1" dirty="0" err="1">
                <a:latin typeface="Arial"/>
              </a:rPr>
              <a:t>Elsler</a:t>
            </a:r>
            <a:r>
              <a:rPr lang="en-US" sz="1400" b="0" strike="noStrike" spc="-1" dirty="0">
                <a:latin typeface="Arial"/>
              </a:rPr>
              <a:t>, L., </a:t>
            </a:r>
            <a:r>
              <a:rPr lang="en-US" sz="1400" b="0" strike="noStrike" spc="-1" dirty="0" err="1">
                <a:latin typeface="Arial"/>
              </a:rPr>
              <a:t>Annasawmy</a:t>
            </a:r>
            <a:r>
              <a:rPr lang="en-US" sz="1400" b="0" strike="noStrike" spc="-1" dirty="0">
                <a:latin typeface="Arial"/>
              </a:rPr>
              <a:t>, P, </a:t>
            </a:r>
            <a:r>
              <a:rPr lang="en-US" sz="1400" b="0" strike="noStrike" spc="-1" dirty="0" err="1">
                <a:latin typeface="Arial"/>
              </a:rPr>
              <a:t>Victorero</a:t>
            </a:r>
            <a:r>
              <a:rPr lang="en-US" sz="1400" b="0" strike="noStrike" spc="-1" dirty="0">
                <a:latin typeface="Arial"/>
              </a:rPr>
              <a:t> L., Amaro, T., Escobar-Briones, E., Auster, P.J., Martins, I., Gianni, M., Seoane, E.G., van der </a:t>
            </a:r>
            <a:r>
              <a:rPr lang="en-US" sz="1400" b="0" strike="noStrike" spc="-1" dirty="0" err="1">
                <a:latin typeface="Arial"/>
              </a:rPr>
              <a:t>Grient</a:t>
            </a:r>
            <a:r>
              <a:rPr lang="en-US" sz="1400" b="0" strike="noStrike" spc="-1" dirty="0">
                <a:latin typeface="Arial"/>
              </a:rPr>
              <a:t>, J., </a:t>
            </a:r>
            <a:r>
              <a:rPr lang="en-US" sz="1400" b="0" strike="noStrike" spc="-1" dirty="0" err="1">
                <a:latin typeface="Arial"/>
              </a:rPr>
              <a:t>Prellezo</a:t>
            </a:r>
            <a:r>
              <a:rPr lang="en-US" sz="1400" b="0" strike="noStrike" spc="-1" dirty="0">
                <a:latin typeface="Arial"/>
              </a:rPr>
              <a:t>, R., </a:t>
            </a:r>
            <a:r>
              <a:rPr lang="en-US" sz="1400" b="0" strike="noStrike" spc="-1" dirty="0" err="1">
                <a:latin typeface="Arial"/>
              </a:rPr>
              <a:t>Vastenhoud</a:t>
            </a:r>
            <a:r>
              <a:rPr lang="en-US" sz="1400" b="0" strike="noStrike" spc="-1" dirty="0">
                <a:latin typeface="Arial"/>
              </a:rPr>
              <a:t>, B., Johnson, A.F., Science-policy gap analysis for mesopelagic fishes, fisheries and ecosystems, </a:t>
            </a:r>
            <a:r>
              <a:rPr lang="en-US" sz="1400" b="0" i="1" strike="noStrike" spc="-1" dirty="0">
                <a:latin typeface="Arial"/>
              </a:rPr>
              <a:t>In Preparation</a:t>
            </a:r>
            <a:endParaRPr lang="en-US" sz="1400" b="0" strike="noStrike" spc="-1" dirty="0">
              <a:latin typeface="Arial"/>
            </a:endParaRPr>
          </a:p>
          <a:p>
            <a:pPr>
              <a:lnSpc>
                <a:spcPct val="100000"/>
              </a:lnSpc>
              <a:spcBef>
                <a:spcPts val="1191"/>
              </a:spcBef>
              <a:spcAft>
                <a:spcPts val="992"/>
              </a:spcAft>
              <a:buNone/>
            </a:pPr>
            <a:r>
              <a:rPr lang="en-US" sz="1400" b="0" strike="noStrike" spc="-1" dirty="0">
                <a:latin typeface="Arial"/>
              </a:rPr>
              <a:t>Olsen, R. E., E. Strand, W. </a:t>
            </a:r>
            <a:r>
              <a:rPr lang="en-US" sz="1400" b="0" strike="noStrike" spc="-1" dirty="0" err="1">
                <a:latin typeface="Arial"/>
              </a:rPr>
              <a:t>Melle</a:t>
            </a:r>
            <a:r>
              <a:rPr lang="en-US" sz="1400" b="0" strike="noStrike" spc="-1" dirty="0">
                <a:latin typeface="Arial"/>
              </a:rPr>
              <a:t>, et al. 2020. “Can Mesopelagic Mixed Layers be Used as Feed Sources for Salmon Aquaculture?” Deep-Sea Research Part II: Topical Studies in Oceanography 180: 104722. </a:t>
            </a:r>
            <a:r>
              <a:rPr lang="en-US" sz="1400" b="0" strike="noStrike" spc="-1" dirty="0">
                <a:latin typeface="Arial"/>
                <a:hlinkClick r:id="rId4"/>
              </a:rPr>
              <a:t>https://doi.org/10.1016/j.dsr2.2019.104722</a:t>
            </a:r>
            <a:endParaRPr lang="en-US" sz="1400" b="0" strike="noStrike" spc="-1" dirty="0">
              <a:latin typeface="Arial"/>
            </a:endParaRPr>
          </a:p>
          <a:p>
            <a:r>
              <a:rPr lang="en-US" sz="1400" b="0" strike="noStrike" spc="-1" dirty="0">
                <a:latin typeface="Arial"/>
              </a:rPr>
              <a:t>Proud, R., N. O. </a:t>
            </a:r>
            <a:r>
              <a:rPr lang="en-US" sz="1400" b="0" strike="noStrike" spc="-1" dirty="0" err="1">
                <a:latin typeface="Arial"/>
              </a:rPr>
              <a:t>Handegard</a:t>
            </a:r>
            <a:r>
              <a:rPr lang="en-US" sz="1400" b="0" strike="noStrike" spc="-1" dirty="0">
                <a:latin typeface="Arial"/>
              </a:rPr>
              <a:t>, R. J. Kloser, M. J. Cox, and A. S. Brierley. 2019. From siphonophores to deep scattering layers: Uncertainty ranges for the estimation of global mesopelagic fish biomass. ICES J. Mar. Sci. 76: 718–733. </a:t>
            </a:r>
            <a:r>
              <a:rPr lang="en-US" sz="1400" b="0" strike="noStrike" spc="-1" dirty="0">
                <a:latin typeface="Arial"/>
                <a:hlinkClick r:id="rId5"/>
              </a:rPr>
              <a:t>https://doi.org/10.1093/icesjms/fsy037</a:t>
            </a:r>
            <a:endParaRPr lang="en-US" sz="1400" b="0" strike="noStrike" spc="-1" dirty="0">
              <a:latin typeface="Arial"/>
            </a:endParaRPr>
          </a:p>
          <a:p>
            <a:endParaRPr lang="en-US" sz="1000" b="0" strike="noStrike" spc="-1" dirty="0">
              <a:latin typeface="Arial"/>
            </a:endParaRPr>
          </a:p>
        </p:txBody>
      </p:sp>
      <p:sp>
        <p:nvSpPr>
          <p:cNvPr id="2" name="Slide Number Placeholder 1">
            <a:extLst>
              <a:ext uri="{FF2B5EF4-FFF2-40B4-BE49-F238E27FC236}">
                <a16:creationId xmlns:a16="http://schemas.microsoft.com/office/drawing/2014/main" id="{BBC183EA-CC91-60CF-9694-07DF0E734FD4}"/>
              </a:ext>
            </a:extLst>
          </p:cNvPr>
          <p:cNvSpPr>
            <a:spLocks noGrp="1"/>
          </p:cNvSpPr>
          <p:nvPr>
            <p:ph type="sldNum" idx="6"/>
          </p:nvPr>
        </p:nvSpPr>
        <p:spPr/>
        <p:txBody>
          <a:bodyPr/>
          <a:lstStyle/>
          <a:p>
            <a:fld id="{315AAEC9-E055-4DDB-BE5F-C680284FF5E1}" type="slidenum">
              <a:rPr lang="nl-NL" sz="1800" smtClean="0"/>
              <a:t>11</a:t>
            </a:fld>
            <a:endParaRPr lang="nl-NL" sz="1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en-US" sz="4400" b="0" strike="noStrike" spc="-1">
                <a:solidFill>
                  <a:srgbClr val="000000"/>
                </a:solidFill>
                <a:latin typeface="Avenir Roman"/>
              </a:rPr>
              <a:t>What and where is the mesopelagic zone?</a:t>
            </a:r>
            <a:endParaRPr lang="en-US" sz="4400" b="0" strike="noStrike" spc="-1">
              <a:solidFill>
                <a:srgbClr val="000000"/>
              </a:solidFill>
              <a:latin typeface="Calibri"/>
            </a:endParaRPr>
          </a:p>
        </p:txBody>
      </p:sp>
      <p:sp>
        <p:nvSpPr>
          <p:cNvPr id="98" name="Rectangle 6"/>
          <p:cNvSpPr/>
          <p:nvPr/>
        </p:nvSpPr>
        <p:spPr>
          <a:xfrm>
            <a:off x="685800" y="1359720"/>
            <a:ext cx="4944600" cy="48614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pPr>
            <a:endParaRPr lang="en-US" sz="2400" b="0" strike="noStrike" spc="-1" dirty="0">
              <a:latin typeface="Arial"/>
            </a:endParaRPr>
          </a:p>
          <a:p>
            <a:pPr>
              <a:lnSpc>
                <a:spcPct val="100000"/>
              </a:lnSpc>
              <a:buNone/>
            </a:pPr>
            <a:endParaRPr lang="en-US" sz="1800" b="0" strike="noStrike" spc="-1" dirty="0">
              <a:latin typeface="Arial"/>
            </a:endParaRPr>
          </a:p>
          <a:p>
            <a:pPr marL="285840" indent="-285840">
              <a:lnSpc>
                <a:spcPct val="100000"/>
              </a:lnSpc>
              <a:buClr>
                <a:srgbClr val="000000"/>
              </a:buClr>
              <a:buFont typeface="Arial"/>
              <a:buChar char="•"/>
            </a:pPr>
            <a:endParaRPr lang="en-US" sz="1800" b="0" strike="noStrike" spc="-1" dirty="0">
              <a:latin typeface="Arial"/>
            </a:endParaRPr>
          </a:p>
          <a:p>
            <a:pPr marL="285840" indent="-285840">
              <a:lnSpc>
                <a:spcPct val="100000"/>
              </a:lnSpc>
              <a:buClr>
                <a:srgbClr val="000000"/>
              </a:buClr>
              <a:buFont typeface="Arial"/>
              <a:buChar char="•"/>
            </a:pPr>
            <a:r>
              <a:rPr lang="en-GB" sz="2200" b="0" strike="noStrike" spc="-1" dirty="0">
                <a:solidFill>
                  <a:srgbClr val="000000"/>
                </a:solidFill>
                <a:latin typeface="Avenir Light"/>
              </a:rPr>
              <a:t>The mesopelagic zone: </a:t>
            </a:r>
            <a:endParaRPr lang="en-US" sz="2200" b="0" strike="noStrike" spc="-1" dirty="0">
              <a:latin typeface="Arial"/>
            </a:endParaRPr>
          </a:p>
          <a:p>
            <a:pPr marL="432000" lvl="1" indent="-216000">
              <a:lnSpc>
                <a:spcPct val="100000"/>
              </a:lnSpc>
              <a:buClr>
                <a:srgbClr val="000000"/>
              </a:buClr>
              <a:buSzPct val="45000"/>
              <a:buFont typeface="Wingdings" charset="2"/>
              <a:buChar char=""/>
            </a:pPr>
            <a:r>
              <a:rPr lang="en-GB" sz="2200" b="0" strike="noStrike" spc="-1" dirty="0">
                <a:solidFill>
                  <a:srgbClr val="000000"/>
                </a:solidFill>
                <a:latin typeface="Avenir Light"/>
              </a:rPr>
              <a:t>~60% of the world’s surface area and occupying </a:t>
            </a:r>
            <a:endParaRPr lang="en-US" sz="2200" b="0" strike="noStrike" spc="-1" dirty="0">
              <a:latin typeface="Arial"/>
            </a:endParaRPr>
          </a:p>
          <a:p>
            <a:pPr marL="432000" lvl="1" indent="-216000">
              <a:lnSpc>
                <a:spcPct val="100000"/>
              </a:lnSpc>
              <a:buClr>
                <a:srgbClr val="000000"/>
              </a:buClr>
              <a:buSzPct val="45000"/>
              <a:buFont typeface="Wingdings" charset="2"/>
              <a:buChar char=""/>
            </a:pPr>
            <a:r>
              <a:rPr lang="en-GB" sz="2200" b="0" strike="noStrike" spc="-1" dirty="0">
                <a:solidFill>
                  <a:srgbClr val="000000"/>
                </a:solidFill>
                <a:latin typeface="Avenir Light"/>
              </a:rPr>
              <a:t>~20% of oceans total volume </a:t>
            </a:r>
            <a:endParaRPr lang="en-US" sz="2200" b="0" strike="noStrike" spc="-1" dirty="0">
              <a:latin typeface="Arial"/>
            </a:endParaRPr>
          </a:p>
          <a:p>
            <a:pPr marL="285840" indent="-285840">
              <a:lnSpc>
                <a:spcPct val="100000"/>
              </a:lnSpc>
              <a:buClr>
                <a:srgbClr val="000000"/>
              </a:buClr>
              <a:buFont typeface="Arial"/>
              <a:buChar char="•"/>
            </a:pPr>
            <a:r>
              <a:rPr lang="en-GB" sz="2200" b="0" strike="noStrike" spc="-1" dirty="0">
                <a:solidFill>
                  <a:srgbClr val="000000"/>
                </a:solidFill>
                <a:latin typeface="Avenir Light"/>
              </a:rPr>
              <a:t>This zone could contain 2,000-16,000 million tonnes of fish biomass (Proud et al. 2019) (global fish production is ~ 100 million tonne)</a:t>
            </a:r>
          </a:p>
          <a:p>
            <a:pPr marL="285840" indent="-285840">
              <a:lnSpc>
                <a:spcPct val="100000"/>
              </a:lnSpc>
              <a:buClr>
                <a:srgbClr val="000000"/>
              </a:buClr>
              <a:buFont typeface="Arial"/>
              <a:buChar char="•"/>
            </a:pPr>
            <a:r>
              <a:rPr lang="en-GB" sz="2200" spc="-1" dirty="0">
                <a:solidFill>
                  <a:srgbClr val="000000"/>
                </a:solidFill>
                <a:latin typeface="Avenir Light"/>
              </a:rPr>
              <a:t>International waters</a:t>
            </a:r>
            <a:endParaRPr lang="en-GB" sz="2200" b="0" strike="noStrike" spc="-1" dirty="0">
              <a:solidFill>
                <a:srgbClr val="000000"/>
              </a:solidFill>
              <a:latin typeface="Avenir Light"/>
            </a:endParaRPr>
          </a:p>
          <a:p>
            <a:pPr marL="285840" indent="-285840">
              <a:lnSpc>
                <a:spcPct val="100000"/>
              </a:lnSpc>
              <a:buClr>
                <a:srgbClr val="000000"/>
              </a:buClr>
              <a:buFont typeface="Arial"/>
              <a:buChar char="•"/>
            </a:pPr>
            <a:endParaRPr lang="en-US" sz="2400" b="0" strike="noStrike" spc="-1" dirty="0">
              <a:latin typeface="Arial"/>
            </a:endParaRPr>
          </a:p>
          <a:p>
            <a:pPr marL="285840" indent="-285840">
              <a:lnSpc>
                <a:spcPct val="100000"/>
              </a:lnSpc>
              <a:buClr>
                <a:srgbClr val="000000"/>
              </a:buClr>
              <a:buFont typeface="Arial"/>
              <a:buChar char="•"/>
            </a:pPr>
            <a:endParaRPr lang="en-US" sz="2800" b="0" strike="noStrike" spc="-1" dirty="0">
              <a:latin typeface="Arial"/>
            </a:endParaRPr>
          </a:p>
        </p:txBody>
      </p:sp>
      <p:pic>
        <p:nvPicPr>
          <p:cNvPr id="99" name="Picture 98"/>
          <p:cNvPicPr/>
          <p:nvPr/>
        </p:nvPicPr>
        <p:blipFill>
          <a:blip r:embed="rId3"/>
          <a:stretch/>
        </p:blipFill>
        <p:spPr>
          <a:xfrm>
            <a:off x="5943600" y="2286720"/>
            <a:ext cx="4671720" cy="2971080"/>
          </a:xfrm>
          <a:prstGeom prst="rect">
            <a:avLst/>
          </a:prstGeom>
          <a:ln w="0">
            <a:noFill/>
          </a:ln>
        </p:spPr>
      </p:pic>
      <p:sp>
        <p:nvSpPr>
          <p:cNvPr id="100" name="TextBox 99"/>
          <p:cNvSpPr txBox="1"/>
          <p:nvPr/>
        </p:nvSpPr>
        <p:spPr>
          <a:xfrm>
            <a:off x="6858000" y="5257800"/>
            <a:ext cx="2286000" cy="457200"/>
          </a:xfrm>
          <a:prstGeom prst="rect">
            <a:avLst/>
          </a:prstGeom>
          <a:noFill/>
          <a:ln w="0">
            <a:noFill/>
          </a:ln>
        </p:spPr>
        <p:txBody>
          <a:bodyPr lIns="90000" tIns="45000" rIns="90000" bIns="45000" anchor="t">
            <a:noAutofit/>
          </a:bodyPr>
          <a:lstStyle/>
          <a:p>
            <a:r>
              <a:rPr lang="en-GB" sz="1800" b="0" strike="noStrike" spc="-1" dirty="0">
                <a:solidFill>
                  <a:srgbClr val="000000"/>
                </a:solidFill>
                <a:latin typeface="Avenir Light"/>
              </a:rPr>
              <a:t>Image: NOAA</a:t>
            </a:r>
            <a:endParaRPr lang="en-US" sz="1800" b="0" strike="noStrike" spc="-1" dirty="0">
              <a:latin typeface="Arial"/>
            </a:endParaRPr>
          </a:p>
        </p:txBody>
      </p:sp>
      <p:sp>
        <p:nvSpPr>
          <p:cNvPr id="2" name="Slide Number Placeholder 1">
            <a:extLst>
              <a:ext uri="{FF2B5EF4-FFF2-40B4-BE49-F238E27FC236}">
                <a16:creationId xmlns:a16="http://schemas.microsoft.com/office/drawing/2014/main" id="{0AA109FD-FBB4-A2E1-BB98-68D174B50AE8}"/>
              </a:ext>
            </a:extLst>
          </p:cNvPr>
          <p:cNvSpPr>
            <a:spLocks noGrp="1"/>
          </p:cNvSpPr>
          <p:nvPr>
            <p:ph type="sldNum" idx="6"/>
          </p:nvPr>
        </p:nvSpPr>
        <p:spPr/>
        <p:txBody>
          <a:bodyPr/>
          <a:lstStyle/>
          <a:p>
            <a:fld id="{315AAEC9-E055-4DDB-BE5F-C680284FF5E1}" type="slidenum">
              <a:rPr lang="nl-NL" sz="1800" smtClean="0"/>
              <a:t>2</a:t>
            </a:fld>
            <a:endParaRPr lang="nl-NL" sz="18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01" name="PlaceHolder 1"/>
          <p:cNvSpPr>
            <a:spLocks noGrp="1"/>
          </p:cNvSpPr>
          <p:nvPr>
            <p:ph type="title"/>
          </p:nvPr>
        </p:nvSpPr>
        <p:spPr>
          <a:xfrm>
            <a:off x="692022" y="439020"/>
            <a:ext cx="10515240" cy="1325160"/>
          </a:xfrm>
          <a:prstGeom prst="rect">
            <a:avLst/>
          </a:prstGeom>
          <a:noFill/>
          <a:ln w="0">
            <a:noFill/>
          </a:ln>
        </p:spPr>
        <p:txBody>
          <a:bodyPr anchor="ctr">
            <a:noAutofit/>
          </a:bodyPr>
          <a:lstStyle/>
          <a:p>
            <a:pPr>
              <a:lnSpc>
                <a:spcPct val="90000"/>
              </a:lnSpc>
              <a:buNone/>
            </a:pPr>
            <a:r>
              <a:rPr lang="en-US" sz="4400" b="0" strike="noStrike" spc="-1">
                <a:solidFill>
                  <a:srgbClr val="000000"/>
                </a:solidFill>
                <a:latin typeface="Avenir Roman"/>
              </a:rPr>
              <a:t>What and where is the mesopelagic zone?</a:t>
            </a:r>
            <a:endParaRPr lang="en-US" sz="4400" b="0" strike="noStrike" spc="-1" dirty="0">
              <a:solidFill>
                <a:srgbClr val="000000"/>
              </a:solidFill>
              <a:latin typeface="Calibri"/>
            </a:endParaRPr>
          </a:p>
        </p:txBody>
      </p:sp>
      <p:sp>
        <p:nvSpPr>
          <p:cNvPr id="102" name="Rectangle 5"/>
          <p:cNvSpPr/>
          <p:nvPr/>
        </p:nvSpPr>
        <p:spPr>
          <a:xfrm>
            <a:off x="313200" y="2057400"/>
            <a:ext cx="4944600" cy="1157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endParaRPr lang="en-US" sz="1800" b="0" strike="noStrike" spc="-1">
              <a:latin typeface="Arial"/>
            </a:endParaRPr>
          </a:p>
          <a:p>
            <a:pPr marL="285840" indent="-285840">
              <a:lnSpc>
                <a:spcPct val="100000"/>
              </a:lnSpc>
              <a:buClr>
                <a:srgbClr val="000000"/>
              </a:buClr>
              <a:buFont typeface="Arial"/>
              <a:buChar char="•"/>
            </a:pPr>
            <a:endParaRPr lang="en-US" sz="2400" b="0" strike="noStrike" spc="-1">
              <a:latin typeface="Arial"/>
            </a:endParaRPr>
          </a:p>
          <a:p>
            <a:pPr marL="285840" indent="-285840">
              <a:lnSpc>
                <a:spcPct val="100000"/>
              </a:lnSpc>
              <a:buClr>
                <a:srgbClr val="000000"/>
              </a:buClr>
              <a:buFont typeface="Arial"/>
              <a:buChar char="•"/>
            </a:pPr>
            <a:endParaRPr lang="en-US" sz="2800" b="0" strike="noStrike" spc="-1">
              <a:latin typeface="Arial"/>
            </a:endParaRPr>
          </a:p>
        </p:txBody>
      </p:sp>
      <p:pic>
        <p:nvPicPr>
          <p:cNvPr id="103" name="Picture 1"/>
          <p:cNvPicPr/>
          <p:nvPr/>
        </p:nvPicPr>
        <p:blipFill>
          <a:blip r:embed="rId3"/>
          <a:srcRect b="38807"/>
          <a:stretch/>
        </p:blipFill>
        <p:spPr>
          <a:xfrm>
            <a:off x="6544800" y="2308320"/>
            <a:ext cx="4820400" cy="2949480"/>
          </a:xfrm>
          <a:prstGeom prst="rect">
            <a:avLst/>
          </a:prstGeom>
          <a:ln w="0">
            <a:noFill/>
          </a:ln>
        </p:spPr>
      </p:pic>
      <p:sp>
        <p:nvSpPr>
          <p:cNvPr id="104" name="Rectangle 2"/>
          <p:cNvSpPr/>
          <p:nvPr/>
        </p:nvSpPr>
        <p:spPr>
          <a:xfrm>
            <a:off x="457200" y="1861920"/>
            <a:ext cx="5943600" cy="3868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pPr>
            <a:endParaRPr lang="en-US" sz="2400" b="0" strike="noStrike" spc="-1" dirty="0">
              <a:latin typeface="Arial"/>
            </a:endParaRPr>
          </a:p>
          <a:p>
            <a:pPr>
              <a:lnSpc>
                <a:spcPct val="100000"/>
              </a:lnSpc>
              <a:buNone/>
            </a:pPr>
            <a:endParaRPr lang="en-US" sz="1800" b="0" strike="noStrike" spc="-1" dirty="0">
              <a:latin typeface="Arial"/>
            </a:endParaRPr>
          </a:p>
          <a:p>
            <a:pPr marL="285840" indent="-285840">
              <a:lnSpc>
                <a:spcPct val="100000"/>
              </a:lnSpc>
              <a:buClr>
                <a:srgbClr val="000000"/>
              </a:buClr>
              <a:buFont typeface="Arial"/>
              <a:buChar char="•"/>
            </a:pPr>
            <a:r>
              <a:rPr lang="en-GB" sz="2200" b="0" strike="noStrike" spc="-1" dirty="0">
                <a:solidFill>
                  <a:srgbClr val="000000"/>
                </a:solidFill>
                <a:latin typeface="Avenir Light"/>
              </a:rPr>
              <a:t>Crucial for climate regulation</a:t>
            </a:r>
            <a:endParaRPr lang="en-US" sz="2200" b="0" strike="noStrike" spc="-1" dirty="0">
              <a:latin typeface="Arial"/>
            </a:endParaRPr>
          </a:p>
          <a:p>
            <a:pPr marL="285840" indent="-285840">
              <a:lnSpc>
                <a:spcPct val="100000"/>
              </a:lnSpc>
              <a:buClr>
                <a:srgbClr val="000000"/>
              </a:buClr>
              <a:buFont typeface="Arial"/>
              <a:buChar char="•"/>
            </a:pPr>
            <a:r>
              <a:rPr lang="en-GB" sz="2200" b="0" strike="noStrike" spc="-1" dirty="0">
                <a:solidFill>
                  <a:srgbClr val="000000"/>
                </a:solidFill>
                <a:latin typeface="Avenir Light"/>
              </a:rPr>
              <a:t>Interest harvesting among some countries/companies</a:t>
            </a:r>
            <a:endParaRPr lang="en-US" sz="2200" b="0" strike="noStrike" spc="-1" dirty="0">
              <a:latin typeface="Arial"/>
            </a:endParaRPr>
          </a:p>
          <a:p>
            <a:pPr marL="285840" indent="-285840">
              <a:lnSpc>
                <a:spcPct val="100000"/>
              </a:lnSpc>
              <a:buClr>
                <a:srgbClr val="000000"/>
              </a:buClr>
              <a:buFont typeface="Arial"/>
              <a:buChar char="•"/>
            </a:pPr>
            <a:r>
              <a:rPr lang="en-GB" sz="2200" b="0" strike="noStrike" spc="-1" dirty="0">
                <a:solidFill>
                  <a:srgbClr val="000000"/>
                </a:solidFill>
                <a:latin typeface="Avenir Light"/>
              </a:rPr>
              <a:t>Fish species rich in lipids and fatty acids, potential fish oil and meal for aquaculture feed (Olsen et al. 2020)</a:t>
            </a:r>
            <a:endParaRPr lang="en-US" sz="2200" b="0" strike="noStrike" spc="-1" dirty="0">
              <a:latin typeface="Arial"/>
            </a:endParaRPr>
          </a:p>
          <a:p>
            <a:pPr marL="285840" indent="-285840">
              <a:lnSpc>
                <a:spcPct val="100000"/>
              </a:lnSpc>
              <a:buClr>
                <a:srgbClr val="000000"/>
              </a:buClr>
              <a:buFont typeface="Arial"/>
              <a:buChar char="•"/>
            </a:pPr>
            <a:endParaRPr lang="en-US" sz="2200" b="0" strike="noStrike" spc="-1" dirty="0">
              <a:latin typeface="Arial"/>
            </a:endParaRPr>
          </a:p>
          <a:p>
            <a:pPr marL="285840" indent="-285840">
              <a:lnSpc>
                <a:spcPct val="100000"/>
              </a:lnSpc>
              <a:buClr>
                <a:srgbClr val="000000"/>
              </a:buClr>
              <a:buFont typeface="Arial"/>
              <a:buChar char="•"/>
            </a:pPr>
            <a:endParaRPr lang="en-US" sz="2400" b="0" strike="noStrike" spc="-1" dirty="0">
              <a:latin typeface="Arial"/>
            </a:endParaRPr>
          </a:p>
          <a:p>
            <a:pPr marL="285840" indent="-285840">
              <a:lnSpc>
                <a:spcPct val="100000"/>
              </a:lnSpc>
              <a:buClr>
                <a:srgbClr val="000000"/>
              </a:buClr>
              <a:buFont typeface="Arial"/>
              <a:buChar char="•"/>
            </a:pPr>
            <a:endParaRPr lang="en-US" sz="2800" b="0" strike="noStrike" spc="-1" dirty="0">
              <a:latin typeface="Arial"/>
            </a:endParaRPr>
          </a:p>
        </p:txBody>
      </p:sp>
      <p:sp>
        <p:nvSpPr>
          <p:cNvPr id="2" name="Slide Number Placeholder 1">
            <a:extLst>
              <a:ext uri="{FF2B5EF4-FFF2-40B4-BE49-F238E27FC236}">
                <a16:creationId xmlns:a16="http://schemas.microsoft.com/office/drawing/2014/main" id="{3E8DB29D-5D4B-7164-C8CA-04CD64F96086}"/>
              </a:ext>
            </a:extLst>
          </p:cNvPr>
          <p:cNvSpPr>
            <a:spLocks noGrp="1"/>
          </p:cNvSpPr>
          <p:nvPr>
            <p:ph type="sldNum" idx="6"/>
          </p:nvPr>
        </p:nvSpPr>
        <p:spPr/>
        <p:txBody>
          <a:bodyPr/>
          <a:lstStyle/>
          <a:p>
            <a:fld id="{315AAEC9-E055-4DDB-BE5F-C680284FF5E1}" type="slidenum">
              <a:rPr lang="nl-NL" sz="1800" smtClean="0"/>
              <a:t>3</a:t>
            </a:fld>
            <a:endParaRPr lang="nl-NL" sz="1800" dirty="0"/>
          </a:p>
        </p:txBody>
      </p:sp>
      <p:sp>
        <p:nvSpPr>
          <p:cNvPr id="5" name="TextBox 4">
            <a:extLst>
              <a:ext uri="{FF2B5EF4-FFF2-40B4-BE49-F238E27FC236}">
                <a16:creationId xmlns:a16="http://schemas.microsoft.com/office/drawing/2014/main" id="{918AEC1D-5C2E-38E0-53A5-9FD496D0537E}"/>
              </a:ext>
            </a:extLst>
          </p:cNvPr>
          <p:cNvSpPr txBox="1"/>
          <p:nvPr/>
        </p:nvSpPr>
        <p:spPr>
          <a:xfrm>
            <a:off x="6858000" y="5257800"/>
            <a:ext cx="3347884" cy="472680"/>
          </a:xfrm>
          <a:prstGeom prst="rect">
            <a:avLst/>
          </a:prstGeom>
          <a:noFill/>
          <a:ln w="0">
            <a:noFill/>
          </a:ln>
        </p:spPr>
        <p:txBody>
          <a:bodyPr lIns="90000" tIns="45000" rIns="90000" bIns="45000" anchor="t">
            <a:noAutofit/>
          </a:bodyPr>
          <a:lstStyle/>
          <a:p>
            <a:r>
              <a:rPr lang="en-GB" sz="1800" b="0" strike="noStrike" spc="-1" dirty="0">
                <a:solidFill>
                  <a:srgbClr val="000000"/>
                </a:solidFill>
                <a:latin typeface="Avenir Light"/>
              </a:rPr>
              <a:t>Image: Lutz and Martin (20</a:t>
            </a:r>
            <a:r>
              <a:rPr lang="en-GB" spc="-1" dirty="0">
                <a:solidFill>
                  <a:srgbClr val="000000"/>
                </a:solidFill>
                <a:latin typeface="Avenir Light"/>
              </a:rPr>
              <a:t>14)</a:t>
            </a:r>
            <a:endParaRPr lang="en-US" sz="1800" b="0" strike="noStrike" spc="-1" dirty="0">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en-US" sz="4400" b="0" strike="noStrike" spc="-1" dirty="0">
                <a:solidFill>
                  <a:srgbClr val="000000"/>
                </a:solidFill>
                <a:latin typeface="Avenir Roman"/>
              </a:rPr>
              <a:t>Governance Gaps Approach: policy text analysis, nutrition analysis</a:t>
            </a:r>
            <a:endParaRPr lang="en-US" sz="4400" b="0" strike="noStrike" spc="-1" dirty="0">
              <a:solidFill>
                <a:srgbClr val="000000"/>
              </a:solidFill>
              <a:latin typeface="Calibri"/>
            </a:endParaRPr>
          </a:p>
        </p:txBody>
      </p:sp>
      <p:sp>
        <p:nvSpPr>
          <p:cNvPr id="106" name="Rectangle 3"/>
          <p:cNvSpPr/>
          <p:nvPr/>
        </p:nvSpPr>
        <p:spPr>
          <a:xfrm>
            <a:off x="838080" y="2204049"/>
            <a:ext cx="7315200" cy="4122752"/>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pPr>
            <a:r>
              <a:rPr lang="en-GB" sz="2100" b="0" strike="noStrike" spc="-1" dirty="0">
                <a:solidFill>
                  <a:srgbClr val="000000"/>
                </a:solidFill>
                <a:latin typeface="Avenir Light"/>
              </a:rPr>
              <a:t>How can mesopelagic fish contribute to nutrition?</a:t>
            </a:r>
            <a:endParaRPr lang="en-US" sz="2100" b="0" strike="noStrike" spc="-1" dirty="0">
              <a:latin typeface="Arial"/>
            </a:endParaRPr>
          </a:p>
          <a:p>
            <a:pPr marL="285840" indent="-285840">
              <a:lnSpc>
                <a:spcPct val="100000"/>
              </a:lnSpc>
              <a:buClr>
                <a:srgbClr val="000000"/>
              </a:buClr>
              <a:buFont typeface="Arial"/>
              <a:buChar char="•"/>
            </a:pPr>
            <a:r>
              <a:rPr lang="en-GB" sz="2100" b="0" strike="noStrike" spc="-1" dirty="0">
                <a:solidFill>
                  <a:srgbClr val="000000"/>
                </a:solidFill>
                <a:latin typeface="Avenir Light"/>
              </a:rPr>
              <a:t>Is the mesopelagic part of international ocean policy making?</a:t>
            </a:r>
            <a:endParaRPr lang="en-US" sz="2100" b="0" strike="noStrike" spc="-1" dirty="0">
              <a:latin typeface="Arial"/>
            </a:endParaRPr>
          </a:p>
          <a:p>
            <a:pPr marL="285840" indent="-285840">
              <a:lnSpc>
                <a:spcPct val="100000"/>
              </a:lnSpc>
              <a:buClr>
                <a:srgbClr val="000000"/>
              </a:buClr>
              <a:buFont typeface="Arial"/>
              <a:buChar char="•"/>
            </a:pPr>
            <a:r>
              <a:rPr lang="en-GB" sz="2100" b="0" strike="noStrike" spc="-1" dirty="0">
                <a:solidFill>
                  <a:srgbClr val="000000"/>
                </a:solidFill>
                <a:latin typeface="Avenir Light"/>
              </a:rPr>
              <a:t>How does it feature compared to other ocean zones?</a:t>
            </a:r>
          </a:p>
          <a:p>
            <a:pPr>
              <a:lnSpc>
                <a:spcPct val="100000"/>
              </a:lnSpc>
              <a:buClr>
                <a:srgbClr val="000000"/>
              </a:buClr>
            </a:pPr>
            <a:endParaRPr lang="en-US" sz="2100" b="0" strike="noStrike" spc="-1" dirty="0">
              <a:latin typeface="Arial"/>
            </a:endParaRPr>
          </a:p>
          <a:p>
            <a:pPr marL="285840" indent="-285840">
              <a:buClr>
                <a:srgbClr val="000000"/>
              </a:buClr>
              <a:buFont typeface="Arial"/>
              <a:buChar char="•"/>
            </a:pPr>
            <a:r>
              <a:rPr lang="en-GB" sz="2100" b="1" strike="noStrike" spc="-1" dirty="0">
                <a:solidFill>
                  <a:srgbClr val="000000"/>
                </a:solidFill>
                <a:latin typeface="Avenir Light"/>
              </a:rPr>
              <a:t>Nutrition: </a:t>
            </a:r>
            <a:r>
              <a:rPr lang="en-GB" sz="2100" b="0" strike="noStrike" spc="-1" dirty="0">
                <a:solidFill>
                  <a:srgbClr val="000000"/>
                </a:solidFill>
                <a:latin typeface="Avenir Light"/>
              </a:rPr>
              <a:t>Analysis on nutrient profile using the Aquatic Food Composition Database (meta-analysis on nutrients) (Golden et al., 2021)</a:t>
            </a:r>
            <a:endParaRPr lang="en-US" sz="2100" b="0" strike="noStrike" spc="-1" dirty="0">
              <a:latin typeface="Arial"/>
            </a:endParaRPr>
          </a:p>
          <a:p>
            <a:pPr marL="285840" indent="-285840">
              <a:lnSpc>
                <a:spcPct val="100000"/>
              </a:lnSpc>
              <a:buClr>
                <a:srgbClr val="000000"/>
              </a:buClr>
              <a:buFont typeface="Arial"/>
              <a:buChar char="•"/>
            </a:pPr>
            <a:endParaRPr lang="en-GB" sz="2100" b="0" strike="noStrike" spc="-1" dirty="0">
              <a:solidFill>
                <a:srgbClr val="000000"/>
              </a:solidFill>
              <a:latin typeface="Avenir Light"/>
            </a:endParaRPr>
          </a:p>
          <a:p>
            <a:pPr marL="285840" indent="-285840">
              <a:lnSpc>
                <a:spcPct val="100000"/>
              </a:lnSpc>
              <a:buClr>
                <a:srgbClr val="000000"/>
              </a:buClr>
              <a:buFont typeface="Arial"/>
              <a:buChar char="•"/>
            </a:pPr>
            <a:r>
              <a:rPr lang="en-GB" sz="2100" b="1" spc="-1" dirty="0">
                <a:solidFill>
                  <a:srgbClr val="000000"/>
                </a:solidFill>
                <a:latin typeface="Avenir Light"/>
              </a:rPr>
              <a:t>Governance: </a:t>
            </a:r>
            <a:r>
              <a:rPr lang="en-GB" sz="2100" b="0" strike="noStrike" spc="-1" dirty="0">
                <a:solidFill>
                  <a:srgbClr val="000000"/>
                </a:solidFill>
                <a:latin typeface="Avenir Light"/>
              </a:rPr>
              <a:t>Ocean policy data set contains 2,700 binding and non-binding policies (</a:t>
            </a:r>
            <a:r>
              <a:rPr lang="en-GB" sz="2100" b="0" strike="noStrike" spc="-1" dirty="0" err="1">
                <a:solidFill>
                  <a:srgbClr val="000000"/>
                </a:solidFill>
                <a:latin typeface="Avenir Light"/>
              </a:rPr>
              <a:t>Elsler</a:t>
            </a:r>
            <a:r>
              <a:rPr lang="en-GB" sz="2100" b="0" strike="noStrike" spc="-1" dirty="0">
                <a:solidFill>
                  <a:srgbClr val="000000"/>
                </a:solidFill>
                <a:latin typeface="Avenir Light"/>
              </a:rPr>
              <a:t> et al., 2022)</a:t>
            </a:r>
            <a:endParaRPr lang="en-US" sz="2100" b="0" strike="noStrike" spc="-1" dirty="0">
              <a:latin typeface="Arial"/>
            </a:endParaRPr>
          </a:p>
          <a:p>
            <a:pPr marL="285840" indent="-285840">
              <a:lnSpc>
                <a:spcPct val="100000"/>
              </a:lnSpc>
              <a:buClr>
                <a:srgbClr val="000000"/>
              </a:buClr>
              <a:buFont typeface="Arial"/>
              <a:buChar char="•"/>
            </a:pPr>
            <a:endParaRPr lang="en-US" sz="2400" b="0" strike="noStrike" spc="-1" dirty="0">
              <a:latin typeface="Arial"/>
            </a:endParaRPr>
          </a:p>
          <a:p>
            <a:pPr marL="285840" indent="-285840">
              <a:lnSpc>
                <a:spcPct val="100000"/>
              </a:lnSpc>
              <a:buClr>
                <a:srgbClr val="000000"/>
              </a:buClr>
              <a:buFont typeface="Arial"/>
              <a:buChar char="•"/>
            </a:pPr>
            <a:endParaRPr lang="en-US" sz="2800" b="0" strike="noStrike" spc="-1" dirty="0">
              <a:latin typeface="Arial"/>
            </a:endParaRPr>
          </a:p>
        </p:txBody>
      </p:sp>
      <p:pic>
        <p:nvPicPr>
          <p:cNvPr id="107" name="Picture 106"/>
          <p:cNvPicPr/>
          <p:nvPr/>
        </p:nvPicPr>
        <p:blipFill>
          <a:blip r:embed="rId3"/>
          <a:stretch/>
        </p:blipFill>
        <p:spPr>
          <a:xfrm>
            <a:off x="8686800" y="2685240"/>
            <a:ext cx="1600200" cy="1200960"/>
          </a:xfrm>
          <a:prstGeom prst="rect">
            <a:avLst/>
          </a:prstGeom>
          <a:ln w="0">
            <a:noFill/>
          </a:ln>
        </p:spPr>
      </p:pic>
      <p:sp>
        <p:nvSpPr>
          <p:cNvPr id="2" name="Slide Number Placeholder 1">
            <a:extLst>
              <a:ext uri="{FF2B5EF4-FFF2-40B4-BE49-F238E27FC236}">
                <a16:creationId xmlns:a16="http://schemas.microsoft.com/office/drawing/2014/main" id="{3E83497F-D468-0AEB-C7AA-409BFC3E9AAE}"/>
              </a:ext>
            </a:extLst>
          </p:cNvPr>
          <p:cNvSpPr>
            <a:spLocks noGrp="1"/>
          </p:cNvSpPr>
          <p:nvPr>
            <p:ph type="sldNum" idx="6"/>
          </p:nvPr>
        </p:nvSpPr>
        <p:spPr/>
        <p:txBody>
          <a:bodyPr/>
          <a:lstStyle/>
          <a:p>
            <a:fld id="{315AAEC9-E055-4DDB-BE5F-C680284FF5E1}" type="slidenum">
              <a:rPr lang="nl-NL" sz="1800" smtClean="0"/>
              <a:t>4</a:t>
            </a:fld>
            <a:endParaRPr lang="nl-NL"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08" name="Title 6"/>
          <p:cNvSpPr/>
          <p:nvPr/>
        </p:nvSpPr>
        <p:spPr>
          <a:xfrm>
            <a:off x="844062" y="914400"/>
            <a:ext cx="9120554" cy="6217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100000"/>
              </a:lnSpc>
              <a:buNone/>
            </a:pPr>
            <a:r>
              <a:rPr lang="en-US" sz="4000" b="1" strike="noStrike" spc="-1" dirty="0">
                <a:solidFill>
                  <a:srgbClr val="000000"/>
                </a:solidFill>
                <a:latin typeface="Avenir Roman"/>
                <a:ea typeface="Noto Sans CJK SC"/>
              </a:rPr>
              <a:t>Finding 1</a:t>
            </a:r>
            <a:r>
              <a:rPr lang="en-US" sz="4000" b="0" strike="noStrike" spc="-1" dirty="0">
                <a:solidFill>
                  <a:srgbClr val="000000"/>
                </a:solidFill>
                <a:latin typeface="Avenir Roman"/>
                <a:ea typeface="Noto Sans CJK SC"/>
              </a:rPr>
              <a:t>: </a:t>
            </a:r>
            <a:r>
              <a:rPr lang="en-GB" sz="4000" b="0" strike="noStrike" spc="-1" dirty="0">
                <a:solidFill>
                  <a:srgbClr val="000000"/>
                </a:solidFill>
                <a:latin typeface="Avenir Light"/>
              </a:rPr>
              <a:t>Nutrient profile of mesopelagic species shows similarity to other fish meal species</a:t>
            </a:r>
            <a:endParaRPr lang="en-US" sz="4000" b="0" strike="noStrike" spc="-1" dirty="0">
              <a:latin typeface="Arial"/>
            </a:endParaRPr>
          </a:p>
        </p:txBody>
      </p:sp>
      <p:pic>
        <p:nvPicPr>
          <p:cNvPr id="109" name="Picture 108"/>
          <p:cNvPicPr/>
          <p:nvPr/>
        </p:nvPicPr>
        <p:blipFill>
          <a:blip r:embed="rId3"/>
          <a:stretch/>
        </p:blipFill>
        <p:spPr>
          <a:xfrm>
            <a:off x="6514920" y="2742840"/>
            <a:ext cx="4000680" cy="3200760"/>
          </a:xfrm>
          <a:prstGeom prst="rect">
            <a:avLst/>
          </a:prstGeom>
          <a:ln w="0">
            <a:noFill/>
          </a:ln>
        </p:spPr>
      </p:pic>
      <p:pic>
        <p:nvPicPr>
          <p:cNvPr id="110" name="Picture 109"/>
          <p:cNvPicPr/>
          <p:nvPr/>
        </p:nvPicPr>
        <p:blipFill>
          <a:blip r:embed="rId4"/>
          <a:stretch/>
        </p:blipFill>
        <p:spPr>
          <a:xfrm>
            <a:off x="1828800" y="2743200"/>
            <a:ext cx="4000320" cy="3200400"/>
          </a:xfrm>
          <a:prstGeom prst="rect">
            <a:avLst/>
          </a:prstGeom>
          <a:ln w="0">
            <a:noFill/>
          </a:ln>
        </p:spPr>
      </p:pic>
      <p:sp>
        <p:nvSpPr>
          <p:cNvPr id="2" name="Slide Number Placeholder 1">
            <a:extLst>
              <a:ext uri="{FF2B5EF4-FFF2-40B4-BE49-F238E27FC236}">
                <a16:creationId xmlns:a16="http://schemas.microsoft.com/office/drawing/2014/main" id="{E5D56A4A-4B27-20CF-307B-49C7455E49B2}"/>
              </a:ext>
            </a:extLst>
          </p:cNvPr>
          <p:cNvSpPr>
            <a:spLocks noGrp="1"/>
          </p:cNvSpPr>
          <p:nvPr>
            <p:ph type="sldNum" idx="6"/>
          </p:nvPr>
        </p:nvSpPr>
        <p:spPr/>
        <p:txBody>
          <a:bodyPr/>
          <a:lstStyle/>
          <a:p>
            <a:fld id="{315AAEC9-E055-4DDB-BE5F-C680284FF5E1}" type="slidenum">
              <a:rPr lang="nl-NL" sz="1800" smtClean="0"/>
              <a:t>5</a:t>
            </a:fld>
            <a:endParaRPr lang="nl-NL"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11" name="PlaceHolder 1"/>
          <p:cNvSpPr>
            <a:spLocks noGrp="1"/>
          </p:cNvSpPr>
          <p:nvPr>
            <p:ph type="title"/>
          </p:nvPr>
        </p:nvSpPr>
        <p:spPr>
          <a:xfrm>
            <a:off x="838080" y="365040"/>
            <a:ext cx="10515240" cy="1325160"/>
          </a:xfrm>
          <a:prstGeom prst="rect">
            <a:avLst/>
          </a:prstGeom>
          <a:noFill/>
          <a:ln w="0">
            <a:noFill/>
          </a:ln>
        </p:spPr>
        <p:txBody>
          <a:bodyPr anchor="ctr">
            <a:noAutofit/>
          </a:bodyPr>
          <a:lstStyle/>
          <a:p>
            <a:pPr>
              <a:lnSpc>
                <a:spcPct val="90000"/>
              </a:lnSpc>
              <a:buNone/>
            </a:pPr>
            <a:r>
              <a:rPr lang="en-US" sz="4000" b="1" strike="noStrike" spc="-1" dirty="0">
                <a:solidFill>
                  <a:srgbClr val="000000"/>
                </a:solidFill>
                <a:latin typeface="Avenir Roman"/>
              </a:rPr>
              <a:t>Finding 2</a:t>
            </a:r>
            <a:r>
              <a:rPr lang="en-US" sz="4000" b="0" strike="noStrike" spc="-1" dirty="0">
                <a:solidFill>
                  <a:srgbClr val="000000"/>
                </a:solidFill>
                <a:latin typeface="Avenir Roman"/>
              </a:rPr>
              <a:t>: mesopelagic barely features in policy documents</a:t>
            </a:r>
            <a:endParaRPr lang="en-US" sz="4000" b="0" strike="noStrike" spc="-1" dirty="0">
              <a:solidFill>
                <a:srgbClr val="000000"/>
              </a:solidFill>
              <a:latin typeface="Calibri"/>
            </a:endParaRPr>
          </a:p>
        </p:txBody>
      </p:sp>
      <p:sp>
        <p:nvSpPr>
          <p:cNvPr id="112" name="Rectangle 1"/>
          <p:cNvSpPr/>
          <p:nvPr/>
        </p:nvSpPr>
        <p:spPr>
          <a:xfrm>
            <a:off x="1227600" y="2367000"/>
            <a:ext cx="5401800" cy="38457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pPr>
            <a:r>
              <a:rPr lang="en-GB" sz="2400" b="0" strike="noStrike" spc="-1" dirty="0">
                <a:solidFill>
                  <a:srgbClr val="000000"/>
                </a:solidFill>
                <a:latin typeface="Avenir Light"/>
                <a:ea typeface="Noto Sans CJK SC"/>
              </a:rPr>
              <a:t>Mesopelagic or twilight zone </a:t>
            </a:r>
            <a:r>
              <a:rPr lang="en-GB" sz="2400" b="0" strike="noStrike" spc="-1" dirty="0">
                <a:solidFill>
                  <a:srgbClr val="000000"/>
                </a:solidFill>
                <a:latin typeface="Avenir Light"/>
              </a:rPr>
              <a:t>is mentioned 30 times in all screened policy documents</a:t>
            </a:r>
            <a:endParaRPr lang="en-US" sz="2400" b="0" strike="noStrike" spc="-1" dirty="0">
              <a:latin typeface="Arial"/>
            </a:endParaRPr>
          </a:p>
          <a:p>
            <a:pPr marL="285840" indent="-285840">
              <a:lnSpc>
                <a:spcPct val="100000"/>
              </a:lnSpc>
              <a:buClr>
                <a:srgbClr val="000000"/>
              </a:buClr>
              <a:buFont typeface="Arial"/>
              <a:buChar char="•"/>
            </a:pPr>
            <a:r>
              <a:rPr lang="en-GB" sz="2400" b="0" strike="noStrike" spc="-1" dirty="0">
                <a:solidFill>
                  <a:srgbClr val="000000"/>
                </a:solidFill>
                <a:latin typeface="Avenir Light"/>
              </a:rPr>
              <a:t>Coastal is mentioned 9359 times, benthic 641 times</a:t>
            </a:r>
            <a:endParaRPr lang="en-US" sz="2400" b="0" strike="noStrike" spc="-1" dirty="0">
              <a:latin typeface="Arial"/>
            </a:endParaRPr>
          </a:p>
          <a:p>
            <a:pPr marL="285840" indent="-285840">
              <a:lnSpc>
                <a:spcPct val="100000"/>
              </a:lnSpc>
              <a:buClr>
                <a:srgbClr val="000000"/>
              </a:buClr>
              <a:buFont typeface="Arial"/>
              <a:buChar char="•"/>
            </a:pPr>
            <a:r>
              <a:rPr lang="en-GB" sz="2400" b="0" strike="noStrike" spc="-1" dirty="0">
                <a:solidFill>
                  <a:srgbClr val="000000"/>
                </a:solidFill>
                <a:latin typeface="Avenir Light"/>
              </a:rPr>
              <a:t>Other deep-sea zones are also infrequently mentioned (abyss: 105, bathypelagic:22)</a:t>
            </a:r>
            <a:endParaRPr lang="en-US" sz="2400" b="0" strike="noStrike" spc="-1" dirty="0">
              <a:latin typeface="Arial"/>
            </a:endParaRPr>
          </a:p>
          <a:p>
            <a:pPr marL="285840" indent="-285840">
              <a:lnSpc>
                <a:spcPct val="100000"/>
              </a:lnSpc>
              <a:buClr>
                <a:srgbClr val="000000"/>
              </a:buClr>
              <a:buFont typeface="Arial"/>
              <a:buChar char="•"/>
            </a:pPr>
            <a:endParaRPr lang="en-US" sz="2400" b="0" strike="noStrike" spc="-1" dirty="0">
              <a:latin typeface="Arial"/>
            </a:endParaRPr>
          </a:p>
          <a:p>
            <a:pPr marL="285840" indent="-285840">
              <a:lnSpc>
                <a:spcPct val="100000"/>
              </a:lnSpc>
              <a:buClr>
                <a:srgbClr val="000000"/>
              </a:buClr>
              <a:buFont typeface="Arial"/>
              <a:buChar char="•"/>
            </a:pPr>
            <a:endParaRPr lang="en-US" sz="2800" b="0" strike="noStrike" spc="-1" dirty="0">
              <a:latin typeface="Arial"/>
            </a:endParaRPr>
          </a:p>
        </p:txBody>
      </p:sp>
      <p:pic>
        <p:nvPicPr>
          <p:cNvPr id="113" name="Picture 112"/>
          <p:cNvPicPr/>
          <p:nvPr/>
        </p:nvPicPr>
        <p:blipFill>
          <a:blip r:embed="rId3"/>
          <a:stretch/>
        </p:blipFill>
        <p:spPr>
          <a:xfrm>
            <a:off x="7471440" y="2249280"/>
            <a:ext cx="3958560" cy="3694320"/>
          </a:xfrm>
          <a:prstGeom prst="rect">
            <a:avLst/>
          </a:prstGeom>
          <a:ln w="0">
            <a:noFill/>
          </a:ln>
        </p:spPr>
      </p:pic>
      <p:sp>
        <p:nvSpPr>
          <p:cNvPr id="2" name="Slide Number Placeholder 1">
            <a:extLst>
              <a:ext uri="{FF2B5EF4-FFF2-40B4-BE49-F238E27FC236}">
                <a16:creationId xmlns:a16="http://schemas.microsoft.com/office/drawing/2014/main" id="{0B6CB78D-8FC6-5263-EEA7-1D68AE22D969}"/>
              </a:ext>
            </a:extLst>
          </p:cNvPr>
          <p:cNvSpPr>
            <a:spLocks noGrp="1"/>
          </p:cNvSpPr>
          <p:nvPr>
            <p:ph type="sldNum" idx="6"/>
          </p:nvPr>
        </p:nvSpPr>
        <p:spPr/>
        <p:txBody>
          <a:bodyPr/>
          <a:lstStyle/>
          <a:p>
            <a:fld id="{315AAEC9-E055-4DDB-BE5F-C680284FF5E1}" type="slidenum">
              <a:rPr lang="nl-NL" sz="1800" smtClean="0"/>
              <a:t>6</a:t>
            </a:fld>
            <a:endParaRPr lang="nl-NL"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14" name="PlaceHolder 1"/>
          <p:cNvSpPr>
            <a:spLocks noGrp="1"/>
          </p:cNvSpPr>
          <p:nvPr>
            <p:ph type="title"/>
          </p:nvPr>
        </p:nvSpPr>
        <p:spPr>
          <a:xfrm>
            <a:off x="762240" y="726830"/>
            <a:ext cx="10667520" cy="1004400"/>
          </a:xfrm>
          <a:prstGeom prst="rect">
            <a:avLst/>
          </a:prstGeom>
          <a:noFill/>
          <a:ln w="0">
            <a:noFill/>
          </a:ln>
        </p:spPr>
        <p:txBody>
          <a:bodyPr anchor="ctr">
            <a:noAutofit/>
          </a:bodyPr>
          <a:lstStyle/>
          <a:p>
            <a:pPr>
              <a:lnSpc>
                <a:spcPct val="90000"/>
              </a:lnSpc>
              <a:buNone/>
            </a:pPr>
            <a:r>
              <a:rPr lang="en-US" sz="4000" b="1" strike="noStrike" spc="-1" dirty="0">
                <a:solidFill>
                  <a:srgbClr val="000000"/>
                </a:solidFill>
                <a:latin typeface="Avenir Roman"/>
              </a:rPr>
              <a:t>Finding 3</a:t>
            </a:r>
            <a:r>
              <a:rPr lang="en-US" sz="4000" b="0" strike="noStrike" spc="-1" dirty="0">
                <a:solidFill>
                  <a:srgbClr val="000000"/>
                </a:solidFill>
                <a:latin typeface="Avenir Roman"/>
              </a:rPr>
              <a:t>: mesopelagic species mentioned less than epipelagic/demersal species in policy documents</a:t>
            </a:r>
            <a:endParaRPr lang="en-US" sz="4000" b="0" strike="noStrike" spc="-1" dirty="0">
              <a:solidFill>
                <a:srgbClr val="000000"/>
              </a:solidFill>
              <a:latin typeface="Calibri"/>
            </a:endParaRPr>
          </a:p>
        </p:txBody>
      </p:sp>
      <p:pic>
        <p:nvPicPr>
          <p:cNvPr id="115" name="Picture 114"/>
          <p:cNvPicPr/>
          <p:nvPr/>
        </p:nvPicPr>
        <p:blipFill>
          <a:blip r:embed="rId3"/>
          <a:stretch/>
        </p:blipFill>
        <p:spPr>
          <a:xfrm>
            <a:off x="1828800" y="2514600"/>
            <a:ext cx="3901320" cy="3429000"/>
          </a:xfrm>
          <a:prstGeom prst="rect">
            <a:avLst/>
          </a:prstGeom>
          <a:ln w="0">
            <a:noFill/>
          </a:ln>
        </p:spPr>
      </p:pic>
      <p:pic>
        <p:nvPicPr>
          <p:cNvPr id="116" name="Picture 115"/>
          <p:cNvPicPr/>
          <p:nvPr/>
        </p:nvPicPr>
        <p:blipFill>
          <a:blip r:embed="rId4"/>
          <a:stretch/>
        </p:blipFill>
        <p:spPr>
          <a:xfrm>
            <a:off x="6629400" y="2514600"/>
            <a:ext cx="3657600" cy="3450240"/>
          </a:xfrm>
          <a:prstGeom prst="rect">
            <a:avLst/>
          </a:prstGeom>
          <a:ln w="0">
            <a:noFill/>
          </a:ln>
        </p:spPr>
      </p:pic>
      <p:sp>
        <p:nvSpPr>
          <p:cNvPr id="117" name="TextBox 116"/>
          <p:cNvSpPr txBox="1"/>
          <p:nvPr/>
        </p:nvSpPr>
        <p:spPr>
          <a:xfrm>
            <a:off x="2514600" y="6172200"/>
            <a:ext cx="2076480" cy="445680"/>
          </a:xfrm>
          <a:prstGeom prst="rect">
            <a:avLst/>
          </a:prstGeom>
          <a:noFill/>
          <a:ln w="0">
            <a:noFill/>
          </a:ln>
        </p:spPr>
        <p:txBody>
          <a:bodyPr lIns="90000" tIns="45000" rIns="90000" bIns="45000" anchor="t">
            <a:noAutofit/>
          </a:bodyPr>
          <a:lstStyle/>
          <a:p>
            <a:r>
              <a:rPr lang="en-GB" sz="2000" b="0" strike="noStrike" spc="-1" dirty="0">
                <a:solidFill>
                  <a:srgbClr val="000000"/>
                </a:solidFill>
                <a:latin typeface="Avenir Light"/>
                <a:ea typeface="Noto Sans CJK SC"/>
              </a:rPr>
              <a:t>All species</a:t>
            </a:r>
            <a:endParaRPr lang="en-US" sz="2000" b="0" strike="noStrike" spc="-1" dirty="0">
              <a:latin typeface="Arial"/>
            </a:endParaRPr>
          </a:p>
        </p:txBody>
      </p:sp>
      <p:sp>
        <p:nvSpPr>
          <p:cNvPr id="118" name="TextBox 117"/>
          <p:cNvSpPr txBox="1"/>
          <p:nvPr/>
        </p:nvSpPr>
        <p:spPr>
          <a:xfrm rot="21595200">
            <a:off x="7315200" y="6171120"/>
            <a:ext cx="4114800" cy="800280"/>
          </a:xfrm>
          <a:prstGeom prst="rect">
            <a:avLst/>
          </a:prstGeom>
          <a:noFill/>
          <a:ln w="0">
            <a:noFill/>
          </a:ln>
        </p:spPr>
        <p:txBody>
          <a:bodyPr lIns="90000" tIns="45000" rIns="90000" bIns="45000" anchor="t">
            <a:noAutofit/>
          </a:bodyPr>
          <a:lstStyle/>
          <a:p>
            <a:r>
              <a:rPr lang="en-GB" sz="2000" b="0" strike="noStrike" spc="-1" dirty="0">
                <a:solidFill>
                  <a:srgbClr val="000000"/>
                </a:solidFill>
                <a:latin typeface="Avenir Light"/>
                <a:ea typeface="Noto Sans CJK SC"/>
              </a:rPr>
              <a:t>Pelagic species only</a:t>
            </a:r>
            <a:endParaRPr lang="en-US" sz="2000" b="0" strike="noStrike" spc="-1" dirty="0">
              <a:latin typeface="Arial"/>
            </a:endParaRPr>
          </a:p>
        </p:txBody>
      </p:sp>
      <p:sp>
        <p:nvSpPr>
          <p:cNvPr id="2" name="Slide Number Placeholder 1">
            <a:extLst>
              <a:ext uri="{FF2B5EF4-FFF2-40B4-BE49-F238E27FC236}">
                <a16:creationId xmlns:a16="http://schemas.microsoft.com/office/drawing/2014/main" id="{46BC343E-5E62-7A8C-F276-E1A73E2A242A}"/>
              </a:ext>
            </a:extLst>
          </p:cNvPr>
          <p:cNvSpPr>
            <a:spLocks noGrp="1"/>
          </p:cNvSpPr>
          <p:nvPr>
            <p:ph type="sldNum" idx="6"/>
          </p:nvPr>
        </p:nvSpPr>
        <p:spPr/>
        <p:txBody>
          <a:bodyPr/>
          <a:lstStyle/>
          <a:p>
            <a:fld id="{315AAEC9-E055-4DDB-BE5F-C680284FF5E1}" type="slidenum">
              <a:rPr lang="nl-NL" sz="1800" smtClean="0"/>
              <a:t>7</a:t>
            </a:fld>
            <a:endParaRPr lang="nl-NL" sz="1800" dirty="0"/>
          </a:p>
        </p:txBody>
      </p:sp>
      <p:sp>
        <p:nvSpPr>
          <p:cNvPr id="3" name="TextBox 2">
            <a:extLst>
              <a:ext uri="{FF2B5EF4-FFF2-40B4-BE49-F238E27FC236}">
                <a16:creationId xmlns:a16="http://schemas.microsoft.com/office/drawing/2014/main" id="{8B025100-E039-2D71-190F-62BEB7F134E0}"/>
              </a:ext>
            </a:extLst>
          </p:cNvPr>
          <p:cNvSpPr txBox="1"/>
          <p:nvPr/>
        </p:nvSpPr>
        <p:spPr>
          <a:xfrm rot="21595200">
            <a:off x="10134600" y="2743574"/>
            <a:ext cx="4114800" cy="800280"/>
          </a:xfrm>
          <a:prstGeom prst="rect">
            <a:avLst/>
          </a:prstGeom>
          <a:noFill/>
          <a:ln w="0">
            <a:noFill/>
          </a:ln>
        </p:spPr>
        <p:txBody>
          <a:bodyPr lIns="90000" tIns="45000" rIns="90000" bIns="45000" anchor="t">
            <a:noAutofit/>
          </a:bodyPr>
          <a:lstStyle/>
          <a:p>
            <a:endParaRPr lang="en-US" sz="1400" b="0" strike="noStrike" spc="-1" dirty="0">
              <a:latin typeface="Arial"/>
            </a:endParaRPr>
          </a:p>
        </p:txBody>
      </p:sp>
      <p:sp>
        <p:nvSpPr>
          <p:cNvPr id="4" name="TextBox 3">
            <a:extLst>
              <a:ext uri="{FF2B5EF4-FFF2-40B4-BE49-F238E27FC236}">
                <a16:creationId xmlns:a16="http://schemas.microsoft.com/office/drawing/2014/main" id="{0D1C2AEF-D8DE-C598-35A1-8A442219C881}"/>
              </a:ext>
            </a:extLst>
          </p:cNvPr>
          <p:cNvSpPr txBox="1"/>
          <p:nvPr/>
        </p:nvSpPr>
        <p:spPr>
          <a:xfrm rot="21595200">
            <a:off x="10134600" y="3839580"/>
            <a:ext cx="4114800" cy="800280"/>
          </a:xfrm>
          <a:prstGeom prst="rect">
            <a:avLst/>
          </a:prstGeom>
          <a:noFill/>
          <a:ln w="0">
            <a:noFill/>
          </a:ln>
        </p:spPr>
        <p:txBody>
          <a:bodyPr lIns="90000" tIns="45000" rIns="90000" bIns="45000" anchor="t">
            <a:noAutofit/>
          </a:bodyPr>
          <a:lstStyle/>
          <a:p>
            <a:endParaRPr lang="en-US" sz="1400" b="0" strike="noStrike" spc="-1" dirty="0">
              <a:latin typeface="Arial"/>
            </a:endParaRPr>
          </a:p>
        </p:txBody>
      </p:sp>
      <p:sp>
        <p:nvSpPr>
          <p:cNvPr id="5" name="TextBox 4">
            <a:extLst>
              <a:ext uri="{FF2B5EF4-FFF2-40B4-BE49-F238E27FC236}">
                <a16:creationId xmlns:a16="http://schemas.microsoft.com/office/drawing/2014/main" id="{BBDE2490-A6DE-98F4-E498-6CA64EBAC94C}"/>
              </a:ext>
            </a:extLst>
          </p:cNvPr>
          <p:cNvSpPr txBox="1"/>
          <p:nvPr/>
        </p:nvSpPr>
        <p:spPr>
          <a:xfrm rot="21595200">
            <a:off x="10134600" y="2521992"/>
            <a:ext cx="4114800" cy="800280"/>
          </a:xfrm>
          <a:prstGeom prst="rect">
            <a:avLst/>
          </a:prstGeom>
          <a:noFill/>
          <a:ln w="0">
            <a:noFill/>
          </a:ln>
        </p:spPr>
        <p:txBody>
          <a:bodyPr lIns="90000" tIns="45000" rIns="90000" bIns="45000" anchor="t">
            <a:noAutofit/>
          </a:bodyPr>
          <a:lstStyle/>
          <a:p>
            <a:r>
              <a:rPr lang="en-GB" sz="1400" spc="-1" dirty="0">
                <a:solidFill>
                  <a:schemeClr val="accent6"/>
                </a:solidFill>
                <a:latin typeface="Avenir Light"/>
              </a:rPr>
              <a:t>epipelagic</a:t>
            </a:r>
            <a:endParaRPr lang="en-US" sz="1400" b="0" strike="noStrike" spc="-1" dirty="0">
              <a:solidFill>
                <a:schemeClr val="accent6"/>
              </a:solidFill>
              <a:latin typeface="Arial"/>
            </a:endParaRPr>
          </a:p>
        </p:txBody>
      </p:sp>
      <p:sp>
        <p:nvSpPr>
          <p:cNvPr id="6" name="TextBox 5">
            <a:extLst>
              <a:ext uri="{FF2B5EF4-FFF2-40B4-BE49-F238E27FC236}">
                <a16:creationId xmlns:a16="http://schemas.microsoft.com/office/drawing/2014/main" id="{D2404851-9CB3-F6EA-0794-515679BFCD4A}"/>
              </a:ext>
            </a:extLst>
          </p:cNvPr>
          <p:cNvSpPr txBox="1"/>
          <p:nvPr/>
        </p:nvSpPr>
        <p:spPr>
          <a:xfrm rot="21595200">
            <a:off x="9982166" y="3349994"/>
            <a:ext cx="4114800" cy="385019"/>
          </a:xfrm>
          <a:prstGeom prst="rect">
            <a:avLst/>
          </a:prstGeom>
          <a:noFill/>
          <a:ln w="0">
            <a:noFill/>
          </a:ln>
        </p:spPr>
        <p:txBody>
          <a:bodyPr lIns="90000" tIns="45000" rIns="90000" bIns="45000" anchor="t">
            <a:noAutofit/>
          </a:bodyPr>
          <a:lstStyle/>
          <a:p>
            <a:r>
              <a:rPr lang="en-GB" sz="1400" spc="-1" dirty="0">
                <a:solidFill>
                  <a:schemeClr val="accent1"/>
                </a:solidFill>
                <a:latin typeface="Avenir Light"/>
              </a:rPr>
              <a:t>mesopelagic</a:t>
            </a:r>
            <a:endParaRPr lang="en-US" sz="1400" b="0" strike="noStrike" spc="-1" dirty="0">
              <a:solidFill>
                <a:schemeClr val="accent1"/>
              </a:solidFill>
              <a:latin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19" name="Title 1"/>
          <p:cNvSpPr/>
          <p:nvPr/>
        </p:nvSpPr>
        <p:spPr>
          <a:xfrm>
            <a:off x="720969" y="720370"/>
            <a:ext cx="8616462" cy="6217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en-US" sz="4000" b="1" strike="noStrike" spc="-1" dirty="0">
                <a:solidFill>
                  <a:srgbClr val="000000"/>
                </a:solidFill>
                <a:latin typeface="Avenir Roman"/>
              </a:rPr>
              <a:t>Finding 4</a:t>
            </a:r>
            <a:r>
              <a:rPr lang="en-US" sz="4000" b="0" strike="noStrike" spc="-1" dirty="0">
                <a:solidFill>
                  <a:srgbClr val="000000"/>
                </a:solidFill>
                <a:latin typeface="Avenir Roman"/>
              </a:rPr>
              <a:t>: International treaties cover little of the mesopelagic zone</a:t>
            </a:r>
            <a:endParaRPr lang="en-US" sz="4000" b="0" strike="noStrike" spc="-1" dirty="0">
              <a:latin typeface="Arial"/>
            </a:endParaRPr>
          </a:p>
        </p:txBody>
      </p:sp>
      <p:pic>
        <p:nvPicPr>
          <p:cNvPr id="120" name="Picture 119"/>
          <p:cNvPicPr/>
          <p:nvPr/>
        </p:nvPicPr>
        <p:blipFill>
          <a:blip r:embed="rId3"/>
          <a:stretch/>
        </p:blipFill>
        <p:spPr>
          <a:xfrm>
            <a:off x="5257800" y="2506680"/>
            <a:ext cx="6400800" cy="3208320"/>
          </a:xfrm>
          <a:prstGeom prst="rect">
            <a:avLst/>
          </a:prstGeom>
          <a:ln w="0">
            <a:noFill/>
          </a:ln>
        </p:spPr>
      </p:pic>
      <p:sp>
        <p:nvSpPr>
          <p:cNvPr id="121" name="Rectangle 7"/>
          <p:cNvSpPr/>
          <p:nvPr/>
        </p:nvSpPr>
        <p:spPr>
          <a:xfrm>
            <a:off x="541800" y="2286000"/>
            <a:ext cx="4487400" cy="379958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85840" indent="-285840">
              <a:lnSpc>
                <a:spcPct val="100000"/>
              </a:lnSpc>
              <a:buClr>
                <a:srgbClr val="000000"/>
              </a:buClr>
              <a:buFont typeface="Arial"/>
              <a:buChar char="•"/>
            </a:pPr>
            <a:r>
              <a:rPr lang="en-GB" sz="2100" b="0" strike="noStrike" spc="-1" dirty="0">
                <a:solidFill>
                  <a:srgbClr val="000000"/>
                </a:solidFill>
                <a:latin typeface="Avenir Light"/>
              </a:rPr>
              <a:t>UNFSA (pelagic) RFMOs might be important areas for potential mesopelagic fishing in international waters</a:t>
            </a:r>
            <a:endParaRPr lang="en-US" sz="2100" b="0" strike="noStrike" spc="-1" dirty="0">
              <a:latin typeface="Arial"/>
            </a:endParaRPr>
          </a:p>
          <a:p>
            <a:pPr marL="285840" indent="-285840">
              <a:lnSpc>
                <a:spcPct val="100000"/>
              </a:lnSpc>
              <a:buClr>
                <a:srgbClr val="000000"/>
              </a:buClr>
              <a:buFont typeface="Arial"/>
              <a:buChar char="•"/>
            </a:pPr>
            <a:r>
              <a:rPr lang="en-GB" sz="2100" b="0" strike="noStrike" spc="-1" dirty="0">
                <a:solidFill>
                  <a:srgbClr val="000000"/>
                </a:solidFill>
                <a:latin typeface="Avenir Light"/>
              </a:rPr>
              <a:t>BBNJ Agreement "best available science" for EIAs, mesopelagic zones large knowledge gaps</a:t>
            </a:r>
            <a:endParaRPr lang="en-US" sz="2100" b="0" strike="noStrike" spc="-1" dirty="0">
              <a:latin typeface="Arial"/>
            </a:endParaRPr>
          </a:p>
          <a:p>
            <a:pPr marL="285840" indent="-285840">
              <a:lnSpc>
                <a:spcPct val="100000"/>
              </a:lnSpc>
              <a:buClr>
                <a:srgbClr val="000000"/>
              </a:buClr>
              <a:buFont typeface="Arial"/>
              <a:buChar char="•"/>
            </a:pPr>
            <a:r>
              <a:rPr lang="en-GB" sz="2100" b="0" strike="noStrike" spc="-1" dirty="0">
                <a:solidFill>
                  <a:srgbClr val="000000"/>
                </a:solidFill>
                <a:latin typeface="Avenir Light"/>
              </a:rPr>
              <a:t>IUCN motion to protect mesopelagic 035:</a:t>
            </a:r>
            <a:endParaRPr lang="en-US" sz="2100" b="0" strike="noStrike" spc="-1" dirty="0">
              <a:latin typeface="Arial"/>
            </a:endParaRPr>
          </a:p>
          <a:p>
            <a:pPr>
              <a:lnSpc>
                <a:spcPct val="100000"/>
              </a:lnSpc>
              <a:buClr>
                <a:srgbClr val="000000"/>
              </a:buClr>
            </a:pPr>
            <a:endParaRPr lang="en-US" sz="2400" b="0" strike="noStrike" spc="-1" dirty="0">
              <a:latin typeface="Arial"/>
            </a:endParaRPr>
          </a:p>
          <a:p>
            <a:pPr marL="285840" indent="-285840">
              <a:lnSpc>
                <a:spcPct val="100000"/>
              </a:lnSpc>
              <a:buClr>
                <a:srgbClr val="000000"/>
              </a:buClr>
              <a:buFont typeface="Arial"/>
              <a:buChar char="•"/>
            </a:pPr>
            <a:endParaRPr lang="en-US" sz="2800" b="0" strike="noStrike" spc="-1" dirty="0">
              <a:latin typeface="Arial"/>
            </a:endParaRPr>
          </a:p>
        </p:txBody>
      </p:sp>
      <p:sp>
        <p:nvSpPr>
          <p:cNvPr id="2" name="Slide Number Placeholder 1">
            <a:extLst>
              <a:ext uri="{FF2B5EF4-FFF2-40B4-BE49-F238E27FC236}">
                <a16:creationId xmlns:a16="http://schemas.microsoft.com/office/drawing/2014/main" id="{62FD2BAB-00EC-BC08-A158-B271F9B4D18B}"/>
              </a:ext>
            </a:extLst>
          </p:cNvPr>
          <p:cNvSpPr>
            <a:spLocks noGrp="1"/>
          </p:cNvSpPr>
          <p:nvPr>
            <p:ph type="sldNum" idx="6"/>
          </p:nvPr>
        </p:nvSpPr>
        <p:spPr/>
        <p:txBody>
          <a:bodyPr/>
          <a:lstStyle/>
          <a:p>
            <a:fld id="{315AAEC9-E055-4DDB-BE5F-C680284FF5E1}" type="slidenum">
              <a:rPr lang="nl-NL" sz="1800" smtClean="0"/>
              <a:t>8</a:t>
            </a:fld>
            <a:endParaRPr lang="nl-NL" sz="1800" dirty="0"/>
          </a:p>
        </p:txBody>
      </p:sp>
      <p:sp>
        <p:nvSpPr>
          <p:cNvPr id="3" name="TextBox 2">
            <a:extLst>
              <a:ext uri="{FF2B5EF4-FFF2-40B4-BE49-F238E27FC236}">
                <a16:creationId xmlns:a16="http://schemas.microsoft.com/office/drawing/2014/main" id="{14644695-1E28-963E-CD13-060BD661D2B5}"/>
              </a:ext>
            </a:extLst>
          </p:cNvPr>
          <p:cNvSpPr txBox="1"/>
          <p:nvPr/>
        </p:nvSpPr>
        <p:spPr>
          <a:xfrm rot="21595200">
            <a:off x="11019503" y="3307687"/>
            <a:ext cx="4114800" cy="800280"/>
          </a:xfrm>
          <a:prstGeom prst="rect">
            <a:avLst/>
          </a:prstGeom>
          <a:noFill/>
          <a:ln w="0">
            <a:noFill/>
          </a:ln>
        </p:spPr>
        <p:txBody>
          <a:bodyPr lIns="90000" tIns="45000" rIns="90000" bIns="45000" anchor="t">
            <a:noAutofit/>
          </a:bodyPr>
          <a:lstStyle/>
          <a:p>
            <a:r>
              <a:rPr lang="en-GB" sz="1400" spc="-1" dirty="0">
                <a:solidFill>
                  <a:schemeClr val="bg1"/>
                </a:solidFill>
                <a:latin typeface="Avenir Light"/>
              </a:rPr>
              <a:t>LC/LP</a:t>
            </a:r>
            <a:endParaRPr lang="en-US" sz="1400" b="0" strike="noStrike" spc="-1" dirty="0">
              <a:solidFill>
                <a:schemeClr val="bg1"/>
              </a:solidFill>
              <a:latin typeface="Arial"/>
            </a:endParaRPr>
          </a:p>
        </p:txBody>
      </p:sp>
      <p:pic>
        <p:nvPicPr>
          <p:cNvPr id="5" name="Picture 4">
            <a:extLst>
              <a:ext uri="{FF2B5EF4-FFF2-40B4-BE49-F238E27FC236}">
                <a16:creationId xmlns:a16="http://schemas.microsoft.com/office/drawing/2014/main" id="{67AE3F30-C434-DBFB-349C-03223E8BC6B8}"/>
              </a:ext>
            </a:extLst>
          </p:cNvPr>
          <p:cNvPicPr>
            <a:picLocks noChangeAspect="1"/>
          </p:cNvPicPr>
          <p:nvPr/>
        </p:nvPicPr>
        <p:blipFill>
          <a:blip r:embed="rId4"/>
          <a:stretch>
            <a:fillRect/>
          </a:stretch>
        </p:blipFill>
        <p:spPr>
          <a:xfrm>
            <a:off x="1581136" y="5108303"/>
            <a:ext cx="1499448" cy="83529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6F8FC"/>
            </a:gs>
            <a:gs pos="100000">
              <a:srgbClr val="ABC0E4"/>
            </a:gs>
          </a:gsLst>
          <a:lin ang="5400000"/>
        </a:gradFill>
        <a:effectLst/>
      </p:bgPr>
    </p:bg>
    <p:spTree>
      <p:nvGrpSpPr>
        <p:cNvPr id="1" name=""/>
        <p:cNvGrpSpPr/>
        <p:nvPr/>
      </p:nvGrpSpPr>
      <p:grpSpPr>
        <a:xfrm>
          <a:off x="0" y="0"/>
          <a:ext cx="0" cy="0"/>
          <a:chOff x="0" y="0"/>
          <a:chExt cx="0" cy="0"/>
        </a:xfrm>
      </p:grpSpPr>
      <p:sp>
        <p:nvSpPr>
          <p:cNvPr id="122" name="Title 7"/>
          <p:cNvSpPr/>
          <p:nvPr/>
        </p:nvSpPr>
        <p:spPr>
          <a:xfrm>
            <a:off x="844061" y="902880"/>
            <a:ext cx="9284677" cy="62172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a:lnSpc>
                <a:spcPct val="90000"/>
              </a:lnSpc>
              <a:buNone/>
            </a:pPr>
            <a:r>
              <a:rPr lang="en-US" sz="4000" b="1" strike="noStrike" spc="-1" dirty="0">
                <a:solidFill>
                  <a:srgbClr val="000000"/>
                </a:solidFill>
                <a:latin typeface="Avenir Roman"/>
              </a:rPr>
              <a:t>Finding 4</a:t>
            </a:r>
            <a:r>
              <a:rPr lang="en-US" sz="4000" b="0" strike="noStrike" spc="-1" dirty="0">
                <a:solidFill>
                  <a:srgbClr val="000000"/>
                </a:solidFill>
                <a:latin typeface="Avenir Roman"/>
              </a:rPr>
              <a:t>: International treaties &amp; local policies cover little of the mesopelagic zone</a:t>
            </a:r>
            <a:endParaRPr lang="en-US" sz="4000" b="0" strike="noStrike" spc="-1" dirty="0">
              <a:latin typeface="Arial"/>
            </a:endParaRPr>
          </a:p>
        </p:txBody>
      </p:sp>
      <p:sp>
        <p:nvSpPr>
          <p:cNvPr id="123" name="Rectangle 9"/>
          <p:cNvSpPr/>
          <p:nvPr/>
        </p:nvSpPr>
        <p:spPr>
          <a:xfrm>
            <a:off x="457200" y="2743200"/>
            <a:ext cx="4487400" cy="3211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buNone/>
            </a:pPr>
            <a:r>
              <a:rPr lang="en-GB" sz="2100" b="0" strike="noStrike" spc="-1">
                <a:solidFill>
                  <a:srgbClr val="000000"/>
                </a:solidFill>
                <a:latin typeface="Avenir Light"/>
              </a:rPr>
              <a:t>Recent survey among experts of mesopelagic confirmed little awareness of local and international policies (Iglesias et al., </a:t>
            </a:r>
            <a:r>
              <a:rPr lang="en-GB" sz="2100" b="0" i="1" strike="noStrike" spc="-1">
                <a:solidFill>
                  <a:srgbClr val="000000"/>
                </a:solidFill>
                <a:latin typeface="Avenir Light"/>
              </a:rPr>
              <a:t>in progress</a:t>
            </a:r>
            <a:r>
              <a:rPr lang="en-GB" sz="2100" b="0" strike="noStrike" spc="-1">
                <a:solidFill>
                  <a:srgbClr val="000000"/>
                </a:solidFill>
                <a:latin typeface="Avenir Light"/>
              </a:rPr>
              <a:t>)</a:t>
            </a:r>
            <a:endParaRPr lang="en-US" sz="2100" b="0" strike="noStrike" spc="-1">
              <a:latin typeface="Arial"/>
            </a:endParaRPr>
          </a:p>
          <a:p>
            <a:pPr marL="285840" indent="-285840">
              <a:lnSpc>
                <a:spcPct val="100000"/>
              </a:lnSpc>
              <a:buClr>
                <a:srgbClr val="000000"/>
              </a:buClr>
              <a:buFont typeface="Arial"/>
              <a:buChar char="•"/>
            </a:pPr>
            <a:endParaRPr lang="en-US" sz="2400" b="0" strike="noStrike" spc="-1">
              <a:latin typeface="Arial"/>
            </a:endParaRPr>
          </a:p>
          <a:p>
            <a:pPr marL="285840" indent="-285840">
              <a:lnSpc>
                <a:spcPct val="100000"/>
              </a:lnSpc>
              <a:buClr>
                <a:srgbClr val="000000"/>
              </a:buClr>
              <a:buFont typeface="Arial"/>
              <a:buChar char="•"/>
            </a:pPr>
            <a:endParaRPr lang="en-US" sz="2400" b="0" strike="noStrike" spc="-1">
              <a:latin typeface="Arial"/>
            </a:endParaRPr>
          </a:p>
          <a:p>
            <a:pPr marL="285840" indent="-285840">
              <a:lnSpc>
                <a:spcPct val="100000"/>
              </a:lnSpc>
              <a:buClr>
                <a:srgbClr val="000000"/>
              </a:buClr>
              <a:buFont typeface="Arial"/>
              <a:buChar char="•"/>
            </a:pPr>
            <a:endParaRPr lang="en-US" sz="2400" b="0" strike="noStrike" spc="-1">
              <a:latin typeface="Arial"/>
            </a:endParaRPr>
          </a:p>
          <a:p>
            <a:pPr marL="285840" indent="-285840">
              <a:lnSpc>
                <a:spcPct val="100000"/>
              </a:lnSpc>
              <a:buClr>
                <a:srgbClr val="000000"/>
              </a:buClr>
              <a:buFont typeface="Arial"/>
              <a:buChar char="•"/>
            </a:pPr>
            <a:endParaRPr lang="en-US" sz="2800" b="0" strike="noStrike" spc="-1">
              <a:latin typeface="Arial"/>
            </a:endParaRPr>
          </a:p>
        </p:txBody>
      </p:sp>
      <p:sp>
        <p:nvSpPr>
          <p:cNvPr id="2" name="Slide Number Placeholder 1">
            <a:extLst>
              <a:ext uri="{FF2B5EF4-FFF2-40B4-BE49-F238E27FC236}">
                <a16:creationId xmlns:a16="http://schemas.microsoft.com/office/drawing/2014/main" id="{2E74014B-EFEB-16A1-45C9-0C614653E843}"/>
              </a:ext>
            </a:extLst>
          </p:cNvPr>
          <p:cNvSpPr>
            <a:spLocks noGrp="1"/>
          </p:cNvSpPr>
          <p:nvPr>
            <p:ph type="sldNum" idx="6"/>
          </p:nvPr>
        </p:nvSpPr>
        <p:spPr/>
        <p:txBody>
          <a:bodyPr/>
          <a:lstStyle/>
          <a:p>
            <a:fld id="{315AAEC9-E055-4DDB-BE5F-C680284FF5E1}" type="slidenum">
              <a:rPr lang="nl-NL" sz="1800" smtClean="0"/>
              <a:t>9</a:t>
            </a:fld>
            <a:endParaRPr lang="nl-NL" sz="1800" dirty="0"/>
          </a:p>
        </p:txBody>
      </p:sp>
      <p:pic>
        <p:nvPicPr>
          <p:cNvPr id="4" name="Picture 3">
            <a:extLst>
              <a:ext uri="{FF2B5EF4-FFF2-40B4-BE49-F238E27FC236}">
                <a16:creationId xmlns:a16="http://schemas.microsoft.com/office/drawing/2014/main" id="{580E8FC8-CB76-6C87-EDBE-B2B049CE8505}"/>
              </a:ext>
            </a:extLst>
          </p:cNvPr>
          <p:cNvPicPr>
            <a:picLocks noChangeAspect="1"/>
          </p:cNvPicPr>
          <p:nvPr/>
        </p:nvPicPr>
        <p:blipFill>
          <a:blip r:embed="rId3"/>
          <a:stretch>
            <a:fillRect/>
          </a:stretch>
        </p:blipFill>
        <p:spPr>
          <a:xfrm>
            <a:off x="5272598" y="2169957"/>
            <a:ext cx="5375738" cy="354120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2426</TotalTime>
  <Words>2195</Words>
  <Application>Microsoft Office PowerPoint</Application>
  <PresentationFormat>Widescreen</PresentationFormat>
  <Paragraphs>145</Paragraphs>
  <Slides>11</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Avenir Light</vt:lpstr>
      <vt:lpstr>Avenir Roman</vt:lpstr>
      <vt:lpstr>Bebas Neue</vt:lpstr>
      <vt:lpstr>Calibri</vt:lpstr>
      <vt:lpstr>Calibri Light</vt:lpstr>
      <vt:lpstr>Symbol</vt:lpstr>
      <vt:lpstr>Times New Roman</vt:lpstr>
      <vt:lpstr>Wingdings</vt:lpstr>
      <vt:lpstr>Office Theme</vt:lpstr>
      <vt:lpstr>Office Theme</vt:lpstr>
      <vt:lpstr>Three gaps in international mesopelagic fisheries governance </vt:lpstr>
      <vt:lpstr>What and where is the mesopelagic zone?</vt:lpstr>
      <vt:lpstr>What and where is the mesopelagic zone?</vt:lpstr>
      <vt:lpstr>Governance Gaps Approach: policy text analysis, nutrition analysis</vt:lpstr>
      <vt:lpstr>PowerPoint Presentation</vt:lpstr>
      <vt:lpstr>Finding 2: mesopelagic barely features in policy documents</vt:lpstr>
      <vt:lpstr>Finding 3: mesopelagic species mentioned less than epipelagic/demersal species in policy documents</vt:lpstr>
      <vt:lpstr>PowerPoint Presentation</vt:lpstr>
      <vt:lpstr>PowerPoint Presentation</vt:lpstr>
      <vt:lpstr>Conclusions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Maartje Oostdijk</dc:creator>
  <dc:description/>
  <cp:lastModifiedBy>Oostdijk, Maartje</cp:lastModifiedBy>
  <cp:revision>98</cp:revision>
  <dcterms:created xsi:type="dcterms:W3CDTF">2022-08-07T14:46:06Z</dcterms:created>
  <dcterms:modified xsi:type="dcterms:W3CDTF">2025-05-30T15:04:36Z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4</vt:i4>
  </property>
  <property fmtid="{D5CDD505-2E9C-101B-9397-08002B2CF9AE}" pid="3" name="PresentationFormat">
    <vt:lpwstr>Widescreen</vt:lpwstr>
  </property>
  <property fmtid="{D5CDD505-2E9C-101B-9397-08002B2CF9AE}" pid="4" name="Slides">
    <vt:i4>6</vt:i4>
  </property>
</Properties>
</file>