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4" r:id="rId3"/>
    <p:sldId id="258" r:id="rId4"/>
    <p:sldId id="294" r:id="rId5"/>
    <p:sldId id="265" r:id="rId6"/>
    <p:sldId id="267" r:id="rId7"/>
    <p:sldId id="268" r:id="rId8"/>
    <p:sldId id="269" r:id="rId9"/>
    <p:sldId id="270" r:id="rId10"/>
    <p:sldId id="295" r:id="rId11"/>
    <p:sldId id="284" r:id="rId12"/>
    <p:sldId id="297" r:id="rId13"/>
    <p:sldId id="292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74"/>
  </p:normalViewPr>
  <p:slideViewPr>
    <p:cSldViewPr snapToGrid="0" showGuides="1">
      <p:cViewPr varScale="1">
        <p:scale>
          <a:sx n="59" d="100"/>
          <a:sy n="59" d="100"/>
        </p:scale>
        <p:origin x="9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B0DDA-2D07-41AF-A12B-EAB0D04D0F4F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A49B2-2E1E-4DF9-BFEF-A17C3080A2C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682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d439b2a586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1" name="Google Shape;541;g2d439b2a586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5" name="Google Shape;7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eba02a260f6d9fd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1" name="Google Shape;351;g2eba02a260f6d9fd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630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9123b561ee85fb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19123b561ee85fb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D3287354-35BA-C3B5-622C-AAC36DE0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81398e9b70164a6_0:notes">
            <a:extLst>
              <a:ext uri="{FF2B5EF4-FFF2-40B4-BE49-F238E27FC236}">
                <a16:creationId xmlns:a16="http://schemas.microsoft.com/office/drawing/2014/main" id="{3E2E3965-17AB-3342-0375-19E86EA192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“These are actions to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protect, conserve, restore, sustainably use and manage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natural or modified terrestrial, freshwater, coastal and marine ecosystems that address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social, economic and environmental challenges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effectively and adaptively, while providing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well-being, ecosystem services, resilience and biodiversity benefits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(UNEA, 2022).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0" name="Google Shape;130;g281398e9b70164a6_0:notes">
            <a:extLst>
              <a:ext uri="{FF2B5EF4-FFF2-40B4-BE49-F238E27FC236}">
                <a16:creationId xmlns:a16="http://schemas.microsoft.com/office/drawing/2014/main" id="{04A2787F-6402-29E8-C118-83F8ACB204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3309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bcf79e64e8fa73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g3bcf79e64e8fa73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d4409032b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3" name="Google Shape;263;g2d4409032b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0" name="Google Shape;2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Management models for fisheries ordinance due to conflicts between industrial and artisanal fishing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Preserve local fisheries resources, economy and culture</a:t>
            </a:r>
            <a:endParaRPr dirty="0"/>
          </a:p>
        </p:txBody>
      </p:sp>
      <p:sp>
        <p:nvSpPr>
          <p:cNvPr id="295" name="Google Shape;2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57FA5-4B54-0440-1F50-E3B336E69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8FFAFA-75E9-A012-6917-48A0DCAA4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C75C1-C786-4B00-847F-BF403F43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A8FF25-8E2E-40BC-14A7-B40392B1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EE53F-87D6-5D7A-8BEB-E8768987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930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649E1-6F96-01E4-0116-70C1DD9D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22B462-E794-35AF-8C2A-281867D9F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63AA2-27E2-06C9-47CE-878EFDBC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41930F-FFF4-6B30-2D75-BA24092D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0ABA19-3992-C230-20E0-7FFC78EE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205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8468E8-A64A-3EDE-417B-A0FC507D90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B5FF0C-DD3A-9A61-7B2C-E75B16521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E8BEFA-2031-2E61-0A16-56588575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6897E8-C58C-8879-9146-E836462E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F0AF5B-4E5E-0D75-D972-85E9FCE1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124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0260D-1F02-42AD-4395-15D6E5DF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649D4B-193E-D35B-27BD-85C147CB1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89E500-830A-F585-3753-7CEB800B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F36E7A-6701-7EC0-2045-3BABA3871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F1967F-B32D-890C-7E67-A8651E54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14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AF7DC-C40E-6DCB-6D0F-C807D5505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9E4EF5-67E1-9339-59B8-8E0211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EFF998-F9F3-C658-102C-8C904B2C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E4B3FE-002F-0048-AB67-588B12E9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AB912D-0C74-7AC7-1E6B-34532158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54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A43CB-97C3-667F-89B7-E3BF7AED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48E62A-0AC0-312B-CAB2-F927C2399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5A93D0-F689-B075-6B30-75A0DFE07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8AADDF-5A5B-FFFD-083D-7CAB856E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D5AAD3-835C-3A9C-FD4B-F6B519F76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C302C-DC75-5C9C-1E84-BD475D49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758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3F5E2-B170-3DDF-33F2-9FD4F819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14166E-82C0-E986-21A5-B0BABBF2B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94ED0D-4A6D-0FDF-7804-002831733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C5DDE5-CBD6-3CE8-51EE-3957944EF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4C8709-ACD2-1EF7-ACF0-A42A09B8F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98A4475-8A39-E8A1-7FDE-3F88BB73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AD960D4-A695-CD6C-8CDE-49C0A159D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F2D1152-A984-AACC-EE6F-DBF491F9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748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8AAE6-35C2-1646-E8F8-0EF993A5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AC2629-E04C-EBD6-D6C0-2AAFF3C9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CB31B9-9AB7-AB74-5783-F2BD16F46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7CF0F4-372A-F280-FA45-5CCAA078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073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92B8D8-4C9F-6F09-CEC4-DD101757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3B5CB5D-35DC-05B8-5AA1-8FD6408A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B03A69-4F95-9062-48BB-8222507C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081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4A167-F005-361B-39B4-9654E8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37B2A-A6AC-4147-DFF4-46F476982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A95F1D-654E-675E-EAE1-FB8A5DD17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75CC2D-399A-01AE-27F8-987AF571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D82A6B-AA71-7230-1DAE-69667D2A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E3FE3D-3F45-78AD-FF05-A2B777DA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18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50C81-BF8A-C23C-C684-C8820F88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0FC1FD-D5B8-5A23-6FEA-3D339B5E7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108DCB-B32A-1543-4EFA-92C4BCEB5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70AC61-BF2C-ED16-DECC-D26EB400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6BB5B1-9B73-E626-5A9C-E99343BB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E77925-AB01-E758-9646-8D3B6028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05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E5E98DA-69B7-CCAE-EA94-1BE61F7D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8A06AE-48B9-AF00-CD2B-7D1F2295D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07EEC2-634D-49FC-5986-A8A01604C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310036-8B3B-46BC-B666-A5B24FE9AFC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A44AD9-767A-31E9-62F5-B3B97B22F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C79336-174C-5088-0FA8-AE58E40CD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DADE5E-4624-4733-BE07-250040483689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Google Shape;92;p1">
            <a:extLst>
              <a:ext uri="{FF2B5EF4-FFF2-40B4-BE49-F238E27FC236}">
                <a16:creationId xmlns:a16="http://schemas.microsoft.com/office/drawing/2014/main" id="{03D198AA-21C8-8BE5-AAF3-CDB4224F8A3D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 l="24480" t="30673" r="28315" b="36338"/>
          <a:stretch/>
        </p:blipFill>
        <p:spPr>
          <a:xfrm>
            <a:off x="10668000" y="6012865"/>
            <a:ext cx="137368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1">
            <a:extLst>
              <a:ext uri="{FF2B5EF4-FFF2-40B4-BE49-F238E27FC236}">
                <a16:creationId xmlns:a16="http://schemas.microsoft.com/office/drawing/2014/main" id="{D8528EA0-33E2-ECCA-D971-6BE0ACA4375E}"/>
              </a:ext>
            </a:extLst>
          </p:cNvPr>
          <p:cNvPicPr preferRelativeResize="0"/>
          <p:nvPr userDrawn="1"/>
        </p:nvPicPr>
        <p:blipFill rotWithShape="1">
          <a:blip r:embed="rId14">
            <a:alphaModFix/>
          </a:blip>
          <a:srcRect l="17361" t="5652" r="25280" b="75400"/>
          <a:stretch/>
        </p:blipFill>
        <p:spPr>
          <a:xfrm>
            <a:off x="6778550" y="6012865"/>
            <a:ext cx="2009772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">
            <a:extLst>
              <a:ext uri="{FF2B5EF4-FFF2-40B4-BE49-F238E27FC236}">
                <a16:creationId xmlns:a16="http://schemas.microsoft.com/office/drawing/2014/main" id="{FA31853A-4E86-087E-4B97-1C79B496BA52}"/>
              </a:ext>
            </a:extLst>
          </p:cNvPr>
          <p:cNvPicPr preferRelativeResize="0"/>
          <p:nvPr userDrawn="1"/>
        </p:nvPicPr>
        <p:blipFill rotWithShape="1">
          <a:blip r:embed="rId14">
            <a:alphaModFix/>
          </a:blip>
          <a:srcRect l="22525" t="72768" r="26331" b="6427"/>
          <a:stretch/>
        </p:blipFill>
        <p:spPr>
          <a:xfrm>
            <a:off x="8912147" y="6012865"/>
            <a:ext cx="163202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5;p1">
            <a:extLst>
              <a:ext uri="{FF2B5EF4-FFF2-40B4-BE49-F238E27FC236}">
                <a16:creationId xmlns:a16="http://schemas.microsoft.com/office/drawing/2014/main" id="{6FA6F71F-2D70-999B-F1F6-C30958E03D72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302481" y="6012865"/>
            <a:ext cx="315147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181ADBB2-21ED-E5EB-3D6A-28D5DFE15D7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10392" t="20642" r="13039" b="24096"/>
          <a:stretch/>
        </p:blipFill>
        <p:spPr>
          <a:xfrm>
            <a:off x="9908275" y="125135"/>
            <a:ext cx="2133410" cy="8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953FB2C7-EE98-6BCC-EEB1-21813309E9B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" r="-3" b="26947"/>
          <a:stretch/>
        </p:blipFill>
        <p:spPr>
          <a:xfrm>
            <a:off x="0" y="10"/>
            <a:ext cx="12208006" cy="5943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0;p1">
            <a:extLst>
              <a:ext uri="{FF2B5EF4-FFF2-40B4-BE49-F238E27FC236}">
                <a16:creationId xmlns:a16="http://schemas.microsoft.com/office/drawing/2014/main" id="{1DA2EAB6-6C03-34C6-7252-A3B648B7065D}"/>
              </a:ext>
            </a:extLst>
          </p:cNvPr>
          <p:cNvSpPr txBox="1">
            <a:spLocks/>
          </p:cNvSpPr>
          <p:nvPr/>
        </p:nvSpPr>
        <p:spPr>
          <a:xfrm>
            <a:off x="637674" y="288177"/>
            <a:ext cx="10960768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5100"/>
              <a:buFont typeface="Play"/>
              <a:buNone/>
            </a:pPr>
            <a:r>
              <a:rPr lang="en-US" sz="5100" b="1" dirty="0">
                <a:solidFill>
                  <a:schemeClr val="lt1"/>
                </a:solidFill>
                <a:latin typeface="Calibri" panose="020F0502020204030204" pitchFamily="34" charset="0"/>
                <a:ea typeface="Arial Rounded"/>
                <a:cs typeface="Calibri" panose="020F0502020204030204" pitchFamily="34" charset="0"/>
                <a:sym typeface="Arial Rounded"/>
              </a:rPr>
              <a:t>Nature-based solutions in coastal cities and island systems in Colombia</a:t>
            </a:r>
            <a:endParaRPr lang="es-ES" b="1" dirty="0">
              <a:latin typeface="Calibri" panose="020F0502020204030204" pitchFamily="34" charset="0"/>
              <a:ea typeface="Arial Rounded"/>
              <a:cs typeface="Calibri" panose="020F0502020204030204" pitchFamily="34" charset="0"/>
              <a:sym typeface="Arial Rounded"/>
            </a:endParaRPr>
          </a:p>
        </p:txBody>
      </p:sp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0634F181-6A83-FAC5-7F02-1108AC3E5207}"/>
              </a:ext>
            </a:extLst>
          </p:cNvPr>
          <p:cNvSpPr/>
          <p:nvPr/>
        </p:nvSpPr>
        <p:spPr>
          <a:xfrm>
            <a:off x="3974206" y="353443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4509"/>
            </a:srgbClr>
          </a:solidFill>
          <a:ln w="44450" cap="rnd" cmpd="sng">
            <a:solidFill>
              <a:schemeClr val="lt1">
                <a:alpha val="74509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Imagen 6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E753A0B2-DE87-976D-7DD2-3635B1A27B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6" t="20683" r="13611" b="23351"/>
          <a:stretch/>
        </p:blipFill>
        <p:spPr>
          <a:xfrm>
            <a:off x="10026316" y="132411"/>
            <a:ext cx="2008557" cy="86836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7FDD5A1-3FC3-D792-7DCE-834CC801FF1D}"/>
              </a:ext>
            </a:extLst>
          </p:cNvPr>
          <p:cNvSpPr txBox="1"/>
          <p:nvPr/>
        </p:nvSpPr>
        <p:spPr>
          <a:xfrm>
            <a:off x="1082842" y="3748332"/>
            <a:ext cx="1007043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Osorio, AF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Torres-Toro J.D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CO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Zapata-Ramírez, P</a:t>
            </a:r>
            <a:r>
              <a:rPr lang="es-CO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.A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Mancera J.E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Osorio-Cano, J.D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Puin B.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Zapata N.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Maya M.F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L.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Rojas-Laserna M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Corporation Center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Excellence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Marine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Sciences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CEMarin ,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Colombia Medellín Campus,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Colombia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Caribbean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Campus,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Colombia Bogotá Campus,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Univerisdad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Pontififica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Bolivariana, </a:t>
            </a:r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Blue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Indigo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Foundation,  </a:t>
            </a:r>
          </a:p>
          <a:p>
            <a:pPr algn="ctr"/>
            <a:r>
              <a:rPr lang="es-CO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Delegate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Colombian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</a:t>
            </a:r>
            <a:endParaRPr lang="es-C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51;p20">
            <a:extLst>
              <a:ext uri="{FF2B5EF4-FFF2-40B4-BE49-F238E27FC236}">
                <a16:creationId xmlns:a16="http://schemas.microsoft.com/office/drawing/2014/main" id="{D4FC01C4-6129-247E-738E-DC5B58359C98}"/>
              </a:ext>
            </a:extLst>
          </p:cNvPr>
          <p:cNvSpPr/>
          <p:nvPr/>
        </p:nvSpPr>
        <p:spPr>
          <a:xfrm>
            <a:off x="0" y="5586990"/>
            <a:ext cx="175505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Agenda del Mar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1;g2eba02a260f6d9fd_78">
            <a:extLst>
              <a:ext uri="{FF2B5EF4-FFF2-40B4-BE49-F238E27FC236}">
                <a16:creationId xmlns:a16="http://schemas.microsoft.com/office/drawing/2014/main" id="{3FC47F2D-53FE-2D1A-84C2-32D2C4349C88}"/>
              </a:ext>
            </a:extLst>
          </p:cNvPr>
          <p:cNvSpPr txBox="1"/>
          <p:nvPr/>
        </p:nvSpPr>
        <p:spPr>
          <a:xfrm>
            <a:off x="185357" y="1068634"/>
            <a:ext cx="58912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Activity 1: Field tours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36;g2eba02a260f6d9fd_78">
            <a:extLst>
              <a:ext uri="{FF2B5EF4-FFF2-40B4-BE49-F238E27FC236}">
                <a16:creationId xmlns:a16="http://schemas.microsoft.com/office/drawing/2014/main" id="{3739B186-DE4E-C0B1-59AF-C101B5211A1D}"/>
              </a:ext>
            </a:extLst>
          </p:cNvPr>
          <p:cNvSpPr txBox="1"/>
          <p:nvPr/>
        </p:nvSpPr>
        <p:spPr>
          <a:xfrm>
            <a:off x="163106" y="1455958"/>
            <a:ext cx="63247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Recognize experiences, lessons and next steps.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43;g2eba02a260f6d9fd_52">
            <a:extLst>
              <a:ext uri="{FF2B5EF4-FFF2-40B4-BE49-F238E27FC236}">
                <a16:creationId xmlns:a16="http://schemas.microsoft.com/office/drawing/2014/main" id="{D8611703-9E94-C085-B906-61156EBDC8FA}"/>
              </a:ext>
            </a:extLst>
          </p:cNvPr>
          <p:cNvSpPr txBox="1"/>
          <p:nvPr/>
        </p:nvSpPr>
        <p:spPr>
          <a:xfrm>
            <a:off x="183419" y="2082031"/>
            <a:ext cx="59125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Activity 2: </a:t>
            </a:r>
            <a:r>
              <a:rPr lang="en-US" sz="2400" b="1" dirty="0">
                <a:latin typeface="Calibri"/>
                <a:cs typeface="Calibri"/>
                <a:sym typeface="Calibri"/>
              </a:rPr>
              <a:t>Worldwide panels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48;g2eba02a260f6d9fd_52">
            <a:extLst>
              <a:ext uri="{FF2B5EF4-FFF2-40B4-BE49-F238E27FC236}">
                <a16:creationId xmlns:a16="http://schemas.microsoft.com/office/drawing/2014/main" id="{8A826608-802C-F3E1-3BA5-643B3EFA427A}"/>
              </a:ext>
            </a:extLst>
          </p:cNvPr>
          <p:cNvSpPr txBox="1"/>
          <p:nvPr/>
        </p:nvSpPr>
        <p:spPr>
          <a:xfrm>
            <a:off x="164075" y="2505098"/>
            <a:ext cx="59125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Context of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NbS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and the most recent advances and experiences.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21;g2eba02a260f6d9fd_90">
            <a:extLst>
              <a:ext uri="{FF2B5EF4-FFF2-40B4-BE49-F238E27FC236}">
                <a16:creationId xmlns:a16="http://schemas.microsoft.com/office/drawing/2014/main" id="{501F86BF-E8BC-9A67-42CB-8DD9D66D3C23}"/>
              </a:ext>
            </a:extLst>
          </p:cNvPr>
          <p:cNvSpPr txBox="1"/>
          <p:nvPr/>
        </p:nvSpPr>
        <p:spPr>
          <a:xfrm>
            <a:off x="208735" y="3424994"/>
            <a:ext cx="43197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Activity 3: Lightning talk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525;g2eba02a260f6d9fd_90">
            <a:extLst>
              <a:ext uri="{FF2B5EF4-FFF2-40B4-BE49-F238E27FC236}">
                <a16:creationId xmlns:a16="http://schemas.microsoft.com/office/drawing/2014/main" id="{7B00EBD5-56E2-81A0-81B9-986483BEFF5A}"/>
              </a:ext>
            </a:extLst>
          </p:cNvPr>
          <p:cNvSpPr txBox="1"/>
          <p:nvPr/>
        </p:nvSpPr>
        <p:spPr>
          <a:xfrm>
            <a:off x="173747" y="3732704"/>
            <a:ext cx="631413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Share 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xperiences of the participating institutions.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32;g2d439b2a586_1_1">
            <a:extLst>
              <a:ext uri="{FF2B5EF4-FFF2-40B4-BE49-F238E27FC236}">
                <a16:creationId xmlns:a16="http://schemas.microsoft.com/office/drawing/2014/main" id="{222796DA-4035-275A-9EE7-E652112563AD}"/>
              </a:ext>
            </a:extLst>
          </p:cNvPr>
          <p:cNvSpPr txBox="1"/>
          <p:nvPr/>
        </p:nvSpPr>
        <p:spPr>
          <a:xfrm>
            <a:off x="252766" y="4746825"/>
            <a:ext cx="43409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Activity 4: World Café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37;g2d439b2a586_1_1">
            <a:extLst>
              <a:ext uri="{FF2B5EF4-FFF2-40B4-BE49-F238E27FC236}">
                <a16:creationId xmlns:a16="http://schemas.microsoft.com/office/drawing/2014/main" id="{CB7E294D-DB3A-920E-81EE-D01E27C91387}"/>
              </a:ext>
            </a:extLst>
          </p:cNvPr>
          <p:cNvSpPr txBox="1"/>
          <p:nvPr/>
        </p:nvSpPr>
        <p:spPr>
          <a:xfrm>
            <a:off x="162137" y="5145820"/>
            <a:ext cx="61080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Intersectoral dialogue to identify challenges and opportunities.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435;g2eba02a260f6d9fd_78">
            <a:extLst>
              <a:ext uri="{FF2B5EF4-FFF2-40B4-BE49-F238E27FC236}">
                <a16:creationId xmlns:a16="http://schemas.microsoft.com/office/drawing/2014/main" id="{2DE28DBB-4A27-B039-16FB-8BDF0631B3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5344" y="1000124"/>
            <a:ext cx="324702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7;g2eba02a260f6d9fd_52">
            <a:extLst>
              <a:ext uri="{FF2B5EF4-FFF2-40B4-BE49-F238E27FC236}">
                <a16:creationId xmlns:a16="http://schemas.microsoft.com/office/drawing/2014/main" id="{13610676-20DC-35A5-4869-590FA353C6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9049" y="3514990"/>
            <a:ext cx="3449204" cy="222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23;g2eba02a260f6d9fd_90">
            <a:extLst>
              <a:ext uri="{FF2B5EF4-FFF2-40B4-BE49-F238E27FC236}">
                <a16:creationId xmlns:a16="http://schemas.microsoft.com/office/drawing/2014/main" id="{6F1F7509-A0BB-8505-A8DD-1C59037279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91380" y="2180566"/>
            <a:ext cx="2617201" cy="123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38;g2d439b2a586_1_1">
            <a:extLst>
              <a:ext uri="{FF2B5EF4-FFF2-40B4-BE49-F238E27FC236}">
                <a16:creationId xmlns:a16="http://schemas.microsoft.com/office/drawing/2014/main" id="{B3F11D01-60DB-24C5-57AB-E309A1F0B1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344" y="3514990"/>
            <a:ext cx="2389008" cy="1540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8C7049-5493-FA54-EA58-695685F1B911}"/>
              </a:ext>
            </a:extLst>
          </p:cNvPr>
          <p:cNvSpPr txBox="1"/>
          <p:nvPr/>
        </p:nvSpPr>
        <p:spPr>
          <a:xfrm>
            <a:off x="2819400" y="22794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CO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es-CO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316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d439b2a586_1_74"/>
          <p:cNvSpPr txBox="1"/>
          <p:nvPr/>
        </p:nvSpPr>
        <p:spPr>
          <a:xfrm>
            <a:off x="567003" y="278295"/>
            <a:ext cx="953494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Attendees                                             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 aspects for </a:t>
            </a:r>
            <a:r>
              <a:rPr lang="en-US" sz="2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NbS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success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2d439b2a586_1_74"/>
          <p:cNvSpPr txBox="1"/>
          <p:nvPr/>
        </p:nvSpPr>
        <p:spPr>
          <a:xfrm>
            <a:off x="1313151" y="1575509"/>
            <a:ext cx="22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Nationals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2d439b2a586_1_74"/>
          <p:cNvSpPr txBox="1"/>
          <p:nvPr/>
        </p:nvSpPr>
        <p:spPr>
          <a:xfrm>
            <a:off x="3861636" y="1554152"/>
            <a:ext cx="22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Internationals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2d439b2a586_1_74"/>
          <p:cNvSpPr/>
          <p:nvPr/>
        </p:nvSpPr>
        <p:spPr>
          <a:xfrm>
            <a:off x="215871" y="1263044"/>
            <a:ext cx="1097400" cy="1097400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65</a:t>
            </a:r>
            <a:endParaRPr sz="24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50" name="Google Shape;550;g2d439b2a586_1_74"/>
          <p:cNvSpPr/>
          <p:nvPr/>
        </p:nvSpPr>
        <p:spPr>
          <a:xfrm>
            <a:off x="3170571" y="1447747"/>
            <a:ext cx="731400" cy="731400"/>
          </a:xfrm>
          <a:prstGeom prst="ellipse">
            <a:avLst/>
          </a:prstGeom>
          <a:solidFill>
            <a:srgbClr val="4472C4"/>
          </a:solidFill>
          <a:ln w="127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17</a:t>
            </a:r>
            <a:endParaRPr sz="18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551" name="Google Shape;551;g2d439b2a586_1_74"/>
          <p:cNvGrpSpPr/>
          <p:nvPr/>
        </p:nvGrpSpPr>
        <p:grpSpPr>
          <a:xfrm>
            <a:off x="304800" y="3693188"/>
            <a:ext cx="5486400" cy="852357"/>
            <a:chOff x="609600" y="3790724"/>
            <a:chExt cx="5486400" cy="852357"/>
          </a:xfrm>
        </p:grpSpPr>
        <p:sp>
          <p:nvSpPr>
            <p:cNvPr id="552" name="Google Shape;552;g2d439b2a586_1_74"/>
            <p:cNvSpPr/>
            <p:nvPr/>
          </p:nvSpPr>
          <p:spPr>
            <a:xfrm>
              <a:off x="609600" y="3794741"/>
              <a:ext cx="5486400" cy="821100"/>
            </a:xfrm>
            <a:prstGeom prst="roundRect">
              <a:avLst>
                <a:gd name="adj" fmla="val 16667"/>
              </a:avLst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3" name="Google Shape;553;g2d439b2a586_1_74"/>
            <p:cNvGrpSpPr/>
            <p:nvPr/>
          </p:nvGrpSpPr>
          <p:grpSpPr>
            <a:xfrm>
              <a:off x="1075377" y="3790724"/>
              <a:ext cx="4517830" cy="852357"/>
              <a:chOff x="1075377" y="3524828"/>
              <a:chExt cx="4517830" cy="852357"/>
            </a:xfrm>
          </p:grpSpPr>
          <p:pic>
            <p:nvPicPr>
              <p:cNvPr id="554" name="Google Shape;554;g2d439b2a586_1_74" descr="Masculino - Iconos gratis de personas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75377" y="3569888"/>
                <a:ext cx="731520" cy="7315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5" name="Google Shape;555;g2d439b2a586_1_74" descr="Mujer - Iconos gratis de personas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277387" y="3557802"/>
                <a:ext cx="731520" cy="7315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6" name="Google Shape;556;g2d439b2a586_1_74"/>
              <p:cNvSpPr txBox="1"/>
              <p:nvPr/>
            </p:nvSpPr>
            <p:spPr>
              <a:xfrm>
                <a:off x="1806897" y="3524828"/>
                <a:ext cx="1400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97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g2d439b2a586_1_74"/>
              <p:cNvSpPr txBox="1"/>
              <p:nvPr/>
            </p:nvSpPr>
            <p:spPr>
              <a:xfrm>
                <a:off x="4008907" y="3546185"/>
                <a:ext cx="15843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83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Women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9" name="Google Shape;559;g2d439b2a586_1_74"/>
          <p:cNvGrpSpPr/>
          <p:nvPr/>
        </p:nvGrpSpPr>
        <p:grpSpPr>
          <a:xfrm>
            <a:off x="999744" y="2565196"/>
            <a:ext cx="4108800" cy="914400"/>
            <a:chOff x="1304544" y="2577388"/>
            <a:chExt cx="4108800" cy="914400"/>
          </a:xfrm>
        </p:grpSpPr>
        <p:sp>
          <p:nvSpPr>
            <p:cNvPr id="560" name="Google Shape;560;g2d439b2a586_1_74"/>
            <p:cNvSpPr/>
            <p:nvPr/>
          </p:nvSpPr>
          <p:spPr>
            <a:xfrm>
              <a:off x="1304544" y="2621280"/>
              <a:ext cx="4108800" cy="821100"/>
            </a:xfrm>
            <a:prstGeom prst="roundRect">
              <a:avLst>
                <a:gd name="adj" fmla="val 16667"/>
              </a:avLst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1" name="Google Shape;561;g2d439b2a586_1_74"/>
            <p:cNvGrpSpPr/>
            <p:nvPr/>
          </p:nvGrpSpPr>
          <p:grpSpPr>
            <a:xfrm>
              <a:off x="1649636" y="2577388"/>
              <a:ext cx="3242017" cy="914400"/>
              <a:chOff x="1649636" y="2577388"/>
              <a:chExt cx="3242017" cy="914400"/>
            </a:xfrm>
          </p:grpSpPr>
          <p:sp>
            <p:nvSpPr>
              <p:cNvPr id="562" name="Google Shape;562;g2d439b2a586_1_74"/>
              <p:cNvSpPr txBox="1"/>
              <p:nvPr/>
            </p:nvSpPr>
            <p:spPr>
              <a:xfrm>
                <a:off x="2838453" y="2830964"/>
                <a:ext cx="2053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180 Attendees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63" name="Google Shape;563;g2d439b2a586_1_74" descr="Personas - Iconos gratis de personas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649636" y="257738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64" name="Google Shape;564;g2d439b2a586_1_74"/>
          <p:cNvGrpSpPr/>
          <p:nvPr/>
        </p:nvGrpSpPr>
        <p:grpSpPr>
          <a:xfrm>
            <a:off x="304800" y="4816477"/>
            <a:ext cx="5486400" cy="952200"/>
            <a:chOff x="613882" y="4962270"/>
            <a:chExt cx="5486400" cy="952200"/>
          </a:xfrm>
        </p:grpSpPr>
        <p:sp>
          <p:nvSpPr>
            <p:cNvPr id="565" name="Google Shape;565;g2d439b2a586_1_74"/>
            <p:cNvSpPr/>
            <p:nvPr/>
          </p:nvSpPr>
          <p:spPr>
            <a:xfrm>
              <a:off x="613882" y="4962270"/>
              <a:ext cx="5486400" cy="952200"/>
            </a:xfrm>
            <a:prstGeom prst="roundRect">
              <a:avLst>
                <a:gd name="adj" fmla="val 16667"/>
              </a:avLst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6" name="Google Shape;566;g2d439b2a586_1_74"/>
            <p:cNvGrpSpPr/>
            <p:nvPr/>
          </p:nvGrpSpPr>
          <p:grpSpPr>
            <a:xfrm>
              <a:off x="656232" y="5022819"/>
              <a:ext cx="5251167" cy="831000"/>
              <a:chOff x="708362" y="4570985"/>
              <a:chExt cx="5251167" cy="831000"/>
            </a:xfrm>
          </p:grpSpPr>
          <p:pic>
            <p:nvPicPr>
              <p:cNvPr id="567" name="Google Shape;567;g2d439b2a586_1_74" descr="Numero 1 - Iconos gratis de hora y fecha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266890" y="4712163"/>
                <a:ext cx="548640" cy="548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8" name="Google Shape;568;g2d439b2a586_1_7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588016" y="4712163"/>
                <a:ext cx="548640" cy="548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9" name="Google Shape;569;g2d439b2a586_1_7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805915" y="4716177"/>
                <a:ext cx="548640" cy="5486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0" name="Google Shape;570;g2d439b2a586_1_74"/>
              <p:cNvSpPr txBox="1"/>
              <p:nvPr/>
            </p:nvSpPr>
            <p:spPr>
              <a:xfrm>
                <a:off x="2890583" y="4810421"/>
                <a:ext cx="5487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72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g2d439b2a586_1_74"/>
              <p:cNvSpPr txBox="1"/>
              <p:nvPr/>
            </p:nvSpPr>
            <p:spPr>
              <a:xfrm>
                <a:off x="4157183" y="4804779"/>
                <a:ext cx="5487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44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g2d439b2a586_1_74"/>
              <p:cNvSpPr txBox="1"/>
              <p:nvPr/>
            </p:nvSpPr>
            <p:spPr>
              <a:xfrm>
                <a:off x="5410829" y="4804778"/>
                <a:ext cx="5487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64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g2d439b2a586_1_74"/>
              <p:cNvSpPr txBox="1"/>
              <p:nvPr/>
            </p:nvSpPr>
            <p:spPr>
              <a:xfrm>
                <a:off x="708362" y="4570985"/>
                <a:ext cx="15843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By workshop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27B922D3-6DEC-AF70-22FD-6090195815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7072" y="955213"/>
            <a:ext cx="5260602" cy="50487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53BE244-BA65-7EEB-CA40-6B2CCEBFA5E1}"/>
              </a:ext>
            </a:extLst>
          </p:cNvPr>
          <p:cNvSpPr txBox="1"/>
          <p:nvPr/>
        </p:nvSpPr>
        <p:spPr>
          <a:xfrm>
            <a:off x="217714" y="835414"/>
            <a:ext cx="107659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Locally Led, Context-Specific </a:t>
            </a:r>
            <a:r>
              <a:rPr lang="en-US" b="1" dirty="0" err="1"/>
              <a:t>NbS</a:t>
            </a:r>
            <a:br>
              <a:rPr lang="en-US" dirty="0"/>
            </a:br>
            <a:r>
              <a:rPr lang="en-US" dirty="0"/>
              <a:t>Adaptive, scalable solutions co-developed with communities to suit Colombia’s diverse coastal ecosystems (e.g., mangroves, reefs, seagrasses).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Strong Governance</a:t>
            </a:r>
            <a:br>
              <a:rPr lang="en-US" dirty="0"/>
            </a:br>
            <a:r>
              <a:rPr lang="en-US" dirty="0"/>
              <a:t>Unified national </a:t>
            </a:r>
            <a:r>
              <a:rPr lang="en-US" dirty="0" err="1"/>
              <a:t>NbS</a:t>
            </a:r>
            <a:r>
              <a:rPr lang="en-US" dirty="0"/>
              <a:t> framework with long-term, cross-sectoral stakeholder collaboration.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Transparency &amp; Participation</a:t>
            </a:r>
            <a:br>
              <a:rPr lang="en-US" dirty="0"/>
            </a:br>
            <a:r>
              <a:rPr lang="en-US" dirty="0"/>
              <a:t>Use digital tools and inclusive platforms; prioritize dialogue over punitive enforcement.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Effective M&amp;E</a:t>
            </a:r>
          </a:p>
          <a:p>
            <a:r>
              <a:rPr lang="en-US" dirty="0"/>
              <a:t>Simple, adaptive systems aligned with SNICC; reactivate national M&amp;E roundtable.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Knowledge Sharing</a:t>
            </a:r>
            <a:br>
              <a:rPr lang="en-US" dirty="0"/>
            </a:br>
            <a:r>
              <a:rPr lang="en-US" dirty="0"/>
              <a:t>Create a national </a:t>
            </a:r>
            <a:r>
              <a:rPr lang="en-US" dirty="0" err="1"/>
              <a:t>NbS</a:t>
            </a:r>
            <a:r>
              <a:rPr lang="en-US" dirty="0"/>
              <a:t> knowledge hub; promote research and mutual learning.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Sustainable Financing</a:t>
            </a:r>
            <a:br>
              <a:rPr lang="en-US" dirty="0"/>
            </a:br>
            <a:r>
              <a:rPr lang="en-US" dirty="0"/>
              <a:t>Prioritize </a:t>
            </a:r>
            <a:r>
              <a:rPr lang="en-US" dirty="0" err="1"/>
              <a:t>NbS</a:t>
            </a:r>
            <a:r>
              <a:rPr lang="en-US" dirty="0"/>
              <a:t> for risk prevention; attract investment via incentives and partnerships.</a:t>
            </a:r>
          </a:p>
        </p:txBody>
      </p:sp>
      <p:sp>
        <p:nvSpPr>
          <p:cNvPr id="660" name="Google Shape;660;g2d439b2a586_1_127"/>
          <p:cNvSpPr txBox="1"/>
          <p:nvPr/>
        </p:nvSpPr>
        <p:spPr>
          <a:xfrm>
            <a:off x="395347" y="195929"/>
            <a:ext cx="61118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r>
              <a:rPr lang="es-E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findings</a:t>
            </a:r>
            <a:r>
              <a:rPr lang="es-E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67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3"/>
          <p:cNvSpPr txBox="1">
            <a:spLocks noGrp="1"/>
          </p:cNvSpPr>
          <p:nvPr>
            <p:ph type="title"/>
          </p:nvPr>
        </p:nvSpPr>
        <p:spPr>
          <a:xfrm>
            <a:off x="759745" y="269748"/>
            <a:ext cx="3913632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rPr lang="en-US" sz="6600" b="1" dirty="0">
                <a:solidFill>
                  <a:srgbClr val="11284B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b="1" dirty="0">
              <a:solidFill>
                <a:srgbClr val="1128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23"/>
          <p:cNvSpPr txBox="1"/>
          <p:nvPr/>
        </p:nvSpPr>
        <p:spPr>
          <a:xfrm>
            <a:off x="5035296" y="1911282"/>
            <a:ext cx="30978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1284B"/>
                </a:solidFill>
                <a:latin typeface="Calibri"/>
                <a:ea typeface="Calibri"/>
                <a:cs typeface="Calibri"/>
                <a:sym typeface="Calibri"/>
              </a:rPr>
              <a:t>Learn more at:</a:t>
            </a:r>
            <a:endParaRPr sz="1400" b="0" i="0" u="none" strike="noStrike" cap="none" dirty="0">
              <a:solidFill>
                <a:srgbClr val="1128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1284B"/>
                </a:solidFill>
                <a:latin typeface="Calibri"/>
                <a:ea typeface="Calibri"/>
                <a:cs typeface="Calibri"/>
                <a:sym typeface="Calibri"/>
              </a:rPr>
              <a:t>www.cemarin.org</a:t>
            </a:r>
            <a:endParaRPr sz="1400" b="0" i="0" u="none" strike="noStrike" cap="none" dirty="0">
              <a:solidFill>
                <a:srgbClr val="1128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23" descr="Generador de Códigos QR Cod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1828" y="976781"/>
            <a:ext cx="270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9797" y="4763714"/>
            <a:ext cx="27492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23"/>
          <p:cNvSpPr txBox="1"/>
          <p:nvPr/>
        </p:nvSpPr>
        <p:spPr>
          <a:xfrm>
            <a:off x="6958441" y="4223714"/>
            <a:ext cx="386195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Rounded"/>
              <a:buNone/>
            </a:pPr>
            <a:r>
              <a:rPr lang="en-US" sz="2000" b="1" i="0" u="none" strike="noStrike" cap="none">
                <a:solidFill>
                  <a:srgbClr val="11284B"/>
                </a:solidFill>
                <a:latin typeface="Calibri"/>
                <a:ea typeface="Calibri"/>
                <a:cs typeface="Calibri"/>
                <a:sym typeface="Calibri"/>
              </a:rPr>
              <a:t>@cemarin_org</a:t>
            </a:r>
            <a:endParaRPr sz="2000" b="1" i="0" u="none" strike="noStrike" cap="none">
              <a:solidFill>
                <a:srgbClr val="1128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23"/>
          <p:cNvSpPr txBox="1"/>
          <p:nvPr/>
        </p:nvSpPr>
        <p:spPr>
          <a:xfrm>
            <a:off x="6958441" y="4671501"/>
            <a:ext cx="3861960" cy="55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rgbClr val="11284B"/>
                </a:solidFill>
                <a:latin typeface="Calibri"/>
                <a:ea typeface="Calibri"/>
                <a:cs typeface="Calibri"/>
                <a:sym typeface="Calibri"/>
              </a:rPr>
              <a:t>@CorpoCEMarin</a:t>
            </a:r>
            <a:endParaRPr sz="2000" b="1" i="0" u="none" strike="noStrike" cap="none">
              <a:solidFill>
                <a:srgbClr val="1128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23"/>
          <p:cNvSpPr txBox="1"/>
          <p:nvPr/>
        </p:nvSpPr>
        <p:spPr>
          <a:xfrm>
            <a:off x="6958440" y="5143587"/>
            <a:ext cx="2443813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Rounded"/>
              <a:buNone/>
            </a:pPr>
            <a:r>
              <a:rPr lang="en-US" sz="2000" b="1" i="0" u="none" strike="noStrike" cap="none">
                <a:solidFill>
                  <a:srgbClr val="11284B"/>
                </a:solidFill>
                <a:latin typeface="Calibri"/>
                <a:ea typeface="Calibri"/>
                <a:cs typeface="Calibri"/>
                <a:sym typeface="Calibri"/>
              </a:rPr>
              <a:t>Corporación CEMarin</a:t>
            </a:r>
            <a:endParaRPr sz="2000" b="1" i="0" u="none" strike="noStrike" cap="none">
              <a:solidFill>
                <a:srgbClr val="1128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23"/>
          <p:cNvSpPr txBox="1"/>
          <p:nvPr/>
        </p:nvSpPr>
        <p:spPr>
          <a:xfrm>
            <a:off x="5339900" y="3667759"/>
            <a:ext cx="610385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11284B"/>
                </a:solidFill>
                <a:latin typeface="Calibri"/>
                <a:ea typeface="Calibri"/>
                <a:cs typeface="Calibri"/>
                <a:sym typeface="Calibri"/>
              </a:rPr>
              <a:t>We also invite you to follow us on our networks</a:t>
            </a:r>
            <a:endParaRPr sz="2000" b="1" i="0" u="none" strike="noStrike" cap="none" dirty="0">
              <a:solidFill>
                <a:srgbClr val="1128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6" name="Google Shape;746;p23" descr="Linkedin black logo - Social media &amp; Logos Ic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7837" y="5215363"/>
            <a:ext cx="39636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23"/>
          <p:cNvSpPr/>
          <p:nvPr/>
        </p:nvSpPr>
        <p:spPr>
          <a:xfrm>
            <a:off x="594766" y="3419856"/>
            <a:ext cx="4243589" cy="105157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11284B"/>
          </a:solidFill>
          <a:ln w="44450" cap="rnd" cmpd="sng">
            <a:solidFill>
              <a:srgbClr val="11284B">
                <a:alpha val="7372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23" descr="Instagram - Iconos gratis de redes sociales"/>
          <p:cNvPicPr preferRelativeResize="0"/>
          <p:nvPr/>
        </p:nvPicPr>
        <p:blipFill rotWithShape="1">
          <a:blip r:embed="rId6">
            <a:alphaModFix/>
          </a:blip>
          <a:srcRect l="6675" t="7605" r="6309" b="6553"/>
          <a:stretch/>
        </p:blipFill>
        <p:spPr>
          <a:xfrm>
            <a:off x="6527837" y="4356392"/>
            <a:ext cx="396366" cy="355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eba02a260f6d9fd_23"/>
          <p:cNvSpPr txBox="1"/>
          <p:nvPr/>
        </p:nvSpPr>
        <p:spPr>
          <a:xfrm>
            <a:off x="371059" y="278295"/>
            <a:ext cx="918659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Nature-based Solutions on coastal cities and insular systems in Colombia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g2eba02a260f6d9fd_23"/>
          <p:cNvGrpSpPr/>
          <p:nvPr/>
        </p:nvGrpSpPr>
        <p:grpSpPr>
          <a:xfrm>
            <a:off x="-1" y="1255155"/>
            <a:ext cx="12192000" cy="1381800"/>
            <a:chOff x="-1" y="1335365"/>
            <a:chExt cx="12192000" cy="1220677"/>
          </a:xfrm>
        </p:grpSpPr>
        <p:sp>
          <p:nvSpPr>
            <p:cNvPr id="356" name="Google Shape;356;g2eba02a260f6d9fd_23"/>
            <p:cNvSpPr/>
            <p:nvPr/>
          </p:nvSpPr>
          <p:spPr>
            <a:xfrm>
              <a:off x="-1" y="1335365"/>
              <a:ext cx="12192000" cy="1220677"/>
            </a:xfrm>
            <a:prstGeom prst="homePlate">
              <a:avLst>
                <a:gd name="adj" fmla="val 94055"/>
              </a:avLst>
            </a:prstGeom>
            <a:solidFill>
              <a:srgbClr val="2F5496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g2eba02a260f6d9fd_23"/>
            <p:cNvSpPr txBox="1"/>
            <p:nvPr/>
          </p:nvSpPr>
          <p:spPr>
            <a:xfrm>
              <a:off x="3164338" y="1425325"/>
              <a:ext cx="8583300" cy="1060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Strengthen Colombia's capacities in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NbS</a:t>
              </a: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with respect to climate change adaptation and mitigation and the vulnerability of coastal and island settlements.</a:t>
              </a:r>
              <a:endParaRPr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2eba02a260f6d9fd_23"/>
            <p:cNvSpPr txBox="1"/>
            <p:nvPr/>
          </p:nvSpPr>
          <p:spPr>
            <a:xfrm>
              <a:off x="315838" y="1749018"/>
              <a:ext cx="2848500" cy="457800"/>
            </a:xfrm>
            <a:prstGeom prst="rect">
              <a:avLst/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Objective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9" name="Google Shape;359;g2eba02a260f6d9fd_23"/>
          <p:cNvPicPr preferRelativeResize="0"/>
          <p:nvPr/>
        </p:nvPicPr>
        <p:blipFill rotWithShape="1">
          <a:blip r:embed="rId3">
            <a:alphaModFix/>
          </a:blip>
          <a:srcRect l="24478" t="30675" r="28316" b="36336"/>
          <a:stretch/>
        </p:blipFill>
        <p:spPr>
          <a:xfrm>
            <a:off x="5050022" y="3318879"/>
            <a:ext cx="2060527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eba02a260f6d9fd_23"/>
          <p:cNvPicPr preferRelativeResize="0"/>
          <p:nvPr/>
        </p:nvPicPr>
        <p:blipFill rotWithShape="1">
          <a:blip r:embed="rId4">
            <a:alphaModFix/>
          </a:blip>
          <a:srcRect l="17362" t="5651" r="25276" b="75398"/>
          <a:stretch/>
        </p:blipFill>
        <p:spPr>
          <a:xfrm>
            <a:off x="614739" y="3318879"/>
            <a:ext cx="3014658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2eba02a260f6d9fd_23"/>
          <p:cNvPicPr preferRelativeResize="0"/>
          <p:nvPr/>
        </p:nvPicPr>
        <p:blipFill rotWithShape="1">
          <a:blip r:embed="rId4">
            <a:alphaModFix/>
          </a:blip>
          <a:srcRect l="22523" t="72766" r="26331" b="6426"/>
          <a:stretch/>
        </p:blipFill>
        <p:spPr>
          <a:xfrm>
            <a:off x="8808398" y="3318879"/>
            <a:ext cx="2448042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2eba02a260f6d9fd_23"/>
          <p:cNvSpPr txBox="1"/>
          <p:nvPr/>
        </p:nvSpPr>
        <p:spPr>
          <a:xfrm>
            <a:off x="315838" y="2789938"/>
            <a:ext cx="28485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Consortium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2eba02a260f6d9fd_23"/>
          <p:cNvSpPr txBox="1"/>
          <p:nvPr/>
        </p:nvSpPr>
        <p:spPr>
          <a:xfrm>
            <a:off x="322584" y="4389073"/>
            <a:ext cx="35991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Colombia-Germany academic consortium to address current problems in marine-coastal sciences.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eba02a260f6d9fd_23"/>
          <p:cNvSpPr txBox="1"/>
          <p:nvPr/>
        </p:nvSpPr>
        <p:spPr>
          <a:xfrm>
            <a:off x="4243289" y="4389072"/>
            <a:ext cx="36741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Germany's only institute dedicated to the study of tropical marine ecosystems and their ecosystem services.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2eba02a260f6d9fd_23"/>
          <p:cNvSpPr txBox="1"/>
          <p:nvPr/>
        </p:nvSpPr>
        <p:spPr>
          <a:xfrm>
            <a:off x="8195422" y="4407312"/>
            <a:ext cx="36741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Spanish research center for marine-coastal environments and their adaptation to climate change.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43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9123b561ee85fb0_0"/>
          <p:cNvSpPr txBox="1"/>
          <p:nvPr/>
        </p:nvSpPr>
        <p:spPr>
          <a:xfrm>
            <a:off x="371060" y="278295"/>
            <a:ext cx="84360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 Services and Socio-Ecological Systems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g19123b561ee85fb0_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0079"/>
          <a:stretch/>
        </p:blipFill>
        <p:spPr>
          <a:xfrm>
            <a:off x="1281186" y="1011510"/>
            <a:ext cx="9629628" cy="48349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4056AA-DDDC-3CA4-2D9E-A415CE506C18}"/>
              </a:ext>
            </a:extLst>
          </p:cNvPr>
          <p:cNvSpPr txBox="1"/>
          <p:nvPr/>
        </p:nvSpPr>
        <p:spPr>
          <a:xfrm>
            <a:off x="1281186" y="5538712"/>
            <a:ext cx="6098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(Silvestri et al., 2010)</a:t>
            </a:r>
            <a:endParaRPr lang="es-CO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1DC17824-70ED-7170-66C6-7F74FC00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1398e9b70164a6_0">
            <a:extLst>
              <a:ext uri="{FF2B5EF4-FFF2-40B4-BE49-F238E27FC236}">
                <a16:creationId xmlns:a16="http://schemas.microsoft.com/office/drawing/2014/main" id="{94F45D43-B878-1743-38CB-59970A2205D1}"/>
              </a:ext>
            </a:extLst>
          </p:cNvPr>
          <p:cNvSpPr txBox="1"/>
          <p:nvPr/>
        </p:nvSpPr>
        <p:spPr>
          <a:xfrm>
            <a:off x="371060" y="278295"/>
            <a:ext cx="67719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Nature-based Solutions (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)?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281398e9b70164a6_0">
            <a:extLst>
              <a:ext uri="{FF2B5EF4-FFF2-40B4-BE49-F238E27FC236}">
                <a16:creationId xmlns:a16="http://schemas.microsoft.com/office/drawing/2014/main" id="{DF09E844-F0DD-7760-7906-B8E4D969DA59}"/>
              </a:ext>
            </a:extLst>
          </p:cNvPr>
          <p:cNvSpPr txBox="1"/>
          <p:nvPr/>
        </p:nvSpPr>
        <p:spPr>
          <a:xfrm>
            <a:off x="371061" y="965776"/>
            <a:ext cx="48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IUCN Criteria for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NbS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g281398e9b70164a6_0">
            <a:extLst>
              <a:ext uri="{FF2B5EF4-FFF2-40B4-BE49-F238E27FC236}">
                <a16:creationId xmlns:a16="http://schemas.microsoft.com/office/drawing/2014/main" id="{E4F5D8FD-CFD6-C067-48F9-443EFBAF32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218" b="2222"/>
          <a:stretch/>
        </p:blipFill>
        <p:spPr>
          <a:xfrm>
            <a:off x="524506" y="1535071"/>
            <a:ext cx="4329427" cy="4435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EFA7C075-2576-6212-4427-368C28B807A4}"/>
              </a:ext>
            </a:extLst>
          </p:cNvPr>
          <p:cNvGrpSpPr>
            <a:grpSpLocks noChangeAspect="1"/>
          </p:cNvGrpSpPr>
          <p:nvPr/>
        </p:nvGrpSpPr>
        <p:grpSpPr>
          <a:xfrm>
            <a:off x="5261061" y="1492278"/>
            <a:ext cx="4890001" cy="4435912"/>
            <a:chOff x="5456902" y="1433286"/>
            <a:chExt cx="5795897" cy="525768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A128031-788D-EF49-811A-301485E82E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56902" y="1433286"/>
              <a:ext cx="5795897" cy="2578640"/>
              <a:chOff x="449700" y="1716675"/>
              <a:chExt cx="8900558" cy="3959928"/>
            </a:xfrm>
          </p:grpSpPr>
          <p:pic>
            <p:nvPicPr>
              <p:cNvPr id="2" name="Google Shape;168;g2faf81f454f3ce5e_0">
                <a:extLst>
                  <a:ext uri="{FF2B5EF4-FFF2-40B4-BE49-F238E27FC236}">
                    <a16:creationId xmlns:a16="http://schemas.microsoft.com/office/drawing/2014/main" id="{00F43843-CE16-78BB-B804-E9B2D143392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49700" y="1716675"/>
                <a:ext cx="4370769" cy="3959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" name="Google Shape;169;g2faf81f454f3ce5e_0">
                <a:extLst>
                  <a:ext uri="{FF2B5EF4-FFF2-40B4-BE49-F238E27FC236}">
                    <a16:creationId xmlns:a16="http://schemas.microsoft.com/office/drawing/2014/main" id="{832E97C8-A1A7-7B61-339C-2FD19A86070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71826" y="1716675"/>
                <a:ext cx="4378432" cy="39599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CDBBB79E-C44E-88CE-79CC-FF291E493F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56902" y="4070916"/>
              <a:ext cx="5795897" cy="2620055"/>
              <a:chOff x="517938" y="1705375"/>
              <a:chExt cx="8803266" cy="3979547"/>
            </a:xfrm>
          </p:grpSpPr>
          <p:pic>
            <p:nvPicPr>
              <p:cNvPr id="5" name="Google Shape;197;g3bcf79e64e8fa738_2">
                <a:extLst>
                  <a:ext uri="{FF2B5EF4-FFF2-40B4-BE49-F238E27FC236}">
                    <a16:creationId xmlns:a16="http://schemas.microsoft.com/office/drawing/2014/main" id="{8C2A0CC0-934E-AE77-F29A-A836DA38664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978463" y="1705375"/>
                <a:ext cx="4342741" cy="39599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98;g3bcf79e64e8fa738_2">
                <a:extLst>
                  <a:ext uri="{FF2B5EF4-FFF2-40B4-BE49-F238E27FC236}">
                    <a16:creationId xmlns:a16="http://schemas.microsoft.com/office/drawing/2014/main" id="{62E60022-3373-C152-CDFB-B95D91DB174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17938" y="1724993"/>
                <a:ext cx="4323916" cy="39599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" name="Google Shape;170;g2faf81f454f3ce5e_0">
            <a:extLst>
              <a:ext uri="{FF2B5EF4-FFF2-40B4-BE49-F238E27FC236}">
                <a16:creationId xmlns:a16="http://schemas.microsoft.com/office/drawing/2014/main" id="{881F327D-D8F0-98D5-3374-255C30F14D8B}"/>
              </a:ext>
            </a:extLst>
          </p:cNvPr>
          <p:cNvGrpSpPr/>
          <p:nvPr/>
        </p:nvGrpSpPr>
        <p:grpSpPr>
          <a:xfrm>
            <a:off x="10234219" y="1547531"/>
            <a:ext cx="1731231" cy="3543952"/>
            <a:chOff x="7567916" y="1427717"/>
            <a:chExt cx="2293075" cy="3615373"/>
          </a:xfrm>
        </p:grpSpPr>
        <p:sp>
          <p:nvSpPr>
            <p:cNvPr id="10" name="Google Shape;171;g2faf81f454f3ce5e_0">
              <a:extLst>
                <a:ext uri="{FF2B5EF4-FFF2-40B4-BE49-F238E27FC236}">
                  <a16:creationId xmlns:a16="http://schemas.microsoft.com/office/drawing/2014/main" id="{1072AA69-CC39-6A71-5E31-3DB0ECAB8BDF}"/>
                </a:ext>
              </a:extLst>
            </p:cNvPr>
            <p:cNvSpPr txBox="1"/>
            <p:nvPr/>
          </p:nvSpPr>
          <p:spPr>
            <a:xfrm>
              <a:off x="7649436" y="1427717"/>
              <a:ext cx="2069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lnSpcReduction="10000"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6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Social Challenges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172;g2faf81f454f3ce5e_0">
              <a:extLst>
                <a:ext uri="{FF2B5EF4-FFF2-40B4-BE49-F238E27FC236}">
                  <a16:creationId xmlns:a16="http://schemas.microsoft.com/office/drawing/2014/main" id="{20389E08-C2DA-914A-D8C2-B58169C619B3}"/>
                </a:ext>
              </a:extLst>
            </p:cNvPr>
            <p:cNvGrpSpPr/>
            <p:nvPr/>
          </p:nvGrpSpPr>
          <p:grpSpPr>
            <a:xfrm>
              <a:off x="7567916" y="1803045"/>
              <a:ext cx="421212" cy="3240045"/>
              <a:chOff x="6889250" y="1136200"/>
              <a:chExt cx="545400" cy="4086838"/>
            </a:xfrm>
          </p:grpSpPr>
          <p:pic>
            <p:nvPicPr>
              <p:cNvPr id="19" name="Google Shape;173;g2faf81f454f3ce5e_0">
                <a:extLst>
                  <a:ext uri="{FF2B5EF4-FFF2-40B4-BE49-F238E27FC236}">
                    <a16:creationId xmlns:a16="http://schemas.microsoft.com/office/drawing/2014/main" id="{AFC9DB03-23D9-291D-2ABB-882C77EFC406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894638" y="1136200"/>
                <a:ext cx="540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74;g2faf81f454f3ce5e_0">
                <a:extLst>
                  <a:ext uri="{FF2B5EF4-FFF2-40B4-BE49-F238E27FC236}">
                    <a16:creationId xmlns:a16="http://schemas.microsoft.com/office/drawing/2014/main" id="{CEAAD290-D4C5-FC30-18C8-784E7D0CCF6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894650" y="1727338"/>
                <a:ext cx="5346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75;g2faf81f454f3ce5e_0">
                <a:extLst>
                  <a:ext uri="{FF2B5EF4-FFF2-40B4-BE49-F238E27FC236}">
                    <a16:creationId xmlns:a16="http://schemas.microsoft.com/office/drawing/2014/main" id="{12CF3911-42DA-E96A-A9D8-A23EDA39993A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6894650" y="2318463"/>
                <a:ext cx="5346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76;g2faf81f454f3ce5e_0">
                <a:extLst>
                  <a:ext uri="{FF2B5EF4-FFF2-40B4-BE49-F238E27FC236}">
                    <a16:creationId xmlns:a16="http://schemas.microsoft.com/office/drawing/2014/main" id="{BB3A8E0E-0ECC-02E9-E9B4-515FE553999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6889250" y="2909588"/>
                <a:ext cx="5454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77;g2faf81f454f3ce5e_0">
                <a:extLst>
                  <a:ext uri="{FF2B5EF4-FFF2-40B4-BE49-F238E27FC236}">
                    <a16:creationId xmlns:a16="http://schemas.microsoft.com/office/drawing/2014/main" id="{01EBFBFC-822A-C783-19F7-73AC1B64CB19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891950" y="3500750"/>
                <a:ext cx="540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78;g2faf81f454f3ce5e_0">
                <a:extLst>
                  <a:ext uri="{FF2B5EF4-FFF2-40B4-BE49-F238E27FC236}">
                    <a16:creationId xmlns:a16="http://schemas.microsoft.com/office/drawing/2014/main" id="{2BD9E71A-3B1F-725E-D055-BBD5EA1379BF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891950" y="4091888"/>
                <a:ext cx="540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79;g2faf81f454f3ce5e_0">
                <a:extLst>
                  <a:ext uri="{FF2B5EF4-FFF2-40B4-BE49-F238E27FC236}">
                    <a16:creationId xmlns:a16="http://schemas.microsoft.com/office/drawing/2014/main" id="{5EB42B0D-4E48-4FE2-BC75-49A5A7B468E4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6891950" y="4683038"/>
                <a:ext cx="540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80;g2faf81f454f3ce5e_0">
              <a:extLst>
                <a:ext uri="{FF2B5EF4-FFF2-40B4-BE49-F238E27FC236}">
                  <a16:creationId xmlns:a16="http://schemas.microsoft.com/office/drawing/2014/main" id="{10362F46-7E46-C546-F49A-55016EFF5FA5}"/>
                </a:ext>
              </a:extLst>
            </p:cNvPr>
            <p:cNvSpPr txBox="1"/>
            <p:nvPr/>
          </p:nvSpPr>
          <p:spPr>
            <a:xfrm>
              <a:off x="8065791" y="1827907"/>
              <a:ext cx="179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Climate Change Adaptation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81;g2faf81f454f3ce5e_0">
              <a:extLst>
                <a:ext uri="{FF2B5EF4-FFF2-40B4-BE49-F238E27FC236}">
                  <a16:creationId xmlns:a16="http://schemas.microsoft.com/office/drawing/2014/main" id="{6AEF9DD1-8C91-1147-EDC1-B5410B816138}"/>
                </a:ext>
              </a:extLst>
            </p:cNvPr>
            <p:cNvSpPr txBox="1"/>
            <p:nvPr/>
          </p:nvSpPr>
          <p:spPr>
            <a:xfrm>
              <a:off x="8065791" y="2285109"/>
              <a:ext cx="179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Disaster Risk Reduction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82;g2faf81f454f3ce5e_0">
              <a:extLst>
                <a:ext uri="{FF2B5EF4-FFF2-40B4-BE49-F238E27FC236}">
                  <a16:creationId xmlns:a16="http://schemas.microsoft.com/office/drawing/2014/main" id="{840E3AC1-100A-BABB-1783-5D32F55F2BA4}"/>
                </a:ext>
              </a:extLst>
            </p:cNvPr>
            <p:cNvSpPr txBox="1"/>
            <p:nvPr/>
          </p:nvSpPr>
          <p:spPr>
            <a:xfrm>
              <a:off x="8065791" y="2742310"/>
              <a:ext cx="179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Economic and Social Development</a:t>
              </a:r>
              <a:endParaRPr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83;g2faf81f454f3ce5e_0">
              <a:extLst>
                <a:ext uri="{FF2B5EF4-FFF2-40B4-BE49-F238E27FC236}">
                  <a16:creationId xmlns:a16="http://schemas.microsoft.com/office/drawing/2014/main" id="{396E2D7B-0191-4201-ADB3-32276F54362B}"/>
                </a:ext>
              </a:extLst>
            </p:cNvPr>
            <p:cNvSpPr txBox="1"/>
            <p:nvPr/>
          </p:nvSpPr>
          <p:spPr>
            <a:xfrm>
              <a:off x="8065791" y="3199512"/>
              <a:ext cx="179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Human Health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84;g2faf81f454f3ce5e_0">
              <a:extLst>
                <a:ext uri="{FF2B5EF4-FFF2-40B4-BE49-F238E27FC236}">
                  <a16:creationId xmlns:a16="http://schemas.microsoft.com/office/drawing/2014/main" id="{1A5E40AB-88E2-1280-FD00-EDEEA3D0B33A}"/>
                </a:ext>
              </a:extLst>
            </p:cNvPr>
            <p:cNvSpPr txBox="1"/>
            <p:nvPr/>
          </p:nvSpPr>
          <p:spPr>
            <a:xfrm>
              <a:off x="8065791" y="3656714"/>
              <a:ext cx="179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Food Safety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85;g2faf81f454f3ce5e_0">
              <a:extLst>
                <a:ext uri="{FF2B5EF4-FFF2-40B4-BE49-F238E27FC236}">
                  <a16:creationId xmlns:a16="http://schemas.microsoft.com/office/drawing/2014/main" id="{31D5CAB9-885C-A126-EAEE-0CF3B683E281}"/>
                </a:ext>
              </a:extLst>
            </p:cNvPr>
            <p:cNvSpPr txBox="1"/>
            <p:nvPr/>
          </p:nvSpPr>
          <p:spPr>
            <a:xfrm>
              <a:off x="8065791" y="4171929"/>
              <a:ext cx="179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Water Safety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6;g2faf81f454f3ce5e_0">
              <a:extLst>
                <a:ext uri="{FF2B5EF4-FFF2-40B4-BE49-F238E27FC236}">
                  <a16:creationId xmlns:a16="http://schemas.microsoft.com/office/drawing/2014/main" id="{CA8B75E9-AC63-9936-3701-58E9B1BEF8F9}"/>
                </a:ext>
              </a:extLst>
            </p:cNvPr>
            <p:cNvSpPr txBox="1"/>
            <p:nvPr/>
          </p:nvSpPr>
          <p:spPr>
            <a:xfrm>
              <a:off x="8065791" y="4629131"/>
              <a:ext cx="179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Environmental and biodiversity degradation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188;g2faf81f454f3ce5e_0">
            <a:extLst>
              <a:ext uri="{FF2B5EF4-FFF2-40B4-BE49-F238E27FC236}">
                <a16:creationId xmlns:a16="http://schemas.microsoft.com/office/drawing/2014/main" id="{B34EC0DE-06ED-A396-4823-53C696C3A93C}"/>
              </a:ext>
            </a:extLst>
          </p:cNvPr>
          <p:cNvSpPr txBox="1"/>
          <p:nvPr/>
        </p:nvSpPr>
        <p:spPr>
          <a:xfrm>
            <a:off x="10151062" y="5281900"/>
            <a:ext cx="18669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(Riisager-Simonsen, 2022)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C7D37D5-9806-B810-1019-D01359BDFF4E}"/>
              </a:ext>
            </a:extLst>
          </p:cNvPr>
          <p:cNvSpPr txBox="1"/>
          <p:nvPr/>
        </p:nvSpPr>
        <p:spPr>
          <a:xfrm>
            <a:off x="5261061" y="970675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NbS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Types </a:t>
            </a:r>
            <a:endParaRPr lang="es-CO" sz="240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CCAC5AB-76E8-5809-B5C2-779394291F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388" y="5533403"/>
            <a:ext cx="188992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6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3bcf79e64e8fa738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469" y="1089152"/>
            <a:ext cx="4189034" cy="485444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bcf79e64e8fa738_46"/>
          <p:cNvSpPr txBox="1"/>
          <p:nvPr/>
        </p:nvSpPr>
        <p:spPr>
          <a:xfrm>
            <a:off x="371059" y="278295"/>
            <a:ext cx="86125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NbS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Colombia marine-coastal environments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2" name="Google Shape;222;g3bcf79e64e8fa738_46"/>
          <p:cNvSpPr txBox="1"/>
          <p:nvPr/>
        </p:nvSpPr>
        <p:spPr>
          <a:xfrm>
            <a:off x="660903" y="1157644"/>
            <a:ext cx="42516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Colombia as a marine country</a:t>
            </a:r>
            <a:endParaRPr sz="2400" b="1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Google Shape;237;g72f499723053fc3e_0">
            <a:extLst>
              <a:ext uri="{FF2B5EF4-FFF2-40B4-BE49-F238E27FC236}">
                <a16:creationId xmlns:a16="http://schemas.microsoft.com/office/drawing/2014/main" id="{305DC9E4-7C6C-786F-7E50-888186BE48D9}"/>
              </a:ext>
            </a:extLst>
          </p:cNvPr>
          <p:cNvSpPr txBox="1"/>
          <p:nvPr/>
        </p:nvSpPr>
        <p:spPr>
          <a:xfrm>
            <a:off x="6849925" y="1092499"/>
            <a:ext cx="3978343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Climate hazards and risks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Google Shape;239;g72f499723053fc3e_0" descr="Desastre natural - Iconos gratis de naturaleza">
            <a:extLst>
              <a:ext uri="{FF2B5EF4-FFF2-40B4-BE49-F238E27FC236}">
                <a16:creationId xmlns:a16="http://schemas.microsoft.com/office/drawing/2014/main" id="{6BEF5F04-A72D-0537-07F3-FBCDA5C835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9926" y="100274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8;g72f499723053fc3e_0">
            <a:extLst>
              <a:ext uri="{FF2B5EF4-FFF2-40B4-BE49-F238E27FC236}">
                <a16:creationId xmlns:a16="http://schemas.microsoft.com/office/drawing/2014/main" id="{0A16ABE5-C1D3-841F-B57B-1F5F1E16897B}"/>
              </a:ext>
            </a:extLst>
          </p:cNvPr>
          <p:cNvSpPr txBox="1"/>
          <p:nvPr/>
        </p:nvSpPr>
        <p:spPr>
          <a:xfrm>
            <a:off x="6931459" y="3871617"/>
            <a:ext cx="279005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Global alignment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Google Shape;240;g72f499723053fc3e_0" descr="Global - Iconos gratis de profesiones y trabajos">
            <a:extLst>
              <a:ext uri="{FF2B5EF4-FFF2-40B4-BE49-F238E27FC236}">
                <a16:creationId xmlns:a16="http://schemas.microsoft.com/office/drawing/2014/main" id="{9099A840-689E-E2C5-F78C-ADCDEE1AC8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1459" y="3803967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1;g72f499723053fc3e_0">
            <a:extLst>
              <a:ext uri="{FF2B5EF4-FFF2-40B4-BE49-F238E27FC236}">
                <a16:creationId xmlns:a16="http://schemas.microsoft.com/office/drawing/2014/main" id="{996BDC27-F2F3-C5C0-3A36-C03508ECA88B}"/>
              </a:ext>
            </a:extLst>
          </p:cNvPr>
          <p:cNvSpPr txBox="1"/>
          <p:nvPr/>
        </p:nvSpPr>
        <p:spPr>
          <a:xfrm>
            <a:off x="6129926" y="1722744"/>
            <a:ext cx="575727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Extreme weather events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Coastal erosion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Climate change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Sea level rise and coastal flooding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Lost of biodiversity 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Google Shape;241;g72f499723053fc3e_0">
            <a:extLst>
              <a:ext uri="{FF2B5EF4-FFF2-40B4-BE49-F238E27FC236}">
                <a16:creationId xmlns:a16="http://schemas.microsoft.com/office/drawing/2014/main" id="{621171D1-FBD6-5325-047A-7CDEE6BCE75E}"/>
              </a:ext>
            </a:extLst>
          </p:cNvPr>
          <p:cNvSpPr txBox="1"/>
          <p:nvPr/>
        </p:nvSpPr>
        <p:spPr>
          <a:xfrm>
            <a:off x="6170032" y="4536058"/>
            <a:ext cx="57572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International agreements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NbS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recognition on NDCs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National environmental policies update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Google Shape;251;p20">
            <a:extLst>
              <a:ext uri="{FF2B5EF4-FFF2-40B4-BE49-F238E27FC236}">
                <a16:creationId xmlns:a16="http://schemas.microsoft.com/office/drawing/2014/main" id="{965F06D1-1AE1-DB9B-5E24-322B842C4222}"/>
              </a:ext>
            </a:extLst>
          </p:cNvPr>
          <p:cNvSpPr/>
          <p:nvPr/>
        </p:nvSpPr>
        <p:spPr>
          <a:xfrm>
            <a:off x="1691055" y="5623893"/>
            <a:ext cx="16112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CCO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/>
          <p:nvPr/>
        </p:nvSpPr>
        <p:spPr>
          <a:xfrm>
            <a:off x="371060" y="278295"/>
            <a:ext cx="67719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Experiences with Nature based Solutions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9" name="Google Shape;249;p20"/>
          <p:cNvGrpSpPr/>
          <p:nvPr/>
        </p:nvGrpSpPr>
        <p:grpSpPr>
          <a:xfrm>
            <a:off x="1146709" y="2239407"/>
            <a:ext cx="4087646" cy="3369873"/>
            <a:chOff x="371060" y="1957329"/>
            <a:chExt cx="3975869" cy="4165659"/>
          </a:xfrm>
        </p:grpSpPr>
        <p:pic>
          <p:nvPicPr>
            <p:cNvPr id="250" name="Google Shape;250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1060" y="2006600"/>
              <a:ext cx="3975701" cy="4116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20"/>
            <p:cNvSpPr/>
            <p:nvPr/>
          </p:nvSpPr>
          <p:spPr>
            <a:xfrm>
              <a:off x="2779728" y="1957329"/>
              <a:ext cx="1567201" cy="44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2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Photo</a:t>
              </a:r>
              <a:r>
                <a:rPr lang="en-US" sz="12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lang="en-US" sz="12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rrreefs</a:t>
              </a:r>
              <a:endParaRPr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20"/>
          <p:cNvSpPr txBox="1"/>
          <p:nvPr/>
        </p:nvSpPr>
        <p:spPr>
          <a:xfrm>
            <a:off x="371060" y="971125"/>
            <a:ext cx="572494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RRReefs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San Andrés Island (2021)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0"/>
          <p:cNvSpPr txBox="1"/>
          <p:nvPr/>
        </p:nvSpPr>
        <p:spPr>
          <a:xfrm>
            <a:off x="371059" y="1375110"/>
            <a:ext cx="538204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Construction of a clay and cement structure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4" name="Google Shape;254;p20"/>
          <p:cNvCxnSpPr/>
          <p:nvPr/>
        </p:nvCxnSpPr>
        <p:spPr>
          <a:xfrm>
            <a:off x="6096000" y="1270200"/>
            <a:ext cx="0" cy="4317600"/>
          </a:xfrm>
          <a:prstGeom prst="straightConnector1">
            <a:avLst/>
          </a:prstGeom>
          <a:noFill/>
          <a:ln w="19050" cap="flat" cmpd="sng">
            <a:solidFill>
              <a:srgbClr val="11284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5" name="Google Shape;255;p20"/>
          <p:cNvSpPr txBox="1"/>
          <p:nvPr/>
        </p:nvSpPr>
        <p:spPr>
          <a:xfrm>
            <a:off x="6119226" y="971125"/>
            <a:ext cx="572494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Million Corals (2021-2022)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6119226" y="1375110"/>
            <a:ext cx="570171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Increase on restoration actions of coral reefs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0"/>
          <p:cNvSpPr txBox="1"/>
          <p:nvPr/>
        </p:nvSpPr>
        <p:spPr>
          <a:xfrm>
            <a:off x="371060" y="5609280"/>
            <a:ext cx="56304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RRREEFS, Corales de Paz,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Ministerio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Ambiente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Desarrollo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Sostenible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CORALINA, Armada Nacional,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Conservación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Internacional Colombia,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CEMarin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Holcim Colombia.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6091066" y="5338813"/>
            <a:ext cx="57531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Acuario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Rodadero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Blue Indigo Foundation, CEINER/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Oceanario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CORALINA, ECOMARES, Fundación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Malpelo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Masbosques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Parque Nacional Natural Corales del Rosario, Parque Nacional Natural Gorgona, Parque Nacional Natural Mc Bean Lagoon, Parque Nacional Natural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Utría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y la Pontificia Universidad Javeriana Cali;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Consejos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Comunitarios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1026" name="Picture 2" descr="Un millón de corales por Colombia, la mayor restauración de arrecifes  oceánicos de América | Noticias ONU">
            <a:extLst>
              <a:ext uri="{FF2B5EF4-FFF2-40B4-BE49-F238E27FC236}">
                <a16:creationId xmlns:a16="http://schemas.microsoft.com/office/drawing/2014/main" id="{FA2733DC-71C5-EB95-3808-70F9F6EA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20" y="2420634"/>
            <a:ext cx="4787273" cy="269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51;p20">
            <a:extLst>
              <a:ext uri="{FF2B5EF4-FFF2-40B4-BE49-F238E27FC236}">
                <a16:creationId xmlns:a16="http://schemas.microsoft.com/office/drawing/2014/main" id="{DA22F406-226A-580C-589F-CF0368B01FBF}"/>
              </a:ext>
            </a:extLst>
          </p:cNvPr>
          <p:cNvSpPr/>
          <p:nvPr/>
        </p:nvSpPr>
        <p:spPr>
          <a:xfrm>
            <a:off x="6701720" y="2371049"/>
            <a:ext cx="16112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ONU News/ Laura Quiñones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d4409032b8_0_17"/>
          <p:cNvSpPr txBox="1"/>
          <p:nvPr/>
        </p:nvSpPr>
        <p:spPr>
          <a:xfrm>
            <a:off x="371060" y="971125"/>
            <a:ext cx="5724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Reef Balls against erosion on San Andrés Island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2d4409032b8_0_17"/>
          <p:cNvSpPr txBox="1"/>
          <p:nvPr/>
        </p:nvSpPr>
        <p:spPr>
          <a:xfrm>
            <a:off x="371060" y="1891290"/>
            <a:ext cx="538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NbS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the recovery of the barrier reef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8" name="Google Shape;268;g2d4409032b8_0_17"/>
          <p:cNvCxnSpPr/>
          <p:nvPr/>
        </p:nvCxnSpPr>
        <p:spPr>
          <a:xfrm>
            <a:off x="6096000" y="1270200"/>
            <a:ext cx="0" cy="4317600"/>
          </a:xfrm>
          <a:prstGeom prst="straightConnector1">
            <a:avLst/>
          </a:prstGeom>
          <a:noFill/>
          <a:ln w="19050" cap="flat" cmpd="sng">
            <a:solidFill>
              <a:srgbClr val="11284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g2d4409032b8_0_17"/>
          <p:cNvSpPr txBox="1"/>
          <p:nvPr/>
        </p:nvSpPr>
        <p:spPr>
          <a:xfrm>
            <a:off x="6119226" y="971125"/>
            <a:ext cx="57249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Extension of Marine Protected Areas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2d4409032b8_0_17"/>
          <p:cNvSpPr txBox="1"/>
          <p:nvPr/>
        </p:nvSpPr>
        <p:spPr>
          <a:xfrm>
            <a:off x="6119226" y="1375110"/>
            <a:ext cx="538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MPAs and expanded existing ones.</a:t>
            </a:r>
            <a:endParaRPr lang="en-US" sz="2400" dirty="0"/>
          </a:p>
        </p:txBody>
      </p:sp>
      <p:grpSp>
        <p:nvGrpSpPr>
          <p:cNvPr id="271" name="Google Shape;271;g2d4409032b8_0_17"/>
          <p:cNvGrpSpPr/>
          <p:nvPr/>
        </p:nvGrpSpPr>
        <p:grpSpPr>
          <a:xfrm>
            <a:off x="1141152" y="2606722"/>
            <a:ext cx="4167827" cy="2876168"/>
            <a:chOff x="336682" y="2016947"/>
            <a:chExt cx="5620264" cy="3977666"/>
          </a:xfrm>
        </p:grpSpPr>
        <p:pic>
          <p:nvPicPr>
            <p:cNvPr id="272" name="Google Shape;272;g2d4409032b8_0_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6682" y="2016947"/>
              <a:ext cx="3524113" cy="2187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g2d4409032b8_0_17"/>
            <p:cNvPicPr preferRelativeResize="0"/>
            <p:nvPr/>
          </p:nvPicPr>
          <p:blipFill rotWithShape="1">
            <a:blip r:embed="rId4">
              <a:alphaModFix/>
            </a:blip>
            <a:srcRect t="11722" b="46372"/>
            <a:stretch/>
          </p:blipFill>
          <p:spPr>
            <a:xfrm>
              <a:off x="3238961" y="2891558"/>
              <a:ext cx="2717985" cy="2741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g2d4409032b8_0_17"/>
            <p:cNvPicPr preferRelativeResize="0"/>
            <p:nvPr/>
          </p:nvPicPr>
          <p:blipFill rotWithShape="1">
            <a:blip r:embed="rId5">
              <a:alphaModFix/>
            </a:blip>
            <a:srcRect t="13003" b="46938"/>
            <a:stretch/>
          </p:blipFill>
          <p:spPr>
            <a:xfrm>
              <a:off x="520975" y="3795117"/>
              <a:ext cx="2717985" cy="2199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g2d4409032b8_0_17"/>
          <p:cNvSpPr txBox="1"/>
          <p:nvPr/>
        </p:nvSpPr>
        <p:spPr>
          <a:xfrm>
            <a:off x="371060" y="278295"/>
            <a:ext cx="67719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Experiences with Nature based Solutions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d4409032b8_0_17"/>
          <p:cNvSpPr txBox="1"/>
          <p:nvPr/>
        </p:nvSpPr>
        <p:spPr>
          <a:xfrm>
            <a:off x="333538" y="5536631"/>
            <a:ext cx="56471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Blue Indigo Foundation, IUCN, CORALINA, Sound bay association for the development of the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Raizal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people, Universidad Nacional de Colombia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Sede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Caribe, Universidad de Guadalajara, University of North Carolina Wilmington.</a:t>
            </a:r>
            <a:endParaRPr dirty="0"/>
          </a:p>
        </p:txBody>
      </p:sp>
      <p:pic>
        <p:nvPicPr>
          <p:cNvPr id="2050" name="Picture 2" descr="MinAmbiente Colombia on X: &quot;1️⃣🐠La cordillera Beata es un monte submarino  de 459 km de largo y 300 km de ancho, ubicada en el extremo nororiental del  Caribe colombiano frente a La">
            <a:extLst>
              <a:ext uri="{FF2B5EF4-FFF2-40B4-BE49-F238E27FC236}">
                <a16:creationId xmlns:a16="http://schemas.microsoft.com/office/drawing/2014/main" id="{56A22D1B-2606-A7BC-9FE7-8FE11722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60" y="1877411"/>
            <a:ext cx="3967701" cy="396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51;p20">
            <a:extLst>
              <a:ext uri="{FF2B5EF4-FFF2-40B4-BE49-F238E27FC236}">
                <a16:creationId xmlns:a16="http://schemas.microsoft.com/office/drawing/2014/main" id="{F237D96C-3637-311E-AF83-84A7385B8DEC}"/>
              </a:ext>
            </a:extLst>
          </p:cNvPr>
          <p:cNvSpPr/>
          <p:nvPr/>
        </p:nvSpPr>
        <p:spPr>
          <a:xfrm>
            <a:off x="7142960" y="1920158"/>
            <a:ext cx="197154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@MinAmbienteCo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3" name="Google Shape;283;p21"/>
          <p:cNvCxnSpPr/>
          <p:nvPr/>
        </p:nvCxnSpPr>
        <p:spPr>
          <a:xfrm>
            <a:off x="6096000" y="1270200"/>
            <a:ext cx="0" cy="4317600"/>
          </a:xfrm>
          <a:prstGeom prst="straightConnector1">
            <a:avLst/>
          </a:prstGeom>
          <a:noFill/>
          <a:ln w="19050" cap="flat" cmpd="sng">
            <a:solidFill>
              <a:srgbClr val="11284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4" name="Google Shape;284;p21"/>
          <p:cNvSpPr txBox="1"/>
          <p:nvPr/>
        </p:nvSpPr>
        <p:spPr>
          <a:xfrm>
            <a:off x="371060" y="971125"/>
            <a:ext cx="572494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PROCIENAGA: Colombian-German Mangrove Rehabilitation Project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1"/>
          <p:cNvSpPr txBox="1"/>
          <p:nvPr/>
        </p:nvSpPr>
        <p:spPr>
          <a:xfrm>
            <a:off x="6119226" y="971125"/>
            <a:ext cx="572494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Ecosystem-based Adaptation for Protection against Coastal Erosion in a Changing Climate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1"/>
          <p:cNvSpPr txBox="1"/>
          <p:nvPr/>
        </p:nvSpPr>
        <p:spPr>
          <a:xfrm>
            <a:off x="394284" y="1878961"/>
            <a:ext cx="53280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Reconnecting the Magdalena River with its old delta.</a:t>
            </a:r>
            <a:endParaRPr lang="en-US" sz="2400" dirty="0">
              <a:ea typeface="Calibri"/>
            </a:endParaRPr>
          </a:p>
        </p:txBody>
      </p:sp>
      <p:sp>
        <p:nvSpPr>
          <p:cNvPr id="287" name="Google Shape;287;p21"/>
          <p:cNvSpPr txBox="1"/>
          <p:nvPr/>
        </p:nvSpPr>
        <p:spPr>
          <a:xfrm>
            <a:off x="6349998" y="2162076"/>
            <a:ext cx="538204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Coastal Erosion Monitoring System and Ecosystem-based Adaptation Measures (SMEC-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MAbE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/>
          </a:p>
        </p:txBody>
      </p:sp>
      <p:pic>
        <p:nvPicPr>
          <p:cNvPr id="288" name="Google Shape;2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4997" y="2709918"/>
            <a:ext cx="2855337" cy="325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5858" y="4011562"/>
            <a:ext cx="1483142" cy="195225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1"/>
          <p:cNvSpPr txBox="1"/>
          <p:nvPr/>
        </p:nvSpPr>
        <p:spPr>
          <a:xfrm>
            <a:off x="371060" y="278295"/>
            <a:ext cx="67719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Experiences with Nature based Solutions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5">
            <a:alphaModFix/>
          </a:blip>
          <a:srcRect b="24880"/>
          <a:stretch/>
        </p:blipFill>
        <p:spPr>
          <a:xfrm>
            <a:off x="6350002" y="3530957"/>
            <a:ext cx="5494166" cy="181584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1"/>
          <p:cNvSpPr txBox="1"/>
          <p:nvPr/>
        </p:nvSpPr>
        <p:spPr>
          <a:xfrm>
            <a:off x="6349998" y="5409821"/>
            <a:ext cx="54941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Ministerio de Ambiente y Desarrollo Sostenible de la República de Colombia, Ministerio Federal de Ambiente de Alemania, Banco de Desarrollo Estatal de Alemania, CORPOGUAJIRA, CORPAMAG, CVS, CORPOURABÁ, GFA Consulting Group, Fondo Acción, INVEMAR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B0E412-FD06-7B96-18F2-2644E8EE71D6}"/>
              </a:ext>
            </a:extLst>
          </p:cNvPr>
          <p:cNvSpPr txBox="1"/>
          <p:nvPr/>
        </p:nvSpPr>
        <p:spPr>
          <a:xfrm>
            <a:off x="394284" y="4961154"/>
            <a:ext cx="1975120" cy="982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 Colombiana de Estuarios y Manglares, CORPAMAG, CORPES, INVEMAR, GTZ</a:t>
            </a:r>
          </a:p>
        </p:txBody>
      </p:sp>
      <p:sp>
        <p:nvSpPr>
          <p:cNvPr id="2" name="Google Shape;251;p20">
            <a:extLst>
              <a:ext uri="{FF2B5EF4-FFF2-40B4-BE49-F238E27FC236}">
                <a16:creationId xmlns:a16="http://schemas.microsoft.com/office/drawing/2014/main" id="{95145E6C-0779-3CBF-6389-4F67A011F157}"/>
              </a:ext>
            </a:extLst>
          </p:cNvPr>
          <p:cNvSpPr/>
          <p:nvPr/>
        </p:nvSpPr>
        <p:spPr>
          <a:xfrm>
            <a:off x="2427900" y="5630547"/>
            <a:ext cx="16112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Mancera, JE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51;p20">
            <a:extLst>
              <a:ext uri="{FF2B5EF4-FFF2-40B4-BE49-F238E27FC236}">
                <a16:creationId xmlns:a16="http://schemas.microsoft.com/office/drawing/2014/main" id="{FB80CEE4-2E0C-A821-4552-2152DE8EB825}"/>
              </a:ext>
            </a:extLst>
          </p:cNvPr>
          <p:cNvSpPr/>
          <p:nvPr/>
        </p:nvSpPr>
        <p:spPr>
          <a:xfrm>
            <a:off x="6349998" y="5027092"/>
            <a:ext cx="16112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INVEMAR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8" name="Google Shape;298;p2"/>
          <p:cNvCxnSpPr/>
          <p:nvPr/>
        </p:nvCxnSpPr>
        <p:spPr>
          <a:xfrm>
            <a:off x="6096000" y="1270200"/>
            <a:ext cx="0" cy="4317600"/>
          </a:xfrm>
          <a:prstGeom prst="straightConnector1">
            <a:avLst/>
          </a:prstGeom>
          <a:noFill/>
          <a:ln w="19050" cap="flat" cmpd="sng">
            <a:solidFill>
              <a:srgbClr val="11284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9" name="Google Shape;299;p2"/>
          <p:cNvSpPr txBox="1"/>
          <p:nvPr/>
        </p:nvSpPr>
        <p:spPr>
          <a:xfrm>
            <a:off x="371060" y="971125"/>
            <a:ext cx="572494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VidaManglar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"/>
          <p:cNvSpPr txBox="1"/>
          <p:nvPr/>
        </p:nvSpPr>
        <p:spPr>
          <a:xfrm>
            <a:off x="6119226" y="971125"/>
            <a:ext cx="572494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Fisheries planning, Choco Department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"/>
          <p:cNvSpPr txBox="1"/>
          <p:nvPr/>
        </p:nvSpPr>
        <p:spPr>
          <a:xfrm>
            <a:off x="372567" y="1478886"/>
            <a:ext cx="54582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Avoid the emission of approximately 939,296 tons of CO2 into the atmosphere over the next 30 years by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mangrove restoration.</a:t>
            </a:r>
            <a:endParaRPr sz="2400" dirty="0"/>
          </a:p>
        </p:txBody>
      </p:sp>
      <p:sp>
        <p:nvSpPr>
          <p:cNvPr id="303" name="Google Shape;303;p2"/>
          <p:cNvSpPr txBox="1"/>
          <p:nvPr/>
        </p:nvSpPr>
        <p:spPr>
          <a:xfrm>
            <a:off x="371060" y="278295"/>
            <a:ext cx="67719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Experiences with Nature based Solutions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2"/>
          <p:cNvPicPr preferRelativeResize="0"/>
          <p:nvPr/>
        </p:nvPicPr>
        <p:blipFill rotWithShape="1">
          <a:blip r:embed="rId3">
            <a:alphaModFix/>
          </a:blip>
          <a:srcRect l="64097"/>
          <a:stretch/>
        </p:blipFill>
        <p:spPr>
          <a:xfrm>
            <a:off x="7899565" y="1432749"/>
            <a:ext cx="2286163" cy="453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Vida Manglar">
            <a:extLst>
              <a:ext uri="{FF2B5EF4-FFF2-40B4-BE49-F238E27FC236}">
                <a16:creationId xmlns:a16="http://schemas.microsoft.com/office/drawing/2014/main" id="{4F88A91A-F7B4-9149-EBE1-FA2DE069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9" y="3218275"/>
            <a:ext cx="4089729" cy="272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Google Shape;305;p2"/>
          <p:cNvPicPr preferRelativeResize="0"/>
          <p:nvPr/>
        </p:nvPicPr>
        <p:blipFill rotWithShape="1">
          <a:blip r:embed="rId5">
            <a:alphaModFix/>
          </a:blip>
          <a:srcRect l="9433" t="2949" r="8539" b="5562"/>
          <a:stretch/>
        </p:blipFill>
        <p:spPr>
          <a:xfrm>
            <a:off x="4148321" y="3645860"/>
            <a:ext cx="1706179" cy="179328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Google Shape;251;p20">
            <a:extLst>
              <a:ext uri="{FF2B5EF4-FFF2-40B4-BE49-F238E27FC236}">
                <a16:creationId xmlns:a16="http://schemas.microsoft.com/office/drawing/2014/main" id="{E516EAA6-A899-EABB-0C8D-9B28FDD1AE8C}"/>
              </a:ext>
            </a:extLst>
          </p:cNvPr>
          <p:cNvSpPr/>
          <p:nvPr/>
        </p:nvSpPr>
        <p:spPr>
          <a:xfrm>
            <a:off x="444381" y="3290520"/>
            <a:ext cx="197154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US" sz="12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VidaManglar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936</Words>
  <Application>Microsoft Office PowerPoint</Application>
  <PresentationFormat>Panorámica</PresentationFormat>
  <Paragraphs>114</Paragraphs>
  <Slides>13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Arial Black</vt:lpstr>
      <vt:lpstr>Arial Rounded</vt:lpstr>
      <vt:lpstr>Calibri</vt:lpstr>
      <vt:lpstr>Noto Sans Symbols</vt:lpstr>
      <vt:lpstr>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Diego Torres Toro</dc:creator>
  <cp:lastModifiedBy>Paula Andrea Zapata Ramirez</cp:lastModifiedBy>
  <cp:revision>8</cp:revision>
  <dcterms:created xsi:type="dcterms:W3CDTF">2025-05-29T02:51:30Z</dcterms:created>
  <dcterms:modified xsi:type="dcterms:W3CDTF">2025-06-04T13:25:33Z</dcterms:modified>
</cp:coreProperties>
</file>