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heme/theme3.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xml" ContentType="application/vnd.openxmlformats-officedocument.presentationml.notesSlide+xml"/>
  <Override PartName="/ppt/tags/tag129.xml" ContentType="application/vnd.openxmlformats-officedocument.presentationml.tags+xml"/>
  <Override PartName="/ppt/notesSlides/notesSlide3.xml" ContentType="application/vnd.openxmlformats-officedocument.presentationml.notesSlide+xml"/>
  <Override PartName="/ppt/tags/tag130.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notesSlides/notesSlide5.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6.xml" ContentType="application/vnd.openxmlformats-officedocument.presentationml.notesSlide+xml"/>
  <Override PartName="/ppt/tags/tag134.xml" ContentType="application/vnd.openxmlformats-officedocument.presentationml.tags+xml"/>
  <Override PartName="/ppt/notesSlides/notesSlide7.xml" ContentType="application/vnd.openxmlformats-officedocument.presentationml.notesSlide+xml"/>
  <Override PartName="/ppt/tags/tag135.xml" ContentType="application/vnd.openxmlformats-officedocument.presentationml.tags+xml"/>
  <Override PartName="/ppt/notesSlides/notesSlide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2"/>
  </p:notesMasterIdLst>
  <p:sldIdLst>
    <p:sldId id="274" r:id="rId3"/>
    <p:sldId id="275" r:id="rId4"/>
    <p:sldId id="277" r:id="rId5"/>
    <p:sldId id="283" r:id="rId6"/>
    <p:sldId id="278" r:id="rId7"/>
    <p:sldId id="279" r:id="rId8"/>
    <p:sldId id="280" r:id="rId9"/>
    <p:sldId id="282" r:id="rId10"/>
    <p:sldId id="284"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21E1F-0AD8-4BB1-9D07-00404A558849}" v="3" dt="2025-05-26T08:42:43.706"/>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0" autoAdjust="0"/>
    <p:restoredTop sz="64436" autoAdjust="0"/>
  </p:normalViewPr>
  <p:slideViewPr>
    <p:cSldViewPr snapToGrid="0">
      <p:cViewPr varScale="1">
        <p:scale>
          <a:sx n="66" d="100"/>
          <a:sy n="66" d="100"/>
        </p:scale>
        <p:origin x="840" y="4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源 孙" userId="8ed4b47f93786338" providerId="LiveId" clId="{87F21E1F-0AD8-4BB1-9D07-00404A558849}"/>
    <pc:docChg chg="custSel modSld">
      <pc:chgData name="源 孙" userId="8ed4b47f93786338" providerId="LiveId" clId="{87F21E1F-0AD8-4BB1-9D07-00404A558849}" dt="2025-05-26T08:42:43.706" v="4" actId="113"/>
      <pc:docMkLst>
        <pc:docMk/>
      </pc:docMkLst>
      <pc:sldChg chg="delSp modSp mod">
        <pc:chgData name="源 孙" userId="8ed4b47f93786338" providerId="LiveId" clId="{87F21E1F-0AD8-4BB1-9D07-00404A558849}" dt="2025-05-26T08:42:43.706" v="4" actId="113"/>
        <pc:sldMkLst>
          <pc:docMk/>
          <pc:sldMk cId="0" sldId="274"/>
        </pc:sldMkLst>
        <pc:spChg chg="mod">
          <ac:chgData name="源 孙" userId="8ed4b47f93786338" providerId="LiveId" clId="{87F21E1F-0AD8-4BB1-9D07-00404A558849}" dt="2025-05-26T08:42:43.706" v="4" actId="113"/>
          <ac:spMkLst>
            <pc:docMk/>
            <pc:sldMk cId="0" sldId="274"/>
            <ac:spMk id="18" creationId="{00000000-0000-0000-0000-000000000000}"/>
          </ac:spMkLst>
        </pc:spChg>
        <pc:picChg chg="del">
          <ac:chgData name="源 孙" userId="8ed4b47f93786338" providerId="LiveId" clId="{87F21E1F-0AD8-4BB1-9D07-00404A558849}" dt="2025-05-26T08:42:29.348" v="0" actId="478"/>
          <ac:picMkLst>
            <pc:docMk/>
            <pc:sldMk cId="0" sldId="274"/>
            <ac:picMk id="3" creationId="{E7EA76E4-3670-6CD3-D742-53B5E15C3C0D}"/>
          </ac:picMkLst>
        </pc:picChg>
      </pc:sldChg>
      <pc:sldChg chg="modSp mod">
        <pc:chgData name="源 孙" userId="8ed4b47f93786338" providerId="LiveId" clId="{87F21E1F-0AD8-4BB1-9D07-00404A558849}" dt="2025-05-26T08:42:38.564" v="2" actId="27636"/>
        <pc:sldMkLst>
          <pc:docMk/>
          <pc:sldMk cId="0" sldId="284"/>
        </pc:sldMkLst>
        <pc:spChg chg="mod">
          <ac:chgData name="源 孙" userId="8ed4b47f93786338" providerId="LiveId" clId="{87F21E1F-0AD8-4BB1-9D07-00404A558849}" dt="2025-05-26T08:42:38.564" v="2" actId="27636"/>
          <ac:spMkLst>
            <pc:docMk/>
            <pc:sldMk cId="0" sldId="284"/>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AE2EF-1C57-CE41-8B43-47C932491602}" type="datetimeFigureOut">
              <a:rPr kumimoji="1" lang="zh-CN" altLang="en-US" smtClean="0"/>
              <a:t>2025/5/26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7760C-7EA4-D540-9E00-C05D75087ACB}"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Good afternoon, everyone.</a:t>
            </a:r>
          </a:p>
          <a:p>
            <a:r>
              <a:rPr lang="en-US" altLang="zh-CN" dirty="0"/>
              <a:t>Today, I am pleased to present our research topic: The Slowdown Tends to Be Greater for Stronger Tropical Cyclones.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solidFill>
                  <a:srgbClr val="000000"/>
                </a:solidFill>
                <a:effectLst/>
                <a:latin typeface="Times New Roman" panose="02020603050405020304" charset="0"/>
                <a:ea typeface="宋体" panose="02010600030101010101" pitchFamily="2" charset="-122"/>
              </a:rPr>
              <a:t>To begin with, I would like to elaborate on the motivation behind this study.</a:t>
            </a:r>
          </a:p>
          <a:p>
            <a:r>
              <a:rPr lang="en-US" altLang="zh-CN" sz="1800" dirty="0">
                <a:solidFill>
                  <a:srgbClr val="000000"/>
                </a:solidFill>
                <a:effectLst/>
                <a:latin typeface="Times New Roman" panose="02020603050405020304" charset="0"/>
                <a:ea typeface="宋体" panose="02010600030101010101" pitchFamily="2" charset="-122"/>
              </a:rPr>
              <a:t>A study by Kossin (2018) showed that the observed TC translation speed has slowed down globally by about 10% since the mid-twentieth century, which was assumed to be driven primarily by global warming. Moreover, the trend in North Hemisphere is nearly twice as much as that in South Hemisphere. </a:t>
            </a:r>
            <a:endParaRPr lang="en-US" altLang="zh-CN" dirty="0"/>
          </a:p>
          <a:p>
            <a:r>
              <a:rPr lang="en-US" altLang="zh-CN" dirty="0"/>
              <a:t>The slowdown of tropical cyclones (TCs) can lead to an increase in their residence time over a specific area, thereby enhancing local rainfall from TCs, which may eventually result in flooding.</a:t>
            </a:r>
          </a:p>
          <a:p>
            <a:endParaRPr lang="en-US" altLang="zh-CN" dirty="0">
              <a:solidFill>
                <a:srgbClr val="000000"/>
              </a:solidFill>
              <a:latin typeface="黑体" panose="02010609060101010101" pitchFamily="49" charset="-122"/>
              <a:ea typeface="黑体" panose="02010609060101010101" pitchFamily="49" charset="-122"/>
              <a:sym typeface="+mn-ea"/>
            </a:endParaRPr>
          </a:p>
          <a:p>
            <a:r>
              <a:rPr lang="en-US" altLang="zh-CN" dirty="0">
                <a:solidFill>
                  <a:srgbClr val="000000"/>
                </a:solidFill>
                <a:latin typeface="黑体" panose="02010609060101010101" pitchFamily="49" charset="-122"/>
                <a:ea typeface="黑体" panose="02010609060101010101" pitchFamily="49" charset="-122"/>
                <a:sym typeface="+mn-ea"/>
              </a:rPr>
              <a:t>However, two critical issues remain to be addressed:</a:t>
            </a:r>
          </a:p>
          <a:p>
            <a:r>
              <a:rPr lang="en-US" altLang="zh-CN" dirty="0">
                <a:solidFill>
                  <a:srgbClr val="000000"/>
                </a:solidFill>
                <a:latin typeface="黑体" panose="02010609060101010101" pitchFamily="49" charset="-122"/>
                <a:ea typeface="黑体" panose="02010609060101010101" pitchFamily="49" charset="-122"/>
                <a:sym typeface="+mn-ea"/>
              </a:rPr>
              <a:t>First, regarding TC intensity: Which type of TCs has experienced more pronounced slowdown with climate warming over recent decades—weak TCs or strong TCs?</a:t>
            </a:r>
          </a:p>
          <a:p>
            <a:r>
              <a:rPr lang="en-US" altLang="zh-CN" dirty="0">
                <a:solidFill>
                  <a:srgbClr val="000000"/>
                </a:solidFill>
                <a:latin typeface="黑体" panose="02010609060101010101" pitchFamily="49" charset="-122"/>
                <a:ea typeface="黑体" panose="02010609060101010101" pitchFamily="49" charset="-122"/>
                <a:sym typeface="+mn-ea"/>
              </a:rPr>
              <a:t>Second, concerning data inhomogeneity: To what extent is the observed slowdown trend attributable to global warming versus changes in observational capabilities over time?</a:t>
            </a:r>
          </a:p>
          <a:p>
            <a:endParaRPr lang="en-US" altLang="zh-CN" dirty="0">
              <a:solidFill>
                <a:srgbClr val="000000"/>
              </a:solidFill>
              <a:latin typeface="黑体" panose="02010609060101010101" pitchFamily="49" charset="-122"/>
              <a:ea typeface="黑体" panose="02010609060101010101" pitchFamily="49" charset="-122"/>
              <a:sym typeface="+mn-ea"/>
            </a:endParaRPr>
          </a:p>
          <a:p>
            <a:r>
              <a:rPr lang="en-US" altLang="zh-CN" dirty="0">
                <a:solidFill>
                  <a:srgbClr val="000000"/>
                </a:solidFill>
                <a:latin typeface="黑体" panose="02010609060101010101" pitchFamily="49" charset="-122"/>
                <a:ea typeface="黑体" panose="02010609060101010101" pitchFamily="49" charset="-122"/>
                <a:sym typeface="+mn-ea"/>
              </a:rPr>
              <a:t>However, there are still two issues needed to be further addressed: </a:t>
            </a:r>
            <a:endParaRPr lang="en-US" altLang="zh-CN" dirty="0">
              <a:solidFill>
                <a:srgbClr val="000000"/>
              </a:solidFill>
              <a:latin typeface="黑体" panose="02010609060101010101" pitchFamily="49" charset="-122"/>
              <a:ea typeface="黑体" panose="02010609060101010101" pitchFamily="49" charset="-122"/>
            </a:endParaRPr>
          </a:p>
          <a:p>
            <a:r>
              <a:rPr lang="en-US" altLang="zh-CN" dirty="0">
                <a:solidFill>
                  <a:srgbClr val="000000"/>
                </a:solidFill>
                <a:latin typeface="黑体" panose="02010609060101010101" pitchFamily="49" charset="-122"/>
                <a:ea typeface="黑体" panose="02010609060101010101" pitchFamily="49" charset="-122"/>
                <a:sym typeface="+mn-ea"/>
              </a:rPr>
              <a:t>The first one is on </a:t>
            </a:r>
            <a:r>
              <a:rPr lang="en-US" altLang="zh-CN" b="1" dirty="0">
                <a:solidFill>
                  <a:srgbClr val="000000"/>
                </a:solidFill>
                <a:latin typeface="黑体" panose="02010609060101010101" pitchFamily="49" charset="-122"/>
                <a:ea typeface="黑体" panose="02010609060101010101" pitchFamily="49" charset="-122"/>
                <a:sym typeface="+mn-ea"/>
              </a:rPr>
              <a:t>TC intensity</a:t>
            </a:r>
            <a:r>
              <a:rPr lang="en-US" altLang="zh-CN" dirty="0">
                <a:solidFill>
                  <a:srgbClr val="000000"/>
                </a:solidFill>
                <a:latin typeface="黑体" panose="02010609060101010101" pitchFamily="49" charset="-122"/>
                <a:ea typeface="黑体" panose="02010609060101010101" pitchFamily="49" charset="-122"/>
                <a:sym typeface="+mn-ea"/>
              </a:rPr>
              <a:t>. </a:t>
            </a:r>
            <a:r>
              <a:rPr lang="en-US" altLang="zh-CN" dirty="0">
                <a:solidFill>
                  <a:srgbClr val="000000"/>
                </a:solidFill>
                <a:effectLst/>
                <a:latin typeface="黑体" panose="02010609060101010101" pitchFamily="49" charset="-122"/>
                <a:ea typeface="黑体" panose="02010609060101010101" pitchFamily="49" charset="-122"/>
                <a:sym typeface="+mn-ea"/>
              </a:rPr>
              <a:t>Is it the translation speed of weak TCs or strong TCs that has slowed down with warming in the past decades? </a:t>
            </a:r>
            <a:endParaRPr lang="en-US" altLang="zh-CN" dirty="0">
              <a:solidFill>
                <a:srgbClr val="000000"/>
              </a:solidFill>
              <a:effectLst/>
              <a:latin typeface="黑体" panose="02010609060101010101" pitchFamily="49" charset="-122"/>
              <a:ea typeface="黑体" panose="02010609060101010101" pitchFamily="49" charset="-122"/>
            </a:endParaRPr>
          </a:p>
          <a:p>
            <a:r>
              <a:rPr lang="en-US" altLang="zh-CN" dirty="0">
                <a:solidFill>
                  <a:srgbClr val="000000"/>
                </a:solidFill>
                <a:latin typeface="黑体" panose="02010609060101010101" pitchFamily="49" charset="-122"/>
                <a:ea typeface="黑体" panose="02010609060101010101" pitchFamily="49" charset="-122"/>
                <a:sym typeface="+mn-ea"/>
              </a:rPr>
              <a:t>The second one is on </a:t>
            </a:r>
            <a:r>
              <a:rPr lang="en-US" altLang="zh-CN" b="1" dirty="0">
                <a:solidFill>
                  <a:srgbClr val="000000"/>
                </a:solidFill>
                <a:latin typeface="黑体" panose="02010609060101010101" pitchFamily="49" charset="-122"/>
                <a:ea typeface="黑体" panose="02010609060101010101" pitchFamily="49" charset="-122"/>
                <a:sym typeface="+mn-ea"/>
              </a:rPr>
              <a:t>data inhomogeneity</a:t>
            </a:r>
            <a:r>
              <a:rPr lang="en-US" altLang="zh-CN" dirty="0">
                <a:solidFill>
                  <a:srgbClr val="000000"/>
                </a:solidFill>
                <a:latin typeface="黑体" panose="02010609060101010101" pitchFamily="49" charset="-122"/>
                <a:ea typeface="黑体" panose="02010609060101010101" pitchFamily="49" charset="-122"/>
                <a:sym typeface="+mn-ea"/>
              </a:rPr>
              <a:t>. Is the slowdown trend caused by the global warming or the changes in observational capability in the past decades ?</a:t>
            </a:r>
            <a:endParaRPr lang="en-US" altLang="zh-CN" dirty="0">
              <a:solidFill>
                <a:srgbClr val="000000"/>
              </a:solidFill>
              <a:latin typeface="黑体" panose="02010609060101010101" pitchFamily="49" charset="-122"/>
              <a:ea typeface="黑体" panose="02010609060101010101" pitchFamily="49" charset="-122"/>
            </a:endParaRPr>
          </a:p>
          <a:p>
            <a:endParaRPr lang="en-US" altLang="zh-CN" dirty="0"/>
          </a:p>
          <a:p>
            <a:endParaRPr lang="en-US" altLang="zh-CN" dirty="0"/>
          </a:p>
          <a:p>
            <a:br>
              <a:rPr lang="en-US" altLang="zh-CN" dirty="0"/>
            </a:br>
            <a:r>
              <a:rPr lang="zh-CN" altLang="en-US" kern="100" dirty="0">
                <a:effectLst/>
                <a:latin typeface="等线" panose="02010600030101010101" charset="-122"/>
                <a:ea typeface="+mn-ea"/>
                <a:cs typeface="Times New Roman" panose="02020603050405020304" charset="0"/>
              </a:rPr>
              <a:t>然而，</a:t>
            </a:r>
            <a:r>
              <a:rPr lang="en-US" altLang="zh-CN" kern="100" dirty="0">
                <a:effectLst/>
                <a:latin typeface="等线" panose="02010600030101010101" charset="-122"/>
                <a:ea typeface="+mn-ea"/>
                <a:cs typeface="Times New Roman" panose="02020603050405020304" charset="0"/>
              </a:rPr>
              <a:t>Kossin</a:t>
            </a:r>
            <a:r>
              <a:rPr lang="zh-CN" altLang="en-US" kern="100" dirty="0">
                <a:effectLst/>
                <a:latin typeface="等线" panose="02010600030101010101" charset="-122"/>
                <a:ea typeface="+mn-ea"/>
                <a:cs typeface="Times New Roman" panose="02020603050405020304" charset="0"/>
              </a:rPr>
              <a:t>（</a:t>
            </a:r>
            <a:r>
              <a:rPr lang="en-US" altLang="zh-CN" kern="100" dirty="0">
                <a:effectLst/>
                <a:latin typeface="等线" panose="02010600030101010101" charset="-122"/>
                <a:ea typeface="+mn-ea"/>
                <a:cs typeface="Times New Roman" panose="02020603050405020304" charset="0"/>
              </a:rPr>
              <a:t>2018</a:t>
            </a:r>
            <a:r>
              <a:rPr lang="zh-CN" altLang="en-US" kern="100" dirty="0">
                <a:effectLst/>
                <a:latin typeface="等线" panose="02010600030101010101" charset="-122"/>
                <a:ea typeface="+mn-ea"/>
                <a:cs typeface="Times New Roman" panose="02020603050405020304" charset="0"/>
              </a:rPr>
              <a:t>）文章中忽略了两个问题，一：没有关注热带气旋的强度，也就是说到底是强热带气旋减慢了还是弱热带气旋减慢了，如果主要是弱热带气旋减慢的话则影响不大；如果主要是强热带气旋减慢的话则需要进一步重视热带气旋减慢带来的影响；</a:t>
            </a:r>
            <a:endParaRPr lang="en-US" altLang="zh-CN" kern="100" dirty="0">
              <a:effectLst/>
              <a:latin typeface="等线" panose="02010600030101010101" charset="-122"/>
              <a:ea typeface="+mn-ea"/>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pPr>
            <a:r>
              <a:rPr lang="zh-CN" altLang="en-US" kern="100" dirty="0">
                <a:effectLst/>
                <a:latin typeface="等线" panose="02010600030101010101" charset="-122"/>
                <a:ea typeface="+mn-ea"/>
                <a:cs typeface="Times New Roman" panose="02020603050405020304" charset="0"/>
              </a:rPr>
              <a:t>二：这种减慢趋势到底是因为全球变暖还是因为观测手段的提升，比如卫星资料的引入等</a:t>
            </a:r>
            <a:endParaRPr lang="en-US" altLang="zh-CN" kern="100" dirty="0">
              <a:effectLst/>
              <a:latin typeface="等线" panose="02010600030101010101" charset="-122"/>
              <a:ea typeface="+mn-ea"/>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pPr>
            <a:r>
              <a:rPr lang="zh-CN" altLang="en-US" kern="100" dirty="0">
                <a:effectLst/>
                <a:latin typeface="等线" panose="02010600030101010101" charset="-122"/>
                <a:ea typeface="+mn-ea"/>
                <a:cs typeface="Times New Roman" panose="02020603050405020304" charset="0"/>
              </a:rPr>
              <a:t>就这两个问题，我们利用观测资料进行了研究</a:t>
            </a:r>
            <a:endParaRPr lang="en-US" altLang="zh-CN" dirty="0"/>
          </a:p>
        </p:txBody>
      </p:sp>
      <p:sp>
        <p:nvSpPr>
          <p:cNvPr id="4" name="灯片编号占位符 3"/>
          <p:cNvSpPr>
            <a:spLocks noGrp="1"/>
          </p:cNvSpPr>
          <p:nvPr>
            <p:ph type="sldNum" sz="quarter" idx="5"/>
          </p:nvPr>
        </p:nvSpPr>
        <p:spPr/>
        <p:txBody>
          <a:bodyPr/>
          <a:lstStyle/>
          <a:p>
            <a:fld id="{35B7760C-7EA4-D540-9E00-C05D75087ACB}" type="slidenum">
              <a:rPr kumimoji="1" lang="zh-CN" altLang="en-US" smtClean="0"/>
              <a:t>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altLang="zh-CN">
                <a:sym typeface="+mn-ea"/>
              </a:rPr>
              <a:t>IBTrACS data is used in this research, and in order t</a:t>
            </a:r>
            <a:r>
              <a:rPr lang="en-US" altLang="zh-CN" kern="100" dirty="0">
                <a:effectLst/>
                <a:latin typeface="等线" panose="02010600030101010101" charset="-122"/>
                <a:ea typeface="+mn-ea"/>
                <a:cs typeface="Times New Roman" panose="02020603050405020304" charset="0"/>
              </a:rPr>
              <a:t>o be consistent with Kossin (2018) for comparison purposes, the period 1949–2016 was chosen. </a:t>
            </a:r>
          </a:p>
          <a:p>
            <a:pPr marL="0" marR="0" indent="0" algn="l" defTabSz="914400" rtl="0" eaLnBrk="1" fontAlgn="auto" latinLnBrk="0" hangingPunct="1">
              <a:lnSpc>
                <a:spcPct val="100000"/>
              </a:lnSpc>
              <a:spcBef>
                <a:spcPts val="0"/>
              </a:spcBef>
              <a:spcAft>
                <a:spcPts val="0"/>
              </a:spcAft>
              <a:buClrTx/>
              <a:buSzTx/>
              <a:buFontTx/>
              <a:buNone/>
            </a:pPr>
            <a:endParaRPr lang="en-US" altLang="zh-CN" kern="100" dirty="0">
              <a:effectLst/>
              <a:latin typeface="等线" panose="02010600030101010101" charset="-122"/>
              <a:ea typeface="+mn-ea"/>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pPr>
            <a:r>
              <a:rPr lang="en-US" altLang="zh-CN" kern="100" dirty="0">
                <a:effectLst/>
                <a:latin typeface="等线" panose="02010600030101010101" charset="-122"/>
                <a:ea typeface="+mn-ea"/>
                <a:cs typeface="Times New Roman" panose="02020603050405020304" charset="0"/>
              </a:rPr>
              <a:t>Also following the methods in Kossin (2018), </a:t>
            </a:r>
            <a:r>
              <a:rPr lang="en-US" altLang="zh-CN">
                <a:sym typeface="+mn-ea"/>
              </a:rPr>
              <a:t>TC translation speed(U_TS)</a:t>
            </a:r>
            <a:r>
              <a:rPr lang="en-US" altLang="zh-CN" kern="100" dirty="0">
                <a:effectLst/>
                <a:latin typeface="等线" panose="02010600030101010101" charset="-122"/>
                <a:ea typeface="+mn-ea"/>
                <a:cs typeface="Times New Roman" panose="02020603050405020304" charset="0"/>
              </a:rPr>
              <a:t> is calculated using neighboring locations along each TC track. Distances between locations are calculated along a great arc of a circle. </a:t>
            </a:r>
          </a:p>
          <a:p>
            <a:pPr marL="0" marR="0" indent="0" algn="l" defTabSz="914400" rtl="0" eaLnBrk="1" fontAlgn="auto" latinLnBrk="0" hangingPunct="1">
              <a:lnSpc>
                <a:spcPct val="100000"/>
              </a:lnSpc>
              <a:spcBef>
                <a:spcPts val="0"/>
              </a:spcBef>
              <a:spcAft>
                <a:spcPts val="0"/>
              </a:spcAft>
              <a:buClrTx/>
              <a:buSzTx/>
              <a:buFontTx/>
              <a:buNone/>
            </a:pPr>
            <a:endParaRPr lang="en-US" altLang="zh-CN" kern="100" dirty="0">
              <a:effectLst/>
              <a:latin typeface="等线" panose="02010600030101010101" charset="-122"/>
              <a:ea typeface="+mn-ea"/>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pPr>
            <a:r>
              <a:rPr lang="en-US" altLang="zh-CN" kern="100" dirty="0">
                <a:effectLst/>
                <a:latin typeface="等线" panose="02010600030101010101" charset="-122"/>
                <a:ea typeface="+mn-ea"/>
                <a:cs typeface="Times New Roman" panose="02020603050405020304" charset="0"/>
              </a:rPr>
              <a:t>According the to World Meteorological Organization (WMO) definition of TCs, Cyclones over sea with intensity lower than 17 meter per second are tropical depressions, which can defined as weak TCs. So we calculate the </a:t>
            </a:r>
            <a:r>
              <a:rPr lang="en-US" altLang="zh-CN">
                <a:sym typeface="+mn-ea"/>
              </a:rPr>
              <a:t>TC translation speed(U_TS-TC)</a:t>
            </a:r>
            <a:r>
              <a:rPr lang="en-US" altLang="zh-CN" kern="100" dirty="0">
                <a:effectLst/>
                <a:latin typeface="等线" panose="02010600030101010101" charset="-122"/>
                <a:ea typeface="+mn-ea"/>
                <a:cs typeface="Times New Roman" panose="02020603050405020304" charset="0"/>
              </a:rPr>
              <a:t> excluding TDs in order to distinguish the difference in translation speed between strong and weak TCs.</a:t>
            </a:r>
          </a:p>
        </p:txBody>
      </p:sp>
      <p:sp>
        <p:nvSpPr>
          <p:cNvPr id="4" name="幻灯片编号占位符 3"/>
          <p:cNvSpPr>
            <a:spLocks noGrp="1"/>
          </p:cNvSpPr>
          <p:nvPr>
            <p:ph type="sldNum" sz="quarter" idx="10"/>
          </p:nvPr>
        </p:nvSpPr>
        <p:spPr/>
        <p:txBody>
          <a:bodyPr/>
          <a:lstStyle/>
          <a:p>
            <a:fld id="{35B7760C-7EA4-D540-9E00-C05D75087ACB}"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altLang="zh-CN" sz="1200" b="1" dirty="0">
                <a:solidFill>
                  <a:srgbClr val="000000"/>
                </a:solidFill>
                <a:effectLst/>
                <a:latin typeface="Times New Roman" panose="02020603050405020304" charset="0"/>
                <a:ea typeface="宋体" panose="02010600030101010101" pitchFamily="2" charset="-122"/>
              </a:rPr>
              <a:t>These figures illustrate the relationship between tropical cyclone (TC) translation speed trends and TC intensity. The top row depicts global TCs, including both over-water and over-land TCs, while the bottom row shows global over-land TCs. </a:t>
            </a:r>
          </a:p>
          <a:p>
            <a:pPr marL="0" marR="0" indent="0" algn="l" defTabSz="914400" rtl="0" eaLnBrk="1" fontAlgn="auto" latinLnBrk="0" hangingPunct="1">
              <a:lnSpc>
                <a:spcPct val="100000"/>
              </a:lnSpc>
              <a:spcBef>
                <a:spcPts val="0"/>
              </a:spcBef>
              <a:spcAft>
                <a:spcPts val="0"/>
              </a:spcAft>
              <a:buClrTx/>
              <a:buSzTx/>
              <a:buFontTx/>
              <a:buNone/>
            </a:pPr>
            <a:endParaRPr lang="en-US" altLang="zh-CN" sz="1200" b="1" dirty="0">
              <a:solidFill>
                <a:srgbClr val="000000"/>
              </a:solidFill>
              <a:effectLst/>
              <a:latin typeface="Times New Roman" panose="02020603050405020304" charset="0"/>
              <a:ea typeface="宋体" panose="02010600030101010101" pitchFamily="2" charset="-122"/>
            </a:endParaRPr>
          </a:p>
          <a:p>
            <a:pPr marL="0" marR="0" indent="0" algn="l" defTabSz="914400" rtl="0" eaLnBrk="1" fontAlgn="auto" latinLnBrk="0" hangingPunct="1">
              <a:lnSpc>
                <a:spcPct val="100000"/>
              </a:lnSpc>
              <a:spcBef>
                <a:spcPts val="0"/>
              </a:spcBef>
              <a:spcAft>
                <a:spcPts val="0"/>
              </a:spcAft>
              <a:buClrTx/>
              <a:buSzTx/>
              <a:buFontTx/>
              <a:buNone/>
            </a:pPr>
            <a:r>
              <a:rPr lang="en-US" altLang="zh-CN" sz="1800" dirty="0">
                <a:solidFill>
                  <a:srgbClr val="000000"/>
                </a:solidFill>
                <a:effectLst/>
                <a:latin typeface="Times New Roman" panose="02020603050405020304" charset="0"/>
                <a:ea typeface="宋体" panose="02010600030101010101" pitchFamily="2" charset="-122"/>
              </a:rPr>
              <a:t>The left column presents the cumulative frequency function of TC intensity with respect to TC count and Power Dissipation Index (PDI). Our results indicate that for both over-water and over-land TCs, although weak-intensity TC moments comprise a relatively large proportion,</a:t>
            </a:r>
            <a:r>
              <a:rPr lang="en-US" altLang="zh-CN" sz="1800" dirty="0">
                <a:solidFill>
                  <a:srgbClr val="000000"/>
                </a:solidFill>
                <a:effectLst/>
                <a:latin typeface="Times New Roman" panose="02020603050405020304" charset="0"/>
                <a:ea typeface="宋体" panose="02010600030101010101" pitchFamily="2" charset="-122"/>
                <a:sym typeface="+mn-ea"/>
              </a:rPr>
              <a:t> accounting for approximately half of all cases,</a:t>
            </a:r>
            <a:r>
              <a:rPr lang="en-US" altLang="zh-CN" sz="1800" dirty="0">
                <a:solidFill>
                  <a:srgbClr val="000000"/>
                </a:solidFill>
                <a:effectLst/>
                <a:latin typeface="Times New Roman" panose="02020603050405020304" charset="0"/>
                <a:ea typeface="宋体" panose="02010600030101010101" pitchFamily="2" charset="-122"/>
              </a:rPr>
              <a:t> they contribute less than 5% of the total PDI across all TC moments.</a:t>
            </a:r>
          </a:p>
          <a:p>
            <a:pPr marL="0" marR="0" indent="0" algn="l" defTabSz="914400" rtl="0" eaLnBrk="1" fontAlgn="auto" latinLnBrk="0" hangingPunct="1">
              <a:lnSpc>
                <a:spcPct val="100000"/>
              </a:lnSpc>
              <a:spcBef>
                <a:spcPts val="0"/>
              </a:spcBef>
              <a:spcAft>
                <a:spcPts val="0"/>
              </a:spcAft>
              <a:buClrTx/>
              <a:buSzTx/>
              <a:buFontTx/>
              <a:buNone/>
            </a:pPr>
            <a:endParaRPr lang="en-US" altLang="zh-CN" sz="1800" b="1"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pPr>
            <a:r>
              <a:rPr lang="en-US" altLang="zh-CN" sz="1200" b="1" kern="100" dirty="0">
                <a:solidFill>
                  <a:srgbClr val="000000"/>
                </a:solidFill>
                <a:effectLst/>
                <a:latin typeface="Times New Roman" panose="02020603050405020304" charset="0"/>
                <a:ea typeface="宋体" panose="02010600030101010101" pitchFamily="2" charset="-122"/>
                <a:cs typeface="Times New Roman" panose="02020603050405020304" charset="0"/>
              </a:rPr>
              <a:t>The right column shows the </a:t>
            </a:r>
            <a:r>
              <a:rPr lang="en-US" altLang="zh-CN" sz="1200" dirty="0">
                <a:solidFill>
                  <a:srgbClr val="000000"/>
                </a:solidFill>
                <a:effectLst/>
                <a:latin typeface="Times New Roman" panose="02020603050405020304" charset="0"/>
                <a:ea typeface="宋体" panose="02010600030101010101" pitchFamily="2" charset="-122"/>
              </a:rPr>
              <a:t>time series of annual-mean translation speed and their linear trends in various intensities. As is shown, </a:t>
            </a:r>
            <a:r>
              <a:rPr lang="en-US" altLang="zh-CN" sz="1800" dirty="0">
                <a:solidFill>
                  <a:srgbClr val="000000"/>
                </a:solidFill>
                <a:effectLst/>
                <a:latin typeface="Times New Roman" panose="02020603050405020304" charset="0"/>
                <a:ea typeface="宋体" panose="02010600030101010101" pitchFamily="2" charset="-122"/>
              </a:rPr>
              <a:t> tropical cyclones (TCs) with different intensity classifications exhibit two distinct trends in terms of **annual-mean translation speed :  </a:t>
            </a:r>
          </a:p>
          <a:p>
            <a:pPr marL="0" marR="0" indent="0" algn="l" defTabSz="914400" rtl="0" eaLnBrk="1" fontAlgn="auto" latinLnBrk="0" hangingPunct="1">
              <a:lnSpc>
                <a:spcPct val="100000"/>
              </a:lnSpc>
              <a:spcBef>
                <a:spcPts val="0"/>
              </a:spcBef>
              <a:spcAft>
                <a:spcPts val="0"/>
              </a:spcAft>
              <a:buClrTx/>
              <a:buSzTx/>
              <a:buFontTx/>
              <a:buNone/>
            </a:pPr>
            <a:r>
              <a:rPr lang="en-US" altLang="zh-CN" sz="1800" dirty="0">
                <a:solidFill>
                  <a:srgbClr val="000000"/>
                </a:solidFill>
                <a:effectLst/>
                <a:latin typeface="Times New Roman" panose="02020603050405020304" charset="0"/>
                <a:ea typeface="宋体" panose="02010600030101010101" pitchFamily="2" charset="-122"/>
              </a:rPr>
              <a:t>1. **Weak TCs** with an intensity weaker than 20 m/s show little variation in annual-mean translation speed. Weak TCs over land even demonstrate a slight upward trend in this metric.  </a:t>
            </a:r>
          </a:p>
          <a:p>
            <a:pPr marL="0" marR="0" indent="0" algn="l" defTabSz="914400" rtl="0" eaLnBrk="1" fontAlgn="auto" latinLnBrk="0" hangingPunct="1">
              <a:lnSpc>
                <a:spcPct val="100000"/>
              </a:lnSpc>
              <a:spcBef>
                <a:spcPts val="0"/>
              </a:spcBef>
              <a:spcAft>
                <a:spcPts val="0"/>
              </a:spcAft>
              <a:buClrTx/>
              <a:buSzTx/>
              <a:buFontTx/>
              <a:buNone/>
            </a:pPr>
            <a:r>
              <a:rPr lang="en-US" altLang="zh-CN" sz="1800" dirty="0">
                <a:solidFill>
                  <a:srgbClr val="000000"/>
                </a:solidFill>
                <a:effectLst/>
                <a:latin typeface="Times New Roman" panose="02020603050405020304" charset="0"/>
                <a:ea typeface="宋体" panose="02010600030101010101" pitchFamily="2" charset="-122"/>
              </a:rPr>
              <a:t>2. **Strong TCs** with an intensity higher than 20 m/s all exhibit a significant slowdown in translation speed. For both over-land and all TCs, the most pronounced decrease in translation speed occurs among TCs with intensity levels in the 20–30 m/s range.</a:t>
            </a:r>
          </a:p>
          <a:p>
            <a:pPr marL="0" marR="0" indent="0" algn="l" defTabSz="914400" rtl="0" eaLnBrk="1" fontAlgn="auto" latinLnBrk="0" hangingPunct="1">
              <a:lnSpc>
                <a:spcPct val="100000"/>
              </a:lnSpc>
              <a:spcBef>
                <a:spcPts val="0"/>
              </a:spcBef>
              <a:spcAft>
                <a:spcPts val="0"/>
              </a:spcAft>
              <a:buClrTx/>
              <a:buSzTx/>
              <a:buFontTx/>
              <a:buNone/>
            </a:pPr>
            <a:endParaRPr lang="en-US" altLang="zh-CN" sz="1800" dirty="0">
              <a:solidFill>
                <a:srgbClr val="000000"/>
              </a:solidFill>
              <a:effectLst/>
              <a:latin typeface="Times New Roman" panose="02020603050405020304" charset="0"/>
              <a:ea typeface="宋体" panose="02010600030101010101" pitchFamily="2" charset="-122"/>
            </a:endParaRPr>
          </a:p>
          <a:p>
            <a:pPr marL="0" marR="0" indent="0" algn="l" defTabSz="914400" rtl="0" eaLnBrk="1" fontAlgn="auto" latinLnBrk="0" hangingPunct="1">
              <a:lnSpc>
                <a:spcPct val="100000"/>
              </a:lnSpc>
              <a:spcBef>
                <a:spcPts val="0"/>
              </a:spcBef>
              <a:spcAft>
                <a:spcPts val="0"/>
              </a:spcAft>
              <a:buClrTx/>
              <a:buSzTx/>
              <a:buFontTx/>
              <a:buNone/>
            </a:pPr>
            <a:r>
              <a:rPr lang="zh-CN" altLang="en-US" sz="1800" dirty="0">
                <a:solidFill>
                  <a:srgbClr val="000000"/>
                </a:solidFill>
                <a:effectLst/>
                <a:latin typeface="Times New Roman" panose="02020603050405020304" charset="0"/>
                <a:ea typeface="宋体" panose="02010600030101010101" pitchFamily="2" charset="-122"/>
              </a:rPr>
              <a:t>从图中看，弱</a:t>
            </a:r>
            <a:r>
              <a:rPr lang="en-US" altLang="zh-CN" sz="1800" dirty="0">
                <a:solidFill>
                  <a:srgbClr val="000000"/>
                </a:solidFill>
                <a:effectLst/>
                <a:latin typeface="Times New Roman" panose="02020603050405020304" charset="0"/>
                <a:ea typeface="宋体" panose="02010600030101010101" pitchFamily="2" charset="-122"/>
              </a:rPr>
              <a:t>TC</a:t>
            </a:r>
            <a:r>
              <a:rPr lang="zh-CN" altLang="en-US" sz="1800" dirty="0">
                <a:solidFill>
                  <a:srgbClr val="000000"/>
                </a:solidFill>
                <a:effectLst/>
                <a:latin typeface="Times New Roman" panose="02020603050405020304" charset="0"/>
                <a:ea typeface="宋体" panose="02010600030101010101" pitchFamily="2" charset="-122"/>
              </a:rPr>
              <a:t>整体基本无变化，</a:t>
            </a:r>
            <a:r>
              <a:rPr lang="en-US" altLang="zh-CN" sz="1800" dirty="0">
                <a:solidFill>
                  <a:srgbClr val="000000"/>
                </a:solidFill>
                <a:effectLst/>
                <a:latin typeface="Times New Roman" panose="02020603050405020304" charset="0"/>
                <a:ea typeface="宋体" panose="02010600030101010101" pitchFamily="2" charset="-122"/>
              </a:rPr>
              <a:t>17m/s</a:t>
            </a:r>
            <a:r>
              <a:rPr lang="zh-CN" altLang="en-US" sz="1800" dirty="0">
                <a:solidFill>
                  <a:srgbClr val="000000"/>
                </a:solidFill>
                <a:effectLst/>
                <a:latin typeface="Times New Roman" panose="02020603050405020304" charset="0"/>
                <a:ea typeface="宋体" panose="02010600030101010101" pitchFamily="2" charset="-122"/>
              </a:rPr>
              <a:t>以上</a:t>
            </a:r>
            <a:r>
              <a:rPr lang="en-US" altLang="zh-CN" sz="1800" dirty="0">
                <a:solidFill>
                  <a:srgbClr val="000000"/>
                </a:solidFill>
                <a:effectLst/>
                <a:latin typeface="Times New Roman" panose="02020603050405020304" charset="0"/>
                <a:ea typeface="宋体" panose="02010600030101010101" pitchFamily="2" charset="-122"/>
              </a:rPr>
              <a:t>TC</a:t>
            </a:r>
            <a:r>
              <a:rPr lang="zh-CN" altLang="en-US" sz="1800" dirty="0">
                <a:solidFill>
                  <a:srgbClr val="000000"/>
                </a:solidFill>
                <a:effectLst/>
                <a:latin typeface="Times New Roman" panose="02020603050405020304" charset="0"/>
                <a:ea typeface="宋体" panose="02010600030101010101" pitchFamily="2" charset="-122"/>
              </a:rPr>
              <a:t>表现为明显速度放缓的趋势，然而并不是</a:t>
            </a:r>
            <a:r>
              <a:rPr lang="en-US" altLang="zh-CN" sz="1800" dirty="0">
                <a:solidFill>
                  <a:srgbClr val="000000"/>
                </a:solidFill>
                <a:effectLst/>
                <a:latin typeface="Times New Roman" panose="02020603050405020304" charset="0"/>
                <a:ea typeface="宋体" panose="02010600030101010101" pitchFamily="2" charset="-122"/>
              </a:rPr>
              <a:t>TC</a:t>
            </a:r>
            <a:r>
              <a:rPr lang="zh-CN" altLang="en-US" sz="1800" dirty="0">
                <a:solidFill>
                  <a:srgbClr val="000000"/>
                </a:solidFill>
                <a:effectLst/>
                <a:latin typeface="Times New Roman" panose="02020603050405020304" charset="0"/>
                <a:ea typeface="宋体" panose="02010600030101010101" pitchFamily="2" charset="-122"/>
              </a:rPr>
              <a:t>越强，速度下降越大？</a:t>
            </a:r>
            <a:endParaRPr lang="en-US" altLang="zh-CN" sz="1800" dirty="0">
              <a:solidFill>
                <a:srgbClr val="000000"/>
              </a:solidFill>
              <a:effectLst/>
              <a:latin typeface="Times New Roman" panose="02020603050405020304" charset="0"/>
              <a:ea typeface="宋体" panose="02010600030101010101" pitchFamily="2" charset="-122"/>
            </a:endParaRPr>
          </a:p>
          <a:p>
            <a:pPr marL="0" marR="0" indent="0" algn="l" defTabSz="914400" rtl="0" eaLnBrk="1" fontAlgn="auto" latinLnBrk="0" hangingPunct="1">
              <a:lnSpc>
                <a:spcPct val="100000"/>
              </a:lnSpc>
              <a:spcBef>
                <a:spcPts val="0"/>
              </a:spcBef>
              <a:spcAft>
                <a:spcPts val="0"/>
              </a:spcAft>
              <a:buClrTx/>
              <a:buSzTx/>
              <a:buFontTx/>
              <a:buNone/>
            </a:pPr>
            <a:endParaRPr lang="en-US" altLang="zh-CN" sz="1800" dirty="0">
              <a:solidFill>
                <a:srgbClr val="000000"/>
              </a:solidFill>
              <a:effectLst/>
              <a:latin typeface="Times New Roman" panose="02020603050405020304" charset="0"/>
              <a:ea typeface="宋体" panose="02010600030101010101" pitchFamily="2" charset="-122"/>
            </a:endParaRPr>
          </a:p>
          <a:p>
            <a:pPr marL="0" marR="0" indent="0" algn="l" defTabSz="914400" rtl="0" eaLnBrk="1" fontAlgn="auto" latinLnBrk="0" hangingPunct="1">
              <a:lnSpc>
                <a:spcPct val="100000"/>
              </a:lnSpc>
              <a:spcBef>
                <a:spcPts val="0"/>
              </a:spcBef>
              <a:spcAft>
                <a:spcPts val="0"/>
              </a:spcAft>
              <a:buClrTx/>
              <a:buSzTx/>
              <a:buFontTx/>
              <a:buNone/>
            </a:pPr>
            <a:r>
              <a:rPr lang="zh-CN" altLang="en-US" sz="1800" dirty="0">
                <a:solidFill>
                  <a:srgbClr val="000000"/>
                </a:solidFill>
                <a:effectLst/>
                <a:latin typeface="Times New Roman" panose="02020603050405020304" charset="0"/>
                <a:ea typeface="宋体" panose="02010600030101010101" pitchFamily="2" charset="-122"/>
              </a:rPr>
              <a:t>越强</a:t>
            </a:r>
            <a:r>
              <a:rPr lang="en-US" altLang="zh-CN" sz="1800" dirty="0">
                <a:solidFill>
                  <a:srgbClr val="000000"/>
                </a:solidFill>
                <a:effectLst/>
                <a:latin typeface="Times New Roman" panose="02020603050405020304" charset="0"/>
                <a:ea typeface="宋体" panose="02010600030101010101" pitchFamily="2" charset="-122"/>
              </a:rPr>
              <a:t>TC</a:t>
            </a:r>
            <a:r>
              <a:rPr lang="zh-CN" altLang="en-US" sz="1800" dirty="0">
                <a:solidFill>
                  <a:srgbClr val="000000"/>
                </a:solidFill>
                <a:effectLst/>
                <a:latin typeface="Times New Roman" panose="02020603050405020304" charset="0"/>
                <a:ea typeface="宋体" panose="02010600030101010101" pitchFamily="2" charset="-122"/>
              </a:rPr>
              <a:t>速率降低越快？图</a:t>
            </a:r>
            <a:r>
              <a:rPr lang="en-US" altLang="zh-CN" sz="1800" dirty="0">
                <a:solidFill>
                  <a:srgbClr val="000000"/>
                </a:solidFill>
                <a:effectLst/>
                <a:latin typeface="Times New Roman" panose="02020603050405020304" charset="0"/>
                <a:ea typeface="宋体" panose="02010600030101010101" pitchFamily="2" charset="-122"/>
              </a:rPr>
              <a:t>b</a:t>
            </a:r>
            <a:r>
              <a:rPr lang="zh-CN" altLang="en-US" sz="1800" dirty="0">
                <a:solidFill>
                  <a:srgbClr val="000000"/>
                </a:solidFill>
                <a:effectLst/>
                <a:latin typeface="Times New Roman" panose="02020603050405020304" charset="0"/>
                <a:ea typeface="宋体" panose="02010600030101010101" pitchFamily="2" charset="-122"/>
              </a:rPr>
              <a:t>、</a:t>
            </a:r>
            <a:r>
              <a:rPr lang="en-US" altLang="zh-CN" sz="1800" dirty="0">
                <a:solidFill>
                  <a:srgbClr val="000000"/>
                </a:solidFill>
                <a:effectLst/>
                <a:latin typeface="Times New Roman" panose="02020603050405020304" charset="0"/>
                <a:ea typeface="宋体" panose="02010600030101010101" pitchFamily="2" charset="-122"/>
              </a:rPr>
              <a:t>e</a:t>
            </a:r>
            <a:r>
              <a:rPr lang="zh-CN" altLang="en-US" sz="1800" dirty="0">
                <a:solidFill>
                  <a:srgbClr val="000000"/>
                </a:solidFill>
                <a:effectLst/>
                <a:latin typeface="Times New Roman" panose="02020603050405020304" charset="0"/>
                <a:ea typeface="宋体" panose="02010600030101010101" pitchFamily="2" charset="-122"/>
              </a:rPr>
              <a:t>中斜率代表降速的效果，斜率醉倒为</a:t>
            </a:r>
            <a:r>
              <a:rPr lang="en-US" altLang="zh-CN" sz="1800" dirty="0">
                <a:solidFill>
                  <a:srgbClr val="000000"/>
                </a:solidFill>
                <a:effectLst/>
                <a:latin typeface="Times New Roman" panose="02020603050405020304" charset="0"/>
                <a:ea typeface="宋体" panose="02010600030101010101" pitchFamily="2" charset="-122"/>
              </a:rPr>
              <a:t>20-30</a:t>
            </a:r>
            <a:r>
              <a:rPr lang="zh-CN" altLang="en-US" sz="1800" dirty="0">
                <a:solidFill>
                  <a:srgbClr val="000000"/>
                </a:solidFill>
                <a:effectLst/>
                <a:latin typeface="Times New Roman" panose="02020603050405020304" charset="0"/>
                <a:ea typeface="宋体" panose="02010600030101010101" pitchFamily="2" charset="-122"/>
              </a:rPr>
              <a:t>，</a:t>
            </a:r>
            <a:endParaRPr lang="en-US" altLang="zh-CN" sz="1800" dirty="0">
              <a:solidFill>
                <a:srgbClr val="000000"/>
              </a:solidFill>
              <a:effectLst/>
              <a:latin typeface="Times New Roman" panose="02020603050405020304" charset="0"/>
              <a:ea typeface="宋体" panose="02010600030101010101" pitchFamily="2" charset="-122"/>
            </a:endParaRPr>
          </a:p>
          <a:p>
            <a:pPr marL="0" marR="0" indent="0" algn="l" defTabSz="914400" rtl="0" eaLnBrk="1" fontAlgn="auto" latinLnBrk="0" hangingPunct="1">
              <a:lnSpc>
                <a:spcPct val="100000"/>
              </a:lnSpc>
              <a:spcBef>
                <a:spcPts val="0"/>
              </a:spcBef>
              <a:spcAft>
                <a:spcPts val="0"/>
              </a:spcAft>
              <a:buClrTx/>
              <a:buSzTx/>
              <a:buFontTx/>
              <a:buNone/>
            </a:pPr>
            <a:endParaRPr lang="en-US" altLang="zh-CN" kern="100" dirty="0">
              <a:effectLst/>
              <a:latin typeface="等线" panose="02010600030101010101" charset="-122"/>
              <a:ea typeface="+mn-ea"/>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pPr>
            <a:r>
              <a:rPr lang="en-US" altLang="zh-CN" b="1" dirty="0">
                <a:solidFill>
                  <a:srgbClr val="000000"/>
                </a:solidFill>
                <a:effectLst/>
                <a:latin typeface="黑体" panose="02010609060101010101" pitchFamily="49" charset="-122"/>
                <a:ea typeface="黑体" panose="02010609060101010101" pitchFamily="49" charset="-122"/>
                <a:sym typeface="+mn-ea"/>
              </a:rPr>
              <a:t>Figure 1. </a:t>
            </a:r>
            <a:r>
              <a:rPr lang="en-US" altLang="zh-CN" dirty="0">
                <a:solidFill>
                  <a:srgbClr val="000000"/>
                </a:solidFill>
                <a:effectLst/>
                <a:latin typeface="黑体" panose="02010609060101010101" pitchFamily="49" charset="-122"/>
                <a:ea typeface="黑体" panose="02010609060101010101" pitchFamily="49" charset="-122"/>
                <a:sym typeface="+mn-ea"/>
              </a:rPr>
              <a:t>Relationship between TC translation speed trend and TC intensity.</a:t>
            </a:r>
            <a:r>
              <a:rPr lang="en-US" altLang="zh-CN" b="1" dirty="0">
                <a:solidFill>
                  <a:srgbClr val="000000"/>
                </a:solidFill>
                <a:effectLst/>
                <a:latin typeface="黑体" panose="02010609060101010101" pitchFamily="49" charset="-122"/>
                <a:ea typeface="黑体" panose="02010609060101010101" pitchFamily="49" charset="-122"/>
                <a:sym typeface="+mn-ea"/>
              </a:rPr>
              <a:t> </a:t>
            </a:r>
            <a:r>
              <a:rPr lang="en-US" altLang="zh-CN" dirty="0">
                <a:solidFill>
                  <a:srgbClr val="000000"/>
                </a:solidFill>
                <a:effectLst/>
                <a:latin typeface="黑体" panose="02010609060101010101" pitchFamily="49" charset="-122"/>
                <a:ea typeface="黑体" panose="02010609060101010101" pitchFamily="49" charset="-122"/>
                <a:sym typeface="+mn-ea"/>
              </a:rPr>
              <a:t>Cumulative frequency function of TC intensity in 10 m s</a:t>
            </a:r>
            <a:r>
              <a:rPr lang="en-US" altLang="zh-CN" baseline="30000" dirty="0">
                <a:solidFill>
                  <a:srgbClr val="000000"/>
                </a:solidFill>
                <a:effectLst/>
                <a:latin typeface="黑体" panose="02010609060101010101" pitchFamily="49" charset="-122"/>
                <a:ea typeface="黑体" panose="02010609060101010101" pitchFamily="49" charset="-122"/>
                <a:sym typeface="+mn-ea"/>
              </a:rPr>
              <a:t>-1</a:t>
            </a:r>
            <a:r>
              <a:rPr lang="en-US" altLang="zh-CN" dirty="0">
                <a:solidFill>
                  <a:srgbClr val="000000"/>
                </a:solidFill>
                <a:effectLst/>
                <a:latin typeface="黑体" panose="02010609060101010101" pitchFamily="49" charset="-122"/>
                <a:ea typeface="黑体" panose="02010609060101010101" pitchFamily="49" charset="-122"/>
                <a:sym typeface="+mn-ea"/>
              </a:rPr>
              <a:t> bins with respect to TC and PDI, and time series of annual-mean translation speed (</a:t>
            </a:r>
            <a:r>
              <a:rPr lang="en-US" altLang="zh-CN" i="1" dirty="0">
                <a:solidFill>
                  <a:srgbClr val="000000"/>
                </a:solidFill>
                <a:effectLst/>
                <a:latin typeface="黑体" panose="02010609060101010101" pitchFamily="49" charset="-122"/>
                <a:ea typeface="黑体" panose="02010609060101010101" pitchFamily="49" charset="-122"/>
                <a:sym typeface="+mn-ea"/>
              </a:rPr>
              <a:t>U</a:t>
            </a:r>
            <a:r>
              <a:rPr lang="en-US" altLang="zh-CN" baseline="-25000" dirty="0">
                <a:solidFill>
                  <a:srgbClr val="000000"/>
                </a:solidFill>
                <a:effectLst/>
                <a:latin typeface="黑体" panose="02010609060101010101" pitchFamily="49" charset="-122"/>
                <a:ea typeface="黑体" panose="02010609060101010101" pitchFamily="49" charset="-122"/>
                <a:sym typeface="+mn-ea"/>
              </a:rPr>
              <a:t>TS</a:t>
            </a:r>
            <a:r>
              <a:rPr lang="en-US" altLang="zh-CN" dirty="0">
                <a:solidFill>
                  <a:srgbClr val="000000"/>
                </a:solidFill>
                <a:effectLst/>
                <a:latin typeface="黑体" panose="02010609060101010101" pitchFamily="49" charset="-122"/>
                <a:ea typeface="黑体" panose="02010609060101010101" pitchFamily="49" charset="-122"/>
                <a:sym typeface="+mn-ea"/>
              </a:rPr>
              <a:t>) and their linear trends in various intensities with 10 m s</a:t>
            </a:r>
            <a:r>
              <a:rPr lang="en-US" altLang="zh-CN" baseline="30000" dirty="0">
                <a:solidFill>
                  <a:srgbClr val="000000"/>
                </a:solidFill>
                <a:effectLst/>
                <a:latin typeface="黑体" panose="02010609060101010101" pitchFamily="49" charset="-122"/>
                <a:ea typeface="黑体" panose="02010609060101010101" pitchFamily="49" charset="-122"/>
                <a:sym typeface="+mn-ea"/>
              </a:rPr>
              <a:t>-1</a:t>
            </a:r>
            <a:r>
              <a:rPr lang="en-US" altLang="zh-CN" dirty="0">
                <a:solidFill>
                  <a:srgbClr val="000000"/>
                </a:solidFill>
                <a:effectLst/>
                <a:latin typeface="黑体" panose="02010609060101010101" pitchFamily="49" charset="-122"/>
                <a:ea typeface="黑体" panose="02010609060101010101" pitchFamily="49" charset="-122"/>
                <a:sym typeface="+mn-ea"/>
              </a:rPr>
              <a:t> bins during 1949-2016 for the global TCs (</a:t>
            </a:r>
            <a:r>
              <a:rPr lang="en-US" altLang="zh-CN" b="1" dirty="0">
                <a:solidFill>
                  <a:srgbClr val="000000"/>
                </a:solidFill>
                <a:effectLst/>
                <a:latin typeface="黑体" panose="02010609060101010101" pitchFamily="49" charset="-122"/>
                <a:ea typeface="黑体" panose="02010609060101010101" pitchFamily="49" charset="-122"/>
                <a:sym typeface="+mn-ea"/>
              </a:rPr>
              <a:t>a, b</a:t>
            </a:r>
            <a:r>
              <a:rPr lang="en-US" altLang="zh-CN" dirty="0">
                <a:solidFill>
                  <a:srgbClr val="000000"/>
                </a:solidFill>
                <a:effectLst/>
                <a:latin typeface="黑体" panose="02010609060101010101" pitchFamily="49" charset="-122"/>
                <a:ea typeface="黑体" panose="02010609060101010101" pitchFamily="49" charset="-122"/>
                <a:sym typeface="+mn-ea"/>
              </a:rPr>
              <a:t>) and for the TCs over land (</a:t>
            </a:r>
            <a:r>
              <a:rPr lang="en-US" altLang="zh-CN" b="1" dirty="0">
                <a:solidFill>
                  <a:srgbClr val="000000"/>
                </a:solidFill>
                <a:effectLst/>
                <a:latin typeface="黑体" panose="02010609060101010101" pitchFamily="49" charset="-122"/>
                <a:ea typeface="黑体" panose="02010609060101010101" pitchFamily="49" charset="-122"/>
                <a:sym typeface="+mn-ea"/>
              </a:rPr>
              <a:t>d, e</a:t>
            </a:r>
            <a:r>
              <a:rPr lang="en-US" altLang="zh-CN" dirty="0">
                <a:solidFill>
                  <a:srgbClr val="000000"/>
                </a:solidFill>
                <a:effectLst/>
                <a:latin typeface="黑体" panose="02010609060101010101" pitchFamily="49" charset="-122"/>
                <a:ea typeface="黑体" panose="02010609060101010101" pitchFamily="49" charset="-122"/>
                <a:sym typeface="+mn-ea"/>
              </a:rPr>
              <a:t>). Linear trends (solid lines) are shown, which are also quantitatively presented with their 95% two-sided confidence bounds (annotated values; km h</a:t>
            </a:r>
            <a:r>
              <a:rPr lang="en-US" altLang="zh-CN" baseline="30000" dirty="0">
                <a:solidFill>
                  <a:srgbClr val="000000"/>
                </a:solidFill>
                <a:effectLst/>
                <a:latin typeface="黑体" panose="02010609060101010101" pitchFamily="49" charset="-122"/>
                <a:ea typeface="黑体" panose="02010609060101010101" pitchFamily="49" charset="-122"/>
                <a:sym typeface="+mn-ea"/>
              </a:rPr>
              <a:t>-1</a:t>
            </a:r>
            <a:r>
              <a:rPr lang="en-US" altLang="zh-CN" dirty="0">
                <a:solidFill>
                  <a:srgbClr val="000000"/>
                </a:solidFill>
                <a:effectLst/>
                <a:latin typeface="黑体" panose="02010609060101010101" pitchFamily="49" charset="-122"/>
                <a:ea typeface="黑体" panose="02010609060101010101" pitchFamily="49" charset="-122"/>
                <a:sym typeface="+mn-ea"/>
              </a:rPr>
              <a:t> decade</a:t>
            </a:r>
            <a:r>
              <a:rPr lang="en-US" altLang="zh-CN" baseline="30000" dirty="0">
                <a:solidFill>
                  <a:srgbClr val="000000"/>
                </a:solidFill>
                <a:effectLst/>
                <a:latin typeface="黑体" panose="02010609060101010101" pitchFamily="49" charset="-122"/>
                <a:ea typeface="黑体" panose="02010609060101010101" pitchFamily="49" charset="-122"/>
                <a:sym typeface="+mn-ea"/>
              </a:rPr>
              <a:t>-1</a:t>
            </a:r>
            <a:r>
              <a:rPr lang="en-US" altLang="zh-CN" dirty="0">
                <a:solidFill>
                  <a:srgbClr val="000000"/>
                </a:solidFill>
                <a:effectLst/>
                <a:latin typeface="黑体" panose="02010609060101010101" pitchFamily="49" charset="-122"/>
                <a:ea typeface="黑体" panose="02010609060101010101" pitchFamily="49" charset="-122"/>
                <a:sym typeface="+mn-ea"/>
              </a:rPr>
              <a:t>). </a:t>
            </a:r>
          </a:p>
          <a:p>
            <a:pPr marL="0" marR="0" indent="0" algn="l" defTabSz="914400" rtl="0" eaLnBrk="1" fontAlgn="auto" latinLnBrk="0" hangingPunct="1">
              <a:lnSpc>
                <a:spcPct val="100000"/>
              </a:lnSpc>
              <a:spcBef>
                <a:spcPts val="0"/>
              </a:spcBef>
              <a:spcAft>
                <a:spcPts val="0"/>
              </a:spcAft>
              <a:buClrTx/>
              <a:buSzTx/>
              <a:buFontTx/>
              <a:buNone/>
            </a:pPr>
            <a:r>
              <a:rPr lang="zh-CN" altLang="en-US" dirty="0">
                <a:solidFill>
                  <a:srgbClr val="000000"/>
                </a:solidFill>
                <a:effectLst/>
                <a:latin typeface="黑体" panose="02010609060101010101" pitchFamily="49" charset="-122"/>
                <a:ea typeface="黑体" panose="02010609060101010101" pitchFamily="49" charset="-122"/>
              </a:rPr>
              <a:t>图</a:t>
            </a:r>
            <a:r>
              <a:rPr lang="en-US" altLang="zh-CN" dirty="0">
                <a:solidFill>
                  <a:srgbClr val="000000"/>
                </a:solidFill>
                <a:effectLst/>
                <a:latin typeface="黑体" panose="02010609060101010101" pitchFamily="49" charset="-122"/>
                <a:ea typeface="黑体" panose="02010609060101010101" pitchFamily="49" charset="-122"/>
              </a:rPr>
              <a:t> 1 </a:t>
            </a:r>
            <a:r>
              <a:rPr lang="zh-CN" altLang="en-US" dirty="0">
                <a:solidFill>
                  <a:srgbClr val="000000"/>
                </a:solidFill>
                <a:effectLst/>
                <a:latin typeface="黑体" panose="02010609060101010101" pitchFamily="49" charset="-122"/>
                <a:ea typeface="黑体" panose="02010609060101010101" pitchFamily="49" charset="-122"/>
              </a:rPr>
              <a:t>展示了热带气旋（</a:t>
            </a:r>
            <a:r>
              <a:rPr lang="en-US" altLang="zh-CN" dirty="0">
                <a:solidFill>
                  <a:srgbClr val="000000"/>
                </a:solidFill>
                <a:effectLst/>
                <a:latin typeface="黑体" panose="02010609060101010101" pitchFamily="49" charset="-122"/>
                <a:ea typeface="黑体" panose="02010609060101010101" pitchFamily="49" charset="-122"/>
              </a:rPr>
              <a:t>TC</a:t>
            </a:r>
            <a:r>
              <a:rPr lang="zh-CN" altLang="en-US" dirty="0">
                <a:solidFill>
                  <a:srgbClr val="000000"/>
                </a:solidFill>
                <a:effectLst/>
                <a:latin typeface="黑体" panose="02010609060101010101" pitchFamily="49" charset="-122"/>
                <a:ea typeface="黑体" panose="02010609060101010101" pitchFamily="49" charset="-122"/>
              </a:rPr>
              <a:t>）移动速度趋势与热带气旋强度之间的关系。顶行显示包括水上和陆上热带气旋在内的全球热带气旋情况，底行则显示全球陆上热带气旋情况。左列展示了热带气旋强度相对于热带气旋数量（</a:t>
            </a:r>
            <a:r>
              <a:rPr lang="en-US" altLang="zh-CN" dirty="0">
                <a:solidFill>
                  <a:srgbClr val="000000"/>
                </a:solidFill>
                <a:effectLst/>
                <a:latin typeface="黑体" panose="02010609060101010101" pitchFamily="49" charset="-122"/>
                <a:ea typeface="黑体" panose="02010609060101010101" pitchFamily="49" charset="-122"/>
              </a:rPr>
              <a:t>TC</a:t>
            </a:r>
            <a:r>
              <a:rPr lang="zh-CN" altLang="en-US" dirty="0">
                <a:solidFill>
                  <a:srgbClr val="000000"/>
                </a:solidFill>
                <a:effectLst/>
                <a:latin typeface="黑体" panose="02010609060101010101" pitchFamily="49" charset="-122"/>
                <a:ea typeface="黑体" panose="02010609060101010101" pitchFamily="49" charset="-122"/>
              </a:rPr>
              <a:t>）和潜在破坏指数（</a:t>
            </a:r>
            <a:r>
              <a:rPr lang="en-US" altLang="zh-CN" dirty="0">
                <a:solidFill>
                  <a:srgbClr val="000000"/>
                </a:solidFill>
                <a:effectLst/>
                <a:latin typeface="黑体" panose="02010609060101010101" pitchFamily="49" charset="-122"/>
                <a:ea typeface="黑体" panose="02010609060101010101" pitchFamily="49" charset="-122"/>
              </a:rPr>
              <a:t>PDI</a:t>
            </a:r>
            <a:r>
              <a:rPr lang="zh-CN" altLang="en-US" dirty="0">
                <a:solidFill>
                  <a:srgbClr val="000000"/>
                </a:solidFill>
                <a:effectLst/>
                <a:latin typeface="黑体" panose="02010609060101010101" pitchFamily="49" charset="-122"/>
                <a:ea typeface="黑体" panose="02010609060101010101" pitchFamily="49" charset="-122"/>
              </a:rPr>
              <a:t>）的累积频率函数。</a:t>
            </a:r>
          </a:p>
          <a:p>
            <a:pPr marL="0" marR="0" indent="0" algn="l" defTabSz="914400" rtl="0" eaLnBrk="1" fontAlgn="auto" latinLnBrk="0" hangingPunct="1">
              <a:lnSpc>
                <a:spcPct val="100000"/>
              </a:lnSpc>
              <a:spcBef>
                <a:spcPts val="0"/>
              </a:spcBef>
              <a:spcAft>
                <a:spcPts val="0"/>
              </a:spcAft>
              <a:buClrTx/>
              <a:buSzTx/>
              <a:buFontTx/>
              <a:buNone/>
            </a:pPr>
            <a:r>
              <a:rPr lang="zh-CN" altLang="en-US" dirty="0">
                <a:solidFill>
                  <a:srgbClr val="000000"/>
                </a:solidFill>
                <a:effectLst/>
                <a:latin typeface="黑体" panose="02010609060101010101" pitchFamily="49" charset="-122"/>
                <a:ea typeface="黑体" panose="02010609060101010101" pitchFamily="49" charset="-122"/>
              </a:rPr>
              <a:t>我们的研究结果表明，无论是水上还是陆上的热带气旋，尽管强度较弱（</a:t>
            </a:r>
            <a:r>
              <a:rPr lang="en-US" altLang="zh-CN" dirty="0">
                <a:solidFill>
                  <a:srgbClr val="000000"/>
                </a:solidFill>
                <a:effectLst/>
                <a:latin typeface="黑体" panose="02010609060101010101" pitchFamily="49" charset="-122"/>
                <a:ea typeface="黑体" panose="02010609060101010101" pitchFamily="49" charset="-122"/>
              </a:rPr>
              <a:t>≤20 </a:t>
            </a:r>
            <a:r>
              <a:rPr lang="zh-CN" altLang="en-US" dirty="0">
                <a:solidFill>
                  <a:srgbClr val="000000"/>
                </a:solidFill>
                <a:effectLst/>
                <a:latin typeface="黑体" panose="02010609060101010101" pitchFamily="49" charset="-122"/>
                <a:ea typeface="黑体" panose="02010609060101010101" pitchFamily="49" charset="-122"/>
              </a:rPr>
              <a:t>米</a:t>
            </a:r>
            <a:r>
              <a:rPr lang="en-US" altLang="zh-CN" dirty="0">
                <a:solidFill>
                  <a:srgbClr val="000000"/>
                </a:solidFill>
                <a:effectLst/>
                <a:latin typeface="黑体" panose="02010609060101010101" pitchFamily="49" charset="-122"/>
                <a:ea typeface="黑体" panose="02010609060101010101" pitchFamily="49" charset="-122"/>
              </a:rPr>
              <a:t> / </a:t>
            </a:r>
            <a:r>
              <a:rPr lang="zh-CN" altLang="en-US" dirty="0">
                <a:solidFill>
                  <a:srgbClr val="000000"/>
                </a:solidFill>
                <a:effectLst/>
                <a:latin typeface="黑体" panose="02010609060101010101" pitchFamily="49" charset="-122"/>
                <a:ea typeface="黑体" panose="02010609060101010101" pitchFamily="49" charset="-122"/>
              </a:rPr>
              <a:t>秒）的热带气旋时刻占比较大（约一半），但它们仅占所有热带气旋时刻总潜在破坏指数（</a:t>
            </a:r>
            <a:r>
              <a:rPr lang="en-US" altLang="zh-CN" dirty="0">
                <a:solidFill>
                  <a:srgbClr val="000000"/>
                </a:solidFill>
                <a:effectLst/>
                <a:latin typeface="黑体" panose="02010609060101010101" pitchFamily="49" charset="-122"/>
                <a:ea typeface="黑体" panose="02010609060101010101" pitchFamily="49" charset="-122"/>
              </a:rPr>
              <a:t>PDI</a:t>
            </a:r>
            <a:r>
              <a:rPr lang="zh-CN" altLang="en-US" dirty="0">
                <a:solidFill>
                  <a:srgbClr val="000000"/>
                </a:solidFill>
                <a:effectLst/>
                <a:latin typeface="黑体" panose="02010609060101010101" pitchFamily="49" charset="-122"/>
                <a:ea typeface="黑体" panose="02010609060101010101" pitchFamily="49" charset="-122"/>
              </a:rPr>
              <a:t>）的较小比例（不足</a:t>
            </a:r>
            <a:r>
              <a:rPr lang="en-US" altLang="zh-CN" dirty="0">
                <a:solidFill>
                  <a:srgbClr val="000000"/>
                </a:solidFill>
                <a:effectLst/>
                <a:latin typeface="黑体" panose="02010609060101010101" pitchFamily="49" charset="-122"/>
                <a:ea typeface="黑体" panose="02010609060101010101" pitchFamily="49" charset="-122"/>
              </a:rPr>
              <a:t> 5%</a:t>
            </a:r>
            <a:r>
              <a:rPr lang="zh-CN" altLang="en-US" dirty="0">
                <a:solidFill>
                  <a:srgbClr val="000000"/>
                </a:solidFill>
                <a:effectLst/>
                <a:latin typeface="黑体" panose="02010609060101010101" pitchFamily="49" charset="-122"/>
                <a:ea typeface="黑体" panose="02010609060101010101" pitchFamily="49" charset="-122"/>
              </a:rPr>
              <a:t>）。右列展示了不同强度下年平均移动速度的时间序列及其线性趋势。如图所示，强度相对较强的热带气旋时刻（如强度</a:t>
            </a:r>
            <a:r>
              <a:rPr lang="en-US" altLang="zh-CN" dirty="0">
                <a:solidFill>
                  <a:srgbClr val="000000"/>
                </a:solidFill>
                <a:effectLst/>
                <a:latin typeface="黑体" panose="02010609060101010101" pitchFamily="49" charset="-122"/>
                <a:ea typeface="黑体" panose="02010609060101010101" pitchFamily="49" charset="-122"/>
              </a:rPr>
              <a:t> &gt; 20 </a:t>
            </a:r>
            <a:r>
              <a:rPr lang="zh-CN" altLang="en-US" dirty="0">
                <a:solidFill>
                  <a:srgbClr val="000000"/>
                </a:solidFill>
                <a:effectLst/>
                <a:latin typeface="黑体" panose="02010609060101010101" pitchFamily="49" charset="-122"/>
                <a:ea typeface="黑体" panose="02010609060101010101" pitchFamily="49" charset="-122"/>
              </a:rPr>
              <a:t>米</a:t>
            </a:r>
            <a:r>
              <a:rPr lang="en-US" altLang="zh-CN" dirty="0">
                <a:solidFill>
                  <a:srgbClr val="000000"/>
                </a:solidFill>
                <a:effectLst/>
                <a:latin typeface="黑体" panose="02010609060101010101" pitchFamily="49" charset="-122"/>
                <a:ea typeface="黑体" panose="02010609060101010101" pitchFamily="49" charset="-122"/>
              </a:rPr>
              <a:t> / </a:t>
            </a:r>
            <a:r>
              <a:rPr lang="zh-CN" altLang="en-US" dirty="0">
                <a:solidFill>
                  <a:srgbClr val="000000"/>
                </a:solidFill>
                <a:effectLst/>
                <a:latin typeface="黑体" panose="02010609060101010101" pitchFamily="49" charset="-122"/>
                <a:ea typeface="黑体" panose="02010609060101010101" pitchFamily="49" charset="-122"/>
              </a:rPr>
              <a:t>秒）的移动速度趋势比强度相对较弱的热带气旋时刻（如强度</a:t>
            </a:r>
            <a:r>
              <a:rPr lang="en-US" altLang="zh-CN" dirty="0">
                <a:solidFill>
                  <a:srgbClr val="000000"/>
                </a:solidFill>
                <a:effectLst/>
                <a:latin typeface="黑体" panose="02010609060101010101" pitchFamily="49" charset="-122"/>
                <a:ea typeface="黑体" panose="02010609060101010101" pitchFamily="49" charset="-122"/>
              </a:rPr>
              <a:t>≤20 </a:t>
            </a:r>
            <a:r>
              <a:rPr lang="zh-CN" altLang="en-US" dirty="0">
                <a:solidFill>
                  <a:srgbClr val="000000"/>
                </a:solidFill>
                <a:effectLst/>
                <a:latin typeface="黑体" panose="02010609060101010101" pitchFamily="49" charset="-122"/>
                <a:ea typeface="黑体" panose="02010609060101010101" pitchFamily="49" charset="-122"/>
              </a:rPr>
              <a:t>米</a:t>
            </a:r>
            <a:r>
              <a:rPr lang="en-US" altLang="zh-CN" dirty="0">
                <a:solidFill>
                  <a:srgbClr val="000000"/>
                </a:solidFill>
                <a:effectLst/>
                <a:latin typeface="黑体" panose="02010609060101010101" pitchFamily="49" charset="-122"/>
                <a:ea typeface="黑体" panose="02010609060101010101" pitchFamily="49" charset="-122"/>
              </a:rPr>
              <a:t> / </a:t>
            </a:r>
            <a:r>
              <a:rPr lang="zh-CN" altLang="en-US" dirty="0">
                <a:solidFill>
                  <a:srgbClr val="000000"/>
                </a:solidFill>
                <a:effectLst/>
                <a:latin typeface="黑体" panose="02010609060101010101" pitchFamily="49" charset="-122"/>
                <a:ea typeface="黑体" panose="02010609060101010101" pitchFamily="49" charset="-122"/>
              </a:rPr>
              <a:t>秒）更大。因此，较强热带气旋的全球减速趋势往往更显著，这加剧了热带气旋减速对局部累积破坏的影响，例如陆上局部总降雨量和水上局部波浪能。</a:t>
            </a:r>
          </a:p>
          <a:p>
            <a:pPr marL="0" marR="0" indent="0" algn="l" defTabSz="914400" rtl="0" eaLnBrk="1" fontAlgn="auto" latinLnBrk="0" hangingPunct="1">
              <a:lnSpc>
                <a:spcPct val="100000"/>
              </a:lnSpc>
              <a:spcBef>
                <a:spcPts val="0"/>
              </a:spcBef>
              <a:spcAft>
                <a:spcPts val="0"/>
              </a:spcAft>
              <a:buClrTx/>
              <a:buSzTx/>
              <a:buFontTx/>
              <a:buNone/>
            </a:pPr>
            <a:endParaRPr lang="en-US" altLang="zh-CN" kern="100" dirty="0">
              <a:effectLst/>
              <a:latin typeface="等线" panose="02010600030101010101" charset="-122"/>
              <a:ea typeface="+mn-ea"/>
              <a:cs typeface="Times New Roman" panose="02020603050405020304" charset="0"/>
            </a:endParaRPr>
          </a:p>
        </p:txBody>
      </p:sp>
      <p:sp>
        <p:nvSpPr>
          <p:cNvPr id="4" name="幻灯片编号占位符 3"/>
          <p:cNvSpPr>
            <a:spLocks noGrp="1"/>
          </p:cNvSpPr>
          <p:nvPr>
            <p:ph type="sldNum" sz="quarter" idx="10"/>
          </p:nvPr>
        </p:nvSpPr>
        <p:spPr/>
        <p:txBody>
          <a:bodyPr/>
          <a:lstStyle/>
          <a:p>
            <a:fld id="{35B7760C-7EA4-D540-9E00-C05D75087ACB}"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Figure 2 shows </a:t>
            </a:r>
            <a:r>
              <a:rPr kumimoji="1" lang="en-US" altLang="zh-CN" sz="1200" dirty="0">
                <a:solidFill>
                  <a:srgbClr val="000000"/>
                </a:solidFill>
                <a:effectLst/>
                <a:latin typeface="Times New Roman" panose="02020603050405020304" charset="0"/>
                <a:ea typeface="宋体" panose="02010600030101010101" pitchFamily="2" charset="-122"/>
              </a:rPr>
              <a:t>the c</a:t>
            </a:r>
            <a:r>
              <a:rPr lang="en-US" altLang="zh-CN" sz="1200" dirty="0">
                <a:solidFill>
                  <a:srgbClr val="000000"/>
                </a:solidFill>
                <a:effectLst/>
                <a:latin typeface="Times New Roman" panose="02020603050405020304" charset="0"/>
                <a:ea typeface="宋体" panose="02010600030101010101" pitchFamily="2" charset="-122"/>
              </a:rPr>
              <a:t>ontribution of steering flow to TC translation speed. Excluding the tropical depression records, the calculated trend of the annual-mean TC translation speed is nearly doubled. This is because the trend of strong TCs is larger than that of weak TCs. </a:t>
            </a:r>
          </a:p>
          <a:p>
            <a:r>
              <a:rPr lang="en-US" altLang="zh-CN" sz="1200" dirty="0">
                <a:solidFill>
                  <a:srgbClr val="000000"/>
                </a:solidFill>
                <a:effectLst/>
                <a:latin typeface="Times New Roman" panose="02020603050405020304" charset="0"/>
                <a:ea typeface="宋体" panose="02010600030101010101" pitchFamily="2" charset="-122"/>
              </a:rPr>
              <a:t>Moreover, </a:t>
            </a:r>
            <a:r>
              <a:rPr lang="en-US" altLang="zh-CN" sz="1800" dirty="0">
                <a:solidFill>
                  <a:srgbClr val="000000"/>
                </a:solidFill>
                <a:effectLst/>
                <a:latin typeface="Times New Roman" panose="02020603050405020304" charset="0"/>
                <a:ea typeface="宋体" panose="02010600030101010101" pitchFamily="2" charset="-122"/>
              </a:rPr>
              <a:t>the trend in the previous period (e.g., 1949-1982) is the cause of the slowing trend, but the trend in the recent period (e.g., 1982-2016) is essentially flat and even reversed. The abrupt decadal change in 1982 is closely associated with the </a:t>
            </a:r>
            <a:r>
              <a:rPr lang="en-US" altLang="zh-CN" sz="1800" dirty="0">
                <a:solidFill>
                  <a:srgbClr val="000000"/>
                </a:solidFill>
                <a:effectLst/>
                <a:latin typeface="Times New Roman" panose="02020603050405020304" charset="0"/>
                <a:ea typeface="Times New Roman" panose="02020603050405020304" charset="0"/>
              </a:rPr>
              <a:t>introduction of geostationary satellites. Furthermore, </a:t>
            </a:r>
            <a:r>
              <a:rPr lang="en-US" altLang="zh-CN" sz="1800" dirty="0">
                <a:solidFill>
                  <a:srgbClr val="000000"/>
                </a:solidFill>
                <a:effectLst/>
                <a:latin typeface="Times New Roman" panose="02020603050405020304" charset="0"/>
                <a:ea typeface="宋体" panose="02010600030101010101" pitchFamily="2" charset="-122"/>
              </a:rPr>
              <a:t>our results strongly suggest that the decreasing trend of the steering flow is the key factor for the slowdown of global TCs. </a:t>
            </a:r>
          </a:p>
          <a:p>
            <a:endParaRPr kumimoji="1" lang="en-US" altLang="zh-CN" sz="1800" dirty="0">
              <a:solidFill>
                <a:srgbClr val="000000"/>
              </a:solidFill>
              <a:effectLst/>
              <a:latin typeface="Times New Roman" panose="02020603050405020304" charset="0"/>
              <a:ea typeface="宋体" panose="02010600030101010101" pitchFamily="2" charset="-122"/>
            </a:endParaRPr>
          </a:p>
          <a:p>
            <a:r>
              <a:rPr kumimoji="1" lang="en-US" altLang="zh-CN" dirty="0"/>
              <a:t>In addition, both the translation speed and the steering flow exhibit significant differential trend changes bounded by 1982. Specifically, both showed a significant decline before 1982, followed by a sustained increase after 1982. This corresponds to the timeline of satellite data adoption. Taken together, the changes in steering flow can be considered closely related to variations in tropical circulation, whose intensity is linked to global warming. Therefore, it can be inferred that global warming slows down TC translation speed by weakening the steering flow. However, this is only a partial explanation, as the impact of discontinuous data is particularly significant.</a:t>
            </a:r>
          </a:p>
          <a:p>
            <a:endParaRPr kumimoji="1" lang="zh-CN" altLang="en-US" dirty="0"/>
          </a:p>
          <a:p>
            <a:r>
              <a:rPr kumimoji="1" lang="zh-CN" altLang="en-US" dirty="0"/>
              <a:t>引导气流也有转折变化？</a:t>
            </a:r>
            <a:endParaRPr kumimoji="1" lang="en-US" altLang="zh-CN" dirty="0"/>
          </a:p>
          <a:p>
            <a:r>
              <a:rPr kumimoji="1" lang="en-US" altLang="zh-CN" dirty="0">
                <a:sym typeface="+mn-ea"/>
              </a:rPr>
              <a:t>Sun add: </a:t>
            </a:r>
            <a:r>
              <a:rPr kumimoji="1" lang="zh-CN" altLang="en-US" dirty="0">
                <a:sym typeface="+mn-ea"/>
              </a:rPr>
              <a:t>引导气流的变化我们认为是热带环流的变化密切相关，而热带环流的强度又与全球变暖相关，所以我们认为全球变暖通过影响引导气流的减弱，进而使得</a:t>
            </a:r>
            <a:r>
              <a:rPr kumimoji="1" lang="en-US" altLang="zh-CN" dirty="0">
                <a:sym typeface="+mn-ea"/>
              </a:rPr>
              <a:t>TC</a:t>
            </a:r>
            <a:r>
              <a:rPr kumimoji="1" lang="zh-CN" altLang="en-US" dirty="0">
                <a:sym typeface="+mn-ea"/>
              </a:rPr>
              <a:t>移速减慢。但这只是部分原因，因为引导气流不能完全解释</a:t>
            </a:r>
            <a:r>
              <a:rPr kumimoji="1" lang="en-US" altLang="zh-CN" dirty="0">
                <a:sym typeface="+mn-ea"/>
              </a:rPr>
              <a:t>TC</a:t>
            </a:r>
            <a:r>
              <a:rPr kumimoji="1" lang="zh-CN" altLang="en-US" dirty="0">
                <a:sym typeface="+mn-ea"/>
              </a:rPr>
              <a:t>移速的变化，在</a:t>
            </a:r>
            <a:r>
              <a:rPr kumimoji="1" lang="en-US" altLang="zh-CN" dirty="0">
                <a:sym typeface="+mn-ea"/>
              </a:rPr>
              <a:t>TC</a:t>
            </a:r>
            <a:r>
              <a:rPr kumimoji="1" lang="zh-CN" altLang="en-US" dirty="0">
                <a:sym typeface="+mn-ea"/>
              </a:rPr>
              <a:t>移速时间序列中剔除引导气流后，还是显著减慢的，所以还应该有其他因子影响着</a:t>
            </a:r>
            <a:r>
              <a:rPr kumimoji="1" lang="en-US" altLang="zh-CN" dirty="0">
                <a:sym typeface="+mn-ea"/>
              </a:rPr>
              <a:t>TC</a:t>
            </a:r>
            <a:r>
              <a:rPr kumimoji="1" lang="zh-CN" altLang="en-US" dirty="0">
                <a:sym typeface="+mn-ea"/>
              </a:rPr>
              <a:t>移速（后面证实是与资料的不连续性相关的</a:t>
            </a:r>
            <a:r>
              <a:rPr kumimoji="1" lang="en-US" altLang="zh-CN" dirty="0">
                <a:sym typeface="+mn-ea"/>
              </a:rPr>
              <a:t>inter-basin trend and latitudinal shift</a:t>
            </a:r>
            <a:r>
              <a:rPr kumimoji="1" lang="zh-CN" altLang="en-US" dirty="0">
                <a:sym typeface="+mn-ea"/>
              </a:rPr>
              <a:t>）。</a:t>
            </a:r>
            <a:endParaRPr kumimoji="1" lang="en-US" altLang="zh-CN" dirty="0"/>
          </a:p>
          <a:p>
            <a:endParaRPr kumimoji="1" lang="en-US" altLang="zh-CN" dirty="0"/>
          </a:p>
          <a:p>
            <a:r>
              <a:rPr kumimoji="1" lang="zh-CN" altLang="en-US" dirty="0"/>
              <a:t>图</a:t>
            </a:r>
            <a:r>
              <a:rPr kumimoji="1" lang="en-US" altLang="zh-CN" dirty="0"/>
              <a:t>2</a:t>
            </a:r>
            <a:r>
              <a:rPr kumimoji="1" lang="zh-CN" altLang="en-US" dirty="0"/>
              <a:t>是全球热带气旋移动速度和引导气流的时间演变图，这里我们仅考虑达到</a:t>
            </a:r>
            <a:r>
              <a:rPr kumimoji="1" lang="en-US" altLang="zh-CN" dirty="0"/>
              <a:t>TC</a:t>
            </a:r>
            <a:r>
              <a:rPr kumimoji="1" lang="zh-CN" altLang="en-US" dirty="0"/>
              <a:t>强度（即大于</a:t>
            </a:r>
            <a:r>
              <a:rPr kumimoji="1" lang="en-US" altLang="zh-CN" dirty="0"/>
              <a:t>17 m s-1</a:t>
            </a:r>
            <a:r>
              <a:rPr kumimoji="1" lang="zh-CN" altLang="en-US" dirty="0"/>
              <a:t>）的热带气旋，不考虑强度较小的热带低压。上面一排是全球热带气旋移动速度的时间演变图，可以发现，不论是全球，海上还是陆地上，热带气旋移动速度减慢趋势都主要集中在</a:t>
            </a:r>
            <a:r>
              <a:rPr kumimoji="1" lang="en-US" altLang="zh-CN" dirty="0"/>
              <a:t>1982</a:t>
            </a:r>
            <a:r>
              <a:rPr kumimoji="1" lang="zh-CN" altLang="en-US" dirty="0"/>
              <a:t>年以前，而在</a:t>
            </a:r>
            <a:r>
              <a:rPr kumimoji="1" lang="en-US" altLang="zh-CN" dirty="0"/>
              <a:t>1982</a:t>
            </a:r>
            <a:r>
              <a:rPr kumimoji="1" lang="zh-CN" altLang="en-US" dirty="0"/>
              <a:t>年以后平稳甚至有移动速度加快的趋势。引导气流与热带气旋移动速度变化趋势一致，也是在</a:t>
            </a:r>
            <a:r>
              <a:rPr kumimoji="1" lang="en-US" altLang="zh-CN" dirty="0"/>
              <a:t>1982</a:t>
            </a:r>
            <a:r>
              <a:rPr kumimoji="1" lang="zh-CN" altLang="en-US" dirty="0"/>
              <a:t>年前呈减慢趋势，而在</a:t>
            </a:r>
            <a:r>
              <a:rPr kumimoji="1" lang="en-US" altLang="zh-CN" dirty="0"/>
              <a:t>1982</a:t>
            </a:r>
            <a:r>
              <a:rPr kumimoji="1" lang="zh-CN" altLang="en-US" dirty="0"/>
              <a:t>年后呈现平稳甚至加快趋势。我们利用</a:t>
            </a:r>
            <a:r>
              <a:rPr kumimoji="1" lang="en-US" altLang="zh-CN" dirty="0"/>
              <a:t>regress</a:t>
            </a:r>
            <a:r>
              <a:rPr kumimoji="1" lang="zh-CN" altLang="en-US" dirty="0"/>
              <a:t>方法，在</a:t>
            </a:r>
            <a:r>
              <a:rPr kumimoji="1" lang="en-US" altLang="zh-CN" dirty="0"/>
              <a:t>TC</a:t>
            </a:r>
            <a:r>
              <a:rPr kumimoji="1" lang="zh-CN" altLang="en-US" dirty="0"/>
              <a:t>移动速度时间序列中将引导气流时间序列剔除，发现剩余部分时间序列的变化趋势大幅减小，如从图</a:t>
            </a:r>
            <a:r>
              <a:rPr kumimoji="1" lang="en-US" altLang="zh-CN" dirty="0"/>
              <a:t>a</a:t>
            </a:r>
            <a:r>
              <a:rPr kumimoji="1" lang="zh-CN" altLang="en-US" dirty="0"/>
              <a:t>中的</a:t>
            </a:r>
            <a:r>
              <a:rPr kumimoji="1" lang="en-US" altLang="zh-CN" dirty="0"/>
              <a:t>-0.72</a:t>
            </a:r>
            <a:r>
              <a:rPr kumimoji="1" lang="zh-CN" altLang="en-US" dirty="0"/>
              <a:t>减小至</a:t>
            </a:r>
            <a:r>
              <a:rPr kumimoji="1" lang="en-US" altLang="zh-CN" dirty="0"/>
              <a:t>-0.31</a:t>
            </a:r>
            <a:r>
              <a:rPr kumimoji="1" lang="zh-CN" altLang="en-US" dirty="0"/>
              <a:t>。这说明，</a:t>
            </a:r>
            <a:r>
              <a:rPr kumimoji="1" lang="en-US" altLang="zh-CN" dirty="0"/>
              <a:t>TC</a:t>
            </a:r>
            <a:r>
              <a:rPr kumimoji="1" lang="zh-CN" altLang="en-US" dirty="0"/>
              <a:t>移动速度减慢很大程度上是由引导气流的减弱造成的。</a:t>
            </a:r>
          </a:p>
          <a:p>
            <a:endParaRPr kumimoji="1" lang="en-US" altLang="zh-CN" dirty="0"/>
          </a:p>
          <a:p>
            <a:r>
              <a:rPr kumimoji="1" lang="zh-CN" altLang="en-US" dirty="0"/>
              <a:t>图</a:t>
            </a:r>
            <a:r>
              <a:rPr kumimoji="1" lang="en-US" altLang="zh-CN" dirty="0"/>
              <a:t> 2. </a:t>
            </a:r>
            <a:r>
              <a:rPr kumimoji="1" lang="zh-CN" altLang="en-US" dirty="0"/>
              <a:t>引导气流对热带气旋（</a:t>
            </a:r>
            <a:r>
              <a:rPr kumimoji="1" lang="en-US" altLang="zh-CN" dirty="0"/>
              <a:t>TC</a:t>
            </a:r>
            <a:r>
              <a:rPr kumimoji="1" lang="zh-CN" altLang="en-US" dirty="0"/>
              <a:t>）移动速度的贡献。全球、海上、陆地上不含热带低压（</a:t>
            </a:r>
            <a:r>
              <a:rPr kumimoji="1" lang="en-US" altLang="zh-CN" dirty="0"/>
              <a:t>TDs</a:t>
            </a:r>
            <a:r>
              <a:rPr kumimoji="1" lang="zh-CN" altLang="en-US" dirty="0"/>
              <a:t>，即仅包含强度</a:t>
            </a:r>
            <a:r>
              <a:rPr kumimoji="1" lang="en-US" altLang="zh-CN" dirty="0"/>
              <a:t> &gt; 17 m s</a:t>
            </a:r>
            <a:r>
              <a:rPr kumimoji="1" lang="en-US" altLang="en-US" dirty="0"/>
              <a:t>⁻¹</a:t>
            </a:r>
            <a:r>
              <a:rPr kumimoji="1" lang="en-US" altLang="zh-CN" dirty="0"/>
              <a:t> </a:t>
            </a:r>
            <a:r>
              <a:rPr kumimoji="1" lang="zh-CN" altLang="en-US" dirty="0"/>
              <a:t>的热带气旋记录，简称</a:t>
            </a:r>
            <a:r>
              <a:rPr kumimoji="1" lang="en-US" altLang="zh-CN" dirty="0"/>
              <a:t> UTS-TC</a:t>
            </a:r>
            <a:r>
              <a:rPr kumimoji="1" lang="zh-CN" altLang="en-US" dirty="0"/>
              <a:t>）的年平均移动速度（</a:t>
            </a:r>
            <a:r>
              <a:rPr kumimoji="1" lang="en-US" altLang="zh-CN" dirty="0"/>
              <a:t>UTS</a:t>
            </a:r>
            <a:r>
              <a:rPr kumimoji="1" lang="zh-CN" altLang="en-US" dirty="0"/>
              <a:t>）时间序列及其线性趋势（</a:t>
            </a:r>
            <a:r>
              <a:rPr kumimoji="1" lang="en-US" altLang="zh-CN" dirty="0"/>
              <a:t>a-c</a:t>
            </a:r>
            <a:r>
              <a:rPr kumimoji="1" lang="zh-CN" altLang="en-US" dirty="0"/>
              <a:t>）、引导气流速度（</a:t>
            </a:r>
            <a:r>
              <a:rPr kumimoji="1" lang="en-US" altLang="zh-CN" dirty="0"/>
              <a:t>USF</a:t>
            </a:r>
            <a:r>
              <a:rPr kumimoji="1" lang="zh-CN" altLang="en-US" dirty="0"/>
              <a:t>）时间序列及其线性趋势（</a:t>
            </a:r>
            <a:r>
              <a:rPr kumimoji="1" lang="en-US" altLang="zh-CN" dirty="0"/>
              <a:t>d-f</a:t>
            </a:r>
            <a:r>
              <a:rPr kumimoji="1" lang="zh-CN" altLang="en-US" dirty="0"/>
              <a:t>），以及剔除</a:t>
            </a:r>
            <a:r>
              <a:rPr kumimoji="1" lang="en-US" altLang="zh-CN" dirty="0"/>
              <a:t> USF </a:t>
            </a:r>
            <a:r>
              <a:rPr kumimoji="1" lang="zh-CN" altLang="en-US" dirty="0"/>
              <a:t>变化影响后的</a:t>
            </a:r>
            <a:r>
              <a:rPr kumimoji="1" lang="en-US" altLang="zh-CN" dirty="0"/>
              <a:t> UTS-TC </a:t>
            </a:r>
            <a:r>
              <a:rPr kumimoji="1" lang="zh-CN" altLang="en-US" dirty="0"/>
              <a:t>时间序列（</a:t>
            </a:r>
            <a:r>
              <a:rPr kumimoji="1" lang="en-US" altLang="zh-CN" dirty="0"/>
              <a:t>g-i</a:t>
            </a:r>
            <a:r>
              <a:rPr kumimoji="1" lang="zh-CN" altLang="en-US" dirty="0"/>
              <a:t>），后者通过年平均</a:t>
            </a:r>
            <a:r>
              <a:rPr kumimoji="1" lang="en-US" altLang="zh-CN" dirty="0"/>
              <a:t> UTS-TC </a:t>
            </a:r>
            <a:r>
              <a:rPr kumimoji="1" lang="zh-CN" altLang="en-US" dirty="0"/>
              <a:t>对年平均</a:t>
            </a:r>
            <a:r>
              <a:rPr kumimoji="1" lang="en-US" altLang="zh-CN" dirty="0"/>
              <a:t> USF </a:t>
            </a:r>
            <a:r>
              <a:rPr kumimoji="1" lang="zh-CN" altLang="en-US" dirty="0"/>
              <a:t>变化的单变量回归残差计算得到。不同颜色的线条和阴影分别表示不同时期的趋势及边界（黑色：</a:t>
            </a:r>
            <a:r>
              <a:rPr kumimoji="1" lang="en-US" altLang="zh-CN" dirty="0"/>
              <a:t>1949-2016 </a:t>
            </a:r>
            <a:r>
              <a:rPr kumimoji="1" lang="zh-CN" altLang="en-US" dirty="0"/>
              <a:t>年；红色：</a:t>
            </a:r>
            <a:r>
              <a:rPr kumimoji="1" lang="en-US" altLang="zh-CN" dirty="0"/>
              <a:t>1949-1982 </a:t>
            </a:r>
            <a:r>
              <a:rPr kumimoji="1" lang="zh-CN" altLang="en-US" dirty="0"/>
              <a:t>年；蓝色：</a:t>
            </a:r>
            <a:r>
              <a:rPr kumimoji="1" lang="en-US" altLang="zh-CN" dirty="0"/>
              <a:t>1982-2016 </a:t>
            </a:r>
            <a:r>
              <a:rPr kumimoji="1" lang="zh-CN" altLang="en-US" dirty="0"/>
              <a:t>年）。</a:t>
            </a:r>
          </a:p>
        </p:txBody>
      </p:sp>
      <p:sp>
        <p:nvSpPr>
          <p:cNvPr id="4" name="幻灯片编号占位符 3"/>
          <p:cNvSpPr>
            <a:spLocks noGrp="1"/>
          </p:cNvSpPr>
          <p:nvPr>
            <p:ph type="sldNum" sz="quarter" idx="10"/>
          </p:nvPr>
        </p:nvSpPr>
        <p:spPr/>
        <p:txBody>
          <a:bodyPr/>
          <a:lstStyle/>
          <a:p>
            <a:fld id="{35B7760C-7EA4-D540-9E00-C05D75087ACB}"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000000"/>
                </a:solidFill>
                <a:effectLst/>
                <a:latin typeface="Times New Roman" panose="02020603050405020304" charset="0"/>
                <a:ea typeface="宋体" panose="02010600030101010101" pitchFamily="2" charset="-122"/>
              </a:rPr>
              <a:t>Table 1 shows the trends in TC translation speed excluding tropical depressions and their statistics.</a:t>
            </a:r>
            <a:r>
              <a:rPr lang="en-US" altLang="zh-CN" sz="1200" b="1" dirty="0">
                <a:solidFill>
                  <a:srgbClr val="000000"/>
                </a:solidFill>
                <a:effectLst/>
                <a:latin typeface="Times New Roman" panose="02020603050405020304" charset="0"/>
                <a:ea typeface="宋体" panose="02010600030101010101" pitchFamily="2" charset="-122"/>
              </a:rPr>
              <a:t> Different from </a:t>
            </a:r>
            <a:r>
              <a:rPr lang="en-US" altLang="zh-CN" sz="1200" b="1" dirty="0" err="1">
                <a:solidFill>
                  <a:srgbClr val="000000"/>
                </a:solidFill>
                <a:effectLst/>
                <a:latin typeface="Times New Roman" panose="02020603050405020304" charset="0"/>
                <a:ea typeface="宋体" panose="02010600030101010101" pitchFamily="2" charset="-122"/>
              </a:rPr>
              <a:t>Kossin</a:t>
            </a:r>
            <a:r>
              <a:rPr lang="en-US" altLang="zh-CN" sz="1200" b="1" dirty="0">
                <a:solidFill>
                  <a:srgbClr val="000000"/>
                </a:solidFill>
                <a:effectLst/>
                <a:latin typeface="Times New Roman" panose="02020603050405020304" charset="0"/>
                <a:ea typeface="宋体" panose="02010600030101010101" pitchFamily="2" charset="-122"/>
              </a:rPr>
              <a:t> (2018), the calculated trend of TC translation speed is nearly doubled when excluding tropical depressions. </a:t>
            </a:r>
          </a:p>
          <a:p>
            <a:r>
              <a:rPr lang="en-US" altLang="zh-CN" sz="1200" b="1" dirty="0">
                <a:solidFill>
                  <a:srgbClr val="000000"/>
                </a:solidFill>
                <a:effectLst/>
                <a:latin typeface="Times New Roman" panose="02020603050405020304" charset="0"/>
                <a:ea typeface="宋体" panose="02010600030101010101" pitchFamily="2" charset="-122"/>
              </a:rPr>
              <a:t>Note that, </a:t>
            </a:r>
            <a:r>
              <a:rPr lang="en-US" altLang="zh-CN" sz="1800" dirty="0">
                <a:solidFill>
                  <a:srgbClr val="000000"/>
                </a:solidFill>
                <a:effectLst/>
                <a:latin typeface="Times New Roman" panose="02020603050405020304" charset="0"/>
                <a:ea typeface="宋体" panose="02010600030101010101" pitchFamily="2" charset="-122"/>
              </a:rPr>
              <a:t>Different sea areas exhibit significant differences in tropical cyclone (TC) movement speeds. In specific time periods, sea areas with significantly slowed TC movement include the western North Pacific and the sea area east of 100</a:t>
            </a:r>
            <a:r>
              <a:rPr lang="en-US" altLang="en-US" sz="1800" dirty="0">
                <a:solidFill>
                  <a:srgbClr val="000000"/>
                </a:solidFill>
                <a:effectLst/>
                <a:latin typeface="Times New Roman" panose="02020603050405020304" charset="0"/>
                <a:ea typeface="宋体" panose="02010600030101010101" pitchFamily="2" charset="-122"/>
              </a:rPr>
              <a:t>°</a:t>
            </a:r>
            <a:r>
              <a:rPr lang="en-US" altLang="zh-CN" sz="1800" dirty="0">
                <a:solidFill>
                  <a:srgbClr val="000000"/>
                </a:solidFill>
                <a:effectLst/>
                <a:latin typeface="Times New Roman" panose="02020603050405020304" charset="0"/>
                <a:ea typeface="宋体" panose="02010600030101010101" pitchFamily="2" charset="-122"/>
              </a:rPr>
              <a:t>E in the Southern Hemisphere, while those with significantly accelerated movement include the sea area west of 100</a:t>
            </a:r>
            <a:r>
              <a:rPr lang="en-US" altLang="en-US" sz="1800" dirty="0">
                <a:solidFill>
                  <a:srgbClr val="000000"/>
                </a:solidFill>
                <a:effectLst/>
                <a:latin typeface="Times New Roman" panose="02020603050405020304" charset="0"/>
                <a:ea typeface="宋体" panose="02010600030101010101" pitchFamily="2" charset="-122"/>
              </a:rPr>
              <a:t>°</a:t>
            </a:r>
            <a:r>
              <a:rPr lang="en-US" altLang="zh-CN" sz="1800" dirty="0">
                <a:solidFill>
                  <a:srgbClr val="000000"/>
                </a:solidFill>
                <a:effectLst/>
                <a:latin typeface="Times New Roman" panose="02020603050405020304" charset="0"/>
                <a:ea typeface="宋体" panose="02010600030101010101" pitchFamily="2" charset="-122"/>
              </a:rPr>
              <a:t>E in the Southern Hemisphere and the eastern Pacific. It is noteworthy that the global slowdown trend is -21.53%, far greater than the slowdown trends in all individual sea areas. This is due to inter-basin </a:t>
            </a:r>
            <a:r>
              <a:rPr lang="en-US" altLang="zh-CN" sz="1800" dirty="0">
                <a:solidFill>
                  <a:srgbClr val="000000"/>
                </a:solidFill>
                <a:effectLst/>
                <a:latin typeface="Times New Roman" panose="02020603050405020304" charset="0"/>
                <a:ea typeface="宋体" panose="02010600030101010101" pitchFamily="2" charset="-122"/>
                <a:sym typeface="+mn-ea"/>
              </a:rPr>
              <a:t>and latitudinal </a:t>
            </a:r>
            <a:r>
              <a:rPr lang="en-US" altLang="zh-CN" sz="1800" dirty="0">
                <a:solidFill>
                  <a:srgbClr val="000000"/>
                </a:solidFill>
                <a:effectLst/>
                <a:latin typeface="Times New Roman" panose="02020603050405020304" charset="0"/>
                <a:ea typeface="宋体" panose="02010600030101010101" pitchFamily="2" charset="-122"/>
              </a:rPr>
              <a:t>trend, which will be further explained. </a:t>
            </a:r>
          </a:p>
          <a:p>
            <a:endParaRPr lang="zh-CN" altLang="en-US" dirty="0"/>
          </a:p>
          <a:p>
            <a:r>
              <a:rPr lang="en-US" altLang="zh-CN" dirty="0">
                <a:solidFill>
                  <a:srgbClr val="000000"/>
                </a:solidFill>
                <a:effectLst/>
                <a:latin typeface="Times New Roman" panose="02020603050405020304" charset="0"/>
                <a:ea typeface="宋体" panose="02010600030101010101" pitchFamily="2" charset="-122"/>
                <a:sym typeface="+mn-ea"/>
              </a:rPr>
              <a:t>Sun add: </a:t>
            </a:r>
            <a:r>
              <a:rPr lang="zh-CN" altLang="en-US" dirty="0">
                <a:solidFill>
                  <a:srgbClr val="000000"/>
                </a:solidFill>
                <a:effectLst/>
                <a:latin typeface="Times New Roman" panose="02020603050405020304" charset="0"/>
                <a:ea typeface="宋体" panose="02010600030101010101" pitchFamily="2" charset="-122"/>
                <a:sym typeface="+mn-ea"/>
              </a:rPr>
              <a:t>根据全球的结果可以发现，</a:t>
            </a:r>
            <a:r>
              <a:rPr lang="en-US" altLang="zh-CN" b="1" dirty="0">
                <a:solidFill>
                  <a:srgbClr val="000000"/>
                </a:solidFill>
                <a:effectLst/>
                <a:latin typeface="Times New Roman" panose="02020603050405020304" charset="0"/>
                <a:ea typeface="宋体" panose="02010600030101010101" pitchFamily="2" charset="-122"/>
                <a:sym typeface="+mn-ea"/>
              </a:rPr>
              <a:t>Different from Kossin (2018), the calculated trend of TC translation speed is nearly doubled when excluding tropical depressions.</a:t>
            </a:r>
            <a:endParaRPr lang="en-US" altLang="zh-CN" b="1" dirty="0">
              <a:solidFill>
                <a:srgbClr val="000000"/>
              </a:solidFill>
              <a:effectLst/>
              <a:latin typeface="Times New Roman" panose="02020603050405020304"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rgbClr val="000000"/>
                </a:solidFill>
                <a:effectLst/>
                <a:latin typeface="Times New Roman" panose="02020603050405020304" charset="0"/>
                <a:ea typeface="宋体" panose="02010600030101010101" pitchFamily="2" charset="-122"/>
                <a:sym typeface="+mn-ea"/>
              </a:rPr>
              <a:t>不同海区</a:t>
            </a:r>
            <a:r>
              <a:rPr lang="en-US" altLang="zh-CN" dirty="0">
                <a:solidFill>
                  <a:srgbClr val="000000"/>
                </a:solidFill>
                <a:effectLst/>
                <a:latin typeface="Times New Roman" panose="02020603050405020304" charset="0"/>
                <a:ea typeface="宋体" panose="02010600030101010101" pitchFamily="2" charset="-122"/>
                <a:sym typeface="+mn-ea"/>
              </a:rPr>
              <a:t>TC</a:t>
            </a:r>
            <a:r>
              <a:rPr lang="zh-CN" altLang="en-US" dirty="0">
                <a:solidFill>
                  <a:srgbClr val="000000"/>
                </a:solidFill>
                <a:effectLst/>
                <a:latin typeface="Times New Roman" panose="02020603050405020304" charset="0"/>
                <a:ea typeface="宋体" panose="02010600030101010101" pitchFamily="2" charset="-122"/>
                <a:sym typeface="+mn-ea"/>
              </a:rPr>
              <a:t>移动速度差异非常大，特定时段内显著减慢的海区有西北太平洋和南半球</a:t>
            </a:r>
            <a:r>
              <a:rPr lang="en-US" altLang="zh-CN" dirty="0">
                <a:solidFill>
                  <a:srgbClr val="000000"/>
                </a:solidFill>
                <a:effectLst/>
                <a:latin typeface="Times New Roman" panose="02020603050405020304" charset="0"/>
                <a:ea typeface="宋体" panose="02010600030101010101" pitchFamily="2" charset="-122"/>
                <a:sym typeface="+mn-ea"/>
              </a:rPr>
              <a:t>100E</a:t>
            </a:r>
            <a:r>
              <a:rPr lang="zh-CN" altLang="en-US" dirty="0">
                <a:solidFill>
                  <a:srgbClr val="000000"/>
                </a:solidFill>
                <a:effectLst/>
                <a:latin typeface="Times New Roman" panose="02020603050405020304" charset="0"/>
                <a:ea typeface="宋体" panose="02010600030101010101" pitchFamily="2" charset="-122"/>
                <a:sym typeface="+mn-ea"/>
              </a:rPr>
              <a:t>以东海区，显著加快的海区有南半球</a:t>
            </a:r>
            <a:r>
              <a:rPr lang="en-US" altLang="zh-CN" dirty="0">
                <a:solidFill>
                  <a:srgbClr val="000000"/>
                </a:solidFill>
                <a:effectLst/>
                <a:latin typeface="Times New Roman" panose="02020603050405020304" charset="0"/>
                <a:ea typeface="宋体" panose="02010600030101010101" pitchFamily="2" charset="-122"/>
                <a:sym typeface="+mn-ea"/>
              </a:rPr>
              <a:t>100E</a:t>
            </a:r>
            <a:r>
              <a:rPr lang="zh-CN" altLang="en-US" dirty="0">
                <a:solidFill>
                  <a:srgbClr val="000000"/>
                </a:solidFill>
                <a:effectLst/>
                <a:latin typeface="Times New Roman" panose="02020603050405020304" charset="0"/>
                <a:ea typeface="宋体" panose="02010600030101010101" pitchFamily="2" charset="-122"/>
                <a:sym typeface="+mn-ea"/>
              </a:rPr>
              <a:t>以西海区和东太平洋。值得注意的是，全球减慢趋势是</a:t>
            </a:r>
            <a:r>
              <a:rPr lang="en-US" altLang="zh-CN" dirty="0">
                <a:solidFill>
                  <a:srgbClr val="000000"/>
                </a:solidFill>
                <a:effectLst/>
                <a:latin typeface="Times New Roman" panose="02020603050405020304" charset="0"/>
                <a:ea typeface="宋体" panose="02010600030101010101" pitchFamily="2" charset="-122"/>
                <a:sym typeface="+mn-ea"/>
              </a:rPr>
              <a:t>-21.53%</a:t>
            </a:r>
            <a:r>
              <a:rPr lang="zh-CN" altLang="en-US" dirty="0">
                <a:solidFill>
                  <a:srgbClr val="000000"/>
                </a:solidFill>
                <a:effectLst/>
                <a:latin typeface="Times New Roman" panose="02020603050405020304" charset="0"/>
                <a:ea typeface="宋体" panose="02010600030101010101" pitchFamily="2" charset="-122"/>
                <a:sym typeface="+mn-ea"/>
              </a:rPr>
              <a:t>，远远大于所有海区的减慢趋势。这是因为全球范围内</a:t>
            </a:r>
            <a:r>
              <a:rPr lang="en-US" altLang="zh-CN" dirty="0" err="1">
                <a:sym typeface="+mn-ea"/>
              </a:rPr>
              <a:t>Interbasin</a:t>
            </a:r>
            <a:r>
              <a:rPr lang="en-US" altLang="zh-CN" dirty="0">
                <a:sym typeface="+mn-ea"/>
              </a:rPr>
              <a:t> trend</a:t>
            </a:r>
            <a:r>
              <a:rPr lang="zh-CN" altLang="en-US" dirty="0">
                <a:sym typeface="+mn-ea"/>
              </a:rPr>
              <a:t>和</a:t>
            </a:r>
            <a:r>
              <a:rPr lang="en-US" altLang="zh-CN" dirty="0">
                <a:sym typeface="+mn-ea"/>
              </a:rPr>
              <a:t>Latitudinal shift.</a:t>
            </a:r>
            <a:endParaRPr lang="en-US" altLang="zh-CN" dirty="0"/>
          </a:p>
          <a:p>
            <a:endParaRPr lang="zh-CN" altLang="en-US" dirty="0"/>
          </a:p>
          <a:p>
            <a:endParaRPr lang="zh-CN" altLang="en-US" dirty="0"/>
          </a:p>
          <a:p>
            <a:r>
              <a:rPr lang="zh-CN" altLang="en-US" dirty="0"/>
              <a:t>这里是不是可以回答第一个问题？</a:t>
            </a:r>
          </a:p>
          <a:p>
            <a:r>
              <a:rPr lang="zh-CN" altLang="en-US" dirty="0"/>
              <a:t>哪里可以回答第二个问题？</a:t>
            </a:r>
          </a:p>
          <a:p>
            <a:endParaRPr lang="zh-CN" altLang="en-US" dirty="0"/>
          </a:p>
          <a:p>
            <a:r>
              <a:rPr lang="zh-CN" altLang="en-US" dirty="0"/>
              <a:t>根据下面这张表可以更加清楚的看清，不同海域热带气旋移动速度减慢的情况。变化趋势显著的都已经标粗了。与</a:t>
            </a:r>
            <a:r>
              <a:rPr lang="en-US" altLang="zh-CN" dirty="0" err="1"/>
              <a:t>Kossin</a:t>
            </a:r>
            <a:r>
              <a:rPr lang="zh-CN" altLang="en-US" dirty="0"/>
              <a:t>（</a:t>
            </a:r>
            <a:r>
              <a:rPr lang="en-US" altLang="zh-CN" dirty="0"/>
              <a:t>2018</a:t>
            </a:r>
            <a:r>
              <a:rPr lang="zh-CN" altLang="en-US" dirty="0"/>
              <a:t>）不同的是，剔除不满</a:t>
            </a:r>
            <a:r>
              <a:rPr lang="en-US" altLang="zh-CN" dirty="0"/>
              <a:t>17 m s-1</a:t>
            </a:r>
            <a:r>
              <a:rPr lang="zh-CN" altLang="en-US" dirty="0"/>
              <a:t>强度的弱热带低压以后，热带气旋移动速度减慢的趋势增加了近一倍。原本</a:t>
            </a:r>
            <a:r>
              <a:rPr lang="en-US" altLang="zh-CN" dirty="0" err="1"/>
              <a:t>Kossin</a:t>
            </a:r>
            <a:r>
              <a:rPr lang="zh-CN" altLang="en-US" dirty="0"/>
              <a:t>指出从</a:t>
            </a:r>
            <a:r>
              <a:rPr lang="en-US" altLang="zh-CN" dirty="0"/>
              <a:t>1949</a:t>
            </a:r>
            <a:r>
              <a:rPr lang="zh-CN" altLang="en-US" dirty="0"/>
              <a:t>至</a:t>
            </a:r>
            <a:r>
              <a:rPr lang="en-US" altLang="zh-CN" dirty="0"/>
              <a:t>2016</a:t>
            </a:r>
            <a:r>
              <a:rPr lang="zh-CN" altLang="en-US" dirty="0"/>
              <a:t>年，热带气旋移动速度减慢了</a:t>
            </a:r>
            <a:r>
              <a:rPr lang="en-US" altLang="zh-CN" dirty="0"/>
              <a:t>10%</a:t>
            </a:r>
            <a:r>
              <a:rPr lang="zh-CN" altLang="en-US" dirty="0"/>
              <a:t>，而我们结果显示减慢了近</a:t>
            </a:r>
            <a:r>
              <a:rPr lang="en-US" altLang="zh-CN" dirty="0"/>
              <a:t>20%</a:t>
            </a:r>
            <a:r>
              <a:rPr lang="zh-CN" altLang="en-US" dirty="0"/>
              <a:t>。</a:t>
            </a:r>
          </a:p>
        </p:txBody>
      </p:sp>
      <p:sp>
        <p:nvSpPr>
          <p:cNvPr id="4" name="灯片编号占位符 3"/>
          <p:cNvSpPr>
            <a:spLocks noGrp="1"/>
          </p:cNvSpPr>
          <p:nvPr>
            <p:ph type="sldNum" sz="quarter" idx="5"/>
          </p:nvPr>
        </p:nvSpPr>
        <p:spPr/>
        <p:txBody>
          <a:bodyPr/>
          <a:lstStyle/>
          <a:p>
            <a:fld id="{35B7760C-7EA4-D540-9E00-C05D75087ACB}"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a:t>This shows the </a:t>
            </a:r>
            <a:r>
              <a:rPr kumimoji="1" lang="en-US" altLang="zh-CN" sz="1200" baseline="0" dirty="0">
                <a:solidFill>
                  <a:srgbClr val="000000"/>
                </a:solidFill>
                <a:effectLst/>
                <a:latin typeface="Times New Roman" panose="02020603050405020304" charset="0"/>
                <a:ea typeface="宋体" panose="02010600030101010101" pitchFamily="2" charset="-122"/>
              </a:rPr>
              <a:t>c</a:t>
            </a:r>
            <a:r>
              <a:rPr lang="en-US" altLang="zh-CN" sz="1200" dirty="0">
                <a:solidFill>
                  <a:srgbClr val="000000"/>
                </a:solidFill>
                <a:effectLst/>
                <a:latin typeface="Times New Roman" panose="02020603050405020304" charset="0"/>
                <a:ea typeface="宋体" panose="02010600030101010101" pitchFamily="2" charset="-122"/>
              </a:rPr>
              <a:t>ontributions of inter-basin trend and latitudinal shift to global TC translation speed. </a:t>
            </a:r>
          </a:p>
          <a:p>
            <a:endParaRPr lang="en-US" altLang="zh-CN" sz="1800" dirty="0">
              <a:solidFill>
                <a:srgbClr val="000000"/>
              </a:solidFill>
              <a:effectLst/>
              <a:latin typeface="Times New Roman" panose="02020603050405020304" charset="0"/>
              <a:ea typeface="宋体" panose="02010600030101010101" pitchFamily="2" charset="-122"/>
            </a:endParaRPr>
          </a:p>
          <a:p>
            <a:r>
              <a:rPr lang="en-US" altLang="zh-CN" sz="1800" dirty="0">
                <a:solidFill>
                  <a:srgbClr val="000000"/>
                </a:solidFill>
                <a:effectLst/>
                <a:latin typeface="Times New Roman" panose="02020603050405020304" charset="0"/>
                <a:ea typeface="宋体" panose="02010600030101010101" pitchFamily="2" charset="-122"/>
              </a:rPr>
              <a:t>From the top row figures, it can be observed that the proportion of tropical cyclones (TCs) in sea areas with faster translation speeds has significantly decreased, while the proportion of TCs in sea areas with slower translation speeds has significantly increased. This explains why </a:t>
            </a:r>
            <a:r>
              <a:rPr lang="en-US" altLang="zh-CN" sz="1800" dirty="0">
                <a:solidFill>
                  <a:srgbClr val="000000"/>
                </a:solidFill>
                <a:effectLst/>
                <a:latin typeface="Times New Roman" panose="02020603050405020304" charset="0"/>
                <a:ea typeface="宋体" panose="02010600030101010101" pitchFamily="2" charset="-122"/>
                <a:sym typeface="+mn-ea"/>
              </a:rPr>
              <a:t>the global-scale decline is substantial while </a:t>
            </a:r>
            <a:r>
              <a:rPr lang="en-US" altLang="zh-CN" sz="1800" dirty="0">
                <a:solidFill>
                  <a:srgbClr val="000000"/>
                </a:solidFill>
                <a:effectLst/>
                <a:latin typeface="Times New Roman" panose="02020603050405020304" charset="0"/>
                <a:ea typeface="宋体" panose="02010600030101010101" pitchFamily="2" charset="-122"/>
              </a:rPr>
              <a:t>the decrease in TC translation speed in individual sea areas is moderate. </a:t>
            </a:r>
          </a:p>
          <a:p>
            <a:endParaRPr lang="en-US" altLang="zh-CN" sz="1800" dirty="0">
              <a:solidFill>
                <a:srgbClr val="000000"/>
              </a:solidFill>
              <a:effectLst/>
              <a:latin typeface="Times New Roman" panose="02020603050405020304" charset="0"/>
              <a:ea typeface="宋体" panose="02010600030101010101" pitchFamily="2" charset="-122"/>
            </a:endParaRPr>
          </a:p>
          <a:p>
            <a:r>
              <a:rPr lang="en-US" altLang="zh-CN" sz="1800" dirty="0">
                <a:solidFill>
                  <a:srgbClr val="000000"/>
                </a:solidFill>
                <a:effectLst/>
                <a:latin typeface="Times New Roman" panose="02020603050405020304" charset="0"/>
                <a:ea typeface="宋体" panose="02010600030101010101" pitchFamily="2" charset="-122"/>
              </a:rPr>
              <a:t>In the Western North Pacific (WNP) and North Atlantic (NA) sea areas, where TC translation speeds are relatively fast, the proportional quantity of TCs has significantly decreased. In contrast, in the North Indian Ocean (NI) and Southern Hemisphere (SH) sea areas, where TC translation speeds are relatively slow, the proportional quantity has significantly increased, particularly around 1980 during the introduction of geostationary satellites.  </a:t>
            </a:r>
          </a:p>
          <a:p>
            <a:endParaRPr lang="en-US" altLang="zh-CN" sz="1800" dirty="0">
              <a:solidFill>
                <a:srgbClr val="000000"/>
              </a:solidFill>
              <a:effectLst/>
              <a:latin typeface="Times New Roman" panose="02020603050405020304" charset="0"/>
              <a:ea typeface="宋体" panose="02010600030101010101" pitchFamily="2" charset="-122"/>
            </a:endParaRPr>
          </a:p>
          <a:p>
            <a:r>
              <a:rPr lang="en-US" altLang="zh-CN" sz="1800" dirty="0">
                <a:solidFill>
                  <a:srgbClr val="000000"/>
                </a:solidFill>
                <a:effectLst/>
                <a:latin typeface="Times New Roman" panose="02020603050405020304" charset="0"/>
                <a:ea typeface="宋体" panose="02010600030101010101" pitchFamily="2" charset="-122"/>
              </a:rPr>
              <a:t>From the bottom row figures, </a:t>
            </a:r>
            <a:r>
              <a:rPr lang="en-US" altLang="zh-CN" sz="1800" dirty="0">
                <a:solidFill>
                  <a:srgbClr val="000000"/>
                </a:solidFill>
                <a:effectLst/>
                <a:latin typeface="Times New Roman" panose="02020603050405020304" charset="0"/>
                <a:ea typeface="宋体" panose="02010600030101010101" pitchFamily="2" charset="-122"/>
                <a:sym typeface="+mn-ea"/>
              </a:rPr>
              <a:t> the latitudinal shift also contribute to the slowdown of global TC translation speed.</a:t>
            </a:r>
          </a:p>
          <a:p>
            <a:r>
              <a:rPr lang="en-US" altLang="zh-CN" sz="1800" dirty="0">
                <a:solidFill>
                  <a:srgbClr val="000000"/>
                </a:solidFill>
                <a:effectLst/>
                <a:latin typeface="Times New Roman" panose="02020603050405020304" charset="0"/>
                <a:ea typeface="宋体" panose="02010600030101010101" pitchFamily="2" charset="-122"/>
              </a:rPr>
              <a:t> it can be seen that low-latitude TCs exhibit slower translation speeds, while high-latitude TCs have faster speeds. The significantly increased proportion of low-latitude TCs (cyan line in Figure d) also contributes to the slowdown in the global average translation speed of tropical cyclones.</a:t>
            </a:r>
          </a:p>
          <a:p>
            <a:endParaRPr lang="zh-CN" altLang="zh-CN" sz="1800" dirty="0">
              <a:effectLst/>
              <a:latin typeface="Times New Roman" panose="02020603050405020304" charset="0"/>
              <a:ea typeface="宋体" panose="02010600030101010101" pitchFamily="2" charset="-122"/>
            </a:endParaRPr>
          </a:p>
          <a:p>
            <a:r>
              <a:rPr lang="en-US" altLang="zh-CN" sz="1800" dirty="0">
                <a:solidFill>
                  <a:srgbClr val="000000"/>
                </a:solidFill>
                <a:effectLst/>
                <a:latin typeface="Times New Roman" panose="02020603050405020304" charset="0"/>
                <a:ea typeface="宋体" panose="02010600030101010101" pitchFamily="2" charset="-122"/>
                <a:sym typeface="+mn-ea"/>
              </a:rPr>
              <a:t>Therefore, the changes of TC tracks (including inter-basin trend and latitudinal shift), which are partly attributed to data inhomogeneity, make a much larger contribution to the slowing trend.</a:t>
            </a:r>
          </a:p>
          <a:p>
            <a:endParaRPr lang="zh-CN" altLang="zh-CN" sz="1800" dirty="0">
              <a:effectLst/>
              <a:latin typeface="Times New Roman" panose="02020603050405020304" charset="0"/>
              <a:ea typeface="宋体" panose="02010600030101010101" pitchFamily="2" charset="-122"/>
            </a:endParaRPr>
          </a:p>
          <a:p>
            <a:r>
              <a:rPr lang="en-US" altLang="zh-CN" sz="1800" dirty="0">
                <a:effectLst/>
                <a:latin typeface="Times New Roman" panose="02020603050405020304" charset="0"/>
                <a:ea typeface="宋体" panose="02010600030101010101" pitchFamily="2" charset="-122"/>
                <a:sym typeface="+mn-ea"/>
              </a:rPr>
              <a:t>Sun add: </a:t>
            </a:r>
            <a:r>
              <a:rPr lang="zh-CN" altLang="en-US" sz="1800" dirty="0">
                <a:effectLst/>
                <a:latin typeface="Times New Roman" panose="02020603050405020304" charset="0"/>
                <a:ea typeface="宋体" panose="02010600030101010101" pitchFamily="2" charset="-122"/>
                <a:sym typeface="+mn-ea"/>
              </a:rPr>
              <a:t>通过上面两张图可以发现，</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移速较快海区内的</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数量比例明显下降，而</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移速较慢海区内的</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数量比例明显上升，这是造成，尽管各海区</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移速下降不多，但全球范围内</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移速下降很大的原因。</a:t>
            </a:r>
            <a:r>
              <a:rPr lang="en-US" altLang="zh-CN" sz="1800" dirty="0">
                <a:effectLst/>
                <a:latin typeface="Times New Roman" panose="02020603050405020304" charset="0"/>
                <a:ea typeface="宋体" panose="02010600030101010101" pitchFamily="2" charset="-122"/>
                <a:sym typeface="+mn-ea"/>
              </a:rPr>
              <a:t>WNP</a:t>
            </a:r>
            <a:r>
              <a:rPr lang="zh-CN" altLang="en-US" sz="1800" dirty="0">
                <a:effectLst/>
                <a:latin typeface="Times New Roman" panose="02020603050405020304" charset="0"/>
                <a:ea typeface="宋体" panose="02010600030101010101" pitchFamily="2" charset="-122"/>
                <a:sym typeface="+mn-ea"/>
              </a:rPr>
              <a:t>和</a:t>
            </a:r>
            <a:r>
              <a:rPr lang="en-US" altLang="zh-CN" sz="1800" dirty="0">
                <a:effectLst/>
                <a:latin typeface="Times New Roman" panose="02020603050405020304" charset="0"/>
                <a:ea typeface="宋体" panose="02010600030101010101" pitchFamily="2" charset="-122"/>
                <a:sym typeface="+mn-ea"/>
              </a:rPr>
              <a:t>NA</a:t>
            </a:r>
            <a:r>
              <a:rPr lang="zh-CN" altLang="en-US" sz="1800" dirty="0">
                <a:effectLst/>
                <a:latin typeface="Times New Roman" panose="02020603050405020304" charset="0"/>
                <a:ea typeface="宋体" panose="02010600030101010101" pitchFamily="2" charset="-122"/>
                <a:sym typeface="+mn-ea"/>
              </a:rPr>
              <a:t>海区内</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移速比较快但数量比例明显下降，北印度洋（</a:t>
            </a:r>
            <a:r>
              <a:rPr lang="en-US" altLang="zh-CN" sz="1800" dirty="0">
                <a:effectLst/>
                <a:latin typeface="Times New Roman" panose="02020603050405020304" charset="0"/>
                <a:ea typeface="宋体" panose="02010600030101010101" pitchFamily="2" charset="-122"/>
                <a:sym typeface="+mn-ea"/>
              </a:rPr>
              <a:t>NI</a:t>
            </a:r>
            <a:r>
              <a:rPr lang="zh-CN" altLang="en-US" sz="1800" dirty="0">
                <a:effectLst/>
                <a:latin typeface="Times New Roman" panose="02020603050405020304" charset="0"/>
                <a:ea typeface="宋体" panose="02010600030101010101" pitchFamily="2" charset="-122"/>
                <a:sym typeface="+mn-ea"/>
              </a:rPr>
              <a:t>）和南半球（</a:t>
            </a:r>
            <a:r>
              <a:rPr lang="en-US" altLang="zh-CN" sz="1800" dirty="0">
                <a:effectLst/>
                <a:latin typeface="Times New Roman" panose="02020603050405020304" charset="0"/>
                <a:ea typeface="宋体" panose="02010600030101010101" pitchFamily="2" charset="-122"/>
                <a:sym typeface="+mn-ea"/>
              </a:rPr>
              <a:t>SH</a:t>
            </a:r>
            <a:r>
              <a:rPr lang="zh-CN" altLang="en-US" sz="1800" dirty="0">
                <a:effectLst/>
                <a:latin typeface="Times New Roman" panose="02020603050405020304" charset="0"/>
                <a:ea typeface="宋体" panose="02010600030101010101" pitchFamily="2" charset="-122"/>
                <a:sym typeface="+mn-ea"/>
              </a:rPr>
              <a:t>）的</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移速比较慢但数量比例明显增加，特别是在</a:t>
            </a:r>
            <a:r>
              <a:rPr lang="en-US" altLang="zh-CN" sz="1800" dirty="0">
                <a:effectLst/>
                <a:latin typeface="Times New Roman" panose="02020603050405020304" charset="0"/>
                <a:ea typeface="宋体" panose="02010600030101010101" pitchFamily="2" charset="-122"/>
                <a:sym typeface="+mn-ea"/>
              </a:rPr>
              <a:t>1980</a:t>
            </a:r>
            <a:r>
              <a:rPr lang="zh-CN" altLang="en-US" sz="1800" dirty="0">
                <a:effectLst/>
                <a:latin typeface="Times New Roman" panose="02020603050405020304" charset="0"/>
                <a:ea typeface="宋体" panose="02010600030101010101" pitchFamily="2" charset="-122"/>
                <a:sym typeface="+mn-ea"/>
              </a:rPr>
              <a:t>年前后准静止卫星引入期间。</a:t>
            </a:r>
            <a:endParaRPr lang="en-US" altLang="zh-CN" sz="1800" dirty="0">
              <a:effectLst/>
              <a:latin typeface="Times New Roman" panose="02020603050405020304" charset="0"/>
              <a:ea typeface="宋体" panose="02010600030101010101" pitchFamily="2" charset="-122"/>
            </a:endParaRPr>
          </a:p>
          <a:p>
            <a:r>
              <a:rPr lang="en-US" altLang="zh-CN" sz="1800" dirty="0">
                <a:effectLst/>
                <a:latin typeface="Times New Roman" panose="02020603050405020304" charset="0"/>
                <a:ea typeface="宋体" panose="02010600030101010101" pitchFamily="2" charset="-122"/>
                <a:sym typeface="+mn-ea"/>
              </a:rPr>
              <a:t>Sun add: </a:t>
            </a:r>
            <a:r>
              <a:rPr lang="zh-CN" altLang="en-US" sz="1800" dirty="0">
                <a:effectLst/>
                <a:latin typeface="Times New Roman" panose="02020603050405020304" charset="0"/>
                <a:ea typeface="宋体" panose="02010600030101010101" pitchFamily="2" charset="-122"/>
                <a:sym typeface="+mn-ea"/>
              </a:rPr>
              <a:t>通过下面两张图可以发现，低纬</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移速较慢，高纬度</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移速较快，低纬</a:t>
            </a:r>
            <a:r>
              <a:rPr lang="en-US" altLang="zh-CN" sz="1800" dirty="0">
                <a:effectLst/>
                <a:latin typeface="Times New Roman" panose="02020603050405020304" charset="0"/>
                <a:ea typeface="宋体" panose="02010600030101010101" pitchFamily="2" charset="-122"/>
                <a:sym typeface="+mn-ea"/>
              </a:rPr>
              <a:t>TC</a:t>
            </a:r>
            <a:r>
              <a:rPr lang="zh-CN" altLang="en-US" sz="1800" dirty="0">
                <a:effectLst/>
                <a:latin typeface="Times New Roman" panose="02020603050405020304" charset="0"/>
                <a:ea typeface="宋体" panose="02010600030101010101" pitchFamily="2" charset="-122"/>
                <a:sym typeface="+mn-ea"/>
              </a:rPr>
              <a:t>数量比例明显上升（图</a:t>
            </a:r>
            <a:r>
              <a:rPr lang="en-US" altLang="zh-CN" sz="1800" dirty="0">
                <a:effectLst/>
                <a:latin typeface="Times New Roman" panose="02020603050405020304" charset="0"/>
                <a:ea typeface="宋体" panose="02010600030101010101" pitchFamily="2" charset="-122"/>
                <a:sym typeface="+mn-ea"/>
              </a:rPr>
              <a:t>d</a:t>
            </a:r>
            <a:r>
              <a:rPr lang="zh-CN" altLang="en-US" sz="1800" dirty="0">
                <a:effectLst/>
                <a:latin typeface="Times New Roman" panose="02020603050405020304" charset="0"/>
                <a:ea typeface="宋体" panose="02010600030101010101" pitchFamily="2" charset="-122"/>
                <a:sym typeface="+mn-ea"/>
              </a:rPr>
              <a:t>中青色线条），</a:t>
            </a:r>
            <a:r>
              <a:rPr kumimoji="1" lang="zh-CN" altLang="en-US" sz="1800" dirty="0">
                <a:sym typeface="+mn-ea"/>
              </a:rPr>
              <a:t>这同样也会造成全球热带气旋移动平均移动速度减慢。</a:t>
            </a:r>
            <a:endParaRPr kumimoji="1" lang="en-US" altLang="zh-CN" sz="1800" baseline="0" dirty="0"/>
          </a:p>
          <a:p>
            <a:endParaRPr lang="zh-CN" altLang="zh-CN" sz="1800" dirty="0">
              <a:effectLst/>
              <a:latin typeface="Times New Roman" panose="02020603050405020304" charset="0"/>
              <a:ea typeface="宋体" panose="02010600030101010101" pitchFamily="2" charset="-122"/>
            </a:endParaRPr>
          </a:p>
          <a:p>
            <a:endParaRPr lang="zh-CN" altLang="zh-CN" sz="1800" dirty="0">
              <a:effectLst/>
              <a:latin typeface="Times New Roman" panose="02020603050405020304" charset="0"/>
              <a:ea typeface="宋体" panose="02010600030101010101" pitchFamily="2" charset="-122"/>
            </a:endParaRPr>
          </a:p>
          <a:p>
            <a:r>
              <a:rPr kumimoji="1" lang="zh-CN" altLang="en-US" baseline="0" dirty="0"/>
              <a:t>不明白</a:t>
            </a:r>
            <a:r>
              <a:rPr kumimoji="1" lang="en-US" altLang="zh-CN" baseline="0" dirty="0"/>
              <a:t>~</a:t>
            </a:r>
          </a:p>
          <a:p>
            <a:r>
              <a:rPr kumimoji="1" lang="en-US" altLang="zh-CN" baseline="0" dirty="0"/>
              <a:t>number</a:t>
            </a:r>
            <a:r>
              <a:rPr kumimoji="1" lang="zh-CN" altLang="en-US" baseline="0" dirty="0"/>
              <a:t>表示洋区</a:t>
            </a:r>
            <a:r>
              <a:rPr kumimoji="1" lang="en-US" altLang="zh-CN" baseline="0" dirty="0"/>
              <a:t>TC</a:t>
            </a:r>
            <a:r>
              <a:rPr kumimoji="1" lang="zh-CN" altLang="en-US" baseline="0" dirty="0"/>
              <a:t>占全球</a:t>
            </a:r>
            <a:r>
              <a:rPr kumimoji="1" lang="en-US" altLang="zh-CN" baseline="0" dirty="0"/>
              <a:t>TC</a:t>
            </a:r>
            <a:r>
              <a:rPr kumimoji="1" lang="zh-CN" altLang="en-US" baseline="0" dirty="0"/>
              <a:t>的比例</a:t>
            </a:r>
          </a:p>
          <a:p>
            <a:endParaRPr kumimoji="1" lang="en-US" altLang="zh-CN" baseline="0" dirty="0"/>
          </a:p>
          <a:p>
            <a:r>
              <a:rPr kumimoji="1" lang="zh-CN" altLang="en-US" baseline="0" dirty="0"/>
              <a:t>图</a:t>
            </a:r>
            <a:r>
              <a:rPr kumimoji="1" lang="en-US" altLang="zh-CN" baseline="0" dirty="0"/>
              <a:t>3</a:t>
            </a:r>
            <a:r>
              <a:rPr kumimoji="1" lang="zh-CN" altLang="en-US" baseline="0" dirty="0"/>
              <a:t>是不同海区不同纬度热带气旋的移动速度和时次数量百分率的时间序列图。上面一排两幅图是不同海区的图。其中左图中北大西洋（橘黄色）和西北太平洋（青色）热带气旋移动速度较大，而在右图中这两个海区的百分率明显减小，这种高移动速度海区热带气旋比例的减小会造成全球热带气旋平均移动速度的减慢（举个例子，这有点像，在一群人里把高个子都干掉以后，这群人的平均身高会减小）。</a:t>
            </a:r>
            <a:endParaRPr kumimoji="1" lang="en-US" altLang="zh-CN" baseline="0" dirty="0"/>
          </a:p>
          <a:p>
            <a:r>
              <a:rPr kumimoji="1" lang="zh-CN" altLang="en-US" baseline="0" dirty="0"/>
              <a:t>此外，左图中南半球澳大利亚以东（即东经</a:t>
            </a:r>
            <a:r>
              <a:rPr kumimoji="1" lang="en-US" altLang="zh-CN" baseline="0" dirty="0"/>
              <a:t>100E</a:t>
            </a:r>
            <a:r>
              <a:rPr kumimoji="1" lang="zh-CN" altLang="en-US" baseline="0" dirty="0"/>
              <a:t>）（红色）热带气旋移动速度较小，在右图中这个海区热带气旋比例大幅增加，这同样也会造成全球热带气旋移动平均移动速度减慢（这有点像，一群人里矮个子越来越多以后，这群人的平均身高也会减小）。</a:t>
            </a:r>
            <a:endParaRPr kumimoji="1" lang="en-US" altLang="zh-CN" baseline="0" dirty="0"/>
          </a:p>
          <a:p>
            <a:endParaRPr kumimoji="1" lang="zh-CN" altLang="en-US" baseline="0" dirty="0"/>
          </a:p>
          <a:p>
            <a:r>
              <a:rPr kumimoji="1" lang="zh-CN" altLang="en-US" baseline="0" dirty="0"/>
              <a:t>中间一排的图是不同纬度的图。一般认为纬度越大引导气流越强，热带气旋移动速度越快。左图中青色（南半球</a:t>
            </a:r>
            <a:r>
              <a:rPr kumimoji="1" lang="en-US" altLang="zh-CN" baseline="0" dirty="0"/>
              <a:t>0-</a:t>
            </a:r>
            <a:r>
              <a:rPr kumimoji="1" lang="zh-CN" altLang="en-US" baseline="0" dirty="0"/>
              <a:t>南纬</a:t>
            </a:r>
            <a:r>
              <a:rPr kumimoji="1" lang="en-US" altLang="zh-CN" baseline="0" dirty="0"/>
              <a:t>25</a:t>
            </a:r>
            <a:r>
              <a:rPr kumimoji="1" lang="zh-CN" altLang="en-US" baseline="0" dirty="0"/>
              <a:t>度）的热带气旋移动速度最小，而在右图中这个纬度带中热带气旋百分率大幅增加，这中低移动速度区域热带气旋比例的增加会造成全球热带气旋平均移动速度的减慢（因为一群人里矮个子多了）。</a:t>
            </a:r>
            <a:endParaRPr kumimoji="1" lang="en-US" altLang="zh-CN" baseline="0" dirty="0"/>
          </a:p>
          <a:p>
            <a:r>
              <a:rPr kumimoji="1" lang="zh-CN" altLang="en-US" baseline="0" dirty="0"/>
              <a:t>为了进一步说明热带气旋纬度变化对移动速度的影响，再看下面一排图。左边是全球热带气旋移动速度和所在纬度的时间序列图，发现二者之间相关度非常高，达到</a:t>
            </a:r>
            <a:r>
              <a:rPr kumimoji="1" lang="en-US" altLang="zh-CN" baseline="0" dirty="0"/>
              <a:t>0.78</a:t>
            </a:r>
            <a:r>
              <a:rPr kumimoji="1" lang="zh-CN" altLang="en-US" baseline="0" dirty="0"/>
              <a:t>。右图是使用</a:t>
            </a:r>
            <a:r>
              <a:rPr kumimoji="1" lang="en-US" altLang="zh-CN" baseline="0" dirty="0"/>
              <a:t>regress</a:t>
            </a:r>
            <a:r>
              <a:rPr kumimoji="1" lang="zh-CN" altLang="en-US" baseline="0" dirty="0"/>
              <a:t>方法，在热带气旋移动速度时间序列中剔除纬度时间序列后的时间序列，发现剔除纬度后，热带气旋移动速度变化趋势大幅减小。</a:t>
            </a:r>
            <a:endParaRPr kumimoji="1" lang="en-US" altLang="zh-CN" baseline="0" dirty="0"/>
          </a:p>
          <a:p>
            <a:r>
              <a:rPr kumimoji="1" lang="zh-CN" altLang="en-US" baseline="0" dirty="0"/>
              <a:t>这些不同海区和不同纬度热带气旋百分率的变化是造成热带气旋移动速度减慢的重要原因，而这些百分率变化主要发生在三个世纪</a:t>
            </a:r>
            <a:r>
              <a:rPr kumimoji="1" lang="en-US" altLang="zh-CN" baseline="0" dirty="0"/>
              <a:t>70</a:t>
            </a:r>
            <a:r>
              <a:rPr kumimoji="1" lang="zh-CN" altLang="en-US" baseline="0" dirty="0"/>
              <a:t>年代末</a:t>
            </a:r>
            <a:r>
              <a:rPr kumimoji="1" lang="en-US" altLang="zh-CN" baseline="0" dirty="0"/>
              <a:t>80</a:t>
            </a:r>
            <a:r>
              <a:rPr kumimoji="1" lang="zh-CN" altLang="en-US" baseline="0" dirty="0"/>
              <a:t>年代初，正逢南半球静止卫星的普及，因此，被认为与观测手段的提升（如卫星资料的引入）有着密切关系。所以，除了全球变暖外，观测手段的提升（如卫星资料的引入）对全球热带气旋移动速度的减慢也有着重要的影响。</a:t>
            </a:r>
            <a:endParaRPr kumimoji="1" lang="en-US" altLang="zh-CN" baseline="0" dirty="0"/>
          </a:p>
        </p:txBody>
      </p:sp>
      <p:sp>
        <p:nvSpPr>
          <p:cNvPr id="4" name="幻灯片编号占位符 3"/>
          <p:cNvSpPr>
            <a:spLocks noGrp="1"/>
          </p:cNvSpPr>
          <p:nvPr>
            <p:ph type="sldNum" sz="quarter" idx="10"/>
          </p:nvPr>
        </p:nvSpPr>
        <p:spPr/>
        <p:txBody>
          <a:bodyPr/>
          <a:lstStyle/>
          <a:p>
            <a:fld id="{35B7760C-7EA4-D540-9E00-C05D75087ACB}"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404040"/>
                </a:solidFill>
                <a:effectLst/>
                <a:latin typeface="Arial" panose="020B0604020202020204" pitchFamily="34" charset="0"/>
              </a:rPr>
              <a:t>如何回答两个问题</a:t>
            </a:r>
            <a:endParaRPr lang="en-US" altLang="zh-CN" b="0" i="0" dirty="0">
              <a:solidFill>
                <a:srgbClr val="404040"/>
              </a:solidFill>
              <a:effectLst/>
              <a:latin typeface="Arial" panose="020B0604020202020204" pitchFamily="34" charset="0"/>
            </a:endParaRPr>
          </a:p>
          <a:p>
            <a:endParaRPr lang="en-US" altLang="zh-CN" b="0" i="0" dirty="0">
              <a:solidFill>
                <a:srgbClr val="404040"/>
              </a:solidFill>
              <a:effectLst/>
              <a:latin typeface="Arial" panose="020B0604020202020204" pitchFamily="34" charset="0"/>
            </a:endParaRPr>
          </a:p>
          <a:p>
            <a:r>
              <a:rPr lang="en-US" altLang="zh-CN" dirty="0">
                <a:solidFill>
                  <a:srgbClr val="404040"/>
                </a:solidFill>
                <a:effectLst/>
                <a:latin typeface="Arial" panose="020B0604020202020204" pitchFamily="34" charset="0"/>
                <a:sym typeface="+mn-ea"/>
              </a:rPr>
              <a:t>Sun add:</a:t>
            </a:r>
            <a:endParaRPr lang="en-US" altLang="zh-CN" b="0" i="0" dirty="0">
              <a:solidFill>
                <a:srgbClr val="404040"/>
              </a:solidFill>
              <a:effectLst/>
              <a:latin typeface="Arial" panose="020B0604020202020204" pitchFamily="34" charset="0"/>
            </a:endParaRPr>
          </a:p>
          <a:p>
            <a:r>
              <a:rPr lang="zh-CN" altLang="en-US" dirty="0">
                <a:solidFill>
                  <a:srgbClr val="404040"/>
                </a:solidFill>
                <a:effectLst/>
                <a:latin typeface="Arial" panose="020B0604020202020204" pitchFamily="34" charset="0"/>
                <a:sym typeface="+mn-ea"/>
              </a:rPr>
              <a:t>问题</a:t>
            </a:r>
            <a:r>
              <a:rPr lang="en-US" altLang="zh-CN" dirty="0">
                <a:solidFill>
                  <a:srgbClr val="404040"/>
                </a:solidFill>
                <a:effectLst/>
                <a:latin typeface="Arial" panose="020B0604020202020204" pitchFamily="34" charset="0"/>
                <a:sym typeface="+mn-ea"/>
              </a:rPr>
              <a:t>1</a:t>
            </a:r>
            <a:r>
              <a:rPr lang="zh-CN" altLang="en-US" dirty="0">
                <a:solidFill>
                  <a:srgbClr val="404040"/>
                </a:solidFill>
                <a:effectLst/>
                <a:latin typeface="Arial" panose="020B0604020202020204" pitchFamily="34" charset="0"/>
                <a:sym typeface="+mn-ea"/>
              </a:rPr>
              <a:t>答案：</a:t>
            </a:r>
            <a:r>
              <a:rPr lang="en-US" altLang="zh-CN" dirty="0">
                <a:solidFill>
                  <a:srgbClr val="404040"/>
                </a:solidFill>
                <a:effectLst/>
                <a:latin typeface="Arial" panose="020B0604020202020204" pitchFamily="34" charset="0"/>
                <a:sym typeface="+mn-ea"/>
              </a:rPr>
              <a:t>Rather than weak TCs, it is strong TCs that slowed down in the past decades.</a:t>
            </a:r>
            <a:endParaRPr lang="en-US" altLang="zh-CN" b="0" i="0" dirty="0">
              <a:solidFill>
                <a:srgbClr val="404040"/>
              </a:solidFill>
              <a:effectLst/>
              <a:latin typeface="Arial" panose="020B0604020202020204" pitchFamily="34" charset="0"/>
            </a:endParaRPr>
          </a:p>
          <a:p>
            <a:r>
              <a:rPr lang="zh-CN" altLang="en-US" dirty="0">
                <a:solidFill>
                  <a:srgbClr val="404040"/>
                </a:solidFill>
                <a:effectLst/>
                <a:latin typeface="Arial" panose="020B0604020202020204" pitchFamily="34" charset="0"/>
                <a:sym typeface="+mn-ea"/>
              </a:rPr>
              <a:t>问题</a:t>
            </a:r>
            <a:r>
              <a:rPr lang="en-US" altLang="zh-CN" dirty="0">
                <a:solidFill>
                  <a:srgbClr val="404040"/>
                </a:solidFill>
                <a:effectLst/>
                <a:latin typeface="Arial" panose="020B0604020202020204" pitchFamily="34" charset="0"/>
                <a:sym typeface="+mn-ea"/>
              </a:rPr>
              <a:t>2</a:t>
            </a:r>
            <a:r>
              <a:rPr lang="zh-CN" altLang="en-US" dirty="0">
                <a:solidFill>
                  <a:srgbClr val="404040"/>
                </a:solidFill>
                <a:effectLst/>
                <a:latin typeface="Arial" panose="020B0604020202020204" pitchFamily="34" charset="0"/>
                <a:sym typeface="+mn-ea"/>
              </a:rPr>
              <a:t>答案：后者起到了更大的作用。</a:t>
            </a:r>
            <a:r>
              <a:rPr lang="en-US" altLang="zh-CN" dirty="0">
                <a:solidFill>
                  <a:srgbClr val="000000"/>
                </a:solidFill>
                <a:effectLst/>
                <a:latin typeface="Times New Roman" panose="02020603050405020304" charset="0"/>
                <a:ea typeface="宋体" panose="02010600030101010101" pitchFamily="2" charset="-122"/>
                <a:sym typeface="+mn-ea"/>
              </a:rPr>
              <a:t>The changes of TC tracks (including inter-basin trend and latitudinal shift), which are partly attributed to data inhomogeneity, make a much larger contribution to the slowing trend, compared with the </a:t>
            </a:r>
            <a:r>
              <a:rPr lang="en-US" altLang="zh-CN" dirty="0">
                <a:solidFill>
                  <a:srgbClr val="000000"/>
                </a:solidFill>
                <a:effectLst/>
                <a:latin typeface="Times New Roman" panose="02020603050405020304" charset="0"/>
                <a:ea typeface="微软雅黑" panose="020B0503020204020204" pitchFamily="34" charset="-122"/>
                <a:sym typeface="+mn-ea"/>
              </a:rPr>
              <a:t>weakening </a:t>
            </a:r>
            <a:r>
              <a:rPr lang="en-US" altLang="zh-CN" dirty="0">
                <a:solidFill>
                  <a:srgbClr val="000000"/>
                </a:solidFill>
                <a:effectLst/>
                <a:latin typeface="Times New Roman" panose="02020603050405020304" charset="0"/>
                <a:ea typeface="宋体" panose="02010600030101010101" pitchFamily="2" charset="-122"/>
                <a:sym typeface="+mn-ea"/>
              </a:rPr>
              <a:t>of tropical circulation, which is related to anthropogenic warming.</a:t>
            </a:r>
            <a:endParaRPr lang="en-US" altLang="zh-CN" b="0" i="0" dirty="0">
              <a:solidFill>
                <a:srgbClr val="404040"/>
              </a:solidFill>
              <a:effectLst/>
              <a:latin typeface="Arial" panose="020B0604020202020204" pitchFamily="34" charset="0"/>
            </a:endParaRPr>
          </a:p>
          <a:p>
            <a:r>
              <a:rPr lang="en-US" altLang="zh-CN" dirty="0">
                <a:solidFill>
                  <a:srgbClr val="404040"/>
                </a:solidFill>
                <a:effectLst/>
                <a:latin typeface="Arial" panose="020B0604020202020204" pitchFamily="34" charset="0"/>
                <a:sym typeface="+mn-ea"/>
              </a:rPr>
              <a:t>This is the end of my presentation. Thank you for your listening.</a:t>
            </a:r>
            <a:endParaRPr lang="zh-CN" altLang="en-US" dirty="0"/>
          </a:p>
          <a:p>
            <a:endParaRPr lang="en-US" altLang="zh-CN" b="0" i="0" dirty="0">
              <a:solidFill>
                <a:srgbClr val="404040"/>
              </a:solidFill>
              <a:effectLst/>
              <a:latin typeface="Arial" panose="020B0604020202020204" pitchFamily="34" charset="0"/>
            </a:endParaRPr>
          </a:p>
          <a:p>
            <a:endParaRPr lang="en-US" altLang="zh-CN" b="0" i="0" dirty="0">
              <a:solidFill>
                <a:srgbClr val="404040"/>
              </a:solidFill>
              <a:effectLst/>
              <a:latin typeface="Arial" panose="020B0604020202020204" pitchFamily="34" charset="0"/>
            </a:endParaRPr>
          </a:p>
          <a:p>
            <a:r>
              <a:rPr lang="en-US" altLang="zh-CN" b="0" i="0" dirty="0">
                <a:solidFill>
                  <a:srgbClr val="404040"/>
                </a:solidFill>
                <a:effectLst/>
                <a:latin typeface="Arial" panose="020B0604020202020204" pitchFamily="34" charset="0"/>
              </a:rPr>
              <a:t>This is the end of my presentation. Thank you for your listening.</a:t>
            </a:r>
            <a:endParaRPr lang="zh-CN" altLang="en-US" dirty="0"/>
          </a:p>
        </p:txBody>
      </p:sp>
      <p:sp>
        <p:nvSpPr>
          <p:cNvPr id="4" name="灯片编号占位符 3"/>
          <p:cNvSpPr>
            <a:spLocks noGrp="1"/>
          </p:cNvSpPr>
          <p:nvPr>
            <p:ph type="sldNum" sz="quarter" idx="5"/>
          </p:nvPr>
        </p:nvSpPr>
        <p:spPr/>
        <p:txBody>
          <a:bodyPr/>
          <a:lstStyle/>
          <a:p>
            <a:fld id="{35B7760C-7EA4-D540-9E00-C05D75087ACB}"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for your attention. Constructive discussions and feedback are warmly welcome</a:t>
            </a:r>
          </a:p>
        </p:txBody>
      </p:sp>
      <p:sp>
        <p:nvSpPr>
          <p:cNvPr id="4" name="灯片编号占位符 3"/>
          <p:cNvSpPr>
            <a:spLocks noGrp="1"/>
          </p:cNvSpPr>
          <p:nvPr>
            <p:ph type="sldNum" sz="quarter" idx="5"/>
          </p:nvPr>
        </p:nvSpPr>
        <p:spPr/>
        <p:txBody>
          <a:bodyPr/>
          <a:lstStyle/>
          <a:p>
            <a:fld id="{35B7760C-7EA4-D540-9E00-C05D75087ACB}"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slideMaster" Target="../slideMasters/slideMaster2.xml"/><Relationship Id="rId4" Type="http://schemas.openxmlformats.org/officeDocument/2006/relationships/tags" Target="../tags/tag40.xml"/><Relationship Id="rId9" Type="http://schemas.openxmlformats.org/officeDocument/2006/relationships/tags" Target="../tags/tag4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Master" Target="../slideMasters/slideMaster2.xml"/><Relationship Id="rId4" Type="http://schemas.openxmlformats.org/officeDocument/2006/relationships/tags" Target="../tags/tag4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2.xml"/><Relationship Id="rId5" Type="http://schemas.openxmlformats.org/officeDocument/2006/relationships/tags" Target="../tags/tag71.xml"/><Relationship Id="rId4" Type="http://schemas.openxmlformats.org/officeDocument/2006/relationships/tags" Target="../tags/tag7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2.xml"/><Relationship Id="rId5" Type="http://schemas.openxmlformats.org/officeDocument/2006/relationships/tags" Target="../tags/tag76.xml"/><Relationship Id="rId4" Type="http://schemas.openxmlformats.org/officeDocument/2006/relationships/tags" Target="../tags/tag7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Master" Target="../slideMasters/slideMaster2.xml"/><Relationship Id="rId4" Type="http://schemas.openxmlformats.org/officeDocument/2006/relationships/tags" Target="../tags/tag80.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slideMaster" Target="../slideMasters/slideMaster2.xml"/><Relationship Id="rId4" Type="http://schemas.openxmlformats.org/officeDocument/2006/relationships/tags" Target="../tags/tag111.xml"/><Relationship Id="rId9" Type="http://schemas.openxmlformats.org/officeDocument/2006/relationships/tags" Target="../tags/tag116.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Master" Target="../slideMasters/slideMaster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p:custDataLst>
              <p:tags r:id="rId1"/>
            </p:custDataLst>
          </p:nvPr>
        </p:nvSpPr>
        <p:spPr>
          <a:xfrm>
            <a:off x="0" y="1"/>
            <a:ext cx="12192000" cy="74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8" name="矩形 7"/>
          <p:cNvSpPr/>
          <p:nvPr>
            <p:custDataLst>
              <p:tags r:id="rId2"/>
            </p:custDataLst>
          </p:nvPr>
        </p:nvSpPr>
        <p:spPr>
          <a:xfrm>
            <a:off x="0" y="6477001"/>
            <a:ext cx="12192000" cy="3852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cxnSp>
        <p:nvCxnSpPr>
          <p:cNvPr id="9" name="直接连接符 8"/>
          <p:cNvCxnSpPr/>
          <p:nvPr>
            <p:custDataLst>
              <p:tags r:id="rId3"/>
            </p:custDataLst>
          </p:nvPr>
        </p:nvCxnSpPr>
        <p:spPr>
          <a:xfrm>
            <a:off x="2350559" y="4004733"/>
            <a:ext cx="74908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4"/>
            </p:custDataLst>
          </p:nvPr>
        </p:nvSpPr>
        <p:spPr>
          <a:xfrm>
            <a:off x="1524000" y="1412776"/>
            <a:ext cx="9144000" cy="1664807"/>
          </a:xfrm>
          <a:prstGeom prst="rect">
            <a:avLst/>
          </a:prstGeom>
        </p:spPr>
        <p:txBody>
          <a:bodyPr anchor="b">
            <a:noAutofit/>
          </a:bodyPr>
          <a:lstStyle>
            <a:lvl1pPr algn="ctr">
              <a:defRPr sz="6600"/>
            </a:lvl1pPr>
          </a:lstStyle>
          <a:p>
            <a:r>
              <a:rPr lang="zh-CN" altLang="en-US" dirty="0"/>
              <a:t>单击此处编辑标题</a:t>
            </a:r>
          </a:p>
        </p:txBody>
      </p:sp>
      <p:sp>
        <p:nvSpPr>
          <p:cNvPr id="3" name="副标题 2"/>
          <p:cNvSpPr>
            <a:spLocks noGrp="1"/>
          </p:cNvSpPr>
          <p:nvPr>
            <p:ph type="subTitle" idx="1"/>
            <p:custDataLst>
              <p:tags r:id="rId5"/>
            </p:custDataLst>
          </p:nvPr>
        </p:nvSpPr>
        <p:spPr>
          <a:xfrm>
            <a:off x="1524000" y="3169659"/>
            <a:ext cx="9144000" cy="835074"/>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6"/>
            </p:custDataLst>
          </p:nvPr>
        </p:nvSpPr>
        <p:spPr>
          <a:xfrm>
            <a:off x="838200" y="6356350"/>
            <a:ext cx="2743200" cy="365125"/>
          </a:xfrm>
          <a:prstGeom prst="rect">
            <a:avLst/>
          </a:prstGeom>
        </p:spPr>
        <p:txBody>
          <a:bodyPr/>
          <a:lstStyle/>
          <a:p>
            <a:fld id="{D997B5FA-0921-464F-AAE1-844C04324D75}" type="datetimeFigureOut">
              <a:rPr lang="zh-CN" altLang="en-US" smtClean="0"/>
              <a:t>2025/5/26</a:t>
            </a:fld>
            <a:endParaRPr lang="zh-CN" altLang="en-US" dirty="0"/>
          </a:p>
        </p:txBody>
      </p:sp>
      <p:sp>
        <p:nvSpPr>
          <p:cNvPr id="5" name="页脚占位符 4"/>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custDataLst>
              <p:tags r:id="rId1"/>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2"/>
            </p:custDataLst>
          </p:nvPr>
        </p:nvSpPr>
        <p:spPr>
          <a:xfrm>
            <a:off x="838200" y="749301"/>
            <a:ext cx="10515600" cy="1239539"/>
          </a:xfrm>
          <a:prstGeom prst="rect">
            <a:avLst/>
          </a:prstGeom>
        </p:spPr>
        <p:txBody>
          <a:bodyPr anchor="b" anchorCtr="0"/>
          <a:lstStyle/>
          <a:p>
            <a:r>
              <a:rPr lang="zh-CN" altLang="en-US" dirty="0"/>
              <a:t>单击此处编辑母版标题样式</a:t>
            </a:r>
          </a:p>
        </p:txBody>
      </p:sp>
      <p:sp>
        <p:nvSpPr>
          <p:cNvPr id="3" name="内容占位符 2"/>
          <p:cNvSpPr>
            <a:spLocks noGrp="1"/>
          </p:cNvSpPr>
          <p:nvPr>
            <p:ph idx="1"/>
            <p:custDataLst>
              <p:tags r:id="rId3"/>
            </p:custDataLst>
          </p:nvPr>
        </p:nvSpPr>
        <p:spPr>
          <a:xfrm>
            <a:off x="838200" y="2055813"/>
            <a:ext cx="10515600" cy="4121150"/>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760FBDFE-C587-4B4C-A407-44438C67B59E}" type="datetimeFigureOut">
              <a:rPr lang="zh-CN" altLang="en-US" smtClean="0"/>
              <a:t>2025/5/26</a:t>
            </a:fld>
            <a:endParaRPr lang="zh-CN" altLang="en-US" dirty="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custDataLst>
              <p:tags r:id="rId1"/>
            </p:custDataLst>
          </p:nvPr>
        </p:nvSpPr>
        <p:spPr>
          <a:xfrm>
            <a:off x="1" y="2406650"/>
            <a:ext cx="4305300"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9" name="矩形 8"/>
          <p:cNvSpPr/>
          <p:nvPr>
            <p:custDataLst>
              <p:tags r:id="rId2"/>
            </p:custDataLst>
          </p:nvPr>
        </p:nvSpPr>
        <p:spPr>
          <a:xfrm>
            <a:off x="5101167" y="4322233"/>
            <a:ext cx="7092951"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a:p>
        </p:txBody>
      </p:sp>
      <p:sp>
        <p:nvSpPr>
          <p:cNvPr id="10" name="矩形 9"/>
          <p:cNvSpPr/>
          <p:nvPr>
            <p:custDataLst>
              <p:tags r:id="rId3"/>
            </p:custDataLst>
          </p:nvPr>
        </p:nvSpPr>
        <p:spPr>
          <a:xfrm>
            <a:off x="4402667" y="2406650"/>
            <a:ext cx="408517"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2" name="标题 1"/>
          <p:cNvSpPr>
            <a:spLocks noGrp="1"/>
          </p:cNvSpPr>
          <p:nvPr>
            <p:ph type="title" hasCustomPrompt="1"/>
            <p:custDataLst>
              <p:tags r:id="rId4"/>
            </p:custDataLst>
          </p:nvPr>
        </p:nvSpPr>
        <p:spPr>
          <a:xfrm>
            <a:off x="4811184" y="2406651"/>
            <a:ext cx="6536266" cy="878334"/>
          </a:xfrm>
          <a:prstGeom prst="rect">
            <a:avLst/>
          </a:prstGeom>
        </p:spPr>
        <p:txBody>
          <a:bodyPr anchor="ctr" anchorCtr="0">
            <a:normAutofit/>
          </a:bodyPr>
          <a:lstStyle>
            <a:lvl1pPr algn="l">
              <a:defRPr sz="4400" b="1"/>
            </a:lvl1pPr>
          </a:lstStyle>
          <a:p>
            <a:r>
              <a:rPr lang="zh-CN" altLang="en-US" dirty="0"/>
              <a:t>单击此处编辑标题</a:t>
            </a:r>
          </a:p>
        </p:txBody>
      </p:sp>
      <p:sp>
        <p:nvSpPr>
          <p:cNvPr id="3" name="文本占位符 2"/>
          <p:cNvSpPr>
            <a:spLocks noGrp="1"/>
          </p:cNvSpPr>
          <p:nvPr>
            <p:ph type="body" idx="1"/>
            <p:custDataLst>
              <p:tags r:id="rId5"/>
            </p:custDataLst>
          </p:nvPr>
        </p:nvSpPr>
        <p:spPr>
          <a:xfrm>
            <a:off x="4811184" y="3284986"/>
            <a:ext cx="6536266" cy="704932"/>
          </a:xfrm>
          <a:prstGeom prst="rect">
            <a:avLst/>
          </a:prstGeom>
        </p:spPr>
        <p:txBody>
          <a:bodyPr>
            <a:normAutofit/>
          </a:bodyPr>
          <a:lstStyle>
            <a:lvl1pPr marL="285750" indent="-285750" algn="l">
              <a:buFont typeface="Wingdings" panose="05000000000000000000" pitchFamily="2" charset="2"/>
              <a:buChar char="ü"/>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t>2025/5/26</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2"/>
            </p:custDataLst>
          </p:nvPr>
        </p:nvSpPr>
        <p:spPr>
          <a:xfrm>
            <a:off x="838200" y="749301"/>
            <a:ext cx="10515600" cy="1311547"/>
          </a:xfrm>
          <a:prstGeom prst="rect">
            <a:avLst/>
          </a:prstGeom>
        </p:spPr>
        <p:txBody>
          <a:bodyPr anchor="b" anchorCtr="0"/>
          <a:lstStyle/>
          <a:p>
            <a:r>
              <a:rPr lang="zh-CN" altLang="en-US" dirty="0"/>
              <a:t>单击此处编辑母版标题样式</a:t>
            </a:r>
          </a:p>
        </p:txBody>
      </p:sp>
      <p:sp>
        <p:nvSpPr>
          <p:cNvPr id="3" name="内容占位符 2"/>
          <p:cNvSpPr>
            <a:spLocks noGrp="1"/>
          </p:cNvSpPr>
          <p:nvPr>
            <p:ph sz="half" idx="1"/>
            <p:custDataLst>
              <p:tags r:id="rId3"/>
            </p:custDataLst>
          </p:nvPr>
        </p:nvSpPr>
        <p:spPr>
          <a:xfrm>
            <a:off x="838200" y="2132856"/>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4"/>
            </p:custDataLst>
          </p:nvPr>
        </p:nvSpPr>
        <p:spPr>
          <a:xfrm>
            <a:off x="6172200" y="2132856"/>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t>2025/5/26</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2"/>
            </p:custDataLst>
          </p:nvPr>
        </p:nvSpPr>
        <p:spPr>
          <a:xfrm>
            <a:off x="839788" y="749301"/>
            <a:ext cx="10515600" cy="1234504"/>
          </a:xfrm>
          <a:prstGeom prst="rect">
            <a:avLst/>
          </a:prstGeom>
        </p:spPr>
        <p:txBody>
          <a:bodyPr anchor="b" anchorCtr="0"/>
          <a:lstStyle/>
          <a:p>
            <a:r>
              <a:rPr lang="zh-CN" altLang="en-US" dirty="0"/>
              <a:t>单击此处编辑母版标题样式</a:t>
            </a:r>
          </a:p>
        </p:txBody>
      </p:sp>
      <p:sp>
        <p:nvSpPr>
          <p:cNvPr id="3" name="文本占位符 2"/>
          <p:cNvSpPr>
            <a:spLocks noGrp="1"/>
          </p:cNvSpPr>
          <p:nvPr>
            <p:ph type="body" idx="1"/>
            <p:custDataLst>
              <p:tags r:id="rId3"/>
            </p:custDataLst>
          </p:nvPr>
        </p:nvSpPr>
        <p:spPr>
          <a:xfrm>
            <a:off x="839788" y="2055813"/>
            <a:ext cx="5157787"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4"/>
            </p:custDataLst>
          </p:nvPr>
        </p:nvSpPr>
        <p:spPr>
          <a:xfrm>
            <a:off x="839788" y="2924943"/>
            <a:ext cx="5157787" cy="3264719"/>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5"/>
            </p:custDataLst>
          </p:nvPr>
        </p:nvSpPr>
        <p:spPr>
          <a:xfrm>
            <a:off x="6172200" y="2055813"/>
            <a:ext cx="5183188"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6"/>
            </p:custDataLst>
          </p:nvPr>
        </p:nvSpPr>
        <p:spPr>
          <a:xfrm>
            <a:off x="6172200" y="2924943"/>
            <a:ext cx="5183188" cy="3264719"/>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t>2025/5/26</a:t>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760FBDFE-C587-4B4C-A407-44438C67B59E}" type="datetimeFigureOut">
              <a:rPr lang="zh-CN" altLang="en-US" smtClean="0"/>
              <a:t>2025/5/26</a:t>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2"/>
            </p:custDataLst>
          </p:nvPr>
        </p:nvSpPr>
        <p:spPr>
          <a:xfrm>
            <a:off x="838200" y="933160"/>
            <a:ext cx="4681654" cy="1392533"/>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custDataLst>
              <p:tags r:id="rId3"/>
            </p:custDataLst>
          </p:nvPr>
        </p:nvSpPr>
        <p:spPr>
          <a:xfrm>
            <a:off x="5642517" y="933160"/>
            <a:ext cx="5711882" cy="536797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8200" y="2497732"/>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9EFD9D74-47D9-4702-A33C-335B63B48DBF}" type="datetimeFigureOut">
              <a:rPr lang="zh-CN" altLang="en-US" smtClean="0"/>
              <a:t>2025/5/26</a:t>
            </a:fld>
            <a:endParaRPr lang="zh-CN" altLang="en-US" dirty="0"/>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矩形 6"/>
          <p:cNvSpPr/>
          <p:nvPr>
            <p:custDataLst>
              <p:tags r:id="rId1"/>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竖排标题 1"/>
          <p:cNvSpPr>
            <a:spLocks noGrp="1"/>
          </p:cNvSpPr>
          <p:nvPr>
            <p:ph type="title" orient="vert" hasCustomPrompt="1"/>
            <p:custDataLst>
              <p:tags r:id="rId2"/>
            </p:custDataLst>
          </p:nvPr>
        </p:nvSpPr>
        <p:spPr>
          <a:xfrm>
            <a:off x="10444898" y="749301"/>
            <a:ext cx="908901" cy="5427662"/>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custDataLst>
              <p:tags r:id="rId3"/>
            </p:custDataLst>
          </p:nvPr>
        </p:nvSpPr>
        <p:spPr>
          <a:xfrm>
            <a:off x="838199" y="749301"/>
            <a:ext cx="9446443" cy="5427662"/>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760FBDFE-C587-4B4C-A407-44438C67B59E}" type="datetimeFigureOut">
              <a:rPr lang="zh-CN" altLang="en-US" smtClean="0"/>
              <a:t>2025/5/26</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3" name="日期占位符 2"/>
          <p:cNvSpPr>
            <a:spLocks noGrp="1"/>
          </p:cNvSpPr>
          <p:nvPr>
            <p:ph type="dt" sz="half" idx="10"/>
            <p:custDataLst>
              <p:tags r:id="rId2"/>
            </p:custDataLst>
          </p:nvPr>
        </p:nvSpPr>
        <p:spPr>
          <a:xfrm>
            <a:off x="838200" y="6356350"/>
            <a:ext cx="2743200" cy="365125"/>
          </a:xfrm>
          <a:prstGeom prst="rect">
            <a:avLst/>
          </a:prstGeom>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838200" y="876099"/>
            <a:ext cx="10515600" cy="5361213"/>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2"/>
            </p:custDataLst>
          </p:nvPr>
        </p:nvSpPr>
        <p:spPr>
          <a:xfrm>
            <a:off x="1805517" y="980728"/>
            <a:ext cx="8580968" cy="2068969"/>
          </a:xfrm>
          <a:prstGeom prst="rect">
            <a:avLst/>
          </a:prstGeom>
        </p:spPr>
        <p:txBody>
          <a:bodyPr anchor="b" anchorCtr="0">
            <a:normAutofit/>
          </a:bodyPr>
          <a:lstStyle>
            <a:lvl1pPr algn="ctr">
              <a:defRPr sz="8800" b="1">
                <a:solidFill>
                  <a:schemeClr val="accent1"/>
                </a:solidFill>
              </a:defRPr>
            </a:lvl1pPr>
          </a:lstStyle>
          <a:p>
            <a:r>
              <a:rPr lang="zh-CN" altLang="en-US" dirty="0"/>
              <a:t>编辑标题</a:t>
            </a:r>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2025/5/26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430B9F-D112-4DA0-AE78-D3D3BDBE365B}"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B46145-E713-4A79-AF4E-EB8F1E941D5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5.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30B9F-D112-4DA0-AE78-D3D3BDBE365B}" type="datetimeFigureOut">
              <a:rPr lang="zh-CN" altLang="en-US" smtClean="0"/>
              <a:t>2025/5/26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46145-E713-4A79-AF4E-EB8F1E941D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2025/5/26</a:t>
            </a:fld>
            <a:endParaRPr lang="zh-CN" altLang="en-US" dirty="0"/>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Lao UI" panose="020B0502040204020203" pitchFamily="34" charset="0"/>
          <a:ea typeface="微软雅黑" panose="020B0503020204020204" pitchFamily="34" charset="-122"/>
        </a:defRPr>
      </a:lvl2pPr>
      <a:lvl3pPr algn="ctr" rtl="0" fontAlgn="base">
        <a:spcBef>
          <a:spcPct val="0"/>
        </a:spcBef>
        <a:spcAft>
          <a:spcPct val="0"/>
        </a:spcAft>
        <a:defRPr sz="5865">
          <a:solidFill>
            <a:schemeClr val="tx1"/>
          </a:solidFill>
          <a:latin typeface="Lao UI" panose="020B0502040204020203" pitchFamily="34" charset="0"/>
          <a:ea typeface="微软雅黑" panose="020B0503020204020204" pitchFamily="34" charset="-122"/>
        </a:defRPr>
      </a:lvl3pPr>
      <a:lvl4pPr algn="ctr" rtl="0" fontAlgn="base">
        <a:spcBef>
          <a:spcPct val="0"/>
        </a:spcBef>
        <a:spcAft>
          <a:spcPct val="0"/>
        </a:spcAft>
        <a:defRPr sz="5865">
          <a:solidFill>
            <a:schemeClr val="tx1"/>
          </a:solidFill>
          <a:latin typeface="Lao UI" panose="020B0502040204020203" pitchFamily="34" charset="0"/>
          <a:ea typeface="微软雅黑" panose="020B0503020204020204" pitchFamily="34" charset="-122"/>
        </a:defRPr>
      </a:lvl4pPr>
      <a:lvl5pPr algn="ctr" rtl="0" fontAlgn="base">
        <a:spcBef>
          <a:spcPct val="0"/>
        </a:spcBef>
        <a:spcAft>
          <a:spcPct val="0"/>
        </a:spcAft>
        <a:defRPr sz="5865">
          <a:solidFill>
            <a:schemeClr val="tx1"/>
          </a:solidFill>
          <a:latin typeface="Lao UI" panose="020B0502040204020203" pitchFamily="34" charset="0"/>
          <a:ea typeface="微软雅黑" panose="020B0503020204020204" pitchFamily="34" charset="-122"/>
        </a:defRPr>
      </a:lvl5pPr>
      <a:lvl6pPr marL="609600" algn="ctr" rtl="0" fontAlgn="base">
        <a:spcBef>
          <a:spcPct val="0"/>
        </a:spcBef>
        <a:spcAft>
          <a:spcPct val="0"/>
        </a:spcAft>
        <a:defRPr sz="5865">
          <a:solidFill>
            <a:schemeClr val="tx1"/>
          </a:solidFill>
          <a:latin typeface="Lao UI" panose="020B0502040204020203" pitchFamily="34" charset="0"/>
          <a:ea typeface="微软雅黑" panose="020B0503020204020204" pitchFamily="34" charset="-122"/>
        </a:defRPr>
      </a:lvl6pPr>
      <a:lvl7pPr marL="1219200" algn="ctr" rtl="0" fontAlgn="base">
        <a:spcBef>
          <a:spcPct val="0"/>
        </a:spcBef>
        <a:spcAft>
          <a:spcPct val="0"/>
        </a:spcAft>
        <a:defRPr sz="5865">
          <a:solidFill>
            <a:schemeClr val="tx1"/>
          </a:solidFill>
          <a:latin typeface="Lao UI" panose="020B0502040204020203" pitchFamily="34" charset="0"/>
          <a:ea typeface="微软雅黑" panose="020B0503020204020204" pitchFamily="34" charset="-122"/>
        </a:defRPr>
      </a:lvl7pPr>
      <a:lvl8pPr marL="1828800" algn="ctr" rtl="0" fontAlgn="base">
        <a:spcBef>
          <a:spcPct val="0"/>
        </a:spcBef>
        <a:spcAft>
          <a:spcPct val="0"/>
        </a:spcAft>
        <a:defRPr sz="5865">
          <a:solidFill>
            <a:schemeClr val="tx1"/>
          </a:solidFill>
          <a:latin typeface="Lao UI" panose="020B0502040204020203" pitchFamily="34" charset="0"/>
          <a:ea typeface="微软雅黑" panose="020B0503020204020204" pitchFamily="34" charset="-122"/>
        </a:defRPr>
      </a:lvl8pPr>
      <a:lvl9pPr marL="2438400" algn="ctr" rtl="0" fontAlgn="base">
        <a:spcBef>
          <a:spcPct val="0"/>
        </a:spcBef>
        <a:spcAft>
          <a:spcPct val="0"/>
        </a:spcAft>
        <a:defRPr sz="5865">
          <a:solidFill>
            <a:schemeClr val="tx1"/>
          </a:solidFill>
          <a:latin typeface="Lao UI" panose="020B0502040204020203" pitchFamily="34" charset="0"/>
          <a:ea typeface="微软雅黑" panose="020B0503020204020204" pitchFamily="34" charset="-122"/>
        </a:defRPr>
      </a:lvl9pPr>
    </p:titleStyle>
    <p:bodyStyle>
      <a:lvl1pPr marL="457200" indent="-4572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12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GIF"/><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2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30.xml"/><Relationship Id="rId5" Type="http://schemas.openxmlformats.org/officeDocument/2006/relationships/image" Target="../media/image4.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31.xml"/><Relationship Id="rId5" Type="http://schemas.openxmlformats.org/officeDocument/2006/relationships/image" Target="../media/image5.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34.xml"/><Relationship Id="rId5" Type="http://schemas.openxmlformats.org/officeDocument/2006/relationships/image" Target="../media/image6.em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135.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a:spLocks noChangeArrowheads="1"/>
          </p:cNvSpPr>
          <p:nvPr>
            <p:custDataLst>
              <p:tags r:id="rId2"/>
            </p:custDataLst>
          </p:nvPr>
        </p:nvSpPr>
        <p:spPr bwMode="auto">
          <a:xfrm>
            <a:off x="2257425" y="4761230"/>
            <a:ext cx="7619365" cy="102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marL="0" lvl="0" indent="-285750" algn="ctr" eaLnBrk="1" fontAlgn="ctr" hangingPunct="1">
              <a:lnSpc>
                <a:spcPct val="130000"/>
              </a:lnSpc>
              <a:spcBef>
                <a:spcPts val="1000"/>
              </a:spcBef>
              <a:spcAft>
                <a:spcPts val="0"/>
              </a:spcAft>
              <a:buSzPct val="100000"/>
              <a:buFont typeface="Wingdings" panose="05000000000000000000" charset="0"/>
              <a:buNone/>
            </a:pPr>
            <a:r>
              <a:rPr lang="en-US" altLang="zh-CN" sz="2400" dirty="0">
                <a:solidFill>
                  <a:schemeClr val="dk1"/>
                </a:solidFill>
                <a:latin typeface="+mn-lt"/>
                <a:ea typeface="+mn-ea"/>
              </a:rPr>
              <a:t>Wei Zhong, Sun Yuan,  He </a:t>
            </a:r>
            <a:r>
              <a:rPr lang="en-US" altLang="zh-CN" sz="2400" dirty="0" err="1">
                <a:solidFill>
                  <a:schemeClr val="dk1"/>
                </a:solidFill>
                <a:latin typeface="+mn-lt"/>
                <a:ea typeface="+mn-ea"/>
              </a:rPr>
              <a:t>Hongrang</a:t>
            </a:r>
            <a:r>
              <a:rPr lang="zh-CN" altLang="en-US" sz="2400" dirty="0">
                <a:solidFill>
                  <a:schemeClr val="dk1"/>
                </a:solidFill>
                <a:latin typeface="+mn-lt"/>
                <a:ea typeface="+mn-ea"/>
              </a:rPr>
              <a:t>，</a:t>
            </a:r>
            <a:r>
              <a:rPr lang="en-US" altLang="zh-CN" sz="2400" dirty="0">
                <a:solidFill>
                  <a:schemeClr val="dk1"/>
                </a:solidFill>
                <a:latin typeface="+mn-lt"/>
                <a:ea typeface="+mn-ea"/>
              </a:rPr>
              <a:t>Yao </a:t>
            </a:r>
            <a:r>
              <a:rPr lang="en-US" altLang="zh-CN" sz="2400" dirty="0" err="1">
                <a:solidFill>
                  <a:schemeClr val="dk1"/>
                </a:solidFill>
                <a:latin typeface="+mn-lt"/>
                <a:ea typeface="+mn-ea"/>
              </a:rPr>
              <a:t>Yao</a:t>
            </a:r>
            <a:br>
              <a:rPr lang="en-US" altLang="zh-CN" sz="2400" dirty="0">
                <a:solidFill>
                  <a:schemeClr val="dk1"/>
                </a:solidFill>
                <a:latin typeface="+mn-lt"/>
                <a:ea typeface="+mn-ea"/>
              </a:rPr>
            </a:br>
            <a:r>
              <a:rPr lang="en-US" altLang="zh-CN" sz="2400" dirty="0">
                <a:solidFill>
                  <a:schemeClr val="dk1"/>
                </a:solidFill>
                <a:latin typeface="+mn-lt"/>
                <a:ea typeface="+mn-ea"/>
              </a:rPr>
              <a:t>2025.06.04</a:t>
            </a:r>
          </a:p>
        </p:txBody>
      </p:sp>
      <p:sp>
        <p:nvSpPr>
          <p:cNvPr id="6" name="文本框 5"/>
          <p:cNvSpPr txBox="1"/>
          <p:nvPr>
            <p:custDataLst>
              <p:tags r:id="rId3"/>
            </p:custDataLst>
          </p:nvPr>
        </p:nvSpPr>
        <p:spPr>
          <a:xfrm>
            <a:off x="138430" y="2109470"/>
            <a:ext cx="11765915" cy="1664970"/>
          </a:xfrm>
          <a:prstGeom prst="rect">
            <a:avLst/>
          </a:prstGeom>
        </p:spPr>
        <p:txBody>
          <a:bodyPr vert="horz" lIns="91440" tIns="45720" rIns="91440" bIns="45720" rtlCol="0" anchor="b">
            <a:noAutofit/>
          </a:bodyPr>
          <a:lstStyle>
            <a:lvl1pPr algn="ctr">
              <a:defRPr sz="6600">
                <a:latin typeface="+mj-lt"/>
                <a:ea typeface="+mj-ea"/>
                <a:cs typeface="+mj-cs"/>
              </a:defRPr>
            </a:lvl1pPr>
            <a:lvl2pPr algn="ctr">
              <a:defRPr sz="5865"/>
            </a:lvl2pPr>
            <a:lvl3pPr algn="ctr">
              <a:defRPr sz="5865"/>
            </a:lvl3pPr>
            <a:lvl4pPr algn="ctr">
              <a:defRPr sz="5865"/>
            </a:lvl4pPr>
            <a:lvl5pPr algn="ctr">
              <a:defRPr sz="5865"/>
            </a:lvl5pPr>
            <a:lvl6pPr marL="609600" algn="ctr" fontAlgn="base">
              <a:spcBef>
                <a:spcPct val="0"/>
              </a:spcBef>
              <a:spcAft>
                <a:spcPct val="0"/>
              </a:spcAft>
              <a:defRPr sz="5865"/>
            </a:lvl6pPr>
            <a:lvl7pPr marL="1219200" algn="ctr" fontAlgn="base">
              <a:spcBef>
                <a:spcPct val="0"/>
              </a:spcBef>
              <a:spcAft>
                <a:spcPct val="0"/>
              </a:spcAft>
              <a:defRPr sz="5865"/>
            </a:lvl7pPr>
            <a:lvl8pPr marL="1828800" algn="ctr" fontAlgn="base">
              <a:spcBef>
                <a:spcPct val="0"/>
              </a:spcBef>
              <a:spcAft>
                <a:spcPct val="0"/>
              </a:spcAft>
              <a:defRPr sz="5865"/>
            </a:lvl8pPr>
            <a:lvl9pPr marL="2438400" algn="ctr" fontAlgn="base">
              <a:spcBef>
                <a:spcPct val="0"/>
              </a:spcBef>
              <a:spcAft>
                <a:spcPct val="0"/>
              </a:spcAft>
              <a:defRPr sz="5865"/>
            </a:lvl9pPr>
          </a:lstStyle>
          <a:p>
            <a:pPr marL="0" indent="0" algn="ctr">
              <a:lnSpc>
                <a:spcPct val="100000"/>
              </a:lnSpc>
              <a:spcBef>
                <a:spcPts val="0"/>
              </a:spcBef>
              <a:spcAft>
                <a:spcPts val="0"/>
              </a:spcAft>
              <a:buSzPct val="100000"/>
              <a:buNone/>
            </a:pPr>
            <a:r>
              <a:rPr lang="en-US" altLang="zh-CN" sz="4800" dirty="0">
                <a:solidFill>
                  <a:schemeClr val="accent1"/>
                </a:solidFill>
              </a:rPr>
              <a:t>Slowing Trend of Strong Tropical Cyclones under Global Warming</a:t>
            </a:r>
          </a:p>
        </p:txBody>
      </p:sp>
      <p:sp>
        <p:nvSpPr>
          <p:cNvPr id="7" name="文本框 6"/>
          <p:cNvSpPr txBox="1"/>
          <p:nvPr>
            <p:custDataLst>
              <p:tags r:id="rId4"/>
            </p:custDataLst>
          </p:nvPr>
        </p:nvSpPr>
        <p:spPr>
          <a:xfrm>
            <a:off x="1531620" y="4277734"/>
            <a:ext cx="9144000" cy="835074"/>
          </a:xfrm>
          <a:prstGeom prst="rect">
            <a:avLst/>
          </a:prstGeom>
        </p:spPr>
        <p:txBody>
          <a:bodyPr vert="horz" lIns="91440" tIns="45720" rIns="91440" bIns="45720" rtlCol="0">
            <a:normAutofit/>
          </a:bodyPr>
          <a:lstStyle>
            <a:lvl1pPr marL="0" indent="0" algn="ctr">
              <a:spcBef>
                <a:spcPct val="20000"/>
              </a:spcBef>
              <a:buFont typeface="Arial" panose="020B0604020202020204" pitchFamily="34" charset="0"/>
              <a:buNone/>
              <a:defRPr sz="2000">
                <a:latin typeface="+mn-lt"/>
                <a:ea typeface="+mn-ea"/>
              </a:defRPr>
            </a:lvl1pPr>
            <a:lvl2pPr marL="457200" indent="0" algn="ctr">
              <a:spcBef>
                <a:spcPct val="20000"/>
              </a:spcBef>
              <a:buFont typeface="Arial" panose="020B0604020202020204" pitchFamily="34" charset="0"/>
              <a:buNone/>
              <a:defRPr sz="2000">
                <a:latin typeface="+mn-lt"/>
                <a:ea typeface="+mn-ea"/>
              </a:defRPr>
            </a:lvl2pPr>
            <a:lvl3pPr marL="914400" indent="0" algn="ctr">
              <a:spcBef>
                <a:spcPct val="20000"/>
              </a:spcBef>
              <a:buFont typeface="Arial" panose="020B0604020202020204" pitchFamily="34" charset="0"/>
              <a:buNone/>
              <a:defRPr sz="1800">
                <a:latin typeface="+mn-lt"/>
                <a:ea typeface="+mn-ea"/>
              </a:defRPr>
            </a:lvl3pPr>
            <a:lvl4pPr marL="1371600" indent="0" algn="ctr">
              <a:spcBef>
                <a:spcPct val="20000"/>
              </a:spcBef>
              <a:buFont typeface="Arial" panose="020B0604020202020204" pitchFamily="34" charset="0"/>
              <a:buNone/>
              <a:defRPr sz="1600">
                <a:latin typeface="+mn-lt"/>
                <a:ea typeface="+mn-ea"/>
              </a:defRPr>
            </a:lvl4pPr>
            <a:lvl5pPr marL="1828800" indent="0" algn="ctr">
              <a:spcBef>
                <a:spcPct val="20000"/>
              </a:spcBef>
              <a:buFont typeface="Arial" panose="020B0604020202020204" pitchFamily="34" charset="0"/>
              <a:buNone/>
              <a:defRPr sz="1600">
                <a:latin typeface="+mn-lt"/>
                <a:ea typeface="+mn-ea"/>
              </a:defRPr>
            </a:lvl5pPr>
            <a:lvl6pPr marL="2286000" indent="0" algn="ctr">
              <a:spcBef>
                <a:spcPct val="20000"/>
              </a:spcBef>
              <a:buFont typeface="Arial" panose="020B0604020202020204" pitchFamily="34" charset="0"/>
              <a:buNone/>
              <a:defRPr sz="1600">
                <a:latin typeface="+mn-lt"/>
                <a:ea typeface="+mn-ea"/>
              </a:defRPr>
            </a:lvl6pPr>
            <a:lvl7pPr marL="2743200" indent="0" algn="ctr">
              <a:spcBef>
                <a:spcPct val="20000"/>
              </a:spcBef>
              <a:buFont typeface="Arial" panose="020B0604020202020204" pitchFamily="34" charset="0"/>
              <a:buNone/>
              <a:defRPr sz="1600">
                <a:latin typeface="+mn-lt"/>
                <a:ea typeface="+mn-ea"/>
              </a:defRPr>
            </a:lvl7pPr>
            <a:lvl8pPr marL="3200400" indent="0" algn="ctr">
              <a:spcBef>
                <a:spcPct val="20000"/>
              </a:spcBef>
              <a:buFont typeface="Arial" panose="020B0604020202020204" pitchFamily="34" charset="0"/>
              <a:buNone/>
              <a:defRPr sz="1600">
                <a:latin typeface="+mn-lt"/>
                <a:ea typeface="+mn-ea"/>
              </a:defRPr>
            </a:lvl8pPr>
            <a:lvl9pPr marL="3657600" indent="0" algn="ctr">
              <a:spcBef>
                <a:spcPct val="20000"/>
              </a:spcBef>
              <a:buFont typeface="Arial" panose="020B0604020202020204" pitchFamily="34" charset="0"/>
              <a:buNone/>
              <a:defRPr sz="1600">
                <a:latin typeface="+mn-lt"/>
                <a:ea typeface="+mn-ea"/>
              </a:defRPr>
            </a:lvl9pPr>
          </a:lstStyle>
          <a:p>
            <a:r>
              <a:rPr lang="en-US" altLang="zh-CN" sz="2400" dirty="0">
                <a:solidFill>
                  <a:schemeClr val="dk1"/>
                </a:solidFill>
              </a:rPr>
              <a:t>National University of Defense Technology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579"/>
    </mc:Choice>
    <mc:Fallback xmlns="">
      <p:transition spd="slow" advTm="75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666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9116695" y="2559685"/>
            <a:ext cx="3101975" cy="1076325"/>
          </a:xfrm>
          <a:prstGeom prst="rect">
            <a:avLst/>
          </a:prstGeom>
        </p:spPr>
        <p:txBody>
          <a:bodyPr wrap="square">
            <a:spAutoFit/>
          </a:bodyPr>
          <a:lstStyle/>
          <a:p>
            <a:pPr algn="l"/>
            <a:r>
              <a:rPr lang="en-US" altLang="zh-CN" sz="1600" dirty="0">
                <a:solidFill>
                  <a:schemeClr val="dk1"/>
                </a:solidFill>
                <a:latin typeface="黑体" panose="02010609060101010101" pitchFamily="49" charset="-122"/>
                <a:ea typeface="黑体" panose="02010609060101010101" pitchFamily="49" charset="-122"/>
              </a:rPr>
              <a:t>* Kossin, J. P., 2018:</a:t>
            </a:r>
          </a:p>
          <a:p>
            <a:pPr algn="l"/>
            <a:r>
              <a:rPr lang="en-US" altLang="zh-CN" sz="1600" dirty="0">
                <a:solidFill>
                  <a:schemeClr val="dk1"/>
                </a:solidFill>
                <a:latin typeface="黑体" panose="02010609060101010101" pitchFamily="49" charset="-122"/>
                <a:ea typeface="黑体" panose="02010609060101010101" pitchFamily="49" charset="-122"/>
              </a:rPr>
              <a:t> A global slowdown of tropical-cyclone translation speed. Nature, 558, 104-107.</a:t>
            </a:r>
            <a:endParaRPr lang="zh-CN" altLang="en-US" sz="1600" dirty="0">
              <a:solidFill>
                <a:schemeClr val="dk1"/>
              </a:solidFill>
              <a:latin typeface="黑体" panose="02010609060101010101" pitchFamily="49" charset="-122"/>
              <a:ea typeface="黑体" panose="02010609060101010101" pitchFamily="49" charset="-122"/>
            </a:endParaRPr>
          </a:p>
        </p:txBody>
      </p:sp>
      <p:sp>
        <p:nvSpPr>
          <p:cNvPr id="2" name="文本框 1"/>
          <p:cNvSpPr txBox="1"/>
          <p:nvPr/>
        </p:nvSpPr>
        <p:spPr>
          <a:xfrm>
            <a:off x="415290" y="71755"/>
            <a:ext cx="2441575" cy="645160"/>
          </a:xfrm>
          <a:prstGeom prst="rect">
            <a:avLst/>
          </a:prstGeom>
          <a:noFill/>
        </p:spPr>
        <p:txBody>
          <a:bodyPr wrap="square" rtlCol="0">
            <a:spAutoFit/>
          </a:bodyPr>
          <a:lstStyle/>
          <a:p>
            <a:r>
              <a:rPr lang="en-US" altLang="zh-CN" sz="3600">
                <a:solidFill>
                  <a:srgbClr val="FFFF00"/>
                </a:solidFill>
              </a:rPr>
              <a:t>Motivation</a:t>
            </a:r>
          </a:p>
        </p:txBody>
      </p:sp>
      <p:pic>
        <p:nvPicPr>
          <p:cNvPr id="5" name="图片 4"/>
          <p:cNvPicPr>
            <a:picLocks noChangeAspect="1"/>
          </p:cNvPicPr>
          <p:nvPr/>
        </p:nvPicPr>
        <p:blipFill>
          <a:blip r:embed="rId6"/>
          <a:stretch>
            <a:fillRect/>
          </a:stretch>
        </p:blipFill>
        <p:spPr>
          <a:xfrm>
            <a:off x="224790" y="863600"/>
            <a:ext cx="8891905" cy="3811905"/>
          </a:xfrm>
          <a:prstGeom prst="rect">
            <a:avLst/>
          </a:prstGeom>
        </p:spPr>
      </p:pic>
      <p:sp>
        <p:nvSpPr>
          <p:cNvPr id="7" name="文本框 6"/>
          <p:cNvSpPr txBox="1"/>
          <p:nvPr/>
        </p:nvSpPr>
        <p:spPr>
          <a:xfrm>
            <a:off x="415290" y="4897120"/>
            <a:ext cx="11429365" cy="1814830"/>
          </a:xfrm>
          <a:prstGeom prst="rect">
            <a:avLst/>
          </a:prstGeom>
          <a:noFill/>
        </p:spPr>
        <p:txBody>
          <a:bodyPr wrap="square" rtlCol="0" anchor="t">
            <a:spAutoFit/>
          </a:bodyPr>
          <a:lstStyle/>
          <a:p>
            <a:pPr>
              <a:buBlip>
                <a:blip r:embed="rId7"/>
              </a:buBlip>
            </a:pPr>
            <a:r>
              <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rPr>
              <a:t> Is it the translation speed of </a:t>
            </a:r>
            <a:r>
              <a:rPr lang="en-US" altLang="zh-CN" sz="2800" dirty="0">
                <a:solidFill>
                  <a:srgbClr val="FF0000"/>
                </a:solidFill>
                <a:effectLst/>
                <a:latin typeface="Times New Roman" panose="02020603050405020304" charset="0"/>
                <a:ea typeface="黑体" panose="02010609060101010101" pitchFamily="49" charset="-122"/>
                <a:cs typeface="Times New Roman" panose="02020603050405020304" charset="0"/>
                <a:sym typeface="+mn-ea"/>
              </a:rPr>
              <a:t>weak TCs </a:t>
            </a:r>
            <a:r>
              <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rPr>
              <a:t>or </a:t>
            </a:r>
            <a:r>
              <a:rPr lang="en-US" altLang="zh-CN" sz="2800" dirty="0">
                <a:solidFill>
                  <a:srgbClr val="FF0000"/>
                </a:solidFill>
                <a:effectLst/>
                <a:latin typeface="Times New Roman" panose="02020603050405020304" charset="0"/>
                <a:ea typeface="黑体" panose="02010609060101010101" pitchFamily="49" charset="-122"/>
                <a:cs typeface="Times New Roman" panose="02020603050405020304" charset="0"/>
                <a:sym typeface="+mn-ea"/>
              </a:rPr>
              <a:t>strong TCs</a:t>
            </a:r>
            <a:r>
              <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rPr>
              <a:t> that has slowed down with warming in the past decades? </a:t>
            </a:r>
          </a:p>
          <a:p>
            <a:pPr>
              <a:buBlip>
                <a:blip r:embed="rId7"/>
              </a:buBlip>
            </a:pPr>
            <a:r>
              <a:rPr lang="en-US" altLang="zh-CN" sz="2800" dirty="0">
                <a:solidFill>
                  <a:srgbClr val="000000"/>
                </a:solidFill>
                <a:latin typeface="Times New Roman" panose="02020603050405020304" charset="0"/>
                <a:ea typeface="宋体" panose="02010600030101010101" pitchFamily="2" charset="-122"/>
                <a:sym typeface="+mn-ea"/>
              </a:rPr>
              <a:t>Is the slowdown trend caused by the </a:t>
            </a:r>
            <a:r>
              <a:rPr lang="en-US" altLang="zh-CN" sz="2800" dirty="0">
                <a:solidFill>
                  <a:srgbClr val="FF0000"/>
                </a:solidFill>
                <a:latin typeface="Times New Roman" panose="02020603050405020304" charset="0"/>
                <a:ea typeface="宋体" panose="02010600030101010101" pitchFamily="2" charset="-122"/>
                <a:sym typeface="+mn-ea"/>
              </a:rPr>
              <a:t>global warming</a:t>
            </a:r>
            <a:r>
              <a:rPr lang="en-US" altLang="zh-CN" sz="2800" dirty="0">
                <a:solidFill>
                  <a:srgbClr val="000000"/>
                </a:solidFill>
                <a:latin typeface="Times New Roman" panose="02020603050405020304" charset="0"/>
                <a:ea typeface="宋体" panose="02010600030101010101" pitchFamily="2" charset="-122"/>
                <a:sym typeface="+mn-ea"/>
              </a:rPr>
              <a:t> or the </a:t>
            </a:r>
            <a:r>
              <a:rPr lang="en-US" altLang="zh-CN" sz="2800" dirty="0">
                <a:solidFill>
                  <a:srgbClr val="FF0000"/>
                </a:solidFill>
                <a:latin typeface="Times New Roman" panose="02020603050405020304" charset="0"/>
                <a:ea typeface="宋体" panose="02010600030101010101" pitchFamily="2" charset="-122"/>
                <a:sym typeface="+mn-ea"/>
              </a:rPr>
              <a:t>changes in observational capability</a:t>
            </a:r>
            <a:r>
              <a:rPr lang="en-US" altLang="zh-CN" sz="2800" dirty="0">
                <a:solidFill>
                  <a:srgbClr val="000000"/>
                </a:solidFill>
                <a:latin typeface="Times New Roman" panose="02020603050405020304" charset="0"/>
                <a:ea typeface="宋体" panose="02010600030101010101" pitchFamily="2" charset="-122"/>
                <a:sym typeface="+mn-ea"/>
              </a:rPr>
              <a:t> in the past decades?</a:t>
            </a:r>
            <a:endPar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7134"/>
    </mc:Choice>
    <mc:Fallback xmlns="">
      <p:transition spd="slow" advTm="371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15290" y="71755"/>
            <a:ext cx="4404360" cy="645160"/>
          </a:xfrm>
          <a:prstGeom prst="rect">
            <a:avLst/>
          </a:prstGeom>
          <a:noFill/>
        </p:spPr>
        <p:txBody>
          <a:bodyPr wrap="square" rtlCol="0">
            <a:spAutoFit/>
          </a:bodyPr>
          <a:lstStyle/>
          <a:p>
            <a:r>
              <a:rPr lang="en-US" altLang="zh-CN" sz="3600">
                <a:solidFill>
                  <a:srgbClr val="FFFF00"/>
                </a:solidFill>
              </a:rPr>
              <a:t>Data and Methods</a:t>
            </a:r>
          </a:p>
        </p:txBody>
      </p:sp>
      <p:sp>
        <p:nvSpPr>
          <p:cNvPr id="3" name="矩形 2"/>
          <p:cNvSpPr/>
          <p:nvPr/>
        </p:nvSpPr>
        <p:spPr>
          <a:xfrm>
            <a:off x="988695" y="2151380"/>
            <a:ext cx="3521710" cy="1731645"/>
          </a:xfrm>
          <a:prstGeom prst="rect">
            <a:avLst/>
          </a:prstGeom>
          <a:noFill/>
          <a:ln w="28575" cmpd="sng">
            <a:no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695325" y="1491615"/>
            <a:ext cx="11040110" cy="3692525"/>
          </a:xfrm>
          <a:prstGeom prst="rect">
            <a:avLst/>
          </a:prstGeom>
          <a:noFill/>
        </p:spPr>
        <p:txBody>
          <a:bodyPr wrap="square" rtlCol="0">
            <a:spAutoFit/>
          </a:bodyPr>
          <a:lstStyle/>
          <a:p>
            <a:pPr marL="342900" indent="-342900" algn="l">
              <a:lnSpc>
                <a:spcPct val="150000"/>
              </a:lnSpc>
              <a:buFont typeface="Wingdings" panose="05000000000000000000" charset="0"/>
              <a:buChar char="n"/>
            </a:pPr>
            <a:r>
              <a:rPr lang="en-US" altLang="zh-CN" sz="2400"/>
              <a:t>Data:</a:t>
            </a:r>
          </a:p>
          <a:p>
            <a:pPr indent="0" algn="l">
              <a:lnSpc>
                <a:spcPct val="150000"/>
              </a:lnSpc>
              <a:buFont typeface="Wingdings" panose="05000000000000000000" charset="0"/>
              <a:buNone/>
            </a:pPr>
            <a:r>
              <a:rPr lang="en-US" altLang="zh-CN" sz="2400">
                <a:sym typeface="+mn-ea"/>
              </a:rPr>
              <a:t>    </a:t>
            </a:r>
            <a:r>
              <a:rPr lang="en-US" altLang="zh-CN" sz="2000">
                <a:sym typeface="+mn-ea"/>
              </a:rPr>
              <a:t>IBTrACS v03r10.   Period</a:t>
            </a:r>
            <a:r>
              <a:rPr lang="zh-CN" altLang="en-US" sz="2000">
                <a:sym typeface="+mn-ea"/>
              </a:rPr>
              <a:t>：</a:t>
            </a:r>
            <a:r>
              <a:rPr lang="en-US" altLang="zh-CN" sz="2000">
                <a:sym typeface="+mn-ea"/>
              </a:rPr>
              <a:t>1949 ~ 2016</a:t>
            </a:r>
            <a:endParaRPr lang="en-US" altLang="zh-CN" sz="2400"/>
          </a:p>
          <a:p>
            <a:pPr marL="342900" indent="-342900" algn="l">
              <a:lnSpc>
                <a:spcPct val="150000"/>
              </a:lnSpc>
              <a:buFont typeface="Wingdings" panose="05000000000000000000" charset="0"/>
              <a:buChar char="n"/>
            </a:pPr>
            <a:r>
              <a:rPr lang="en-US" altLang="zh-CN" sz="2400"/>
              <a:t>Methods</a:t>
            </a:r>
          </a:p>
          <a:p>
            <a:pPr indent="0" algn="l">
              <a:lnSpc>
                <a:spcPct val="150000"/>
              </a:lnSpc>
              <a:buFont typeface="Wingdings" panose="05000000000000000000" charset="0"/>
              <a:buNone/>
            </a:pPr>
            <a:r>
              <a:rPr lang="en-US" altLang="zh-CN" sz="2400"/>
              <a:t>    </a:t>
            </a:r>
            <a:r>
              <a:rPr lang="en-US" altLang="zh-CN" sz="2000"/>
              <a:t>U</a:t>
            </a:r>
            <a:r>
              <a:rPr lang="en-US" altLang="zh-CN" sz="2000" baseline="-25000"/>
              <a:t>TS       </a:t>
            </a:r>
            <a:r>
              <a:rPr lang="zh-CN" altLang="en-US" sz="2000"/>
              <a:t>：</a:t>
            </a:r>
            <a:r>
              <a:rPr lang="en-US" altLang="zh-CN" sz="2000"/>
              <a:t>TC translation speed caclulated by the </a:t>
            </a:r>
            <a:r>
              <a:rPr lang="en-US" altLang="zh-CN" sz="2000">
                <a:sym typeface="+mn-ea"/>
              </a:rPr>
              <a:t>neighboring locations along each TC track </a:t>
            </a:r>
            <a:r>
              <a:rPr lang="zh-CN" altLang="en-US" sz="2000">
                <a:sym typeface="+mn-ea"/>
              </a:rPr>
              <a:t>（</a:t>
            </a:r>
            <a:r>
              <a:rPr lang="en-US" altLang="zh-CN" sz="2000">
                <a:sym typeface="+mn-ea"/>
              </a:rPr>
              <a:t>Kossin</a:t>
            </a:r>
            <a:r>
              <a:rPr lang="zh-CN" altLang="en-US" sz="2000">
                <a:sym typeface="+mn-ea"/>
              </a:rPr>
              <a:t>，</a:t>
            </a:r>
            <a:r>
              <a:rPr lang="en-US" altLang="zh-CN" sz="2000">
                <a:sym typeface="+mn-ea"/>
              </a:rPr>
              <a:t>2018</a:t>
            </a:r>
            <a:r>
              <a:rPr lang="zh-CN" altLang="en-US" sz="2000">
                <a:sym typeface="+mn-ea"/>
              </a:rPr>
              <a:t>）</a:t>
            </a:r>
            <a:endParaRPr lang="en-US" altLang="zh-CN" sz="2000">
              <a:sym typeface="+mn-ea"/>
            </a:endParaRPr>
          </a:p>
          <a:p>
            <a:pPr indent="0" algn="l">
              <a:lnSpc>
                <a:spcPct val="150000"/>
              </a:lnSpc>
              <a:buFont typeface="Wingdings" panose="05000000000000000000" charset="0"/>
              <a:buNone/>
            </a:pPr>
            <a:r>
              <a:rPr lang="en-US" altLang="zh-CN" sz="2000">
                <a:sym typeface="+mn-ea"/>
              </a:rPr>
              <a:t>     U</a:t>
            </a:r>
            <a:r>
              <a:rPr lang="en-US" altLang="zh-CN" sz="2000" baseline="-25000">
                <a:sym typeface="+mn-ea"/>
              </a:rPr>
              <a:t>TS-TC</a:t>
            </a:r>
            <a:r>
              <a:rPr lang="zh-CN" altLang="en-US" sz="2000">
                <a:sym typeface="+mn-ea"/>
              </a:rPr>
              <a:t>：</a:t>
            </a:r>
            <a:r>
              <a:rPr lang="en-US" altLang="zh-CN" sz="2000">
                <a:sym typeface="+mn-ea"/>
              </a:rPr>
              <a:t>U</a:t>
            </a:r>
            <a:r>
              <a:rPr lang="en-US" altLang="zh-CN" sz="2000" baseline="-25000">
                <a:sym typeface="+mn-ea"/>
              </a:rPr>
              <a:t>TS</a:t>
            </a:r>
            <a:r>
              <a:rPr lang="en-US" altLang="zh-CN" sz="2000">
                <a:sym typeface="+mn-ea"/>
              </a:rPr>
              <a:t> excluding TDs, namely, with only the TC records reaching an intensity threshold of 17 m s</a:t>
            </a:r>
            <a:r>
              <a:rPr lang="en-US" altLang="zh-CN" sz="2000" baseline="30000">
                <a:sym typeface="+mn-ea"/>
              </a:rPr>
              <a:t>-1</a:t>
            </a:r>
            <a:r>
              <a:rPr lang="en-US" altLang="zh-CN" sz="2000">
                <a:sym typeface="+mn-ea"/>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2587"/>
    </mc:Choice>
    <mc:Fallback xmlns="">
      <p:transition spd="slow" advTm="1025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5"/>
          <a:srcRect t="37512" r="34600" b="32308"/>
          <a:stretch>
            <a:fillRect/>
          </a:stretch>
        </p:blipFill>
        <p:spPr>
          <a:xfrm>
            <a:off x="2376805" y="993140"/>
            <a:ext cx="8697595" cy="5680075"/>
          </a:xfrm>
          <a:prstGeom prst="rect">
            <a:avLst/>
          </a:prstGeom>
          <a:ln>
            <a:noFill/>
          </a:ln>
        </p:spPr>
      </p:pic>
      <p:sp>
        <p:nvSpPr>
          <p:cNvPr id="2" name="文本框 1"/>
          <p:cNvSpPr txBox="1"/>
          <p:nvPr/>
        </p:nvSpPr>
        <p:spPr>
          <a:xfrm>
            <a:off x="415290" y="71755"/>
            <a:ext cx="4404360" cy="645160"/>
          </a:xfrm>
          <a:prstGeom prst="rect">
            <a:avLst/>
          </a:prstGeom>
          <a:noFill/>
        </p:spPr>
        <p:txBody>
          <a:bodyPr wrap="square" rtlCol="0">
            <a:spAutoFit/>
          </a:bodyPr>
          <a:lstStyle/>
          <a:p>
            <a:r>
              <a:rPr lang="en-US" altLang="zh-CN" sz="3600">
                <a:solidFill>
                  <a:srgbClr val="FFFF00"/>
                </a:solidFill>
              </a:rPr>
              <a:t>Results</a:t>
            </a:r>
          </a:p>
        </p:txBody>
      </p:sp>
      <p:sp>
        <p:nvSpPr>
          <p:cNvPr id="3" name="文本框 2"/>
          <p:cNvSpPr txBox="1"/>
          <p:nvPr/>
        </p:nvSpPr>
        <p:spPr>
          <a:xfrm>
            <a:off x="78740" y="2315210"/>
            <a:ext cx="2027555" cy="460375"/>
          </a:xfrm>
          <a:prstGeom prst="rect">
            <a:avLst/>
          </a:prstGeom>
          <a:noFill/>
        </p:spPr>
        <p:txBody>
          <a:bodyPr wrap="square" rtlCol="0">
            <a:spAutoFit/>
          </a:bodyPr>
          <a:lstStyle/>
          <a:p>
            <a:pPr algn="ctr"/>
            <a:r>
              <a:rPr lang="en-US" altLang="zh-CN" sz="2400"/>
              <a:t>All TCs </a:t>
            </a:r>
          </a:p>
        </p:txBody>
      </p:sp>
      <p:sp>
        <p:nvSpPr>
          <p:cNvPr id="4" name="文本框 3"/>
          <p:cNvSpPr txBox="1"/>
          <p:nvPr/>
        </p:nvSpPr>
        <p:spPr>
          <a:xfrm>
            <a:off x="177800" y="4792345"/>
            <a:ext cx="2027555" cy="829945"/>
          </a:xfrm>
          <a:prstGeom prst="rect">
            <a:avLst/>
          </a:prstGeom>
          <a:noFill/>
        </p:spPr>
        <p:txBody>
          <a:bodyPr wrap="square" rtlCol="0">
            <a:spAutoFit/>
          </a:bodyPr>
          <a:lstStyle/>
          <a:p>
            <a:pPr algn="ctr"/>
            <a:r>
              <a:rPr lang="en-US" altLang="zh-CN"/>
              <a:t> </a:t>
            </a:r>
            <a:r>
              <a:rPr lang="en-US" altLang="zh-CN" sz="2400"/>
              <a:t>TCs </a:t>
            </a:r>
          </a:p>
          <a:p>
            <a:pPr algn="ctr"/>
            <a:r>
              <a:rPr lang="en-US" altLang="zh-CN" sz="2400"/>
              <a:t>over Land </a:t>
            </a:r>
          </a:p>
        </p:txBody>
      </p:sp>
      <p:cxnSp>
        <p:nvCxnSpPr>
          <p:cNvPr id="5" name="直接连接符 4"/>
          <p:cNvCxnSpPr/>
          <p:nvPr/>
        </p:nvCxnSpPr>
        <p:spPr>
          <a:xfrm>
            <a:off x="3442970" y="2406015"/>
            <a:ext cx="26035" cy="953770"/>
          </a:xfrm>
          <a:prstGeom prst="line">
            <a:avLst/>
          </a:prstGeom>
          <a:ln>
            <a:solidFill>
              <a:srgbClr val="00B0F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469005" y="5144135"/>
            <a:ext cx="26035" cy="953770"/>
          </a:xfrm>
          <a:prstGeom prst="line">
            <a:avLst/>
          </a:prstGeom>
          <a:ln>
            <a:solidFill>
              <a:srgbClr val="00B0F0"/>
            </a:solidFill>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2587"/>
    </mc:Choice>
    <mc:Fallback xmlns="">
      <p:transition spd="slow" advTm="1025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5"/>
          <a:srcRect t="23988" b="33173"/>
          <a:stretch>
            <a:fillRect/>
          </a:stretch>
        </p:blipFill>
        <p:spPr>
          <a:xfrm>
            <a:off x="2258060" y="1017270"/>
            <a:ext cx="9194165" cy="5612130"/>
          </a:xfrm>
          <a:prstGeom prst="rect">
            <a:avLst/>
          </a:prstGeom>
          <a:ln>
            <a:noFill/>
          </a:ln>
        </p:spPr>
      </p:pic>
      <p:sp>
        <p:nvSpPr>
          <p:cNvPr id="2" name="文本框 1"/>
          <p:cNvSpPr txBox="1"/>
          <p:nvPr/>
        </p:nvSpPr>
        <p:spPr>
          <a:xfrm>
            <a:off x="415290" y="71755"/>
            <a:ext cx="4404360" cy="645160"/>
          </a:xfrm>
          <a:prstGeom prst="rect">
            <a:avLst/>
          </a:prstGeom>
          <a:noFill/>
        </p:spPr>
        <p:txBody>
          <a:bodyPr wrap="square" rtlCol="0">
            <a:spAutoFit/>
          </a:bodyPr>
          <a:lstStyle/>
          <a:p>
            <a:r>
              <a:rPr lang="en-US" altLang="zh-CN" sz="3600">
                <a:solidFill>
                  <a:srgbClr val="FFFF00"/>
                </a:solidFill>
              </a:rPr>
              <a:t>Results</a:t>
            </a:r>
          </a:p>
        </p:txBody>
      </p:sp>
      <p:sp>
        <p:nvSpPr>
          <p:cNvPr id="4" name="文本框 3"/>
          <p:cNvSpPr txBox="1"/>
          <p:nvPr/>
        </p:nvSpPr>
        <p:spPr>
          <a:xfrm>
            <a:off x="701675" y="1835785"/>
            <a:ext cx="1046480" cy="460375"/>
          </a:xfrm>
          <a:prstGeom prst="rect">
            <a:avLst/>
          </a:prstGeom>
          <a:noFill/>
        </p:spPr>
        <p:txBody>
          <a:bodyPr wrap="square" rtlCol="0">
            <a:spAutoFit/>
          </a:bodyPr>
          <a:lstStyle/>
          <a:p>
            <a:pPr algn="ctr"/>
            <a:r>
              <a:rPr lang="en-US" altLang="zh-CN" sz="2400"/>
              <a:t>U</a:t>
            </a:r>
            <a:r>
              <a:rPr lang="en-US" altLang="zh-CN" sz="2400" baseline="-25000"/>
              <a:t>TS-TC</a:t>
            </a:r>
          </a:p>
        </p:txBody>
      </p:sp>
      <p:sp>
        <p:nvSpPr>
          <p:cNvPr id="6" name="文本框 5"/>
          <p:cNvSpPr txBox="1"/>
          <p:nvPr/>
        </p:nvSpPr>
        <p:spPr>
          <a:xfrm>
            <a:off x="701675" y="3503295"/>
            <a:ext cx="1046480" cy="460375"/>
          </a:xfrm>
          <a:prstGeom prst="rect">
            <a:avLst/>
          </a:prstGeom>
          <a:noFill/>
        </p:spPr>
        <p:txBody>
          <a:bodyPr wrap="square" rtlCol="0">
            <a:spAutoFit/>
          </a:bodyPr>
          <a:lstStyle/>
          <a:p>
            <a:pPr algn="ctr"/>
            <a:r>
              <a:rPr lang="en-US" altLang="zh-CN" sz="2400"/>
              <a:t>U</a:t>
            </a:r>
            <a:r>
              <a:rPr lang="en-US" altLang="zh-CN" sz="2400" baseline="-25000"/>
              <a:t>SF</a:t>
            </a:r>
          </a:p>
        </p:txBody>
      </p:sp>
      <p:sp>
        <p:nvSpPr>
          <p:cNvPr id="7" name="文本框 6"/>
          <p:cNvSpPr txBox="1"/>
          <p:nvPr/>
        </p:nvSpPr>
        <p:spPr>
          <a:xfrm>
            <a:off x="323215" y="5170805"/>
            <a:ext cx="1803400" cy="460375"/>
          </a:xfrm>
          <a:prstGeom prst="rect">
            <a:avLst/>
          </a:prstGeom>
          <a:noFill/>
        </p:spPr>
        <p:txBody>
          <a:bodyPr wrap="square" rtlCol="0">
            <a:spAutoFit/>
          </a:bodyPr>
          <a:lstStyle/>
          <a:p>
            <a:pPr algn="ctr"/>
            <a:r>
              <a:rPr lang="en-US" altLang="zh-CN" sz="2400">
                <a:sym typeface="+mn-ea"/>
              </a:rPr>
              <a:t>U</a:t>
            </a:r>
            <a:r>
              <a:rPr lang="en-US" altLang="zh-CN" sz="2400" baseline="-25000">
                <a:sym typeface="+mn-ea"/>
              </a:rPr>
              <a:t>TS-TC </a:t>
            </a:r>
            <a:r>
              <a:rPr lang="en-US" altLang="zh-CN" sz="2400">
                <a:sym typeface="+mn-ea"/>
              </a:rPr>
              <a:t>-U</a:t>
            </a:r>
            <a:r>
              <a:rPr lang="en-US" altLang="zh-CN" sz="2400" baseline="-25000">
                <a:sym typeface="+mn-ea"/>
              </a:rPr>
              <a:t>SF</a:t>
            </a:r>
            <a:endParaRPr lang="en-US" altLang="zh-CN" sz="2400" baseline="-250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7285"/>
    </mc:Choice>
    <mc:Fallback xmlns="">
      <p:transition spd="slow" advTm="6728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2"/>
            </p:custDataLst>
          </p:nvPr>
        </p:nvGraphicFramePr>
        <p:xfrm>
          <a:off x="493395" y="1039495"/>
          <a:ext cx="11119485" cy="5366385"/>
        </p:xfrm>
        <a:graphic>
          <a:graphicData uri="http://schemas.openxmlformats.org/drawingml/2006/table">
            <a:tbl>
              <a:tblPr firstRow="1" firstCol="1" bandRow="1">
                <a:tableStyleId>{5C22544A-7EE6-4342-B048-85BDC9FD1C3A}</a:tableStyleId>
              </a:tblPr>
              <a:tblGrid>
                <a:gridCol w="199263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67150">
                  <a:extLst>
                    <a:ext uri="{9D8B030D-6E8A-4147-A177-3AD203B41FA5}">
                      <a16:colId xmlns:a16="http://schemas.microsoft.com/office/drawing/2014/main" val="20002"/>
                    </a:ext>
                  </a:extLst>
                </a:gridCol>
                <a:gridCol w="2014220">
                  <a:extLst>
                    <a:ext uri="{9D8B030D-6E8A-4147-A177-3AD203B41FA5}">
                      <a16:colId xmlns:a16="http://schemas.microsoft.com/office/drawing/2014/main" val="20003"/>
                    </a:ext>
                  </a:extLst>
                </a:gridCol>
                <a:gridCol w="1264285">
                  <a:extLst>
                    <a:ext uri="{9D8B030D-6E8A-4147-A177-3AD203B41FA5}">
                      <a16:colId xmlns:a16="http://schemas.microsoft.com/office/drawing/2014/main" val="20004"/>
                    </a:ext>
                  </a:extLst>
                </a:gridCol>
              </a:tblGrid>
              <a:tr h="625475">
                <a:tc>
                  <a:txBody>
                    <a:bodyPr/>
                    <a:lstStyle/>
                    <a:p>
                      <a:pPr algn="ctr"/>
                      <a:r>
                        <a:rPr lang="en-US" sz="1400" kern="1400" dirty="0">
                          <a:effectLst/>
                          <a:latin typeface="黑体" panose="02010609060101010101" pitchFamily="49" charset="-122"/>
                          <a:ea typeface="黑体" panose="02010609060101010101" pitchFamily="49" charset="-122"/>
                        </a:rPr>
                        <a:t>Basin</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Period</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Trend and its 95% confidence interval</a:t>
                      </a:r>
                    </a:p>
                    <a:p>
                      <a:pPr algn="ctr"/>
                      <a:r>
                        <a:rPr lang="en-US" sz="1400" kern="1400" dirty="0">
                          <a:effectLst/>
                          <a:latin typeface="黑体" panose="02010609060101010101" pitchFamily="49" charset="-122"/>
                          <a:ea typeface="黑体" panose="02010609060101010101" pitchFamily="49" charset="-122"/>
                        </a:rPr>
                        <a:t> (km h</a:t>
                      </a:r>
                      <a:r>
                        <a:rPr lang="en-US" sz="1400" kern="1400" baseline="30000" dirty="0">
                          <a:effectLst/>
                          <a:latin typeface="黑体" panose="02010609060101010101" pitchFamily="49" charset="-122"/>
                          <a:ea typeface="黑体" panose="02010609060101010101" pitchFamily="49" charset="-122"/>
                        </a:rPr>
                        <a:t>-1</a:t>
                      </a:r>
                      <a:r>
                        <a:rPr lang="en-US" sz="1400" kern="1400" dirty="0">
                          <a:effectLst/>
                          <a:latin typeface="黑体" panose="02010609060101010101" pitchFamily="49" charset="-122"/>
                          <a:ea typeface="黑体" panose="02010609060101010101" pitchFamily="49" charset="-122"/>
                        </a:rPr>
                        <a:t> decade</a:t>
                      </a:r>
                      <a:r>
                        <a:rPr lang="en-US" sz="1400" kern="1400" baseline="30000" dirty="0">
                          <a:effectLst/>
                          <a:latin typeface="黑体" panose="02010609060101010101" pitchFamily="49" charset="-122"/>
                          <a:ea typeface="黑体" panose="02010609060101010101" pitchFamily="49" charset="-122"/>
                        </a:rPr>
                        <a:t>-1</a:t>
                      </a:r>
                      <a:r>
                        <a:rPr lang="en-US" sz="1400" kern="1400" dirty="0">
                          <a:effectLst/>
                          <a:latin typeface="黑体" panose="02010609060101010101" pitchFamily="49" charset="-122"/>
                          <a:ea typeface="黑体" panose="02010609060101010101" pitchFamily="49" charset="-122"/>
                        </a:rPr>
                        <a:t>)</a:t>
                      </a:r>
                      <a:endParaRPr lang="zh-CN" sz="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Change (%)</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P value (uncorrected)</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0"/>
                  </a:ext>
                </a:extLst>
              </a:tr>
              <a:tr h="233680">
                <a:tc rowSpan="3">
                  <a:txBody>
                    <a:bodyPr/>
                    <a:lstStyle/>
                    <a:p>
                      <a:pPr algn="ctr"/>
                      <a:r>
                        <a:rPr lang="en-US" sz="1400" kern="1400">
                          <a:effectLst/>
                          <a:latin typeface="黑体" panose="02010609060101010101" pitchFamily="49" charset="-122"/>
                          <a:ea typeface="黑体" panose="02010609060101010101" pitchFamily="49" charset="-122"/>
                        </a:rPr>
                        <a:t>Globe</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98929" marR="98929" marT="49465" marB="49465" anchor="ctr"/>
                </a:tc>
                <a:tc>
                  <a:txBody>
                    <a:bodyPr/>
                    <a:lstStyle/>
                    <a:p>
                      <a:pPr algn="ctr"/>
                      <a:r>
                        <a:rPr lang="en-US" sz="1400" kern="1400" dirty="0">
                          <a:effectLst/>
                          <a:latin typeface="黑体" panose="02010609060101010101" pitchFamily="49" charset="-122"/>
                          <a:ea typeface="黑体" panose="02010609060101010101" pitchFamily="49" charset="-122"/>
                        </a:rPr>
                        <a:t>1949-2016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a:effectLst/>
                          <a:latin typeface="黑体" panose="02010609060101010101" pitchFamily="49" charset="-122"/>
                          <a:ea typeface="黑体" panose="02010609060101010101" pitchFamily="49" charset="-122"/>
                          <a:cs typeface="黑体" panose="02010609060101010101" pitchFamily="49" charset="-122"/>
                        </a:rPr>
                        <a:t>-0.72±0.31</a:t>
                      </a:r>
                    </a:p>
                  </a:txBody>
                  <a:tcPr marL="24057" marR="24057" marT="0" marB="0" anchor="ctr"/>
                </a:tc>
                <a:tc>
                  <a:txBody>
                    <a:bodyPr/>
                    <a:lstStyle/>
                    <a:p>
                      <a:pPr algn="ctr"/>
                      <a:r>
                        <a:rPr lang="en-US" sz="1400" b="1" kern="1400" dirty="0">
                          <a:solidFill>
                            <a:srgbClr val="FF0000"/>
                          </a:solidFill>
                          <a:effectLst/>
                          <a:latin typeface="黑体" panose="02010609060101010101" pitchFamily="49" charset="-122"/>
                          <a:ea typeface="黑体" panose="02010609060101010101" pitchFamily="49" charset="-122"/>
                        </a:rPr>
                        <a:t>-21.53</a:t>
                      </a:r>
                      <a:endParaRPr lang="en-US" sz="1400" b="1" kern="1400" dirty="0">
                        <a:solidFill>
                          <a:srgbClr val="FF0000"/>
                        </a:solidFill>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&lt;10</a:t>
                      </a:r>
                      <a:r>
                        <a:rPr lang="en-US" sz="1400" kern="1400" baseline="30000">
                          <a:effectLst/>
                          <a:latin typeface="黑体" panose="02010609060101010101" pitchFamily="49" charset="-122"/>
                          <a:ea typeface="黑体" panose="02010609060101010101" pitchFamily="49" charset="-122"/>
                        </a:rPr>
                        <a:t>-10</a:t>
                      </a:r>
                      <a:r>
                        <a:rPr lang="en-US" sz="1400" kern="1400">
                          <a:effectLst/>
                          <a:latin typeface="黑体" panose="02010609060101010101" pitchFamily="49" charset="-122"/>
                          <a:ea typeface="黑体" panose="02010609060101010101" pitchFamily="49" charset="-122"/>
                        </a:rPr>
                        <a:t>*</a:t>
                      </a:r>
                      <a:endParaRPr lang="zh-CN" sz="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1"/>
                  </a:ext>
                </a:extLst>
              </a:tr>
              <a:tr h="213360">
                <a:tc vMerge="1">
                  <a:txBody>
                    <a:bodyPr/>
                    <a:lstStyle/>
                    <a:p>
                      <a:endParaRPr lang="zh-CN"/>
                    </a:p>
                  </a:txBody>
                  <a:tcPr/>
                </a:tc>
                <a:tc>
                  <a:txBody>
                    <a:bodyPr/>
                    <a:lstStyle/>
                    <a:p>
                      <a:pPr algn="ctr"/>
                      <a:r>
                        <a:rPr lang="en-US" sz="1400" kern="1400">
                          <a:effectLst/>
                          <a:latin typeface="黑体" panose="02010609060101010101" pitchFamily="49" charset="-122"/>
                          <a:ea typeface="黑体" panose="02010609060101010101" pitchFamily="49" charset="-122"/>
                        </a:rPr>
                        <a:t>1949-1982</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cs typeface="黑体" panose="02010609060101010101" pitchFamily="49" charset="-122"/>
                        </a:rPr>
                        <a:t>-1.58±0.44</a:t>
                      </a:r>
                    </a:p>
                  </a:txBody>
                  <a:tcPr marL="24057" marR="24057" marT="0" marB="0" anchor="ctr"/>
                </a:tc>
                <a:tc>
                  <a:txBody>
                    <a:bodyPr/>
                    <a:lstStyle/>
                    <a:p>
                      <a:pPr algn="ctr"/>
                      <a:r>
                        <a:rPr lang="en-US" sz="1400" b="1" kern="1400" dirty="0">
                          <a:solidFill>
                            <a:srgbClr val="FF0000"/>
                          </a:solidFill>
                          <a:effectLst/>
                          <a:latin typeface="黑体" panose="02010609060101010101" pitchFamily="49" charset="-122"/>
                          <a:ea typeface="黑体" panose="02010609060101010101" pitchFamily="49" charset="-122"/>
                        </a:rPr>
                        <a:t>-21.83</a:t>
                      </a:r>
                      <a:endParaRPr lang="en-US" sz="1400" b="1" kern="1400" dirty="0">
                        <a:solidFill>
                          <a:srgbClr val="FF0000"/>
                        </a:solidFill>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&lt;10</a:t>
                      </a:r>
                      <a:r>
                        <a:rPr lang="en-US" sz="1400" kern="1400" baseline="30000">
                          <a:effectLst/>
                          <a:latin typeface="黑体" panose="02010609060101010101" pitchFamily="49" charset="-122"/>
                          <a:ea typeface="黑体" panose="02010609060101010101" pitchFamily="49" charset="-122"/>
                        </a:rPr>
                        <a:t>-7</a:t>
                      </a:r>
                      <a:endParaRPr lang="zh-CN" sz="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2"/>
                  </a:ext>
                </a:extLst>
              </a:tr>
              <a:tr h="213360">
                <a:tc vMerge="1">
                  <a:txBody>
                    <a:bodyPr/>
                    <a:lstStyle/>
                    <a:p>
                      <a:endParaRPr lang="zh-CN"/>
                    </a:p>
                  </a:txBody>
                  <a:tcPr/>
                </a:tc>
                <a:tc>
                  <a:txBody>
                    <a:bodyPr/>
                    <a:lstStyle/>
                    <a:p>
                      <a:pPr algn="ctr"/>
                      <a:r>
                        <a:rPr lang="en-US" sz="1400" kern="1400">
                          <a:effectLst/>
                          <a:latin typeface="黑体" panose="02010609060101010101" pitchFamily="49" charset="-122"/>
                          <a:ea typeface="黑体" panose="02010609060101010101" pitchFamily="49" charset="-122"/>
                        </a:rPr>
                        <a:t>1982-2016</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0.26±0.27</a:t>
                      </a: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4.82</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0.07</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3"/>
                  </a:ext>
                </a:extLst>
              </a:tr>
              <a:tr h="213360">
                <a:tc rowSpan="3">
                  <a:txBody>
                    <a:bodyPr/>
                    <a:lstStyle/>
                    <a:p>
                      <a:pPr algn="ctr"/>
                      <a:r>
                        <a:rPr lang="en-US" sz="1400" kern="1400">
                          <a:effectLst/>
                          <a:latin typeface="黑体" panose="02010609060101010101" pitchFamily="49" charset="-122"/>
                          <a:ea typeface="黑体" panose="02010609060101010101" pitchFamily="49" charset="-122"/>
                        </a:rPr>
                        <a:t>North Atlantic</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98929" marR="98929" marT="49465" marB="49465" anchor="ctr"/>
                </a:tc>
                <a:tc>
                  <a:txBody>
                    <a:bodyPr/>
                    <a:lstStyle/>
                    <a:p>
                      <a:pPr algn="ctr"/>
                      <a:r>
                        <a:rPr lang="en-US" sz="1400" kern="1400" dirty="0">
                          <a:effectLst/>
                          <a:latin typeface="黑体" panose="02010609060101010101" pitchFamily="49" charset="-122"/>
                          <a:ea typeface="黑体" panose="02010609060101010101" pitchFamily="49" charset="-122"/>
                        </a:rPr>
                        <a:t>1949-2016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cs typeface="黑体" panose="02010609060101010101" pitchFamily="49" charset="-122"/>
                        </a:rPr>
                        <a:t>0.01±0.46</a:t>
                      </a: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-0.39</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0.95</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4"/>
                  </a:ext>
                </a:extLst>
              </a:tr>
              <a:tr h="213360">
                <a:tc vMerge="1">
                  <a:txBody>
                    <a:bodyPr/>
                    <a:lstStyle/>
                    <a:p>
                      <a:endParaRPr lang="zh-CN"/>
                    </a:p>
                  </a:txBody>
                  <a:tcPr/>
                </a:tc>
                <a:tc>
                  <a:txBody>
                    <a:bodyPr/>
                    <a:lstStyle/>
                    <a:p>
                      <a:pPr algn="ctr"/>
                      <a:r>
                        <a:rPr lang="en-US" sz="1400" kern="1400">
                          <a:effectLst/>
                          <a:latin typeface="黑体" panose="02010609060101010101" pitchFamily="49" charset="-122"/>
                          <a:ea typeface="黑体" panose="02010609060101010101" pitchFamily="49" charset="-122"/>
                        </a:rPr>
                        <a:t>1949-1982</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-1.15±1.29</a:t>
                      </a: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-14.67</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0.10</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5"/>
                  </a:ext>
                </a:extLst>
              </a:tr>
              <a:tr h="213360">
                <a:tc vMerge="1">
                  <a:txBody>
                    <a:bodyPr/>
                    <a:lstStyle/>
                    <a:p>
                      <a:endParaRPr lang="zh-CN"/>
                    </a:p>
                  </a:txBody>
                  <a:tcPr/>
                </a:tc>
                <a:tc>
                  <a:txBody>
                    <a:bodyPr/>
                    <a:lstStyle/>
                    <a:p>
                      <a:pPr algn="ctr"/>
                      <a:r>
                        <a:rPr lang="en-US" sz="1400" kern="1400">
                          <a:effectLst/>
                          <a:latin typeface="黑体" panose="02010609060101010101" pitchFamily="49" charset="-122"/>
                          <a:ea typeface="黑体" panose="02010609060101010101" pitchFamily="49" charset="-122"/>
                        </a:rPr>
                        <a:t>1982-2016</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cs typeface="黑体" panose="02010609060101010101" pitchFamily="49" charset="-122"/>
                        </a:rPr>
                        <a:t>0.51±1.17</a:t>
                      </a: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7.41</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0.40</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6"/>
                  </a:ext>
                </a:extLst>
              </a:tr>
              <a:tr h="213360">
                <a:tc rowSpan="3">
                  <a:txBody>
                    <a:bodyPr/>
                    <a:lstStyle/>
                    <a:p>
                      <a:pPr algn="ctr"/>
                      <a:r>
                        <a:rPr lang="en-US" sz="1400" kern="1400">
                          <a:effectLst/>
                          <a:latin typeface="黑体" panose="02010609060101010101" pitchFamily="49" charset="-122"/>
                          <a:ea typeface="黑体" panose="02010609060101010101" pitchFamily="49" charset="-122"/>
                        </a:rPr>
                        <a:t>Western North Pacific</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98929" marR="98929" marT="49465" marB="49465" anchor="ctr"/>
                </a:tc>
                <a:tc>
                  <a:txBody>
                    <a:bodyPr/>
                    <a:lstStyle/>
                    <a:p>
                      <a:pPr algn="ctr"/>
                      <a:r>
                        <a:rPr lang="en-US" sz="1400" kern="1400" dirty="0">
                          <a:effectLst/>
                          <a:latin typeface="黑体" panose="02010609060101010101" pitchFamily="49" charset="-122"/>
                          <a:ea typeface="黑体" panose="02010609060101010101" pitchFamily="49" charset="-122"/>
                        </a:rPr>
                        <a:t>1949-2016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cs typeface="黑体" panose="02010609060101010101" pitchFamily="49" charset="-122"/>
                        </a:rPr>
                        <a:t>-0.59±0.18</a:t>
                      </a:r>
                    </a:p>
                  </a:txBody>
                  <a:tcPr marL="24057" marR="24057" marT="0" marB="0" anchor="ctr"/>
                </a:tc>
                <a:tc>
                  <a:txBody>
                    <a:bodyPr/>
                    <a:lstStyle/>
                    <a:p>
                      <a:pPr algn="ctr"/>
                      <a:r>
                        <a:rPr lang="en-US" sz="1400" b="1" kern="1400">
                          <a:effectLst/>
                          <a:latin typeface="黑体" panose="02010609060101010101" pitchFamily="49" charset="-122"/>
                          <a:ea typeface="黑体" panose="02010609060101010101" pitchFamily="49" charset="-122"/>
                        </a:rPr>
                        <a:t>-17.93</a:t>
                      </a:r>
                      <a:endParaRPr lang="en-US" sz="1400" b="1"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&lt;10</a:t>
                      </a:r>
                      <a:r>
                        <a:rPr lang="en-US" sz="1400" kern="1400" baseline="30000">
                          <a:effectLst/>
                          <a:latin typeface="黑体" panose="02010609060101010101" pitchFamily="49" charset="-122"/>
                          <a:ea typeface="黑体" panose="02010609060101010101" pitchFamily="49" charset="-122"/>
                        </a:rPr>
                        <a:t>-7</a:t>
                      </a:r>
                      <a:endParaRPr lang="zh-CN" sz="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7"/>
                  </a:ext>
                </a:extLst>
              </a:tr>
              <a:tr h="213360">
                <a:tc vMerge="1">
                  <a:txBody>
                    <a:bodyPr/>
                    <a:lstStyle/>
                    <a:p>
                      <a:endParaRPr lang="zh-CN"/>
                    </a:p>
                  </a:txBody>
                  <a:tcPr/>
                </a:tc>
                <a:tc>
                  <a:txBody>
                    <a:bodyPr/>
                    <a:lstStyle/>
                    <a:p>
                      <a:pPr algn="ctr"/>
                      <a:r>
                        <a:rPr lang="en-US" sz="1400" kern="1400">
                          <a:effectLst/>
                          <a:latin typeface="黑体" panose="02010609060101010101" pitchFamily="49" charset="-122"/>
                          <a:ea typeface="黑体" panose="02010609060101010101" pitchFamily="49" charset="-122"/>
                        </a:rPr>
                        <a:t>1949-1982</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cs typeface="黑体" panose="02010609060101010101" pitchFamily="49" charset="-122"/>
                        </a:rPr>
                        <a:t>-1.12±0.55</a:t>
                      </a: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rPr>
                        <a:t>-16.09</a:t>
                      </a:r>
                      <a:endParaRPr lang="en-US" sz="1400" b="1"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&lt;10</a:t>
                      </a:r>
                      <a:r>
                        <a:rPr lang="en-US" sz="1400" kern="1400" baseline="30000">
                          <a:effectLst/>
                          <a:latin typeface="黑体" panose="02010609060101010101" pitchFamily="49" charset="-122"/>
                          <a:ea typeface="黑体" panose="02010609060101010101" pitchFamily="49" charset="-122"/>
                        </a:rPr>
                        <a:t>-3</a:t>
                      </a:r>
                      <a:endParaRPr lang="zh-CN" sz="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8"/>
                  </a:ext>
                </a:extLst>
              </a:tr>
              <a:tr h="253365">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1982-2016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cs typeface="黑体" panose="02010609060101010101" pitchFamily="49" charset="-122"/>
                        </a:rPr>
                        <a:t>0.06±0.32</a:t>
                      </a: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1.17</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0.70</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09"/>
                  </a:ext>
                </a:extLst>
              </a:tr>
              <a:tr h="213360">
                <a:tc rowSpan="3">
                  <a:txBody>
                    <a:bodyPr/>
                    <a:lstStyle/>
                    <a:p>
                      <a:pPr algn="ctr"/>
                      <a:r>
                        <a:rPr lang="en-US" sz="1400" kern="1400">
                          <a:effectLst/>
                          <a:latin typeface="黑体" panose="02010609060101010101" pitchFamily="49" charset="-122"/>
                          <a:ea typeface="黑体" panose="02010609060101010101" pitchFamily="49" charset="-122"/>
                        </a:rPr>
                        <a:t>Eastern Pacific</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98929" marR="98929" marT="49465" marB="49465" anchor="ctr"/>
                </a:tc>
                <a:tc>
                  <a:txBody>
                    <a:bodyPr/>
                    <a:lstStyle/>
                    <a:p>
                      <a:pPr algn="ctr"/>
                      <a:r>
                        <a:rPr lang="en-US" sz="1400" kern="1400">
                          <a:effectLst/>
                          <a:latin typeface="黑体" panose="02010609060101010101" pitchFamily="49" charset="-122"/>
                          <a:ea typeface="黑体" panose="02010609060101010101" pitchFamily="49" charset="-122"/>
                        </a:rPr>
                        <a:t>1949-2016</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-0.09±0.26</a:t>
                      </a: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-3.47</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0.51</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0"/>
                  </a:ext>
                </a:extLst>
              </a:tr>
              <a:tr h="213360">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1949-1982</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cs typeface="黑体" panose="02010609060101010101" pitchFamily="49" charset="-122"/>
                        </a:rPr>
                        <a:t>0.98±0.86</a:t>
                      </a:r>
                    </a:p>
                  </a:txBody>
                  <a:tcPr marL="24057" marR="24057" marT="0" marB="0" anchor="ctr"/>
                </a:tc>
                <a:tc>
                  <a:txBody>
                    <a:bodyPr/>
                    <a:lstStyle/>
                    <a:p>
                      <a:pPr algn="ctr"/>
                      <a:r>
                        <a:rPr lang="en-US" sz="1400" b="1" kern="1400" dirty="0">
                          <a:solidFill>
                            <a:srgbClr val="FF0000"/>
                          </a:solidFill>
                          <a:effectLst/>
                          <a:latin typeface="黑体" panose="02010609060101010101" pitchFamily="49" charset="-122"/>
                          <a:ea typeface="黑体" panose="02010609060101010101" pitchFamily="49" charset="-122"/>
                        </a:rPr>
                        <a:t>20.55</a:t>
                      </a:r>
                      <a:endParaRPr lang="en-US" sz="1400" b="1" kern="1400" dirty="0">
                        <a:solidFill>
                          <a:srgbClr val="FF0000"/>
                        </a:solidFill>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0.04</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1"/>
                  </a:ext>
                </a:extLst>
              </a:tr>
              <a:tr h="213360">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1982-2016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cs typeface="黑体" panose="02010609060101010101" pitchFamily="49" charset="-122"/>
                        </a:rPr>
                        <a:t>-0.58±0.46</a:t>
                      </a: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rPr>
                        <a:t>-11.49</a:t>
                      </a:r>
                      <a:endParaRPr lang="en-US" sz="1400" b="1"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0.02</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2"/>
                  </a:ext>
                </a:extLst>
              </a:tr>
              <a:tr h="213360">
                <a:tc rowSpan="3">
                  <a:txBody>
                    <a:bodyPr/>
                    <a:lstStyle/>
                    <a:p>
                      <a:pPr algn="ctr"/>
                      <a:r>
                        <a:rPr lang="en-US" sz="1400" kern="1400">
                          <a:effectLst/>
                          <a:latin typeface="黑体" panose="02010609060101010101" pitchFamily="49" charset="-122"/>
                          <a:ea typeface="黑体" panose="02010609060101010101" pitchFamily="49" charset="-122"/>
                        </a:rPr>
                        <a:t>Northern Indian Ocean</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98929" marR="98929" marT="49465" marB="49465" anchor="ctr"/>
                </a:tc>
                <a:tc>
                  <a:txBody>
                    <a:bodyPr/>
                    <a:lstStyle/>
                    <a:p>
                      <a:pPr algn="ctr"/>
                      <a:r>
                        <a:rPr lang="en-US" sz="1400" kern="1400" dirty="0">
                          <a:effectLst/>
                          <a:latin typeface="黑体" panose="02010609060101010101" pitchFamily="49" charset="-122"/>
                          <a:ea typeface="黑体" panose="02010609060101010101" pitchFamily="49" charset="-122"/>
                        </a:rPr>
                        <a:t>1949-2016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0.11±0.23</a:t>
                      </a: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5.99</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0.35</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3"/>
                  </a:ext>
                </a:extLst>
              </a:tr>
              <a:tr h="213360">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1949-1982</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0.36±0.56</a:t>
                      </a: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9.98</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0.22</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4"/>
                  </a:ext>
                </a:extLst>
              </a:tr>
              <a:tr h="254000">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1982-2016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cs typeface="黑体" panose="02010609060101010101" pitchFamily="49" charset="-122"/>
                        </a:rPr>
                        <a:t>-0.85±0.62</a:t>
                      </a: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rPr>
                        <a:t>-19.64</a:t>
                      </a:r>
                      <a:endParaRPr lang="en-US" sz="1400" b="1"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0.01</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5"/>
                  </a:ext>
                </a:extLst>
              </a:tr>
              <a:tr h="213360">
                <a:tc rowSpan="3">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Southern Hemisphere (&lt;100°E)</a:t>
                      </a:r>
                    </a:p>
                  </a:txBody>
                  <a:tcPr marL="98929" marR="98929" marT="49465" marB="49465" anchor="ctr"/>
                </a:tc>
                <a:tc>
                  <a:txBody>
                    <a:bodyPr/>
                    <a:lstStyle/>
                    <a:p>
                      <a:pPr algn="ctr"/>
                      <a:r>
                        <a:rPr lang="en-US" sz="1400" kern="1400" dirty="0">
                          <a:effectLst/>
                          <a:latin typeface="黑体" panose="02010609060101010101" pitchFamily="49" charset="-122"/>
                          <a:ea typeface="黑体" panose="02010609060101010101" pitchFamily="49" charset="-122"/>
                        </a:rPr>
                        <a:t>1949-2016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-0.02±0.22</a:t>
                      </a: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-0.86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0.86</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6"/>
                  </a:ext>
                </a:extLst>
              </a:tr>
              <a:tr h="325120">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1949-1982</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cs typeface="黑体" panose="02010609060101010101" pitchFamily="49" charset="-122"/>
                        </a:rPr>
                        <a:t>1.08±0.64</a:t>
                      </a:r>
                    </a:p>
                  </a:txBody>
                  <a:tcPr marL="24057" marR="24057" marT="0" marB="0" anchor="ctr"/>
                </a:tc>
                <a:tc>
                  <a:txBody>
                    <a:bodyPr/>
                    <a:lstStyle/>
                    <a:p>
                      <a:pPr algn="ctr"/>
                      <a:r>
                        <a:rPr lang="en-US" sz="1400" b="1" kern="1400">
                          <a:solidFill>
                            <a:srgbClr val="FF0000"/>
                          </a:solidFill>
                          <a:effectLst/>
                          <a:latin typeface="黑体" panose="02010609060101010101" pitchFamily="49" charset="-122"/>
                          <a:ea typeface="黑体" panose="02010609060101010101" pitchFamily="49" charset="-122"/>
                        </a:rPr>
                        <a:t>25.13</a:t>
                      </a:r>
                      <a:endParaRPr lang="en-US" sz="1400" b="1" kern="1400">
                        <a:solidFill>
                          <a:srgbClr val="FF0000"/>
                        </a:solidFill>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&lt;10</a:t>
                      </a:r>
                      <a:r>
                        <a:rPr lang="en-US" sz="1400" kern="1400" baseline="30000" dirty="0">
                          <a:effectLst/>
                          <a:latin typeface="黑体" panose="02010609060101010101" pitchFamily="49" charset="-122"/>
                          <a:ea typeface="黑体" panose="02010609060101010101" pitchFamily="49" charset="-122"/>
                        </a:rPr>
                        <a:t>-2</a:t>
                      </a:r>
                      <a:endParaRPr lang="zh-CN" sz="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7"/>
                  </a:ext>
                </a:extLst>
              </a:tr>
              <a:tr h="247015">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1982-2016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cs typeface="黑体" panose="02010609060101010101" pitchFamily="49" charset="-122"/>
                        </a:rPr>
                        <a:t>0.49±0.37</a:t>
                      </a: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rPr>
                        <a:t>11.90</a:t>
                      </a:r>
                      <a:endParaRPr lang="en-US" sz="1400" b="1"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0.01</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8"/>
                  </a:ext>
                </a:extLst>
              </a:tr>
              <a:tr h="213360">
                <a:tc rowSpan="3">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Southern Hemisphere (&gt;100°E)</a:t>
                      </a:r>
                    </a:p>
                  </a:txBody>
                  <a:tcPr marL="98929" marR="98929" marT="49465" marB="49465" anchor="ctr"/>
                </a:tc>
                <a:tc>
                  <a:txBody>
                    <a:bodyPr/>
                    <a:lstStyle/>
                    <a:p>
                      <a:pPr algn="ctr"/>
                      <a:r>
                        <a:rPr lang="en-US" sz="1400" kern="1400" dirty="0">
                          <a:effectLst/>
                          <a:latin typeface="黑体" panose="02010609060101010101" pitchFamily="49" charset="-122"/>
                          <a:ea typeface="黑体" panose="02010609060101010101" pitchFamily="49" charset="-122"/>
                        </a:rPr>
                        <a:t>1949-2016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b="1" kern="1400">
                          <a:effectLst/>
                          <a:latin typeface="黑体" panose="02010609060101010101" pitchFamily="49" charset="-122"/>
                          <a:ea typeface="黑体" panose="02010609060101010101" pitchFamily="49" charset="-122"/>
                          <a:cs typeface="黑体" panose="02010609060101010101" pitchFamily="49" charset="-122"/>
                        </a:rPr>
                        <a:t>-0.40±0.20</a:t>
                      </a:r>
                    </a:p>
                  </a:txBody>
                  <a:tcPr marL="24057" marR="24057" marT="0" marB="0" anchor="ctr"/>
                </a:tc>
                <a:tc>
                  <a:txBody>
                    <a:bodyPr/>
                    <a:lstStyle/>
                    <a:p>
                      <a:pPr algn="ctr"/>
                      <a:r>
                        <a:rPr lang="en-US" sz="1400" b="1" kern="1400" dirty="0">
                          <a:effectLst/>
                          <a:latin typeface="黑体" panose="02010609060101010101" pitchFamily="49" charset="-122"/>
                          <a:ea typeface="黑体" panose="02010609060101010101" pitchFamily="49" charset="-122"/>
                        </a:rPr>
                        <a:t>-15.98</a:t>
                      </a:r>
                      <a:endParaRPr lang="en-US" sz="1400" b="1"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&lt;10</a:t>
                      </a:r>
                      <a:r>
                        <a:rPr lang="en-US" sz="1400" kern="1400" baseline="30000" dirty="0">
                          <a:effectLst/>
                          <a:latin typeface="黑体" panose="02010609060101010101" pitchFamily="49" charset="-122"/>
                          <a:ea typeface="黑体" panose="02010609060101010101" pitchFamily="49" charset="-122"/>
                        </a:rPr>
                        <a:t>-3</a:t>
                      </a:r>
                      <a:endParaRPr lang="zh-CN" sz="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19"/>
                  </a:ext>
                </a:extLst>
              </a:tr>
              <a:tr h="213360">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1949-1982</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-0.01±0.54</a:t>
                      </a: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-0.24</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0.97</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20"/>
                  </a:ext>
                </a:extLst>
              </a:tr>
              <a:tr h="227330">
                <a:tc vMerge="1">
                  <a:txBody>
                    <a:bodyPr/>
                    <a:lstStyle/>
                    <a:p>
                      <a:endParaRPr lang="zh-CN"/>
                    </a:p>
                  </a:txBody>
                  <a:tcPr/>
                </a:tc>
                <a:tc>
                  <a:txBody>
                    <a:bodyPr/>
                    <a:lstStyle/>
                    <a:p>
                      <a:pPr algn="ctr"/>
                      <a:r>
                        <a:rPr lang="en-US" sz="1400" kern="1400" dirty="0">
                          <a:effectLst/>
                          <a:latin typeface="黑体" panose="02010609060101010101" pitchFamily="49" charset="-122"/>
                          <a:ea typeface="黑体" panose="02010609060101010101" pitchFamily="49" charset="-122"/>
                        </a:rPr>
                        <a:t>1982-2016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cs typeface="黑体" panose="02010609060101010101" pitchFamily="49" charset="-122"/>
                        </a:rPr>
                        <a:t>-0.05±0.53</a:t>
                      </a:r>
                    </a:p>
                  </a:txBody>
                  <a:tcPr marL="24057" marR="24057" marT="0" marB="0" anchor="ctr"/>
                </a:tc>
                <a:tc>
                  <a:txBody>
                    <a:bodyPr/>
                    <a:lstStyle/>
                    <a:p>
                      <a:pPr algn="ctr"/>
                      <a:r>
                        <a:rPr lang="en-US" sz="1400" kern="1400">
                          <a:effectLst/>
                          <a:latin typeface="黑体" panose="02010609060101010101" pitchFamily="49" charset="-122"/>
                          <a:ea typeface="黑体" panose="02010609060101010101" pitchFamily="49" charset="-122"/>
                        </a:rPr>
                        <a:t>-1.11</a:t>
                      </a:r>
                      <a:endParaRPr lang="en-US" sz="1400" kern="140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tc>
                  <a:txBody>
                    <a:bodyPr/>
                    <a:lstStyle/>
                    <a:p>
                      <a:pPr algn="ctr"/>
                      <a:r>
                        <a:rPr lang="en-US" sz="1400" kern="1400" dirty="0">
                          <a:effectLst/>
                          <a:latin typeface="黑体" panose="02010609060101010101" pitchFamily="49" charset="-122"/>
                          <a:ea typeface="黑体" panose="02010609060101010101" pitchFamily="49" charset="-122"/>
                        </a:rPr>
                        <a:t>0.86</a:t>
                      </a:r>
                      <a:endParaRPr lang="en-US" sz="1400" kern="1400" dirty="0">
                        <a:effectLst/>
                        <a:latin typeface="黑体" panose="02010609060101010101" pitchFamily="49" charset="-122"/>
                        <a:ea typeface="黑体" panose="02010609060101010101" pitchFamily="49" charset="-122"/>
                        <a:cs typeface="Times New Roman" panose="02020603050405020304" charset="0"/>
                      </a:endParaRPr>
                    </a:p>
                  </a:txBody>
                  <a:tcPr marL="24057" marR="24057" marT="0" marB="0" anchor="ctr"/>
                </a:tc>
                <a:extLst>
                  <a:ext uri="{0D108BD9-81ED-4DB2-BD59-A6C34878D82A}">
                    <a16:rowId xmlns:a16="http://schemas.microsoft.com/office/drawing/2014/main" val="10021"/>
                  </a:ext>
                </a:extLst>
              </a:tr>
            </a:tbl>
          </a:graphicData>
        </a:graphic>
      </p:graphicFrame>
      <p:sp>
        <p:nvSpPr>
          <p:cNvPr id="2" name="文本框 1"/>
          <p:cNvSpPr txBox="1"/>
          <p:nvPr/>
        </p:nvSpPr>
        <p:spPr>
          <a:xfrm>
            <a:off x="415290" y="71755"/>
            <a:ext cx="4404360" cy="645160"/>
          </a:xfrm>
          <a:prstGeom prst="rect">
            <a:avLst/>
          </a:prstGeom>
          <a:noFill/>
        </p:spPr>
        <p:txBody>
          <a:bodyPr wrap="square" rtlCol="0">
            <a:spAutoFit/>
          </a:bodyPr>
          <a:lstStyle/>
          <a:p>
            <a:r>
              <a:rPr lang="en-US" altLang="zh-CN" sz="3600">
                <a:solidFill>
                  <a:srgbClr val="FFFF00"/>
                </a:solidFill>
              </a:rPr>
              <a:t>Results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615"/>
    </mc:Choice>
    <mc:Fallback xmlns="">
      <p:transition spd="slow" advTm="356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srcRect l="1777" t="9215" r="1444" b="53049"/>
          <a:stretch>
            <a:fillRect/>
          </a:stretch>
        </p:blipFill>
        <p:spPr>
          <a:xfrm>
            <a:off x="2822575" y="1303020"/>
            <a:ext cx="9138285" cy="5042535"/>
          </a:xfrm>
          <a:prstGeom prst="rect">
            <a:avLst/>
          </a:prstGeom>
          <a:ln>
            <a:noFill/>
          </a:ln>
        </p:spPr>
      </p:pic>
      <p:sp>
        <p:nvSpPr>
          <p:cNvPr id="2" name="文本框 1"/>
          <p:cNvSpPr txBox="1"/>
          <p:nvPr/>
        </p:nvSpPr>
        <p:spPr>
          <a:xfrm>
            <a:off x="415290" y="71755"/>
            <a:ext cx="4404360" cy="645160"/>
          </a:xfrm>
          <a:prstGeom prst="rect">
            <a:avLst/>
          </a:prstGeom>
          <a:noFill/>
        </p:spPr>
        <p:txBody>
          <a:bodyPr wrap="square" rtlCol="0">
            <a:spAutoFit/>
          </a:bodyPr>
          <a:lstStyle/>
          <a:p>
            <a:r>
              <a:rPr lang="en-US" altLang="zh-CN" sz="3600">
                <a:solidFill>
                  <a:srgbClr val="FFFF00"/>
                </a:solidFill>
              </a:rPr>
              <a:t>Results</a:t>
            </a:r>
          </a:p>
        </p:txBody>
      </p:sp>
      <p:sp>
        <p:nvSpPr>
          <p:cNvPr id="3" name="文本框 2"/>
          <p:cNvSpPr txBox="1"/>
          <p:nvPr/>
        </p:nvSpPr>
        <p:spPr>
          <a:xfrm>
            <a:off x="415290" y="2287270"/>
            <a:ext cx="2407285" cy="460375"/>
          </a:xfrm>
          <a:prstGeom prst="rect">
            <a:avLst/>
          </a:prstGeom>
          <a:noFill/>
        </p:spPr>
        <p:txBody>
          <a:bodyPr wrap="square" rtlCol="0">
            <a:spAutoFit/>
          </a:bodyPr>
          <a:lstStyle/>
          <a:p>
            <a:r>
              <a:rPr lang="en-US" altLang="zh-CN" sz="2400"/>
              <a:t>Interbasin trend</a:t>
            </a:r>
          </a:p>
        </p:txBody>
      </p:sp>
      <p:sp>
        <p:nvSpPr>
          <p:cNvPr id="4" name="文本框 3"/>
          <p:cNvSpPr txBox="1"/>
          <p:nvPr/>
        </p:nvSpPr>
        <p:spPr>
          <a:xfrm>
            <a:off x="415290" y="4552950"/>
            <a:ext cx="2407285" cy="460375"/>
          </a:xfrm>
          <a:prstGeom prst="rect">
            <a:avLst/>
          </a:prstGeom>
          <a:noFill/>
        </p:spPr>
        <p:txBody>
          <a:bodyPr wrap="square" rtlCol="0">
            <a:spAutoFit/>
          </a:bodyPr>
          <a:lstStyle/>
          <a:p>
            <a:r>
              <a:rPr lang="en-US" altLang="zh-CN" sz="2400"/>
              <a:t>Latitudinal shift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1778"/>
    </mc:Choice>
    <mc:Fallback xmlns="">
      <p:transition spd="slow" advTm="717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5290" y="71755"/>
            <a:ext cx="4404360" cy="645160"/>
          </a:xfrm>
          <a:prstGeom prst="rect">
            <a:avLst/>
          </a:prstGeom>
          <a:noFill/>
        </p:spPr>
        <p:txBody>
          <a:bodyPr wrap="square" rtlCol="0">
            <a:spAutoFit/>
          </a:bodyPr>
          <a:lstStyle/>
          <a:p>
            <a:r>
              <a:rPr lang="en-US" altLang="zh-CN" sz="3600">
                <a:solidFill>
                  <a:srgbClr val="FFFF00"/>
                </a:solidFill>
              </a:rPr>
              <a:t>Summery</a:t>
            </a:r>
          </a:p>
        </p:txBody>
      </p:sp>
      <p:sp>
        <p:nvSpPr>
          <p:cNvPr id="7" name="文本框 6"/>
          <p:cNvSpPr txBox="1"/>
          <p:nvPr/>
        </p:nvSpPr>
        <p:spPr>
          <a:xfrm>
            <a:off x="415290" y="1108075"/>
            <a:ext cx="11429365" cy="5692775"/>
          </a:xfrm>
          <a:prstGeom prst="rect">
            <a:avLst/>
          </a:prstGeom>
          <a:noFill/>
        </p:spPr>
        <p:txBody>
          <a:bodyPr wrap="square" rtlCol="0" anchor="t">
            <a:spAutoFit/>
          </a:bodyPr>
          <a:lstStyle/>
          <a:p>
            <a:pPr>
              <a:buBlip>
                <a:blip r:embed="rId4"/>
              </a:buBlip>
            </a:pPr>
            <a:r>
              <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rPr>
              <a:t> Is it the translation speed of </a:t>
            </a:r>
            <a:r>
              <a:rPr lang="en-US" altLang="zh-CN" sz="2800" dirty="0">
                <a:solidFill>
                  <a:srgbClr val="FF0000"/>
                </a:solidFill>
                <a:effectLst/>
                <a:latin typeface="Times New Roman" panose="02020603050405020304" charset="0"/>
                <a:ea typeface="黑体" panose="02010609060101010101" pitchFamily="49" charset="-122"/>
                <a:cs typeface="Times New Roman" panose="02020603050405020304" charset="0"/>
                <a:sym typeface="+mn-ea"/>
              </a:rPr>
              <a:t>weak TCs </a:t>
            </a:r>
            <a:r>
              <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rPr>
              <a:t>or </a:t>
            </a:r>
            <a:r>
              <a:rPr lang="en-US" altLang="zh-CN" sz="2800" dirty="0">
                <a:solidFill>
                  <a:srgbClr val="FF0000"/>
                </a:solidFill>
                <a:effectLst/>
                <a:latin typeface="Times New Roman" panose="02020603050405020304" charset="0"/>
                <a:ea typeface="黑体" panose="02010609060101010101" pitchFamily="49" charset="-122"/>
                <a:cs typeface="Times New Roman" panose="02020603050405020304" charset="0"/>
                <a:sym typeface="+mn-ea"/>
              </a:rPr>
              <a:t>strong TCs</a:t>
            </a:r>
            <a:r>
              <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rPr>
              <a:t> that has slowed down with warming in the past decades? </a:t>
            </a:r>
          </a:p>
          <a:p>
            <a:pPr indent="0">
              <a:buNone/>
            </a:pPr>
            <a:r>
              <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rPr>
              <a:t>——</a:t>
            </a:r>
            <a:r>
              <a:rPr lang="en-US" altLang="zh-CN" sz="2800" dirty="0">
                <a:solidFill>
                  <a:srgbClr val="404040"/>
                </a:solidFill>
                <a:effectLst/>
                <a:latin typeface="Arial" panose="020B0604020202020204" pitchFamily="34" charset="0"/>
                <a:sym typeface="+mn-ea"/>
              </a:rPr>
              <a:t>Rather than weak TCs, it is strong TCs that slowed down in the past decades.</a:t>
            </a:r>
            <a:endPar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endParaRPr>
          </a:p>
          <a:p>
            <a:pPr>
              <a:buBlip>
                <a:blip r:embed="rId4"/>
              </a:buBlip>
            </a:pPr>
            <a:endPar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endParaRPr>
          </a:p>
          <a:p>
            <a:pPr indent="0">
              <a:buNone/>
            </a:pPr>
            <a:endPar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endParaRPr>
          </a:p>
          <a:p>
            <a:pPr>
              <a:buBlip>
                <a:blip r:embed="rId4"/>
              </a:buBlip>
            </a:pPr>
            <a:r>
              <a:rPr lang="en-US" altLang="zh-CN" sz="2800" dirty="0">
                <a:solidFill>
                  <a:srgbClr val="000000"/>
                </a:solidFill>
                <a:latin typeface="Times New Roman" panose="02020603050405020304" charset="0"/>
                <a:ea typeface="宋体" panose="02010600030101010101" pitchFamily="2" charset="-122"/>
                <a:sym typeface="+mn-ea"/>
              </a:rPr>
              <a:t>Is the slowdown trend caused by the </a:t>
            </a:r>
            <a:r>
              <a:rPr lang="en-US" altLang="zh-CN" sz="2800" dirty="0">
                <a:solidFill>
                  <a:srgbClr val="FF0000"/>
                </a:solidFill>
                <a:latin typeface="Times New Roman" panose="02020603050405020304" charset="0"/>
                <a:ea typeface="宋体" panose="02010600030101010101" pitchFamily="2" charset="-122"/>
                <a:sym typeface="+mn-ea"/>
              </a:rPr>
              <a:t>global warming</a:t>
            </a:r>
            <a:r>
              <a:rPr lang="en-US" altLang="zh-CN" sz="2800" dirty="0">
                <a:solidFill>
                  <a:srgbClr val="000000"/>
                </a:solidFill>
                <a:latin typeface="Times New Roman" panose="02020603050405020304" charset="0"/>
                <a:ea typeface="宋体" panose="02010600030101010101" pitchFamily="2" charset="-122"/>
                <a:sym typeface="+mn-ea"/>
              </a:rPr>
              <a:t> or the </a:t>
            </a:r>
            <a:r>
              <a:rPr lang="en-US" altLang="zh-CN" sz="2800" dirty="0">
                <a:solidFill>
                  <a:srgbClr val="FF0000"/>
                </a:solidFill>
                <a:latin typeface="Times New Roman" panose="02020603050405020304" charset="0"/>
                <a:ea typeface="宋体" panose="02010600030101010101" pitchFamily="2" charset="-122"/>
                <a:sym typeface="+mn-ea"/>
              </a:rPr>
              <a:t>changes in observational capability</a:t>
            </a:r>
            <a:r>
              <a:rPr lang="en-US" altLang="zh-CN" sz="2800" dirty="0">
                <a:solidFill>
                  <a:srgbClr val="000000"/>
                </a:solidFill>
                <a:latin typeface="Times New Roman" panose="02020603050405020304" charset="0"/>
                <a:ea typeface="宋体" panose="02010600030101010101" pitchFamily="2" charset="-122"/>
                <a:sym typeface="+mn-ea"/>
              </a:rPr>
              <a:t> in the past decades?</a:t>
            </a:r>
          </a:p>
          <a:p>
            <a:pPr indent="0">
              <a:buNone/>
            </a:pPr>
            <a:r>
              <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rPr>
              <a:t>——C</a:t>
            </a:r>
            <a:r>
              <a:rPr lang="en-US" altLang="zh-CN" sz="2800" dirty="0">
                <a:solidFill>
                  <a:srgbClr val="000000"/>
                </a:solidFill>
                <a:effectLst/>
                <a:latin typeface="Times New Roman" panose="02020603050405020304" charset="0"/>
                <a:ea typeface="宋体" panose="02010600030101010101" pitchFamily="2" charset="-122"/>
                <a:sym typeface="+mn-ea"/>
              </a:rPr>
              <a:t>ompared with the </a:t>
            </a:r>
            <a:r>
              <a:rPr lang="en-US" altLang="zh-CN" sz="2800" dirty="0">
                <a:solidFill>
                  <a:srgbClr val="000000"/>
                </a:solidFill>
                <a:effectLst/>
                <a:latin typeface="Times New Roman" panose="02020603050405020304" charset="0"/>
                <a:ea typeface="微软雅黑" panose="020B0503020204020204" pitchFamily="34" charset="-122"/>
                <a:sym typeface="+mn-ea"/>
              </a:rPr>
              <a:t>weakening </a:t>
            </a:r>
            <a:r>
              <a:rPr lang="en-US" altLang="zh-CN" sz="2800" dirty="0">
                <a:solidFill>
                  <a:srgbClr val="000000"/>
                </a:solidFill>
                <a:effectLst/>
                <a:latin typeface="Times New Roman" panose="02020603050405020304" charset="0"/>
                <a:ea typeface="宋体" panose="02010600030101010101" pitchFamily="2" charset="-122"/>
                <a:sym typeface="+mn-ea"/>
              </a:rPr>
              <a:t>of tropical circulation, which is related to anthropogenic warming</a:t>
            </a:r>
            <a:r>
              <a:rPr lang="zh-CN" altLang="en-US" sz="2800" dirty="0">
                <a:solidFill>
                  <a:srgbClr val="000000"/>
                </a:solidFill>
                <a:effectLst/>
                <a:latin typeface="Times New Roman" panose="02020603050405020304" charset="0"/>
                <a:ea typeface="宋体" panose="02010600030101010101" pitchFamily="2" charset="-122"/>
                <a:sym typeface="+mn-ea"/>
              </a:rPr>
              <a:t>，</a:t>
            </a:r>
            <a:r>
              <a:rPr lang="en-US" altLang="zh-CN" sz="2800" dirty="0">
                <a:solidFill>
                  <a:srgbClr val="000000"/>
                </a:solidFill>
                <a:effectLst/>
                <a:latin typeface="Times New Roman" panose="02020603050405020304" charset="0"/>
                <a:ea typeface="宋体" panose="02010600030101010101" pitchFamily="2" charset="-122"/>
                <a:sym typeface="+mn-ea"/>
              </a:rPr>
              <a:t>the changes of TC tracks (including inter-basin trend and latitudinal shift), which are partly attributed to data inhomogeneity, make a much larger contribution to the slowing trend, .</a:t>
            </a:r>
            <a:endParaRPr lang="en-US" altLang="zh-CN" sz="2800" b="0" i="0" dirty="0">
              <a:solidFill>
                <a:srgbClr val="404040"/>
              </a:solidFill>
              <a:effectLst/>
              <a:latin typeface="Arial" panose="020B0604020202020204" pitchFamily="34" charset="0"/>
            </a:endParaRPr>
          </a:p>
          <a:p>
            <a:pPr indent="0">
              <a:buNone/>
            </a:pPr>
            <a:endParaRPr lang="en-US" altLang="zh-CN" sz="2800" dirty="0">
              <a:solidFill>
                <a:srgbClr val="000000"/>
              </a:solidFill>
              <a:effectLst/>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883"/>
    </mc:Choice>
    <mc:Fallback xmlns="">
      <p:transition spd="slow" advTm="688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2"/>
            </p:custDataLst>
          </p:nvPr>
        </p:nvSpPr>
        <p:spPr>
          <a:xfrm>
            <a:off x="1254760" y="1360170"/>
            <a:ext cx="9108440" cy="2898775"/>
          </a:xfrm>
          <a:prstGeom prst="rect">
            <a:avLst/>
          </a:prstGeom>
        </p:spPr>
        <p:txBody>
          <a:bodyPr vert="horz" lIns="91440" tIns="45720" rIns="91440" bIns="45720" rtlCol="0" anchor="b" anchorCtr="0">
            <a:normAutofit fontScale="80000" lnSpcReduction="10000"/>
          </a:bodyPr>
          <a:lstStyle>
            <a:lvl1pPr algn="ctr">
              <a:defRPr sz="8800" b="1">
                <a:solidFill>
                  <a:schemeClr val="accent1"/>
                </a:solidFill>
                <a:latin typeface="+mj-lt"/>
                <a:ea typeface="+mj-ea"/>
                <a:cs typeface="+mj-cs"/>
              </a:defRPr>
            </a:lvl1pPr>
            <a:lvl2pPr algn="ctr">
              <a:defRPr sz="5865"/>
            </a:lvl2pPr>
            <a:lvl3pPr algn="ctr">
              <a:defRPr sz="5865"/>
            </a:lvl3pPr>
            <a:lvl4pPr algn="ctr">
              <a:defRPr sz="5865"/>
            </a:lvl4pPr>
            <a:lvl5pPr algn="ctr">
              <a:defRPr sz="5865"/>
            </a:lvl5pPr>
            <a:lvl6pPr marL="609600" algn="ctr" fontAlgn="base">
              <a:spcBef>
                <a:spcPct val="0"/>
              </a:spcBef>
              <a:spcAft>
                <a:spcPct val="0"/>
              </a:spcAft>
              <a:defRPr sz="5865"/>
            </a:lvl6pPr>
            <a:lvl7pPr marL="1219200" algn="ctr" fontAlgn="base">
              <a:spcBef>
                <a:spcPct val="0"/>
              </a:spcBef>
              <a:spcAft>
                <a:spcPct val="0"/>
              </a:spcAft>
              <a:defRPr sz="5865"/>
            </a:lvl7pPr>
            <a:lvl8pPr marL="1828800" algn="ctr" fontAlgn="base">
              <a:spcBef>
                <a:spcPct val="0"/>
              </a:spcBef>
              <a:spcAft>
                <a:spcPct val="0"/>
              </a:spcAft>
              <a:defRPr sz="5865"/>
            </a:lvl8pPr>
            <a:lvl9pPr marL="2438400" algn="ctr" fontAlgn="base">
              <a:spcBef>
                <a:spcPct val="0"/>
              </a:spcBef>
              <a:spcAft>
                <a:spcPct val="0"/>
              </a:spcAft>
              <a:defRPr sz="5865"/>
            </a:lvl9pPr>
          </a:lstStyle>
          <a:p>
            <a:pPr marL="0" lvl="0" indent="0" algn="ctr">
              <a:lnSpc>
                <a:spcPct val="100000"/>
              </a:lnSpc>
              <a:spcBef>
                <a:spcPts val="0"/>
              </a:spcBef>
              <a:spcAft>
                <a:spcPts val="0"/>
              </a:spcAft>
              <a:buSzPct val="100000"/>
              <a:buNone/>
            </a:pPr>
            <a:r>
              <a:rPr lang="en-US" altLang="zh-CN" sz="8800" dirty="0">
                <a:solidFill>
                  <a:schemeClr val="accent1"/>
                </a:solidFill>
              </a:rPr>
              <a:t>Thanks for Attention!</a:t>
            </a:r>
          </a:p>
          <a:p>
            <a:pPr marL="0" lvl="0" indent="0" algn="ctr">
              <a:lnSpc>
                <a:spcPct val="100000"/>
              </a:lnSpc>
              <a:spcBef>
                <a:spcPts val="0"/>
              </a:spcBef>
              <a:spcAft>
                <a:spcPts val="0"/>
              </a:spcAft>
              <a:buSzPct val="100000"/>
              <a:buNone/>
            </a:pPr>
            <a:r>
              <a:rPr lang="en-US" altLang="zh-CN" sz="8800" dirty="0">
                <a:solidFill>
                  <a:schemeClr val="accent1"/>
                </a:solidFill>
              </a:rPr>
              <a:t>Any Question?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883"/>
    </mc:Choice>
    <mc:Fallback xmlns="">
      <p:transition spd="slow" advTm="688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10&quot;:[21564676],&quot;65&quot;:[2018172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_f"/>
  <p:tag name="KSO_WM_SLIDE_LAYOUT_CNT" val="1_1_2"/>
  <p:tag name="KSO_WM_SLIDE_TYPE" val="title"/>
  <p:tag name="KSO_WM_BEAUTIFY_FLAG" val="#wm#"/>
  <p:tag name="KSO_WM_COMBINE_RELATE_SLIDE_ID" val="background20179300_1"/>
  <p:tag name="KSO_WM_TEMPLATE_CATEGORY" val="custom"/>
  <p:tag name="KSO_WM_TEMPLATE_INDEX" val="20181724"/>
  <p:tag name="KSO_WM_SLIDE_ID" val="custom20181724_2"/>
  <p:tag name="KSO_WM_SLIDE_INDEX" val="1"/>
  <p:tag name="KSO_WM_TEMPLATE_SUBCATEGORY" val="0"/>
  <p:tag name="KSO_WM_TEMPLATE_THUMBS_INDEX" val="1、4、6、12、13、14、18、23、26、27"/>
  <p:tag name="KSO_WM_TEMPLATE_MASTER_TYPE" val="1"/>
  <p:tag name="KSO_WM_TEMPLATE_COLOR_TYPE" val="0"/>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32"/>
  <p:tag name="KSO_WM_UNIT_HIGHLIGHT" val="0"/>
  <p:tag name="KSO_WM_UNIT_COMPATIBLE" val="0"/>
  <p:tag name="KSO_WM_UNIT_PRESET_TEXT" val="答辩学生：代用名"/>
  <p:tag name="KSO_WM_TEMPLATE_CATEGORY" val="custom"/>
  <p:tag name="KSO_WM_TEMPLATE_INDEX" val="20181724"/>
  <p:tag name="KSO_WM_UNIT_ID" val="custom20181724_2*f*1"/>
  <p:tag name="KSO_WM_UNIT_SUBTYPE" val="b"/>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1"/>
  <p:tag name="KSO_WM_UNIT_ISCONTENTSTITLE" val="0"/>
  <p:tag name="KSO_WM_UNIT_HIGHLIGHT" val="0"/>
  <p:tag name="KSO_WM_UNIT_COMPATIBLE" val="0"/>
  <p:tag name="KSO_WM_UNIT_PRESET_TEXT" val="论文答辩题目"/>
  <p:tag name="KSO_WM_TEMPLATE_CATEGORY" val="custom"/>
  <p:tag name="KSO_WM_TEMPLATE_INDEX" val="20181724"/>
  <p:tag name="KSO_WM_UNIT_ID" val="custom20181724_2*a*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b"/>
  <p:tag name="KSO_WM_UNIT_INDEX" val="1"/>
  <p:tag name="KSO_WM_UNIT_LAYERLEVEL" val="1"/>
  <p:tag name="KSO_WM_UNIT_VALUE" val="78"/>
  <p:tag name="KSO_WM_UNIT_ISCONTENTSTITLE" val="0"/>
  <p:tag name="KSO_WM_UNIT_HIGHLIGHT" val="0"/>
  <p:tag name="KSO_WM_UNIT_COMPATIBLE" val="0"/>
  <p:tag name="KSO_WM_UNIT_PRESET_TEXT_INDEX" val="4"/>
  <p:tag name="KSO_WM_UNIT_PRESET_TEXT_LEN" val="57"/>
  <p:tag name="KSO_WM_TEMPLATE_CATEGORY" val="custom"/>
  <p:tag name="KSO_WM_TEMPLATE_INDEX" val="20181724"/>
  <p:tag name="KSO_WM_UNIT_ID" val="custom20181724_2*b*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RESOURCE_RECORD_KEY" val="{&quot;10&quot;:[21564676],&quot;65&quot;:[20181724]}"/>
</p:tagLst>
</file>

<file path=ppt/tags/tag1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3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3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33.xml><?xml version="1.0" encoding="utf-8"?>
<p:tagLst xmlns:a="http://schemas.openxmlformats.org/drawingml/2006/main" xmlns:r="http://schemas.openxmlformats.org/officeDocument/2006/relationships" xmlns:p="http://schemas.openxmlformats.org/presentationml/2006/main">
  <p:tag name="TABLE_ENDDRAG_ORIGIN_RECT" val="875*439"/>
  <p:tag name="TABLE_ENDDRAG_RECT" val="29*90*875*439"/>
</p:tagLst>
</file>

<file path=ppt/tags/tag13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f"/>
  <p:tag name="KSO_WM_SLIDE_LAYOUT_CNT" val="1_1"/>
  <p:tag name="KSO_WM_SLIDE_TYPE" val="endPage"/>
  <p:tag name="KSO_WM_BEAUTIFY_FLAG" val="#wm#"/>
  <p:tag name="KSO_WM_COMBINE_RELATE_SLIDE_ID" val="background20179300_11"/>
  <p:tag name="KSO_WM_TEMPLATE_CATEGORY" val="custom"/>
  <p:tag name="KSO_WM_TEMPLATE_INDEX" val="20181724"/>
  <p:tag name="KSO_WM_SLIDE_ID" val="custom20181724_28"/>
  <p:tag name="KSO_WM_SLIDE_INDEX" val="27"/>
  <p:tag name="KSO_WM_TEMPLATE_SUBCATEGORY" val="0"/>
  <p:tag name="KSO_WM_TEMPLATE_MASTER_TYPE" val="1"/>
  <p:tag name="KSO_WM_TEMPLATE_COLOR_TYPE" val="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f"/>
  <p:tag name="KSO_WM_SLIDE_LAYOUT_CNT" val="1_1"/>
  <p:tag name="KSO_WM_SLIDE_TYPE" val="endPage"/>
  <p:tag name="KSO_WM_BEAUTIFY_FLAG" val="#wm#"/>
  <p:tag name="KSO_WM_COMBINE_RELATE_SLIDE_ID" val="background20179300_11"/>
  <p:tag name="KSO_WM_TEMPLATE_CATEGORY" val="custom"/>
  <p:tag name="KSO_WM_TEMPLATE_INDEX" val="20181724"/>
  <p:tag name="KSO_WM_SLIDE_ID" val="custom20181724_28"/>
  <p:tag name="KSO_WM_SLIDE_INDEX" val="27"/>
  <p:tag name="KSO_WM_TEMPLATE_SUBCATEGORY" val="0"/>
  <p:tag name="KSO_WM_TEMPLATE_MASTER_TYPE" val="1"/>
  <p:tag name="KSO_WM_TEMPLATE_COLOR_TYPE" val="0"/>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8"/>
  <p:tag name="KSO_WM_UNIT_ISCONTENTSTITLE" val="0"/>
  <p:tag name="KSO_WM_UNIT_HIGHLIGHT" val="0"/>
  <p:tag name="KSO_WM_UNIT_COMPATIBLE" val="0"/>
  <p:tag name="KSO_WM_UNIT_PRESET_TEXT" val="THANKS!"/>
  <p:tag name="KSO_WM_TEMPLATE_CATEGORY" val="custom"/>
  <p:tag name="KSO_WM_TEMPLATE_INDEX" val="20181724"/>
  <p:tag name="KSO_WM_UNIT_ID" val="custom20181724_28*a*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79300_1"/>
  <p:tag name="KSO_WM_TEMPLATE_CATEGORY" val="custom"/>
  <p:tag name="KSO_WM_TEMPLATE_INDEX" val="20181724"/>
  <p:tag name="KSO_WM_TEMPLATE_SUBCATEGORY" val="combine"/>
  <p:tag name="KSO_WM_TEMPLATE_THUMBS_INDEX" val="1、4、6、12、13、14、18、23、26、27"/>
  <p:tag name="KSO_WM_TEMPLATE_MASTER_TYPE"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
      <a:dk1>
        <a:srgbClr val="000000"/>
      </a:dk1>
      <a:lt1>
        <a:srgbClr val="FFFFFF"/>
      </a:lt1>
      <a:dk2>
        <a:srgbClr val="E8E8ED"/>
      </a:dk2>
      <a:lt2>
        <a:srgbClr val="FFFFFF"/>
      </a:lt2>
      <a:accent1>
        <a:srgbClr val="006599"/>
      </a:accent1>
      <a:accent2>
        <a:srgbClr val="1085C2"/>
      </a:accent2>
      <a:accent3>
        <a:srgbClr val="21A6EB"/>
      </a:accent3>
      <a:accent4>
        <a:srgbClr val="35B0CC"/>
      </a:accent4>
      <a:accent5>
        <a:srgbClr val="4DA566"/>
      </a:accent5>
      <a:accent6>
        <a:srgbClr val="659900"/>
      </a:accent6>
      <a:hlink>
        <a:srgbClr val="36303B"/>
      </a:hlink>
      <a:folHlink>
        <a:srgbClr val="948A5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3610</Words>
  <Application>Microsoft Office PowerPoint</Application>
  <PresentationFormat>宽屏</PresentationFormat>
  <Paragraphs>234</Paragraphs>
  <Slides>9</Slides>
  <Notes>9</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9</vt:i4>
      </vt:variant>
    </vt:vector>
  </HeadingPairs>
  <TitlesOfParts>
    <vt:vector size="21" baseType="lpstr">
      <vt:lpstr>等线</vt:lpstr>
      <vt:lpstr>等线</vt:lpstr>
      <vt:lpstr>黑体</vt:lpstr>
      <vt:lpstr>微软雅黑</vt:lpstr>
      <vt:lpstr>Arial</vt:lpstr>
      <vt:lpstr>Calibri</vt:lpstr>
      <vt:lpstr>Calibri Light</vt:lpstr>
      <vt:lpstr>Lao UI</vt:lpstr>
      <vt:lpstr>Times New Roman</vt:lpstr>
      <vt:lpstr>Wingdings</vt:lpstr>
      <vt:lpstr>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shenyixuan</dc:creator>
  <cp:lastModifiedBy>源 孙</cp:lastModifiedBy>
  <cp:revision>237</cp:revision>
  <dcterms:created xsi:type="dcterms:W3CDTF">2018-05-13T23:49:00Z</dcterms:created>
  <dcterms:modified xsi:type="dcterms:W3CDTF">2025-05-26T08:42:46Z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1B24DADC209D439AA8BECB4FBF165609_13</vt:lpwstr>
  </property>
  <property fmtid="{D5CDD505-2E9C-101B-9397-08002B2CF9AE}" pid="3" name="KSOProductBuildVer">
    <vt:lpwstr>2052-12.1.0.21171</vt:lpwstr>
  </property>
</Properties>
</file>