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81" r:id="rId4"/>
    <p:sldId id="283" r:id="rId5"/>
    <p:sldId id="288" r:id="rId6"/>
    <p:sldId id="289" r:id="rId7"/>
    <p:sldId id="293" r:id="rId8"/>
    <p:sldId id="273" r:id="rId9"/>
    <p:sldId id="299" r:id="rId10"/>
    <p:sldId id="286" r:id="rId11"/>
    <p:sldId id="296" r:id="rId12"/>
    <p:sldId id="295" r:id="rId13"/>
    <p:sldId id="292" r:id="rId14"/>
    <p:sldId id="287" r:id="rId15"/>
    <p:sldId id="290" r:id="rId16"/>
    <p:sldId id="291" r:id="rId1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FF"/>
    <a:srgbClr val="90D9E8"/>
    <a:srgbClr val="9ED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AB9-E759-4E52-A260-30468DBF4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179DB-9C60-4723-9488-FE7F1B659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F05-1709-43D8-9920-61FAF483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7916-738F-4CE9-B2C5-B1F1BAA4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F8B4D-137D-4553-89E1-66A05B8D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9499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2D34-6809-4C64-9B93-46A63645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D02C6-964B-475F-95B4-69E116DDC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4143-D0B2-4E7F-BC24-76486D66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125A-CBA5-487D-BD72-C9995607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DFDE4-3AAF-4276-A472-044AE4EB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061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01EB0-3EEA-49AF-A423-40D545B4B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57A9A-C4EE-413E-A018-931FD10B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139E9-594B-4A74-8596-C997EBA5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4373-F7D1-4804-8099-EC422AB4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C1133-AD78-4A4B-BD54-95AC1C8D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7778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4CAB-DA91-41DB-B5EB-B897656B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1F89-2BA8-4F9E-8E3E-6DE40245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9254B-9C46-42B7-A256-C003380C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6EEF-2842-45B4-9839-B274CFF8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5677-1B79-4FCA-A4A4-DB63F0EE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50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D34B-BFD4-41A7-AB4D-CB6DB3EE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843CE-B082-4175-98D4-36652A91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0DF88-3E29-4F9E-9865-5C0F5002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59E8D-6127-44C9-9CEC-B579FEC7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CE383-2E35-4006-959A-421F4B4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33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A183-B9EB-45DF-A582-768E4B70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ED93-6E26-414A-8049-37D615F10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31014-4A03-4A36-8C49-CC89DFB06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3BD70-CBB7-4CD1-A91D-8F8FE8A6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68D4B-883B-4225-A103-ECB3D887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5D01B-7DB3-43AC-A3F6-62EBA798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8845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98F8-654D-46F4-9ED3-B5745F9A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D501-72A6-4F02-BFF0-4A8D9BFF9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26FD3-D3C0-4102-B91C-6DA4893BF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CA0AF-4485-4991-8F54-73507AE77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06DD3-9A7E-4003-87B2-33C690A2F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B88FA-EC82-46DA-813C-F5B41D76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95F4E-5BB3-4F34-8F16-F2F8B724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AF060-FF27-40A5-A5F4-2B4633D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0521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9776-B82B-4DD5-8E0F-A64C5BB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74DE2-C165-49F7-A750-4D3FA771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85131-99EA-4351-8E07-B2827573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42CCD-686F-4245-A055-7FF8213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715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BE33F-7C5F-467F-9BF6-726DDE41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51381-C17B-414E-AF1E-CD543573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5A3E4-58DC-49F3-BF4C-BB5BCB50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61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181E-4350-46F8-A29A-9D67BB75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41C0-18B9-4828-A1F8-88413780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741C9-3C00-41AD-94CE-613047724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83E8-0F3C-452D-8CE3-FEBF016A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75485-E046-454B-AB1D-1038BD82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6A0D4-D953-4339-AB76-B3FAA977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1166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4B5E-8F9C-4C0E-A34E-D67D9191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3914E-8D7C-4635-93BA-DDF8DC92C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63213-578D-4D6C-AF64-C22278BF1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20CC1-0BF3-455E-BF13-25A264CB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F31C-C76C-4D69-A44C-E3D18BEF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4DDD7-8E76-4675-BBF9-BD99755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274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8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9C364-DF9E-489B-9F64-1FAA84CE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839B7-ACCD-4E48-AEAC-E8F28882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99C5-3E9E-446F-880B-7A0308BC1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72DE-3121-499C-8539-C0222E8A4376}" type="datetimeFigureOut">
              <a:rPr lang="en-NL" smtClean="0"/>
              <a:t>26/05/2025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099C-F74F-4ECA-9BA4-7492C076A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CC5D9-B237-4F8B-AD40-CAD939482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43F5-2E64-4EFE-AC88-520D9B4A83EE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544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quelinevankest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e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045D87-81A5-46BA-AF85-A110F99A8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7262" y="5733445"/>
            <a:ext cx="5000897" cy="903514"/>
          </a:xfrm>
        </p:spPr>
        <p:txBody>
          <a:bodyPr>
            <a:noAutofit/>
          </a:bodyPr>
          <a:lstStyle/>
          <a:p>
            <a:pPr algn="r"/>
            <a:r>
              <a:rPr lang="en-GB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One Ocean Science Congress</a:t>
            </a:r>
          </a:p>
          <a:p>
            <a:pPr algn="r"/>
            <a:r>
              <a:rPr lang="en-GB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Nice, 3 June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443EA-D3D5-C417-F477-9A5DCBF5C12C}"/>
              </a:ext>
            </a:extLst>
          </p:cNvPr>
          <p:cNvSpPr txBox="1"/>
          <p:nvPr/>
        </p:nvSpPr>
        <p:spPr>
          <a:xfrm>
            <a:off x="5730240" y="6596390"/>
            <a:ext cx="6461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Segoe UI Variable Display" pitchFamily="2" charset="0"/>
              </a:rPr>
              <a:t>Credit: 2019 Southeastern U.S. Deep-sea Exploration/Office of Ocean Exploration and Research/NOAA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C2BB7E-89DA-E71C-5F4D-189986C8F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7260" y="1716638"/>
            <a:ext cx="5000897" cy="1524409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Segoe UI Variable Display" pitchFamily="2" charset="0"/>
              </a:rPr>
              <a:t>Deep-Sea Mining</a:t>
            </a:r>
            <a:br>
              <a:rPr lang="en-GB" sz="4800" dirty="0">
                <a:latin typeface="Segoe UI Variable Display" pitchFamily="2" charset="0"/>
              </a:rPr>
            </a:br>
            <a:r>
              <a:rPr lang="en-GB" sz="4800" dirty="0">
                <a:latin typeface="Segoe UI Variable Display" pitchFamily="2" charset="0"/>
              </a:rPr>
              <a:t>Why not?</a:t>
            </a: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7ABF1-DDA6-B11A-9787-D37C2C56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" y="0"/>
            <a:ext cx="6614158" cy="66141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01BBE00-927D-26C2-EA84-14EFC082FDCF}"/>
              </a:ext>
            </a:extLst>
          </p:cNvPr>
          <p:cNvSpPr txBox="1">
            <a:spLocks/>
          </p:cNvSpPr>
          <p:nvPr/>
        </p:nvSpPr>
        <p:spPr>
          <a:xfrm>
            <a:off x="6947261" y="3428999"/>
            <a:ext cx="5000897" cy="1395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Kees van Roosmalen</a:t>
            </a:r>
          </a:p>
          <a:p>
            <a:r>
              <a:rPr lang="en-GB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Philosopher</a:t>
            </a:r>
          </a:p>
          <a:p>
            <a:r>
              <a:rPr lang="en-GB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Tilburg University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1AC561-13A3-5154-6961-16E520958150}"/>
              </a:ext>
            </a:extLst>
          </p:cNvPr>
          <p:cNvSpPr txBox="1">
            <a:spLocks/>
          </p:cNvSpPr>
          <p:nvPr/>
        </p:nvSpPr>
        <p:spPr>
          <a:xfrm>
            <a:off x="243841" y="6470469"/>
            <a:ext cx="6278879" cy="357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“Inner Space” </a:t>
            </a:r>
            <a:r>
              <a:rPr lang="en-GB" sz="1600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by Jacqueline van Kester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82AE9-CA43-9803-789B-0B7D5F53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500D5-F7E4-9767-D4AA-18ECB5A7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0383-61D7-3A7E-58DF-1F3281D1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37" y="356498"/>
            <a:ext cx="11516387" cy="1325563"/>
          </a:xfrm>
        </p:spPr>
        <p:txBody>
          <a:bodyPr/>
          <a:lstStyle/>
          <a:p>
            <a:r>
              <a:rPr lang="en-GB" sz="4400" dirty="0"/>
              <a:t>What does it mean if we don’t?</a:t>
            </a:r>
            <a:br>
              <a:rPr lang="en-GB" sz="4400" dirty="0"/>
            </a:br>
            <a:r>
              <a:rPr lang="en-US" sz="4400" dirty="0"/>
              <a:t>Precautionary Approach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4BCA-0C68-9AA7-3EB9-D9318FB4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8" y="1825625"/>
            <a:ext cx="104128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i="1" dirty="0"/>
              <a:t>“… to avoid causing adverse impacts in situations of scientific uncertainty …” </a:t>
            </a:r>
            <a:r>
              <a:rPr lang="en-GB" sz="3200" dirty="0"/>
              <a:t>(Bourguignon, 2015, 6)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/>
              <a:t>If: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>
                <a:sym typeface="Wingdings" panose="05000000000000000000" pitchFamily="2" charset="2"/>
              </a:rPr>
              <a:t> </a:t>
            </a:r>
            <a:r>
              <a:rPr lang="en-GB" sz="3200" dirty="0"/>
              <a:t>adverse impact on the environment can be anticipated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>
                <a:sym typeface="Wingdings" panose="05000000000000000000" pitchFamily="2" charset="2"/>
              </a:rPr>
              <a:t> </a:t>
            </a:r>
            <a:r>
              <a:rPr lang="en-GB" sz="3200" dirty="0"/>
              <a:t>and/or there is uncertainty about management thereof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/>
              <a:t>Then: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>
                <a:sym typeface="Wingdings" panose="05000000000000000000" pitchFamily="2" charset="2"/>
              </a:rPr>
              <a:t> </a:t>
            </a:r>
            <a:r>
              <a:rPr lang="en-GB" sz="3200" dirty="0"/>
              <a:t>the precautionary approach prevails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60035-3852-207F-AD2F-789A070F7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C81A4-5D9E-9AAE-6F13-D879C743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5090-7E7F-BD62-95FE-063CEB0B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7" y="1825625"/>
            <a:ext cx="104851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i="1" dirty="0"/>
              <a:t>Claim: “… benefit (to) mankind as a whole” (art. 140)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sz="3200" i="1" dirty="0"/>
            </a:br>
            <a:r>
              <a:rPr lang="en-GB" sz="3200" i="1" dirty="0"/>
              <a:t>Deep-sea mining is needed to provide critical materials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i="1" dirty="0"/>
              <a:t>for the energy transition to fight climate change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GB" sz="3200" i="1" dirty="0"/>
          </a:p>
          <a:p>
            <a:pPr marL="1436688"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Relevant materials are not scarce on land</a:t>
            </a:r>
          </a:p>
          <a:p>
            <a:pPr marL="1436688"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Innovation is leading to less scarce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0EF7B2-438B-3239-90A3-2004A4B13659}"/>
              </a:ext>
            </a:extLst>
          </p:cNvPr>
          <p:cNvSpPr/>
          <p:nvPr/>
        </p:nvSpPr>
        <p:spPr>
          <a:xfrm rot="20179950">
            <a:off x="1507013" y="2767279"/>
            <a:ext cx="95785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 A L S E</a:t>
            </a:r>
            <a:endParaRPr lang="en-NL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04172-511F-B13E-C21A-4DAD4F55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D3F15-BBE7-C5C5-CB29-855DE43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37" y="356498"/>
            <a:ext cx="11516387" cy="1325563"/>
          </a:xfrm>
        </p:spPr>
        <p:txBody>
          <a:bodyPr/>
          <a:lstStyle/>
          <a:p>
            <a:r>
              <a:rPr lang="en-US" dirty="0"/>
              <a:t>Competing Top Priorities - “</a:t>
            </a:r>
            <a:r>
              <a:rPr lang="en-US" i="1" dirty="0"/>
              <a:t>benefits</a:t>
            </a:r>
            <a:r>
              <a:rPr lang="en-US" dirty="0"/>
              <a:t>”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994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60A30-FECF-0473-4373-9419C9F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CECD-62B4-9E9A-433B-3E569174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37" y="356498"/>
            <a:ext cx="11516387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sz="4400" dirty="0"/>
              <a:t>onclusion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BCC5-5529-05E1-B0CD-AEF0E5D2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7" y="1825625"/>
            <a:ext cx="10485119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1. We don’t know enough to Effectively manage </a:t>
            </a:r>
            <a:br>
              <a:rPr lang="en-US" sz="3200" i="1" dirty="0"/>
            </a:br>
            <a:r>
              <a:rPr lang="en-US" sz="3200" i="1" dirty="0"/>
              <a:t>Conservation of the Environment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sz="3200" i="1" dirty="0"/>
            </a:br>
            <a:r>
              <a:rPr lang="en-US" sz="3200" i="1" dirty="0"/>
              <a:t>2. Arguments for deep-sea mining benefits are not compelling so do not constitute competing top priorities</a:t>
            </a:r>
            <a:br>
              <a:rPr lang="en-US" sz="3200" i="1" dirty="0"/>
            </a:br>
            <a:endParaRPr lang="en-US" sz="3200" i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Hence: Deep-Sea Mining shall be Suspended.</a:t>
            </a:r>
            <a:br>
              <a:rPr lang="en-US" sz="3200" i="1" dirty="0"/>
            </a:br>
            <a:r>
              <a:rPr lang="en-US" sz="3200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3B51B-F272-3858-5E82-4B6C5E32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EC36-D455-2015-D51B-6DF6E17C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5DCE-CB00-28C5-FB35-752F2C24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6" y="356498"/>
            <a:ext cx="11507678" cy="1325563"/>
          </a:xfrm>
        </p:spPr>
        <p:txBody>
          <a:bodyPr>
            <a:normAutofit/>
          </a:bodyPr>
          <a:lstStyle/>
          <a:p>
            <a:endParaRPr lang="en-NL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E78C3-3BD1-DB88-C7BA-2686432F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375954"/>
            <a:ext cx="4137271" cy="48010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l-NL" dirty="0"/>
              <a:t>Contact: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l-NL" dirty="0"/>
              <a:t>Kees van Roosmalen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l-NL" dirty="0" err="1">
                <a:solidFill>
                  <a:srgbClr val="0070C0"/>
                </a:solidFill>
              </a:rPr>
              <a:t>cimvanroosmalen</a:t>
            </a:r>
            <a:r>
              <a:rPr lang="nl-NL" dirty="0">
                <a:solidFill>
                  <a:srgbClr val="0070C0"/>
                </a:solidFill>
              </a:rPr>
              <a:t>@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outlook.com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D0A57-3234-6D61-3EEA-197A2D9AE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2" y="0"/>
            <a:ext cx="6614158" cy="661415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9268543-2A8D-A6F0-5680-FD096B611AFF}"/>
              </a:ext>
            </a:extLst>
          </p:cNvPr>
          <p:cNvSpPr txBox="1">
            <a:spLocks/>
          </p:cNvSpPr>
          <p:nvPr/>
        </p:nvSpPr>
        <p:spPr>
          <a:xfrm>
            <a:off x="5643154" y="6538196"/>
            <a:ext cx="6548846" cy="357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“Inner Space</a:t>
            </a:r>
            <a:r>
              <a:rPr lang="en-GB" sz="1600" i="1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” , by </a:t>
            </a:r>
            <a:r>
              <a:rPr lang="en-GB" sz="1600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Jacqueline van Kester, </a:t>
            </a:r>
            <a:r>
              <a:rPr lang="en-GB" sz="1600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  <a:hlinkClick r:id="rId3"/>
              </a:rPr>
              <a:t>www.jacquelinevankester.com</a:t>
            </a:r>
            <a:endParaRPr lang="en-GB" sz="1600" dirty="0">
              <a:latin typeface="Segoe UI Variable Display" pitchFamily="2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B764D-9AA6-35E3-ED2F-3396ACF62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42" y="-236633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55ED0-D7D4-2E49-4301-540C9918D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E3D0-80AF-7F3D-7CCD-437A30C9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6" y="356498"/>
            <a:ext cx="1150767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Bibliography</a:t>
            </a:r>
            <a:endParaRPr lang="en-NL" sz="4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6694-4106-C276-8009-DFED342D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375954"/>
            <a:ext cx="10238159" cy="48010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Amon, D. J., Gollner, S., Morato, T., Smith, C. R., Chen, C., Christiansen, S., ... &amp; Pickens, C. (2022). Assessment of scientific gaps related to the effective environmental management of deep-seabed mining. </a:t>
            </a:r>
            <a:r>
              <a:rPr lang="en-GB" sz="2400" i="1" dirty="0"/>
              <a:t>Marine Policy</a:t>
            </a:r>
            <a:r>
              <a:rPr lang="en-GB" sz="2400" dirty="0"/>
              <a:t>, </a:t>
            </a:r>
            <a:r>
              <a:rPr lang="en-GB" sz="2400" i="1" dirty="0"/>
              <a:t>138</a:t>
            </a:r>
            <a:r>
              <a:rPr lang="en-GB" sz="2400" dirty="0"/>
              <a:t>, 105006.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Bourguignon, D. (2015). The precautionary principle: Definitions, applications and governance.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Hansson, S. O. (2020). How extreme is the precautionary principle?. </a:t>
            </a:r>
            <a:r>
              <a:rPr lang="en-GB" sz="2400" dirty="0" err="1"/>
              <a:t>NanoEthics</a:t>
            </a:r>
            <a:r>
              <a:rPr lang="en-GB" sz="2400" dirty="0"/>
              <a:t>, 14(3), 245-257.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Heerema, E. (2024). </a:t>
            </a:r>
            <a:r>
              <a:rPr lang="en-GB" sz="2400" dirty="0"/>
              <a:t>KIVI presentation, March 28, 2024 at </a:t>
            </a:r>
            <a:r>
              <a:rPr lang="en-GB" sz="2400" dirty="0" err="1"/>
              <a:t>Allseas</a:t>
            </a:r>
            <a:r>
              <a:rPr lang="en-GB" sz="2400" dirty="0"/>
              <a:t> head-office in Delft.</a:t>
            </a:r>
            <a:endParaRPr lang="en-N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2400" dirty="0" err="1"/>
              <a:t>Helmons</a:t>
            </a:r>
            <a:r>
              <a:rPr lang="nl-NL" sz="2400" dirty="0"/>
              <a:t>, R., de Wit, L., de </a:t>
            </a:r>
            <a:r>
              <a:rPr lang="nl-NL" sz="2400" dirty="0" err="1"/>
              <a:t>Stigter</a:t>
            </a:r>
            <a:r>
              <a:rPr lang="nl-NL" sz="2400" dirty="0"/>
              <a:t>, H., &amp; </a:t>
            </a:r>
            <a:r>
              <a:rPr lang="nl-NL" sz="2400" dirty="0" err="1"/>
              <a:t>Spearman</a:t>
            </a:r>
            <a:r>
              <a:rPr lang="nl-NL" sz="2400" dirty="0"/>
              <a:t>, J. (2022). </a:t>
            </a:r>
            <a:r>
              <a:rPr lang="en-GB" sz="2400" dirty="0"/>
              <a:t>Dispersion of benthic plumes in deep-sea mining: What lessons can be learned from dredging?. </a:t>
            </a:r>
            <a:r>
              <a:rPr lang="en-GB" sz="2400" i="1" dirty="0"/>
              <a:t>Frontiers in earth science</a:t>
            </a:r>
            <a:r>
              <a:rPr lang="en-GB" sz="2400" dirty="0"/>
              <a:t>, </a:t>
            </a:r>
            <a:r>
              <a:rPr lang="en-GB" sz="2400" i="1" dirty="0"/>
              <a:t>10</a:t>
            </a:r>
            <a:r>
              <a:rPr lang="en-GB" sz="2400" dirty="0"/>
              <a:t>, 868701.</a:t>
            </a:r>
            <a:endParaRPr lang="en-N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IEA (International Energy Agency), (2021). The role of critical minerals in clean energy transitions. </a:t>
            </a:r>
            <a:r>
              <a:rPr lang="en-GB" sz="2400" i="1" dirty="0"/>
              <a:t>World Energy Outlook Special Report</a:t>
            </a:r>
            <a:r>
              <a:rPr lang="en-GB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NL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51D7-B0A5-7E59-4981-BAC55C901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CA140-1039-6BE0-2B3F-0FE14320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C9BE-C17D-0646-A5C9-63AA2034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6" y="356498"/>
            <a:ext cx="11507678" cy="1325563"/>
          </a:xfrm>
        </p:spPr>
        <p:txBody>
          <a:bodyPr/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Bibliography</a:t>
            </a:r>
            <a:endParaRPr lang="en-NL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DD4E-EC1D-5D02-E00B-2E296D6B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375954"/>
            <a:ext cx="10238159" cy="48010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IEA, 2023, Critical Minerals Market Review 2023, International Energy Agency, website: </a:t>
            </a:r>
            <a:r>
              <a:rPr lang="en-GB" sz="2400" dirty="0">
                <a:hlinkClick r:id="rId2"/>
              </a:rPr>
              <a:t>www.iea.org</a:t>
            </a:r>
            <a:r>
              <a:rPr lang="en-GB" sz="2400" dirty="0"/>
              <a:t>  </a:t>
            </a:r>
            <a:endParaRPr lang="en-N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ISA, 2019, Deep CCZ Biodiversity Synthesis Workshop Friday Harbor, Washington, USA, 1-4 October 2019, organized by ISA and the DeepCCZ Project (University of Hawaii).</a:t>
            </a:r>
            <a:endParaRPr lang="en-N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Jones, N. (2024). The electric-car battery revolution. </a:t>
            </a:r>
            <a:r>
              <a:rPr lang="en-GB" sz="2400" i="1" dirty="0"/>
              <a:t>Nature</a:t>
            </a:r>
            <a:r>
              <a:rPr lang="en-GB" sz="2400" dirty="0"/>
              <a:t>, </a:t>
            </a:r>
            <a:r>
              <a:rPr lang="en-GB" sz="2400" i="1" dirty="0"/>
              <a:t>626</a:t>
            </a:r>
            <a:r>
              <a:rPr lang="en-GB" sz="2400" dirty="0"/>
              <a:t>, 8.</a:t>
            </a:r>
            <a:endParaRPr lang="en-N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McQuaid, K. A., Attrill, M. J., Clark, M. R., Cobley, A., Glover, A. G., Smith, C. R., &amp; Howell, K. L. (2020). Using habitat classification to assess representativity of a protected area network in a large, data-poor area targeted for deep-sea mining. </a:t>
            </a:r>
            <a:r>
              <a:rPr lang="en-GB" sz="2400" i="1" dirty="0"/>
              <a:t>Frontiers in Marine Science</a:t>
            </a:r>
            <a:r>
              <a:rPr lang="en-GB" sz="2400" dirty="0"/>
              <a:t>, </a:t>
            </a:r>
            <a:r>
              <a:rPr lang="en-GB" sz="2400" i="1" dirty="0"/>
              <a:t>7</a:t>
            </a:r>
            <a:r>
              <a:rPr lang="en-GB" sz="2400" dirty="0"/>
              <a:t>, 558860.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84318-43AD-7536-A619-A39613E0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E410-71FB-76D3-F3AD-0F342B52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0EB4-6E7E-829B-FE21-C87B993A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6" y="356498"/>
            <a:ext cx="11507678" cy="1325563"/>
          </a:xfrm>
        </p:spPr>
        <p:txBody>
          <a:bodyPr/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Bibliography</a:t>
            </a:r>
            <a:endParaRPr lang="en-NL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8EA2C-525D-6272-47EA-3E6BC34F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375954"/>
            <a:ext cx="10238159" cy="4801009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Miller, K. A., Thompson, K. F., Johnston, P., &amp; Santillo, D. (2018). An overview of seabed mining including the current state of development, environmental impacts, and knowledge gaps. Frontiers in Marine Science, 4, 312755.</a:t>
            </a:r>
            <a:endParaRPr lang="en-NL" sz="2400" dirty="0"/>
          </a:p>
          <a:p>
            <a:r>
              <a:rPr lang="en-GB" sz="2400" dirty="0"/>
              <a:t>Miller, K. A., Brigden, K., Santillo, D., Currie, D., Johnston, P., &amp; Thompson, K. F. (2021). Challenging the need for deep seabed mining from the perspective of metal demand, biodiversity, ecosystems services, and benefit sharing. </a:t>
            </a:r>
            <a:r>
              <a:rPr lang="en-GB" sz="2400" i="1" dirty="0"/>
              <a:t>Frontiers in Marine Science</a:t>
            </a:r>
            <a:r>
              <a:rPr lang="en-GB" sz="2400" dirty="0"/>
              <a:t>, </a:t>
            </a:r>
            <a:r>
              <a:rPr lang="en-GB" sz="2400" i="1" dirty="0"/>
              <a:t>8</a:t>
            </a:r>
            <a:r>
              <a:rPr lang="en-GB" sz="2400" dirty="0"/>
              <a:t>, 706161.</a:t>
            </a:r>
          </a:p>
          <a:p>
            <a:r>
              <a:rPr lang="de-DE" sz="2400" dirty="0"/>
              <a:t>Stratmann, T. (2024). Personal </a:t>
            </a:r>
            <a:r>
              <a:rPr lang="de-DE" sz="2400" dirty="0" err="1"/>
              <a:t>communication</a:t>
            </a:r>
            <a:r>
              <a:rPr lang="de-DE" sz="2400" dirty="0"/>
              <a:t>, May 23, 2024</a:t>
            </a:r>
            <a:endParaRPr lang="en-N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UN, 1982, United Nations Convention on the Law of the Sea (UNCLOS).</a:t>
            </a:r>
            <a:endParaRPr lang="en-NL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64C28-E641-3C41-BAF2-C9BD21E5C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587B5-ED5B-BF19-D273-A77F600D7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4D35-EFF0-3573-DE20-E3A1F6B6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5" y="356498"/>
            <a:ext cx="1149896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Research Question</a:t>
            </a:r>
            <a:endParaRPr lang="en-NL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2DDF-079B-679F-9E74-0AE8B6633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5" y="1825625"/>
            <a:ext cx="1007581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3200" i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Do </a:t>
            </a:r>
            <a:r>
              <a:rPr lang="en-GB" sz="3200" i="1" dirty="0"/>
              <a:t>we know enough to manage the environmental risk of deep-sea mining?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i="1" dirty="0"/>
              <a:t>and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i="1" dirty="0"/>
              <a:t>What does it mean if we don’t?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5CD7A-5C31-E0F0-8B2D-0D4AE900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9214-1D4E-4D0E-BDCC-D5EF5015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24" y="35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Clarion-Clipperton Zone</a:t>
            </a:r>
            <a:b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Mining Bonanza?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46CFA-5491-807C-FA9C-05BF45C86C81}"/>
              </a:ext>
            </a:extLst>
          </p:cNvPr>
          <p:cNvSpPr txBox="1"/>
          <p:nvPr/>
        </p:nvSpPr>
        <p:spPr>
          <a:xfrm>
            <a:off x="8830492" y="5988825"/>
            <a:ext cx="3361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© Trustees of the Natural History Museum London</a:t>
            </a:r>
            <a:endParaRPr lang="en-NL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61B4A-9AF1-D162-04ED-E4C80D3FE0E3}"/>
              </a:ext>
            </a:extLst>
          </p:cNvPr>
          <p:cNvSpPr txBox="1"/>
          <p:nvPr/>
        </p:nvSpPr>
        <p:spPr>
          <a:xfrm>
            <a:off x="2054522" y="6251433"/>
            <a:ext cx="609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Credit: 2019 Southeastern U.S. Deep-sea Exploration/Office of Ocean Exploration and Research/NOAA</a:t>
            </a:r>
            <a:endParaRPr lang="en-NL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58241-907E-4827-02C8-61970690D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15" y="-338768"/>
            <a:ext cx="4125214" cy="24006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D58676-B7DD-6A2F-2978-71749826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930" y="1899097"/>
            <a:ext cx="10515600" cy="4351338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38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9214-1D4E-4D0E-BDCC-D5EF5015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5" y="356498"/>
            <a:ext cx="1149896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Area Beyond National Jurisdiction</a:t>
            </a:r>
            <a:endParaRPr lang="en-N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7630-CF33-4120-B325-057F50AF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5" y="1825625"/>
            <a:ext cx="1007581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3FA10-5272-3EC2-DCD6-42C1B62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C732EE0-7C95-131B-101E-F5607FEE9E7A}"/>
              </a:ext>
            </a:extLst>
          </p:cNvPr>
          <p:cNvSpPr txBox="1">
            <a:spLocks/>
          </p:cNvSpPr>
          <p:nvPr/>
        </p:nvSpPr>
        <p:spPr>
          <a:xfrm>
            <a:off x="1071155" y="6141634"/>
            <a:ext cx="9745435" cy="357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Segoe UI Variable Display" pitchFamily="2" charset="0"/>
                <a:ea typeface="DejaVu Sans" panose="020B0603030804020204" pitchFamily="34" charset="0"/>
                <a:cs typeface="DejaVu Sans" panose="020B0603030804020204" pitchFamily="34" charset="0"/>
              </a:rPr>
              <a:t>Image b</a:t>
            </a:r>
            <a:r>
              <a:rPr lang="en-GB" sz="1200" dirty="0">
                <a:latin typeface="Segoe UI" panose="020B0502040204020203" pitchFamily="34" charset="0"/>
                <a:cs typeface="Segoe UI" panose="020B0502040204020203" pitchFamily="34" charset="0"/>
              </a:rPr>
              <a:t>y USGS - https://www.usgs.gov/media/images/locations-clarion-clipperton-zone, Public Domain, https://commons.wikimedia.org/w/index.php?curid=84414340</a:t>
            </a:r>
            <a:endParaRPr lang="en-GB" sz="1200" dirty="0">
              <a:latin typeface="Segoe UI Variable Display" pitchFamily="2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B52758-9050-F29C-FE55-25A2E8B2F28F}"/>
              </a:ext>
            </a:extLst>
          </p:cNvPr>
          <p:cNvSpPr txBox="1">
            <a:spLocks/>
          </p:cNvSpPr>
          <p:nvPr/>
        </p:nvSpPr>
        <p:spPr>
          <a:xfrm>
            <a:off x="1071155" y="1790296"/>
            <a:ext cx="9684632" cy="167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b="1" dirty="0"/>
              <a:t>UN Law of the Sea (UN, 1982):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“… benefit (to) mankind as a whole” (art. 140)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“… ensure effective protection for the marine environment from harmful effects” (art. 145) </a:t>
            </a:r>
            <a:endParaRPr lang="en-NL" b="1" dirty="0"/>
          </a:p>
        </p:txBody>
      </p:sp>
    </p:spTree>
    <p:extLst>
      <p:ext uri="{BB962C8B-B14F-4D97-AF65-F5344CB8AC3E}">
        <p14:creationId xmlns:p14="http://schemas.microsoft.com/office/powerpoint/2010/main" val="2462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0C8A-04A0-13BD-FE4D-567ABC520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612F-9C95-0D9C-55B0-449EB4C3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5" y="356498"/>
            <a:ext cx="1149896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Environmental Pressures</a:t>
            </a:r>
            <a:endParaRPr lang="en-NL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6A636-8111-3DFD-419D-763E32883D7B}"/>
              </a:ext>
            </a:extLst>
          </p:cNvPr>
          <p:cNvSpPr txBox="1"/>
          <p:nvPr/>
        </p:nvSpPr>
        <p:spPr>
          <a:xfrm>
            <a:off x="8560526" y="6501502"/>
            <a:ext cx="3546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Credit</a:t>
            </a:r>
            <a:r>
              <a:rPr lang="de-DE" sz="1100" dirty="0"/>
              <a:t>: Violet Isabelle Frances </a:t>
            </a:r>
            <a:r>
              <a:rPr lang="de-DE" sz="1100" dirty="0" err="1"/>
              <a:t>for</a:t>
            </a:r>
            <a:r>
              <a:rPr lang="de-DE" sz="1100" dirty="0"/>
              <a:t> Bryan Christie Design</a:t>
            </a:r>
            <a:endParaRPr lang="en-NL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051B-61A2-FE7B-A9F0-9ECA84F4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5" y="1825625"/>
            <a:ext cx="656626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dirty="0"/>
              <a:t>Growing insight in type &amp; magnitude: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2D mining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Sediment plumes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Light and sound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1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BCE41-9BFB-A728-5A3E-F1494BE5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4661-8D70-D080-4095-0497E592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356498"/>
            <a:ext cx="1148155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Status of Ocean Science</a:t>
            </a:r>
            <a:endParaRPr lang="en-NL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A06B-89B5-331F-C3FC-640F41F7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1" y="1825625"/>
            <a:ext cx="738486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b="1" dirty="0">
                <a:sym typeface="Wingdings" panose="05000000000000000000" pitchFamily="2" charset="2"/>
              </a:rPr>
              <a:t>Knowledge of baseline situation, </a:t>
            </a:r>
            <a:br>
              <a:rPr lang="en-GB" sz="3200" b="1" dirty="0">
                <a:sym typeface="Wingdings" panose="05000000000000000000" pitchFamily="2" charset="2"/>
              </a:rPr>
            </a:br>
            <a:r>
              <a:rPr lang="en-GB" sz="3200" b="1" dirty="0">
                <a:sym typeface="Wingdings" panose="05000000000000000000" pitchFamily="2" charset="2"/>
              </a:rPr>
              <a:t>prior to mining</a:t>
            </a:r>
            <a:r>
              <a:rPr lang="en-GB" sz="3200" dirty="0"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32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>
                <a:sym typeface="Wingdings" panose="05000000000000000000" pitchFamily="2" charset="2"/>
              </a:rPr>
              <a:t>Abiotic situation: Passable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>
                <a:sym typeface="Wingdings" panose="05000000000000000000" pitchFamily="2" charset="2"/>
              </a:rPr>
              <a:t>Biotic situation: Poor</a:t>
            </a:r>
            <a:br>
              <a:rPr lang="en-GB" dirty="0">
                <a:sym typeface="Wingdings" panose="05000000000000000000" pitchFamily="2" charset="2"/>
              </a:rPr>
            </a:br>
            <a:endParaRPr lang="en-GB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/>
              <a:t>Refs: Amon </a:t>
            </a:r>
            <a:r>
              <a:rPr lang="en-GB" sz="2400" dirty="0" err="1"/>
              <a:t>e.a.</a:t>
            </a:r>
            <a:r>
              <a:rPr lang="en-GB" sz="2400" dirty="0"/>
              <a:t>, 2022; Miller </a:t>
            </a:r>
            <a:r>
              <a:rPr lang="en-GB" sz="2400" dirty="0" err="1"/>
              <a:t>e.a.</a:t>
            </a:r>
            <a:r>
              <a:rPr lang="en-GB" sz="2400" dirty="0"/>
              <a:t>, 2018 &amp; 2021; &amp; others</a:t>
            </a:r>
            <a:endParaRPr lang="en-N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825C3-109A-C220-A459-06B5904BC1D0}"/>
              </a:ext>
            </a:extLst>
          </p:cNvPr>
          <p:cNvSpPr txBox="1"/>
          <p:nvPr/>
        </p:nvSpPr>
        <p:spPr>
          <a:xfrm>
            <a:off x="8730195" y="6531427"/>
            <a:ext cx="3553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GEOMAR Helmholtz Centre for Ocean Research Kiel</a:t>
            </a:r>
            <a:endParaRPr lang="en-NL" sz="1100" dirty="0"/>
          </a:p>
        </p:txBody>
      </p:sp>
    </p:spTree>
    <p:extLst>
      <p:ext uri="{BB962C8B-B14F-4D97-AF65-F5344CB8AC3E}">
        <p14:creationId xmlns:p14="http://schemas.microsoft.com/office/powerpoint/2010/main" val="20992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2A9D7-8941-B323-5F4D-E7F32C21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9E04-68F1-5769-3D32-9B9A46C4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356498"/>
            <a:ext cx="1148155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Impact of Mining Pressures </a:t>
            </a:r>
            <a:endParaRPr lang="en-NL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D7AE-650E-D843-A578-050928C0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0" y="1825625"/>
            <a:ext cx="1006710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dirty="0"/>
              <a:t>Major gaps in knowledge impede understanding of impact.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Removal of habitat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Potential smothering of organisms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Dilution of food for certain organisms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Changed seabed morphology </a:t>
            </a:r>
            <a:br>
              <a:rPr lang="en-GB" sz="3200" dirty="0"/>
            </a:br>
            <a:endParaRPr lang="en-GB" sz="3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200" dirty="0"/>
              <a:t>“… </a:t>
            </a:r>
            <a:r>
              <a:rPr lang="en-GB" sz="3200" i="1" dirty="0"/>
              <a:t>assume that the impacted area will never recover, … focus … on spatial management ...” </a:t>
            </a:r>
            <a:r>
              <a:rPr lang="en-GB" sz="3200" dirty="0"/>
              <a:t>(Amon, 2022, 12)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NL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93ED1-D78B-CC46-32EE-FE703E6B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9214-1D4E-4D0E-BDCC-D5EF5015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37" y="356498"/>
            <a:ext cx="11516387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Environmental Risk Management </a:t>
            </a:r>
            <a:endParaRPr lang="en-NL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7630-CF33-4120-B325-057F50AF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8" y="1825625"/>
            <a:ext cx="104128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/>
              <a:t>Aim: </a:t>
            </a:r>
            <a:r>
              <a:rPr lang="en-GB" sz="3200" i="1" dirty="0"/>
              <a:t>“… effective protection for the marine environment …” (art. 145)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endParaRPr lang="en-GB" sz="320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/>
              <a:t>ISA approach: Spatial Management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endParaRPr lang="en-GB" sz="3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895350" algn="l"/>
              </a:tabLst>
            </a:pPr>
            <a:r>
              <a:rPr lang="en-GB" sz="3200" dirty="0"/>
              <a:t>“</a:t>
            </a:r>
            <a:r>
              <a:rPr lang="en-GB" sz="3200" i="1" dirty="0"/>
              <a:t>Using habitat classification to assess representativity … in a large, data-poor area …</a:t>
            </a:r>
            <a:r>
              <a:rPr lang="en-GB" sz="3200" dirty="0"/>
              <a:t>” (McQuaid e. a.)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1929A-4A3D-21EC-3577-C7A73A454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AA1D-45BF-5163-D58F-4BEFF7D3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A125-CFF8-D366-DB07-69A990AD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37" y="356498"/>
            <a:ext cx="11516387" cy="1325563"/>
          </a:xfrm>
        </p:spPr>
        <p:txBody>
          <a:bodyPr/>
          <a:lstStyle/>
          <a:p>
            <a:r>
              <a:rPr lang="en-US" dirty="0"/>
              <a:t>Research c</a:t>
            </a:r>
            <a:r>
              <a:rPr lang="en-US" sz="4400" dirty="0"/>
              <a:t>onclusion (1)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476F-B206-FBEE-0D00-35B6A0B71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7" y="1825625"/>
            <a:ext cx="10485119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i="1" dirty="0"/>
            </a:br>
            <a:r>
              <a:rPr lang="en-US" sz="3200" i="1" dirty="0"/>
              <a:t>We don’t know enough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to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Effectively manage Conservation of the Environment</a:t>
            </a:r>
            <a:br>
              <a:rPr lang="en-US" sz="3200" i="1" dirty="0"/>
            </a:br>
            <a:r>
              <a:rPr lang="en-US" sz="3200" i="1" dirty="0"/>
              <a:t> 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A77A8-6A2F-9D87-F5AB-FB71565B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1" y="-375504"/>
            <a:ext cx="4316236" cy="25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1058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Variable Display</vt:lpstr>
      <vt:lpstr>Wingdings</vt:lpstr>
      <vt:lpstr>Office Theme</vt:lpstr>
      <vt:lpstr>Deep-Sea Mining Why not?</vt:lpstr>
      <vt:lpstr>Research Question</vt:lpstr>
      <vt:lpstr>Clarion-Clipperton Zone Mining Bonanza?</vt:lpstr>
      <vt:lpstr>Area Beyond National Jurisdiction</vt:lpstr>
      <vt:lpstr>Environmental Pressures</vt:lpstr>
      <vt:lpstr>Status of Ocean Science</vt:lpstr>
      <vt:lpstr>Impact of Mining Pressures </vt:lpstr>
      <vt:lpstr>Environmental Risk Management </vt:lpstr>
      <vt:lpstr>Research conclusion (1)</vt:lpstr>
      <vt:lpstr>What does it mean if we don’t? Precautionary Approach</vt:lpstr>
      <vt:lpstr>Competing Top Priorities - “benefits”</vt:lpstr>
      <vt:lpstr>Conclusion</vt:lpstr>
      <vt:lpstr>PowerPoint Presentation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 Kolodny: Rule over None II: Social Equality and the Justification of Democracy</dc:title>
  <dc:creator>Kees van Roosmalen</dc:creator>
  <cp:lastModifiedBy>Kees van Roosmalen</cp:lastModifiedBy>
  <cp:revision>73</cp:revision>
  <dcterms:created xsi:type="dcterms:W3CDTF">2022-02-05T17:20:14Z</dcterms:created>
  <dcterms:modified xsi:type="dcterms:W3CDTF">2025-05-26T16:15:57Z</dcterms:modified>
</cp:coreProperties>
</file>